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8" r:id="rId11"/>
    <p:sldId id="282" r:id="rId12"/>
    <p:sldId id="283" r:id="rId13"/>
    <p:sldId id="284" r:id="rId14"/>
    <p:sldId id="302" r:id="rId15"/>
    <p:sldId id="301" r:id="rId16"/>
    <p:sldId id="303" r:id="rId17"/>
    <p:sldId id="304" r:id="rId18"/>
    <p:sldId id="305" r:id="rId19"/>
    <p:sldId id="306" r:id="rId20"/>
    <p:sldId id="307" r:id="rId21"/>
    <p:sldId id="308" r:id="rId22"/>
    <p:sldId id="309" r:id="rId23"/>
    <p:sldId id="263" r:id="rId24"/>
    <p:sldId id="264" r:id="rId25"/>
    <p:sldId id="291" r:id="rId26"/>
    <p:sldId id="292" r:id="rId27"/>
    <p:sldId id="285" r:id="rId28"/>
    <p:sldId id="286" r:id="rId29"/>
    <p:sldId id="287" r:id="rId30"/>
    <p:sldId id="290" r:id="rId31"/>
    <p:sldId id="266" r:id="rId32"/>
    <p:sldId id="288" r:id="rId33"/>
    <p:sldId id="293" r:id="rId34"/>
    <p:sldId id="294" r:id="rId35"/>
    <p:sldId id="267" r:id="rId36"/>
    <p:sldId id="295" r:id="rId37"/>
    <p:sldId id="296" r:id="rId38"/>
    <p:sldId id="297" r:id="rId39"/>
    <p:sldId id="298" r:id="rId40"/>
    <p:sldId id="299" r:id="rId41"/>
    <p:sldId id="300" r:id="rId42"/>
    <p:sldId id="270" r:id="rId43"/>
    <p:sldId id="271" r:id="rId44"/>
  </p:sldIdLst>
  <p:sldSz cx="18288000" cy="10287000"/>
  <p:notesSz cx="6858000" cy="9144000"/>
  <p:embeddedFontLst>
    <p:embeddedFont>
      <p:font typeface="Abhaya Libre Regular" panose="020B0604020202020204" charset="0"/>
      <p:regular r:id="rId45"/>
    </p:embeddedFont>
    <p:embeddedFont>
      <p:font typeface="Abhaya Libre Regular Bold" panose="020B0604020202020204" charset="0"/>
      <p:regular r:id="rId46"/>
    </p:embeddedFont>
    <p:embeddedFont>
      <p:font typeface="Abhaya Libre Regular Bold Italics" panose="020B0604020202020204" charset="0"/>
      <p:regular r:id="rId47"/>
    </p:embeddedFont>
    <p:embeddedFont>
      <p:font typeface="Calibri" panose="020F0502020204030204"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3E8959-7DE0-5216-A99C-1DBDB23E684D}" name="Ioanna Matouli (Atlantis Engineering)" initials="IM(E" userId="S::matouli@abe.gr::ce83a5f9-b684-426f-8712-9fec52aa63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826" autoAdjust="0"/>
  </p:normalViewPr>
  <p:slideViewPr>
    <p:cSldViewPr>
      <p:cViewPr varScale="1">
        <p:scale>
          <a:sx n="69" d="100"/>
          <a:sy n="69" d="100"/>
        </p:scale>
        <p:origin x="1614"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4.fntdata"/><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5.fntdata"/><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a Matouli (Atlantis Engineering)" userId="ce83a5f9-b684-426f-8712-9fec52aa63a4" providerId="ADAL" clId="{8FD6630D-A82E-4BCE-B9D3-ECDB59D7059B}"/>
    <pc:docChg chg="modSld">
      <pc:chgData name="Ioanna Matouli (Atlantis Engineering)" userId="ce83a5f9-b684-426f-8712-9fec52aa63a4" providerId="ADAL" clId="{8FD6630D-A82E-4BCE-B9D3-ECDB59D7059B}" dt="2023-03-30T07:26:40.584" v="0" actId="1076"/>
      <pc:docMkLst>
        <pc:docMk/>
      </pc:docMkLst>
      <pc:sldChg chg="modSp mod">
        <pc:chgData name="Ioanna Matouli (Atlantis Engineering)" userId="ce83a5f9-b684-426f-8712-9fec52aa63a4" providerId="ADAL" clId="{8FD6630D-A82E-4BCE-B9D3-ECDB59D7059B}" dt="2023-03-30T07:26:40.584" v="0" actId="1076"/>
        <pc:sldMkLst>
          <pc:docMk/>
          <pc:sldMk cId="3089392200" sldId="290"/>
        </pc:sldMkLst>
        <pc:spChg chg="mod">
          <ac:chgData name="Ioanna Matouli (Atlantis Engineering)" userId="ce83a5f9-b684-426f-8712-9fec52aa63a4" providerId="ADAL" clId="{8FD6630D-A82E-4BCE-B9D3-ECDB59D7059B}" dt="2023-03-30T07:26:40.584" v="0" actId="1076"/>
          <ac:spMkLst>
            <pc:docMk/>
            <pc:sldMk cId="3089392200" sldId="290"/>
            <ac:spMk id="9" creationId="{00000000-0000-0000-0000-000000000000}"/>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60.svg"/><Relationship Id="rId1" Type="http://schemas.openxmlformats.org/officeDocument/2006/relationships/image" Target="../media/image59.png"/></Relationships>
</file>

<file path=ppt/diagrams/_rels/data2.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image" Target="../media/image92.jpg"/></Relationships>
</file>

<file path=ppt/diagrams/_rels/data3.xml.rels><?xml version="1.0" encoding="UTF-8" standalone="yes"?>
<Relationships xmlns="http://schemas.openxmlformats.org/package/2006/relationships"><Relationship Id="rId2" Type="http://schemas.openxmlformats.org/officeDocument/2006/relationships/image" Target="../media/image60.svg"/><Relationship Id="rId1" Type="http://schemas.openxmlformats.org/officeDocument/2006/relationships/image" Target="../media/image59.png"/></Relationships>
</file>

<file path=ppt/diagrams/_rels/data4.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jpg"/><Relationship Id="rId1" Type="http://schemas.openxmlformats.org/officeDocument/2006/relationships/image" Target="../media/image97.jpg"/></Relationships>
</file>

<file path=ppt/diagrams/_rels/data5.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image" Target="../media/image92.jpg"/></Relationships>
</file>

<file path=ppt/diagrams/_rels/drawing1.xml.rels><?xml version="1.0" encoding="UTF-8" standalone="yes"?>
<Relationships xmlns="http://schemas.openxmlformats.org/package/2006/relationships"><Relationship Id="rId2" Type="http://schemas.openxmlformats.org/officeDocument/2006/relationships/image" Target="../media/image60.svg"/><Relationship Id="rId1" Type="http://schemas.openxmlformats.org/officeDocument/2006/relationships/image" Target="../media/image5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image" Target="../media/image92.jpg"/></Relationships>
</file>

<file path=ppt/diagrams/_rels/drawing3.xml.rels><?xml version="1.0" encoding="UTF-8" standalone="yes"?>
<Relationships xmlns="http://schemas.openxmlformats.org/package/2006/relationships"><Relationship Id="rId2" Type="http://schemas.openxmlformats.org/officeDocument/2006/relationships/image" Target="../media/image60.svg"/><Relationship Id="rId1" Type="http://schemas.openxmlformats.org/officeDocument/2006/relationships/image" Target="../media/image5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jpg"/><Relationship Id="rId1" Type="http://schemas.openxmlformats.org/officeDocument/2006/relationships/image" Target="../media/image97.jpg"/></Relationships>
</file>

<file path=ppt/diagrams/_rels/drawing5.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image" Target="../media/image93.jpg"/><Relationship Id="rId1" Type="http://schemas.openxmlformats.org/officeDocument/2006/relationships/image" Target="../media/image92.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53732-2076-429B-9768-88C4F693F49F}"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14D58D54-0073-464C-B4C5-373ADA0CC9C9}">
      <dgm:prSet phldrT="[Text]" custT="1"/>
      <dgm:spPr>
        <a:solidFill>
          <a:srgbClr val="009999"/>
        </a:solidFill>
      </dgm:spPr>
      <dgm:t>
        <a:bodyPr/>
        <a:lstStyle/>
        <a:p>
          <a:r>
            <a:rPr lang="en-US" sz="2800" b="1" i="0" dirty="0">
              <a:latin typeface="Abhaya Libre Regular" panose="020B0604020202020204" charset="0"/>
              <a:cs typeface="Abhaya Libre Regular" panose="020B0604020202020204" charset="0"/>
            </a:rPr>
            <a:t>1. </a:t>
          </a:r>
          <a:r>
            <a:rPr lang="en-US" sz="2800" b="1" i="0" dirty="0" err="1">
              <a:latin typeface="Abhaya Libre Regular" panose="020B0604020202020204" charset="0"/>
              <a:cs typeface="Abhaya Libre Regular" panose="020B0604020202020204" charset="0"/>
            </a:rPr>
            <a:t>Smanjeni</a:t>
          </a:r>
          <a:r>
            <a:rPr lang="en-US" sz="2800" b="1" i="0" dirty="0">
              <a:latin typeface="Abhaya Libre Regular" panose="020B0604020202020204" charset="0"/>
              <a:cs typeface="Abhaya Libre Regular" panose="020B0604020202020204" charset="0"/>
            </a:rPr>
            <a:t> </a:t>
          </a:r>
          <a:r>
            <a:rPr lang="en-US" sz="2800" b="1" i="0" dirty="0" err="1">
              <a:latin typeface="Abhaya Libre Regular" panose="020B0604020202020204" charset="0"/>
              <a:cs typeface="Abhaya Libre Regular" panose="020B0604020202020204" charset="0"/>
            </a:rPr>
            <a:t>troškovi</a:t>
          </a:r>
          <a:r>
            <a:rPr lang="en-US" sz="2800" b="1" i="0" dirty="0">
              <a:latin typeface="Abhaya Libre Regular" panose="020B0604020202020204" charset="0"/>
              <a:cs typeface="Abhaya Libre Regular" panose="020B0604020202020204" charset="0"/>
            </a:rPr>
            <a:t> </a:t>
          </a:r>
          <a:r>
            <a:rPr lang="en-US" sz="2800" b="1" i="0" dirty="0" err="1">
              <a:latin typeface="Abhaya Libre Regular" panose="020B0604020202020204" charset="0"/>
              <a:cs typeface="Abhaya Libre Regular" panose="020B0604020202020204" charset="0"/>
            </a:rPr>
            <a:t>obuke</a:t>
          </a:r>
          <a:r>
            <a:rPr lang="en-US" sz="2800" b="1" i="0" dirty="0">
              <a:latin typeface="Abhaya Libre Regular" panose="020B0604020202020204" charset="0"/>
              <a:cs typeface="Abhaya Libre Regular" panose="020B0604020202020204" charset="0"/>
            </a:rPr>
            <a:t> </a:t>
          </a:r>
          <a:r>
            <a:rPr lang="en-US" sz="2800" b="1" i="0" dirty="0" err="1">
              <a:latin typeface="Abhaya Libre Regular" panose="020B0604020202020204" charset="0"/>
              <a:cs typeface="Abhaya Libre Regular" panose="020B0604020202020204" charset="0"/>
            </a:rPr>
            <a:t>zaposlenih</a:t>
          </a:r>
          <a:endParaRPr lang="en-US" sz="2800" b="1" i="0" dirty="0">
            <a:latin typeface="Abhaya Libre Regular" panose="020B0604020202020204" charset="0"/>
            <a:cs typeface="Abhaya Libre Regular" panose="020B0604020202020204" charset="0"/>
          </a:endParaRPr>
        </a:p>
        <a:p>
          <a:r>
            <a:rPr lang="pl-PL" sz="2800" b="1" i="0" dirty="0">
              <a:latin typeface="Abhaya Libre Regular" panose="020B0604020202020204" charset="0"/>
              <a:cs typeface="Abhaya Libre Regular" panose="020B0604020202020204" charset="0"/>
            </a:rPr>
            <a:t>2. Zadrž</a:t>
          </a:r>
          <a:r>
            <a:rPr lang="en-US" sz="2800" b="1" i="0" dirty="0" err="1">
              <a:latin typeface="Abhaya Libre Regular" panose="020B0604020202020204" charset="0"/>
              <a:cs typeface="Abhaya Libre Regular" panose="020B0604020202020204" charset="0"/>
            </a:rPr>
            <a:t>ane</a:t>
          </a:r>
          <a:r>
            <a:rPr lang="pl-PL" sz="2800" b="1" i="0" dirty="0">
              <a:latin typeface="Abhaya Libre Regular" panose="020B0604020202020204" charset="0"/>
              <a:cs typeface="Abhaya Libre Regular" panose="020B0604020202020204" charset="0"/>
            </a:rPr>
            <a:t> procedur</a:t>
          </a:r>
          <a:r>
            <a:rPr lang="en-US" sz="2800" b="1" i="0" dirty="0">
              <a:latin typeface="Abhaya Libre Regular" panose="020B0604020202020204" charset="0"/>
              <a:cs typeface="Abhaya Libre Regular" panose="020B0604020202020204" charset="0"/>
            </a:rPr>
            <a:t>e </a:t>
          </a:r>
          <a:r>
            <a:rPr lang="pl-PL" sz="2800" b="1" i="0" dirty="0">
              <a:latin typeface="Abhaya Libre Regular" panose="020B0604020202020204" charset="0"/>
              <a:cs typeface="Abhaya Libre Regular" panose="020B0604020202020204" charset="0"/>
            </a:rPr>
            <a:t>i znanj</a:t>
          </a:r>
          <a:r>
            <a:rPr lang="en-US" sz="2800" b="1" i="0" dirty="0">
              <a:latin typeface="Abhaya Libre Regular" panose="020B0604020202020204" charset="0"/>
              <a:cs typeface="Abhaya Libre Regular" panose="020B0604020202020204" charset="0"/>
            </a:rPr>
            <a:t>a</a:t>
          </a:r>
          <a:r>
            <a:rPr lang="pl-PL" sz="2800" b="1" i="0" dirty="0">
              <a:latin typeface="Abhaya Libre Regular" panose="020B0604020202020204" charset="0"/>
              <a:cs typeface="Abhaya Libre Regular" panose="020B0604020202020204" charset="0"/>
            </a:rPr>
            <a:t> kompanije</a:t>
          </a:r>
          <a:endParaRPr lang="en-US" sz="2800" b="1" i="0" dirty="0">
            <a:latin typeface="Abhaya Libre Regular" panose="020B0604020202020204" charset="0"/>
            <a:cs typeface="Abhaya Libre Regular" panose="020B0604020202020204" charset="0"/>
          </a:endParaRPr>
        </a:p>
        <a:p>
          <a:r>
            <a:rPr lang="en-US" sz="2800" b="1" i="0" dirty="0">
              <a:latin typeface="Abhaya Libre Regular" panose="020B0604020202020204" charset="0"/>
              <a:cs typeface="Abhaya Libre Regular" panose="020B0604020202020204" charset="0"/>
            </a:rPr>
            <a:t>3. </a:t>
          </a:r>
          <a:r>
            <a:rPr lang="en-US" sz="2800" b="1" i="0" dirty="0" err="1">
              <a:latin typeface="Abhaya Libre Regular" panose="020B0604020202020204" charset="0"/>
              <a:cs typeface="Abhaya Libre Regular" panose="020B0604020202020204" charset="0"/>
            </a:rPr>
            <a:t>Rešene</a:t>
          </a:r>
          <a:r>
            <a:rPr lang="en-US" sz="2800" b="1" i="0" dirty="0">
              <a:latin typeface="Abhaya Libre Regular" panose="020B0604020202020204" charset="0"/>
              <a:cs typeface="Abhaya Libre Regular" panose="020B0604020202020204" charset="0"/>
            </a:rPr>
            <a:t> </a:t>
          </a:r>
          <a:r>
            <a:rPr lang="en-US" sz="2800" b="1" i="0" dirty="0" err="1">
              <a:latin typeface="Abhaya Libre Regular" panose="020B0604020202020204" charset="0"/>
              <a:cs typeface="Abhaya Libre Regular" panose="020B0604020202020204" charset="0"/>
            </a:rPr>
            <a:t>predstojeće</a:t>
          </a:r>
          <a:r>
            <a:rPr lang="en-US" sz="2800" b="1" i="0" dirty="0">
              <a:latin typeface="Abhaya Libre Regular" panose="020B0604020202020204" charset="0"/>
              <a:cs typeface="Abhaya Libre Regular" panose="020B0604020202020204" charset="0"/>
            </a:rPr>
            <a:t> </a:t>
          </a:r>
          <a:r>
            <a:rPr lang="en-US" sz="2800" b="1" i="0" dirty="0" err="1">
              <a:latin typeface="Abhaya Libre Regular" panose="020B0604020202020204" charset="0"/>
              <a:cs typeface="Abhaya Libre Regular" panose="020B0604020202020204" charset="0"/>
            </a:rPr>
            <a:t>potražnje</a:t>
          </a:r>
          <a:endParaRPr lang="en-US" sz="2800" dirty="0">
            <a:latin typeface="Abhaya Libre Regular" panose="020B0604020202020204" charset="0"/>
            <a:cs typeface="Abhaya Libre Regular" panose="020B0604020202020204" charset="0"/>
          </a:endParaRPr>
        </a:p>
      </dgm:t>
    </dgm:pt>
    <dgm:pt modelId="{310DD133-225D-4053-B6BF-AF74B0FCDB90}" type="parTrans" cxnId="{E415D97C-3A3A-4914-8BDD-FA2004A0A85A}">
      <dgm:prSet/>
      <dgm:spPr/>
      <dgm:t>
        <a:bodyPr/>
        <a:lstStyle/>
        <a:p>
          <a:endParaRPr lang="en-US"/>
        </a:p>
      </dgm:t>
    </dgm:pt>
    <dgm:pt modelId="{988BCE62-9513-4573-96A9-AC815712988C}" type="sibTrans" cxnId="{E415D97C-3A3A-4914-8BDD-FA2004A0A85A}">
      <dgm:prSet/>
      <dgm:spPr/>
      <dgm:t>
        <a:bodyPr/>
        <a:lstStyle/>
        <a:p>
          <a:endParaRPr lang="en-US"/>
        </a:p>
      </dgm:t>
    </dgm:pt>
    <dgm:pt modelId="{2154384B-E9F4-47FB-ADEE-68A528A7986C}">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4. </a:t>
          </a:r>
          <a:r>
            <a:rPr lang="en-US" sz="2800" b="1" dirty="0" err="1">
              <a:latin typeface="Abhaya Libre Regular" panose="020B0604020202020204" charset="0"/>
              <a:cs typeface="Abhaya Libre Regular" panose="020B0604020202020204" charset="0"/>
            </a:rPr>
            <a:t>Zadržavanje</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najboljih</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zaposlenih</a:t>
          </a:r>
          <a:endParaRPr lang="en-US" sz="2800" b="1" dirty="0">
            <a:latin typeface="Abhaya Libre Regular" panose="020B0604020202020204" charset="0"/>
            <a:cs typeface="Abhaya Libre Regular" panose="020B0604020202020204" charset="0"/>
          </a:endParaRPr>
        </a:p>
        <a:p>
          <a:r>
            <a:rPr lang="en-US" sz="2800" b="1" dirty="0">
              <a:latin typeface="Abhaya Libre Regular" panose="020B0604020202020204" charset="0"/>
              <a:cs typeface="Abhaya Libre Regular" panose="020B0604020202020204" charset="0"/>
            </a:rPr>
            <a:t>5. </a:t>
          </a:r>
          <a:r>
            <a:rPr lang="en-US" sz="2800" b="1" dirty="0" err="1">
              <a:latin typeface="Abhaya Libre Regular" panose="020B0604020202020204" charset="0"/>
              <a:cs typeface="Abhaya Libre Regular" panose="020B0604020202020204" charset="0"/>
            </a:rPr>
            <a:t>Poboljšan</a:t>
          </a:r>
          <a:r>
            <a:rPr lang="en-US" sz="2800" b="1" dirty="0">
              <a:latin typeface="Abhaya Libre Regular" panose="020B0604020202020204" charset="0"/>
              <a:cs typeface="Abhaya Libre Regular" panose="020B0604020202020204" charset="0"/>
            </a:rPr>
            <a:t> moral </a:t>
          </a:r>
          <a:r>
            <a:rPr lang="en-US" sz="2800" b="1" dirty="0" err="1">
              <a:latin typeface="Abhaya Libre Regular" panose="020B0604020202020204" charset="0"/>
              <a:cs typeface="Abhaya Libre Regular" panose="020B0604020202020204" charset="0"/>
            </a:rPr>
            <a:t>na</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poslu</a:t>
          </a:r>
          <a:endParaRPr lang="en-US" sz="2800" b="1" dirty="0">
            <a:latin typeface="Abhaya Libre Regular" panose="020B0604020202020204" charset="0"/>
            <a:cs typeface="Abhaya Libre Regular" panose="020B0604020202020204" charset="0"/>
          </a:endParaRPr>
        </a:p>
      </dgm:t>
    </dgm:pt>
    <dgm:pt modelId="{1A3FFCFC-D403-4C99-8021-44FD64BF97DD}" type="parTrans" cxnId="{5CF4EB31-D7CB-49EC-A70E-1362D995FA50}">
      <dgm:prSet/>
      <dgm:spPr/>
      <dgm:t>
        <a:bodyPr/>
        <a:lstStyle/>
        <a:p>
          <a:endParaRPr lang="en-US"/>
        </a:p>
      </dgm:t>
    </dgm:pt>
    <dgm:pt modelId="{537A5824-424B-4A1D-B7EE-D0018E4225C0}" type="sibTrans" cxnId="{5CF4EB31-D7CB-49EC-A70E-1362D995FA50}">
      <dgm:prSet/>
      <dgm:spPr/>
      <dgm:t>
        <a:bodyPr/>
        <a:lstStyle/>
        <a:p>
          <a:endParaRPr lang="en-US"/>
        </a:p>
      </dgm:t>
    </dgm:pt>
    <dgm:pt modelId="{FA7B66DC-FABE-4A20-9F9D-A2B68F671AF0}">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6. </a:t>
          </a:r>
          <a:r>
            <a:rPr lang="en-US" sz="2800" b="1" dirty="0" err="1">
              <a:latin typeface="Abhaya Libre Regular" panose="020B0604020202020204" charset="0"/>
              <a:cs typeface="Abhaya Libre Regular" panose="020B0604020202020204" charset="0"/>
            </a:rPr>
            <a:t>Poboljšane</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kompetencije</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svog</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osoblja</a:t>
          </a:r>
          <a:endParaRPr lang="en-US" sz="2800" b="1" dirty="0">
            <a:latin typeface="Abhaya Libre Regular" panose="020B0604020202020204" charset="0"/>
            <a:cs typeface="Abhaya Libre Regular" panose="020B0604020202020204" charset="0"/>
          </a:endParaRPr>
        </a:p>
        <a:p>
          <a:r>
            <a:rPr lang="en-US" sz="2800" b="1" dirty="0">
              <a:latin typeface="Abhaya Libre Regular" panose="020B0604020202020204" charset="0"/>
              <a:cs typeface="Abhaya Libre Regular" panose="020B0604020202020204" charset="0"/>
            </a:rPr>
            <a:t>7. </a:t>
          </a:r>
          <a:r>
            <a:rPr lang="en-US" sz="2800" b="1" dirty="0" err="1">
              <a:latin typeface="Abhaya Libre Regular" panose="020B0604020202020204" charset="0"/>
              <a:cs typeface="Abhaya Libre Regular" panose="020B0604020202020204" charset="0"/>
            </a:rPr>
            <a:t>Prilagodljiviji</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zaposleni</a:t>
          </a:r>
          <a:endParaRPr lang="en-US" sz="2800" b="1" dirty="0">
            <a:latin typeface="Abhaya Libre Regular" panose="020B0604020202020204" charset="0"/>
            <a:cs typeface="Abhaya Libre Regular" panose="020B0604020202020204" charset="0"/>
          </a:endParaRPr>
        </a:p>
        <a:p>
          <a:r>
            <a:rPr lang="en-US" sz="2800" b="1" dirty="0">
              <a:latin typeface="Abhaya Libre Regular" panose="020B0604020202020204" charset="0"/>
              <a:cs typeface="Abhaya Libre Regular" panose="020B0604020202020204" charset="0"/>
            </a:rPr>
            <a:t>8. </a:t>
          </a:r>
          <a:r>
            <a:rPr lang="en-US" sz="2800" b="1" dirty="0" err="1">
              <a:latin typeface="Abhaya Libre Regular" panose="020B0604020202020204" charset="0"/>
              <a:cs typeface="Abhaya Libre Regular" panose="020B0604020202020204" charset="0"/>
            </a:rPr>
            <a:t>Jača</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reputacija</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kompanije</a:t>
          </a:r>
          <a:endParaRPr lang="en-US" sz="2800" b="1" dirty="0">
            <a:latin typeface="Abhaya Libre Regular" panose="020B0604020202020204" charset="0"/>
            <a:cs typeface="Abhaya Libre Regular" panose="020B0604020202020204" charset="0"/>
          </a:endParaRPr>
        </a:p>
      </dgm:t>
    </dgm:pt>
    <dgm:pt modelId="{4B6A3A0C-401D-456B-A760-AE9EC7C9A0FC}" type="parTrans" cxnId="{CF34F202-CB77-430E-85AC-3EB33A09D647}">
      <dgm:prSet/>
      <dgm:spPr/>
      <dgm:t>
        <a:bodyPr/>
        <a:lstStyle/>
        <a:p>
          <a:endParaRPr lang="en-US"/>
        </a:p>
      </dgm:t>
    </dgm:pt>
    <dgm:pt modelId="{42FB5CA3-F5D0-43C4-956E-01BD9AA99872}" type="sibTrans" cxnId="{CF34F202-CB77-430E-85AC-3EB33A09D647}">
      <dgm:prSet/>
      <dgm:spPr/>
      <dgm:t>
        <a:bodyPr/>
        <a:lstStyle/>
        <a:p>
          <a:endParaRPr lang="en-US"/>
        </a:p>
      </dgm:t>
    </dgm:pt>
    <dgm:pt modelId="{33C20D3A-F371-41F0-965E-CCB690BAADBF}" type="pres">
      <dgm:prSet presAssocID="{A6253732-2076-429B-9768-88C4F693F49F}" presName="Name0" presStyleCnt="0">
        <dgm:presLayoutVars>
          <dgm:chMax val="7"/>
          <dgm:chPref val="7"/>
          <dgm:dir/>
        </dgm:presLayoutVars>
      </dgm:prSet>
      <dgm:spPr/>
    </dgm:pt>
    <dgm:pt modelId="{4B3A30A4-3650-46F3-BECC-F75F6794A90E}" type="pres">
      <dgm:prSet presAssocID="{A6253732-2076-429B-9768-88C4F693F49F}" presName="Name1" presStyleCnt="0"/>
      <dgm:spPr/>
    </dgm:pt>
    <dgm:pt modelId="{F315D0E7-579B-4B80-A344-722F0171BCE3}" type="pres">
      <dgm:prSet presAssocID="{A6253732-2076-429B-9768-88C4F693F49F}" presName="cycle" presStyleCnt="0"/>
      <dgm:spPr/>
    </dgm:pt>
    <dgm:pt modelId="{AC89C9B0-DB68-4A2C-B81D-0EE364A064E1}" type="pres">
      <dgm:prSet presAssocID="{A6253732-2076-429B-9768-88C4F693F49F}" presName="srcNode" presStyleLbl="node1" presStyleIdx="0" presStyleCnt="3"/>
      <dgm:spPr/>
    </dgm:pt>
    <dgm:pt modelId="{A018A4B5-CF49-4378-8771-387FEF9023FA}" type="pres">
      <dgm:prSet presAssocID="{A6253732-2076-429B-9768-88C4F693F49F}" presName="conn" presStyleLbl="parChTrans1D2" presStyleIdx="0" presStyleCnt="1"/>
      <dgm:spPr/>
    </dgm:pt>
    <dgm:pt modelId="{2FC72613-9718-4AD0-B682-FE307FBB267F}" type="pres">
      <dgm:prSet presAssocID="{A6253732-2076-429B-9768-88C4F693F49F}" presName="extraNode" presStyleLbl="node1" presStyleIdx="0" presStyleCnt="3"/>
      <dgm:spPr/>
    </dgm:pt>
    <dgm:pt modelId="{655FB9DA-B3FC-4352-A11C-85521BCC79F4}" type="pres">
      <dgm:prSet presAssocID="{A6253732-2076-429B-9768-88C4F693F49F}" presName="dstNode" presStyleLbl="node1" presStyleIdx="0" presStyleCnt="3"/>
      <dgm:spPr/>
    </dgm:pt>
    <dgm:pt modelId="{A7359512-752D-431B-8891-03DBA2D3C884}" type="pres">
      <dgm:prSet presAssocID="{14D58D54-0073-464C-B4C5-373ADA0CC9C9}" presName="text_1" presStyleLbl="node1" presStyleIdx="0" presStyleCnt="3">
        <dgm:presLayoutVars>
          <dgm:bulletEnabled val="1"/>
        </dgm:presLayoutVars>
      </dgm:prSet>
      <dgm:spPr/>
    </dgm:pt>
    <dgm:pt modelId="{457D8112-6690-47AB-9B2F-67B1DB1F743A}" type="pres">
      <dgm:prSet presAssocID="{14D58D54-0073-464C-B4C5-373ADA0CC9C9}" presName="accent_1" presStyleCnt="0"/>
      <dgm:spPr/>
    </dgm:pt>
    <dgm:pt modelId="{C785973E-04DD-4CA9-A34F-FC634E5E7C24}" type="pres">
      <dgm:prSet presAssocID="{14D58D54-0073-464C-B4C5-373ADA0CC9C9}" presName="accentRepeatNode" presStyleLbl="solidFgAcc1" presStyleIdx="0" presStyleCnt="3"/>
      <dgm:spPr>
        <a:blipFill rotWithShape="0">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solidFill>
            <a:srgbClr val="009999"/>
          </a:solidFill>
        </a:ln>
      </dgm:spPr>
    </dgm:pt>
    <dgm:pt modelId="{E25E4A78-8332-4315-AA5C-7C7341F74C43}" type="pres">
      <dgm:prSet presAssocID="{2154384B-E9F4-47FB-ADEE-68A528A7986C}" presName="text_2" presStyleLbl="node1" presStyleIdx="1" presStyleCnt="3">
        <dgm:presLayoutVars>
          <dgm:bulletEnabled val="1"/>
        </dgm:presLayoutVars>
      </dgm:prSet>
      <dgm:spPr/>
    </dgm:pt>
    <dgm:pt modelId="{01C5F219-D4A2-45FC-B336-5F192476042C}" type="pres">
      <dgm:prSet presAssocID="{2154384B-E9F4-47FB-ADEE-68A528A7986C}" presName="accent_2" presStyleCnt="0"/>
      <dgm:spPr/>
    </dgm:pt>
    <dgm:pt modelId="{B82B06EE-EA54-48BC-B27D-6941EB94FEE0}" type="pres">
      <dgm:prSet presAssocID="{2154384B-E9F4-47FB-ADEE-68A528A7986C}" presName="accentRepeatNode" presStyleLbl="solidFgAcc1" presStyleIdx="1" presStyleCnt="3"/>
      <dgm:spPr>
        <a:solidFill>
          <a:schemeClr val="bg1"/>
        </a:solidFill>
        <a:ln>
          <a:solidFill>
            <a:srgbClr val="009999"/>
          </a:solidFill>
        </a:ln>
      </dgm:spPr>
    </dgm:pt>
    <dgm:pt modelId="{7F650257-5801-49B4-A1A2-DE8AC0D65D67}" type="pres">
      <dgm:prSet presAssocID="{FA7B66DC-FABE-4A20-9F9D-A2B68F671AF0}" presName="text_3" presStyleLbl="node1" presStyleIdx="2" presStyleCnt="3">
        <dgm:presLayoutVars>
          <dgm:bulletEnabled val="1"/>
        </dgm:presLayoutVars>
      </dgm:prSet>
      <dgm:spPr/>
    </dgm:pt>
    <dgm:pt modelId="{2EEAF62E-5909-4E6F-AD09-726E7478AEEF}" type="pres">
      <dgm:prSet presAssocID="{FA7B66DC-FABE-4A20-9F9D-A2B68F671AF0}" presName="accent_3" presStyleCnt="0"/>
      <dgm:spPr/>
    </dgm:pt>
    <dgm:pt modelId="{CA88A75A-D564-479D-BD29-7B0003D9EA7F}" type="pres">
      <dgm:prSet presAssocID="{FA7B66DC-FABE-4A20-9F9D-A2B68F671AF0}" presName="accentRepeatNode" presStyleLbl="solidFgAcc1" presStyleIdx="2" presStyleCnt="3"/>
      <dgm:spPr>
        <a:solidFill>
          <a:schemeClr val="bg1"/>
        </a:solidFill>
        <a:ln>
          <a:solidFill>
            <a:srgbClr val="009999"/>
          </a:solidFill>
        </a:ln>
      </dgm:spPr>
    </dgm:pt>
  </dgm:ptLst>
  <dgm:cxnLst>
    <dgm:cxn modelId="{CF34F202-CB77-430E-85AC-3EB33A09D647}" srcId="{A6253732-2076-429B-9768-88C4F693F49F}" destId="{FA7B66DC-FABE-4A20-9F9D-A2B68F671AF0}" srcOrd="2" destOrd="0" parTransId="{4B6A3A0C-401D-456B-A760-AE9EC7C9A0FC}" sibTransId="{42FB5CA3-F5D0-43C4-956E-01BD9AA99872}"/>
    <dgm:cxn modelId="{5CF4EB31-D7CB-49EC-A70E-1362D995FA50}" srcId="{A6253732-2076-429B-9768-88C4F693F49F}" destId="{2154384B-E9F4-47FB-ADEE-68A528A7986C}" srcOrd="1" destOrd="0" parTransId="{1A3FFCFC-D403-4C99-8021-44FD64BF97DD}" sibTransId="{537A5824-424B-4A1D-B7EE-D0018E4225C0}"/>
    <dgm:cxn modelId="{17715648-27CD-49BA-B686-6FDA98EF683B}" type="presOf" srcId="{14D58D54-0073-464C-B4C5-373ADA0CC9C9}" destId="{A7359512-752D-431B-8891-03DBA2D3C884}" srcOrd="0" destOrd="0" presId="urn:microsoft.com/office/officeart/2008/layout/VerticalCurvedList"/>
    <dgm:cxn modelId="{271A7E5A-9E71-48A4-9ECF-CC8DDC852F50}" type="presOf" srcId="{FA7B66DC-FABE-4A20-9F9D-A2B68F671AF0}" destId="{7F650257-5801-49B4-A1A2-DE8AC0D65D67}" srcOrd="0" destOrd="0" presId="urn:microsoft.com/office/officeart/2008/layout/VerticalCurvedList"/>
    <dgm:cxn modelId="{E415D97C-3A3A-4914-8BDD-FA2004A0A85A}" srcId="{A6253732-2076-429B-9768-88C4F693F49F}" destId="{14D58D54-0073-464C-B4C5-373ADA0CC9C9}" srcOrd="0" destOrd="0" parTransId="{310DD133-225D-4053-B6BF-AF74B0FCDB90}" sibTransId="{988BCE62-9513-4573-96A9-AC815712988C}"/>
    <dgm:cxn modelId="{4C6D9282-B7A0-499C-B941-6C3E15E7D00F}" type="presOf" srcId="{2154384B-E9F4-47FB-ADEE-68A528A7986C}" destId="{E25E4A78-8332-4315-AA5C-7C7341F74C43}" srcOrd="0" destOrd="0" presId="urn:microsoft.com/office/officeart/2008/layout/VerticalCurvedList"/>
    <dgm:cxn modelId="{65707A84-23E7-44A3-927C-727DF0717F26}" type="presOf" srcId="{A6253732-2076-429B-9768-88C4F693F49F}" destId="{33C20D3A-F371-41F0-965E-CCB690BAADBF}" srcOrd="0" destOrd="0" presId="urn:microsoft.com/office/officeart/2008/layout/VerticalCurvedList"/>
    <dgm:cxn modelId="{580FB6B0-6FA9-4624-AA60-41A75C440F2E}" type="presOf" srcId="{988BCE62-9513-4573-96A9-AC815712988C}" destId="{A018A4B5-CF49-4378-8771-387FEF9023FA}" srcOrd="0" destOrd="0" presId="urn:microsoft.com/office/officeart/2008/layout/VerticalCurvedList"/>
    <dgm:cxn modelId="{F70C2CA9-CF8F-4BF5-A66B-E8901885FE0F}" type="presParOf" srcId="{33C20D3A-F371-41F0-965E-CCB690BAADBF}" destId="{4B3A30A4-3650-46F3-BECC-F75F6794A90E}" srcOrd="0" destOrd="0" presId="urn:microsoft.com/office/officeart/2008/layout/VerticalCurvedList"/>
    <dgm:cxn modelId="{A0D0D36E-B112-4918-AF52-CD06DC4FE011}" type="presParOf" srcId="{4B3A30A4-3650-46F3-BECC-F75F6794A90E}" destId="{F315D0E7-579B-4B80-A344-722F0171BCE3}" srcOrd="0" destOrd="0" presId="urn:microsoft.com/office/officeart/2008/layout/VerticalCurvedList"/>
    <dgm:cxn modelId="{63FC8509-0269-463A-9BFE-16029545F38A}" type="presParOf" srcId="{F315D0E7-579B-4B80-A344-722F0171BCE3}" destId="{AC89C9B0-DB68-4A2C-B81D-0EE364A064E1}" srcOrd="0" destOrd="0" presId="urn:microsoft.com/office/officeart/2008/layout/VerticalCurvedList"/>
    <dgm:cxn modelId="{5451C7CE-0EAC-48F3-B3DC-2594622A2706}" type="presParOf" srcId="{F315D0E7-579B-4B80-A344-722F0171BCE3}" destId="{A018A4B5-CF49-4378-8771-387FEF9023FA}" srcOrd="1" destOrd="0" presId="urn:microsoft.com/office/officeart/2008/layout/VerticalCurvedList"/>
    <dgm:cxn modelId="{94950F60-1856-4B61-A09C-19977FD9B37D}" type="presParOf" srcId="{F315D0E7-579B-4B80-A344-722F0171BCE3}" destId="{2FC72613-9718-4AD0-B682-FE307FBB267F}" srcOrd="2" destOrd="0" presId="urn:microsoft.com/office/officeart/2008/layout/VerticalCurvedList"/>
    <dgm:cxn modelId="{93B82A2A-50C6-4683-B647-A6E4FF0805B0}" type="presParOf" srcId="{F315D0E7-579B-4B80-A344-722F0171BCE3}" destId="{655FB9DA-B3FC-4352-A11C-85521BCC79F4}" srcOrd="3" destOrd="0" presId="urn:microsoft.com/office/officeart/2008/layout/VerticalCurvedList"/>
    <dgm:cxn modelId="{9A1B56B8-AB58-4CD7-80F2-093F05F6A00C}" type="presParOf" srcId="{4B3A30A4-3650-46F3-BECC-F75F6794A90E}" destId="{A7359512-752D-431B-8891-03DBA2D3C884}" srcOrd="1" destOrd="0" presId="urn:microsoft.com/office/officeart/2008/layout/VerticalCurvedList"/>
    <dgm:cxn modelId="{C785E225-BB81-4185-BF8A-E85CACFA4080}" type="presParOf" srcId="{4B3A30A4-3650-46F3-BECC-F75F6794A90E}" destId="{457D8112-6690-47AB-9B2F-67B1DB1F743A}" srcOrd="2" destOrd="0" presId="urn:microsoft.com/office/officeart/2008/layout/VerticalCurvedList"/>
    <dgm:cxn modelId="{69F92BFA-433D-45E4-B662-086674313F94}" type="presParOf" srcId="{457D8112-6690-47AB-9B2F-67B1DB1F743A}" destId="{C785973E-04DD-4CA9-A34F-FC634E5E7C24}" srcOrd="0" destOrd="0" presId="urn:microsoft.com/office/officeart/2008/layout/VerticalCurvedList"/>
    <dgm:cxn modelId="{38BAF7AF-8879-4F75-88A0-6D1312FA3EB4}" type="presParOf" srcId="{4B3A30A4-3650-46F3-BECC-F75F6794A90E}" destId="{E25E4A78-8332-4315-AA5C-7C7341F74C43}" srcOrd="3" destOrd="0" presId="urn:microsoft.com/office/officeart/2008/layout/VerticalCurvedList"/>
    <dgm:cxn modelId="{91E4A627-E404-4A1D-9502-A343BA357214}" type="presParOf" srcId="{4B3A30A4-3650-46F3-BECC-F75F6794A90E}" destId="{01C5F219-D4A2-45FC-B336-5F192476042C}" srcOrd="4" destOrd="0" presId="urn:microsoft.com/office/officeart/2008/layout/VerticalCurvedList"/>
    <dgm:cxn modelId="{23876685-118B-4576-8F74-37A6A3528B11}" type="presParOf" srcId="{01C5F219-D4A2-45FC-B336-5F192476042C}" destId="{B82B06EE-EA54-48BC-B27D-6941EB94FEE0}" srcOrd="0" destOrd="0" presId="urn:microsoft.com/office/officeart/2008/layout/VerticalCurvedList"/>
    <dgm:cxn modelId="{AD4B76EF-DBDA-4C25-A384-45E1FCDF3581}" type="presParOf" srcId="{4B3A30A4-3650-46F3-BECC-F75F6794A90E}" destId="{7F650257-5801-49B4-A1A2-DE8AC0D65D67}" srcOrd="5" destOrd="0" presId="urn:microsoft.com/office/officeart/2008/layout/VerticalCurvedList"/>
    <dgm:cxn modelId="{FE1F7FED-A940-4393-80C3-EE0B0A1C92EC}" type="presParOf" srcId="{4B3A30A4-3650-46F3-BECC-F75F6794A90E}" destId="{2EEAF62E-5909-4E6F-AD09-726E7478AEEF}" srcOrd="6" destOrd="0" presId="urn:microsoft.com/office/officeart/2008/layout/VerticalCurvedList"/>
    <dgm:cxn modelId="{A902D230-2535-4A43-980A-B17ABD86E327}" type="presParOf" srcId="{2EEAF62E-5909-4E6F-AD09-726E7478AEEF}" destId="{CA88A75A-D564-479D-BD29-7B0003D9EA7F}"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9EAB26-1BBB-45AB-895C-F9CE82B6CB79}" type="doc">
      <dgm:prSet loTypeId="urn:microsoft.com/office/officeart/2005/8/layout/pList2" loCatId="list" qsTypeId="urn:microsoft.com/office/officeart/2005/8/quickstyle/simple1" qsCatId="simple" csTypeId="urn:microsoft.com/office/officeart/2005/8/colors/accent5_4" csCatId="accent5" phldr="1"/>
      <dgm:spPr/>
    </dgm:pt>
    <dgm:pt modelId="{BF302CA9-97D4-41AC-A069-C17FC6D2E5F6}">
      <dgm:prSet phldrT="[Text]" custT="1"/>
      <dgm:spPr>
        <a:solidFill>
          <a:srgbClr val="008080"/>
        </a:solidFill>
      </dgm:spPr>
      <dgm:t>
        <a:bodyPr/>
        <a:lstStyle/>
        <a:p>
          <a:pPr algn="ctr"/>
          <a:r>
            <a:rPr lang="en-US" sz="2800" b="1" u="sng" dirty="0" err="1">
              <a:latin typeface="Abhaya Libre Regular" panose="020B0604020202020204" charset="0"/>
              <a:cs typeface="Abhaya Libre Regular" panose="020B0604020202020204" charset="0"/>
            </a:rPr>
            <a:t>Povećana</a:t>
          </a:r>
          <a:r>
            <a:rPr lang="en-US" sz="2800" b="1" u="sng" dirty="0">
              <a:latin typeface="Abhaya Libre Regular" panose="020B0604020202020204" charset="0"/>
              <a:cs typeface="Abhaya Libre Regular" panose="020B0604020202020204" charset="0"/>
            </a:rPr>
            <a:t> </a:t>
          </a:r>
          <a:r>
            <a:rPr lang="en-US" sz="2800" b="1" u="sng" dirty="0" err="1">
              <a:latin typeface="Abhaya Libre Regular" panose="020B0604020202020204" charset="0"/>
              <a:cs typeface="Abhaya Libre Regular" panose="020B0604020202020204" charset="0"/>
            </a:rPr>
            <a:t>sigurnost</a:t>
          </a:r>
          <a:r>
            <a:rPr lang="en-US" sz="2800" b="1" u="sng" dirty="0">
              <a:latin typeface="Abhaya Libre Regular" panose="020B0604020202020204" charset="0"/>
              <a:cs typeface="Abhaya Libre Regular" panose="020B0604020202020204" charset="0"/>
            </a:rPr>
            <a:t> </a:t>
          </a:r>
          <a:r>
            <a:rPr lang="en-US" sz="2800" b="1" u="sng" dirty="0" err="1">
              <a:latin typeface="Abhaya Libre Regular" panose="020B0604020202020204" charset="0"/>
              <a:cs typeface="Abhaya Libre Regular" panose="020B0604020202020204" charset="0"/>
            </a:rPr>
            <a:t>posla</a:t>
          </a:r>
          <a:endParaRPr lang="en-US" sz="2800" b="1" u="sng" dirty="0">
            <a:latin typeface="Abhaya Libre Regular" panose="020B0604020202020204" charset="0"/>
            <a:cs typeface="Abhaya Libre Regular" panose="020B0604020202020204" charset="0"/>
          </a:endParaRPr>
        </a:p>
        <a:p>
          <a:pPr algn="ctr"/>
          <a:r>
            <a:rPr lang="en-US" sz="2400" b="0" i="1" u="none" dirty="0" err="1">
              <a:latin typeface="Abhaya Libre Regular" panose="020B0604020202020204" charset="0"/>
              <a:cs typeface="Abhaya Libre Regular" panose="020B0604020202020204" charset="0"/>
            </a:rPr>
            <a:t>Zaposleni</a:t>
          </a:r>
          <a:r>
            <a:rPr lang="en-US" sz="2400" b="0" i="1" u="none" dirty="0">
              <a:latin typeface="Abhaya Libre Regular" panose="020B0604020202020204" charset="0"/>
              <a:cs typeface="Abhaya Libre Regular" panose="020B0604020202020204" charset="0"/>
            </a:rPr>
            <a:t> koji se </a:t>
          </a:r>
          <a:r>
            <a:rPr lang="en-US" sz="2400" b="0" i="1" u="none" dirty="0" err="1">
              <a:latin typeface="Abhaya Libre Regular" panose="020B0604020202020204" charset="0"/>
              <a:cs typeface="Abhaya Libre Regular" panose="020B0604020202020204" charset="0"/>
            </a:rPr>
            <a:t>prekvalifikaciju</a:t>
          </a:r>
          <a:r>
            <a:rPr lang="en-US" sz="2400" b="0" i="1" u="none" dirty="0">
              <a:latin typeface="Abhaya Libre Regular" panose="020B0604020202020204" charset="0"/>
              <a:cs typeface="Abhaya Libre Regular" panose="020B0604020202020204" charset="0"/>
            </a:rPr>
            <a:t> se </a:t>
          </a:r>
          <a:r>
            <a:rPr lang="en-US" sz="2400" b="0" i="1" u="none" dirty="0" err="1">
              <a:latin typeface="Abhaya Libre Regular" panose="020B0604020202020204" charset="0"/>
              <a:cs typeface="Abhaya Libre Regular" panose="020B0604020202020204" charset="0"/>
            </a:rPr>
            <a:t>osećaju</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sigurnije</a:t>
          </a:r>
          <a:r>
            <a:rPr lang="en-US" sz="2400" b="0" i="1" u="none" dirty="0">
              <a:latin typeface="Abhaya Libre Regular" panose="020B0604020202020204" charset="0"/>
              <a:cs typeface="Abhaya Libre Regular" panose="020B0604020202020204" charset="0"/>
            </a:rPr>
            <a:t> u </a:t>
          </a:r>
          <a:r>
            <a:rPr lang="en-US" sz="2400" b="0" i="1" u="none" dirty="0" err="1">
              <a:latin typeface="Abhaya Libre Regular" panose="020B0604020202020204" charset="0"/>
              <a:cs typeface="Abhaya Libre Regular" panose="020B0604020202020204" charset="0"/>
            </a:rPr>
            <a:t>svom</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zaposlenju</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jer</a:t>
          </a:r>
          <a:r>
            <a:rPr lang="en-US" sz="2400" b="0" i="1" u="none" dirty="0">
              <a:latin typeface="Abhaya Libre Regular" panose="020B0604020202020204" charset="0"/>
              <a:cs typeface="Abhaya Libre Regular" panose="020B0604020202020204" charset="0"/>
            </a:rPr>
            <a:t> to </a:t>
          </a:r>
          <a:r>
            <a:rPr lang="en-US" sz="2400" b="0" i="1" u="none" dirty="0" err="1">
              <a:latin typeface="Abhaya Libre Regular" panose="020B0604020202020204" charset="0"/>
              <a:cs typeface="Abhaya Libre Regular" panose="020B0604020202020204" charset="0"/>
            </a:rPr>
            <a:t>podiže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njihovu</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vrednost</a:t>
          </a:r>
          <a:r>
            <a:rPr lang="en-US" sz="2400" b="0" i="1" u="none" dirty="0">
              <a:latin typeface="Abhaya Libre Regular" panose="020B0604020202020204" charset="0"/>
              <a:cs typeface="Abhaya Libre Regular" panose="020B0604020202020204" charset="0"/>
            </a:rPr>
            <a:t> za </a:t>
          </a:r>
          <a:r>
            <a:rPr lang="en-US" sz="2400" b="0" i="1" u="none" dirty="0" err="1">
              <a:latin typeface="Abhaya Libre Regular" panose="020B0604020202020204" charset="0"/>
              <a:cs typeface="Abhaya Libre Regular" panose="020B0604020202020204" charset="0"/>
            </a:rPr>
            <a:t>organizaciju</a:t>
          </a:r>
          <a:r>
            <a:rPr lang="en-US" sz="2400" b="0" i="1" u="none" dirty="0">
              <a:latin typeface="Abhaya Libre Regular" panose="020B0604020202020204" charset="0"/>
              <a:cs typeface="Abhaya Libre Regular" panose="020B0604020202020204" charset="0"/>
            </a:rPr>
            <a:t>. To </a:t>
          </a:r>
          <a:r>
            <a:rPr lang="en-US" sz="2400" b="0" i="1" u="none" dirty="0" err="1">
              <a:latin typeface="Abhaya Libre Regular" panose="020B0604020202020204" charset="0"/>
              <a:cs typeface="Abhaya Libre Regular" panose="020B0604020202020204" charset="0"/>
            </a:rPr>
            <a:t>pokazuje</a:t>
          </a:r>
          <a:r>
            <a:rPr lang="en-US" sz="2400" b="0" i="1" u="none" dirty="0">
              <a:latin typeface="Abhaya Libre Regular" panose="020B0604020202020204" charset="0"/>
              <a:cs typeface="Abhaya Libre Regular" panose="020B0604020202020204" charset="0"/>
            </a:rPr>
            <a:t> da je </a:t>
          </a:r>
          <a:r>
            <a:rPr lang="en-US" sz="2400" b="0" i="1" u="none" dirty="0" err="1">
              <a:latin typeface="Abhaya Libre Regular" panose="020B0604020202020204" charset="0"/>
              <a:cs typeface="Abhaya Libre Regular" panose="020B0604020202020204" charset="0"/>
            </a:rPr>
            <a:t>njihova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kompanija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spremna</a:t>
          </a:r>
          <a:r>
            <a:rPr lang="en-US" sz="2400" b="0" i="1" u="none" dirty="0">
              <a:latin typeface="Abhaya Libre Regular" panose="020B0604020202020204" charset="0"/>
              <a:cs typeface="Abhaya Libre Regular" panose="020B0604020202020204" charset="0"/>
            </a:rPr>
            <a:t> da </a:t>
          </a:r>
          <a:r>
            <a:rPr lang="en-US" sz="2400" b="0" i="1" u="none" dirty="0" err="1">
              <a:latin typeface="Abhaya Libre Regular" panose="020B0604020202020204" charset="0"/>
              <a:cs typeface="Abhaya Libre Regular" panose="020B0604020202020204" charset="0"/>
            </a:rPr>
            <a:t>ulaže</a:t>
          </a:r>
          <a:r>
            <a:rPr lang="en-US" sz="2400" b="0" i="1" u="none" dirty="0">
              <a:latin typeface="Abhaya Libre Regular" panose="020B0604020202020204" charset="0"/>
              <a:cs typeface="Abhaya Libre Regular" panose="020B0604020202020204" charset="0"/>
            </a:rPr>
            <a:t> u </a:t>
          </a:r>
          <a:r>
            <a:rPr lang="en-US" sz="2400" b="0" i="1" u="none" dirty="0" err="1">
              <a:latin typeface="Abhaya Libre Regular" panose="020B0604020202020204" charset="0"/>
              <a:cs typeface="Abhaya Libre Regular" panose="020B0604020202020204" charset="0"/>
            </a:rPr>
            <a:t>njih</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i</a:t>
          </a:r>
          <a:r>
            <a:rPr lang="en-US" sz="2400" b="0" i="1" u="none" dirty="0">
              <a:latin typeface="Abhaya Libre Regular" panose="020B0604020202020204" charset="0"/>
              <a:cs typeface="Abhaya Libre Regular" panose="020B0604020202020204" charset="0"/>
            </a:rPr>
            <a:t> da </a:t>
          </a:r>
          <a:r>
            <a:rPr lang="en-US" sz="2400" b="0" i="1" u="none" dirty="0" err="1">
              <a:latin typeface="Abhaya Libre Regular" panose="020B0604020202020204" charset="0"/>
              <a:cs typeface="Abhaya Libre Regular" panose="020B0604020202020204" charset="0"/>
            </a:rPr>
            <a:t>njihov</a:t>
          </a:r>
          <a:r>
            <a:rPr lang="en-US" sz="2400" b="0" i="1" u="none" dirty="0">
              <a:latin typeface="Abhaya Libre Regular" panose="020B0604020202020204" charset="0"/>
              <a:cs typeface="Abhaya Libre Regular" panose="020B0604020202020204" charset="0"/>
            </a:rPr>
            <a:t> rad </a:t>
          </a:r>
          <a:r>
            <a:rPr lang="en-US" sz="2400" b="0" i="1" u="none" dirty="0" err="1">
              <a:latin typeface="Abhaya Libre Regular" panose="020B0604020202020204" charset="0"/>
              <a:cs typeface="Abhaya Libre Regular" panose="020B0604020202020204" charset="0"/>
            </a:rPr>
            <a:t>zahteva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specijalizovana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znanja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sposobnosti</a:t>
          </a:r>
          <a:r>
            <a:rPr lang="en-US" sz="2400" b="0" i="1" u="none" dirty="0">
              <a:latin typeface="Abhaya Libre Regular" panose="020B0604020202020204" charset="0"/>
              <a:cs typeface="Abhaya Libre Regular" panose="020B0604020202020204" charset="0"/>
            </a:rPr>
            <a:t>.</a:t>
          </a:r>
        </a:p>
      </dgm:t>
    </dgm:pt>
    <dgm:pt modelId="{89458413-3274-4D0B-9EB3-DCDFF4545DF3}" type="parTrans" cxnId="{4481F541-74F4-43EB-81A7-DF97AE6074B3}">
      <dgm:prSet/>
      <dgm:spPr/>
      <dgm:t>
        <a:bodyPr/>
        <a:lstStyle/>
        <a:p>
          <a:endParaRPr lang="en-US"/>
        </a:p>
      </dgm:t>
    </dgm:pt>
    <dgm:pt modelId="{FEFF1907-274B-4756-805C-A6B64B9C0D9B}" type="sibTrans" cxnId="{4481F541-74F4-43EB-81A7-DF97AE6074B3}">
      <dgm:prSet/>
      <dgm:spPr/>
      <dgm:t>
        <a:bodyPr/>
        <a:lstStyle/>
        <a:p>
          <a:endParaRPr lang="en-US"/>
        </a:p>
      </dgm:t>
    </dgm:pt>
    <dgm:pt modelId="{D90FFB3A-36EE-42C0-9C53-38752438DA0F}">
      <dgm:prSet phldrT="[Text]" custT="1"/>
      <dgm:spPr>
        <a:solidFill>
          <a:srgbClr val="009999"/>
        </a:solidFill>
      </dgm:spPr>
      <dgm:t>
        <a:bodyPr/>
        <a:lstStyle/>
        <a:p>
          <a:r>
            <a:rPr lang="it-IT" sz="2800" b="1" u="sng" dirty="0">
              <a:latin typeface="Abhaya Libre Regular" panose="020B0604020202020204" charset="0"/>
              <a:cs typeface="Abhaya Libre Regular" panose="020B0604020202020204" charset="0"/>
            </a:rPr>
            <a:t>Steknite nove sposobnosti da unapredite svoju karijeru</a:t>
          </a:r>
        </a:p>
        <a:p>
          <a:r>
            <a:rPr lang="en-US" sz="2400" b="0" i="1" u="none" dirty="0" err="1">
              <a:latin typeface="Abhaya Libre Regular" panose="020B0604020202020204" charset="0"/>
              <a:cs typeface="Abhaya Libre Regular" panose="020B0604020202020204" charset="0"/>
            </a:rPr>
            <a:t>Prekvalifikacija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pomaže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radnicima</a:t>
          </a:r>
          <a:r>
            <a:rPr lang="en-US" sz="2400" b="0" i="1" u="none" dirty="0">
              <a:latin typeface="Abhaya Libre Regular" panose="020B0604020202020204" charset="0"/>
              <a:cs typeface="Abhaya Libre Regular" panose="020B0604020202020204" charset="0"/>
            </a:rPr>
            <a:t> koji </a:t>
          </a:r>
          <a:r>
            <a:rPr lang="en-US" sz="2400" b="0" i="1" u="none" dirty="0" err="1">
              <a:latin typeface="Abhaya Libre Regular" panose="020B0604020202020204" charset="0"/>
              <a:cs typeface="Abhaya Libre Regular" panose="020B0604020202020204" charset="0"/>
            </a:rPr>
            <a:t>žele</a:t>
          </a:r>
          <a:r>
            <a:rPr lang="en-US" sz="2400" b="0" i="1" u="none" dirty="0">
              <a:latin typeface="Abhaya Libre Regular" panose="020B0604020202020204" charset="0"/>
              <a:cs typeface="Abhaya Libre Regular" panose="020B0604020202020204" charset="0"/>
            </a:rPr>
            <a:t> da </a:t>
          </a:r>
          <a:r>
            <a:rPr lang="en-US" sz="2400" b="0" i="1" u="none" dirty="0" err="1">
              <a:latin typeface="Abhaya Libre Regular" panose="020B0604020202020204" charset="0"/>
              <a:cs typeface="Abhaya Libre Regular" panose="020B0604020202020204" charset="0"/>
            </a:rPr>
            <a:t>sami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promene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svoje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profesionalne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puteve</a:t>
          </a:r>
          <a:r>
            <a:rPr lang="en-US" sz="2400" b="0" i="1" u="none" dirty="0">
              <a:latin typeface="Abhaya Libre Regular" panose="020B0604020202020204" charset="0"/>
              <a:cs typeface="Abhaya Libre Regular" panose="020B0604020202020204" charset="0"/>
            </a:rPr>
            <a:t> u </a:t>
          </a:r>
          <a:r>
            <a:rPr lang="en-US" sz="2400" b="0" i="1" u="none" dirty="0" err="1">
              <a:latin typeface="Abhaya Libre Regular" panose="020B0604020202020204" charset="0"/>
              <a:cs typeface="Abhaya Libre Regular" panose="020B0604020202020204" charset="0"/>
            </a:rPr>
            <a:t>postizanju</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svojih</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ciljeva</a:t>
          </a:r>
          <a:r>
            <a:rPr lang="en-US" sz="2400" b="0" i="1" u="none" dirty="0">
              <a:latin typeface="Abhaya Libre Regular" panose="020B0604020202020204" charset="0"/>
              <a:cs typeface="Abhaya Libre Regular" panose="020B0604020202020204" charset="0"/>
            </a:rPr>
            <a:t>. Ovo je </a:t>
          </a:r>
          <a:r>
            <a:rPr lang="en-US" sz="2400" b="0" i="1" u="none" dirty="0" err="1">
              <a:latin typeface="Abhaya Libre Regular" panose="020B0604020202020204" charset="0"/>
              <a:cs typeface="Abhaya Libre Regular" panose="020B0604020202020204" charset="0"/>
            </a:rPr>
            <a:t>sada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presudno</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više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nego</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ikad</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jer</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automatizacija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veštačka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inteligencija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zamenjuju</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brojne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poslove</a:t>
          </a:r>
          <a:r>
            <a:rPr lang="en-US" sz="2400" b="0" i="1" u="none" dirty="0">
              <a:latin typeface="Abhaya Libre Regular" panose="020B0604020202020204" charset="0"/>
              <a:cs typeface="Abhaya Libre Regular" panose="020B0604020202020204" charset="0"/>
            </a:rPr>
            <a:t>, a tempo </a:t>
          </a:r>
          <a:r>
            <a:rPr lang="en-US" sz="2400" b="0" i="1" u="none" dirty="0" err="1">
              <a:latin typeface="Abhaya Libre Regular" panose="020B0604020202020204" charset="0"/>
              <a:cs typeface="Abhaya Libre Regular" panose="020B0604020202020204" charset="0"/>
            </a:rPr>
            <a:t>digitalnih</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promena</a:t>
          </a:r>
          <a:r>
            <a:rPr lang="en-US" sz="2400" b="0" i="1" u="none" dirty="0">
              <a:latin typeface="Abhaya Libre Regular" panose="020B0604020202020204" charset="0"/>
              <a:cs typeface="Abhaya Libre Regular" panose="020B0604020202020204" charset="0"/>
            </a:rPr>
            <a:t> se </a:t>
          </a:r>
          <a:r>
            <a:rPr lang="en-US" sz="2400" b="0" i="1" u="none" dirty="0" err="1">
              <a:latin typeface="Abhaya Libre Regular" panose="020B0604020202020204" charset="0"/>
              <a:cs typeface="Abhaya Libre Regular" panose="020B0604020202020204" charset="0"/>
            </a:rPr>
            <a:t>ubrzava</a:t>
          </a:r>
          <a:r>
            <a:rPr lang="en-US" sz="2400" b="0" i="1" u="none" dirty="0">
              <a:latin typeface="Abhaya Libre Regular" panose="020B0604020202020204" charset="0"/>
              <a:cs typeface="Abhaya Libre Regular" panose="020B0604020202020204" charset="0"/>
            </a:rPr>
            <a:t>.</a:t>
          </a:r>
        </a:p>
      </dgm:t>
    </dgm:pt>
    <dgm:pt modelId="{85ACC820-A6C3-431A-A0C2-12EC4C5D444F}" type="parTrans" cxnId="{18A128A7-1808-404C-A0C2-3D073DC66C89}">
      <dgm:prSet/>
      <dgm:spPr/>
      <dgm:t>
        <a:bodyPr/>
        <a:lstStyle/>
        <a:p>
          <a:endParaRPr lang="en-US"/>
        </a:p>
      </dgm:t>
    </dgm:pt>
    <dgm:pt modelId="{B6BED91B-7494-42E1-9A0F-7945323C52F6}" type="sibTrans" cxnId="{18A128A7-1808-404C-A0C2-3D073DC66C89}">
      <dgm:prSet/>
      <dgm:spPr/>
      <dgm:t>
        <a:bodyPr/>
        <a:lstStyle/>
        <a:p>
          <a:endParaRPr lang="en-US"/>
        </a:p>
      </dgm:t>
    </dgm:pt>
    <dgm:pt modelId="{2B3977F1-EE86-49FB-9FB7-688E88D6A279}">
      <dgm:prSet phldrT="[Text]" custT="1"/>
      <dgm:spPr>
        <a:solidFill>
          <a:srgbClr val="006666"/>
        </a:solidFill>
      </dgm:spPr>
      <dgm:t>
        <a:bodyPr/>
        <a:lstStyle/>
        <a:p>
          <a:r>
            <a:rPr lang="en-US" sz="2800" b="1" i="0" u="sng" dirty="0" err="1">
              <a:latin typeface="Abhaya Libre Regular" panose="020B0604020202020204" charset="0"/>
              <a:cs typeface="Abhaya Libre Regular" panose="020B0604020202020204" charset="0"/>
            </a:rPr>
            <a:t>Opcija</a:t>
          </a:r>
          <a:r>
            <a:rPr lang="en-US" sz="2800" b="1" i="0" u="sng" dirty="0">
              <a:latin typeface="Abhaya Libre Regular" panose="020B0604020202020204" charset="0"/>
              <a:cs typeface="Abhaya Libre Regular" panose="020B0604020202020204" charset="0"/>
            </a:rPr>
            <a:t> za </a:t>
          </a:r>
          <a:r>
            <a:rPr lang="en-US" sz="2800" b="1" i="0" u="sng" dirty="0" err="1">
              <a:latin typeface="Abhaya Libre Regular" panose="020B0604020202020204" charset="0"/>
              <a:cs typeface="Abhaya Libre Regular" panose="020B0604020202020204" charset="0"/>
            </a:rPr>
            <a:t>internu</a:t>
          </a:r>
          <a:r>
            <a:rPr lang="en-US" sz="2800" b="1" i="0" u="sng" dirty="0">
              <a:latin typeface="Abhaya Libre Regular" panose="020B0604020202020204" charset="0"/>
              <a:cs typeface="Abhaya Libre Regular" panose="020B0604020202020204" charset="0"/>
            </a:rPr>
            <a:t> </a:t>
          </a:r>
          <a:r>
            <a:rPr lang="en-US" sz="2800" b="1" i="0" u="sng" dirty="0" err="1">
              <a:latin typeface="Abhaya Libre Regular" panose="020B0604020202020204" charset="0"/>
              <a:cs typeface="Abhaya Libre Regular" panose="020B0604020202020204" charset="0"/>
            </a:rPr>
            <a:t>mobilnost</a:t>
          </a:r>
          <a:endParaRPr lang="en-US" sz="2800" b="1" i="0" u="sng" dirty="0">
            <a:latin typeface="Abhaya Libre Regular" panose="020B0604020202020204" charset="0"/>
            <a:cs typeface="Abhaya Libre Regular" panose="020B0604020202020204" charset="0"/>
          </a:endParaRPr>
        </a:p>
        <a:p>
          <a:r>
            <a:rPr lang="en-US" sz="2000" b="0" i="1" u="none" dirty="0" err="1">
              <a:latin typeface="Abhaya Libre Regular" panose="020B0604020202020204" charset="0"/>
              <a:cs typeface="Abhaya Libre Regular" panose="020B0604020202020204" charset="0"/>
            </a:rPr>
            <a:t>Pošto</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nove</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sposobnosti</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čine</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osobu</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kvalifikovanijom</a:t>
          </a:r>
          <a:r>
            <a:rPr lang="en-US" sz="2000" b="0" i="1" u="none" dirty="0">
              <a:latin typeface="Abhaya Libre Regular" panose="020B0604020202020204" charset="0"/>
              <a:cs typeface="Abhaya Libre Regular" panose="020B0604020202020204" charset="0"/>
            </a:rPr>
            <a:t> za </a:t>
          </a:r>
          <a:r>
            <a:rPr lang="en-US" sz="2000" b="0" i="1" u="none" dirty="0" err="1">
              <a:latin typeface="Abhaya Libre Regular" panose="020B0604020202020204" charset="0"/>
              <a:cs typeface="Abhaya Libre Regular" panose="020B0604020202020204" charset="0"/>
            </a:rPr>
            <a:t>fleksibilne</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zadatke</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ili</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zadatke</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višeg</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nivoa</a:t>
          </a:r>
          <a:r>
            <a:rPr lang="en-US" sz="2000" b="0" i="1" u="none" dirty="0">
              <a:latin typeface="Abhaya Libre Regular" panose="020B0604020202020204" charset="0"/>
              <a:cs typeface="Abhaya Libre Regular" panose="020B0604020202020204" charset="0"/>
            </a:rPr>
            <a:t> u </a:t>
          </a:r>
          <a:r>
            <a:rPr lang="en-US" sz="2000" b="0" i="1" u="none" dirty="0" err="1">
              <a:latin typeface="Abhaya Libre Regular" panose="020B0604020202020204" charset="0"/>
              <a:cs typeface="Abhaya Libre Regular" panose="020B0604020202020204" charset="0"/>
            </a:rPr>
            <a:t>organizaciji</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prekvalifikacija</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pruža</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zaposlenima</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veću</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verovatnoću</a:t>
          </a:r>
          <a:r>
            <a:rPr lang="en-US" sz="2000" b="0" i="1" u="none" dirty="0">
              <a:latin typeface="Abhaya Libre Regular" panose="020B0604020202020204" charset="0"/>
              <a:cs typeface="Abhaya Libre Regular" panose="020B0604020202020204" charset="0"/>
            </a:rPr>
            <a:t> da  </a:t>
          </a:r>
          <a:r>
            <a:rPr lang="en-US" sz="2000" b="0" i="1" u="none" dirty="0" err="1">
              <a:latin typeface="Abhaya Libre Regular" panose="020B0604020202020204" charset="0"/>
              <a:cs typeface="Abhaya Libre Regular" panose="020B0604020202020204" charset="0"/>
            </a:rPr>
            <a:t>ostanu</a:t>
          </a:r>
          <a:r>
            <a:rPr lang="en-US" sz="2000" b="0" i="1" u="none" dirty="0">
              <a:latin typeface="Abhaya Libre Regular" panose="020B0604020202020204" charset="0"/>
              <a:cs typeface="Abhaya Libre Regular" panose="020B0604020202020204" charset="0"/>
            </a:rPr>
            <a:t> u </a:t>
          </a:r>
          <a:r>
            <a:rPr lang="en-US" sz="2000" b="0" i="1" u="none" dirty="0" err="1">
              <a:latin typeface="Abhaya Libre Regular" panose="020B0604020202020204" charset="0"/>
              <a:cs typeface="Abhaya Libre Regular" panose="020B0604020202020204" charset="0"/>
            </a:rPr>
            <a:t>kompaniji</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Zaposleni</a:t>
          </a:r>
          <a:r>
            <a:rPr lang="en-US" sz="2000" b="0" i="1" u="none" dirty="0">
              <a:latin typeface="Abhaya Libre Regular" panose="020B0604020202020204" charset="0"/>
              <a:cs typeface="Abhaya Libre Regular" panose="020B0604020202020204" charset="0"/>
            </a:rPr>
            <a:t> koji se </a:t>
          </a:r>
          <a:r>
            <a:rPr lang="en-US" sz="2000" b="0" i="1" u="none" dirty="0" err="1">
              <a:latin typeface="Abhaya Libre Regular" panose="020B0604020202020204" charset="0"/>
              <a:cs typeface="Abhaya Libre Regular" panose="020B0604020202020204" charset="0"/>
            </a:rPr>
            <a:t>prekvalifikovaju</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imaju</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prednost</a:t>
          </a:r>
          <a:r>
            <a:rPr lang="en-US" sz="2000" b="0" i="1" u="none" dirty="0">
              <a:latin typeface="Abhaya Libre Regular" panose="020B0604020202020204" charset="0"/>
              <a:cs typeface="Abhaya Libre Regular" panose="020B0604020202020204" charset="0"/>
            </a:rPr>
            <a:t> u </a:t>
          </a:r>
          <a:r>
            <a:rPr lang="en-US" sz="2000" b="0" i="1" u="none" dirty="0" err="1">
              <a:latin typeface="Abhaya Libre Regular" panose="020B0604020202020204" charset="0"/>
              <a:cs typeface="Abhaya Libre Regular" panose="020B0604020202020204" charset="0"/>
            </a:rPr>
            <a:t>proširenju</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svojih</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veština</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i</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napredovanju</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na</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korporativnoj</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lestvici</a:t>
          </a:r>
          <a:r>
            <a:rPr lang="en-US" sz="2000" b="0" i="1" u="none" dirty="0">
              <a:latin typeface="Abhaya Libre Regular" panose="020B0604020202020204" charset="0"/>
              <a:cs typeface="Abhaya Libre Regular" panose="020B0604020202020204" charset="0"/>
            </a:rPr>
            <a:t> u </a:t>
          </a:r>
          <a:r>
            <a:rPr lang="en-US" sz="2000" b="0" i="1" u="none" dirty="0" err="1">
              <a:latin typeface="Abhaya Libre Regular" panose="020B0604020202020204" charset="0"/>
              <a:cs typeface="Abhaya Libre Regular" panose="020B0604020202020204" charset="0"/>
            </a:rPr>
            <a:t>budućnosti</a:t>
          </a:r>
          <a:r>
            <a:rPr lang="en-US" sz="2000" b="0" i="1" u="none" dirty="0">
              <a:latin typeface="Abhaya Libre Regular" panose="020B0604020202020204" charset="0"/>
              <a:cs typeface="Abhaya Libre Regular" panose="020B0604020202020204" charset="0"/>
            </a:rPr>
            <a:t>, pored toga </a:t>
          </a:r>
          <a:r>
            <a:rPr lang="en-US" sz="2000" b="0" i="1" u="none" dirty="0" err="1">
              <a:latin typeface="Abhaya Libre Regular" panose="020B0604020202020204" charset="0"/>
              <a:cs typeface="Abhaya Libre Regular" panose="020B0604020202020204" charset="0"/>
            </a:rPr>
            <a:t>što</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će</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zadržati</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svoj</a:t>
          </a:r>
          <a:r>
            <a:rPr lang="en-US" sz="2000" b="0" i="1" u="none" dirty="0">
              <a:latin typeface="Abhaya Libre Regular" panose="020B0604020202020204" charset="0"/>
              <a:cs typeface="Abhaya Libre Regular" panose="020B0604020202020204" charset="0"/>
            </a:rPr>
            <a:t> </a:t>
          </a:r>
          <a:r>
            <a:rPr lang="en-US" sz="2000" b="0" i="1" u="none" dirty="0" err="1">
              <a:latin typeface="Abhaya Libre Regular" panose="020B0604020202020204" charset="0"/>
              <a:cs typeface="Abhaya Libre Regular" panose="020B0604020202020204" charset="0"/>
            </a:rPr>
            <a:t>posao</a:t>
          </a:r>
          <a:r>
            <a:rPr lang="en-US" sz="2000" b="0" i="1" u="none" dirty="0">
              <a:latin typeface="Abhaya Libre Regular" panose="020B0604020202020204" charset="0"/>
              <a:cs typeface="Abhaya Libre Regular" panose="020B0604020202020204" charset="0"/>
            </a:rPr>
            <a:t> u </a:t>
          </a:r>
          <a:r>
            <a:rPr lang="en-US" sz="2000" b="0" i="1" u="none" dirty="0" err="1">
              <a:latin typeface="Abhaya Libre Regular" panose="020B0604020202020204" charset="0"/>
              <a:cs typeface="Abhaya Libre Regular" panose="020B0604020202020204" charset="0"/>
            </a:rPr>
            <a:t>organizaciji</a:t>
          </a:r>
          <a:r>
            <a:rPr lang="en-US" sz="2000" b="0" i="1" u="none" dirty="0">
              <a:latin typeface="Abhaya Libre Regular" panose="020B0604020202020204" charset="0"/>
              <a:cs typeface="Abhaya Libre Regular" panose="020B0604020202020204" charset="0"/>
            </a:rPr>
            <a:t>.</a:t>
          </a:r>
        </a:p>
        <a:p>
          <a:endParaRPr lang="en-US" sz="2000" b="0" i="1" u="none" dirty="0">
            <a:latin typeface="Abhaya Libre Regular" panose="020B0604020202020204" charset="0"/>
            <a:cs typeface="Abhaya Libre Regular" panose="020B0604020202020204" charset="0"/>
          </a:endParaRPr>
        </a:p>
      </dgm:t>
    </dgm:pt>
    <dgm:pt modelId="{11005F09-496B-497C-A9C0-B9DB5854717C}" type="parTrans" cxnId="{1D4C229B-EF24-473C-AAAC-2DD50C6F7B78}">
      <dgm:prSet/>
      <dgm:spPr/>
      <dgm:t>
        <a:bodyPr/>
        <a:lstStyle/>
        <a:p>
          <a:endParaRPr lang="en-US"/>
        </a:p>
      </dgm:t>
    </dgm:pt>
    <dgm:pt modelId="{74BC3867-8B74-4F93-9EAC-49654D70FF7D}" type="sibTrans" cxnId="{1D4C229B-EF24-473C-AAAC-2DD50C6F7B78}">
      <dgm:prSet/>
      <dgm:spPr/>
      <dgm:t>
        <a:bodyPr/>
        <a:lstStyle/>
        <a:p>
          <a:endParaRPr lang="en-US"/>
        </a:p>
      </dgm:t>
    </dgm:pt>
    <dgm:pt modelId="{94B0BBE4-6F7A-419D-BB62-FA8F1CB7F719}" type="pres">
      <dgm:prSet presAssocID="{2F9EAB26-1BBB-45AB-895C-F9CE82B6CB79}" presName="Name0" presStyleCnt="0">
        <dgm:presLayoutVars>
          <dgm:dir/>
          <dgm:resizeHandles val="exact"/>
        </dgm:presLayoutVars>
      </dgm:prSet>
      <dgm:spPr/>
    </dgm:pt>
    <dgm:pt modelId="{7248294E-7E6E-424C-852F-CE9FB5DDF45E}" type="pres">
      <dgm:prSet presAssocID="{2F9EAB26-1BBB-45AB-895C-F9CE82B6CB79}" presName="bkgdShp" presStyleLbl="alignAccFollowNode1" presStyleIdx="0" presStyleCnt="1" custScaleY="35198"/>
      <dgm:spPr/>
    </dgm:pt>
    <dgm:pt modelId="{0B73EA28-E69B-4BED-B567-B51C6683F398}" type="pres">
      <dgm:prSet presAssocID="{2F9EAB26-1BBB-45AB-895C-F9CE82B6CB79}" presName="linComp" presStyleCnt="0"/>
      <dgm:spPr/>
    </dgm:pt>
    <dgm:pt modelId="{DA7E048F-A783-45B6-97EE-12197F531AAD}" type="pres">
      <dgm:prSet presAssocID="{BF302CA9-97D4-41AC-A069-C17FC6D2E5F6}" presName="compNode" presStyleCnt="0"/>
      <dgm:spPr/>
    </dgm:pt>
    <dgm:pt modelId="{05FAAD8C-C6E8-4293-9906-2C5CAE299972}" type="pres">
      <dgm:prSet presAssocID="{BF302CA9-97D4-41AC-A069-C17FC6D2E5F6}" presName="node" presStyleLbl="node1" presStyleIdx="0" presStyleCnt="3" custScaleY="117702">
        <dgm:presLayoutVars>
          <dgm:bulletEnabled val="1"/>
        </dgm:presLayoutVars>
      </dgm:prSet>
      <dgm:spPr/>
    </dgm:pt>
    <dgm:pt modelId="{D83E731D-CE51-4FFD-A97C-370A174E3A3E}" type="pres">
      <dgm:prSet presAssocID="{BF302CA9-97D4-41AC-A069-C17FC6D2E5F6}" presName="invisiNode" presStyleLbl="node1" presStyleIdx="0" presStyleCnt="3"/>
      <dgm:spPr/>
    </dgm:pt>
    <dgm:pt modelId="{EC51AAA4-83FD-4BAD-9A75-A766F74D7D06}" type="pres">
      <dgm:prSet presAssocID="{BF302CA9-97D4-41AC-A069-C17FC6D2E5F6}" presName="imagNode" presStyleLbl="fgImgPlace1" presStyleIdx="0" presStyleCnt="3"/>
      <dgm:spPr>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17000" b="-17000"/>
          </a:stretch>
        </a:blipFill>
      </dgm:spPr>
    </dgm:pt>
    <dgm:pt modelId="{1339D7A8-2D53-4684-B38F-62B6BD70FFB7}" type="pres">
      <dgm:prSet presAssocID="{FEFF1907-274B-4756-805C-A6B64B9C0D9B}" presName="sibTrans" presStyleLbl="sibTrans2D1" presStyleIdx="0" presStyleCnt="0"/>
      <dgm:spPr/>
    </dgm:pt>
    <dgm:pt modelId="{66FEB273-3140-49E3-BFFB-AAC1CD49A64E}" type="pres">
      <dgm:prSet presAssocID="{D90FFB3A-36EE-42C0-9C53-38752438DA0F}" presName="compNode" presStyleCnt="0"/>
      <dgm:spPr/>
    </dgm:pt>
    <dgm:pt modelId="{2420C5DD-0150-4844-88A3-46FFDCA9C07F}" type="pres">
      <dgm:prSet presAssocID="{D90FFB3A-36EE-42C0-9C53-38752438DA0F}" presName="node" presStyleLbl="node1" presStyleIdx="1" presStyleCnt="3" custScaleX="100502" custScaleY="130356">
        <dgm:presLayoutVars>
          <dgm:bulletEnabled val="1"/>
        </dgm:presLayoutVars>
      </dgm:prSet>
      <dgm:spPr/>
    </dgm:pt>
    <dgm:pt modelId="{A63A8A3C-9DBC-43DF-A978-C0008A7E3283}" type="pres">
      <dgm:prSet presAssocID="{D90FFB3A-36EE-42C0-9C53-38752438DA0F}" presName="invisiNode" presStyleLbl="node1" presStyleIdx="1" presStyleCnt="3"/>
      <dgm:spPr/>
    </dgm:pt>
    <dgm:pt modelId="{210BEA66-8F79-4BC2-AF83-76A924FA3AF4}" type="pres">
      <dgm:prSet presAssocID="{D90FFB3A-36EE-42C0-9C53-38752438DA0F}" presName="imagNode" presStyleLbl="fgImgPlace1" presStyleIdx="1" presStyleCnt="3"/>
      <dgm:spPr>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43000" b="-43000"/>
          </a:stretch>
        </a:blipFill>
      </dgm:spPr>
    </dgm:pt>
    <dgm:pt modelId="{58E3AFB1-DCC7-4814-905D-7AE7EB539991}" type="pres">
      <dgm:prSet presAssocID="{B6BED91B-7494-42E1-9A0F-7945323C52F6}" presName="sibTrans" presStyleLbl="sibTrans2D1" presStyleIdx="0" presStyleCnt="0"/>
      <dgm:spPr/>
    </dgm:pt>
    <dgm:pt modelId="{397A7A11-788C-45D0-B0D8-1FE5FFD8AC99}" type="pres">
      <dgm:prSet presAssocID="{2B3977F1-EE86-49FB-9FB7-688E88D6A279}" presName="compNode" presStyleCnt="0"/>
      <dgm:spPr/>
    </dgm:pt>
    <dgm:pt modelId="{CDF5CE86-566E-4FEF-99C7-5A264109042B}" type="pres">
      <dgm:prSet presAssocID="{2B3977F1-EE86-49FB-9FB7-688E88D6A279}" presName="node" presStyleLbl="node1" presStyleIdx="2" presStyleCnt="3" custScaleY="117702">
        <dgm:presLayoutVars>
          <dgm:bulletEnabled val="1"/>
        </dgm:presLayoutVars>
      </dgm:prSet>
      <dgm:spPr/>
    </dgm:pt>
    <dgm:pt modelId="{041AA203-C077-4AA9-99B7-2FF8F04C216A}" type="pres">
      <dgm:prSet presAssocID="{2B3977F1-EE86-49FB-9FB7-688E88D6A279}" presName="invisiNode" presStyleLbl="node1" presStyleIdx="2" presStyleCnt="3"/>
      <dgm:spPr/>
    </dgm:pt>
    <dgm:pt modelId="{D0E94F10-CE77-436E-9345-1679BA0FD132}" type="pres">
      <dgm:prSet presAssocID="{2B3977F1-EE86-49FB-9FB7-688E88D6A279}" presName="imagNode" presStyleLbl="fgImgPlace1" presStyleIdx="2" presStyleCnt="3"/>
      <dgm:spPr>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33000" b="-33000"/>
          </a:stretch>
        </a:blipFill>
      </dgm:spPr>
    </dgm:pt>
  </dgm:ptLst>
  <dgm:cxnLst>
    <dgm:cxn modelId="{BF07840F-51EB-4B5F-9F5F-E81859D8749E}" type="presOf" srcId="{FEFF1907-274B-4756-805C-A6B64B9C0D9B}" destId="{1339D7A8-2D53-4684-B38F-62B6BD70FFB7}" srcOrd="0" destOrd="0" presId="urn:microsoft.com/office/officeart/2005/8/layout/pList2"/>
    <dgm:cxn modelId="{51E72820-083E-4F23-A5A1-7052F5893AB7}" type="presOf" srcId="{2F9EAB26-1BBB-45AB-895C-F9CE82B6CB79}" destId="{94B0BBE4-6F7A-419D-BB62-FA8F1CB7F719}" srcOrd="0" destOrd="0" presId="urn:microsoft.com/office/officeart/2005/8/layout/pList2"/>
    <dgm:cxn modelId="{4481F541-74F4-43EB-81A7-DF97AE6074B3}" srcId="{2F9EAB26-1BBB-45AB-895C-F9CE82B6CB79}" destId="{BF302CA9-97D4-41AC-A069-C17FC6D2E5F6}" srcOrd="0" destOrd="0" parTransId="{89458413-3274-4D0B-9EB3-DCDFF4545DF3}" sibTransId="{FEFF1907-274B-4756-805C-A6B64B9C0D9B}"/>
    <dgm:cxn modelId="{F5A8B34C-A73D-432A-98CD-490D0BFC129D}" type="presOf" srcId="{D90FFB3A-36EE-42C0-9C53-38752438DA0F}" destId="{2420C5DD-0150-4844-88A3-46FFDCA9C07F}" srcOrd="0" destOrd="0" presId="urn:microsoft.com/office/officeart/2005/8/layout/pList2"/>
    <dgm:cxn modelId="{A554987D-2934-439A-BDC4-5A0B66D7106A}" type="presOf" srcId="{BF302CA9-97D4-41AC-A069-C17FC6D2E5F6}" destId="{05FAAD8C-C6E8-4293-9906-2C5CAE299972}" srcOrd="0" destOrd="0" presId="urn:microsoft.com/office/officeart/2005/8/layout/pList2"/>
    <dgm:cxn modelId="{1D4C229B-EF24-473C-AAAC-2DD50C6F7B78}" srcId="{2F9EAB26-1BBB-45AB-895C-F9CE82B6CB79}" destId="{2B3977F1-EE86-49FB-9FB7-688E88D6A279}" srcOrd="2" destOrd="0" parTransId="{11005F09-496B-497C-A9C0-B9DB5854717C}" sibTransId="{74BC3867-8B74-4F93-9EAC-49654D70FF7D}"/>
    <dgm:cxn modelId="{68B7EC9E-9E1C-4194-90B4-3D77879E689C}" type="presOf" srcId="{2B3977F1-EE86-49FB-9FB7-688E88D6A279}" destId="{CDF5CE86-566E-4FEF-99C7-5A264109042B}" srcOrd="0" destOrd="0" presId="urn:microsoft.com/office/officeart/2005/8/layout/pList2"/>
    <dgm:cxn modelId="{18A128A7-1808-404C-A0C2-3D073DC66C89}" srcId="{2F9EAB26-1BBB-45AB-895C-F9CE82B6CB79}" destId="{D90FFB3A-36EE-42C0-9C53-38752438DA0F}" srcOrd="1" destOrd="0" parTransId="{85ACC820-A6C3-431A-A0C2-12EC4C5D444F}" sibTransId="{B6BED91B-7494-42E1-9A0F-7945323C52F6}"/>
    <dgm:cxn modelId="{F6814FED-C35D-4C5A-89A7-7431579E2C3B}" type="presOf" srcId="{B6BED91B-7494-42E1-9A0F-7945323C52F6}" destId="{58E3AFB1-DCC7-4814-905D-7AE7EB539991}" srcOrd="0" destOrd="0" presId="urn:microsoft.com/office/officeart/2005/8/layout/pList2"/>
    <dgm:cxn modelId="{2F65D2C8-25A1-42D5-9E2B-40BBB819863E}" type="presParOf" srcId="{94B0BBE4-6F7A-419D-BB62-FA8F1CB7F719}" destId="{7248294E-7E6E-424C-852F-CE9FB5DDF45E}" srcOrd="0" destOrd="0" presId="urn:microsoft.com/office/officeart/2005/8/layout/pList2"/>
    <dgm:cxn modelId="{D7BBDF35-2A87-4175-B7F4-85BABEBA1857}" type="presParOf" srcId="{94B0BBE4-6F7A-419D-BB62-FA8F1CB7F719}" destId="{0B73EA28-E69B-4BED-B567-B51C6683F398}" srcOrd="1" destOrd="0" presId="urn:microsoft.com/office/officeart/2005/8/layout/pList2"/>
    <dgm:cxn modelId="{E1EF9BAA-0C2C-4F84-ADA5-2ED71BB5E7A2}" type="presParOf" srcId="{0B73EA28-E69B-4BED-B567-B51C6683F398}" destId="{DA7E048F-A783-45B6-97EE-12197F531AAD}" srcOrd="0" destOrd="0" presId="urn:microsoft.com/office/officeart/2005/8/layout/pList2"/>
    <dgm:cxn modelId="{1972D20C-B8DF-4B84-B4DB-9EA789D89EBD}" type="presParOf" srcId="{DA7E048F-A783-45B6-97EE-12197F531AAD}" destId="{05FAAD8C-C6E8-4293-9906-2C5CAE299972}" srcOrd="0" destOrd="0" presId="urn:microsoft.com/office/officeart/2005/8/layout/pList2"/>
    <dgm:cxn modelId="{B85BA658-9273-451C-BD4C-1E7F58ACAF73}" type="presParOf" srcId="{DA7E048F-A783-45B6-97EE-12197F531AAD}" destId="{D83E731D-CE51-4FFD-A97C-370A174E3A3E}" srcOrd="1" destOrd="0" presId="urn:microsoft.com/office/officeart/2005/8/layout/pList2"/>
    <dgm:cxn modelId="{07A3BD89-A143-460D-B02B-70990D872108}" type="presParOf" srcId="{DA7E048F-A783-45B6-97EE-12197F531AAD}" destId="{EC51AAA4-83FD-4BAD-9A75-A766F74D7D06}" srcOrd="2" destOrd="0" presId="urn:microsoft.com/office/officeart/2005/8/layout/pList2"/>
    <dgm:cxn modelId="{3A9DD7C0-50C8-4026-A6FB-63208607EE6F}" type="presParOf" srcId="{0B73EA28-E69B-4BED-B567-B51C6683F398}" destId="{1339D7A8-2D53-4684-B38F-62B6BD70FFB7}" srcOrd="1" destOrd="0" presId="urn:microsoft.com/office/officeart/2005/8/layout/pList2"/>
    <dgm:cxn modelId="{5F69A676-A0A5-43E0-B70A-50EEDB1362AE}" type="presParOf" srcId="{0B73EA28-E69B-4BED-B567-B51C6683F398}" destId="{66FEB273-3140-49E3-BFFB-AAC1CD49A64E}" srcOrd="2" destOrd="0" presId="urn:microsoft.com/office/officeart/2005/8/layout/pList2"/>
    <dgm:cxn modelId="{1496209C-3AB7-4088-B821-D5CB296C811E}" type="presParOf" srcId="{66FEB273-3140-49E3-BFFB-AAC1CD49A64E}" destId="{2420C5DD-0150-4844-88A3-46FFDCA9C07F}" srcOrd="0" destOrd="0" presId="urn:microsoft.com/office/officeart/2005/8/layout/pList2"/>
    <dgm:cxn modelId="{64916C67-8823-44C7-B983-FA49B2269262}" type="presParOf" srcId="{66FEB273-3140-49E3-BFFB-AAC1CD49A64E}" destId="{A63A8A3C-9DBC-43DF-A978-C0008A7E3283}" srcOrd="1" destOrd="0" presId="urn:microsoft.com/office/officeart/2005/8/layout/pList2"/>
    <dgm:cxn modelId="{151995AB-5F6D-4329-A76B-F49349B20B2F}" type="presParOf" srcId="{66FEB273-3140-49E3-BFFB-AAC1CD49A64E}" destId="{210BEA66-8F79-4BC2-AF83-76A924FA3AF4}" srcOrd="2" destOrd="0" presId="urn:microsoft.com/office/officeart/2005/8/layout/pList2"/>
    <dgm:cxn modelId="{5FEDE1FA-DCDE-42A2-A793-47C917AE1EE7}" type="presParOf" srcId="{0B73EA28-E69B-4BED-B567-B51C6683F398}" destId="{58E3AFB1-DCC7-4814-905D-7AE7EB539991}" srcOrd="3" destOrd="0" presId="urn:microsoft.com/office/officeart/2005/8/layout/pList2"/>
    <dgm:cxn modelId="{C9E27192-049C-4B81-B43E-D4F4C830E1FC}" type="presParOf" srcId="{0B73EA28-E69B-4BED-B567-B51C6683F398}" destId="{397A7A11-788C-45D0-B0D8-1FE5FFD8AC99}" srcOrd="4" destOrd="0" presId="urn:microsoft.com/office/officeart/2005/8/layout/pList2"/>
    <dgm:cxn modelId="{A6B083C6-A6A7-4A5E-856F-8293E7987EEC}" type="presParOf" srcId="{397A7A11-788C-45D0-B0D8-1FE5FFD8AC99}" destId="{CDF5CE86-566E-4FEF-99C7-5A264109042B}" srcOrd="0" destOrd="0" presId="urn:microsoft.com/office/officeart/2005/8/layout/pList2"/>
    <dgm:cxn modelId="{E2D36FE9-91E3-4DC7-91A0-346528DF88AA}" type="presParOf" srcId="{397A7A11-788C-45D0-B0D8-1FE5FFD8AC99}" destId="{041AA203-C077-4AA9-99B7-2FF8F04C216A}" srcOrd="1" destOrd="0" presId="urn:microsoft.com/office/officeart/2005/8/layout/pList2"/>
    <dgm:cxn modelId="{EE3BAC7E-008A-4875-A65B-0468B571E565}" type="presParOf" srcId="{397A7A11-788C-45D0-B0D8-1FE5FFD8AC99}" destId="{D0E94F10-CE77-436E-9345-1679BA0FD132}" srcOrd="2" destOrd="0" presId="urn:microsoft.com/office/officeart/2005/8/layout/pList2"/>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A6253732-2076-429B-9768-88C4F693F49F}"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14D58D54-0073-464C-B4C5-373ADA0CC9C9}">
      <dgm:prSet phldrT="[Text]" custT="1"/>
      <dgm:spPr>
        <a:solidFill>
          <a:srgbClr val="009999"/>
        </a:solidFill>
      </dgm:spPr>
      <dgm:t>
        <a:bodyPr/>
        <a:lstStyle/>
        <a:p>
          <a:r>
            <a:rPr lang="en-US" sz="2800" b="1" i="0" dirty="0">
              <a:latin typeface="Abhaya Libre Regular" panose="020B0604020202020204" charset="0"/>
              <a:cs typeface="Abhaya Libre Regular" panose="020B0604020202020204" charset="0"/>
            </a:rPr>
            <a:t>1. </a:t>
          </a:r>
          <a:r>
            <a:rPr lang="en-US" sz="2800" b="1" i="0" dirty="0" err="1">
              <a:latin typeface="Abhaya Libre Regular" panose="020B0604020202020204" charset="0"/>
              <a:cs typeface="Abhaya Libre Regular" panose="020B0604020202020204" charset="0"/>
            </a:rPr>
            <a:t>Povećanje</a:t>
          </a:r>
          <a:r>
            <a:rPr lang="en-US" sz="2800" b="1" i="0" dirty="0">
              <a:latin typeface="Abhaya Libre Regular" panose="020B0604020202020204" charset="0"/>
              <a:cs typeface="Abhaya Libre Regular" panose="020B0604020202020204" charset="0"/>
            </a:rPr>
            <a:t> </a:t>
          </a:r>
          <a:r>
            <a:rPr lang="en-US" sz="2800" b="1" i="0" dirty="0" err="1">
              <a:latin typeface="Abhaya Libre Regular" panose="020B0604020202020204" charset="0"/>
              <a:cs typeface="Abhaya Libre Regular" panose="020B0604020202020204" charset="0"/>
            </a:rPr>
            <a:t>zadržavanja</a:t>
          </a:r>
          <a:r>
            <a:rPr lang="en-US" sz="2800" b="1" i="0" dirty="0">
              <a:latin typeface="Abhaya Libre Regular" panose="020B0604020202020204" charset="0"/>
              <a:cs typeface="Abhaya Libre Regular" panose="020B0604020202020204" charset="0"/>
            </a:rPr>
            <a:t> </a:t>
          </a:r>
          <a:r>
            <a:rPr lang="en-US" sz="2800" b="1" i="0" dirty="0" err="1">
              <a:latin typeface="Abhaya Libre Regular" panose="020B0604020202020204" charset="0"/>
              <a:cs typeface="Abhaya Libre Regular" panose="020B0604020202020204" charset="0"/>
            </a:rPr>
            <a:t>zaposlenih</a:t>
          </a:r>
          <a:endParaRPr lang="en-US" sz="2800" b="1" i="0" dirty="0">
            <a:latin typeface="Abhaya Libre Regular" panose="020B0604020202020204" charset="0"/>
            <a:cs typeface="Abhaya Libre Regular" panose="020B0604020202020204" charset="0"/>
          </a:endParaRPr>
        </a:p>
        <a:p>
          <a:r>
            <a:rPr lang="en-US" sz="2800" b="1" i="0" dirty="0">
              <a:latin typeface="Abhaya Libre Regular" panose="020B0604020202020204" charset="0"/>
              <a:cs typeface="Abhaya Libre Regular" panose="020B0604020202020204" charset="0"/>
            </a:rPr>
            <a:t>2. </a:t>
          </a:r>
          <a:r>
            <a:rPr lang="en-US" sz="2800" b="1" i="0" dirty="0" err="1">
              <a:latin typeface="Abhaya Libre Regular" panose="020B0604020202020204" charset="0"/>
              <a:cs typeface="Abhaya Libre Regular" panose="020B0604020202020204" charset="0"/>
            </a:rPr>
            <a:t>Popunjavanje</a:t>
          </a:r>
          <a:r>
            <a:rPr lang="en-US" sz="2800" b="1" i="0" dirty="0">
              <a:latin typeface="Abhaya Libre Regular" panose="020B0604020202020204" charset="0"/>
              <a:cs typeface="Abhaya Libre Regular" panose="020B0604020202020204" charset="0"/>
            </a:rPr>
            <a:t> </a:t>
          </a:r>
          <a:r>
            <a:rPr lang="en-US" sz="2800" b="1" i="0" dirty="0" err="1">
              <a:latin typeface="Abhaya Libre Regular" panose="020B0604020202020204" charset="0"/>
              <a:cs typeface="Abhaya Libre Regular" panose="020B0604020202020204" charset="0"/>
            </a:rPr>
            <a:t>praznina</a:t>
          </a:r>
          <a:r>
            <a:rPr lang="en-US" sz="2800" b="1" i="0" dirty="0">
              <a:latin typeface="Abhaya Libre Regular" panose="020B0604020202020204" charset="0"/>
              <a:cs typeface="Abhaya Libre Regular" panose="020B0604020202020204" charset="0"/>
            </a:rPr>
            <a:t> u </a:t>
          </a:r>
          <a:r>
            <a:rPr lang="en-US" sz="2800" b="1" i="0" dirty="0" err="1">
              <a:latin typeface="Abhaya Libre Regular" panose="020B0604020202020204" charset="0"/>
              <a:cs typeface="Abhaya Libre Regular" panose="020B0604020202020204" charset="0"/>
            </a:rPr>
            <a:t>veštinama</a:t>
          </a:r>
          <a:r>
            <a:rPr lang="en-US" sz="2800" b="1" i="0" dirty="0">
              <a:latin typeface="Abhaya Libre Regular" panose="020B0604020202020204" charset="0"/>
              <a:cs typeface="Abhaya Libre Regular" panose="020B0604020202020204" charset="0"/>
            </a:rPr>
            <a:t> u </a:t>
          </a:r>
          <a:r>
            <a:rPr lang="en-US" sz="2800" b="1" i="0" dirty="0" err="1">
              <a:latin typeface="Abhaya Libre Regular" panose="020B0604020202020204" charset="0"/>
              <a:cs typeface="Abhaya Libre Regular" panose="020B0604020202020204" charset="0"/>
            </a:rPr>
            <a:t>organizaciji</a:t>
          </a:r>
          <a:endParaRPr lang="en-US" sz="2800" b="1" i="0" dirty="0">
            <a:latin typeface="Abhaya Libre Regular" panose="020B0604020202020204" charset="0"/>
            <a:cs typeface="Abhaya Libre Regular" panose="020B0604020202020204" charset="0"/>
          </a:endParaRPr>
        </a:p>
        <a:p>
          <a:r>
            <a:rPr lang="en-US" sz="2800" b="1" i="0" dirty="0">
              <a:latin typeface="Abhaya Libre Regular" panose="020B0604020202020204" charset="0"/>
              <a:cs typeface="Abhaya Libre Regular" panose="020B0604020202020204" charset="0"/>
            </a:rPr>
            <a:t>3. </a:t>
          </a:r>
          <a:r>
            <a:rPr lang="en-US" sz="2800" b="1" i="0" dirty="0" err="1">
              <a:latin typeface="Abhaya Libre Regular" panose="020B0604020202020204" charset="0"/>
              <a:cs typeface="Abhaya Libre Regular" panose="020B0604020202020204" charset="0"/>
            </a:rPr>
            <a:t>Poboljšanje</a:t>
          </a:r>
          <a:r>
            <a:rPr lang="en-US" sz="2800" b="1" i="0" dirty="0">
              <a:latin typeface="Abhaya Libre Regular" panose="020B0604020202020204" charset="0"/>
              <a:cs typeface="Abhaya Libre Regular" panose="020B0604020202020204" charset="0"/>
            </a:rPr>
            <a:t>  </a:t>
          </a:r>
          <a:r>
            <a:rPr lang="en-US" sz="2800" b="1" i="0" dirty="0" err="1">
              <a:latin typeface="Abhaya Libre Regular" panose="020B0604020202020204" charset="0"/>
              <a:cs typeface="Abhaya Libre Regular" panose="020B0604020202020204" charset="0"/>
            </a:rPr>
            <a:t>spremnosti</a:t>
          </a:r>
          <a:r>
            <a:rPr lang="en-US" sz="2800" b="1" i="0" dirty="0">
              <a:latin typeface="Abhaya Libre Regular" panose="020B0604020202020204" charset="0"/>
              <a:cs typeface="Abhaya Libre Regular" panose="020B0604020202020204" charset="0"/>
            </a:rPr>
            <a:t> za </a:t>
          </a:r>
          <a:r>
            <a:rPr lang="en-US" sz="2800" b="1" i="0" dirty="0" err="1">
              <a:latin typeface="Abhaya Libre Regular" panose="020B0604020202020204" charset="0"/>
              <a:cs typeface="Abhaya Libre Regular" panose="020B0604020202020204" charset="0"/>
            </a:rPr>
            <a:t>nepredviđene</a:t>
          </a:r>
          <a:r>
            <a:rPr lang="en-US" sz="2800" b="1" i="0" dirty="0">
              <a:latin typeface="Abhaya Libre Regular" panose="020B0604020202020204" charset="0"/>
              <a:cs typeface="Abhaya Libre Regular" panose="020B0604020202020204" charset="0"/>
            </a:rPr>
            <a:t> </a:t>
          </a:r>
          <a:r>
            <a:rPr lang="en-US" sz="2800" b="1" i="0" dirty="0" err="1">
              <a:latin typeface="Abhaya Libre Regular" panose="020B0604020202020204" charset="0"/>
              <a:cs typeface="Abhaya Libre Regular" panose="020B0604020202020204" charset="0"/>
            </a:rPr>
            <a:t>situacije</a:t>
          </a:r>
          <a:endParaRPr lang="en-US" sz="2800" b="1" i="0" dirty="0">
            <a:latin typeface="Abhaya Libre Regular" panose="020B0604020202020204" charset="0"/>
            <a:cs typeface="Abhaya Libre Regular" panose="020B0604020202020204" charset="0"/>
          </a:endParaRPr>
        </a:p>
        <a:p>
          <a:r>
            <a:rPr lang="en-US" sz="2800" b="1" i="0" dirty="0">
              <a:latin typeface="Abhaya Libre Regular" panose="020B0604020202020204" charset="0"/>
              <a:cs typeface="Abhaya Libre Regular" panose="020B0604020202020204" charset="0"/>
            </a:rPr>
            <a:t>4. </a:t>
          </a:r>
          <a:r>
            <a:rPr lang="en-US" sz="2800" b="1" i="0" dirty="0" err="1">
              <a:latin typeface="Abhaya Libre Regular" panose="020B0604020202020204" charset="0"/>
              <a:cs typeface="Abhaya Libre Regular" panose="020B0604020202020204" charset="0"/>
            </a:rPr>
            <a:t>Promovisanje</a:t>
          </a:r>
          <a:r>
            <a:rPr lang="en-US" sz="2800" b="1" i="0" dirty="0">
              <a:latin typeface="Abhaya Libre Regular" panose="020B0604020202020204" charset="0"/>
              <a:cs typeface="Abhaya Libre Regular" panose="020B0604020202020204" charset="0"/>
            </a:rPr>
            <a:t> </a:t>
          </a:r>
          <a:r>
            <a:rPr lang="en-US" sz="2800" b="1" i="0" dirty="0" err="1">
              <a:latin typeface="Abhaya Libre Regular" panose="020B0604020202020204" charset="0"/>
              <a:cs typeface="Abhaya Libre Regular" panose="020B0604020202020204" charset="0"/>
            </a:rPr>
            <a:t>kulture</a:t>
          </a:r>
          <a:r>
            <a:rPr lang="en-US" sz="2800" b="1" i="0" dirty="0">
              <a:latin typeface="Abhaya Libre Regular" panose="020B0604020202020204" charset="0"/>
              <a:cs typeface="Abhaya Libre Regular" panose="020B0604020202020204" charset="0"/>
            </a:rPr>
            <a:t> </a:t>
          </a:r>
          <a:r>
            <a:rPr lang="en-US" sz="2800" b="1" i="0" dirty="0" err="1">
              <a:latin typeface="Abhaya Libre Regular" panose="020B0604020202020204" charset="0"/>
              <a:cs typeface="Abhaya Libre Regular" panose="020B0604020202020204" charset="0"/>
            </a:rPr>
            <a:t>učenja</a:t>
          </a:r>
          <a:endParaRPr lang="en-US" sz="2800" dirty="0">
            <a:latin typeface="Abhaya Libre Regular" panose="020B0604020202020204" charset="0"/>
            <a:cs typeface="Abhaya Libre Regular" panose="020B0604020202020204" charset="0"/>
          </a:endParaRPr>
        </a:p>
      </dgm:t>
    </dgm:pt>
    <dgm:pt modelId="{310DD133-225D-4053-B6BF-AF74B0FCDB90}" type="parTrans" cxnId="{E415D97C-3A3A-4914-8BDD-FA2004A0A85A}">
      <dgm:prSet/>
      <dgm:spPr/>
      <dgm:t>
        <a:bodyPr/>
        <a:lstStyle/>
        <a:p>
          <a:endParaRPr lang="en-US"/>
        </a:p>
      </dgm:t>
    </dgm:pt>
    <dgm:pt modelId="{988BCE62-9513-4573-96A9-AC815712988C}" type="sibTrans" cxnId="{E415D97C-3A3A-4914-8BDD-FA2004A0A85A}">
      <dgm:prSet/>
      <dgm:spPr/>
      <dgm:t>
        <a:bodyPr/>
        <a:lstStyle/>
        <a:p>
          <a:endParaRPr lang="en-US"/>
        </a:p>
      </dgm:t>
    </dgm:pt>
    <dgm:pt modelId="{2154384B-E9F4-47FB-ADEE-68A528A7986C}">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5. </a:t>
          </a:r>
          <a:r>
            <a:rPr lang="en-US" sz="2800" b="1" dirty="0" err="1">
              <a:latin typeface="Abhaya Libre Regular" panose="020B0604020202020204" charset="0"/>
              <a:cs typeface="Abhaya Libre Regular" panose="020B0604020202020204" charset="0"/>
            </a:rPr>
            <a:t>Privlačenje</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novih</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talenata</a:t>
          </a:r>
          <a:endParaRPr lang="en-US" sz="2800" b="1" dirty="0">
            <a:latin typeface="Abhaya Libre Regular" panose="020B0604020202020204" charset="0"/>
            <a:cs typeface="Abhaya Libre Regular" panose="020B0604020202020204" charset="0"/>
          </a:endParaRPr>
        </a:p>
        <a:p>
          <a:r>
            <a:rPr lang="en-US" sz="2800" b="1" dirty="0">
              <a:latin typeface="Abhaya Libre Regular" panose="020B0604020202020204" charset="0"/>
              <a:cs typeface="Abhaya Libre Regular" panose="020B0604020202020204" charset="0"/>
            </a:rPr>
            <a:t>6. </a:t>
          </a:r>
          <a:r>
            <a:rPr lang="en-US" sz="2800" b="1" dirty="0" err="1">
              <a:latin typeface="Abhaya Libre Regular" panose="020B0604020202020204" charset="0"/>
              <a:cs typeface="Abhaya Libre Regular" panose="020B0604020202020204" charset="0"/>
            </a:rPr>
            <a:t>Povećanje</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efikasnosti</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i</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produktivnost</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osoblja</a:t>
          </a:r>
          <a:endParaRPr lang="en-US" sz="2800" b="1" dirty="0">
            <a:latin typeface="Abhaya Libre Regular" panose="020B0604020202020204" charset="0"/>
            <a:cs typeface="Abhaya Libre Regular" panose="020B0604020202020204" charset="0"/>
          </a:endParaRPr>
        </a:p>
      </dgm:t>
    </dgm:pt>
    <dgm:pt modelId="{1A3FFCFC-D403-4C99-8021-44FD64BF97DD}" type="parTrans" cxnId="{5CF4EB31-D7CB-49EC-A70E-1362D995FA50}">
      <dgm:prSet/>
      <dgm:spPr/>
      <dgm:t>
        <a:bodyPr/>
        <a:lstStyle/>
        <a:p>
          <a:endParaRPr lang="en-US"/>
        </a:p>
      </dgm:t>
    </dgm:pt>
    <dgm:pt modelId="{537A5824-424B-4A1D-B7EE-D0018E4225C0}" type="sibTrans" cxnId="{5CF4EB31-D7CB-49EC-A70E-1362D995FA50}">
      <dgm:prSet/>
      <dgm:spPr/>
      <dgm:t>
        <a:bodyPr/>
        <a:lstStyle/>
        <a:p>
          <a:endParaRPr lang="en-US"/>
        </a:p>
      </dgm:t>
    </dgm:pt>
    <dgm:pt modelId="{FA7B66DC-FABE-4A20-9F9D-A2B68F671AF0}">
      <dgm:prSet phldrT="[Text]" custT="1"/>
      <dgm:spPr>
        <a:solidFill>
          <a:srgbClr val="009999"/>
        </a:solidFill>
      </dgm:spPr>
      <dgm:t>
        <a:bodyPr/>
        <a:lstStyle/>
        <a:p>
          <a:r>
            <a:rPr lang="en-US" sz="2800" b="1" dirty="0">
              <a:latin typeface="Abhaya Libre Regular" panose="020B0604020202020204" charset="0"/>
              <a:cs typeface="Abhaya Libre Regular" panose="020B0604020202020204" charset="0"/>
            </a:rPr>
            <a:t>7. </a:t>
          </a:r>
          <a:r>
            <a:rPr lang="en-US" sz="2800" b="1" dirty="0" err="1">
              <a:latin typeface="Abhaya Libre Regular" panose="020B0604020202020204" charset="0"/>
              <a:cs typeface="Abhaya Libre Regular" panose="020B0604020202020204" charset="0"/>
            </a:rPr>
            <a:t>Povecćanje</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motivacije</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i</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zadovoljstva</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osoblja</a:t>
          </a:r>
          <a:endParaRPr lang="en-US" sz="2800" b="1" dirty="0">
            <a:latin typeface="Abhaya Libre Regular" panose="020B0604020202020204" charset="0"/>
            <a:cs typeface="Abhaya Libre Regular" panose="020B0604020202020204" charset="0"/>
          </a:endParaRPr>
        </a:p>
        <a:p>
          <a:r>
            <a:rPr lang="en-US" sz="2800" b="1" dirty="0">
              <a:latin typeface="Abhaya Libre Regular" panose="020B0604020202020204" charset="0"/>
              <a:cs typeface="Abhaya Libre Regular" panose="020B0604020202020204" charset="0"/>
            </a:rPr>
            <a:t>8. </a:t>
          </a:r>
          <a:r>
            <a:rPr lang="en-US" sz="2800" b="1" dirty="0" err="1">
              <a:latin typeface="Abhaya Libre Regular" panose="020B0604020202020204" charset="0"/>
              <a:cs typeface="Abhaya Libre Regular" panose="020B0604020202020204" charset="0"/>
            </a:rPr>
            <a:t>Povećanje</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zadržavanja</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i</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zadovoljstva</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klijenata</a:t>
          </a:r>
          <a:endParaRPr lang="en-US" sz="2800" b="1" dirty="0">
            <a:latin typeface="Abhaya Libre Regular" panose="020B0604020202020204" charset="0"/>
            <a:cs typeface="Abhaya Libre Regular" panose="020B0604020202020204" charset="0"/>
          </a:endParaRPr>
        </a:p>
        <a:p>
          <a:r>
            <a:rPr lang="en-US" sz="2800" b="1" dirty="0">
              <a:latin typeface="Abhaya Libre Regular" panose="020B0604020202020204" charset="0"/>
              <a:cs typeface="Abhaya Libre Regular" panose="020B0604020202020204" charset="0"/>
            </a:rPr>
            <a:t>9. </a:t>
          </a:r>
          <a:r>
            <a:rPr lang="en-US" sz="2800" b="1" dirty="0" err="1">
              <a:latin typeface="Abhaya Libre Regular" panose="020B0604020202020204" charset="0"/>
              <a:cs typeface="Abhaya Libre Regular" panose="020B0604020202020204" charset="0"/>
            </a:rPr>
            <a:t>Ušteda</a:t>
          </a:r>
          <a:r>
            <a:rPr lang="en-US" sz="2800" b="1" dirty="0">
              <a:latin typeface="Abhaya Libre Regular" panose="020B0604020202020204" charset="0"/>
              <a:cs typeface="Abhaya Libre Regular" panose="020B0604020202020204" charset="0"/>
            </a:rPr>
            <a:t> </a:t>
          </a:r>
          <a:r>
            <a:rPr lang="en-US" sz="2800" b="1" dirty="0" err="1">
              <a:latin typeface="Abhaya Libre Regular" panose="020B0604020202020204" charset="0"/>
              <a:cs typeface="Abhaya Libre Regular" panose="020B0604020202020204" charset="0"/>
            </a:rPr>
            <a:t>novca</a:t>
          </a:r>
          <a:endParaRPr lang="en-US" sz="2800" b="1" dirty="0">
            <a:latin typeface="Abhaya Libre Regular" panose="020B0604020202020204" charset="0"/>
            <a:cs typeface="Abhaya Libre Regular" panose="020B0604020202020204" charset="0"/>
          </a:endParaRPr>
        </a:p>
      </dgm:t>
    </dgm:pt>
    <dgm:pt modelId="{4B6A3A0C-401D-456B-A760-AE9EC7C9A0FC}" type="parTrans" cxnId="{CF34F202-CB77-430E-85AC-3EB33A09D647}">
      <dgm:prSet/>
      <dgm:spPr/>
      <dgm:t>
        <a:bodyPr/>
        <a:lstStyle/>
        <a:p>
          <a:endParaRPr lang="en-US"/>
        </a:p>
      </dgm:t>
    </dgm:pt>
    <dgm:pt modelId="{42FB5CA3-F5D0-43C4-956E-01BD9AA99872}" type="sibTrans" cxnId="{CF34F202-CB77-430E-85AC-3EB33A09D647}">
      <dgm:prSet/>
      <dgm:spPr/>
      <dgm:t>
        <a:bodyPr/>
        <a:lstStyle/>
        <a:p>
          <a:endParaRPr lang="en-US"/>
        </a:p>
      </dgm:t>
    </dgm:pt>
    <dgm:pt modelId="{33C20D3A-F371-41F0-965E-CCB690BAADBF}" type="pres">
      <dgm:prSet presAssocID="{A6253732-2076-429B-9768-88C4F693F49F}" presName="Name0" presStyleCnt="0">
        <dgm:presLayoutVars>
          <dgm:chMax val="7"/>
          <dgm:chPref val="7"/>
          <dgm:dir/>
        </dgm:presLayoutVars>
      </dgm:prSet>
      <dgm:spPr/>
    </dgm:pt>
    <dgm:pt modelId="{4B3A30A4-3650-46F3-BECC-F75F6794A90E}" type="pres">
      <dgm:prSet presAssocID="{A6253732-2076-429B-9768-88C4F693F49F}" presName="Name1" presStyleCnt="0"/>
      <dgm:spPr/>
    </dgm:pt>
    <dgm:pt modelId="{F315D0E7-579B-4B80-A344-722F0171BCE3}" type="pres">
      <dgm:prSet presAssocID="{A6253732-2076-429B-9768-88C4F693F49F}" presName="cycle" presStyleCnt="0"/>
      <dgm:spPr/>
    </dgm:pt>
    <dgm:pt modelId="{AC89C9B0-DB68-4A2C-B81D-0EE364A064E1}" type="pres">
      <dgm:prSet presAssocID="{A6253732-2076-429B-9768-88C4F693F49F}" presName="srcNode" presStyleLbl="node1" presStyleIdx="0" presStyleCnt="3"/>
      <dgm:spPr/>
    </dgm:pt>
    <dgm:pt modelId="{A018A4B5-CF49-4378-8771-387FEF9023FA}" type="pres">
      <dgm:prSet presAssocID="{A6253732-2076-429B-9768-88C4F693F49F}" presName="conn" presStyleLbl="parChTrans1D2" presStyleIdx="0" presStyleCnt="1"/>
      <dgm:spPr/>
    </dgm:pt>
    <dgm:pt modelId="{2FC72613-9718-4AD0-B682-FE307FBB267F}" type="pres">
      <dgm:prSet presAssocID="{A6253732-2076-429B-9768-88C4F693F49F}" presName="extraNode" presStyleLbl="node1" presStyleIdx="0" presStyleCnt="3"/>
      <dgm:spPr/>
    </dgm:pt>
    <dgm:pt modelId="{655FB9DA-B3FC-4352-A11C-85521BCC79F4}" type="pres">
      <dgm:prSet presAssocID="{A6253732-2076-429B-9768-88C4F693F49F}" presName="dstNode" presStyleLbl="node1" presStyleIdx="0" presStyleCnt="3"/>
      <dgm:spPr/>
    </dgm:pt>
    <dgm:pt modelId="{A7359512-752D-431B-8891-03DBA2D3C884}" type="pres">
      <dgm:prSet presAssocID="{14D58D54-0073-464C-B4C5-373ADA0CC9C9}" presName="text_1" presStyleLbl="node1" presStyleIdx="0" presStyleCnt="3" custScaleX="100575" custScaleY="167778">
        <dgm:presLayoutVars>
          <dgm:bulletEnabled val="1"/>
        </dgm:presLayoutVars>
      </dgm:prSet>
      <dgm:spPr/>
    </dgm:pt>
    <dgm:pt modelId="{457D8112-6690-47AB-9B2F-67B1DB1F743A}" type="pres">
      <dgm:prSet presAssocID="{14D58D54-0073-464C-B4C5-373ADA0CC9C9}" presName="accent_1" presStyleCnt="0"/>
      <dgm:spPr/>
    </dgm:pt>
    <dgm:pt modelId="{C785973E-04DD-4CA9-A34F-FC634E5E7C24}" type="pres">
      <dgm:prSet presAssocID="{14D58D54-0073-464C-B4C5-373ADA0CC9C9}" presName="accentRepeatNode" presStyleLbl="solidFgAcc1" presStyleIdx="0" presStyleCnt="3"/>
      <dgm:spPr>
        <a:blipFill rotWithShape="0">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a:solidFill>
            <a:srgbClr val="009999"/>
          </a:solidFill>
        </a:ln>
      </dgm:spPr>
    </dgm:pt>
    <dgm:pt modelId="{E25E4A78-8332-4315-AA5C-7C7341F74C43}" type="pres">
      <dgm:prSet presAssocID="{2154384B-E9F4-47FB-ADEE-68A528A7986C}" presName="text_2" presStyleLbl="node1" presStyleIdx="1" presStyleCnt="3" custScaleY="113472">
        <dgm:presLayoutVars>
          <dgm:bulletEnabled val="1"/>
        </dgm:presLayoutVars>
      </dgm:prSet>
      <dgm:spPr/>
    </dgm:pt>
    <dgm:pt modelId="{01C5F219-D4A2-45FC-B336-5F192476042C}" type="pres">
      <dgm:prSet presAssocID="{2154384B-E9F4-47FB-ADEE-68A528A7986C}" presName="accent_2" presStyleCnt="0"/>
      <dgm:spPr/>
    </dgm:pt>
    <dgm:pt modelId="{B82B06EE-EA54-48BC-B27D-6941EB94FEE0}" type="pres">
      <dgm:prSet presAssocID="{2154384B-E9F4-47FB-ADEE-68A528A7986C}" presName="accentRepeatNode" presStyleLbl="solidFgAcc1" presStyleIdx="1" presStyleCnt="3"/>
      <dgm:spPr>
        <a:solidFill>
          <a:schemeClr val="bg1"/>
        </a:solidFill>
        <a:ln>
          <a:solidFill>
            <a:srgbClr val="009999"/>
          </a:solidFill>
        </a:ln>
      </dgm:spPr>
    </dgm:pt>
    <dgm:pt modelId="{7F650257-5801-49B4-A1A2-DE8AC0D65D67}" type="pres">
      <dgm:prSet presAssocID="{FA7B66DC-FABE-4A20-9F9D-A2B68F671AF0}" presName="text_3" presStyleLbl="node1" presStyleIdx="2" presStyleCnt="3" custScaleY="122847">
        <dgm:presLayoutVars>
          <dgm:bulletEnabled val="1"/>
        </dgm:presLayoutVars>
      </dgm:prSet>
      <dgm:spPr/>
    </dgm:pt>
    <dgm:pt modelId="{2EEAF62E-5909-4E6F-AD09-726E7478AEEF}" type="pres">
      <dgm:prSet presAssocID="{FA7B66DC-FABE-4A20-9F9D-A2B68F671AF0}" presName="accent_3" presStyleCnt="0"/>
      <dgm:spPr/>
    </dgm:pt>
    <dgm:pt modelId="{CA88A75A-D564-479D-BD29-7B0003D9EA7F}" type="pres">
      <dgm:prSet presAssocID="{FA7B66DC-FABE-4A20-9F9D-A2B68F671AF0}" presName="accentRepeatNode" presStyleLbl="solidFgAcc1" presStyleIdx="2" presStyleCnt="3"/>
      <dgm:spPr>
        <a:solidFill>
          <a:schemeClr val="bg1"/>
        </a:solidFill>
        <a:ln>
          <a:solidFill>
            <a:srgbClr val="009999"/>
          </a:solidFill>
        </a:ln>
      </dgm:spPr>
    </dgm:pt>
  </dgm:ptLst>
  <dgm:cxnLst>
    <dgm:cxn modelId="{CF34F202-CB77-430E-85AC-3EB33A09D647}" srcId="{A6253732-2076-429B-9768-88C4F693F49F}" destId="{FA7B66DC-FABE-4A20-9F9D-A2B68F671AF0}" srcOrd="2" destOrd="0" parTransId="{4B6A3A0C-401D-456B-A760-AE9EC7C9A0FC}" sibTransId="{42FB5CA3-F5D0-43C4-956E-01BD9AA99872}"/>
    <dgm:cxn modelId="{5CF4EB31-D7CB-49EC-A70E-1362D995FA50}" srcId="{A6253732-2076-429B-9768-88C4F693F49F}" destId="{2154384B-E9F4-47FB-ADEE-68A528A7986C}" srcOrd="1" destOrd="0" parTransId="{1A3FFCFC-D403-4C99-8021-44FD64BF97DD}" sibTransId="{537A5824-424B-4A1D-B7EE-D0018E4225C0}"/>
    <dgm:cxn modelId="{17715648-27CD-49BA-B686-6FDA98EF683B}" type="presOf" srcId="{14D58D54-0073-464C-B4C5-373ADA0CC9C9}" destId="{A7359512-752D-431B-8891-03DBA2D3C884}" srcOrd="0" destOrd="0" presId="urn:microsoft.com/office/officeart/2008/layout/VerticalCurvedList"/>
    <dgm:cxn modelId="{271A7E5A-9E71-48A4-9ECF-CC8DDC852F50}" type="presOf" srcId="{FA7B66DC-FABE-4A20-9F9D-A2B68F671AF0}" destId="{7F650257-5801-49B4-A1A2-DE8AC0D65D67}" srcOrd="0" destOrd="0" presId="urn:microsoft.com/office/officeart/2008/layout/VerticalCurvedList"/>
    <dgm:cxn modelId="{E415D97C-3A3A-4914-8BDD-FA2004A0A85A}" srcId="{A6253732-2076-429B-9768-88C4F693F49F}" destId="{14D58D54-0073-464C-B4C5-373ADA0CC9C9}" srcOrd="0" destOrd="0" parTransId="{310DD133-225D-4053-B6BF-AF74B0FCDB90}" sibTransId="{988BCE62-9513-4573-96A9-AC815712988C}"/>
    <dgm:cxn modelId="{4C6D9282-B7A0-499C-B941-6C3E15E7D00F}" type="presOf" srcId="{2154384B-E9F4-47FB-ADEE-68A528A7986C}" destId="{E25E4A78-8332-4315-AA5C-7C7341F74C43}" srcOrd="0" destOrd="0" presId="urn:microsoft.com/office/officeart/2008/layout/VerticalCurvedList"/>
    <dgm:cxn modelId="{65707A84-23E7-44A3-927C-727DF0717F26}" type="presOf" srcId="{A6253732-2076-429B-9768-88C4F693F49F}" destId="{33C20D3A-F371-41F0-965E-CCB690BAADBF}" srcOrd="0" destOrd="0" presId="urn:microsoft.com/office/officeart/2008/layout/VerticalCurvedList"/>
    <dgm:cxn modelId="{580FB6B0-6FA9-4624-AA60-41A75C440F2E}" type="presOf" srcId="{988BCE62-9513-4573-96A9-AC815712988C}" destId="{A018A4B5-CF49-4378-8771-387FEF9023FA}" srcOrd="0" destOrd="0" presId="urn:microsoft.com/office/officeart/2008/layout/VerticalCurvedList"/>
    <dgm:cxn modelId="{F70C2CA9-CF8F-4BF5-A66B-E8901885FE0F}" type="presParOf" srcId="{33C20D3A-F371-41F0-965E-CCB690BAADBF}" destId="{4B3A30A4-3650-46F3-BECC-F75F6794A90E}" srcOrd="0" destOrd="0" presId="urn:microsoft.com/office/officeart/2008/layout/VerticalCurvedList"/>
    <dgm:cxn modelId="{A0D0D36E-B112-4918-AF52-CD06DC4FE011}" type="presParOf" srcId="{4B3A30A4-3650-46F3-BECC-F75F6794A90E}" destId="{F315D0E7-579B-4B80-A344-722F0171BCE3}" srcOrd="0" destOrd="0" presId="urn:microsoft.com/office/officeart/2008/layout/VerticalCurvedList"/>
    <dgm:cxn modelId="{63FC8509-0269-463A-9BFE-16029545F38A}" type="presParOf" srcId="{F315D0E7-579B-4B80-A344-722F0171BCE3}" destId="{AC89C9B0-DB68-4A2C-B81D-0EE364A064E1}" srcOrd="0" destOrd="0" presId="urn:microsoft.com/office/officeart/2008/layout/VerticalCurvedList"/>
    <dgm:cxn modelId="{5451C7CE-0EAC-48F3-B3DC-2594622A2706}" type="presParOf" srcId="{F315D0E7-579B-4B80-A344-722F0171BCE3}" destId="{A018A4B5-CF49-4378-8771-387FEF9023FA}" srcOrd="1" destOrd="0" presId="urn:microsoft.com/office/officeart/2008/layout/VerticalCurvedList"/>
    <dgm:cxn modelId="{94950F60-1856-4B61-A09C-19977FD9B37D}" type="presParOf" srcId="{F315D0E7-579B-4B80-A344-722F0171BCE3}" destId="{2FC72613-9718-4AD0-B682-FE307FBB267F}" srcOrd="2" destOrd="0" presId="urn:microsoft.com/office/officeart/2008/layout/VerticalCurvedList"/>
    <dgm:cxn modelId="{93B82A2A-50C6-4683-B647-A6E4FF0805B0}" type="presParOf" srcId="{F315D0E7-579B-4B80-A344-722F0171BCE3}" destId="{655FB9DA-B3FC-4352-A11C-85521BCC79F4}" srcOrd="3" destOrd="0" presId="urn:microsoft.com/office/officeart/2008/layout/VerticalCurvedList"/>
    <dgm:cxn modelId="{9A1B56B8-AB58-4CD7-80F2-093F05F6A00C}" type="presParOf" srcId="{4B3A30A4-3650-46F3-BECC-F75F6794A90E}" destId="{A7359512-752D-431B-8891-03DBA2D3C884}" srcOrd="1" destOrd="0" presId="urn:microsoft.com/office/officeart/2008/layout/VerticalCurvedList"/>
    <dgm:cxn modelId="{C785E225-BB81-4185-BF8A-E85CACFA4080}" type="presParOf" srcId="{4B3A30A4-3650-46F3-BECC-F75F6794A90E}" destId="{457D8112-6690-47AB-9B2F-67B1DB1F743A}" srcOrd="2" destOrd="0" presId="urn:microsoft.com/office/officeart/2008/layout/VerticalCurvedList"/>
    <dgm:cxn modelId="{69F92BFA-433D-45E4-B662-086674313F94}" type="presParOf" srcId="{457D8112-6690-47AB-9B2F-67B1DB1F743A}" destId="{C785973E-04DD-4CA9-A34F-FC634E5E7C24}" srcOrd="0" destOrd="0" presId="urn:microsoft.com/office/officeart/2008/layout/VerticalCurvedList"/>
    <dgm:cxn modelId="{38BAF7AF-8879-4F75-88A0-6D1312FA3EB4}" type="presParOf" srcId="{4B3A30A4-3650-46F3-BECC-F75F6794A90E}" destId="{E25E4A78-8332-4315-AA5C-7C7341F74C43}" srcOrd="3" destOrd="0" presId="urn:microsoft.com/office/officeart/2008/layout/VerticalCurvedList"/>
    <dgm:cxn modelId="{91E4A627-E404-4A1D-9502-A343BA357214}" type="presParOf" srcId="{4B3A30A4-3650-46F3-BECC-F75F6794A90E}" destId="{01C5F219-D4A2-45FC-B336-5F192476042C}" srcOrd="4" destOrd="0" presId="urn:microsoft.com/office/officeart/2008/layout/VerticalCurvedList"/>
    <dgm:cxn modelId="{23876685-118B-4576-8F74-37A6A3528B11}" type="presParOf" srcId="{01C5F219-D4A2-45FC-B336-5F192476042C}" destId="{B82B06EE-EA54-48BC-B27D-6941EB94FEE0}" srcOrd="0" destOrd="0" presId="urn:microsoft.com/office/officeart/2008/layout/VerticalCurvedList"/>
    <dgm:cxn modelId="{AD4B76EF-DBDA-4C25-A384-45E1FCDF3581}" type="presParOf" srcId="{4B3A30A4-3650-46F3-BECC-F75F6794A90E}" destId="{7F650257-5801-49B4-A1A2-DE8AC0D65D67}" srcOrd="5" destOrd="0" presId="urn:microsoft.com/office/officeart/2008/layout/VerticalCurvedList"/>
    <dgm:cxn modelId="{FE1F7FED-A940-4393-80C3-EE0B0A1C92EC}" type="presParOf" srcId="{4B3A30A4-3650-46F3-BECC-F75F6794A90E}" destId="{2EEAF62E-5909-4E6F-AD09-726E7478AEEF}" srcOrd="6" destOrd="0" presId="urn:microsoft.com/office/officeart/2008/layout/VerticalCurvedList"/>
    <dgm:cxn modelId="{A902D230-2535-4A43-980A-B17ABD86E327}" type="presParOf" srcId="{2EEAF62E-5909-4E6F-AD09-726E7478AEEF}" destId="{CA88A75A-D564-479D-BD29-7B0003D9EA7F}" srcOrd="0" destOrd="0" presId="urn:microsoft.com/office/officeart/2008/layout/VerticalCurvedLis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9EAB26-1BBB-45AB-895C-F9CE82B6CB79}" type="doc">
      <dgm:prSet loTypeId="urn:microsoft.com/office/officeart/2005/8/layout/pList2" loCatId="list" qsTypeId="urn:microsoft.com/office/officeart/2005/8/quickstyle/simple1" qsCatId="simple" csTypeId="urn:microsoft.com/office/officeart/2005/8/colors/accent5_4" csCatId="accent5" phldr="1"/>
      <dgm:spPr/>
    </dgm:pt>
    <dgm:pt modelId="{BF302CA9-97D4-41AC-A069-C17FC6D2E5F6}">
      <dgm:prSet phldrT="[Text]" custT="1"/>
      <dgm:spPr>
        <a:solidFill>
          <a:srgbClr val="008080"/>
        </a:solidFill>
      </dgm:spPr>
      <dgm:t>
        <a:bodyPr/>
        <a:lstStyle/>
        <a:p>
          <a:pPr algn="ctr"/>
          <a:r>
            <a:rPr lang="en-US" sz="2800" b="1" u="sng" dirty="0" err="1">
              <a:latin typeface="Abhaya Libre Regular" panose="020B0604020202020204" charset="0"/>
              <a:cs typeface="Abhaya Libre Regular" panose="020B0604020202020204" charset="0"/>
            </a:rPr>
            <a:t>Pronađite</a:t>
          </a:r>
          <a:r>
            <a:rPr lang="en-US" sz="2800" b="1" u="sng" dirty="0">
              <a:latin typeface="Abhaya Libre Regular" panose="020B0604020202020204" charset="0"/>
              <a:cs typeface="Abhaya Libre Regular" panose="020B0604020202020204" charset="0"/>
            </a:rPr>
            <a:t> </a:t>
          </a:r>
          <a:r>
            <a:rPr lang="en-US" sz="2800" b="1" u="sng" dirty="0" err="1">
              <a:latin typeface="Abhaya Libre Regular" panose="020B0604020202020204" charset="0"/>
              <a:cs typeface="Abhaya Libre Regular" panose="020B0604020202020204" charset="0"/>
            </a:rPr>
            <a:t>nove</a:t>
          </a:r>
          <a:r>
            <a:rPr lang="en-US" sz="2800" b="1" u="sng" dirty="0">
              <a:latin typeface="Abhaya Libre Regular" panose="020B0604020202020204" charset="0"/>
              <a:cs typeface="Abhaya Libre Regular" panose="020B0604020202020204" charset="0"/>
            </a:rPr>
            <a:t> </a:t>
          </a:r>
          <a:r>
            <a:rPr lang="en-US" sz="2800" b="1" u="sng" dirty="0" err="1">
              <a:latin typeface="Abhaya Libre Regular" panose="020B0604020202020204" charset="0"/>
              <a:cs typeface="Abhaya Libre Regular" panose="020B0604020202020204" charset="0"/>
            </a:rPr>
            <a:t>oblasti</a:t>
          </a:r>
          <a:r>
            <a:rPr lang="en-US" sz="2800" b="1" u="sng" dirty="0">
              <a:latin typeface="Abhaya Libre Regular" panose="020B0604020202020204" charset="0"/>
              <a:cs typeface="Abhaya Libre Regular" panose="020B0604020202020204" charset="0"/>
            </a:rPr>
            <a:t> </a:t>
          </a:r>
          <a:r>
            <a:rPr lang="en-US" sz="2800" b="1" u="sng" dirty="0" err="1">
              <a:latin typeface="Abhaya Libre Regular" panose="020B0604020202020204" charset="0"/>
              <a:cs typeface="Abhaya Libre Regular" panose="020B0604020202020204" charset="0"/>
            </a:rPr>
            <a:t>interesovanja</a:t>
          </a:r>
          <a:endParaRPr lang="en-US" sz="2800" b="1" u="sng" dirty="0">
            <a:latin typeface="Abhaya Libre Regular" panose="020B0604020202020204" charset="0"/>
            <a:cs typeface="Abhaya Libre Regular" panose="020B0604020202020204" charset="0"/>
          </a:endParaRPr>
        </a:p>
        <a:p>
          <a:pPr algn="ctr"/>
          <a:r>
            <a:rPr lang="en-US" sz="2400" b="0" i="1" u="none" dirty="0" err="1">
              <a:latin typeface="Abhaya Libre Regular" panose="020B0604020202020204" charset="0"/>
              <a:cs typeface="Abhaya Libre Regular" panose="020B0604020202020204" charset="0"/>
            </a:rPr>
            <a:t>Možete</a:t>
          </a:r>
          <a:r>
            <a:rPr lang="en-US" sz="2400" b="0" i="1" u="none" dirty="0">
              <a:latin typeface="Abhaya Libre Regular" panose="020B0604020202020204" charset="0"/>
              <a:cs typeface="Abhaya Libre Regular" panose="020B0604020202020204" charset="0"/>
            </a:rPr>
            <a:t> se </a:t>
          </a:r>
          <a:r>
            <a:rPr lang="en-US" sz="2400" b="0" i="1" u="none" dirty="0" err="1">
              <a:latin typeface="Abhaya Libre Regular" panose="020B0604020202020204" charset="0"/>
              <a:cs typeface="Abhaya Libre Regular" panose="020B0604020202020204" charset="0"/>
            </a:rPr>
            <a:t>povezati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sa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novim</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temama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oblastima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koje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mogu</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pobuditi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vaše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interesovanje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učenjem</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novih</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sposobnosti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Pošto</a:t>
          </a:r>
          <a:r>
            <a:rPr lang="en-US" sz="2400" b="0" i="1" u="none" dirty="0">
              <a:latin typeface="Abhaya Libre Regular" panose="020B0604020202020204" charset="0"/>
              <a:cs typeface="Abhaya Libre Regular" panose="020B0604020202020204" charset="0"/>
            </a:rPr>
            <a:t> se </a:t>
          </a:r>
          <a:r>
            <a:rPr lang="en-US" sz="2400" b="0" i="1" u="none" dirty="0" err="1">
              <a:latin typeface="Abhaya Libre Regular" panose="020B0604020202020204" charset="0"/>
              <a:cs typeface="Abhaya Libre Regular" panose="020B0604020202020204" charset="0"/>
            </a:rPr>
            <a:t>industrije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stalno</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menjaju</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možda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ćete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naučiti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nove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tehnike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koje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ranije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niste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koristili</a:t>
          </a:r>
          <a:r>
            <a:rPr lang="en-US" sz="2400" b="0" i="1" u="none" dirty="0">
              <a:latin typeface="Abhaya Libre Regular" panose="020B0604020202020204" charset="0"/>
              <a:cs typeface="Abhaya Libre Regular" panose="020B0604020202020204" charset="0"/>
            </a:rPr>
            <a:t>, a </a:t>
          </a:r>
          <a:r>
            <a:rPr lang="en-US" sz="2400" b="0" i="1" u="none" dirty="0" err="1">
              <a:latin typeface="Abhaya Libre Regular" panose="020B0604020202020204" charset="0"/>
              <a:cs typeface="Abhaya Libre Regular" panose="020B0604020202020204" charset="0"/>
            </a:rPr>
            <a:t>koje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će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vam</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pomoći</a:t>
          </a:r>
          <a:r>
            <a:rPr lang="en-US" sz="2400" b="0" i="1" u="none" dirty="0">
              <a:latin typeface="Abhaya Libre Regular" panose="020B0604020202020204" charset="0"/>
              <a:cs typeface="Abhaya Libre Regular" panose="020B0604020202020204" charset="0"/>
            </a:rPr>
            <a:t> da </a:t>
          </a:r>
          <a:r>
            <a:rPr lang="en-US" sz="2400" b="0" i="1" u="none" dirty="0" err="1">
              <a:latin typeface="Abhaya Libre Regular" panose="020B0604020202020204" charset="0"/>
              <a:cs typeface="Abhaya Libre Regular" panose="020B0604020202020204" charset="0"/>
            </a:rPr>
            <a:t>aktivirate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strast</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prema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onome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što</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radite</a:t>
          </a:r>
          <a:r>
            <a:rPr lang="en-US" sz="2400" b="0" i="1" u="none" dirty="0">
              <a:latin typeface="Abhaya Libre Regular" panose="020B0604020202020204" charset="0"/>
              <a:cs typeface="Abhaya Libre Regular" panose="020B0604020202020204" charset="0"/>
            </a:rPr>
            <a:t>.</a:t>
          </a:r>
        </a:p>
      </dgm:t>
    </dgm:pt>
    <dgm:pt modelId="{89458413-3274-4D0B-9EB3-DCDFF4545DF3}" type="parTrans" cxnId="{4481F541-74F4-43EB-81A7-DF97AE6074B3}">
      <dgm:prSet/>
      <dgm:spPr/>
      <dgm:t>
        <a:bodyPr/>
        <a:lstStyle/>
        <a:p>
          <a:endParaRPr lang="en-US"/>
        </a:p>
      </dgm:t>
    </dgm:pt>
    <dgm:pt modelId="{FEFF1907-274B-4756-805C-A6B64B9C0D9B}" type="sibTrans" cxnId="{4481F541-74F4-43EB-81A7-DF97AE6074B3}">
      <dgm:prSet/>
      <dgm:spPr/>
      <dgm:t>
        <a:bodyPr/>
        <a:lstStyle/>
        <a:p>
          <a:endParaRPr lang="en-US"/>
        </a:p>
      </dgm:t>
    </dgm:pt>
    <dgm:pt modelId="{D90FFB3A-36EE-42C0-9C53-38752438DA0F}">
      <dgm:prSet phldrT="[Text]" custT="1"/>
      <dgm:spPr>
        <a:solidFill>
          <a:srgbClr val="009999"/>
        </a:solidFill>
      </dgm:spPr>
      <dgm:t>
        <a:bodyPr/>
        <a:lstStyle/>
        <a:p>
          <a:r>
            <a:rPr lang="en-US" sz="2800" b="1" u="sng" dirty="0">
              <a:latin typeface="Abhaya Libre Regular" panose="020B0604020202020204" charset="0"/>
              <a:cs typeface="Abhaya Libre Regular" panose="020B0604020202020204" charset="0"/>
            </a:rPr>
            <a:t>Secure your job</a:t>
          </a:r>
          <a:endParaRPr lang="el-GR" sz="2800" b="1" u="sng" dirty="0">
            <a:latin typeface="Abhaya Libre Regular" panose="020B0604020202020204" charset="0"/>
            <a:cs typeface="Abhaya Libre Regular" panose="020B0604020202020204" charset="0"/>
          </a:endParaRPr>
        </a:p>
        <a:p>
          <a:r>
            <a:rPr lang="en-US" sz="2400" b="0" i="1" u="none" dirty="0">
              <a:latin typeface="Abhaya Libre Regular" panose="020B0604020202020204" charset="0"/>
              <a:cs typeface="Abhaya Libre Regular" panose="020B0604020202020204" charset="0"/>
            </a:rPr>
            <a:t>By expanding your knowledge and expertise on the topics and tools related to your professional role, learning new skills will help you be more effective and adept at carrying out your responsibilities. If you outperform yourself each year, your job stability is more likely to increase.</a:t>
          </a:r>
        </a:p>
      </dgm:t>
    </dgm:pt>
    <dgm:pt modelId="{85ACC820-A6C3-431A-A0C2-12EC4C5D444F}" type="parTrans" cxnId="{18A128A7-1808-404C-A0C2-3D073DC66C89}">
      <dgm:prSet/>
      <dgm:spPr/>
      <dgm:t>
        <a:bodyPr/>
        <a:lstStyle/>
        <a:p>
          <a:endParaRPr lang="en-US"/>
        </a:p>
      </dgm:t>
    </dgm:pt>
    <dgm:pt modelId="{B6BED91B-7494-42E1-9A0F-7945323C52F6}" type="sibTrans" cxnId="{18A128A7-1808-404C-A0C2-3D073DC66C89}">
      <dgm:prSet/>
      <dgm:spPr/>
      <dgm:t>
        <a:bodyPr/>
        <a:lstStyle/>
        <a:p>
          <a:endParaRPr lang="en-US"/>
        </a:p>
      </dgm:t>
    </dgm:pt>
    <dgm:pt modelId="{2B3977F1-EE86-49FB-9FB7-688E88D6A279}">
      <dgm:prSet phldrT="[Text]" custT="1"/>
      <dgm:spPr>
        <a:solidFill>
          <a:srgbClr val="006666"/>
        </a:solidFill>
      </dgm:spPr>
      <dgm:t>
        <a:bodyPr/>
        <a:lstStyle/>
        <a:p>
          <a:r>
            <a:rPr lang="en-US" sz="2800" b="1" u="sng" dirty="0">
              <a:latin typeface="Abhaya Libre Regular" panose="020B0604020202020204" charset="0"/>
              <a:cs typeface="Abhaya Libre Regular" panose="020B0604020202020204" charset="0"/>
            </a:rPr>
            <a:t>Getting ready for the future</a:t>
          </a:r>
        </a:p>
        <a:p>
          <a:r>
            <a:rPr lang="en-US" sz="2400" b="0" i="1" u="none" dirty="0">
              <a:latin typeface="Abhaya Libre Regular" panose="020B0604020202020204" charset="0"/>
              <a:cs typeface="Abhaya Libre Regular" panose="020B0604020202020204" charset="0"/>
            </a:rPr>
            <a:t>You can better prepare yourself for future careers by upskilling.</a:t>
          </a:r>
        </a:p>
      </dgm:t>
    </dgm:pt>
    <dgm:pt modelId="{11005F09-496B-497C-A9C0-B9DB5854717C}" type="parTrans" cxnId="{1D4C229B-EF24-473C-AAAC-2DD50C6F7B78}">
      <dgm:prSet/>
      <dgm:spPr/>
      <dgm:t>
        <a:bodyPr/>
        <a:lstStyle/>
        <a:p>
          <a:endParaRPr lang="en-US"/>
        </a:p>
      </dgm:t>
    </dgm:pt>
    <dgm:pt modelId="{74BC3867-8B74-4F93-9EAC-49654D70FF7D}" type="sibTrans" cxnId="{1D4C229B-EF24-473C-AAAC-2DD50C6F7B78}">
      <dgm:prSet/>
      <dgm:spPr/>
      <dgm:t>
        <a:bodyPr/>
        <a:lstStyle/>
        <a:p>
          <a:endParaRPr lang="en-US"/>
        </a:p>
      </dgm:t>
    </dgm:pt>
    <dgm:pt modelId="{94B0BBE4-6F7A-419D-BB62-FA8F1CB7F719}" type="pres">
      <dgm:prSet presAssocID="{2F9EAB26-1BBB-45AB-895C-F9CE82B6CB79}" presName="Name0" presStyleCnt="0">
        <dgm:presLayoutVars>
          <dgm:dir/>
          <dgm:resizeHandles val="exact"/>
        </dgm:presLayoutVars>
      </dgm:prSet>
      <dgm:spPr/>
    </dgm:pt>
    <dgm:pt modelId="{7248294E-7E6E-424C-852F-CE9FB5DDF45E}" type="pres">
      <dgm:prSet presAssocID="{2F9EAB26-1BBB-45AB-895C-F9CE82B6CB79}" presName="bkgdShp" presStyleLbl="alignAccFollowNode1" presStyleIdx="0" presStyleCnt="1" custScaleY="35198"/>
      <dgm:spPr/>
    </dgm:pt>
    <dgm:pt modelId="{0B73EA28-E69B-4BED-B567-B51C6683F398}" type="pres">
      <dgm:prSet presAssocID="{2F9EAB26-1BBB-45AB-895C-F9CE82B6CB79}" presName="linComp" presStyleCnt="0"/>
      <dgm:spPr/>
    </dgm:pt>
    <dgm:pt modelId="{DA7E048F-A783-45B6-97EE-12197F531AAD}" type="pres">
      <dgm:prSet presAssocID="{BF302CA9-97D4-41AC-A069-C17FC6D2E5F6}" presName="compNode" presStyleCnt="0"/>
      <dgm:spPr/>
    </dgm:pt>
    <dgm:pt modelId="{05FAAD8C-C6E8-4293-9906-2C5CAE299972}" type="pres">
      <dgm:prSet presAssocID="{BF302CA9-97D4-41AC-A069-C17FC6D2E5F6}" presName="node" presStyleLbl="node1" presStyleIdx="0" presStyleCnt="3" custScaleY="117702">
        <dgm:presLayoutVars>
          <dgm:bulletEnabled val="1"/>
        </dgm:presLayoutVars>
      </dgm:prSet>
      <dgm:spPr/>
    </dgm:pt>
    <dgm:pt modelId="{D83E731D-CE51-4FFD-A97C-370A174E3A3E}" type="pres">
      <dgm:prSet presAssocID="{BF302CA9-97D4-41AC-A069-C17FC6D2E5F6}" presName="invisiNode" presStyleLbl="node1" presStyleIdx="0" presStyleCnt="3"/>
      <dgm:spPr/>
    </dgm:pt>
    <dgm:pt modelId="{EC51AAA4-83FD-4BAD-9A75-A766F74D7D06}" type="pres">
      <dgm:prSet presAssocID="{BF302CA9-97D4-41AC-A069-C17FC6D2E5F6}" presName="imagNode" presStyleLbl="fgImgPlace1" presStyleIdx="0" presStyleCnt="3"/>
      <dgm:spPr>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49000" b="-49000"/>
          </a:stretch>
        </a:blipFill>
      </dgm:spPr>
    </dgm:pt>
    <dgm:pt modelId="{1339D7A8-2D53-4684-B38F-62B6BD70FFB7}" type="pres">
      <dgm:prSet presAssocID="{FEFF1907-274B-4756-805C-A6B64B9C0D9B}" presName="sibTrans" presStyleLbl="sibTrans2D1" presStyleIdx="0" presStyleCnt="0"/>
      <dgm:spPr/>
    </dgm:pt>
    <dgm:pt modelId="{66FEB273-3140-49E3-BFFB-AAC1CD49A64E}" type="pres">
      <dgm:prSet presAssocID="{D90FFB3A-36EE-42C0-9C53-38752438DA0F}" presName="compNode" presStyleCnt="0"/>
      <dgm:spPr/>
    </dgm:pt>
    <dgm:pt modelId="{2420C5DD-0150-4844-88A3-46FFDCA9C07F}" type="pres">
      <dgm:prSet presAssocID="{D90FFB3A-36EE-42C0-9C53-38752438DA0F}" presName="node" presStyleLbl="node1" presStyleIdx="1" presStyleCnt="3" custScaleY="117702">
        <dgm:presLayoutVars>
          <dgm:bulletEnabled val="1"/>
        </dgm:presLayoutVars>
      </dgm:prSet>
      <dgm:spPr/>
    </dgm:pt>
    <dgm:pt modelId="{A63A8A3C-9DBC-43DF-A978-C0008A7E3283}" type="pres">
      <dgm:prSet presAssocID="{D90FFB3A-36EE-42C0-9C53-38752438DA0F}" presName="invisiNode" presStyleLbl="node1" presStyleIdx="1" presStyleCnt="3"/>
      <dgm:spPr/>
    </dgm:pt>
    <dgm:pt modelId="{210BEA66-8F79-4BC2-AF83-76A924FA3AF4}" type="pres">
      <dgm:prSet presAssocID="{D90FFB3A-36EE-42C0-9C53-38752438DA0F}" presName="imagNode" presStyleLbl="fgImgPlace1" presStyleIdx="1" presStyleCnt="3"/>
      <dgm:spPr>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68000" b="-68000"/>
          </a:stretch>
        </a:blipFill>
      </dgm:spPr>
    </dgm:pt>
    <dgm:pt modelId="{58E3AFB1-DCC7-4814-905D-7AE7EB539991}" type="pres">
      <dgm:prSet presAssocID="{B6BED91B-7494-42E1-9A0F-7945323C52F6}" presName="sibTrans" presStyleLbl="sibTrans2D1" presStyleIdx="0" presStyleCnt="0"/>
      <dgm:spPr/>
    </dgm:pt>
    <dgm:pt modelId="{397A7A11-788C-45D0-B0D8-1FE5FFD8AC99}" type="pres">
      <dgm:prSet presAssocID="{2B3977F1-EE86-49FB-9FB7-688E88D6A279}" presName="compNode" presStyleCnt="0"/>
      <dgm:spPr/>
    </dgm:pt>
    <dgm:pt modelId="{CDF5CE86-566E-4FEF-99C7-5A264109042B}" type="pres">
      <dgm:prSet presAssocID="{2B3977F1-EE86-49FB-9FB7-688E88D6A279}" presName="node" presStyleLbl="node1" presStyleIdx="2" presStyleCnt="3" custScaleY="117702">
        <dgm:presLayoutVars>
          <dgm:bulletEnabled val="1"/>
        </dgm:presLayoutVars>
      </dgm:prSet>
      <dgm:spPr/>
    </dgm:pt>
    <dgm:pt modelId="{041AA203-C077-4AA9-99B7-2FF8F04C216A}" type="pres">
      <dgm:prSet presAssocID="{2B3977F1-EE86-49FB-9FB7-688E88D6A279}" presName="invisiNode" presStyleLbl="node1" presStyleIdx="2" presStyleCnt="3"/>
      <dgm:spPr/>
    </dgm:pt>
    <dgm:pt modelId="{D0E94F10-CE77-436E-9345-1679BA0FD132}" type="pres">
      <dgm:prSet presAssocID="{2B3977F1-EE86-49FB-9FB7-688E88D6A279}" presName="imagNode" presStyleLbl="fgImgPlace1" presStyleIdx="2" presStyleCnt="3"/>
      <dgm:spPr>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27000" b="-27000"/>
          </a:stretch>
        </a:blipFill>
      </dgm:spPr>
    </dgm:pt>
  </dgm:ptLst>
  <dgm:cxnLst>
    <dgm:cxn modelId="{BF07840F-51EB-4B5F-9F5F-E81859D8749E}" type="presOf" srcId="{FEFF1907-274B-4756-805C-A6B64B9C0D9B}" destId="{1339D7A8-2D53-4684-B38F-62B6BD70FFB7}" srcOrd="0" destOrd="0" presId="urn:microsoft.com/office/officeart/2005/8/layout/pList2"/>
    <dgm:cxn modelId="{51E72820-083E-4F23-A5A1-7052F5893AB7}" type="presOf" srcId="{2F9EAB26-1BBB-45AB-895C-F9CE82B6CB79}" destId="{94B0BBE4-6F7A-419D-BB62-FA8F1CB7F719}" srcOrd="0" destOrd="0" presId="urn:microsoft.com/office/officeart/2005/8/layout/pList2"/>
    <dgm:cxn modelId="{4481F541-74F4-43EB-81A7-DF97AE6074B3}" srcId="{2F9EAB26-1BBB-45AB-895C-F9CE82B6CB79}" destId="{BF302CA9-97D4-41AC-A069-C17FC6D2E5F6}" srcOrd="0" destOrd="0" parTransId="{89458413-3274-4D0B-9EB3-DCDFF4545DF3}" sibTransId="{FEFF1907-274B-4756-805C-A6B64B9C0D9B}"/>
    <dgm:cxn modelId="{F5A8B34C-A73D-432A-98CD-490D0BFC129D}" type="presOf" srcId="{D90FFB3A-36EE-42C0-9C53-38752438DA0F}" destId="{2420C5DD-0150-4844-88A3-46FFDCA9C07F}" srcOrd="0" destOrd="0" presId="urn:microsoft.com/office/officeart/2005/8/layout/pList2"/>
    <dgm:cxn modelId="{A554987D-2934-439A-BDC4-5A0B66D7106A}" type="presOf" srcId="{BF302CA9-97D4-41AC-A069-C17FC6D2E5F6}" destId="{05FAAD8C-C6E8-4293-9906-2C5CAE299972}" srcOrd="0" destOrd="0" presId="urn:microsoft.com/office/officeart/2005/8/layout/pList2"/>
    <dgm:cxn modelId="{1D4C229B-EF24-473C-AAAC-2DD50C6F7B78}" srcId="{2F9EAB26-1BBB-45AB-895C-F9CE82B6CB79}" destId="{2B3977F1-EE86-49FB-9FB7-688E88D6A279}" srcOrd="2" destOrd="0" parTransId="{11005F09-496B-497C-A9C0-B9DB5854717C}" sibTransId="{74BC3867-8B74-4F93-9EAC-49654D70FF7D}"/>
    <dgm:cxn modelId="{68B7EC9E-9E1C-4194-90B4-3D77879E689C}" type="presOf" srcId="{2B3977F1-EE86-49FB-9FB7-688E88D6A279}" destId="{CDF5CE86-566E-4FEF-99C7-5A264109042B}" srcOrd="0" destOrd="0" presId="urn:microsoft.com/office/officeart/2005/8/layout/pList2"/>
    <dgm:cxn modelId="{18A128A7-1808-404C-A0C2-3D073DC66C89}" srcId="{2F9EAB26-1BBB-45AB-895C-F9CE82B6CB79}" destId="{D90FFB3A-36EE-42C0-9C53-38752438DA0F}" srcOrd="1" destOrd="0" parTransId="{85ACC820-A6C3-431A-A0C2-12EC4C5D444F}" sibTransId="{B6BED91B-7494-42E1-9A0F-7945323C52F6}"/>
    <dgm:cxn modelId="{F6814FED-C35D-4C5A-89A7-7431579E2C3B}" type="presOf" srcId="{B6BED91B-7494-42E1-9A0F-7945323C52F6}" destId="{58E3AFB1-DCC7-4814-905D-7AE7EB539991}" srcOrd="0" destOrd="0" presId="urn:microsoft.com/office/officeart/2005/8/layout/pList2"/>
    <dgm:cxn modelId="{2F65D2C8-25A1-42D5-9E2B-40BBB819863E}" type="presParOf" srcId="{94B0BBE4-6F7A-419D-BB62-FA8F1CB7F719}" destId="{7248294E-7E6E-424C-852F-CE9FB5DDF45E}" srcOrd="0" destOrd="0" presId="urn:microsoft.com/office/officeart/2005/8/layout/pList2"/>
    <dgm:cxn modelId="{D7BBDF35-2A87-4175-B7F4-85BABEBA1857}" type="presParOf" srcId="{94B0BBE4-6F7A-419D-BB62-FA8F1CB7F719}" destId="{0B73EA28-E69B-4BED-B567-B51C6683F398}" srcOrd="1" destOrd="0" presId="urn:microsoft.com/office/officeart/2005/8/layout/pList2"/>
    <dgm:cxn modelId="{E1EF9BAA-0C2C-4F84-ADA5-2ED71BB5E7A2}" type="presParOf" srcId="{0B73EA28-E69B-4BED-B567-B51C6683F398}" destId="{DA7E048F-A783-45B6-97EE-12197F531AAD}" srcOrd="0" destOrd="0" presId="urn:microsoft.com/office/officeart/2005/8/layout/pList2"/>
    <dgm:cxn modelId="{1972D20C-B8DF-4B84-B4DB-9EA789D89EBD}" type="presParOf" srcId="{DA7E048F-A783-45B6-97EE-12197F531AAD}" destId="{05FAAD8C-C6E8-4293-9906-2C5CAE299972}" srcOrd="0" destOrd="0" presId="urn:microsoft.com/office/officeart/2005/8/layout/pList2"/>
    <dgm:cxn modelId="{B85BA658-9273-451C-BD4C-1E7F58ACAF73}" type="presParOf" srcId="{DA7E048F-A783-45B6-97EE-12197F531AAD}" destId="{D83E731D-CE51-4FFD-A97C-370A174E3A3E}" srcOrd="1" destOrd="0" presId="urn:microsoft.com/office/officeart/2005/8/layout/pList2"/>
    <dgm:cxn modelId="{07A3BD89-A143-460D-B02B-70990D872108}" type="presParOf" srcId="{DA7E048F-A783-45B6-97EE-12197F531AAD}" destId="{EC51AAA4-83FD-4BAD-9A75-A766F74D7D06}" srcOrd="2" destOrd="0" presId="urn:microsoft.com/office/officeart/2005/8/layout/pList2"/>
    <dgm:cxn modelId="{3A9DD7C0-50C8-4026-A6FB-63208607EE6F}" type="presParOf" srcId="{0B73EA28-E69B-4BED-B567-B51C6683F398}" destId="{1339D7A8-2D53-4684-B38F-62B6BD70FFB7}" srcOrd="1" destOrd="0" presId="urn:microsoft.com/office/officeart/2005/8/layout/pList2"/>
    <dgm:cxn modelId="{5F69A676-A0A5-43E0-B70A-50EEDB1362AE}" type="presParOf" srcId="{0B73EA28-E69B-4BED-B567-B51C6683F398}" destId="{66FEB273-3140-49E3-BFFB-AAC1CD49A64E}" srcOrd="2" destOrd="0" presId="urn:microsoft.com/office/officeart/2005/8/layout/pList2"/>
    <dgm:cxn modelId="{1496209C-3AB7-4088-B821-D5CB296C811E}" type="presParOf" srcId="{66FEB273-3140-49E3-BFFB-AAC1CD49A64E}" destId="{2420C5DD-0150-4844-88A3-46FFDCA9C07F}" srcOrd="0" destOrd="0" presId="urn:microsoft.com/office/officeart/2005/8/layout/pList2"/>
    <dgm:cxn modelId="{64916C67-8823-44C7-B983-FA49B2269262}" type="presParOf" srcId="{66FEB273-3140-49E3-BFFB-AAC1CD49A64E}" destId="{A63A8A3C-9DBC-43DF-A978-C0008A7E3283}" srcOrd="1" destOrd="0" presId="urn:microsoft.com/office/officeart/2005/8/layout/pList2"/>
    <dgm:cxn modelId="{151995AB-5F6D-4329-A76B-F49349B20B2F}" type="presParOf" srcId="{66FEB273-3140-49E3-BFFB-AAC1CD49A64E}" destId="{210BEA66-8F79-4BC2-AF83-76A924FA3AF4}" srcOrd="2" destOrd="0" presId="urn:microsoft.com/office/officeart/2005/8/layout/pList2"/>
    <dgm:cxn modelId="{5FEDE1FA-DCDE-42A2-A793-47C917AE1EE7}" type="presParOf" srcId="{0B73EA28-E69B-4BED-B567-B51C6683F398}" destId="{58E3AFB1-DCC7-4814-905D-7AE7EB539991}" srcOrd="3" destOrd="0" presId="urn:microsoft.com/office/officeart/2005/8/layout/pList2"/>
    <dgm:cxn modelId="{C9E27192-049C-4B81-B43E-D4F4C830E1FC}" type="presParOf" srcId="{0B73EA28-E69B-4BED-B567-B51C6683F398}" destId="{397A7A11-788C-45D0-B0D8-1FE5FFD8AC99}" srcOrd="4" destOrd="0" presId="urn:microsoft.com/office/officeart/2005/8/layout/pList2"/>
    <dgm:cxn modelId="{A6B083C6-A6A7-4A5E-856F-8293E7987EEC}" type="presParOf" srcId="{397A7A11-788C-45D0-B0D8-1FE5FFD8AC99}" destId="{CDF5CE86-566E-4FEF-99C7-5A264109042B}" srcOrd="0" destOrd="0" presId="urn:microsoft.com/office/officeart/2005/8/layout/pList2"/>
    <dgm:cxn modelId="{E2D36FE9-91E3-4DC7-91A0-346528DF88AA}" type="presParOf" srcId="{397A7A11-788C-45D0-B0D8-1FE5FFD8AC99}" destId="{041AA203-C077-4AA9-99B7-2FF8F04C216A}" srcOrd="1" destOrd="0" presId="urn:microsoft.com/office/officeart/2005/8/layout/pList2"/>
    <dgm:cxn modelId="{EE3BAC7E-008A-4875-A65B-0468B571E565}" type="presParOf" srcId="{397A7A11-788C-45D0-B0D8-1FE5FFD8AC99}" destId="{D0E94F10-CE77-436E-9345-1679BA0FD132}" srcOrd="2" destOrd="0" presId="urn:microsoft.com/office/officeart/2005/8/layout/pList2"/>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F9EAB26-1BBB-45AB-895C-F9CE82B6CB79}" type="doc">
      <dgm:prSet loTypeId="urn:microsoft.com/office/officeart/2005/8/layout/pList2" loCatId="list" qsTypeId="urn:microsoft.com/office/officeart/2005/8/quickstyle/simple1" qsCatId="simple" csTypeId="urn:microsoft.com/office/officeart/2005/8/colors/accent5_4" csCatId="accent5" phldr="1"/>
      <dgm:spPr/>
    </dgm:pt>
    <dgm:pt modelId="{BF302CA9-97D4-41AC-A069-C17FC6D2E5F6}">
      <dgm:prSet phldrT="[Text]" custT="1"/>
      <dgm:spPr>
        <a:solidFill>
          <a:srgbClr val="008080"/>
        </a:solidFill>
      </dgm:spPr>
      <dgm:t>
        <a:bodyPr/>
        <a:lstStyle/>
        <a:p>
          <a:pPr algn="ctr"/>
          <a:r>
            <a:rPr lang="en-US" sz="2800" b="1" u="sng" dirty="0" err="1">
              <a:latin typeface="Abhaya Libre Regular" panose="020B0604020202020204" charset="0"/>
              <a:cs typeface="Abhaya Libre Regular" panose="020B0604020202020204" charset="0"/>
            </a:rPr>
            <a:t>Popunite</a:t>
          </a:r>
          <a:r>
            <a:rPr lang="en-US" sz="2800" b="1" u="sng" dirty="0">
              <a:latin typeface="Abhaya Libre Regular" panose="020B0604020202020204" charset="0"/>
              <a:cs typeface="Abhaya Libre Regular" panose="020B0604020202020204" charset="0"/>
            </a:rPr>
            <a:t> </a:t>
          </a:r>
          <a:r>
            <a:rPr lang="en-US" sz="2800" b="1" u="sng" dirty="0" err="1">
              <a:latin typeface="Abhaya Libre Regular" panose="020B0604020202020204" charset="0"/>
              <a:cs typeface="Abhaya Libre Regular" panose="020B0604020202020204" charset="0"/>
            </a:rPr>
            <a:t>prazninu</a:t>
          </a:r>
          <a:r>
            <a:rPr lang="en-US" sz="2800" b="1" u="sng" dirty="0">
              <a:latin typeface="Abhaya Libre Regular" panose="020B0604020202020204" charset="0"/>
              <a:cs typeface="Abhaya Libre Regular" panose="020B0604020202020204" charset="0"/>
            </a:rPr>
            <a:t> u </a:t>
          </a:r>
          <a:r>
            <a:rPr lang="en-US" sz="2800" b="1" u="sng" dirty="0" err="1">
              <a:latin typeface="Abhaya Libre Regular" panose="020B0604020202020204" charset="0"/>
              <a:cs typeface="Abhaya Libre Regular" panose="020B0604020202020204" charset="0"/>
            </a:rPr>
            <a:t>veštinama</a:t>
          </a:r>
          <a:endParaRPr lang="en-US" sz="2800" b="1" u="sng" dirty="0">
            <a:latin typeface="Abhaya Libre Regular" panose="020B0604020202020204" charset="0"/>
            <a:cs typeface="Abhaya Libre Regular" panose="020B0604020202020204" charset="0"/>
          </a:endParaRPr>
        </a:p>
        <a:p>
          <a:pPr algn="ctr"/>
          <a:r>
            <a:rPr lang="en-US" sz="2400" b="0" i="1" u="none" dirty="0" err="1">
              <a:latin typeface="Abhaya Libre Regular" panose="020B0604020202020204" charset="0"/>
              <a:cs typeface="Abhaya Libre Regular" panose="020B0604020202020204" charset="0"/>
            </a:rPr>
            <a:t>Razvoj</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novih</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naziva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poslova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funkcija</a:t>
          </a:r>
          <a:r>
            <a:rPr lang="en-US" sz="2400" b="0" i="1" u="none" dirty="0">
              <a:latin typeface="Abhaya Libre Regular" panose="020B0604020202020204" charset="0"/>
              <a:cs typeface="Abhaya Libre Regular" panose="020B0604020202020204" charset="0"/>
            </a:rPr>
            <a:t> se </a:t>
          </a:r>
          <a:r>
            <a:rPr lang="en-US" sz="2400" b="0" i="1" u="none" dirty="0" err="1">
              <a:latin typeface="Abhaya Libre Regular" panose="020B0604020202020204" charset="0"/>
              <a:cs typeface="Abhaya Libre Regular" panose="020B0604020202020204" charset="0"/>
            </a:rPr>
            <a:t>povećao</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zajedno</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sa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razvojem</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novih</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alata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tehnologija</a:t>
          </a:r>
          <a:r>
            <a:rPr lang="en-US" sz="2400" b="0" i="1" u="none" dirty="0">
              <a:latin typeface="Abhaya Libre Regular" panose="020B0604020202020204" charset="0"/>
              <a:cs typeface="Abhaya Libre Regular" panose="020B0604020202020204" charset="0"/>
            </a:rPr>
            <a:t>. Na primer, </a:t>
          </a:r>
          <a:r>
            <a:rPr lang="en-US" sz="2400" b="0" i="1" u="none" dirty="0" err="1">
              <a:latin typeface="Abhaya Libre Regular" panose="020B0604020202020204" charset="0"/>
              <a:cs typeface="Abhaya Libre Regular" panose="020B0604020202020204" charset="0"/>
            </a:rPr>
            <a:t>sve</a:t>
          </a:r>
          <a:r>
            <a:rPr lang="en-US" sz="2400" b="0" i="1" u="none" dirty="0">
              <a:latin typeface="Abhaya Libre Regular" panose="020B0604020202020204" charset="0"/>
              <a:cs typeface="Abhaya Libre Regular" panose="020B0604020202020204" charset="0"/>
            </a:rPr>
            <a:t> je </a:t>
          </a:r>
          <a:r>
            <a:rPr lang="en-US" sz="2400" b="0" i="1" u="none" dirty="0" err="1">
              <a:latin typeface="Abhaya Libre Regular" panose="020B0604020202020204" charset="0"/>
              <a:cs typeface="Abhaya Libre Regular" panose="020B0604020202020204" charset="0"/>
            </a:rPr>
            <a:t>veća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potražnja</a:t>
          </a:r>
          <a:r>
            <a:rPr lang="en-US" sz="2400" b="0" i="1" u="none" dirty="0">
              <a:latin typeface="Abhaya Libre Regular" panose="020B0604020202020204" charset="0"/>
              <a:cs typeface="Abhaya Libre Regular" panose="020B0604020202020204" charset="0"/>
            </a:rPr>
            <a:t> za </a:t>
          </a:r>
          <a:r>
            <a:rPr lang="en-US" sz="2400" b="0" i="1" u="none" dirty="0" err="1">
              <a:latin typeface="Abhaya Libre Regular" panose="020B0604020202020204" charset="0"/>
              <a:cs typeface="Abhaya Libre Regular" panose="020B0604020202020204" charset="0"/>
            </a:rPr>
            <a:t>novim</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radnim</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mestima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kao</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što</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su</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programeri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aplikacija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stručnjaci</a:t>
          </a:r>
          <a:r>
            <a:rPr lang="en-US" sz="2400" b="0" i="1" u="none" dirty="0">
              <a:latin typeface="Abhaya Libre Regular" panose="020B0604020202020204" charset="0"/>
              <a:cs typeface="Abhaya Libre Regular" panose="020B0604020202020204" charset="0"/>
            </a:rPr>
            <a:t> za </a:t>
          </a:r>
          <a:r>
            <a:rPr lang="en-US" sz="2400" b="0" i="1" u="none" dirty="0" err="1">
              <a:latin typeface="Abhaya Libre Regular" panose="020B0604020202020204" charset="0"/>
              <a:cs typeface="Abhaya Libre Regular" panose="020B0604020202020204" charset="0"/>
            </a:rPr>
            <a:t>računarstvo</a:t>
          </a:r>
          <a:r>
            <a:rPr lang="en-US" sz="2400" b="0" i="1" u="none" dirty="0">
              <a:latin typeface="Abhaya Libre Regular" panose="020B0604020202020204" charset="0"/>
              <a:cs typeface="Abhaya Libre Regular" panose="020B0604020202020204" charset="0"/>
            </a:rPr>
            <a:t> u </a:t>
          </a:r>
          <a:r>
            <a:rPr lang="en-US" sz="2400" b="0" i="1" u="none" dirty="0" err="1">
              <a:latin typeface="Abhaya Libre Regular" panose="020B0604020202020204" charset="0"/>
              <a:cs typeface="Abhaya Libre Regular" panose="020B0604020202020204" charset="0"/>
            </a:rPr>
            <a:t>oblaku</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programeri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veb</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portala</a:t>
          </a:r>
          <a:r>
            <a:rPr lang="en-US" sz="2400" b="0" i="1" u="none" dirty="0">
              <a:latin typeface="Abhaya Libre Regular" panose="020B0604020202020204" charset="0"/>
              <a:cs typeface="Abhaya Libre Regular" panose="020B0604020202020204" charset="0"/>
            </a:rPr>
            <a:t>.</a:t>
          </a:r>
        </a:p>
      </dgm:t>
    </dgm:pt>
    <dgm:pt modelId="{89458413-3274-4D0B-9EB3-DCDFF4545DF3}" type="parTrans" cxnId="{4481F541-74F4-43EB-81A7-DF97AE6074B3}">
      <dgm:prSet/>
      <dgm:spPr/>
      <dgm:t>
        <a:bodyPr/>
        <a:lstStyle/>
        <a:p>
          <a:endParaRPr lang="en-US"/>
        </a:p>
      </dgm:t>
    </dgm:pt>
    <dgm:pt modelId="{FEFF1907-274B-4756-805C-A6B64B9C0D9B}" type="sibTrans" cxnId="{4481F541-74F4-43EB-81A7-DF97AE6074B3}">
      <dgm:prSet/>
      <dgm:spPr/>
      <dgm:t>
        <a:bodyPr/>
        <a:lstStyle/>
        <a:p>
          <a:endParaRPr lang="en-US"/>
        </a:p>
      </dgm:t>
    </dgm:pt>
    <dgm:pt modelId="{D90FFB3A-36EE-42C0-9C53-38752438DA0F}">
      <dgm:prSet phldrT="[Text]" custT="1"/>
      <dgm:spPr>
        <a:solidFill>
          <a:srgbClr val="009999"/>
        </a:solidFill>
      </dgm:spPr>
      <dgm:t>
        <a:bodyPr/>
        <a:lstStyle/>
        <a:p>
          <a:r>
            <a:rPr lang="it-IT" sz="2800" b="1" u="sng" dirty="0">
              <a:latin typeface="Abhaya Libre Regular" panose="020B0604020202020204" charset="0"/>
              <a:cs typeface="Abhaya Libre Regular" panose="020B0604020202020204" charset="0"/>
            </a:rPr>
            <a:t>Povećajte svoju svest i discipline</a:t>
          </a:r>
        </a:p>
        <a:p>
          <a:r>
            <a:rPr lang="en-US" sz="2400" b="0" i="1" u="none" dirty="0" err="1">
              <a:latin typeface="Abhaya Libre Regular" panose="020B0604020202020204" charset="0"/>
              <a:cs typeface="Abhaya Libre Regular" panose="020B0604020202020204" charset="0"/>
            </a:rPr>
            <a:t>Razvijanje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novih</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talenata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koristi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vašem</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profesionalnom</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ličnom</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razvoju</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Učeći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novi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talenat</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steći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ćete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disciplinu</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što</a:t>
          </a:r>
          <a:r>
            <a:rPr lang="en-US" sz="2400" b="0" i="1" u="none" dirty="0">
              <a:latin typeface="Abhaya Libre Regular" panose="020B0604020202020204" charset="0"/>
              <a:cs typeface="Abhaya Libre Regular" panose="020B0604020202020204" charset="0"/>
            </a:rPr>
            <a:t> bi </a:t>
          </a:r>
          <a:r>
            <a:rPr lang="en-US" sz="2400" b="0" i="1" u="none" dirty="0" err="1">
              <a:latin typeface="Abhaya Libre Regular" panose="020B0604020202020204" charset="0"/>
              <a:cs typeface="Abhaya Libre Regular" panose="020B0604020202020204" charset="0"/>
            </a:rPr>
            <a:t>moglo</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povoljno</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uticati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druge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oblasti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vašeg</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života</a:t>
          </a:r>
          <a:r>
            <a:rPr lang="en-US" sz="2400" b="0" i="1" u="none" dirty="0">
              <a:latin typeface="Abhaya Libre Regular" panose="020B0604020202020204" charset="0"/>
              <a:cs typeface="Abhaya Libre Regular" panose="020B0604020202020204" charset="0"/>
            </a:rPr>
            <a:t>.</a:t>
          </a:r>
        </a:p>
      </dgm:t>
    </dgm:pt>
    <dgm:pt modelId="{85ACC820-A6C3-431A-A0C2-12EC4C5D444F}" type="parTrans" cxnId="{18A128A7-1808-404C-A0C2-3D073DC66C89}">
      <dgm:prSet/>
      <dgm:spPr/>
      <dgm:t>
        <a:bodyPr/>
        <a:lstStyle/>
        <a:p>
          <a:endParaRPr lang="en-US"/>
        </a:p>
      </dgm:t>
    </dgm:pt>
    <dgm:pt modelId="{B6BED91B-7494-42E1-9A0F-7945323C52F6}" type="sibTrans" cxnId="{18A128A7-1808-404C-A0C2-3D073DC66C89}">
      <dgm:prSet/>
      <dgm:spPr/>
      <dgm:t>
        <a:bodyPr/>
        <a:lstStyle/>
        <a:p>
          <a:endParaRPr lang="en-US"/>
        </a:p>
      </dgm:t>
    </dgm:pt>
    <dgm:pt modelId="{2B3977F1-EE86-49FB-9FB7-688E88D6A279}">
      <dgm:prSet phldrT="[Text]" custT="1"/>
      <dgm:spPr>
        <a:solidFill>
          <a:srgbClr val="006666"/>
        </a:solidFill>
      </dgm:spPr>
      <dgm:t>
        <a:bodyPr/>
        <a:lstStyle/>
        <a:p>
          <a:r>
            <a:rPr lang="en-US" sz="2800" b="1" u="sng" dirty="0" err="1">
              <a:latin typeface="Abhaya Libre Regular" panose="020B0604020202020204" charset="0"/>
              <a:cs typeface="Abhaya Libre Regular" panose="020B0604020202020204" charset="0"/>
            </a:rPr>
            <a:t>Profesionalni</a:t>
          </a:r>
          <a:r>
            <a:rPr lang="en-US" sz="2800" b="1" u="sng" dirty="0">
              <a:latin typeface="Abhaya Libre Regular" panose="020B0604020202020204" charset="0"/>
              <a:cs typeface="Abhaya Libre Regular" panose="020B0604020202020204" charset="0"/>
            </a:rPr>
            <a:t> </a:t>
          </a:r>
          <a:r>
            <a:rPr lang="en-US" sz="2800" b="1" u="sng" dirty="0" err="1">
              <a:latin typeface="Abhaya Libre Regular" panose="020B0604020202020204" charset="0"/>
              <a:cs typeface="Abhaya Libre Regular" panose="020B0604020202020204" charset="0"/>
            </a:rPr>
            <a:t>razvoj</a:t>
          </a:r>
          <a:endParaRPr lang="en-US" sz="2800" b="1" u="sng" dirty="0">
            <a:latin typeface="Abhaya Libre Regular" panose="020B0604020202020204" charset="0"/>
            <a:cs typeface="Abhaya Libre Regular" panose="020B0604020202020204" charset="0"/>
          </a:endParaRPr>
        </a:p>
        <a:p>
          <a:r>
            <a:rPr lang="en-US" sz="2400" b="0" i="1" u="none" dirty="0" err="1">
              <a:latin typeface="Abhaya Libre Regular" panose="020B0604020202020204" charset="0"/>
              <a:cs typeface="Abhaya Libre Regular" panose="020B0604020202020204" charset="0"/>
            </a:rPr>
            <a:t>Sticanje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novih</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veština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će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povećati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vaše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mogućnosti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zapošljavanja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pomoći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vam</a:t>
          </a:r>
          <a:r>
            <a:rPr lang="en-US" sz="2400" b="0" i="1" u="none" dirty="0">
              <a:latin typeface="Abhaya Libre Regular" panose="020B0604020202020204" charset="0"/>
              <a:cs typeface="Abhaya Libre Regular" panose="020B0604020202020204" charset="0"/>
            </a:rPr>
            <a:t> da se </a:t>
          </a:r>
          <a:r>
            <a:rPr lang="en-US" sz="2400" b="0" i="1" u="none" dirty="0" err="1">
              <a:latin typeface="Abhaya Libre Regular" panose="020B0604020202020204" charset="0"/>
              <a:cs typeface="Abhaya Libre Regular" panose="020B0604020202020204" charset="0"/>
            </a:rPr>
            <a:t>popnete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lestvici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posla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Možete</a:t>
          </a:r>
          <a:r>
            <a:rPr lang="en-US" sz="2400" b="0" i="1" u="none" dirty="0">
              <a:latin typeface="Abhaya Libre Regular" panose="020B0604020202020204" charset="0"/>
              <a:cs typeface="Abhaya Libre Regular" panose="020B0604020202020204" charset="0"/>
            </a:rPr>
            <a:t> se </a:t>
          </a:r>
          <a:r>
            <a:rPr lang="en-US" sz="2400" b="0" i="1" u="none" dirty="0" err="1">
              <a:latin typeface="Abhaya Libre Regular" panose="020B0604020202020204" charset="0"/>
              <a:cs typeface="Abhaya Libre Regular" panose="020B0604020202020204" charset="0"/>
            </a:rPr>
            <a:t>prijaviti</a:t>
          </a:r>
          <a:r>
            <a:rPr lang="en-US" sz="2400" b="0" i="1" u="none" dirty="0">
              <a:latin typeface="Abhaya Libre Regular" panose="020B0604020202020204" charset="0"/>
              <a:cs typeface="Abhaya Libre Regular" panose="020B0604020202020204" charset="0"/>
            </a:rPr>
            <a:t> za </a:t>
          </a:r>
          <a:r>
            <a:rPr lang="en-US" sz="2400" b="0" i="1" u="none" dirty="0" err="1">
              <a:latin typeface="Abhaya Libre Regular" panose="020B0604020202020204" charset="0"/>
              <a:cs typeface="Abhaya Libre Regular" panose="020B0604020202020204" charset="0"/>
            </a:rPr>
            <a:t>zaposlenje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višem</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nivou</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sa</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boljom</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nadoknadom</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lepšim</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radnim</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okruženjem</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više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odgovornosti</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ako</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imate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potrebne</a:t>
          </a:r>
          <a:r>
            <a:rPr lang="en-US" sz="2400" b="0" i="1" u="none" dirty="0">
              <a:latin typeface="Abhaya Libre Regular" panose="020B0604020202020204" charset="0"/>
              <a:cs typeface="Abhaya Libre Regular" panose="020B0604020202020204" charset="0"/>
            </a:rPr>
            <a:t> </a:t>
          </a:r>
          <a:r>
            <a:rPr lang="en-US" sz="2400" b="0" i="1" u="none" dirty="0" err="1">
              <a:latin typeface="Abhaya Libre Regular" panose="020B0604020202020204" charset="0"/>
              <a:cs typeface="Abhaya Libre Regular" panose="020B0604020202020204" charset="0"/>
            </a:rPr>
            <a:t>sposobnosti</a:t>
          </a:r>
          <a:r>
            <a:rPr lang="en-US" sz="2400" b="0" i="1" u="none" dirty="0">
              <a:latin typeface="Abhaya Libre Regular" panose="020B0604020202020204" charset="0"/>
              <a:cs typeface="Abhaya Libre Regular" panose="020B0604020202020204" charset="0"/>
            </a:rPr>
            <a:t>.
</a:t>
          </a:r>
        </a:p>
      </dgm:t>
    </dgm:pt>
    <dgm:pt modelId="{11005F09-496B-497C-A9C0-B9DB5854717C}" type="parTrans" cxnId="{1D4C229B-EF24-473C-AAAC-2DD50C6F7B78}">
      <dgm:prSet/>
      <dgm:spPr/>
      <dgm:t>
        <a:bodyPr/>
        <a:lstStyle/>
        <a:p>
          <a:endParaRPr lang="en-US"/>
        </a:p>
      </dgm:t>
    </dgm:pt>
    <dgm:pt modelId="{74BC3867-8B74-4F93-9EAC-49654D70FF7D}" type="sibTrans" cxnId="{1D4C229B-EF24-473C-AAAC-2DD50C6F7B78}">
      <dgm:prSet/>
      <dgm:spPr/>
      <dgm:t>
        <a:bodyPr/>
        <a:lstStyle/>
        <a:p>
          <a:endParaRPr lang="en-US"/>
        </a:p>
      </dgm:t>
    </dgm:pt>
    <dgm:pt modelId="{94B0BBE4-6F7A-419D-BB62-FA8F1CB7F719}" type="pres">
      <dgm:prSet presAssocID="{2F9EAB26-1BBB-45AB-895C-F9CE82B6CB79}" presName="Name0" presStyleCnt="0">
        <dgm:presLayoutVars>
          <dgm:dir/>
          <dgm:resizeHandles val="exact"/>
        </dgm:presLayoutVars>
      </dgm:prSet>
      <dgm:spPr/>
    </dgm:pt>
    <dgm:pt modelId="{7248294E-7E6E-424C-852F-CE9FB5DDF45E}" type="pres">
      <dgm:prSet presAssocID="{2F9EAB26-1BBB-45AB-895C-F9CE82B6CB79}" presName="bkgdShp" presStyleLbl="alignAccFollowNode1" presStyleIdx="0" presStyleCnt="1" custScaleY="35198"/>
      <dgm:spPr/>
    </dgm:pt>
    <dgm:pt modelId="{0B73EA28-E69B-4BED-B567-B51C6683F398}" type="pres">
      <dgm:prSet presAssocID="{2F9EAB26-1BBB-45AB-895C-F9CE82B6CB79}" presName="linComp" presStyleCnt="0"/>
      <dgm:spPr/>
    </dgm:pt>
    <dgm:pt modelId="{DA7E048F-A783-45B6-97EE-12197F531AAD}" type="pres">
      <dgm:prSet presAssocID="{BF302CA9-97D4-41AC-A069-C17FC6D2E5F6}" presName="compNode" presStyleCnt="0"/>
      <dgm:spPr/>
    </dgm:pt>
    <dgm:pt modelId="{05FAAD8C-C6E8-4293-9906-2C5CAE299972}" type="pres">
      <dgm:prSet presAssocID="{BF302CA9-97D4-41AC-A069-C17FC6D2E5F6}" presName="node" presStyleLbl="node1" presStyleIdx="0" presStyleCnt="3" custScaleX="100589" custScaleY="123054">
        <dgm:presLayoutVars>
          <dgm:bulletEnabled val="1"/>
        </dgm:presLayoutVars>
      </dgm:prSet>
      <dgm:spPr/>
    </dgm:pt>
    <dgm:pt modelId="{D83E731D-CE51-4FFD-A97C-370A174E3A3E}" type="pres">
      <dgm:prSet presAssocID="{BF302CA9-97D4-41AC-A069-C17FC6D2E5F6}" presName="invisiNode" presStyleLbl="node1" presStyleIdx="0" presStyleCnt="3"/>
      <dgm:spPr/>
    </dgm:pt>
    <dgm:pt modelId="{EC51AAA4-83FD-4BAD-9A75-A766F74D7D06}" type="pres">
      <dgm:prSet presAssocID="{BF302CA9-97D4-41AC-A069-C17FC6D2E5F6}" presName="imagNode" presStyleLbl="fgImgPlace1" presStyleIdx="0" presStyleCnt="3"/>
      <dgm:spPr>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17000" b="-17000"/>
          </a:stretch>
        </a:blipFill>
      </dgm:spPr>
    </dgm:pt>
    <dgm:pt modelId="{1339D7A8-2D53-4684-B38F-62B6BD70FFB7}" type="pres">
      <dgm:prSet presAssocID="{FEFF1907-274B-4756-805C-A6B64B9C0D9B}" presName="sibTrans" presStyleLbl="sibTrans2D1" presStyleIdx="0" presStyleCnt="0"/>
      <dgm:spPr/>
    </dgm:pt>
    <dgm:pt modelId="{66FEB273-3140-49E3-BFFB-AAC1CD49A64E}" type="pres">
      <dgm:prSet presAssocID="{D90FFB3A-36EE-42C0-9C53-38752438DA0F}" presName="compNode" presStyleCnt="0"/>
      <dgm:spPr/>
    </dgm:pt>
    <dgm:pt modelId="{2420C5DD-0150-4844-88A3-46FFDCA9C07F}" type="pres">
      <dgm:prSet presAssocID="{D90FFB3A-36EE-42C0-9C53-38752438DA0F}" presName="node" presStyleLbl="node1" presStyleIdx="1" presStyleCnt="3" custScaleY="117702">
        <dgm:presLayoutVars>
          <dgm:bulletEnabled val="1"/>
        </dgm:presLayoutVars>
      </dgm:prSet>
      <dgm:spPr/>
    </dgm:pt>
    <dgm:pt modelId="{A63A8A3C-9DBC-43DF-A978-C0008A7E3283}" type="pres">
      <dgm:prSet presAssocID="{D90FFB3A-36EE-42C0-9C53-38752438DA0F}" presName="invisiNode" presStyleLbl="node1" presStyleIdx="1" presStyleCnt="3"/>
      <dgm:spPr/>
    </dgm:pt>
    <dgm:pt modelId="{210BEA66-8F79-4BC2-AF83-76A924FA3AF4}" type="pres">
      <dgm:prSet presAssocID="{D90FFB3A-36EE-42C0-9C53-38752438DA0F}" presName="imagNode" presStyleLbl="fgImgPlace1" presStyleIdx="1" presStyleCnt="3"/>
      <dgm:spPr>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43000" b="-43000"/>
          </a:stretch>
        </a:blipFill>
      </dgm:spPr>
    </dgm:pt>
    <dgm:pt modelId="{58E3AFB1-DCC7-4814-905D-7AE7EB539991}" type="pres">
      <dgm:prSet presAssocID="{B6BED91B-7494-42E1-9A0F-7945323C52F6}" presName="sibTrans" presStyleLbl="sibTrans2D1" presStyleIdx="0" presStyleCnt="0"/>
      <dgm:spPr/>
    </dgm:pt>
    <dgm:pt modelId="{397A7A11-788C-45D0-B0D8-1FE5FFD8AC99}" type="pres">
      <dgm:prSet presAssocID="{2B3977F1-EE86-49FB-9FB7-688E88D6A279}" presName="compNode" presStyleCnt="0"/>
      <dgm:spPr/>
    </dgm:pt>
    <dgm:pt modelId="{CDF5CE86-566E-4FEF-99C7-5A264109042B}" type="pres">
      <dgm:prSet presAssocID="{2B3977F1-EE86-49FB-9FB7-688E88D6A279}" presName="node" presStyleLbl="node1" presStyleIdx="2" presStyleCnt="3" custScaleY="117702">
        <dgm:presLayoutVars>
          <dgm:bulletEnabled val="1"/>
        </dgm:presLayoutVars>
      </dgm:prSet>
      <dgm:spPr/>
    </dgm:pt>
    <dgm:pt modelId="{041AA203-C077-4AA9-99B7-2FF8F04C216A}" type="pres">
      <dgm:prSet presAssocID="{2B3977F1-EE86-49FB-9FB7-688E88D6A279}" presName="invisiNode" presStyleLbl="node1" presStyleIdx="2" presStyleCnt="3"/>
      <dgm:spPr/>
    </dgm:pt>
    <dgm:pt modelId="{D0E94F10-CE77-436E-9345-1679BA0FD132}" type="pres">
      <dgm:prSet presAssocID="{2B3977F1-EE86-49FB-9FB7-688E88D6A279}" presName="imagNode" presStyleLbl="fgImgPlace1" presStyleIdx="2" presStyleCnt="3"/>
      <dgm:spPr>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33000" b="-33000"/>
          </a:stretch>
        </a:blipFill>
      </dgm:spPr>
    </dgm:pt>
  </dgm:ptLst>
  <dgm:cxnLst>
    <dgm:cxn modelId="{BF07840F-51EB-4B5F-9F5F-E81859D8749E}" type="presOf" srcId="{FEFF1907-274B-4756-805C-A6B64B9C0D9B}" destId="{1339D7A8-2D53-4684-B38F-62B6BD70FFB7}" srcOrd="0" destOrd="0" presId="urn:microsoft.com/office/officeart/2005/8/layout/pList2"/>
    <dgm:cxn modelId="{51E72820-083E-4F23-A5A1-7052F5893AB7}" type="presOf" srcId="{2F9EAB26-1BBB-45AB-895C-F9CE82B6CB79}" destId="{94B0BBE4-6F7A-419D-BB62-FA8F1CB7F719}" srcOrd="0" destOrd="0" presId="urn:microsoft.com/office/officeart/2005/8/layout/pList2"/>
    <dgm:cxn modelId="{4481F541-74F4-43EB-81A7-DF97AE6074B3}" srcId="{2F9EAB26-1BBB-45AB-895C-F9CE82B6CB79}" destId="{BF302CA9-97D4-41AC-A069-C17FC6D2E5F6}" srcOrd="0" destOrd="0" parTransId="{89458413-3274-4D0B-9EB3-DCDFF4545DF3}" sibTransId="{FEFF1907-274B-4756-805C-A6B64B9C0D9B}"/>
    <dgm:cxn modelId="{F5A8B34C-A73D-432A-98CD-490D0BFC129D}" type="presOf" srcId="{D90FFB3A-36EE-42C0-9C53-38752438DA0F}" destId="{2420C5DD-0150-4844-88A3-46FFDCA9C07F}" srcOrd="0" destOrd="0" presId="urn:microsoft.com/office/officeart/2005/8/layout/pList2"/>
    <dgm:cxn modelId="{A554987D-2934-439A-BDC4-5A0B66D7106A}" type="presOf" srcId="{BF302CA9-97D4-41AC-A069-C17FC6D2E5F6}" destId="{05FAAD8C-C6E8-4293-9906-2C5CAE299972}" srcOrd="0" destOrd="0" presId="urn:microsoft.com/office/officeart/2005/8/layout/pList2"/>
    <dgm:cxn modelId="{1D4C229B-EF24-473C-AAAC-2DD50C6F7B78}" srcId="{2F9EAB26-1BBB-45AB-895C-F9CE82B6CB79}" destId="{2B3977F1-EE86-49FB-9FB7-688E88D6A279}" srcOrd="2" destOrd="0" parTransId="{11005F09-496B-497C-A9C0-B9DB5854717C}" sibTransId="{74BC3867-8B74-4F93-9EAC-49654D70FF7D}"/>
    <dgm:cxn modelId="{68B7EC9E-9E1C-4194-90B4-3D77879E689C}" type="presOf" srcId="{2B3977F1-EE86-49FB-9FB7-688E88D6A279}" destId="{CDF5CE86-566E-4FEF-99C7-5A264109042B}" srcOrd="0" destOrd="0" presId="urn:microsoft.com/office/officeart/2005/8/layout/pList2"/>
    <dgm:cxn modelId="{18A128A7-1808-404C-A0C2-3D073DC66C89}" srcId="{2F9EAB26-1BBB-45AB-895C-F9CE82B6CB79}" destId="{D90FFB3A-36EE-42C0-9C53-38752438DA0F}" srcOrd="1" destOrd="0" parTransId="{85ACC820-A6C3-431A-A0C2-12EC4C5D444F}" sibTransId="{B6BED91B-7494-42E1-9A0F-7945323C52F6}"/>
    <dgm:cxn modelId="{F6814FED-C35D-4C5A-89A7-7431579E2C3B}" type="presOf" srcId="{B6BED91B-7494-42E1-9A0F-7945323C52F6}" destId="{58E3AFB1-DCC7-4814-905D-7AE7EB539991}" srcOrd="0" destOrd="0" presId="urn:microsoft.com/office/officeart/2005/8/layout/pList2"/>
    <dgm:cxn modelId="{2F65D2C8-25A1-42D5-9E2B-40BBB819863E}" type="presParOf" srcId="{94B0BBE4-6F7A-419D-BB62-FA8F1CB7F719}" destId="{7248294E-7E6E-424C-852F-CE9FB5DDF45E}" srcOrd="0" destOrd="0" presId="urn:microsoft.com/office/officeart/2005/8/layout/pList2"/>
    <dgm:cxn modelId="{D7BBDF35-2A87-4175-B7F4-85BABEBA1857}" type="presParOf" srcId="{94B0BBE4-6F7A-419D-BB62-FA8F1CB7F719}" destId="{0B73EA28-E69B-4BED-B567-B51C6683F398}" srcOrd="1" destOrd="0" presId="urn:microsoft.com/office/officeart/2005/8/layout/pList2"/>
    <dgm:cxn modelId="{E1EF9BAA-0C2C-4F84-ADA5-2ED71BB5E7A2}" type="presParOf" srcId="{0B73EA28-E69B-4BED-B567-B51C6683F398}" destId="{DA7E048F-A783-45B6-97EE-12197F531AAD}" srcOrd="0" destOrd="0" presId="urn:microsoft.com/office/officeart/2005/8/layout/pList2"/>
    <dgm:cxn modelId="{1972D20C-B8DF-4B84-B4DB-9EA789D89EBD}" type="presParOf" srcId="{DA7E048F-A783-45B6-97EE-12197F531AAD}" destId="{05FAAD8C-C6E8-4293-9906-2C5CAE299972}" srcOrd="0" destOrd="0" presId="urn:microsoft.com/office/officeart/2005/8/layout/pList2"/>
    <dgm:cxn modelId="{B85BA658-9273-451C-BD4C-1E7F58ACAF73}" type="presParOf" srcId="{DA7E048F-A783-45B6-97EE-12197F531AAD}" destId="{D83E731D-CE51-4FFD-A97C-370A174E3A3E}" srcOrd="1" destOrd="0" presId="urn:microsoft.com/office/officeart/2005/8/layout/pList2"/>
    <dgm:cxn modelId="{07A3BD89-A143-460D-B02B-70990D872108}" type="presParOf" srcId="{DA7E048F-A783-45B6-97EE-12197F531AAD}" destId="{EC51AAA4-83FD-4BAD-9A75-A766F74D7D06}" srcOrd="2" destOrd="0" presId="urn:microsoft.com/office/officeart/2005/8/layout/pList2"/>
    <dgm:cxn modelId="{3A9DD7C0-50C8-4026-A6FB-63208607EE6F}" type="presParOf" srcId="{0B73EA28-E69B-4BED-B567-B51C6683F398}" destId="{1339D7A8-2D53-4684-B38F-62B6BD70FFB7}" srcOrd="1" destOrd="0" presId="urn:microsoft.com/office/officeart/2005/8/layout/pList2"/>
    <dgm:cxn modelId="{5F69A676-A0A5-43E0-B70A-50EEDB1362AE}" type="presParOf" srcId="{0B73EA28-E69B-4BED-B567-B51C6683F398}" destId="{66FEB273-3140-49E3-BFFB-AAC1CD49A64E}" srcOrd="2" destOrd="0" presId="urn:microsoft.com/office/officeart/2005/8/layout/pList2"/>
    <dgm:cxn modelId="{1496209C-3AB7-4088-B821-D5CB296C811E}" type="presParOf" srcId="{66FEB273-3140-49E3-BFFB-AAC1CD49A64E}" destId="{2420C5DD-0150-4844-88A3-46FFDCA9C07F}" srcOrd="0" destOrd="0" presId="urn:microsoft.com/office/officeart/2005/8/layout/pList2"/>
    <dgm:cxn modelId="{64916C67-8823-44C7-B983-FA49B2269262}" type="presParOf" srcId="{66FEB273-3140-49E3-BFFB-AAC1CD49A64E}" destId="{A63A8A3C-9DBC-43DF-A978-C0008A7E3283}" srcOrd="1" destOrd="0" presId="urn:microsoft.com/office/officeart/2005/8/layout/pList2"/>
    <dgm:cxn modelId="{151995AB-5F6D-4329-A76B-F49349B20B2F}" type="presParOf" srcId="{66FEB273-3140-49E3-BFFB-AAC1CD49A64E}" destId="{210BEA66-8F79-4BC2-AF83-76A924FA3AF4}" srcOrd="2" destOrd="0" presId="urn:microsoft.com/office/officeart/2005/8/layout/pList2"/>
    <dgm:cxn modelId="{5FEDE1FA-DCDE-42A2-A793-47C917AE1EE7}" type="presParOf" srcId="{0B73EA28-E69B-4BED-B567-B51C6683F398}" destId="{58E3AFB1-DCC7-4814-905D-7AE7EB539991}" srcOrd="3" destOrd="0" presId="urn:microsoft.com/office/officeart/2005/8/layout/pList2"/>
    <dgm:cxn modelId="{C9E27192-049C-4B81-B43E-D4F4C830E1FC}" type="presParOf" srcId="{0B73EA28-E69B-4BED-B567-B51C6683F398}" destId="{397A7A11-788C-45D0-B0D8-1FE5FFD8AC99}" srcOrd="4" destOrd="0" presId="urn:microsoft.com/office/officeart/2005/8/layout/pList2"/>
    <dgm:cxn modelId="{A6B083C6-A6A7-4A5E-856F-8293E7987EEC}" type="presParOf" srcId="{397A7A11-788C-45D0-B0D8-1FE5FFD8AC99}" destId="{CDF5CE86-566E-4FEF-99C7-5A264109042B}" srcOrd="0" destOrd="0" presId="urn:microsoft.com/office/officeart/2005/8/layout/pList2"/>
    <dgm:cxn modelId="{E2D36FE9-91E3-4DC7-91A0-346528DF88AA}" type="presParOf" srcId="{397A7A11-788C-45D0-B0D8-1FE5FFD8AC99}" destId="{041AA203-C077-4AA9-99B7-2FF8F04C216A}" srcOrd="1" destOrd="0" presId="urn:microsoft.com/office/officeart/2005/8/layout/pList2"/>
    <dgm:cxn modelId="{EE3BAC7E-008A-4875-A65B-0468B571E565}" type="presParOf" srcId="{397A7A11-788C-45D0-B0D8-1FE5FFD8AC99}" destId="{D0E94F10-CE77-436E-9345-1679BA0FD132}" srcOrd="2" destOrd="0" presId="urn:microsoft.com/office/officeart/2005/8/layout/pList2"/>
  </dgm:cxnLst>
  <dgm:bg/>
  <dgm:whole/>
  <dgm:extLst>
    <a:ext uri="http://schemas.microsoft.com/office/drawing/2008/diagram">
      <dsp:dataModelExt xmlns:dsp="http://schemas.microsoft.com/office/drawing/2008/diagram" relId="rId14"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8A4B5-CF49-4378-8771-387FEF9023FA}">
      <dsp:nvSpPr>
        <dsp:cNvPr id="0" name=""/>
        <dsp:cNvSpPr/>
      </dsp:nvSpPr>
      <dsp:spPr>
        <a:xfrm>
          <a:off x="-9185065" y="-1403416"/>
          <a:ext cx="10934833" cy="10934833"/>
        </a:xfrm>
        <a:prstGeom prst="blockArc">
          <a:avLst>
            <a:gd name="adj1" fmla="val 18900000"/>
            <a:gd name="adj2" fmla="val 2700000"/>
            <a:gd name="adj3" fmla="val 19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59512-752D-431B-8891-03DBA2D3C884}">
      <dsp:nvSpPr>
        <dsp:cNvPr id="0" name=""/>
        <dsp:cNvSpPr/>
      </dsp:nvSpPr>
      <dsp:spPr>
        <a:xfrm>
          <a:off x="1128166" y="812800"/>
          <a:ext cx="10951667" cy="1625600"/>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kern="1200" dirty="0">
              <a:latin typeface="Abhaya Libre Regular" panose="020B0604020202020204" charset="0"/>
              <a:cs typeface="Abhaya Libre Regular" panose="020B0604020202020204" charset="0"/>
            </a:rPr>
            <a:t>1. </a:t>
          </a:r>
          <a:r>
            <a:rPr lang="en-US" sz="2800" b="1" i="0" kern="1200" dirty="0" err="1">
              <a:latin typeface="Abhaya Libre Regular" panose="020B0604020202020204" charset="0"/>
              <a:cs typeface="Abhaya Libre Regular" panose="020B0604020202020204" charset="0"/>
            </a:rPr>
            <a:t>Smanjeni</a:t>
          </a:r>
          <a:r>
            <a:rPr lang="en-US" sz="2800" b="1" i="0" kern="1200" dirty="0">
              <a:latin typeface="Abhaya Libre Regular" panose="020B0604020202020204" charset="0"/>
              <a:cs typeface="Abhaya Libre Regular" panose="020B0604020202020204" charset="0"/>
            </a:rPr>
            <a:t> </a:t>
          </a:r>
          <a:r>
            <a:rPr lang="en-US" sz="2800" b="1" i="0" kern="1200" dirty="0" err="1">
              <a:latin typeface="Abhaya Libre Regular" panose="020B0604020202020204" charset="0"/>
              <a:cs typeface="Abhaya Libre Regular" panose="020B0604020202020204" charset="0"/>
            </a:rPr>
            <a:t>troškovi</a:t>
          </a:r>
          <a:r>
            <a:rPr lang="en-US" sz="2800" b="1" i="0" kern="1200" dirty="0">
              <a:latin typeface="Abhaya Libre Regular" panose="020B0604020202020204" charset="0"/>
              <a:cs typeface="Abhaya Libre Regular" panose="020B0604020202020204" charset="0"/>
            </a:rPr>
            <a:t> </a:t>
          </a:r>
          <a:r>
            <a:rPr lang="en-US" sz="2800" b="1" i="0" kern="1200" dirty="0" err="1">
              <a:latin typeface="Abhaya Libre Regular" panose="020B0604020202020204" charset="0"/>
              <a:cs typeface="Abhaya Libre Regular" panose="020B0604020202020204" charset="0"/>
            </a:rPr>
            <a:t>obuke</a:t>
          </a:r>
          <a:r>
            <a:rPr lang="en-US" sz="2800" b="1" i="0" kern="1200" dirty="0">
              <a:latin typeface="Abhaya Libre Regular" panose="020B0604020202020204" charset="0"/>
              <a:cs typeface="Abhaya Libre Regular" panose="020B0604020202020204" charset="0"/>
            </a:rPr>
            <a:t> </a:t>
          </a:r>
          <a:r>
            <a:rPr lang="en-US" sz="2800" b="1" i="0" kern="1200" dirty="0" err="1">
              <a:latin typeface="Abhaya Libre Regular" panose="020B0604020202020204" charset="0"/>
              <a:cs typeface="Abhaya Libre Regular" panose="020B0604020202020204" charset="0"/>
            </a:rPr>
            <a:t>zaposlenih</a:t>
          </a:r>
          <a:endParaRPr lang="en-US" sz="2800" b="1" i="0" kern="1200" dirty="0">
            <a:latin typeface="Abhaya Libre Regular" panose="020B0604020202020204" charset="0"/>
            <a:cs typeface="Abhaya Libre Regular" panose="020B0604020202020204" charset="0"/>
          </a:endParaRPr>
        </a:p>
        <a:p>
          <a:pPr marL="0" lvl="0" indent="0" algn="l" defTabSz="1244600">
            <a:lnSpc>
              <a:spcPct val="90000"/>
            </a:lnSpc>
            <a:spcBef>
              <a:spcPct val="0"/>
            </a:spcBef>
            <a:spcAft>
              <a:spcPct val="35000"/>
            </a:spcAft>
            <a:buNone/>
          </a:pPr>
          <a:r>
            <a:rPr lang="pl-PL" sz="2800" b="1" i="0" kern="1200" dirty="0">
              <a:latin typeface="Abhaya Libre Regular" panose="020B0604020202020204" charset="0"/>
              <a:cs typeface="Abhaya Libre Regular" panose="020B0604020202020204" charset="0"/>
            </a:rPr>
            <a:t>2. Zadrž</a:t>
          </a:r>
          <a:r>
            <a:rPr lang="en-US" sz="2800" b="1" i="0" kern="1200" dirty="0" err="1">
              <a:latin typeface="Abhaya Libre Regular" panose="020B0604020202020204" charset="0"/>
              <a:cs typeface="Abhaya Libre Regular" panose="020B0604020202020204" charset="0"/>
            </a:rPr>
            <a:t>ane</a:t>
          </a:r>
          <a:r>
            <a:rPr lang="pl-PL" sz="2800" b="1" i="0" kern="1200" dirty="0">
              <a:latin typeface="Abhaya Libre Regular" panose="020B0604020202020204" charset="0"/>
              <a:cs typeface="Abhaya Libre Regular" panose="020B0604020202020204" charset="0"/>
            </a:rPr>
            <a:t> procedur</a:t>
          </a:r>
          <a:r>
            <a:rPr lang="en-US" sz="2800" b="1" i="0" kern="1200" dirty="0">
              <a:latin typeface="Abhaya Libre Regular" panose="020B0604020202020204" charset="0"/>
              <a:cs typeface="Abhaya Libre Regular" panose="020B0604020202020204" charset="0"/>
            </a:rPr>
            <a:t>e </a:t>
          </a:r>
          <a:r>
            <a:rPr lang="pl-PL" sz="2800" b="1" i="0" kern="1200" dirty="0">
              <a:latin typeface="Abhaya Libre Regular" panose="020B0604020202020204" charset="0"/>
              <a:cs typeface="Abhaya Libre Regular" panose="020B0604020202020204" charset="0"/>
            </a:rPr>
            <a:t>i znanj</a:t>
          </a:r>
          <a:r>
            <a:rPr lang="en-US" sz="2800" b="1" i="0" kern="1200" dirty="0">
              <a:latin typeface="Abhaya Libre Regular" panose="020B0604020202020204" charset="0"/>
              <a:cs typeface="Abhaya Libre Regular" panose="020B0604020202020204" charset="0"/>
            </a:rPr>
            <a:t>a</a:t>
          </a:r>
          <a:r>
            <a:rPr lang="pl-PL" sz="2800" b="1" i="0" kern="1200" dirty="0">
              <a:latin typeface="Abhaya Libre Regular" panose="020B0604020202020204" charset="0"/>
              <a:cs typeface="Abhaya Libre Regular" panose="020B0604020202020204" charset="0"/>
            </a:rPr>
            <a:t> kompanije</a:t>
          </a:r>
          <a:endParaRPr lang="en-US" sz="2800" b="1" i="0" kern="1200" dirty="0">
            <a:latin typeface="Abhaya Libre Regular" panose="020B0604020202020204" charset="0"/>
            <a:cs typeface="Abhaya Libre Regular" panose="020B0604020202020204" charset="0"/>
          </a:endParaRPr>
        </a:p>
        <a:p>
          <a:pPr marL="0" lvl="0" indent="0" algn="l" defTabSz="1244600">
            <a:lnSpc>
              <a:spcPct val="90000"/>
            </a:lnSpc>
            <a:spcBef>
              <a:spcPct val="0"/>
            </a:spcBef>
            <a:spcAft>
              <a:spcPct val="35000"/>
            </a:spcAft>
            <a:buNone/>
          </a:pPr>
          <a:r>
            <a:rPr lang="en-US" sz="2800" b="1" i="0" kern="1200" dirty="0">
              <a:latin typeface="Abhaya Libre Regular" panose="020B0604020202020204" charset="0"/>
              <a:cs typeface="Abhaya Libre Regular" panose="020B0604020202020204" charset="0"/>
            </a:rPr>
            <a:t>3. </a:t>
          </a:r>
          <a:r>
            <a:rPr lang="en-US" sz="2800" b="1" i="0" kern="1200" dirty="0" err="1">
              <a:latin typeface="Abhaya Libre Regular" panose="020B0604020202020204" charset="0"/>
              <a:cs typeface="Abhaya Libre Regular" panose="020B0604020202020204" charset="0"/>
            </a:rPr>
            <a:t>Rešene</a:t>
          </a:r>
          <a:r>
            <a:rPr lang="en-US" sz="2800" b="1" i="0" kern="1200" dirty="0">
              <a:latin typeface="Abhaya Libre Regular" panose="020B0604020202020204" charset="0"/>
              <a:cs typeface="Abhaya Libre Regular" panose="020B0604020202020204" charset="0"/>
            </a:rPr>
            <a:t> </a:t>
          </a:r>
          <a:r>
            <a:rPr lang="en-US" sz="2800" b="1" i="0" kern="1200" dirty="0" err="1">
              <a:latin typeface="Abhaya Libre Regular" panose="020B0604020202020204" charset="0"/>
              <a:cs typeface="Abhaya Libre Regular" panose="020B0604020202020204" charset="0"/>
            </a:rPr>
            <a:t>predstojeće</a:t>
          </a:r>
          <a:r>
            <a:rPr lang="en-US" sz="2800" b="1" i="0" kern="1200" dirty="0">
              <a:latin typeface="Abhaya Libre Regular" panose="020B0604020202020204" charset="0"/>
              <a:cs typeface="Abhaya Libre Regular" panose="020B0604020202020204" charset="0"/>
            </a:rPr>
            <a:t> </a:t>
          </a:r>
          <a:r>
            <a:rPr lang="en-US" sz="2800" b="1" i="0" kern="1200" dirty="0" err="1">
              <a:latin typeface="Abhaya Libre Regular" panose="020B0604020202020204" charset="0"/>
              <a:cs typeface="Abhaya Libre Regular" panose="020B0604020202020204" charset="0"/>
            </a:rPr>
            <a:t>potražnje</a:t>
          </a:r>
          <a:endParaRPr lang="en-US" sz="2800" kern="1200" dirty="0">
            <a:latin typeface="Abhaya Libre Regular" panose="020B0604020202020204" charset="0"/>
            <a:cs typeface="Abhaya Libre Regular" panose="020B0604020202020204" charset="0"/>
          </a:endParaRPr>
        </a:p>
      </dsp:txBody>
      <dsp:txXfrm>
        <a:off x="1128166" y="812800"/>
        <a:ext cx="10951667" cy="1625600"/>
      </dsp:txXfrm>
    </dsp:sp>
    <dsp:sp modelId="{C785973E-04DD-4CA9-A34F-FC634E5E7C24}">
      <dsp:nvSpPr>
        <dsp:cNvPr id="0" name=""/>
        <dsp:cNvSpPr/>
      </dsp:nvSpPr>
      <dsp:spPr>
        <a:xfrm>
          <a:off x="112166" y="609600"/>
          <a:ext cx="2032000" cy="2032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 modelId="{E25E4A78-8332-4315-AA5C-7C7341F74C43}">
      <dsp:nvSpPr>
        <dsp:cNvPr id="0" name=""/>
        <dsp:cNvSpPr/>
      </dsp:nvSpPr>
      <dsp:spPr>
        <a:xfrm>
          <a:off x="1719072" y="3251200"/>
          <a:ext cx="10360761" cy="1625600"/>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4. </a:t>
          </a:r>
          <a:r>
            <a:rPr lang="en-US" sz="2800" b="1" kern="1200" dirty="0" err="1">
              <a:latin typeface="Abhaya Libre Regular" panose="020B0604020202020204" charset="0"/>
              <a:cs typeface="Abhaya Libre Regular" panose="020B0604020202020204" charset="0"/>
            </a:rPr>
            <a:t>Zadržavanje</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najboljih</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zaposlenih</a:t>
          </a:r>
          <a:endParaRPr lang="en-US" sz="2800" b="1" kern="1200" dirty="0">
            <a:latin typeface="Abhaya Libre Regular" panose="020B0604020202020204" charset="0"/>
            <a:cs typeface="Abhaya Libre Regular" panose="020B0604020202020204" charset="0"/>
          </a:endParaRPr>
        </a:p>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5. </a:t>
          </a:r>
          <a:r>
            <a:rPr lang="en-US" sz="2800" b="1" kern="1200" dirty="0" err="1">
              <a:latin typeface="Abhaya Libre Regular" panose="020B0604020202020204" charset="0"/>
              <a:cs typeface="Abhaya Libre Regular" panose="020B0604020202020204" charset="0"/>
            </a:rPr>
            <a:t>Poboljšan</a:t>
          </a:r>
          <a:r>
            <a:rPr lang="en-US" sz="2800" b="1" kern="1200" dirty="0">
              <a:latin typeface="Abhaya Libre Regular" panose="020B0604020202020204" charset="0"/>
              <a:cs typeface="Abhaya Libre Regular" panose="020B0604020202020204" charset="0"/>
            </a:rPr>
            <a:t> moral </a:t>
          </a:r>
          <a:r>
            <a:rPr lang="en-US" sz="2800" b="1" kern="1200" dirty="0" err="1">
              <a:latin typeface="Abhaya Libre Regular" panose="020B0604020202020204" charset="0"/>
              <a:cs typeface="Abhaya Libre Regular" panose="020B0604020202020204" charset="0"/>
            </a:rPr>
            <a:t>na</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poslu</a:t>
          </a:r>
          <a:endParaRPr lang="en-US" sz="2800" b="1" kern="1200" dirty="0">
            <a:latin typeface="Abhaya Libre Regular" panose="020B0604020202020204" charset="0"/>
            <a:cs typeface="Abhaya Libre Regular" panose="020B0604020202020204" charset="0"/>
          </a:endParaRPr>
        </a:p>
      </dsp:txBody>
      <dsp:txXfrm>
        <a:off x="1719072" y="3251200"/>
        <a:ext cx="10360761" cy="1625600"/>
      </dsp:txXfrm>
    </dsp:sp>
    <dsp:sp modelId="{B82B06EE-EA54-48BC-B27D-6941EB94FEE0}">
      <dsp:nvSpPr>
        <dsp:cNvPr id="0" name=""/>
        <dsp:cNvSpPr/>
      </dsp:nvSpPr>
      <dsp:spPr>
        <a:xfrm>
          <a:off x="703072" y="3048000"/>
          <a:ext cx="2032000" cy="2032000"/>
        </a:xfrm>
        <a:prstGeom prst="ellipse">
          <a:avLst/>
        </a:prstGeom>
        <a:solidFill>
          <a:schemeClr val="bg1"/>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 modelId="{7F650257-5801-49B4-A1A2-DE8AC0D65D67}">
      <dsp:nvSpPr>
        <dsp:cNvPr id="0" name=""/>
        <dsp:cNvSpPr/>
      </dsp:nvSpPr>
      <dsp:spPr>
        <a:xfrm>
          <a:off x="1128166" y="5689600"/>
          <a:ext cx="10951667" cy="1625600"/>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6. </a:t>
          </a:r>
          <a:r>
            <a:rPr lang="en-US" sz="2800" b="1" kern="1200" dirty="0" err="1">
              <a:latin typeface="Abhaya Libre Regular" panose="020B0604020202020204" charset="0"/>
              <a:cs typeface="Abhaya Libre Regular" panose="020B0604020202020204" charset="0"/>
            </a:rPr>
            <a:t>Poboljšane</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kompetencije</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svog</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osoblja</a:t>
          </a:r>
          <a:endParaRPr lang="en-US" sz="2800" b="1" kern="1200" dirty="0">
            <a:latin typeface="Abhaya Libre Regular" panose="020B0604020202020204" charset="0"/>
            <a:cs typeface="Abhaya Libre Regular" panose="020B0604020202020204" charset="0"/>
          </a:endParaRPr>
        </a:p>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7. </a:t>
          </a:r>
          <a:r>
            <a:rPr lang="en-US" sz="2800" b="1" kern="1200" dirty="0" err="1">
              <a:latin typeface="Abhaya Libre Regular" panose="020B0604020202020204" charset="0"/>
              <a:cs typeface="Abhaya Libre Regular" panose="020B0604020202020204" charset="0"/>
            </a:rPr>
            <a:t>Prilagodljiviji</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zaposleni</a:t>
          </a:r>
          <a:endParaRPr lang="en-US" sz="2800" b="1" kern="1200" dirty="0">
            <a:latin typeface="Abhaya Libre Regular" panose="020B0604020202020204" charset="0"/>
            <a:cs typeface="Abhaya Libre Regular" panose="020B0604020202020204" charset="0"/>
          </a:endParaRPr>
        </a:p>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8. </a:t>
          </a:r>
          <a:r>
            <a:rPr lang="en-US" sz="2800" b="1" kern="1200" dirty="0" err="1">
              <a:latin typeface="Abhaya Libre Regular" panose="020B0604020202020204" charset="0"/>
              <a:cs typeface="Abhaya Libre Regular" panose="020B0604020202020204" charset="0"/>
            </a:rPr>
            <a:t>Jača</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reputacija</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kompanije</a:t>
          </a:r>
          <a:endParaRPr lang="en-US" sz="2800" b="1" kern="1200" dirty="0">
            <a:latin typeface="Abhaya Libre Regular" panose="020B0604020202020204" charset="0"/>
            <a:cs typeface="Abhaya Libre Regular" panose="020B0604020202020204" charset="0"/>
          </a:endParaRPr>
        </a:p>
      </dsp:txBody>
      <dsp:txXfrm>
        <a:off x="1128166" y="5689600"/>
        <a:ext cx="10951667" cy="1625600"/>
      </dsp:txXfrm>
    </dsp:sp>
    <dsp:sp modelId="{CA88A75A-D564-479D-BD29-7B0003D9EA7F}">
      <dsp:nvSpPr>
        <dsp:cNvPr id="0" name=""/>
        <dsp:cNvSpPr/>
      </dsp:nvSpPr>
      <dsp:spPr>
        <a:xfrm>
          <a:off x="112166" y="5486400"/>
          <a:ext cx="2032000" cy="2032000"/>
        </a:xfrm>
        <a:prstGeom prst="ellipse">
          <a:avLst/>
        </a:prstGeom>
        <a:solidFill>
          <a:schemeClr val="bg1"/>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8294E-7E6E-424C-852F-CE9FB5DDF45E}">
      <dsp:nvSpPr>
        <dsp:cNvPr id="0" name=""/>
        <dsp:cNvSpPr/>
      </dsp:nvSpPr>
      <dsp:spPr>
        <a:xfrm>
          <a:off x="0" y="1033258"/>
          <a:ext cx="15773400" cy="1122453"/>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51AAA4-83FD-4BAD-9A75-A766F74D7D06}">
      <dsp:nvSpPr>
        <dsp:cNvPr id="0" name=""/>
        <dsp:cNvSpPr/>
      </dsp:nvSpPr>
      <dsp:spPr>
        <a:xfrm>
          <a:off x="492004" y="252706"/>
          <a:ext cx="4614446" cy="2338578"/>
        </a:xfrm>
        <a:prstGeom prst="roundRect">
          <a:avLst>
            <a:gd name="adj" fmla="val 10000"/>
          </a:avLst>
        </a:prstGeom>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AAD8C-C6E8-4293-9906-2C5CAE299972}">
      <dsp:nvSpPr>
        <dsp:cNvPr id="0" name=""/>
        <dsp:cNvSpPr/>
      </dsp:nvSpPr>
      <dsp:spPr>
        <a:xfrm rot="10800000">
          <a:off x="492004" y="2671501"/>
          <a:ext cx="4614446" cy="4587588"/>
        </a:xfrm>
        <a:prstGeom prst="round2SameRect">
          <a:avLst>
            <a:gd name="adj1" fmla="val 10500"/>
            <a:gd name="adj2" fmla="val 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u="sng" kern="1200" dirty="0" err="1">
              <a:latin typeface="Abhaya Libre Regular" panose="020B0604020202020204" charset="0"/>
              <a:cs typeface="Abhaya Libre Regular" panose="020B0604020202020204" charset="0"/>
            </a:rPr>
            <a:t>Povećana</a:t>
          </a:r>
          <a:r>
            <a:rPr lang="en-US" sz="2800" b="1" u="sng" kern="1200" dirty="0">
              <a:latin typeface="Abhaya Libre Regular" panose="020B0604020202020204" charset="0"/>
              <a:cs typeface="Abhaya Libre Regular" panose="020B0604020202020204" charset="0"/>
            </a:rPr>
            <a:t> </a:t>
          </a:r>
          <a:r>
            <a:rPr lang="en-US" sz="2800" b="1" u="sng" kern="1200" dirty="0" err="1">
              <a:latin typeface="Abhaya Libre Regular" panose="020B0604020202020204" charset="0"/>
              <a:cs typeface="Abhaya Libre Regular" panose="020B0604020202020204" charset="0"/>
            </a:rPr>
            <a:t>sigurnost</a:t>
          </a:r>
          <a:r>
            <a:rPr lang="en-US" sz="2800" b="1" u="sng" kern="1200" dirty="0">
              <a:latin typeface="Abhaya Libre Regular" panose="020B0604020202020204" charset="0"/>
              <a:cs typeface="Abhaya Libre Regular" panose="020B0604020202020204" charset="0"/>
            </a:rPr>
            <a:t> </a:t>
          </a:r>
          <a:r>
            <a:rPr lang="en-US" sz="2800" b="1" u="sng" kern="1200" dirty="0" err="1">
              <a:latin typeface="Abhaya Libre Regular" panose="020B0604020202020204" charset="0"/>
              <a:cs typeface="Abhaya Libre Regular" panose="020B0604020202020204" charset="0"/>
            </a:rPr>
            <a:t>posla</a:t>
          </a:r>
          <a:endParaRPr lang="en-US" sz="2800" b="1" u="sng" kern="1200" dirty="0">
            <a:latin typeface="Abhaya Libre Regular" panose="020B0604020202020204" charset="0"/>
            <a:cs typeface="Abhaya Libre Regular" panose="020B0604020202020204" charset="0"/>
          </a:endParaRPr>
        </a:p>
        <a:p>
          <a:pPr marL="0" lvl="0" indent="0" algn="ctr" defTabSz="1244600">
            <a:lnSpc>
              <a:spcPct val="90000"/>
            </a:lnSpc>
            <a:spcBef>
              <a:spcPct val="0"/>
            </a:spcBef>
            <a:spcAft>
              <a:spcPct val="35000"/>
            </a:spcAft>
            <a:buNone/>
          </a:pPr>
          <a:r>
            <a:rPr lang="en-US" sz="2400" b="0" i="1" u="none" kern="1200" dirty="0" err="1">
              <a:latin typeface="Abhaya Libre Regular" panose="020B0604020202020204" charset="0"/>
              <a:cs typeface="Abhaya Libre Regular" panose="020B0604020202020204" charset="0"/>
            </a:rPr>
            <a:t>Zaposleni</a:t>
          </a:r>
          <a:r>
            <a:rPr lang="en-US" sz="2400" b="0" i="1" u="none" kern="1200" dirty="0">
              <a:latin typeface="Abhaya Libre Regular" panose="020B0604020202020204" charset="0"/>
              <a:cs typeface="Abhaya Libre Regular" panose="020B0604020202020204" charset="0"/>
            </a:rPr>
            <a:t> koji se </a:t>
          </a:r>
          <a:r>
            <a:rPr lang="en-US" sz="2400" b="0" i="1" u="none" kern="1200" dirty="0" err="1">
              <a:latin typeface="Abhaya Libre Regular" panose="020B0604020202020204" charset="0"/>
              <a:cs typeface="Abhaya Libre Regular" panose="020B0604020202020204" charset="0"/>
            </a:rPr>
            <a:t>prekvalifikaciju</a:t>
          </a:r>
          <a:r>
            <a:rPr lang="en-US" sz="2400" b="0" i="1" u="none" kern="1200" dirty="0">
              <a:latin typeface="Abhaya Libre Regular" panose="020B0604020202020204" charset="0"/>
              <a:cs typeface="Abhaya Libre Regular" panose="020B0604020202020204" charset="0"/>
            </a:rPr>
            <a:t> se </a:t>
          </a:r>
          <a:r>
            <a:rPr lang="en-US" sz="2400" b="0" i="1" u="none" kern="1200" dirty="0" err="1">
              <a:latin typeface="Abhaya Libre Regular" panose="020B0604020202020204" charset="0"/>
              <a:cs typeface="Abhaya Libre Regular" panose="020B0604020202020204" charset="0"/>
            </a:rPr>
            <a:t>osećaju</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sigurnije</a:t>
          </a:r>
          <a:r>
            <a:rPr lang="en-US" sz="2400" b="0" i="1" u="none" kern="1200" dirty="0">
              <a:latin typeface="Abhaya Libre Regular" panose="020B0604020202020204" charset="0"/>
              <a:cs typeface="Abhaya Libre Regular" panose="020B0604020202020204" charset="0"/>
            </a:rPr>
            <a:t> u </a:t>
          </a:r>
          <a:r>
            <a:rPr lang="en-US" sz="2400" b="0" i="1" u="none" kern="1200" dirty="0" err="1">
              <a:latin typeface="Abhaya Libre Regular" panose="020B0604020202020204" charset="0"/>
              <a:cs typeface="Abhaya Libre Regular" panose="020B0604020202020204" charset="0"/>
            </a:rPr>
            <a:t>svom</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zaposlenju</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jer</a:t>
          </a:r>
          <a:r>
            <a:rPr lang="en-US" sz="2400" b="0" i="1" u="none" kern="1200" dirty="0">
              <a:latin typeface="Abhaya Libre Regular" panose="020B0604020202020204" charset="0"/>
              <a:cs typeface="Abhaya Libre Regular" panose="020B0604020202020204" charset="0"/>
            </a:rPr>
            <a:t> to </a:t>
          </a:r>
          <a:r>
            <a:rPr lang="en-US" sz="2400" b="0" i="1" u="none" kern="1200" dirty="0" err="1">
              <a:latin typeface="Abhaya Libre Regular" panose="020B0604020202020204" charset="0"/>
              <a:cs typeface="Abhaya Libre Regular" panose="020B0604020202020204" charset="0"/>
            </a:rPr>
            <a:t>podiže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njihovu</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vrednost</a:t>
          </a:r>
          <a:r>
            <a:rPr lang="en-US" sz="2400" b="0" i="1" u="none" kern="1200" dirty="0">
              <a:latin typeface="Abhaya Libre Regular" panose="020B0604020202020204" charset="0"/>
              <a:cs typeface="Abhaya Libre Regular" panose="020B0604020202020204" charset="0"/>
            </a:rPr>
            <a:t> za </a:t>
          </a:r>
          <a:r>
            <a:rPr lang="en-US" sz="2400" b="0" i="1" u="none" kern="1200" dirty="0" err="1">
              <a:latin typeface="Abhaya Libre Regular" panose="020B0604020202020204" charset="0"/>
              <a:cs typeface="Abhaya Libre Regular" panose="020B0604020202020204" charset="0"/>
            </a:rPr>
            <a:t>organizaciju</a:t>
          </a:r>
          <a:r>
            <a:rPr lang="en-US" sz="2400" b="0" i="1" u="none" kern="1200" dirty="0">
              <a:latin typeface="Abhaya Libre Regular" panose="020B0604020202020204" charset="0"/>
              <a:cs typeface="Abhaya Libre Regular" panose="020B0604020202020204" charset="0"/>
            </a:rPr>
            <a:t>. To </a:t>
          </a:r>
          <a:r>
            <a:rPr lang="en-US" sz="2400" b="0" i="1" u="none" kern="1200" dirty="0" err="1">
              <a:latin typeface="Abhaya Libre Regular" panose="020B0604020202020204" charset="0"/>
              <a:cs typeface="Abhaya Libre Regular" panose="020B0604020202020204" charset="0"/>
            </a:rPr>
            <a:t>pokazuje</a:t>
          </a:r>
          <a:r>
            <a:rPr lang="en-US" sz="2400" b="0" i="1" u="none" kern="1200" dirty="0">
              <a:latin typeface="Abhaya Libre Regular" panose="020B0604020202020204" charset="0"/>
              <a:cs typeface="Abhaya Libre Regular" panose="020B0604020202020204" charset="0"/>
            </a:rPr>
            <a:t> da je </a:t>
          </a:r>
          <a:r>
            <a:rPr lang="en-US" sz="2400" b="0" i="1" u="none" kern="1200" dirty="0" err="1">
              <a:latin typeface="Abhaya Libre Regular" panose="020B0604020202020204" charset="0"/>
              <a:cs typeface="Abhaya Libre Regular" panose="020B0604020202020204" charset="0"/>
            </a:rPr>
            <a:t>njihova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kompanija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spremna</a:t>
          </a:r>
          <a:r>
            <a:rPr lang="en-US" sz="2400" b="0" i="1" u="none" kern="1200" dirty="0">
              <a:latin typeface="Abhaya Libre Regular" panose="020B0604020202020204" charset="0"/>
              <a:cs typeface="Abhaya Libre Regular" panose="020B0604020202020204" charset="0"/>
            </a:rPr>
            <a:t> da </a:t>
          </a:r>
          <a:r>
            <a:rPr lang="en-US" sz="2400" b="0" i="1" u="none" kern="1200" dirty="0" err="1">
              <a:latin typeface="Abhaya Libre Regular" panose="020B0604020202020204" charset="0"/>
              <a:cs typeface="Abhaya Libre Regular" panose="020B0604020202020204" charset="0"/>
            </a:rPr>
            <a:t>ulaže</a:t>
          </a:r>
          <a:r>
            <a:rPr lang="en-US" sz="2400" b="0" i="1" u="none" kern="1200" dirty="0">
              <a:latin typeface="Abhaya Libre Regular" panose="020B0604020202020204" charset="0"/>
              <a:cs typeface="Abhaya Libre Regular" panose="020B0604020202020204" charset="0"/>
            </a:rPr>
            <a:t> u </a:t>
          </a:r>
          <a:r>
            <a:rPr lang="en-US" sz="2400" b="0" i="1" u="none" kern="1200" dirty="0" err="1">
              <a:latin typeface="Abhaya Libre Regular" panose="020B0604020202020204" charset="0"/>
              <a:cs typeface="Abhaya Libre Regular" panose="020B0604020202020204" charset="0"/>
            </a:rPr>
            <a:t>njih</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i</a:t>
          </a:r>
          <a:r>
            <a:rPr lang="en-US" sz="2400" b="0" i="1" u="none" kern="1200" dirty="0">
              <a:latin typeface="Abhaya Libre Regular" panose="020B0604020202020204" charset="0"/>
              <a:cs typeface="Abhaya Libre Regular" panose="020B0604020202020204" charset="0"/>
            </a:rPr>
            <a:t> da </a:t>
          </a:r>
          <a:r>
            <a:rPr lang="en-US" sz="2400" b="0" i="1" u="none" kern="1200" dirty="0" err="1">
              <a:latin typeface="Abhaya Libre Regular" panose="020B0604020202020204" charset="0"/>
              <a:cs typeface="Abhaya Libre Regular" panose="020B0604020202020204" charset="0"/>
            </a:rPr>
            <a:t>njihov</a:t>
          </a:r>
          <a:r>
            <a:rPr lang="en-US" sz="2400" b="0" i="1" u="none" kern="1200" dirty="0">
              <a:latin typeface="Abhaya Libre Regular" panose="020B0604020202020204" charset="0"/>
              <a:cs typeface="Abhaya Libre Regular" panose="020B0604020202020204" charset="0"/>
            </a:rPr>
            <a:t> rad </a:t>
          </a:r>
          <a:r>
            <a:rPr lang="en-US" sz="2400" b="0" i="1" u="none" kern="1200" dirty="0" err="1">
              <a:latin typeface="Abhaya Libre Regular" panose="020B0604020202020204" charset="0"/>
              <a:cs typeface="Abhaya Libre Regular" panose="020B0604020202020204" charset="0"/>
            </a:rPr>
            <a:t>zahteva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specijalizovana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znanja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sposobnosti</a:t>
          </a:r>
          <a:r>
            <a:rPr lang="en-US" sz="2400" b="0" i="1" u="none" kern="1200" dirty="0">
              <a:latin typeface="Abhaya Libre Regular" panose="020B0604020202020204" charset="0"/>
              <a:cs typeface="Abhaya Libre Regular" panose="020B0604020202020204" charset="0"/>
            </a:rPr>
            <a:t>.</a:t>
          </a:r>
        </a:p>
      </dsp:txBody>
      <dsp:txXfrm rot="10800000">
        <a:off x="633088" y="2671501"/>
        <a:ext cx="4332278" cy="4446504"/>
      </dsp:txXfrm>
    </dsp:sp>
    <dsp:sp modelId="{210BEA66-8F79-4BC2-AF83-76A924FA3AF4}">
      <dsp:nvSpPr>
        <dsp:cNvPr id="0" name=""/>
        <dsp:cNvSpPr/>
      </dsp:nvSpPr>
      <dsp:spPr>
        <a:xfrm>
          <a:off x="5579476" y="129404"/>
          <a:ext cx="4614446" cy="2338578"/>
        </a:xfrm>
        <a:prstGeom prst="roundRect">
          <a:avLst>
            <a:gd name="adj" fmla="val 10000"/>
          </a:avLst>
        </a:prstGeom>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43000" b="-4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20C5DD-0150-4844-88A3-46FFDCA9C07F}">
      <dsp:nvSpPr>
        <dsp:cNvPr id="0" name=""/>
        <dsp:cNvSpPr/>
      </dsp:nvSpPr>
      <dsp:spPr>
        <a:xfrm rot="10800000">
          <a:off x="5567894" y="2301596"/>
          <a:ext cx="4637610" cy="5080794"/>
        </a:xfrm>
        <a:prstGeom prst="round2SameRect">
          <a:avLst>
            <a:gd name="adj1" fmla="val 10500"/>
            <a:gd name="adj2" fmla="val 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it-IT" sz="2800" b="1" u="sng" kern="1200" dirty="0">
              <a:latin typeface="Abhaya Libre Regular" panose="020B0604020202020204" charset="0"/>
              <a:cs typeface="Abhaya Libre Regular" panose="020B0604020202020204" charset="0"/>
            </a:rPr>
            <a:t>Steknite nove sposobnosti da unapredite svoju karijeru</a:t>
          </a:r>
        </a:p>
        <a:p>
          <a:pPr marL="0" lvl="0" indent="0" algn="ctr" defTabSz="1244600">
            <a:lnSpc>
              <a:spcPct val="90000"/>
            </a:lnSpc>
            <a:spcBef>
              <a:spcPct val="0"/>
            </a:spcBef>
            <a:spcAft>
              <a:spcPct val="35000"/>
            </a:spcAft>
            <a:buNone/>
          </a:pPr>
          <a:r>
            <a:rPr lang="en-US" sz="2400" b="0" i="1" u="none" kern="1200" dirty="0" err="1">
              <a:latin typeface="Abhaya Libre Regular" panose="020B0604020202020204" charset="0"/>
              <a:cs typeface="Abhaya Libre Regular" panose="020B0604020202020204" charset="0"/>
            </a:rPr>
            <a:t>Prekvalifikacija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pomaže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radnicima</a:t>
          </a:r>
          <a:r>
            <a:rPr lang="en-US" sz="2400" b="0" i="1" u="none" kern="1200" dirty="0">
              <a:latin typeface="Abhaya Libre Regular" panose="020B0604020202020204" charset="0"/>
              <a:cs typeface="Abhaya Libre Regular" panose="020B0604020202020204" charset="0"/>
            </a:rPr>
            <a:t> koji </a:t>
          </a:r>
          <a:r>
            <a:rPr lang="en-US" sz="2400" b="0" i="1" u="none" kern="1200" dirty="0" err="1">
              <a:latin typeface="Abhaya Libre Regular" panose="020B0604020202020204" charset="0"/>
              <a:cs typeface="Abhaya Libre Regular" panose="020B0604020202020204" charset="0"/>
            </a:rPr>
            <a:t>žele</a:t>
          </a:r>
          <a:r>
            <a:rPr lang="en-US" sz="2400" b="0" i="1" u="none" kern="1200" dirty="0">
              <a:latin typeface="Abhaya Libre Regular" panose="020B0604020202020204" charset="0"/>
              <a:cs typeface="Abhaya Libre Regular" panose="020B0604020202020204" charset="0"/>
            </a:rPr>
            <a:t> da </a:t>
          </a:r>
          <a:r>
            <a:rPr lang="en-US" sz="2400" b="0" i="1" u="none" kern="1200" dirty="0" err="1">
              <a:latin typeface="Abhaya Libre Regular" panose="020B0604020202020204" charset="0"/>
              <a:cs typeface="Abhaya Libre Regular" panose="020B0604020202020204" charset="0"/>
            </a:rPr>
            <a:t>sami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promene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svoje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profesionalne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puteve</a:t>
          </a:r>
          <a:r>
            <a:rPr lang="en-US" sz="2400" b="0" i="1" u="none" kern="1200" dirty="0">
              <a:latin typeface="Abhaya Libre Regular" panose="020B0604020202020204" charset="0"/>
              <a:cs typeface="Abhaya Libre Regular" panose="020B0604020202020204" charset="0"/>
            </a:rPr>
            <a:t> u </a:t>
          </a:r>
          <a:r>
            <a:rPr lang="en-US" sz="2400" b="0" i="1" u="none" kern="1200" dirty="0" err="1">
              <a:latin typeface="Abhaya Libre Regular" panose="020B0604020202020204" charset="0"/>
              <a:cs typeface="Abhaya Libre Regular" panose="020B0604020202020204" charset="0"/>
            </a:rPr>
            <a:t>postizanju</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svojih</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ciljeva</a:t>
          </a:r>
          <a:r>
            <a:rPr lang="en-US" sz="2400" b="0" i="1" u="none" kern="1200" dirty="0">
              <a:latin typeface="Abhaya Libre Regular" panose="020B0604020202020204" charset="0"/>
              <a:cs typeface="Abhaya Libre Regular" panose="020B0604020202020204" charset="0"/>
            </a:rPr>
            <a:t>. Ovo je </a:t>
          </a:r>
          <a:r>
            <a:rPr lang="en-US" sz="2400" b="0" i="1" u="none" kern="1200" dirty="0" err="1">
              <a:latin typeface="Abhaya Libre Regular" panose="020B0604020202020204" charset="0"/>
              <a:cs typeface="Abhaya Libre Regular" panose="020B0604020202020204" charset="0"/>
            </a:rPr>
            <a:t>sada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presudno</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više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nego</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ikad</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jer</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automatizacija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veštačka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inteligencija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zamenjuju</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brojne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poslove</a:t>
          </a:r>
          <a:r>
            <a:rPr lang="en-US" sz="2400" b="0" i="1" u="none" kern="1200" dirty="0">
              <a:latin typeface="Abhaya Libre Regular" panose="020B0604020202020204" charset="0"/>
              <a:cs typeface="Abhaya Libre Regular" panose="020B0604020202020204" charset="0"/>
            </a:rPr>
            <a:t>, a tempo </a:t>
          </a:r>
          <a:r>
            <a:rPr lang="en-US" sz="2400" b="0" i="1" u="none" kern="1200" dirty="0" err="1">
              <a:latin typeface="Abhaya Libre Regular" panose="020B0604020202020204" charset="0"/>
              <a:cs typeface="Abhaya Libre Regular" panose="020B0604020202020204" charset="0"/>
            </a:rPr>
            <a:t>digitalnih</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promena</a:t>
          </a:r>
          <a:r>
            <a:rPr lang="en-US" sz="2400" b="0" i="1" u="none" kern="1200" dirty="0">
              <a:latin typeface="Abhaya Libre Regular" panose="020B0604020202020204" charset="0"/>
              <a:cs typeface="Abhaya Libre Regular" panose="020B0604020202020204" charset="0"/>
            </a:rPr>
            <a:t> se </a:t>
          </a:r>
          <a:r>
            <a:rPr lang="en-US" sz="2400" b="0" i="1" u="none" kern="1200" dirty="0" err="1">
              <a:latin typeface="Abhaya Libre Regular" panose="020B0604020202020204" charset="0"/>
              <a:cs typeface="Abhaya Libre Regular" panose="020B0604020202020204" charset="0"/>
            </a:rPr>
            <a:t>ubrzava</a:t>
          </a:r>
          <a:r>
            <a:rPr lang="en-US" sz="2400" b="0" i="1" u="none" kern="1200" dirty="0">
              <a:latin typeface="Abhaya Libre Regular" panose="020B0604020202020204" charset="0"/>
              <a:cs typeface="Abhaya Libre Regular" panose="020B0604020202020204" charset="0"/>
            </a:rPr>
            <a:t>.</a:t>
          </a:r>
        </a:p>
      </dsp:txBody>
      <dsp:txXfrm rot="10800000">
        <a:off x="5710517" y="2301596"/>
        <a:ext cx="4352364" cy="4938171"/>
      </dsp:txXfrm>
    </dsp:sp>
    <dsp:sp modelId="{D0E94F10-CE77-436E-9345-1679BA0FD132}">
      <dsp:nvSpPr>
        <dsp:cNvPr id="0" name=""/>
        <dsp:cNvSpPr/>
      </dsp:nvSpPr>
      <dsp:spPr>
        <a:xfrm>
          <a:off x="10666949" y="252706"/>
          <a:ext cx="4614446" cy="2338578"/>
        </a:xfrm>
        <a:prstGeom prst="roundRect">
          <a:avLst>
            <a:gd name="adj" fmla="val 10000"/>
          </a:avLst>
        </a:prstGeom>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33000" b="-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5CE86-566E-4FEF-99C7-5A264109042B}">
      <dsp:nvSpPr>
        <dsp:cNvPr id="0" name=""/>
        <dsp:cNvSpPr/>
      </dsp:nvSpPr>
      <dsp:spPr>
        <a:xfrm rot="10800000">
          <a:off x="10666949" y="2671501"/>
          <a:ext cx="4614446" cy="4587588"/>
        </a:xfrm>
        <a:prstGeom prst="round2SameRect">
          <a:avLst>
            <a:gd name="adj1" fmla="val 10500"/>
            <a:gd name="adj2" fmla="val 0"/>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i="0" u="sng" kern="1200" dirty="0" err="1">
              <a:latin typeface="Abhaya Libre Regular" panose="020B0604020202020204" charset="0"/>
              <a:cs typeface="Abhaya Libre Regular" panose="020B0604020202020204" charset="0"/>
            </a:rPr>
            <a:t>Opcija</a:t>
          </a:r>
          <a:r>
            <a:rPr lang="en-US" sz="2800" b="1" i="0" u="sng" kern="1200" dirty="0">
              <a:latin typeface="Abhaya Libre Regular" panose="020B0604020202020204" charset="0"/>
              <a:cs typeface="Abhaya Libre Regular" panose="020B0604020202020204" charset="0"/>
            </a:rPr>
            <a:t> za </a:t>
          </a:r>
          <a:r>
            <a:rPr lang="en-US" sz="2800" b="1" i="0" u="sng" kern="1200" dirty="0" err="1">
              <a:latin typeface="Abhaya Libre Regular" panose="020B0604020202020204" charset="0"/>
              <a:cs typeface="Abhaya Libre Regular" panose="020B0604020202020204" charset="0"/>
            </a:rPr>
            <a:t>internu</a:t>
          </a:r>
          <a:r>
            <a:rPr lang="en-US" sz="2800" b="1" i="0" u="sng" kern="1200" dirty="0">
              <a:latin typeface="Abhaya Libre Regular" panose="020B0604020202020204" charset="0"/>
              <a:cs typeface="Abhaya Libre Regular" panose="020B0604020202020204" charset="0"/>
            </a:rPr>
            <a:t> </a:t>
          </a:r>
          <a:r>
            <a:rPr lang="en-US" sz="2800" b="1" i="0" u="sng" kern="1200" dirty="0" err="1">
              <a:latin typeface="Abhaya Libre Regular" panose="020B0604020202020204" charset="0"/>
              <a:cs typeface="Abhaya Libre Regular" panose="020B0604020202020204" charset="0"/>
            </a:rPr>
            <a:t>mobilnost</a:t>
          </a:r>
          <a:endParaRPr lang="en-US" sz="2800" b="1" i="0" u="sng" kern="1200" dirty="0">
            <a:latin typeface="Abhaya Libre Regular" panose="020B0604020202020204" charset="0"/>
            <a:cs typeface="Abhaya Libre Regular" panose="020B0604020202020204" charset="0"/>
          </a:endParaRPr>
        </a:p>
        <a:p>
          <a:pPr marL="0" lvl="0" indent="0" algn="ctr" defTabSz="1244600">
            <a:lnSpc>
              <a:spcPct val="90000"/>
            </a:lnSpc>
            <a:spcBef>
              <a:spcPct val="0"/>
            </a:spcBef>
            <a:spcAft>
              <a:spcPct val="35000"/>
            </a:spcAft>
            <a:buNone/>
          </a:pPr>
          <a:r>
            <a:rPr lang="en-US" sz="2000" b="0" i="1" u="none" kern="1200" dirty="0" err="1">
              <a:latin typeface="Abhaya Libre Regular" panose="020B0604020202020204" charset="0"/>
              <a:cs typeface="Abhaya Libre Regular" panose="020B0604020202020204" charset="0"/>
            </a:rPr>
            <a:t>Pošto</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nove</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sposobnosti</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čine</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osobu</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kvalifikovanijom</a:t>
          </a:r>
          <a:r>
            <a:rPr lang="en-US" sz="2000" b="0" i="1" u="none" kern="1200" dirty="0">
              <a:latin typeface="Abhaya Libre Regular" panose="020B0604020202020204" charset="0"/>
              <a:cs typeface="Abhaya Libre Regular" panose="020B0604020202020204" charset="0"/>
            </a:rPr>
            <a:t> za </a:t>
          </a:r>
          <a:r>
            <a:rPr lang="en-US" sz="2000" b="0" i="1" u="none" kern="1200" dirty="0" err="1">
              <a:latin typeface="Abhaya Libre Regular" panose="020B0604020202020204" charset="0"/>
              <a:cs typeface="Abhaya Libre Regular" panose="020B0604020202020204" charset="0"/>
            </a:rPr>
            <a:t>fleksibilne</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zadatke</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ili</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zadatke</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višeg</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nivoa</a:t>
          </a:r>
          <a:r>
            <a:rPr lang="en-US" sz="2000" b="0" i="1" u="none" kern="1200" dirty="0">
              <a:latin typeface="Abhaya Libre Regular" panose="020B0604020202020204" charset="0"/>
              <a:cs typeface="Abhaya Libre Regular" panose="020B0604020202020204" charset="0"/>
            </a:rPr>
            <a:t> u </a:t>
          </a:r>
          <a:r>
            <a:rPr lang="en-US" sz="2000" b="0" i="1" u="none" kern="1200" dirty="0" err="1">
              <a:latin typeface="Abhaya Libre Regular" panose="020B0604020202020204" charset="0"/>
              <a:cs typeface="Abhaya Libre Regular" panose="020B0604020202020204" charset="0"/>
            </a:rPr>
            <a:t>organizaciji</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prekvalifikacija</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pruža</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zaposlenima</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veću</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verovatnoću</a:t>
          </a:r>
          <a:r>
            <a:rPr lang="en-US" sz="2000" b="0" i="1" u="none" kern="1200" dirty="0">
              <a:latin typeface="Abhaya Libre Regular" panose="020B0604020202020204" charset="0"/>
              <a:cs typeface="Abhaya Libre Regular" panose="020B0604020202020204" charset="0"/>
            </a:rPr>
            <a:t> da  </a:t>
          </a:r>
          <a:r>
            <a:rPr lang="en-US" sz="2000" b="0" i="1" u="none" kern="1200" dirty="0" err="1">
              <a:latin typeface="Abhaya Libre Regular" panose="020B0604020202020204" charset="0"/>
              <a:cs typeface="Abhaya Libre Regular" panose="020B0604020202020204" charset="0"/>
            </a:rPr>
            <a:t>ostanu</a:t>
          </a:r>
          <a:r>
            <a:rPr lang="en-US" sz="2000" b="0" i="1" u="none" kern="1200" dirty="0">
              <a:latin typeface="Abhaya Libre Regular" panose="020B0604020202020204" charset="0"/>
              <a:cs typeface="Abhaya Libre Regular" panose="020B0604020202020204" charset="0"/>
            </a:rPr>
            <a:t> u </a:t>
          </a:r>
          <a:r>
            <a:rPr lang="en-US" sz="2000" b="0" i="1" u="none" kern="1200" dirty="0" err="1">
              <a:latin typeface="Abhaya Libre Regular" panose="020B0604020202020204" charset="0"/>
              <a:cs typeface="Abhaya Libre Regular" panose="020B0604020202020204" charset="0"/>
            </a:rPr>
            <a:t>kompaniji</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Zaposleni</a:t>
          </a:r>
          <a:r>
            <a:rPr lang="en-US" sz="2000" b="0" i="1" u="none" kern="1200" dirty="0">
              <a:latin typeface="Abhaya Libre Regular" panose="020B0604020202020204" charset="0"/>
              <a:cs typeface="Abhaya Libre Regular" panose="020B0604020202020204" charset="0"/>
            </a:rPr>
            <a:t> koji se </a:t>
          </a:r>
          <a:r>
            <a:rPr lang="en-US" sz="2000" b="0" i="1" u="none" kern="1200" dirty="0" err="1">
              <a:latin typeface="Abhaya Libre Regular" panose="020B0604020202020204" charset="0"/>
              <a:cs typeface="Abhaya Libre Regular" panose="020B0604020202020204" charset="0"/>
            </a:rPr>
            <a:t>prekvalifikovaju</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imaju</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prednost</a:t>
          </a:r>
          <a:r>
            <a:rPr lang="en-US" sz="2000" b="0" i="1" u="none" kern="1200" dirty="0">
              <a:latin typeface="Abhaya Libre Regular" panose="020B0604020202020204" charset="0"/>
              <a:cs typeface="Abhaya Libre Regular" panose="020B0604020202020204" charset="0"/>
            </a:rPr>
            <a:t> u </a:t>
          </a:r>
          <a:r>
            <a:rPr lang="en-US" sz="2000" b="0" i="1" u="none" kern="1200" dirty="0" err="1">
              <a:latin typeface="Abhaya Libre Regular" panose="020B0604020202020204" charset="0"/>
              <a:cs typeface="Abhaya Libre Regular" panose="020B0604020202020204" charset="0"/>
            </a:rPr>
            <a:t>proširenju</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svojih</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veština</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i</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napredovanju</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na</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korporativnoj</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lestvici</a:t>
          </a:r>
          <a:r>
            <a:rPr lang="en-US" sz="2000" b="0" i="1" u="none" kern="1200" dirty="0">
              <a:latin typeface="Abhaya Libre Regular" panose="020B0604020202020204" charset="0"/>
              <a:cs typeface="Abhaya Libre Regular" panose="020B0604020202020204" charset="0"/>
            </a:rPr>
            <a:t> u </a:t>
          </a:r>
          <a:r>
            <a:rPr lang="en-US" sz="2000" b="0" i="1" u="none" kern="1200" dirty="0" err="1">
              <a:latin typeface="Abhaya Libre Regular" panose="020B0604020202020204" charset="0"/>
              <a:cs typeface="Abhaya Libre Regular" panose="020B0604020202020204" charset="0"/>
            </a:rPr>
            <a:t>budućnosti</a:t>
          </a:r>
          <a:r>
            <a:rPr lang="en-US" sz="2000" b="0" i="1" u="none" kern="1200" dirty="0">
              <a:latin typeface="Abhaya Libre Regular" panose="020B0604020202020204" charset="0"/>
              <a:cs typeface="Abhaya Libre Regular" panose="020B0604020202020204" charset="0"/>
            </a:rPr>
            <a:t>, pored toga </a:t>
          </a:r>
          <a:r>
            <a:rPr lang="en-US" sz="2000" b="0" i="1" u="none" kern="1200" dirty="0" err="1">
              <a:latin typeface="Abhaya Libre Regular" panose="020B0604020202020204" charset="0"/>
              <a:cs typeface="Abhaya Libre Regular" panose="020B0604020202020204" charset="0"/>
            </a:rPr>
            <a:t>što</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će</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zadržati</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svoj</a:t>
          </a:r>
          <a:r>
            <a:rPr lang="en-US" sz="2000" b="0" i="1" u="none" kern="1200" dirty="0">
              <a:latin typeface="Abhaya Libre Regular" panose="020B0604020202020204" charset="0"/>
              <a:cs typeface="Abhaya Libre Regular" panose="020B0604020202020204" charset="0"/>
            </a:rPr>
            <a:t> </a:t>
          </a:r>
          <a:r>
            <a:rPr lang="en-US" sz="2000" b="0" i="1" u="none" kern="1200" dirty="0" err="1">
              <a:latin typeface="Abhaya Libre Regular" panose="020B0604020202020204" charset="0"/>
              <a:cs typeface="Abhaya Libre Regular" panose="020B0604020202020204" charset="0"/>
            </a:rPr>
            <a:t>posao</a:t>
          </a:r>
          <a:r>
            <a:rPr lang="en-US" sz="2000" b="0" i="1" u="none" kern="1200" dirty="0">
              <a:latin typeface="Abhaya Libre Regular" panose="020B0604020202020204" charset="0"/>
              <a:cs typeface="Abhaya Libre Regular" panose="020B0604020202020204" charset="0"/>
            </a:rPr>
            <a:t> u </a:t>
          </a:r>
          <a:r>
            <a:rPr lang="en-US" sz="2000" b="0" i="1" u="none" kern="1200" dirty="0" err="1">
              <a:latin typeface="Abhaya Libre Regular" panose="020B0604020202020204" charset="0"/>
              <a:cs typeface="Abhaya Libre Regular" panose="020B0604020202020204" charset="0"/>
            </a:rPr>
            <a:t>organizaciji</a:t>
          </a:r>
          <a:r>
            <a:rPr lang="en-US" sz="2000" b="0" i="1" u="none" kern="1200" dirty="0">
              <a:latin typeface="Abhaya Libre Regular" panose="020B0604020202020204" charset="0"/>
              <a:cs typeface="Abhaya Libre Regular" panose="020B0604020202020204" charset="0"/>
            </a:rPr>
            <a:t>.</a:t>
          </a:r>
        </a:p>
        <a:p>
          <a:pPr marL="0" lvl="0" indent="0" algn="ctr" defTabSz="1244600">
            <a:lnSpc>
              <a:spcPct val="90000"/>
            </a:lnSpc>
            <a:spcBef>
              <a:spcPct val="0"/>
            </a:spcBef>
            <a:spcAft>
              <a:spcPct val="35000"/>
            </a:spcAft>
            <a:buNone/>
          </a:pPr>
          <a:endParaRPr lang="en-US" sz="2000" b="0" i="1" u="none" kern="1200" dirty="0">
            <a:latin typeface="Abhaya Libre Regular" panose="020B0604020202020204" charset="0"/>
            <a:cs typeface="Abhaya Libre Regular" panose="020B0604020202020204" charset="0"/>
          </a:endParaRPr>
        </a:p>
      </dsp:txBody>
      <dsp:txXfrm rot="10800000">
        <a:off x="10808033" y="2671501"/>
        <a:ext cx="4332278" cy="4446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8A4B5-CF49-4378-8771-387FEF9023FA}">
      <dsp:nvSpPr>
        <dsp:cNvPr id="0" name=""/>
        <dsp:cNvSpPr/>
      </dsp:nvSpPr>
      <dsp:spPr>
        <a:xfrm>
          <a:off x="-9200807" y="-1403415"/>
          <a:ext cx="10934832" cy="10934832"/>
        </a:xfrm>
        <a:prstGeom prst="blockArc">
          <a:avLst>
            <a:gd name="adj1" fmla="val 18900000"/>
            <a:gd name="adj2" fmla="val 2700000"/>
            <a:gd name="adj3" fmla="val 198"/>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359512-752D-431B-8891-03DBA2D3C884}">
      <dsp:nvSpPr>
        <dsp:cNvPr id="0" name=""/>
        <dsp:cNvSpPr/>
      </dsp:nvSpPr>
      <dsp:spPr>
        <a:xfrm>
          <a:off x="1080937" y="261900"/>
          <a:ext cx="11014639" cy="2727399"/>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i="0" kern="1200" dirty="0">
              <a:latin typeface="Abhaya Libre Regular" panose="020B0604020202020204" charset="0"/>
              <a:cs typeface="Abhaya Libre Regular" panose="020B0604020202020204" charset="0"/>
            </a:rPr>
            <a:t>1. </a:t>
          </a:r>
          <a:r>
            <a:rPr lang="en-US" sz="2800" b="1" i="0" kern="1200" dirty="0" err="1">
              <a:latin typeface="Abhaya Libre Regular" panose="020B0604020202020204" charset="0"/>
              <a:cs typeface="Abhaya Libre Regular" panose="020B0604020202020204" charset="0"/>
            </a:rPr>
            <a:t>Povećanje</a:t>
          </a:r>
          <a:r>
            <a:rPr lang="en-US" sz="2800" b="1" i="0" kern="1200" dirty="0">
              <a:latin typeface="Abhaya Libre Regular" panose="020B0604020202020204" charset="0"/>
              <a:cs typeface="Abhaya Libre Regular" panose="020B0604020202020204" charset="0"/>
            </a:rPr>
            <a:t> </a:t>
          </a:r>
          <a:r>
            <a:rPr lang="en-US" sz="2800" b="1" i="0" kern="1200" dirty="0" err="1">
              <a:latin typeface="Abhaya Libre Regular" panose="020B0604020202020204" charset="0"/>
              <a:cs typeface="Abhaya Libre Regular" panose="020B0604020202020204" charset="0"/>
            </a:rPr>
            <a:t>zadržavanja</a:t>
          </a:r>
          <a:r>
            <a:rPr lang="en-US" sz="2800" b="1" i="0" kern="1200" dirty="0">
              <a:latin typeface="Abhaya Libre Regular" panose="020B0604020202020204" charset="0"/>
              <a:cs typeface="Abhaya Libre Regular" panose="020B0604020202020204" charset="0"/>
            </a:rPr>
            <a:t> </a:t>
          </a:r>
          <a:r>
            <a:rPr lang="en-US" sz="2800" b="1" i="0" kern="1200" dirty="0" err="1">
              <a:latin typeface="Abhaya Libre Regular" panose="020B0604020202020204" charset="0"/>
              <a:cs typeface="Abhaya Libre Regular" panose="020B0604020202020204" charset="0"/>
            </a:rPr>
            <a:t>zaposlenih</a:t>
          </a:r>
          <a:endParaRPr lang="en-US" sz="2800" b="1" i="0" kern="1200" dirty="0">
            <a:latin typeface="Abhaya Libre Regular" panose="020B0604020202020204" charset="0"/>
            <a:cs typeface="Abhaya Libre Regular" panose="020B0604020202020204" charset="0"/>
          </a:endParaRPr>
        </a:p>
        <a:p>
          <a:pPr marL="0" lvl="0" indent="0" algn="l" defTabSz="1244600">
            <a:lnSpc>
              <a:spcPct val="90000"/>
            </a:lnSpc>
            <a:spcBef>
              <a:spcPct val="0"/>
            </a:spcBef>
            <a:spcAft>
              <a:spcPct val="35000"/>
            </a:spcAft>
            <a:buNone/>
          </a:pPr>
          <a:r>
            <a:rPr lang="en-US" sz="2800" b="1" i="0" kern="1200" dirty="0">
              <a:latin typeface="Abhaya Libre Regular" panose="020B0604020202020204" charset="0"/>
              <a:cs typeface="Abhaya Libre Regular" panose="020B0604020202020204" charset="0"/>
            </a:rPr>
            <a:t>2. </a:t>
          </a:r>
          <a:r>
            <a:rPr lang="en-US" sz="2800" b="1" i="0" kern="1200" dirty="0" err="1">
              <a:latin typeface="Abhaya Libre Regular" panose="020B0604020202020204" charset="0"/>
              <a:cs typeface="Abhaya Libre Regular" panose="020B0604020202020204" charset="0"/>
            </a:rPr>
            <a:t>Popunjavanje</a:t>
          </a:r>
          <a:r>
            <a:rPr lang="en-US" sz="2800" b="1" i="0" kern="1200" dirty="0">
              <a:latin typeface="Abhaya Libre Regular" panose="020B0604020202020204" charset="0"/>
              <a:cs typeface="Abhaya Libre Regular" panose="020B0604020202020204" charset="0"/>
            </a:rPr>
            <a:t> </a:t>
          </a:r>
          <a:r>
            <a:rPr lang="en-US" sz="2800" b="1" i="0" kern="1200" dirty="0" err="1">
              <a:latin typeface="Abhaya Libre Regular" panose="020B0604020202020204" charset="0"/>
              <a:cs typeface="Abhaya Libre Regular" panose="020B0604020202020204" charset="0"/>
            </a:rPr>
            <a:t>praznina</a:t>
          </a:r>
          <a:r>
            <a:rPr lang="en-US" sz="2800" b="1" i="0" kern="1200" dirty="0">
              <a:latin typeface="Abhaya Libre Regular" panose="020B0604020202020204" charset="0"/>
              <a:cs typeface="Abhaya Libre Regular" panose="020B0604020202020204" charset="0"/>
            </a:rPr>
            <a:t> u </a:t>
          </a:r>
          <a:r>
            <a:rPr lang="en-US" sz="2800" b="1" i="0" kern="1200" dirty="0" err="1">
              <a:latin typeface="Abhaya Libre Regular" panose="020B0604020202020204" charset="0"/>
              <a:cs typeface="Abhaya Libre Regular" panose="020B0604020202020204" charset="0"/>
            </a:rPr>
            <a:t>veštinama</a:t>
          </a:r>
          <a:r>
            <a:rPr lang="en-US" sz="2800" b="1" i="0" kern="1200" dirty="0">
              <a:latin typeface="Abhaya Libre Regular" panose="020B0604020202020204" charset="0"/>
              <a:cs typeface="Abhaya Libre Regular" panose="020B0604020202020204" charset="0"/>
            </a:rPr>
            <a:t> u </a:t>
          </a:r>
          <a:r>
            <a:rPr lang="en-US" sz="2800" b="1" i="0" kern="1200" dirty="0" err="1">
              <a:latin typeface="Abhaya Libre Regular" panose="020B0604020202020204" charset="0"/>
              <a:cs typeface="Abhaya Libre Regular" panose="020B0604020202020204" charset="0"/>
            </a:rPr>
            <a:t>organizaciji</a:t>
          </a:r>
          <a:endParaRPr lang="en-US" sz="2800" b="1" i="0" kern="1200" dirty="0">
            <a:latin typeface="Abhaya Libre Regular" panose="020B0604020202020204" charset="0"/>
            <a:cs typeface="Abhaya Libre Regular" panose="020B0604020202020204" charset="0"/>
          </a:endParaRPr>
        </a:p>
        <a:p>
          <a:pPr marL="0" lvl="0" indent="0" algn="l" defTabSz="1244600">
            <a:lnSpc>
              <a:spcPct val="90000"/>
            </a:lnSpc>
            <a:spcBef>
              <a:spcPct val="0"/>
            </a:spcBef>
            <a:spcAft>
              <a:spcPct val="35000"/>
            </a:spcAft>
            <a:buNone/>
          </a:pPr>
          <a:r>
            <a:rPr lang="en-US" sz="2800" b="1" i="0" kern="1200" dirty="0">
              <a:latin typeface="Abhaya Libre Regular" panose="020B0604020202020204" charset="0"/>
              <a:cs typeface="Abhaya Libre Regular" panose="020B0604020202020204" charset="0"/>
            </a:rPr>
            <a:t>3. </a:t>
          </a:r>
          <a:r>
            <a:rPr lang="en-US" sz="2800" b="1" i="0" kern="1200" dirty="0" err="1">
              <a:latin typeface="Abhaya Libre Regular" panose="020B0604020202020204" charset="0"/>
              <a:cs typeface="Abhaya Libre Regular" panose="020B0604020202020204" charset="0"/>
            </a:rPr>
            <a:t>Poboljšanje</a:t>
          </a:r>
          <a:r>
            <a:rPr lang="en-US" sz="2800" b="1" i="0" kern="1200" dirty="0">
              <a:latin typeface="Abhaya Libre Regular" panose="020B0604020202020204" charset="0"/>
              <a:cs typeface="Abhaya Libre Regular" panose="020B0604020202020204" charset="0"/>
            </a:rPr>
            <a:t>  </a:t>
          </a:r>
          <a:r>
            <a:rPr lang="en-US" sz="2800" b="1" i="0" kern="1200" dirty="0" err="1">
              <a:latin typeface="Abhaya Libre Regular" panose="020B0604020202020204" charset="0"/>
              <a:cs typeface="Abhaya Libre Regular" panose="020B0604020202020204" charset="0"/>
            </a:rPr>
            <a:t>spremnosti</a:t>
          </a:r>
          <a:r>
            <a:rPr lang="en-US" sz="2800" b="1" i="0" kern="1200" dirty="0">
              <a:latin typeface="Abhaya Libre Regular" panose="020B0604020202020204" charset="0"/>
              <a:cs typeface="Abhaya Libre Regular" panose="020B0604020202020204" charset="0"/>
            </a:rPr>
            <a:t> za </a:t>
          </a:r>
          <a:r>
            <a:rPr lang="en-US" sz="2800" b="1" i="0" kern="1200" dirty="0" err="1">
              <a:latin typeface="Abhaya Libre Regular" panose="020B0604020202020204" charset="0"/>
              <a:cs typeface="Abhaya Libre Regular" panose="020B0604020202020204" charset="0"/>
            </a:rPr>
            <a:t>nepredviđene</a:t>
          </a:r>
          <a:r>
            <a:rPr lang="en-US" sz="2800" b="1" i="0" kern="1200" dirty="0">
              <a:latin typeface="Abhaya Libre Regular" panose="020B0604020202020204" charset="0"/>
              <a:cs typeface="Abhaya Libre Regular" panose="020B0604020202020204" charset="0"/>
            </a:rPr>
            <a:t> </a:t>
          </a:r>
          <a:r>
            <a:rPr lang="en-US" sz="2800" b="1" i="0" kern="1200" dirty="0" err="1">
              <a:latin typeface="Abhaya Libre Regular" panose="020B0604020202020204" charset="0"/>
              <a:cs typeface="Abhaya Libre Regular" panose="020B0604020202020204" charset="0"/>
            </a:rPr>
            <a:t>situacije</a:t>
          </a:r>
          <a:endParaRPr lang="en-US" sz="2800" b="1" i="0" kern="1200" dirty="0">
            <a:latin typeface="Abhaya Libre Regular" panose="020B0604020202020204" charset="0"/>
            <a:cs typeface="Abhaya Libre Regular" panose="020B0604020202020204" charset="0"/>
          </a:endParaRPr>
        </a:p>
        <a:p>
          <a:pPr marL="0" lvl="0" indent="0" algn="l" defTabSz="1244600">
            <a:lnSpc>
              <a:spcPct val="90000"/>
            </a:lnSpc>
            <a:spcBef>
              <a:spcPct val="0"/>
            </a:spcBef>
            <a:spcAft>
              <a:spcPct val="35000"/>
            </a:spcAft>
            <a:buNone/>
          </a:pPr>
          <a:r>
            <a:rPr lang="en-US" sz="2800" b="1" i="0" kern="1200" dirty="0">
              <a:latin typeface="Abhaya Libre Regular" panose="020B0604020202020204" charset="0"/>
              <a:cs typeface="Abhaya Libre Regular" panose="020B0604020202020204" charset="0"/>
            </a:rPr>
            <a:t>4. </a:t>
          </a:r>
          <a:r>
            <a:rPr lang="en-US" sz="2800" b="1" i="0" kern="1200" dirty="0" err="1">
              <a:latin typeface="Abhaya Libre Regular" panose="020B0604020202020204" charset="0"/>
              <a:cs typeface="Abhaya Libre Regular" panose="020B0604020202020204" charset="0"/>
            </a:rPr>
            <a:t>Promovisanje</a:t>
          </a:r>
          <a:r>
            <a:rPr lang="en-US" sz="2800" b="1" i="0" kern="1200" dirty="0">
              <a:latin typeface="Abhaya Libre Regular" panose="020B0604020202020204" charset="0"/>
              <a:cs typeface="Abhaya Libre Regular" panose="020B0604020202020204" charset="0"/>
            </a:rPr>
            <a:t> </a:t>
          </a:r>
          <a:r>
            <a:rPr lang="en-US" sz="2800" b="1" i="0" kern="1200" dirty="0" err="1">
              <a:latin typeface="Abhaya Libre Regular" panose="020B0604020202020204" charset="0"/>
              <a:cs typeface="Abhaya Libre Regular" panose="020B0604020202020204" charset="0"/>
            </a:rPr>
            <a:t>kulture</a:t>
          </a:r>
          <a:r>
            <a:rPr lang="en-US" sz="2800" b="1" i="0" kern="1200" dirty="0">
              <a:latin typeface="Abhaya Libre Regular" panose="020B0604020202020204" charset="0"/>
              <a:cs typeface="Abhaya Libre Regular" panose="020B0604020202020204" charset="0"/>
            </a:rPr>
            <a:t> </a:t>
          </a:r>
          <a:r>
            <a:rPr lang="en-US" sz="2800" b="1" i="0" kern="1200" dirty="0" err="1">
              <a:latin typeface="Abhaya Libre Regular" panose="020B0604020202020204" charset="0"/>
              <a:cs typeface="Abhaya Libre Regular" panose="020B0604020202020204" charset="0"/>
            </a:rPr>
            <a:t>učenja</a:t>
          </a:r>
          <a:endParaRPr lang="en-US" sz="2800" kern="1200" dirty="0">
            <a:latin typeface="Abhaya Libre Regular" panose="020B0604020202020204" charset="0"/>
            <a:cs typeface="Abhaya Libre Regular" panose="020B0604020202020204" charset="0"/>
          </a:endParaRPr>
        </a:p>
      </dsp:txBody>
      <dsp:txXfrm>
        <a:off x="1080937" y="261900"/>
        <a:ext cx="11014639" cy="2727399"/>
      </dsp:txXfrm>
    </dsp:sp>
    <dsp:sp modelId="{C785973E-04DD-4CA9-A34F-FC634E5E7C24}">
      <dsp:nvSpPr>
        <dsp:cNvPr id="0" name=""/>
        <dsp:cNvSpPr/>
      </dsp:nvSpPr>
      <dsp:spPr>
        <a:xfrm>
          <a:off x="96423" y="609600"/>
          <a:ext cx="2032000" cy="2032000"/>
        </a:xfrm>
        <a:prstGeom prst="ellipse">
          <a:avLst/>
        </a:prstGeom>
        <a:blipFill rotWithShape="0">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 modelId="{E25E4A78-8332-4315-AA5C-7C7341F74C43}">
      <dsp:nvSpPr>
        <dsp:cNvPr id="0" name=""/>
        <dsp:cNvSpPr/>
      </dsp:nvSpPr>
      <dsp:spPr>
        <a:xfrm>
          <a:off x="1703328" y="3141699"/>
          <a:ext cx="10360761" cy="1844600"/>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5. </a:t>
          </a:r>
          <a:r>
            <a:rPr lang="en-US" sz="2800" b="1" kern="1200" dirty="0" err="1">
              <a:latin typeface="Abhaya Libre Regular" panose="020B0604020202020204" charset="0"/>
              <a:cs typeface="Abhaya Libre Regular" panose="020B0604020202020204" charset="0"/>
            </a:rPr>
            <a:t>Privlačenje</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novih</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talenata</a:t>
          </a:r>
          <a:endParaRPr lang="en-US" sz="2800" b="1" kern="1200" dirty="0">
            <a:latin typeface="Abhaya Libre Regular" panose="020B0604020202020204" charset="0"/>
            <a:cs typeface="Abhaya Libre Regular" panose="020B0604020202020204" charset="0"/>
          </a:endParaRPr>
        </a:p>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6. </a:t>
          </a:r>
          <a:r>
            <a:rPr lang="en-US" sz="2800" b="1" kern="1200" dirty="0" err="1">
              <a:latin typeface="Abhaya Libre Regular" panose="020B0604020202020204" charset="0"/>
              <a:cs typeface="Abhaya Libre Regular" panose="020B0604020202020204" charset="0"/>
            </a:rPr>
            <a:t>Povećanje</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efikasnosti</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i</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produktivnost</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osoblja</a:t>
          </a:r>
          <a:endParaRPr lang="en-US" sz="2800" b="1" kern="1200" dirty="0">
            <a:latin typeface="Abhaya Libre Regular" panose="020B0604020202020204" charset="0"/>
            <a:cs typeface="Abhaya Libre Regular" panose="020B0604020202020204" charset="0"/>
          </a:endParaRPr>
        </a:p>
      </dsp:txBody>
      <dsp:txXfrm>
        <a:off x="1703328" y="3141699"/>
        <a:ext cx="10360761" cy="1844600"/>
      </dsp:txXfrm>
    </dsp:sp>
    <dsp:sp modelId="{B82B06EE-EA54-48BC-B27D-6941EB94FEE0}">
      <dsp:nvSpPr>
        <dsp:cNvPr id="0" name=""/>
        <dsp:cNvSpPr/>
      </dsp:nvSpPr>
      <dsp:spPr>
        <a:xfrm>
          <a:off x="687328" y="3047999"/>
          <a:ext cx="2032000" cy="2032000"/>
        </a:xfrm>
        <a:prstGeom prst="ellipse">
          <a:avLst/>
        </a:prstGeom>
        <a:solidFill>
          <a:schemeClr val="bg1"/>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 modelId="{7F650257-5801-49B4-A1A2-DE8AC0D65D67}">
      <dsp:nvSpPr>
        <dsp:cNvPr id="0" name=""/>
        <dsp:cNvSpPr/>
      </dsp:nvSpPr>
      <dsp:spPr>
        <a:xfrm>
          <a:off x="1112423" y="5503899"/>
          <a:ext cx="10951667" cy="1997000"/>
        </a:xfrm>
        <a:prstGeom prst="rect">
          <a:avLst/>
        </a:prstGeom>
        <a:solidFill>
          <a:srgbClr val="009999"/>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0320" tIns="71120" rIns="71120" bIns="71120" numCol="1" spcCol="1270" anchor="ctr" anchorCtr="0">
          <a:noAutofit/>
        </a:bodyPr>
        <a:lstStyle/>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7. </a:t>
          </a:r>
          <a:r>
            <a:rPr lang="en-US" sz="2800" b="1" kern="1200" dirty="0" err="1">
              <a:latin typeface="Abhaya Libre Regular" panose="020B0604020202020204" charset="0"/>
              <a:cs typeface="Abhaya Libre Regular" panose="020B0604020202020204" charset="0"/>
            </a:rPr>
            <a:t>Povecćanje</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motivacije</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i</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zadovoljstva</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osoblja</a:t>
          </a:r>
          <a:endParaRPr lang="en-US" sz="2800" b="1" kern="1200" dirty="0">
            <a:latin typeface="Abhaya Libre Regular" panose="020B0604020202020204" charset="0"/>
            <a:cs typeface="Abhaya Libre Regular" panose="020B0604020202020204" charset="0"/>
          </a:endParaRPr>
        </a:p>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8. </a:t>
          </a:r>
          <a:r>
            <a:rPr lang="en-US" sz="2800" b="1" kern="1200" dirty="0" err="1">
              <a:latin typeface="Abhaya Libre Regular" panose="020B0604020202020204" charset="0"/>
              <a:cs typeface="Abhaya Libre Regular" panose="020B0604020202020204" charset="0"/>
            </a:rPr>
            <a:t>Povećanje</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zadržavanja</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i</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zadovoljstva</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klijenata</a:t>
          </a:r>
          <a:endParaRPr lang="en-US" sz="2800" b="1" kern="1200" dirty="0">
            <a:latin typeface="Abhaya Libre Regular" panose="020B0604020202020204" charset="0"/>
            <a:cs typeface="Abhaya Libre Regular" panose="020B0604020202020204" charset="0"/>
          </a:endParaRPr>
        </a:p>
        <a:p>
          <a:pPr marL="0" lvl="0" indent="0" algn="l" defTabSz="1244600">
            <a:lnSpc>
              <a:spcPct val="90000"/>
            </a:lnSpc>
            <a:spcBef>
              <a:spcPct val="0"/>
            </a:spcBef>
            <a:spcAft>
              <a:spcPct val="35000"/>
            </a:spcAft>
            <a:buNone/>
          </a:pPr>
          <a:r>
            <a:rPr lang="en-US" sz="2800" b="1" kern="1200" dirty="0">
              <a:latin typeface="Abhaya Libre Regular" panose="020B0604020202020204" charset="0"/>
              <a:cs typeface="Abhaya Libre Regular" panose="020B0604020202020204" charset="0"/>
            </a:rPr>
            <a:t>9. </a:t>
          </a:r>
          <a:r>
            <a:rPr lang="en-US" sz="2800" b="1" kern="1200" dirty="0" err="1">
              <a:latin typeface="Abhaya Libre Regular" panose="020B0604020202020204" charset="0"/>
              <a:cs typeface="Abhaya Libre Regular" panose="020B0604020202020204" charset="0"/>
            </a:rPr>
            <a:t>Ušteda</a:t>
          </a:r>
          <a:r>
            <a:rPr lang="en-US" sz="2800" b="1" kern="1200" dirty="0">
              <a:latin typeface="Abhaya Libre Regular" panose="020B0604020202020204" charset="0"/>
              <a:cs typeface="Abhaya Libre Regular" panose="020B0604020202020204" charset="0"/>
            </a:rPr>
            <a:t> </a:t>
          </a:r>
          <a:r>
            <a:rPr lang="en-US" sz="2800" b="1" kern="1200" dirty="0" err="1">
              <a:latin typeface="Abhaya Libre Regular" panose="020B0604020202020204" charset="0"/>
              <a:cs typeface="Abhaya Libre Regular" panose="020B0604020202020204" charset="0"/>
            </a:rPr>
            <a:t>novca</a:t>
          </a:r>
          <a:endParaRPr lang="en-US" sz="2800" b="1" kern="1200" dirty="0">
            <a:latin typeface="Abhaya Libre Regular" panose="020B0604020202020204" charset="0"/>
            <a:cs typeface="Abhaya Libre Regular" panose="020B0604020202020204" charset="0"/>
          </a:endParaRPr>
        </a:p>
      </dsp:txBody>
      <dsp:txXfrm>
        <a:off x="1112423" y="5503899"/>
        <a:ext cx="10951667" cy="1997000"/>
      </dsp:txXfrm>
    </dsp:sp>
    <dsp:sp modelId="{CA88A75A-D564-479D-BD29-7B0003D9EA7F}">
      <dsp:nvSpPr>
        <dsp:cNvPr id="0" name=""/>
        <dsp:cNvSpPr/>
      </dsp:nvSpPr>
      <dsp:spPr>
        <a:xfrm>
          <a:off x="96423" y="5486400"/>
          <a:ext cx="2032000" cy="2032000"/>
        </a:xfrm>
        <a:prstGeom prst="ellipse">
          <a:avLst/>
        </a:prstGeom>
        <a:solidFill>
          <a:schemeClr val="bg1"/>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8294E-7E6E-424C-852F-CE9FB5DDF45E}">
      <dsp:nvSpPr>
        <dsp:cNvPr id="0" name=""/>
        <dsp:cNvSpPr/>
      </dsp:nvSpPr>
      <dsp:spPr>
        <a:xfrm>
          <a:off x="0" y="1033258"/>
          <a:ext cx="15773400" cy="1122453"/>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51AAA4-83FD-4BAD-9A75-A766F74D7D06}">
      <dsp:nvSpPr>
        <dsp:cNvPr id="0" name=""/>
        <dsp:cNvSpPr/>
      </dsp:nvSpPr>
      <dsp:spPr>
        <a:xfrm>
          <a:off x="480441" y="252706"/>
          <a:ext cx="4628911" cy="2338578"/>
        </a:xfrm>
        <a:prstGeom prst="roundRect">
          <a:avLst>
            <a:gd name="adj" fmla="val 10000"/>
          </a:avLst>
        </a:prstGeom>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49000" b="-4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AAD8C-C6E8-4293-9906-2C5CAE299972}">
      <dsp:nvSpPr>
        <dsp:cNvPr id="0" name=""/>
        <dsp:cNvSpPr/>
      </dsp:nvSpPr>
      <dsp:spPr>
        <a:xfrm rot="10800000">
          <a:off x="480441" y="2671501"/>
          <a:ext cx="4628911" cy="4587588"/>
        </a:xfrm>
        <a:prstGeom prst="round2SameRect">
          <a:avLst>
            <a:gd name="adj1" fmla="val 10500"/>
            <a:gd name="adj2" fmla="val 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u="sng" kern="1200" dirty="0" err="1">
              <a:latin typeface="Abhaya Libre Regular" panose="020B0604020202020204" charset="0"/>
              <a:cs typeface="Abhaya Libre Regular" panose="020B0604020202020204" charset="0"/>
            </a:rPr>
            <a:t>Pronađite</a:t>
          </a:r>
          <a:r>
            <a:rPr lang="en-US" sz="2800" b="1" u="sng" kern="1200" dirty="0">
              <a:latin typeface="Abhaya Libre Regular" panose="020B0604020202020204" charset="0"/>
              <a:cs typeface="Abhaya Libre Regular" panose="020B0604020202020204" charset="0"/>
            </a:rPr>
            <a:t> </a:t>
          </a:r>
          <a:r>
            <a:rPr lang="en-US" sz="2800" b="1" u="sng" kern="1200" dirty="0" err="1">
              <a:latin typeface="Abhaya Libre Regular" panose="020B0604020202020204" charset="0"/>
              <a:cs typeface="Abhaya Libre Regular" panose="020B0604020202020204" charset="0"/>
            </a:rPr>
            <a:t>nove</a:t>
          </a:r>
          <a:r>
            <a:rPr lang="en-US" sz="2800" b="1" u="sng" kern="1200" dirty="0">
              <a:latin typeface="Abhaya Libre Regular" panose="020B0604020202020204" charset="0"/>
              <a:cs typeface="Abhaya Libre Regular" panose="020B0604020202020204" charset="0"/>
            </a:rPr>
            <a:t> </a:t>
          </a:r>
          <a:r>
            <a:rPr lang="en-US" sz="2800" b="1" u="sng" kern="1200" dirty="0" err="1">
              <a:latin typeface="Abhaya Libre Regular" panose="020B0604020202020204" charset="0"/>
              <a:cs typeface="Abhaya Libre Regular" panose="020B0604020202020204" charset="0"/>
            </a:rPr>
            <a:t>oblasti</a:t>
          </a:r>
          <a:r>
            <a:rPr lang="en-US" sz="2800" b="1" u="sng" kern="1200" dirty="0">
              <a:latin typeface="Abhaya Libre Regular" panose="020B0604020202020204" charset="0"/>
              <a:cs typeface="Abhaya Libre Regular" panose="020B0604020202020204" charset="0"/>
            </a:rPr>
            <a:t> </a:t>
          </a:r>
          <a:r>
            <a:rPr lang="en-US" sz="2800" b="1" u="sng" kern="1200" dirty="0" err="1">
              <a:latin typeface="Abhaya Libre Regular" panose="020B0604020202020204" charset="0"/>
              <a:cs typeface="Abhaya Libre Regular" panose="020B0604020202020204" charset="0"/>
            </a:rPr>
            <a:t>interesovanja</a:t>
          </a:r>
          <a:endParaRPr lang="en-US" sz="2800" b="1" u="sng" kern="1200" dirty="0">
            <a:latin typeface="Abhaya Libre Regular" panose="020B0604020202020204" charset="0"/>
            <a:cs typeface="Abhaya Libre Regular" panose="020B0604020202020204" charset="0"/>
          </a:endParaRPr>
        </a:p>
        <a:p>
          <a:pPr marL="0" lvl="0" indent="0" algn="ctr" defTabSz="1244600">
            <a:lnSpc>
              <a:spcPct val="90000"/>
            </a:lnSpc>
            <a:spcBef>
              <a:spcPct val="0"/>
            </a:spcBef>
            <a:spcAft>
              <a:spcPct val="35000"/>
            </a:spcAft>
            <a:buNone/>
          </a:pPr>
          <a:r>
            <a:rPr lang="en-US" sz="2400" b="0" i="1" u="none" kern="1200" dirty="0" err="1">
              <a:latin typeface="Abhaya Libre Regular" panose="020B0604020202020204" charset="0"/>
              <a:cs typeface="Abhaya Libre Regular" panose="020B0604020202020204" charset="0"/>
            </a:rPr>
            <a:t>Možete</a:t>
          </a:r>
          <a:r>
            <a:rPr lang="en-US" sz="2400" b="0" i="1" u="none" kern="1200" dirty="0">
              <a:latin typeface="Abhaya Libre Regular" panose="020B0604020202020204" charset="0"/>
              <a:cs typeface="Abhaya Libre Regular" panose="020B0604020202020204" charset="0"/>
            </a:rPr>
            <a:t> se </a:t>
          </a:r>
          <a:r>
            <a:rPr lang="en-US" sz="2400" b="0" i="1" u="none" kern="1200" dirty="0" err="1">
              <a:latin typeface="Abhaya Libre Regular" panose="020B0604020202020204" charset="0"/>
              <a:cs typeface="Abhaya Libre Regular" panose="020B0604020202020204" charset="0"/>
            </a:rPr>
            <a:t>povezati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sa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novim</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temama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oblastima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koje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mogu</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pobuditi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vaše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interesovanje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učenjem</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novih</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sposobnosti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Pošto</a:t>
          </a:r>
          <a:r>
            <a:rPr lang="en-US" sz="2400" b="0" i="1" u="none" kern="1200" dirty="0">
              <a:latin typeface="Abhaya Libre Regular" panose="020B0604020202020204" charset="0"/>
              <a:cs typeface="Abhaya Libre Regular" panose="020B0604020202020204" charset="0"/>
            </a:rPr>
            <a:t> se </a:t>
          </a:r>
          <a:r>
            <a:rPr lang="en-US" sz="2400" b="0" i="1" u="none" kern="1200" dirty="0" err="1">
              <a:latin typeface="Abhaya Libre Regular" panose="020B0604020202020204" charset="0"/>
              <a:cs typeface="Abhaya Libre Regular" panose="020B0604020202020204" charset="0"/>
            </a:rPr>
            <a:t>industrije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stalno</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menjaju</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možda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ćete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naučiti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nove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tehnike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koje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ranije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niste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koristili</a:t>
          </a:r>
          <a:r>
            <a:rPr lang="en-US" sz="2400" b="0" i="1" u="none" kern="1200" dirty="0">
              <a:latin typeface="Abhaya Libre Regular" panose="020B0604020202020204" charset="0"/>
              <a:cs typeface="Abhaya Libre Regular" panose="020B0604020202020204" charset="0"/>
            </a:rPr>
            <a:t>, a </a:t>
          </a:r>
          <a:r>
            <a:rPr lang="en-US" sz="2400" b="0" i="1" u="none" kern="1200" dirty="0" err="1">
              <a:latin typeface="Abhaya Libre Regular" panose="020B0604020202020204" charset="0"/>
              <a:cs typeface="Abhaya Libre Regular" panose="020B0604020202020204" charset="0"/>
            </a:rPr>
            <a:t>koje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će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vam</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pomoći</a:t>
          </a:r>
          <a:r>
            <a:rPr lang="en-US" sz="2400" b="0" i="1" u="none" kern="1200" dirty="0">
              <a:latin typeface="Abhaya Libre Regular" panose="020B0604020202020204" charset="0"/>
              <a:cs typeface="Abhaya Libre Regular" panose="020B0604020202020204" charset="0"/>
            </a:rPr>
            <a:t> da </a:t>
          </a:r>
          <a:r>
            <a:rPr lang="en-US" sz="2400" b="0" i="1" u="none" kern="1200" dirty="0" err="1">
              <a:latin typeface="Abhaya Libre Regular" panose="020B0604020202020204" charset="0"/>
              <a:cs typeface="Abhaya Libre Regular" panose="020B0604020202020204" charset="0"/>
            </a:rPr>
            <a:t>aktivirate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strast</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prema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onome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što</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radite</a:t>
          </a:r>
          <a:r>
            <a:rPr lang="en-US" sz="2400" b="0" i="1" u="none" kern="1200" dirty="0">
              <a:latin typeface="Abhaya Libre Regular" panose="020B0604020202020204" charset="0"/>
              <a:cs typeface="Abhaya Libre Regular" panose="020B0604020202020204" charset="0"/>
            </a:rPr>
            <a:t>.</a:t>
          </a:r>
        </a:p>
      </dsp:txBody>
      <dsp:txXfrm rot="10800000">
        <a:off x="621525" y="2671501"/>
        <a:ext cx="4346743" cy="4446504"/>
      </dsp:txXfrm>
    </dsp:sp>
    <dsp:sp modelId="{210BEA66-8F79-4BC2-AF83-76A924FA3AF4}">
      <dsp:nvSpPr>
        <dsp:cNvPr id="0" name=""/>
        <dsp:cNvSpPr/>
      </dsp:nvSpPr>
      <dsp:spPr>
        <a:xfrm>
          <a:off x="5572244" y="252706"/>
          <a:ext cx="4628911" cy="2338578"/>
        </a:xfrm>
        <a:prstGeom prst="roundRect">
          <a:avLst>
            <a:gd name="adj" fmla="val 10000"/>
          </a:avLst>
        </a:prstGeom>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68000" b="-6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20C5DD-0150-4844-88A3-46FFDCA9C07F}">
      <dsp:nvSpPr>
        <dsp:cNvPr id="0" name=""/>
        <dsp:cNvSpPr/>
      </dsp:nvSpPr>
      <dsp:spPr>
        <a:xfrm rot="10800000">
          <a:off x="5572244" y="2671501"/>
          <a:ext cx="4628911" cy="4587588"/>
        </a:xfrm>
        <a:prstGeom prst="round2SameRect">
          <a:avLst>
            <a:gd name="adj1" fmla="val 10500"/>
            <a:gd name="adj2" fmla="val 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u="sng" kern="1200" dirty="0">
              <a:latin typeface="Abhaya Libre Regular" panose="020B0604020202020204" charset="0"/>
              <a:cs typeface="Abhaya Libre Regular" panose="020B0604020202020204" charset="0"/>
            </a:rPr>
            <a:t>Secure your job</a:t>
          </a:r>
          <a:endParaRPr lang="el-GR" sz="2800" b="1" u="sng" kern="1200" dirty="0">
            <a:latin typeface="Abhaya Libre Regular" panose="020B0604020202020204" charset="0"/>
            <a:cs typeface="Abhaya Libre Regular" panose="020B0604020202020204" charset="0"/>
          </a:endParaRPr>
        </a:p>
        <a:p>
          <a:pPr marL="0" lvl="0" indent="0" algn="ctr" defTabSz="1244600">
            <a:lnSpc>
              <a:spcPct val="90000"/>
            </a:lnSpc>
            <a:spcBef>
              <a:spcPct val="0"/>
            </a:spcBef>
            <a:spcAft>
              <a:spcPct val="35000"/>
            </a:spcAft>
            <a:buNone/>
          </a:pPr>
          <a:r>
            <a:rPr lang="en-US" sz="2400" b="0" i="1" u="none" kern="1200" dirty="0">
              <a:latin typeface="Abhaya Libre Regular" panose="020B0604020202020204" charset="0"/>
              <a:cs typeface="Abhaya Libre Regular" panose="020B0604020202020204" charset="0"/>
            </a:rPr>
            <a:t>By expanding your knowledge and expertise on the topics and tools related to your professional role, learning new skills will help you be more effective and adept at carrying out your responsibilities. If you outperform yourself each year, your job stability is more likely to increase.</a:t>
          </a:r>
        </a:p>
      </dsp:txBody>
      <dsp:txXfrm rot="10800000">
        <a:off x="5713328" y="2671501"/>
        <a:ext cx="4346743" cy="4446504"/>
      </dsp:txXfrm>
    </dsp:sp>
    <dsp:sp modelId="{D0E94F10-CE77-436E-9345-1679BA0FD132}">
      <dsp:nvSpPr>
        <dsp:cNvPr id="0" name=""/>
        <dsp:cNvSpPr/>
      </dsp:nvSpPr>
      <dsp:spPr>
        <a:xfrm>
          <a:off x="10664046" y="252706"/>
          <a:ext cx="4628911" cy="2338578"/>
        </a:xfrm>
        <a:prstGeom prst="roundRect">
          <a:avLst>
            <a:gd name="adj" fmla="val 10000"/>
          </a:avLst>
        </a:prstGeom>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27000" b="-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5CE86-566E-4FEF-99C7-5A264109042B}">
      <dsp:nvSpPr>
        <dsp:cNvPr id="0" name=""/>
        <dsp:cNvSpPr/>
      </dsp:nvSpPr>
      <dsp:spPr>
        <a:xfrm rot="10800000">
          <a:off x="10664046" y="2671501"/>
          <a:ext cx="4628911" cy="4587588"/>
        </a:xfrm>
        <a:prstGeom prst="round2SameRect">
          <a:avLst>
            <a:gd name="adj1" fmla="val 10500"/>
            <a:gd name="adj2" fmla="val 0"/>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u="sng" kern="1200" dirty="0">
              <a:latin typeface="Abhaya Libre Regular" panose="020B0604020202020204" charset="0"/>
              <a:cs typeface="Abhaya Libre Regular" panose="020B0604020202020204" charset="0"/>
            </a:rPr>
            <a:t>Getting ready for the future</a:t>
          </a:r>
        </a:p>
        <a:p>
          <a:pPr marL="0" lvl="0" indent="0" algn="ctr" defTabSz="1244600">
            <a:lnSpc>
              <a:spcPct val="90000"/>
            </a:lnSpc>
            <a:spcBef>
              <a:spcPct val="0"/>
            </a:spcBef>
            <a:spcAft>
              <a:spcPct val="35000"/>
            </a:spcAft>
            <a:buNone/>
          </a:pPr>
          <a:r>
            <a:rPr lang="en-US" sz="2400" b="0" i="1" u="none" kern="1200" dirty="0">
              <a:latin typeface="Abhaya Libre Regular" panose="020B0604020202020204" charset="0"/>
              <a:cs typeface="Abhaya Libre Regular" panose="020B0604020202020204" charset="0"/>
            </a:rPr>
            <a:t>You can better prepare yourself for future careers by upskilling.</a:t>
          </a:r>
        </a:p>
      </dsp:txBody>
      <dsp:txXfrm rot="10800000">
        <a:off x="10805130" y="2671501"/>
        <a:ext cx="4346743" cy="44465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8294E-7E6E-424C-852F-CE9FB5DDF45E}">
      <dsp:nvSpPr>
        <dsp:cNvPr id="0" name=""/>
        <dsp:cNvSpPr/>
      </dsp:nvSpPr>
      <dsp:spPr>
        <a:xfrm>
          <a:off x="0" y="1033258"/>
          <a:ext cx="15773400" cy="1122453"/>
        </a:xfrm>
        <a:prstGeom prst="roundRect">
          <a:avLst>
            <a:gd name="adj" fmla="val 10000"/>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51AAA4-83FD-4BAD-9A75-A766F74D7D06}">
      <dsp:nvSpPr>
        <dsp:cNvPr id="0" name=""/>
        <dsp:cNvSpPr/>
      </dsp:nvSpPr>
      <dsp:spPr>
        <a:xfrm>
          <a:off x="503586" y="200556"/>
          <a:ext cx="4614446" cy="2338578"/>
        </a:xfrm>
        <a:prstGeom prst="roundRect">
          <a:avLst>
            <a:gd name="adj" fmla="val 10000"/>
          </a:avLst>
        </a:prstGeom>
        <a:blipFill>
          <a:blip xmlns:r="http://schemas.openxmlformats.org/officeDocument/2006/relationships" r:embed="rId1">
            <a:duotone>
              <a:schemeClr val="accent5">
                <a:hueOff val="0"/>
                <a:satOff val="0"/>
                <a:lumOff val="0"/>
                <a:alphaOff val="0"/>
                <a:shade val="20000"/>
                <a:satMod val="200000"/>
              </a:schemeClr>
              <a:schemeClr val="accent5">
                <a:hueOff val="0"/>
                <a:satOff val="0"/>
                <a:lumOff val="0"/>
                <a:alphaOff val="0"/>
                <a:tint val="12000"/>
                <a:satMod val="190000"/>
              </a:schemeClr>
            </a:duotone>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FAAD8C-C6E8-4293-9906-2C5CAE299972}">
      <dsp:nvSpPr>
        <dsp:cNvPr id="0" name=""/>
        <dsp:cNvSpPr/>
      </dsp:nvSpPr>
      <dsp:spPr>
        <a:xfrm rot="10800000">
          <a:off x="489996" y="2515050"/>
          <a:ext cx="4641625" cy="4796189"/>
        </a:xfrm>
        <a:prstGeom prst="round2SameRect">
          <a:avLst>
            <a:gd name="adj1" fmla="val 10500"/>
            <a:gd name="adj2" fmla="val 0"/>
          </a:avLst>
        </a:prstGeom>
        <a:solidFill>
          <a:srgbClr val="00808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u="sng" kern="1200" dirty="0" err="1">
              <a:latin typeface="Abhaya Libre Regular" panose="020B0604020202020204" charset="0"/>
              <a:cs typeface="Abhaya Libre Regular" panose="020B0604020202020204" charset="0"/>
            </a:rPr>
            <a:t>Popunite</a:t>
          </a:r>
          <a:r>
            <a:rPr lang="en-US" sz="2800" b="1" u="sng" kern="1200" dirty="0">
              <a:latin typeface="Abhaya Libre Regular" panose="020B0604020202020204" charset="0"/>
              <a:cs typeface="Abhaya Libre Regular" panose="020B0604020202020204" charset="0"/>
            </a:rPr>
            <a:t> </a:t>
          </a:r>
          <a:r>
            <a:rPr lang="en-US" sz="2800" b="1" u="sng" kern="1200" dirty="0" err="1">
              <a:latin typeface="Abhaya Libre Regular" panose="020B0604020202020204" charset="0"/>
              <a:cs typeface="Abhaya Libre Regular" panose="020B0604020202020204" charset="0"/>
            </a:rPr>
            <a:t>prazninu</a:t>
          </a:r>
          <a:r>
            <a:rPr lang="en-US" sz="2800" b="1" u="sng" kern="1200" dirty="0">
              <a:latin typeface="Abhaya Libre Regular" panose="020B0604020202020204" charset="0"/>
              <a:cs typeface="Abhaya Libre Regular" panose="020B0604020202020204" charset="0"/>
            </a:rPr>
            <a:t> u </a:t>
          </a:r>
          <a:r>
            <a:rPr lang="en-US" sz="2800" b="1" u="sng" kern="1200" dirty="0" err="1">
              <a:latin typeface="Abhaya Libre Regular" panose="020B0604020202020204" charset="0"/>
              <a:cs typeface="Abhaya Libre Regular" panose="020B0604020202020204" charset="0"/>
            </a:rPr>
            <a:t>veštinama</a:t>
          </a:r>
          <a:endParaRPr lang="en-US" sz="2800" b="1" u="sng" kern="1200" dirty="0">
            <a:latin typeface="Abhaya Libre Regular" panose="020B0604020202020204" charset="0"/>
            <a:cs typeface="Abhaya Libre Regular" panose="020B0604020202020204" charset="0"/>
          </a:endParaRPr>
        </a:p>
        <a:p>
          <a:pPr marL="0" lvl="0" indent="0" algn="ctr" defTabSz="1244600">
            <a:lnSpc>
              <a:spcPct val="90000"/>
            </a:lnSpc>
            <a:spcBef>
              <a:spcPct val="0"/>
            </a:spcBef>
            <a:spcAft>
              <a:spcPct val="35000"/>
            </a:spcAft>
            <a:buNone/>
          </a:pPr>
          <a:r>
            <a:rPr lang="en-US" sz="2400" b="0" i="1" u="none" kern="1200" dirty="0" err="1">
              <a:latin typeface="Abhaya Libre Regular" panose="020B0604020202020204" charset="0"/>
              <a:cs typeface="Abhaya Libre Regular" panose="020B0604020202020204" charset="0"/>
            </a:rPr>
            <a:t>Razvoj</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novih</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naziva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poslova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funkcija</a:t>
          </a:r>
          <a:r>
            <a:rPr lang="en-US" sz="2400" b="0" i="1" u="none" kern="1200" dirty="0">
              <a:latin typeface="Abhaya Libre Regular" panose="020B0604020202020204" charset="0"/>
              <a:cs typeface="Abhaya Libre Regular" panose="020B0604020202020204" charset="0"/>
            </a:rPr>
            <a:t> se </a:t>
          </a:r>
          <a:r>
            <a:rPr lang="en-US" sz="2400" b="0" i="1" u="none" kern="1200" dirty="0" err="1">
              <a:latin typeface="Abhaya Libre Regular" panose="020B0604020202020204" charset="0"/>
              <a:cs typeface="Abhaya Libre Regular" panose="020B0604020202020204" charset="0"/>
            </a:rPr>
            <a:t>povećao</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zajedno</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sa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razvojem</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novih</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alata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tehnologija</a:t>
          </a:r>
          <a:r>
            <a:rPr lang="en-US" sz="2400" b="0" i="1" u="none" kern="1200" dirty="0">
              <a:latin typeface="Abhaya Libre Regular" panose="020B0604020202020204" charset="0"/>
              <a:cs typeface="Abhaya Libre Regular" panose="020B0604020202020204" charset="0"/>
            </a:rPr>
            <a:t>. Na primer, </a:t>
          </a:r>
          <a:r>
            <a:rPr lang="en-US" sz="2400" b="0" i="1" u="none" kern="1200" dirty="0" err="1">
              <a:latin typeface="Abhaya Libre Regular" panose="020B0604020202020204" charset="0"/>
              <a:cs typeface="Abhaya Libre Regular" panose="020B0604020202020204" charset="0"/>
            </a:rPr>
            <a:t>sve</a:t>
          </a:r>
          <a:r>
            <a:rPr lang="en-US" sz="2400" b="0" i="1" u="none" kern="1200" dirty="0">
              <a:latin typeface="Abhaya Libre Regular" panose="020B0604020202020204" charset="0"/>
              <a:cs typeface="Abhaya Libre Regular" panose="020B0604020202020204" charset="0"/>
            </a:rPr>
            <a:t> je </a:t>
          </a:r>
          <a:r>
            <a:rPr lang="en-US" sz="2400" b="0" i="1" u="none" kern="1200" dirty="0" err="1">
              <a:latin typeface="Abhaya Libre Regular" panose="020B0604020202020204" charset="0"/>
              <a:cs typeface="Abhaya Libre Regular" panose="020B0604020202020204" charset="0"/>
            </a:rPr>
            <a:t>veća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potražnja</a:t>
          </a:r>
          <a:r>
            <a:rPr lang="en-US" sz="2400" b="0" i="1" u="none" kern="1200" dirty="0">
              <a:latin typeface="Abhaya Libre Regular" panose="020B0604020202020204" charset="0"/>
              <a:cs typeface="Abhaya Libre Regular" panose="020B0604020202020204" charset="0"/>
            </a:rPr>
            <a:t> za </a:t>
          </a:r>
          <a:r>
            <a:rPr lang="en-US" sz="2400" b="0" i="1" u="none" kern="1200" dirty="0" err="1">
              <a:latin typeface="Abhaya Libre Regular" panose="020B0604020202020204" charset="0"/>
              <a:cs typeface="Abhaya Libre Regular" panose="020B0604020202020204" charset="0"/>
            </a:rPr>
            <a:t>novim</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radnim</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mestima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kao</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što</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su</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programeri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aplikacija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stručnjaci</a:t>
          </a:r>
          <a:r>
            <a:rPr lang="en-US" sz="2400" b="0" i="1" u="none" kern="1200" dirty="0">
              <a:latin typeface="Abhaya Libre Regular" panose="020B0604020202020204" charset="0"/>
              <a:cs typeface="Abhaya Libre Regular" panose="020B0604020202020204" charset="0"/>
            </a:rPr>
            <a:t> za </a:t>
          </a:r>
          <a:r>
            <a:rPr lang="en-US" sz="2400" b="0" i="1" u="none" kern="1200" dirty="0" err="1">
              <a:latin typeface="Abhaya Libre Regular" panose="020B0604020202020204" charset="0"/>
              <a:cs typeface="Abhaya Libre Regular" panose="020B0604020202020204" charset="0"/>
            </a:rPr>
            <a:t>računarstvo</a:t>
          </a:r>
          <a:r>
            <a:rPr lang="en-US" sz="2400" b="0" i="1" u="none" kern="1200" dirty="0">
              <a:latin typeface="Abhaya Libre Regular" panose="020B0604020202020204" charset="0"/>
              <a:cs typeface="Abhaya Libre Regular" panose="020B0604020202020204" charset="0"/>
            </a:rPr>
            <a:t> u </a:t>
          </a:r>
          <a:r>
            <a:rPr lang="en-US" sz="2400" b="0" i="1" u="none" kern="1200" dirty="0" err="1">
              <a:latin typeface="Abhaya Libre Regular" panose="020B0604020202020204" charset="0"/>
              <a:cs typeface="Abhaya Libre Regular" panose="020B0604020202020204" charset="0"/>
            </a:rPr>
            <a:t>oblaku</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programeri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veb</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portala</a:t>
          </a:r>
          <a:r>
            <a:rPr lang="en-US" sz="2400" b="0" i="1" u="none" kern="1200" dirty="0">
              <a:latin typeface="Abhaya Libre Regular" panose="020B0604020202020204" charset="0"/>
              <a:cs typeface="Abhaya Libre Regular" panose="020B0604020202020204" charset="0"/>
            </a:rPr>
            <a:t>.</a:t>
          </a:r>
        </a:p>
      </dsp:txBody>
      <dsp:txXfrm rot="10800000">
        <a:off x="632742" y="2515050"/>
        <a:ext cx="4356133" cy="4653443"/>
      </dsp:txXfrm>
    </dsp:sp>
    <dsp:sp modelId="{210BEA66-8F79-4BC2-AF83-76A924FA3AF4}">
      <dsp:nvSpPr>
        <dsp:cNvPr id="0" name=""/>
        <dsp:cNvSpPr/>
      </dsp:nvSpPr>
      <dsp:spPr>
        <a:xfrm>
          <a:off x="5593066" y="252706"/>
          <a:ext cx="4614446" cy="2338578"/>
        </a:xfrm>
        <a:prstGeom prst="roundRect">
          <a:avLst>
            <a:gd name="adj" fmla="val 10000"/>
          </a:avLst>
        </a:prstGeom>
        <a:blipFill>
          <a:blip xmlns:r="http://schemas.openxmlformats.org/officeDocument/2006/relationships" r:embed="rId2">
            <a:duotone>
              <a:schemeClr val="accent5">
                <a:hueOff val="-6393"/>
                <a:satOff val="304"/>
                <a:lumOff val="-1033"/>
                <a:alphaOff val="0"/>
                <a:shade val="20000"/>
                <a:satMod val="200000"/>
              </a:schemeClr>
              <a:schemeClr val="accent5">
                <a:hueOff val="-6393"/>
                <a:satOff val="304"/>
                <a:lumOff val="-1033"/>
                <a:alphaOff val="0"/>
                <a:tint val="12000"/>
                <a:satMod val="190000"/>
              </a:schemeClr>
            </a:duotone>
            <a:extLst>
              <a:ext uri="{28A0092B-C50C-407E-A947-70E740481C1C}">
                <a14:useLocalDpi xmlns:a14="http://schemas.microsoft.com/office/drawing/2010/main" val="0"/>
              </a:ext>
            </a:extLst>
          </a:blip>
          <a:srcRect/>
          <a:stretch>
            <a:fillRect t="-43000" b="-4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20C5DD-0150-4844-88A3-46FFDCA9C07F}">
      <dsp:nvSpPr>
        <dsp:cNvPr id="0" name=""/>
        <dsp:cNvSpPr/>
      </dsp:nvSpPr>
      <dsp:spPr>
        <a:xfrm rot="10800000">
          <a:off x="5593066" y="2671501"/>
          <a:ext cx="4614446" cy="4587588"/>
        </a:xfrm>
        <a:prstGeom prst="round2SameRect">
          <a:avLst>
            <a:gd name="adj1" fmla="val 10500"/>
            <a:gd name="adj2" fmla="val 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it-IT" sz="2800" b="1" u="sng" kern="1200" dirty="0">
              <a:latin typeface="Abhaya Libre Regular" panose="020B0604020202020204" charset="0"/>
              <a:cs typeface="Abhaya Libre Regular" panose="020B0604020202020204" charset="0"/>
            </a:rPr>
            <a:t>Povećajte svoju svest i discipline</a:t>
          </a:r>
        </a:p>
        <a:p>
          <a:pPr marL="0" lvl="0" indent="0" algn="ctr" defTabSz="1244600">
            <a:lnSpc>
              <a:spcPct val="90000"/>
            </a:lnSpc>
            <a:spcBef>
              <a:spcPct val="0"/>
            </a:spcBef>
            <a:spcAft>
              <a:spcPct val="35000"/>
            </a:spcAft>
            <a:buNone/>
          </a:pPr>
          <a:r>
            <a:rPr lang="en-US" sz="2400" b="0" i="1" u="none" kern="1200" dirty="0" err="1">
              <a:latin typeface="Abhaya Libre Regular" panose="020B0604020202020204" charset="0"/>
              <a:cs typeface="Abhaya Libre Regular" panose="020B0604020202020204" charset="0"/>
            </a:rPr>
            <a:t>Razvijanje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novih</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talenata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koristi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vašem</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profesionalnom</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ličnom</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razvoju</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Učeći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novi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talenat</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steći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ćete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disciplinu</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što</a:t>
          </a:r>
          <a:r>
            <a:rPr lang="en-US" sz="2400" b="0" i="1" u="none" kern="1200" dirty="0">
              <a:latin typeface="Abhaya Libre Regular" panose="020B0604020202020204" charset="0"/>
              <a:cs typeface="Abhaya Libre Regular" panose="020B0604020202020204" charset="0"/>
            </a:rPr>
            <a:t> bi </a:t>
          </a:r>
          <a:r>
            <a:rPr lang="en-US" sz="2400" b="0" i="1" u="none" kern="1200" dirty="0" err="1">
              <a:latin typeface="Abhaya Libre Regular" panose="020B0604020202020204" charset="0"/>
              <a:cs typeface="Abhaya Libre Regular" panose="020B0604020202020204" charset="0"/>
            </a:rPr>
            <a:t>moglo</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povoljno</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uticati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druge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oblasti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vašeg</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života</a:t>
          </a:r>
          <a:r>
            <a:rPr lang="en-US" sz="2400" b="0" i="1" u="none" kern="1200" dirty="0">
              <a:latin typeface="Abhaya Libre Regular" panose="020B0604020202020204" charset="0"/>
              <a:cs typeface="Abhaya Libre Regular" panose="020B0604020202020204" charset="0"/>
            </a:rPr>
            <a:t>.</a:t>
          </a:r>
        </a:p>
      </dsp:txBody>
      <dsp:txXfrm rot="10800000">
        <a:off x="5734150" y="2671501"/>
        <a:ext cx="4332278" cy="4446504"/>
      </dsp:txXfrm>
    </dsp:sp>
    <dsp:sp modelId="{D0E94F10-CE77-436E-9345-1679BA0FD132}">
      <dsp:nvSpPr>
        <dsp:cNvPr id="0" name=""/>
        <dsp:cNvSpPr/>
      </dsp:nvSpPr>
      <dsp:spPr>
        <a:xfrm>
          <a:off x="10668957" y="252706"/>
          <a:ext cx="4614446" cy="2338578"/>
        </a:xfrm>
        <a:prstGeom prst="roundRect">
          <a:avLst>
            <a:gd name="adj" fmla="val 10000"/>
          </a:avLst>
        </a:prstGeom>
        <a:blipFill>
          <a:blip xmlns:r="http://schemas.openxmlformats.org/officeDocument/2006/relationships" r:embed="rId3">
            <a:duotone>
              <a:schemeClr val="accent5">
                <a:hueOff val="-12785"/>
                <a:satOff val="608"/>
                <a:lumOff val="-2067"/>
                <a:alphaOff val="0"/>
                <a:shade val="20000"/>
                <a:satMod val="200000"/>
              </a:schemeClr>
              <a:schemeClr val="accent5">
                <a:hueOff val="-12785"/>
                <a:satOff val="608"/>
                <a:lumOff val="-2067"/>
                <a:alphaOff val="0"/>
                <a:tint val="12000"/>
                <a:satMod val="190000"/>
              </a:schemeClr>
            </a:duotone>
            <a:extLst>
              <a:ext uri="{28A0092B-C50C-407E-A947-70E740481C1C}">
                <a14:useLocalDpi xmlns:a14="http://schemas.microsoft.com/office/drawing/2010/main" val="0"/>
              </a:ext>
            </a:extLst>
          </a:blip>
          <a:srcRect/>
          <a:stretch>
            <a:fillRect t="-33000" b="-3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F5CE86-566E-4FEF-99C7-5A264109042B}">
      <dsp:nvSpPr>
        <dsp:cNvPr id="0" name=""/>
        <dsp:cNvSpPr/>
      </dsp:nvSpPr>
      <dsp:spPr>
        <a:xfrm rot="10800000">
          <a:off x="10668957" y="2671501"/>
          <a:ext cx="4614446" cy="4587588"/>
        </a:xfrm>
        <a:prstGeom prst="round2SameRect">
          <a:avLst>
            <a:gd name="adj1" fmla="val 10500"/>
            <a:gd name="adj2" fmla="val 0"/>
          </a:avLst>
        </a:prstGeom>
        <a:solidFill>
          <a:srgbClr val="0066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ctr" defTabSz="1244600">
            <a:lnSpc>
              <a:spcPct val="90000"/>
            </a:lnSpc>
            <a:spcBef>
              <a:spcPct val="0"/>
            </a:spcBef>
            <a:spcAft>
              <a:spcPct val="35000"/>
            </a:spcAft>
            <a:buNone/>
          </a:pPr>
          <a:r>
            <a:rPr lang="en-US" sz="2800" b="1" u="sng" kern="1200" dirty="0" err="1">
              <a:latin typeface="Abhaya Libre Regular" panose="020B0604020202020204" charset="0"/>
              <a:cs typeface="Abhaya Libre Regular" panose="020B0604020202020204" charset="0"/>
            </a:rPr>
            <a:t>Profesionalni</a:t>
          </a:r>
          <a:r>
            <a:rPr lang="en-US" sz="2800" b="1" u="sng" kern="1200" dirty="0">
              <a:latin typeface="Abhaya Libre Regular" panose="020B0604020202020204" charset="0"/>
              <a:cs typeface="Abhaya Libre Regular" panose="020B0604020202020204" charset="0"/>
            </a:rPr>
            <a:t> </a:t>
          </a:r>
          <a:r>
            <a:rPr lang="en-US" sz="2800" b="1" u="sng" kern="1200" dirty="0" err="1">
              <a:latin typeface="Abhaya Libre Regular" panose="020B0604020202020204" charset="0"/>
              <a:cs typeface="Abhaya Libre Regular" panose="020B0604020202020204" charset="0"/>
            </a:rPr>
            <a:t>razvoj</a:t>
          </a:r>
          <a:endParaRPr lang="en-US" sz="2800" b="1" u="sng" kern="1200" dirty="0">
            <a:latin typeface="Abhaya Libre Regular" panose="020B0604020202020204" charset="0"/>
            <a:cs typeface="Abhaya Libre Regular" panose="020B0604020202020204" charset="0"/>
          </a:endParaRPr>
        </a:p>
        <a:p>
          <a:pPr marL="0" lvl="0" indent="0" algn="ctr" defTabSz="1244600">
            <a:lnSpc>
              <a:spcPct val="90000"/>
            </a:lnSpc>
            <a:spcBef>
              <a:spcPct val="0"/>
            </a:spcBef>
            <a:spcAft>
              <a:spcPct val="35000"/>
            </a:spcAft>
            <a:buNone/>
          </a:pPr>
          <a:r>
            <a:rPr lang="en-US" sz="2400" b="0" i="1" u="none" kern="1200" dirty="0" err="1">
              <a:latin typeface="Abhaya Libre Regular" panose="020B0604020202020204" charset="0"/>
              <a:cs typeface="Abhaya Libre Regular" panose="020B0604020202020204" charset="0"/>
            </a:rPr>
            <a:t>Sticanje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novih</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veština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će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povećati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vaše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mogućnosti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zapošljavanja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pomoći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vam</a:t>
          </a:r>
          <a:r>
            <a:rPr lang="en-US" sz="2400" b="0" i="1" u="none" kern="1200" dirty="0">
              <a:latin typeface="Abhaya Libre Regular" panose="020B0604020202020204" charset="0"/>
              <a:cs typeface="Abhaya Libre Regular" panose="020B0604020202020204" charset="0"/>
            </a:rPr>
            <a:t> da se </a:t>
          </a:r>
          <a:r>
            <a:rPr lang="en-US" sz="2400" b="0" i="1" u="none" kern="1200" dirty="0" err="1">
              <a:latin typeface="Abhaya Libre Regular" panose="020B0604020202020204" charset="0"/>
              <a:cs typeface="Abhaya Libre Regular" panose="020B0604020202020204" charset="0"/>
            </a:rPr>
            <a:t>popnete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lestvici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posla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Možete</a:t>
          </a:r>
          <a:r>
            <a:rPr lang="en-US" sz="2400" b="0" i="1" u="none" kern="1200" dirty="0">
              <a:latin typeface="Abhaya Libre Regular" panose="020B0604020202020204" charset="0"/>
              <a:cs typeface="Abhaya Libre Regular" panose="020B0604020202020204" charset="0"/>
            </a:rPr>
            <a:t> se </a:t>
          </a:r>
          <a:r>
            <a:rPr lang="en-US" sz="2400" b="0" i="1" u="none" kern="1200" dirty="0" err="1">
              <a:latin typeface="Abhaya Libre Regular" panose="020B0604020202020204" charset="0"/>
              <a:cs typeface="Abhaya Libre Regular" panose="020B0604020202020204" charset="0"/>
            </a:rPr>
            <a:t>prijaviti</a:t>
          </a:r>
          <a:r>
            <a:rPr lang="en-US" sz="2400" b="0" i="1" u="none" kern="1200" dirty="0">
              <a:latin typeface="Abhaya Libre Regular" panose="020B0604020202020204" charset="0"/>
              <a:cs typeface="Abhaya Libre Regular" panose="020B0604020202020204" charset="0"/>
            </a:rPr>
            <a:t> za </a:t>
          </a:r>
          <a:r>
            <a:rPr lang="en-US" sz="2400" b="0" i="1" u="none" kern="1200" dirty="0" err="1">
              <a:latin typeface="Abhaya Libre Regular" panose="020B0604020202020204" charset="0"/>
              <a:cs typeface="Abhaya Libre Regular" panose="020B0604020202020204" charset="0"/>
            </a:rPr>
            <a:t>zaposlenje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višem</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nivou</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sa</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boljom</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nadoknadom</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lepšim</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radnim</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okruženjem</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više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odgovornosti</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ako</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imate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potrebne</a:t>
          </a:r>
          <a:r>
            <a:rPr lang="en-US" sz="2400" b="0" i="1" u="none" kern="1200" dirty="0">
              <a:latin typeface="Abhaya Libre Regular" panose="020B0604020202020204" charset="0"/>
              <a:cs typeface="Abhaya Libre Regular" panose="020B0604020202020204" charset="0"/>
            </a:rPr>
            <a:t> </a:t>
          </a:r>
          <a:r>
            <a:rPr lang="en-US" sz="2400" b="0" i="1" u="none" kern="1200" dirty="0" err="1">
              <a:latin typeface="Abhaya Libre Regular" panose="020B0604020202020204" charset="0"/>
              <a:cs typeface="Abhaya Libre Regular" panose="020B0604020202020204" charset="0"/>
            </a:rPr>
            <a:t>sposobnosti</a:t>
          </a:r>
          <a:r>
            <a:rPr lang="en-US" sz="2400" b="0" i="1" u="none" kern="1200" dirty="0">
              <a:latin typeface="Abhaya Libre Regular" panose="020B0604020202020204" charset="0"/>
              <a:cs typeface="Abhaya Libre Regular" panose="020B0604020202020204" charset="0"/>
            </a:rPr>
            <a:t>.
</a:t>
          </a:r>
        </a:p>
      </dsp:txBody>
      <dsp:txXfrm rot="10800000">
        <a:off x="10810041" y="2671501"/>
        <a:ext cx="4332278" cy="444650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hyperlink" Target="https://pixabay.com/" TargetMode="External"/><Relationship Id="rId3" Type="http://schemas.openxmlformats.org/officeDocument/2006/relationships/image" Target="../media/image52.svg"/><Relationship Id="rId7" Type="http://schemas.openxmlformats.org/officeDocument/2006/relationships/image" Target="../media/image12.png"/><Relationship Id="rId12" Type="http://schemas.openxmlformats.org/officeDocument/2006/relationships/image" Target="../media/image66.jpe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65.jpeg"/><Relationship Id="rId5" Type="http://schemas.openxmlformats.org/officeDocument/2006/relationships/image" Target="../media/image18.svg"/><Relationship Id="rId10" Type="http://schemas.openxmlformats.org/officeDocument/2006/relationships/image" Target="../media/image64.jpeg"/><Relationship Id="rId4" Type="http://schemas.openxmlformats.org/officeDocument/2006/relationships/image" Target="../media/image17.png"/><Relationship Id="rId9" Type="http://schemas.openxmlformats.org/officeDocument/2006/relationships/image" Target="../media/image63.jpeg"/></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55.svg"/></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hyperlink" Target="https://www.youtube.com/channel/UCtFRv9O2AHqOZjjynzrv-xg" TargetMode="External"/><Relationship Id="rId5" Type="http://schemas.openxmlformats.org/officeDocument/2006/relationships/image" Target="../media/image18.svg"/><Relationship Id="rId10" Type="http://schemas.openxmlformats.org/officeDocument/2006/relationships/image" Target="../media/image69.png"/><Relationship Id="rId4" Type="http://schemas.openxmlformats.org/officeDocument/2006/relationships/image" Target="../media/image17.png"/><Relationship Id="rId9" Type="http://schemas.openxmlformats.org/officeDocument/2006/relationships/image" Target="../media/image68.svg"/></Relationships>
</file>

<file path=ppt/slides/_rels/slide13.xml.rels><?xml version="1.0" encoding="UTF-8" standalone="yes"?>
<Relationships xmlns="http://schemas.openxmlformats.org/package/2006/relationships"><Relationship Id="rId8" Type="http://schemas.openxmlformats.org/officeDocument/2006/relationships/hyperlink" Target="https://translate.google.com/" TargetMode="External"/><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2.png"/><Relationship Id="rId5" Type="http://schemas.openxmlformats.org/officeDocument/2006/relationships/image" Target="../media/image18.svg"/><Relationship Id="rId10" Type="http://schemas.openxmlformats.org/officeDocument/2006/relationships/image" Target="../media/image71.svg"/><Relationship Id="rId4" Type="http://schemas.openxmlformats.org/officeDocument/2006/relationships/image" Target="../media/image17.png"/><Relationship Id="rId9" Type="http://schemas.openxmlformats.org/officeDocument/2006/relationships/image" Target="../media/image70.png"/></Relationships>
</file>

<file path=ppt/slides/_rels/slide14.xml.rels><?xml version="1.0" encoding="UTF-8" standalone="yes"?>
<Relationships xmlns="http://schemas.openxmlformats.org/package/2006/relationships"><Relationship Id="rId8" Type="http://schemas.openxmlformats.org/officeDocument/2006/relationships/hyperlink" Target="https://www.google.com/earth/education/" TargetMode="External"/><Relationship Id="rId13" Type="http://schemas.openxmlformats.org/officeDocument/2006/relationships/hyperlink" Target="https://creativecommons.org/licenses/by-nc-nd/3.0/" TargetMode="Externa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hyperlink" Target="https://www.techzim.co.zw/2018/06/measure-distance-and-area-with-the-new-feature-on-google-earth/"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5.png"/><Relationship Id="rId5" Type="http://schemas.openxmlformats.org/officeDocument/2006/relationships/image" Target="../media/image18.svg"/><Relationship Id="rId10" Type="http://schemas.openxmlformats.org/officeDocument/2006/relationships/image" Target="../media/image74.svg"/><Relationship Id="rId4" Type="http://schemas.openxmlformats.org/officeDocument/2006/relationships/image" Target="../media/image17.png"/><Relationship Id="rId9" Type="http://schemas.openxmlformats.org/officeDocument/2006/relationships/image" Target="../media/image73.png"/></Relationships>
</file>

<file path=ppt/slides/_rels/slide15.xml.rels><?xml version="1.0" encoding="UTF-8" standalone="yes"?>
<Relationships xmlns="http://schemas.openxmlformats.org/package/2006/relationships"><Relationship Id="rId8" Type="http://schemas.openxmlformats.org/officeDocument/2006/relationships/hyperlink" Target="https://lens.google/" TargetMode="External"/><Relationship Id="rId13" Type="http://schemas.openxmlformats.org/officeDocument/2006/relationships/hyperlink" Target="https://creativecommons.org/licenses/by-nc-nd/3.0/" TargetMode="Externa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hyperlink" Target="https://teknodiot.com/google-lens-nedir"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8.jpg"/><Relationship Id="rId5" Type="http://schemas.openxmlformats.org/officeDocument/2006/relationships/image" Target="../media/image18.svg"/><Relationship Id="rId10" Type="http://schemas.openxmlformats.org/officeDocument/2006/relationships/image" Target="../media/image77.svg"/><Relationship Id="rId4" Type="http://schemas.openxmlformats.org/officeDocument/2006/relationships/image" Target="../media/image17.png"/><Relationship Id="rId9" Type="http://schemas.openxmlformats.org/officeDocument/2006/relationships/image" Target="../media/image76.png"/></Relationships>
</file>

<file path=ppt/slides/_rels/slide16.xml.rels><?xml version="1.0" encoding="UTF-8" standalone="yes"?>
<Relationships xmlns="http://schemas.openxmlformats.org/package/2006/relationships"><Relationship Id="rId8" Type="http://schemas.openxmlformats.org/officeDocument/2006/relationships/hyperlink" Target="https://books.google.com/" TargetMode="External"/><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1.svg"/><Relationship Id="rId5" Type="http://schemas.openxmlformats.org/officeDocument/2006/relationships/image" Target="../media/image18.svg"/><Relationship Id="rId10" Type="http://schemas.openxmlformats.org/officeDocument/2006/relationships/image" Target="../media/image80.png"/><Relationship Id="rId4" Type="http://schemas.openxmlformats.org/officeDocument/2006/relationships/image" Target="../media/image17.png"/><Relationship Id="rId9" Type="http://schemas.openxmlformats.org/officeDocument/2006/relationships/image" Target="../media/image79.png"/></Relationships>
</file>

<file path=ppt/slides/_rels/slide17.xml.rels><?xml version="1.0" encoding="UTF-8" standalone="yes"?>
<Relationships xmlns="http://schemas.openxmlformats.org/package/2006/relationships"><Relationship Id="rId8" Type="http://schemas.openxmlformats.org/officeDocument/2006/relationships/hyperlink" Target="https://cloud.google.com/datasets" TargetMode="External"/><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4.jpg"/><Relationship Id="rId5" Type="http://schemas.openxmlformats.org/officeDocument/2006/relationships/image" Target="../media/image18.svg"/><Relationship Id="rId10" Type="http://schemas.openxmlformats.org/officeDocument/2006/relationships/image" Target="../media/image83.svg"/><Relationship Id="rId4" Type="http://schemas.openxmlformats.org/officeDocument/2006/relationships/image" Target="../media/image17.png"/><Relationship Id="rId9" Type="http://schemas.openxmlformats.org/officeDocument/2006/relationships/image" Target="../media/image82.png"/></Relationships>
</file>

<file path=ppt/slides/_rels/slide18.xml.rels><?xml version="1.0" encoding="UTF-8" standalone="yes"?>
<Relationships xmlns="http://schemas.openxmlformats.org/package/2006/relationships"><Relationship Id="rId8" Type="http://schemas.openxmlformats.org/officeDocument/2006/relationships/hyperlink" Target="https://scholar.google.com/" TargetMode="External"/><Relationship Id="rId13" Type="http://schemas.openxmlformats.org/officeDocument/2006/relationships/hyperlink" Target="https://creativecommons.org/licenses/by-nc-sa/3.0/" TargetMode="Externa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hyperlink" Target="https://aretio.blogspot.com/2019/11/el-perfil-en-google-scholar-de-los-mas.html"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85.png"/><Relationship Id="rId5" Type="http://schemas.openxmlformats.org/officeDocument/2006/relationships/image" Target="../media/image18.svg"/><Relationship Id="rId10" Type="http://schemas.openxmlformats.org/officeDocument/2006/relationships/image" Target="../media/image83.svg"/><Relationship Id="rId4" Type="http://schemas.openxmlformats.org/officeDocument/2006/relationships/image" Target="../media/image17.png"/><Relationship Id="rId9" Type="http://schemas.openxmlformats.org/officeDocument/2006/relationships/image" Target="../media/image82.png"/></Relationships>
</file>

<file path=ppt/slides/_rels/slide19.xml.rels><?xml version="1.0" encoding="UTF-8" standalone="yes"?>
<Relationships xmlns="http://schemas.openxmlformats.org/package/2006/relationships"><Relationship Id="rId8" Type="http://schemas.openxmlformats.org/officeDocument/2006/relationships/hyperlink" Target="https://experiments.withgoogle.com/" TargetMode="Externa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hyperlink" Target="https://pixabay.com/illustrations/spot-explosion-star-experiment-1502037/" TargetMode="Externa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8.svg"/><Relationship Id="rId5" Type="http://schemas.openxmlformats.org/officeDocument/2006/relationships/image" Target="../media/image18.svg"/><Relationship Id="rId10" Type="http://schemas.openxmlformats.org/officeDocument/2006/relationships/image" Target="../media/image57.png"/><Relationship Id="rId4" Type="http://schemas.openxmlformats.org/officeDocument/2006/relationships/image" Target="../media/image17.png"/><Relationship Id="rId9" Type="http://schemas.openxmlformats.org/officeDocument/2006/relationships/image" Target="../media/image86.jpe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12.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J6_8Bqg3P8I?start=46&amp;feature=oembed" TargetMode="Externa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4.svg"/><Relationship Id="rId9" Type="http://schemas.openxmlformats.org/officeDocument/2006/relationships/image" Target="../media/image87.jpeg"/></Relationships>
</file>

<file path=ppt/slides/_rels/slide21.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60.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59.png"/><Relationship Id="rId17" Type="http://schemas.openxmlformats.org/officeDocument/2006/relationships/image" Target="../media/image26.svg"/><Relationship Id="rId2" Type="http://schemas.openxmlformats.org/officeDocument/2006/relationships/image" Target="../media/image3.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8.svg"/><Relationship Id="rId5" Type="http://schemas.openxmlformats.org/officeDocument/2006/relationships/image" Target="../media/image18.svg"/><Relationship Id="rId15" Type="http://schemas.openxmlformats.org/officeDocument/2006/relationships/image" Target="../media/image89.svg"/><Relationship Id="rId10" Type="http://schemas.openxmlformats.org/officeDocument/2006/relationships/image" Target="../media/image57.png"/><Relationship Id="rId4" Type="http://schemas.openxmlformats.org/officeDocument/2006/relationships/image" Target="../media/image17.png"/><Relationship Id="rId9" Type="http://schemas.openxmlformats.org/officeDocument/2006/relationships/image" Target="../media/image55.svg"/><Relationship Id="rId14" Type="http://schemas.openxmlformats.org/officeDocument/2006/relationships/image" Target="../media/image88.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1.xml"/><Relationship Id="rId18" Type="http://schemas.openxmlformats.org/officeDocument/2006/relationships/image" Target="../media/image91.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1.xml"/><Relationship Id="rId17" Type="http://schemas.openxmlformats.org/officeDocument/2006/relationships/image" Target="../media/image90.png"/><Relationship Id="rId2" Type="http://schemas.openxmlformats.org/officeDocument/2006/relationships/image" Target="../media/image3.png"/><Relationship Id="rId16"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1.xml"/><Relationship Id="rId5" Type="http://schemas.openxmlformats.org/officeDocument/2006/relationships/image" Target="../media/image18.svg"/><Relationship Id="rId15" Type="http://schemas.openxmlformats.org/officeDocument/2006/relationships/image" Target="../media/image54.png"/><Relationship Id="rId10" Type="http://schemas.openxmlformats.org/officeDocument/2006/relationships/diagramData" Target="../diagrams/data1.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1.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2.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2.xml"/><Relationship Id="rId5" Type="http://schemas.openxmlformats.org/officeDocument/2006/relationships/image" Target="../media/image18.svg"/><Relationship Id="rId10" Type="http://schemas.openxmlformats.org/officeDocument/2006/relationships/diagramData" Target="../diagrams/data2.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2.xml"/></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60.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59.png"/><Relationship Id="rId17" Type="http://schemas.openxmlformats.org/officeDocument/2006/relationships/image" Target="../media/image96.svg"/><Relationship Id="rId2" Type="http://schemas.openxmlformats.org/officeDocument/2006/relationships/image" Target="../media/image3.png"/><Relationship Id="rId16"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8.svg"/><Relationship Id="rId5" Type="http://schemas.openxmlformats.org/officeDocument/2006/relationships/image" Target="../media/image18.svg"/><Relationship Id="rId15" Type="http://schemas.openxmlformats.org/officeDocument/2006/relationships/image" Target="../media/image26.svg"/><Relationship Id="rId10" Type="http://schemas.openxmlformats.org/officeDocument/2006/relationships/image" Target="../media/image57.png"/><Relationship Id="rId4" Type="http://schemas.openxmlformats.org/officeDocument/2006/relationships/image" Target="../media/image17.png"/><Relationship Id="rId9" Type="http://schemas.openxmlformats.org/officeDocument/2006/relationships/image" Target="../media/image55.svg"/><Relationship Id="rId1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3.xml"/><Relationship Id="rId18" Type="http://schemas.openxmlformats.org/officeDocument/2006/relationships/image" Target="../media/image91.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3.xml"/><Relationship Id="rId17" Type="http://schemas.openxmlformats.org/officeDocument/2006/relationships/image" Target="../media/image90.png"/><Relationship Id="rId2" Type="http://schemas.openxmlformats.org/officeDocument/2006/relationships/image" Target="../media/image3.png"/><Relationship Id="rId16" Type="http://schemas.openxmlformats.org/officeDocument/2006/relationships/image" Target="../media/image55.sv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3.xml"/><Relationship Id="rId5" Type="http://schemas.openxmlformats.org/officeDocument/2006/relationships/image" Target="../media/image18.svg"/><Relationship Id="rId15" Type="http://schemas.openxmlformats.org/officeDocument/2006/relationships/image" Target="../media/image54.png"/><Relationship Id="rId10" Type="http://schemas.openxmlformats.org/officeDocument/2006/relationships/diagramData" Target="../diagrams/data3.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3.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4.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4.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4.xml"/><Relationship Id="rId5" Type="http://schemas.openxmlformats.org/officeDocument/2006/relationships/image" Target="../media/image18.svg"/><Relationship Id="rId10" Type="http://schemas.openxmlformats.org/officeDocument/2006/relationships/diagramData" Target="../diagrams/data4.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4.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diagramColors" Target="../diagrams/colors5.xml"/><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diagramQuickStyle" Target="../diagrams/quickStyle5.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diagramLayout" Target="../diagrams/layout5.xml"/><Relationship Id="rId5" Type="http://schemas.openxmlformats.org/officeDocument/2006/relationships/image" Target="../media/image18.svg"/><Relationship Id="rId10" Type="http://schemas.openxmlformats.org/officeDocument/2006/relationships/diagramData" Target="../diagrams/data5.xml"/><Relationship Id="rId4" Type="http://schemas.openxmlformats.org/officeDocument/2006/relationships/image" Target="../media/image17.png"/><Relationship Id="rId9" Type="http://schemas.openxmlformats.org/officeDocument/2006/relationships/image" Target="../media/image26.svg"/><Relationship Id="rId14" Type="http://schemas.microsoft.com/office/2007/relationships/diagramDrawing" Target="../diagrams/drawing5.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hyperlink" Target="https://whatfix.com/blog/reskilling/" TargetMode="External"/><Relationship Id="rId5" Type="http://schemas.openxmlformats.org/officeDocument/2006/relationships/image" Target="../media/image18.svg"/><Relationship Id="rId10" Type="http://schemas.openxmlformats.org/officeDocument/2006/relationships/image" Target="../media/image100.png"/><Relationship Id="rId4" Type="http://schemas.openxmlformats.org/officeDocument/2006/relationships/image" Target="../media/image17.png"/><Relationship Id="rId9" Type="http://schemas.openxmlformats.org/officeDocument/2006/relationships/image" Target="../media/image26.svg"/></Relationships>
</file>

<file path=ppt/slides/_rels/slide29.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2.png"/><Relationship Id="rId3" Type="http://schemas.openxmlformats.org/officeDocument/2006/relationships/image" Target="../media/image102.svg"/><Relationship Id="rId7" Type="http://schemas.openxmlformats.org/officeDocument/2006/relationships/image" Target="../media/image17.png"/><Relationship Id="rId12" Type="http://schemas.openxmlformats.org/officeDocument/2006/relationships/image" Target="../media/image30.sv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4.svg"/><Relationship Id="rId11" Type="http://schemas.openxmlformats.org/officeDocument/2006/relationships/image" Target="../media/image29.png"/><Relationship Id="rId5" Type="http://schemas.openxmlformats.org/officeDocument/2006/relationships/image" Target="../media/image103.png"/><Relationship Id="rId10"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12.png"/><Relationship Id="rId3" Type="http://schemas.openxmlformats.org/officeDocument/2006/relationships/image" Target="../media/image4.svg"/><Relationship Id="rId7" Type="http://schemas.openxmlformats.org/officeDocument/2006/relationships/image" Target="../media/image26.svg"/><Relationship Id="rId12" Type="http://schemas.openxmlformats.org/officeDocument/2006/relationships/image" Target="../media/image14.svg"/><Relationship Id="rId17" Type="http://schemas.openxmlformats.org/officeDocument/2006/relationships/image" Target="../media/image30.svg"/><Relationship Id="rId2" Type="http://schemas.openxmlformats.org/officeDocument/2006/relationships/image" Target="../media/image3.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3.png"/><Relationship Id="rId5" Type="http://schemas.openxmlformats.org/officeDocument/2006/relationships/image" Target="../media/image6.svg"/><Relationship Id="rId1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28.sv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2.png"/><Relationship Id="rId3" Type="http://schemas.openxmlformats.org/officeDocument/2006/relationships/image" Target="../media/image102.svg"/><Relationship Id="rId7" Type="http://schemas.openxmlformats.org/officeDocument/2006/relationships/image" Target="../media/image17.png"/><Relationship Id="rId12" Type="http://schemas.openxmlformats.org/officeDocument/2006/relationships/image" Target="../media/image30.sv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4.svg"/><Relationship Id="rId11" Type="http://schemas.openxmlformats.org/officeDocument/2006/relationships/image" Target="../media/image29.png"/><Relationship Id="rId5" Type="http://schemas.openxmlformats.org/officeDocument/2006/relationships/image" Target="../media/image103.png"/><Relationship Id="rId10"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12.png"/><Relationship Id="rId3" Type="http://schemas.openxmlformats.org/officeDocument/2006/relationships/image" Target="../media/image102.svg"/><Relationship Id="rId7" Type="http://schemas.openxmlformats.org/officeDocument/2006/relationships/image" Target="../media/image17.png"/><Relationship Id="rId12" Type="http://schemas.openxmlformats.org/officeDocument/2006/relationships/image" Target="../media/image30.sv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4.svg"/><Relationship Id="rId11" Type="http://schemas.openxmlformats.org/officeDocument/2006/relationships/image" Target="../media/image29.png"/><Relationship Id="rId5" Type="http://schemas.openxmlformats.org/officeDocument/2006/relationships/image" Target="../media/image103.png"/><Relationship Id="rId10"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J6_8Bqg3P8I?feature=oembed" TargetMode="External"/><Relationship Id="rId6" Type="http://schemas.openxmlformats.org/officeDocument/2006/relationships/image" Target="../media/image18.svg"/><Relationship Id="rId11" Type="http://schemas.openxmlformats.org/officeDocument/2006/relationships/image" Target="../media/image87.jpe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33.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openxmlformats.org/officeDocument/2006/relationships/image" Target="../media/image106.jpe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8" Type="http://schemas.openxmlformats.org/officeDocument/2006/relationships/image" Target="../media/image108.jpe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3sdm65O_2jI?feature=oembed" TargetMode="External"/><Relationship Id="rId6" Type="http://schemas.openxmlformats.org/officeDocument/2006/relationships/image" Target="../media/image18.svg"/><Relationship Id="rId11" Type="http://schemas.openxmlformats.org/officeDocument/2006/relationships/image" Target="../media/image110.jpe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39.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hyperlink" Target="https://goi.mit.edu/2022/04/21/five-companies-investing-in-upskilling-the-workforce/" TargetMode="External"/><Relationship Id="rId3" Type="http://schemas.openxmlformats.org/officeDocument/2006/relationships/image" Target="../media/image112.svg"/><Relationship Id="rId7" Type="http://schemas.openxmlformats.org/officeDocument/2006/relationships/image" Target="../media/image6.svg"/><Relationship Id="rId12" Type="http://schemas.openxmlformats.org/officeDocument/2006/relationships/hyperlink" Target="https://www.eseibusinessschool.com/3-reasons-why-upskilling-or-reskilling-is-important-in-2021/" TargetMode="External"/><Relationship Id="rId17" Type="http://schemas.openxmlformats.org/officeDocument/2006/relationships/image" Target="../media/image30.svg"/><Relationship Id="rId2" Type="http://schemas.openxmlformats.org/officeDocument/2006/relationships/image" Target="../media/image111.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www.skillsyouneed.com/rhubarb/upskilling-professional-life.html" TargetMode="External"/><Relationship Id="rId5" Type="http://schemas.openxmlformats.org/officeDocument/2006/relationships/image" Target="../media/image16.svg"/><Relationship Id="rId15" Type="http://schemas.openxmlformats.org/officeDocument/2006/relationships/image" Target="../media/image12.pn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14.svg"/><Relationship Id="rId14" Type="http://schemas.openxmlformats.org/officeDocument/2006/relationships/hyperlink" Target="https://learning.google/lif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6.svg"/><Relationship Id="rId18" Type="http://schemas.openxmlformats.org/officeDocument/2006/relationships/image" Target="../media/image11.png"/><Relationship Id="rId26" Type="http://schemas.openxmlformats.org/officeDocument/2006/relationships/image" Target="../media/image44.png"/><Relationship Id="rId3" Type="http://schemas.openxmlformats.org/officeDocument/2006/relationships/image" Target="../media/image32.svg"/><Relationship Id="rId21" Type="http://schemas.openxmlformats.org/officeDocument/2006/relationships/image" Target="../media/image39.png"/><Relationship Id="rId7" Type="http://schemas.openxmlformats.org/officeDocument/2006/relationships/image" Target="../media/image34.svg"/><Relationship Id="rId12" Type="http://schemas.openxmlformats.org/officeDocument/2006/relationships/image" Target="../media/image25.png"/><Relationship Id="rId17" Type="http://schemas.openxmlformats.org/officeDocument/2006/relationships/image" Target="../media/image28.svg"/><Relationship Id="rId25" Type="http://schemas.openxmlformats.org/officeDocument/2006/relationships/image" Target="../media/image43.png"/><Relationship Id="rId2" Type="http://schemas.openxmlformats.org/officeDocument/2006/relationships/image" Target="../media/image31.png"/><Relationship Id="rId16" Type="http://schemas.openxmlformats.org/officeDocument/2006/relationships/image" Target="../media/image27.png"/><Relationship Id="rId20"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6.svg"/><Relationship Id="rId24" Type="http://schemas.openxmlformats.org/officeDocument/2006/relationships/image" Target="../media/image42.png"/><Relationship Id="rId5" Type="http://schemas.openxmlformats.org/officeDocument/2006/relationships/image" Target="../media/image2.svg"/><Relationship Id="rId15" Type="http://schemas.openxmlformats.org/officeDocument/2006/relationships/image" Target="../media/image36.svg"/><Relationship Id="rId23" Type="http://schemas.openxmlformats.org/officeDocument/2006/relationships/image" Target="../media/image41.png"/><Relationship Id="rId10" Type="http://schemas.openxmlformats.org/officeDocument/2006/relationships/image" Target="../media/image5.png"/><Relationship Id="rId19" Type="http://schemas.openxmlformats.org/officeDocument/2006/relationships/image" Target="../media/image37.png"/><Relationship Id="rId4" Type="http://schemas.openxmlformats.org/officeDocument/2006/relationships/image" Target="../media/image1.png"/><Relationship Id="rId9" Type="http://schemas.openxmlformats.org/officeDocument/2006/relationships/image" Target="../media/image4.svg"/><Relationship Id="rId14" Type="http://schemas.openxmlformats.org/officeDocument/2006/relationships/image" Target="../media/image35.png"/><Relationship Id="rId22" Type="http://schemas.openxmlformats.org/officeDocument/2006/relationships/image" Target="../media/image40.png"/><Relationship Id="rId27" Type="http://schemas.openxmlformats.org/officeDocument/2006/relationships/image" Target="../media/image12.png"/></Relationships>
</file>

<file path=ppt/slides/_rels/slide40.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6.svg"/><Relationship Id="rId18" Type="http://schemas.openxmlformats.org/officeDocument/2006/relationships/image" Target="../media/image125.png"/><Relationship Id="rId3" Type="http://schemas.openxmlformats.org/officeDocument/2006/relationships/image" Target="../media/image2.svg"/><Relationship Id="rId21" Type="http://schemas.openxmlformats.org/officeDocument/2006/relationships/image" Target="../media/image128.svg"/><Relationship Id="rId7" Type="http://schemas.openxmlformats.org/officeDocument/2006/relationships/image" Target="../media/image4.svg"/><Relationship Id="rId12" Type="http://schemas.openxmlformats.org/officeDocument/2006/relationships/image" Target="../media/image5.png"/><Relationship Id="rId17" Type="http://schemas.openxmlformats.org/officeDocument/2006/relationships/image" Target="../media/image124.svg"/><Relationship Id="rId2" Type="http://schemas.openxmlformats.org/officeDocument/2006/relationships/image" Target="../media/image1.png"/><Relationship Id="rId16" Type="http://schemas.openxmlformats.org/officeDocument/2006/relationships/image" Target="../media/image123.png"/><Relationship Id="rId20" Type="http://schemas.openxmlformats.org/officeDocument/2006/relationships/image" Target="../media/image127.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20.svg"/><Relationship Id="rId5" Type="http://schemas.openxmlformats.org/officeDocument/2006/relationships/image" Target="../media/image116.svg"/><Relationship Id="rId15" Type="http://schemas.openxmlformats.org/officeDocument/2006/relationships/image" Target="../media/image122.svg"/><Relationship Id="rId10" Type="http://schemas.openxmlformats.org/officeDocument/2006/relationships/image" Target="../media/image119.png"/><Relationship Id="rId19" Type="http://schemas.openxmlformats.org/officeDocument/2006/relationships/image" Target="../media/image126.svg"/><Relationship Id="rId4" Type="http://schemas.openxmlformats.org/officeDocument/2006/relationships/image" Target="../media/image115.png"/><Relationship Id="rId9" Type="http://schemas.openxmlformats.org/officeDocument/2006/relationships/image" Target="../media/image118.svg"/><Relationship Id="rId14" Type="http://schemas.openxmlformats.org/officeDocument/2006/relationships/image" Target="../media/image121.png"/><Relationship Id="rId22"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26.svg"/><Relationship Id="rId3" Type="http://schemas.openxmlformats.org/officeDocument/2006/relationships/image" Target="../media/image14.svg"/><Relationship Id="rId7" Type="http://schemas.openxmlformats.org/officeDocument/2006/relationships/image" Target="../media/image46.svg"/><Relationship Id="rId12" Type="http://schemas.openxmlformats.org/officeDocument/2006/relationships/image" Target="../media/image25.png"/><Relationship Id="rId17" Type="http://schemas.openxmlformats.org/officeDocument/2006/relationships/image" Target="../media/image12.png"/><Relationship Id="rId2" Type="http://schemas.openxmlformats.org/officeDocument/2006/relationships/image" Target="../media/image13.png"/><Relationship Id="rId16"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8.svg"/><Relationship Id="rId5" Type="http://schemas.openxmlformats.org/officeDocument/2006/relationships/image" Target="../media/image16.svg"/><Relationship Id="rId15" Type="http://schemas.openxmlformats.org/officeDocument/2006/relationships/image" Target="../media/image50.svg"/><Relationship Id="rId10"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48.svg"/><Relationship Id="rId14" Type="http://schemas.openxmlformats.org/officeDocument/2006/relationships/image" Target="../media/image49.png"/></Relationships>
</file>

<file path=ppt/slides/_rels/slide6.xml.rels><?xml version="1.0" encoding="UTF-8" standalone="yes"?>
<Relationships xmlns="http://schemas.openxmlformats.org/package/2006/relationships"><Relationship Id="rId8" Type="http://schemas.openxmlformats.org/officeDocument/2006/relationships/image" Target="../media/image53.jpg"/><Relationship Id="rId3" Type="http://schemas.openxmlformats.org/officeDocument/2006/relationships/image" Target="../media/image52.svg"/><Relationship Id="rId7" Type="http://schemas.openxmlformats.org/officeDocument/2006/relationships/image" Target="../media/image12.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56.jpe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55.svg"/><Relationship Id="rId2" Type="http://schemas.openxmlformats.org/officeDocument/2006/relationships/slideLayout" Target="../slideLayouts/slideLayout7.xml"/><Relationship Id="rId1" Type="http://schemas.openxmlformats.org/officeDocument/2006/relationships/video" Target="https://www.youtube.com/embed/NljvcJUoNt4?feature=oembed" TargetMode="External"/><Relationship Id="rId6" Type="http://schemas.openxmlformats.org/officeDocument/2006/relationships/image" Target="../media/image18.svg"/><Relationship Id="rId11" Type="http://schemas.openxmlformats.org/officeDocument/2006/relationships/image" Target="../media/image54.png"/><Relationship Id="rId5" Type="http://schemas.openxmlformats.org/officeDocument/2006/relationships/image" Target="../media/image17.png"/><Relationship Id="rId10" Type="http://schemas.openxmlformats.org/officeDocument/2006/relationships/image" Target="../media/image26.svg"/><Relationship Id="rId4" Type="http://schemas.openxmlformats.org/officeDocument/2006/relationships/image" Target="../media/image4.sv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60.svg"/><Relationship Id="rId3" Type="http://schemas.openxmlformats.org/officeDocument/2006/relationships/image" Target="../media/image4.svg"/><Relationship Id="rId7" Type="http://schemas.openxmlformats.org/officeDocument/2006/relationships/image" Target="../media/image12.png"/><Relationship Id="rId12" Type="http://schemas.openxmlformats.org/officeDocument/2006/relationships/image" Target="../media/image5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8.svg"/><Relationship Id="rId5" Type="http://schemas.openxmlformats.org/officeDocument/2006/relationships/image" Target="../media/image18.svg"/><Relationship Id="rId15" Type="http://schemas.openxmlformats.org/officeDocument/2006/relationships/image" Target="../media/image26.svg"/><Relationship Id="rId10" Type="http://schemas.openxmlformats.org/officeDocument/2006/relationships/image" Target="../media/image57.png"/><Relationship Id="rId4" Type="http://schemas.openxmlformats.org/officeDocument/2006/relationships/image" Target="../media/image17.png"/><Relationship Id="rId9" Type="http://schemas.openxmlformats.org/officeDocument/2006/relationships/image" Target="../media/image55.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1.png"/><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video" Target="https://www.youtube.com/embed/QVysbQ82C8s?feature=oembed" TargetMode="Externa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52.svg"/><Relationship Id="rId9" Type="http://schemas.openxmlformats.org/officeDocument/2006/relationships/image" Target="../media/image6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7890475" y="-2171729"/>
            <a:ext cx="5364129" cy="536412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196164">
            <a:off x="-4478873" y="6861709"/>
            <a:ext cx="11622266" cy="1238807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27651" y="8452049"/>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85502">
            <a:off x="-1434135" y="-1156985"/>
            <a:ext cx="3750108" cy="3745193"/>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632729">
            <a:off x="16143270" y="-2037213"/>
            <a:ext cx="4881157" cy="4874760"/>
          </a:xfrm>
          <a:prstGeom prst="rect">
            <a:avLst/>
          </a:prstGeom>
        </p:spPr>
      </p:pic>
      <p:pic>
        <p:nvPicPr>
          <p:cNvPr id="7" name="Picture 7"/>
          <p:cNvPicPr>
            <a:picLocks noChangeAspect="1"/>
          </p:cNvPicPr>
          <p:nvPr/>
        </p:nvPicPr>
        <p:blipFill>
          <a:blip r:embed="rId12"/>
          <a:srcRect/>
          <a:stretch>
            <a:fillRect/>
          </a:stretch>
        </p:blipFill>
        <p:spPr>
          <a:xfrm>
            <a:off x="243213" y="715612"/>
            <a:ext cx="7274007" cy="7274007"/>
          </a:xfrm>
          <a:prstGeom prst="rect">
            <a:avLst/>
          </a:prstGeom>
        </p:spPr>
      </p:pic>
      <p:pic>
        <p:nvPicPr>
          <p:cNvPr id="8" name="Picture 8"/>
          <p:cNvPicPr>
            <a:picLocks noChangeAspect="1"/>
          </p:cNvPicPr>
          <p:nvPr/>
        </p:nvPicPr>
        <p:blipFill>
          <a:blip r:embed="rId13"/>
          <a:srcRect/>
          <a:stretch>
            <a:fillRect/>
          </a:stretch>
        </p:blipFill>
        <p:spPr>
          <a:xfrm>
            <a:off x="7752212" y="9258300"/>
            <a:ext cx="3710720" cy="779251"/>
          </a:xfrm>
          <a:prstGeom prst="rect">
            <a:avLst/>
          </a:prstGeom>
        </p:spPr>
      </p:pic>
      <p:sp>
        <p:nvSpPr>
          <p:cNvPr id="9" name="TextBox 9"/>
          <p:cNvSpPr txBox="1"/>
          <p:nvPr/>
        </p:nvSpPr>
        <p:spPr>
          <a:xfrm>
            <a:off x="7752212" y="3645911"/>
            <a:ext cx="9010597" cy="3202800"/>
          </a:xfrm>
          <a:prstGeom prst="rect">
            <a:avLst/>
          </a:prstGeom>
        </p:spPr>
        <p:txBody>
          <a:bodyPr lIns="0" tIns="0" rIns="0" bIns="0" rtlCol="0" anchor="t">
            <a:spAutoFit/>
          </a:bodyPr>
          <a:lstStyle/>
          <a:p>
            <a:pPr>
              <a:lnSpc>
                <a:spcPts val="6300"/>
              </a:lnSpc>
            </a:pPr>
            <a:r>
              <a:rPr lang="en-US" sz="4500" dirty="0" err="1">
                <a:solidFill>
                  <a:srgbClr val="000000"/>
                </a:solidFill>
                <a:latin typeface="Abhaya Libre Regular"/>
              </a:rPr>
              <a:t>Promovisanje</a:t>
            </a:r>
            <a:r>
              <a:rPr lang="en-US" sz="4500" dirty="0">
                <a:solidFill>
                  <a:srgbClr val="000000"/>
                </a:solidFill>
                <a:latin typeface="Abhaya Libre Regular"/>
              </a:rPr>
              <a:t> </a:t>
            </a:r>
            <a:r>
              <a:rPr lang="en-US" sz="4500" dirty="0" err="1">
                <a:solidFill>
                  <a:srgbClr val="000000"/>
                </a:solidFill>
                <a:latin typeface="Abhaya Libre Regular"/>
              </a:rPr>
              <a:t>regionalnog</a:t>
            </a:r>
            <a:r>
              <a:rPr lang="en-US" sz="4500" dirty="0">
                <a:solidFill>
                  <a:srgbClr val="000000"/>
                </a:solidFill>
                <a:latin typeface="Abhaya Libre Regular"/>
              </a:rPr>
              <a:t> </a:t>
            </a:r>
            <a:r>
              <a:rPr lang="en-US" sz="4500" dirty="0" err="1">
                <a:solidFill>
                  <a:srgbClr val="000000"/>
                </a:solidFill>
                <a:latin typeface="Abhaya Libre Regular"/>
              </a:rPr>
              <a:t>razvoja</a:t>
            </a:r>
            <a:r>
              <a:rPr lang="en-US" sz="4500" dirty="0">
                <a:solidFill>
                  <a:srgbClr val="000000"/>
                </a:solidFill>
                <a:latin typeface="Abhaya Libre Regular"/>
              </a:rPr>
              <a:t> </a:t>
            </a:r>
            <a:r>
              <a:rPr lang="en-US" sz="4500" dirty="0" err="1">
                <a:solidFill>
                  <a:srgbClr val="000000"/>
                </a:solidFill>
                <a:latin typeface="Abhaya Libre Regular"/>
              </a:rPr>
              <a:t>izgradnjom</a:t>
            </a:r>
            <a:r>
              <a:rPr lang="en-US" sz="4500" dirty="0">
                <a:solidFill>
                  <a:srgbClr val="000000"/>
                </a:solidFill>
                <a:latin typeface="Abhaya Libre Regular"/>
              </a:rPr>
              <a:t> </a:t>
            </a:r>
            <a:r>
              <a:rPr lang="en-US" sz="4500" dirty="0" err="1">
                <a:solidFill>
                  <a:srgbClr val="000000"/>
                </a:solidFill>
                <a:latin typeface="Abhaya Libre Regular"/>
              </a:rPr>
              <a:t>kapaciteta</a:t>
            </a:r>
            <a:r>
              <a:rPr lang="en-US" sz="4500" dirty="0">
                <a:solidFill>
                  <a:srgbClr val="000000"/>
                </a:solidFill>
                <a:latin typeface="Abhaya Libre Regular"/>
              </a:rPr>
              <a:t> </a:t>
            </a:r>
            <a:r>
              <a:rPr lang="en-US" sz="4500" dirty="0" err="1">
                <a:solidFill>
                  <a:srgbClr val="000000"/>
                </a:solidFill>
                <a:latin typeface="Abhaya Libre Regular"/>
              </a:rPr>
              <a:t>sistema</a:t>
            </a:r>
            <a:r>
              <a:rPr lang="en-US" sz="4500" dirty="0">
                <a:solidFill>
                  <a:srgbClr val="000000"/>
                </a:solidFill>
                <a:latin typeface="Abhaya Libre Regular"/>
              </a:rPr>
              <a:t> </a:t>
            </a:r>
            <a:r>
              <a:rPr lang="en-US" sz="4500" dirty="0" err="1">
                <a:solidFill>
                  <a:srgbClr val="000000"/>
                </a:solidFill>
                <a:latin typeface="Abhaya Libre Regular"/>
              </a:rPr>
              <a:t>stručnog</a:t>
            </a:r>
            <a:r>
              <a:rPr lang="en-US" sz="4500" dirty="0">
                <a:solidFill>
                  <a:srgbClr val="000000"/>
                </a:solidFill>
                <a:latin typeface="Abhaya Libre Regular"/>
              </a:rPr>
              <a:t> </a:t>
            </a:r>
            <a:r>
              <a:rPr lang="en-US" sz="4500" dirty="0" err="1">
                <a:solidFill>
                  <a:srgbClr val="000000"/>
                </a:solidFill>
                <a:latin typeface="Abhaya Libre Regular"/>
              </a:rPr>
              <a:t>obrazovanja</a:t>
            </a:r>
            <a:r>
              <a:rPr lang="en-US" sz="4500" dirty="0">
                <a:solidFill>
                  <a:srgbClr val="000000"/>
                </a:solidFill>
                <a:latin typeface="Abhaya Libre Regular"/>
              </a:rPr>
              <a:t> </a:t>
            </a:r>
            <a:r>
              <a:rPr lang="en-US" sz="4500" dirty="0" err="1">
                <a:solidFill>
                  <a:srgbClr val="000000"/>
                </a:solidFill>
                <a:latin typeface="Abhaya Libre Regular"/>
              </a:rPr>
              <a:t>odraslih</a:t>
            </a:r>
            <a:r>
              <a:rPr lang="en-US" sz="4500" dirty="0">
                <a:solidFill>
                  <a:srgbClr val="000000"/>
                </a:solidFill>
                <a:latin typeface="Abhaya Libre Regular"/>
              </a:rPr>
              <a:t> (SOO) </a:t>
            </a:r>
          </a:p>
          <a:p>
            <a:pPr>
              <a:lnSpc>
                <a:spcPts val="6300"/>
              </a:lnSpc>
            </a:pPr>
            <a:endParaRPr lang="en-US" sz="4500" dirty="0">
              <a:solidFill>
                <a:srgbClr val="000000"/>
              </a:solidFill>
              <a:latin typeface="Abhaya Libre Regul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425830" y="576326"/>
            <a:ext cx="115824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01 – </a:t>
            </a:r>
            <a:r>
              <a:rPr lang="en-US" sz="6410" dirty="0" err="1">
                <a:solidFill>
                  <a:srgbClr val="000000"/>
                </a:solidFill>
                <a:latin typeface="Abhaya Libre Regular"/>
              </a:rPr>
              <a:t>Primeri</a:t>
            </a:r>
            <a:r>
              <a:rPr lang="en-US" sz="6410" dirty="0">
                <a:solidFill>
                  <a:srgbClr val="000000"/>
                </a:solidFill>
                <a:latin typeface="Abhaya Libre Regular"/>
              </a:rPr>
              <a:t> </a:t>
            </a:r>
            <a:r>
              <a:rPr lang="en-US" sz="6410" dirty="0" err="1">
                <a:solidFill>
                  <a:srgbClr val="000000"/>
                </a:solidFill>
                <a:latin typeface="Abhaya Libre Regular"/>
              </a:rPr>
              <a:t>doživotnog</a:t>
            </a:r>
            <a:r>
              <a:rPr lang="en-US" sz="6410" dirty="0">
                <a:solidFill>
                  <a:srgbClr val="000000"/>
                </a:solidFill>
                <a:latin typeface="Abhaya Libre Regular"/>
              </a:rPr>
              <a:t> </a:t>
            </a:r>
            <a:r>
              <a:rPr lang="en-US" sz="6410" dirty="0" err="1">
                <a:solidFill>
                  <a:srgbClr val="000000"/>
                </a:solidFill>
                <a:latin typeface="Abhaya Libre Regular"/>
              </a:rPr>
              <a:t>učenja</a:t>
            </a:r>
            <a:endParaRPr lang="en-US" sz="6410" b="1"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sp>
        <p:nvSpPr>
          <p:cNvPr id="8" name="TextBox 7">
            <a:extLst>
              <a:ext uri="{FF2B5EF4-FFF2-40B4-BE49-F238E27FC236}">
                <a16:creationId xmlns:a16="http://schemas.microsoft.com/office/drawing/2014/main" id="{AA1A4F86-A11E-8889-0EB0-48A2540E8B17}"/>
              </a:ext>
            </a:extLst>
          </p:cNvPr>
          <p:cNvSpPr txBox="1"/>
          <p:nvPr/>
        </p:nvSpPr>
        <p:spPr>
          <a:xfrm>
            <a:off x="1544860" y="1584248"/>
            <a:ext cx="2358338" cy="461665"/>
          </a:xfrm>
          <a:prstGeom prst="rect">
            <a:avLst/>
          </a:prstGeom>
          <a:noFill/>
        </p:spPr>
        <p:txBody>
          <a:bodyPr wrap="none" rtlCol="0">
            <a:spAutoFit/>
          </a:bodyPr>
          <a:lstStyle/>
          <a:p>
            <a:r>
              <a:rPr lang="en-US" sz="2400" b="1" dirty="0" err="1">
                <a:latin typeface="Abhaya Libre Regular" panose="020B0604020202020204" charset="0"/>
                <a:cs typeface="Abhaya Libre Regular" panose="020B0604020202020204" charset="0"/>
              </a:rPr>
              <a:t>Učiti</a:t>
            </a:r>
            <a:r>
              <a:rPr lang="en-US" sz="2400" b="1" dirty="0">
                <a:latin typeface="Abhaya Libre Regular" panose="020B0604020202020204" charset="0"/>
                <a:cs typeface="Abhaya Libre Regular" panose="020B0604020202020204" charset="0"/>
              </a:rPr>
              <a:t> </a:t>
            </a:r>
            <a:r>
              <a:rPr lang="en-US" sz="2400" b="1" dirty="0" err="1">
                <a:latin typeface="Abhaya Libre Regular" panose="020B0604020202020204" charset="0"/>
                <a:cs typeface="Abhaya Libre Regular" panose="020B0604020202020204" charset="0"/>
              </a:rPr>
              <a:t>nove</a:t>
            </a:r>
            <a:r>
              <a:rPr lang="en-US" sz="2400" b="1" dirty="0">
                <a:latin typeface="Abhaya Libre Regular" panose="020B0604020202020204" charset="0"/>
                <a:cs typeface="Abhaya Libre Regular" panose="020B0604020202020204" charset="0"/>
              </a:rPr>
              <a:t> </a:t>
            </a:r>
            <a:r>
              <a:rPr lang="en-US" sz="2400" b="1" dirty="0" err="1">
                <a:latin typeface="Abhaya Libre Regular" panose="020B0604020202020204" charset="0"/>
                <a:cs typeface="Abhaya Libre Regular" panose="020B0604020202020204" charset="0"/>
              </a:rPr>
              <a:t>veštine</a:t>
            </a:r>
            <a:endParaRPr lang="en-US" sz="2400" b="1" dirty="0">
              <a:latin typeface="Abhaya Libre Regular" panose="020B0604020202020204" charset="0"/>
              <a:cs typeface="Abhaya Libre Regular" panose="020B0604020202020204" charset="0"/>
            </a:endParaRPr>
          </a:p>
        </p:txBody>
      </p:sp>
      <p:sp>
        <p:nvSpPr>
          <p:cNvPr id="15" name="TextBox 14">
            <a:extLst>
              <a:ext uri="{FF2B5EF4-FFF2-40B4-BE49-F238E27FC236}">
                <a16:creationId xmlns:a16="http://schemas.microsoft.com/office/drawing/2014/main" id="{4BBC7075-8FB0-7751-ED3C-B775942FE483}"/>
              </a:ext>
            </a:extLst>
          </p:cNvPr>
          <p:cNvSpPr txBox="1"/>
          <p:nvPr/>
        </p:nvSpPr>
        <p:spPr>
          <a:xfrm>
            <a:off x="7332446" y="1584248"/>
            <a:ext cx="2246128" cy="461665"/>
          </a:xfrm>
          <a:prstGeom prst="rect">
            <a:avLst/>
          </a:prstGeom>
          <a:noFill/>
        </p:spPr>
        <p:txBody>
          <a:bodyPr wrap="none" rtlCol="0">
            <a:spAutoFit/>
          </a:bodyPr>
          <a:lstStyle/>
          <a:p>
            <a:r>
              <a:rPr lang="en-US" sz="2400" b="1" dirty="0" err="1">
                <a:latin typeface="Abhaya Libre Regular" panose="020B0604020202020204" charset="0"/>
                <a:cs typeface="Abhaya Libre Regular" panose="020B0604020202020204" charset="0"/>
              </a:rPr>
              <a:t>Postati</a:t>
            </a:r>
            <a:r>
              <a:rPr lang="en-US" sz="2400" b="1" dirty="0">
                <a:latin typeface="Abhaya Libre Regular" panose="020B0604020202020204" charset="0"/>
                <a:cs typeface="Abhaya Libre Regular" panose="020B0604020202020204" charset="0"/>
              </a:rPr>
              <a:t> </a:t>
            </a:r>
            <a:r>
              <a:rPr lang="en-US" sz="2400" b="1" dirty="0" err="1">
                <a:latin typeface="Abhaya Libre Regular" panose="020B0604020202020204" charset="0"/>
                <a:cs typeface="Abhaya Libre Regular" panose="020B0604020202020204" charset="0"/>
              </a:rPr>
              <a:t>član</a:t>
            </a:r>
            <a:r>
              <a:rPr lang="en-US" sz="2400" b="1" dirty="0">
                <a:latin typeface="Abhaya Libre Regular" panose="020B0604020202020204" charset="0"/>
                <a:cs typeface="Abhaya Libre Regular" panose="020B0604020202020204" charset="0"/>
              </a:rPr>
              <a:t> </a:t>
            </a:r>
            <a:r>
              <a:rPr lang="en-US" sz="2400" b="1" dirty="0" err="1">
                <a:latin typeface="Abhaya Libre Regular" panose="020B0604020202020204" charset="0"/>
                <a:cs typeface="Abhaya Libre Regular" panose="020B0604020202020204" charset="0"/>
              </a:rPr>
              <a:t>tima</a:t>
            </a:r>
            <a:endParaRPr lang="en-US" sz="2400" b="1" dirty="0">
              <a:latin typeface="Abhaya Libre Regular" panose="020B0604020202020204" charset="0"/>
              <a:cs typeface="Abhaya Libre Regular" panose="020B0604020202020204" charset="0"/>
            </a:endParaRPr>
          </a:p>
        </p:txBody>
      </p:sp>
      <p:sp>
        <p:nvSpPr>
          <p:cNvPr id="22" name="TextBox 21">
            <a:extLst>
              <a:ext uri="{FF2B5EF4-FFF2-40B4-BE49-F238E27FC236}">
                <a16:creationId xmlns:a16="http://schemas.microsoft.com/office/drawing/2014/main" id="{717A2E7B-D598-1AC7-2D96-F2B5D033C95D}"/>
              </a:ext>
            </a:extLst>
          </p:cNvPr>
          <p:cNvSpPr txBox="1"/>
          <p:nvPr/>
        </p:nvSpPr>
        <p:spPr>
          <a:xfrm>
            <a:off x="13715999" y="1584248"/>
            <a:ext cx="3565400" cy="461665"/>
          </a:xfrm>
          <a:prstGeom prst="rect">
            <a:avLst/>
          </a:prstGeom>
          <a:noFill/>
        </p:spPr>
        <p:txBody>
          <a:bodyPr wrap="none" rtlCol="0">
            <a:spAutoFit/>
          </a:bodyPr>
          <a:lstStyle/>
          <a:p>
            <a:r>
              <a:rPr lang="en-US" sz="2400" b="1" dirty="0" err="1">
                <a:latin typeface="Abhaya Libre Regular" panose="020B0604020202020204" charset="0"/>
                <a:cs typeface="Abhaya Libre Regular" panose="020B0604020202020204" charset="0"/>
              </a:rPr>
              <a:t>Slušati</a:t>
            </a:r>
            <a:r>
              <a:rPr lang="en-US" sz="2400" b="1" dirty="0">
                <a:latin typeface="Abhaya Libre Regular" panose="020B0604020202020204" charset="0"/>
                <a:cs typeface="Abhaya Libre Regular" panose="020B0604020202020204" charset="0"/>
              </a:rPr>
              <a:t> </a:t>
            </a:r>
            <a:r>
              <a:rPr lang="en-US" sz="2400" b="1" dirty="0" err="1">
                <a:latin typeface="Abhaya Libre Regular" panose="020B0604020202020204" charset="0"/>
                <a:cs typeface="Abhaya Libre Regular" panose="020B0604020202020204" charset="0"/>
              </a:rPr>
              <a:t>obrazovne</a:t>
            </a:r>
            <a:r>
              <a:rPr lang="en-US" sz="2400" b="1" dirty="0">
                <a:latin typeface="Abhaya Libre Regular" panose="020B0604020202020204" charset="0"/>
                <a:cs typeface="Abhaya Libre Regular" panose="020B0604020202020204" charset="0"/>
              </a:rPr>
              <a:t> </a:t>
            </a:r>
            <a:r>
              <a:rPr lang="en-US" sz="2400" b="1" dirty="0" err="1">
                <a:latin typeface="Abhaya Libre Regular" panose="020B0604020202020204" charset="0"/>
                <a:cs typeface="Abhaya Libre Regular" panose="020B0604020202020204" charset="0"/>
              </a:rPr>
              <a:t>podkaste</a:t>
            </a:r>
            <a:endParaRPr lang="en-US" sz="2400" b="1" dirty="0">
              <a:latin typeface="Abhaya Libre Regular" panose="020B0604020202020204" charset="0"/>
              <a:cs typeface="Abhaya Libre Regular" panose="020B0604020202020204" charset="0"/>
            </a:endParaRPr>
          </a:p>
        </p:txBody>
      </p:sp>
      <p:sp>
        <p:nvSpPr>
          <p:cNvPr id="23" name="TextBox 22">
            <a:extLst>
              <a:ext uri="{FF2B5EF4-FFF2-40B4-BE49-F238E27FC236}">
                <a16:creationId xmlns:a16="http://schemas.microsoft.com/office/drawing/2014/main" id="{B38E1202-0CD3-DE45-949E-8993A15CE5F7}"/>
              </a:ext>
            </a:extLst>
          </p:cNvPr>
          <p:cNvSpPr txBox="1"/>
          <p:nvPr/>
        </p:nvSpPr>
        <p:spPr>
          <a:xfrm>
            <a:off x="3283975" y="5774270"/>
            <a:ext cx="3405099" cy="461665"/>
          </a:xfrm>
          <a:prstGeom prst="rect">
            <a:avLst/>
          </a:prstGeom>
          <a:noFill/>
        </p:spPr>
        <p:txBody>
          <a:bodyPr wrap="none" rtlCol="0">
            <a:spAutoFit/>
          </a:bodyPr>
          <a:lstStyle/>
          <a:p>
            <a:r>
              <a:rPr lang="en-US" sz="2400" b="1" dirty="0" err="1">
                <a:latin typeface="Abhaya Libre Regular" panose="020B0604020202020204" charset="0"/>
                <a:cs typeface="Abhaya Libre Regular" panose="020B0604020202020204" charset="0"/>
              </a:rPr>
              <a:t>Voditi</a:t>
            </a:r>
            <a:r>
              <a:rPr lang="en-US" sz="2400" b="1" dirty="0">
                <a:latin typeface="Abhaya Libre Regular" panose="020B0604020202020204" charset="0"/>
                <a:cs typeface="Abhaya Libre Regular" panose="020B0604020202020204" charset="0"/>
              </a:rPr>
              <a:t> </a:t>
            </a:r>
            <a:r>
              <a:rPr lang="en-US" sz="2400" b="1" dirty="0" err="1">
                <a:latin typeface="Abhaya Libre Regular" panose="020B0604020202020204" charset="0"/>
                <a:cs typeface="Abhaya Libre Regular" panose="020B0604020202020204" charset="0"/>
              </a:rPr>
              <a:t>Reflektivni</a:t>
            </a:r>
            <a:r>
              <a:rPr lang="en-US" sz="2400" b="1" dirty="0">
                <a:latin typeface="Abhaya Libre Regular" panose="020B0604020202020204" charset="0"/>
                <a:cs typeface="Abhaya Libre Regular" panose="020B0604020202020204" charset="0"/>
              </a:rPr>
              <a:t> </a:t>
            </a:r>
            <a:r>
              <a:rPr lang="en-US" sz="2400" b="1" dirty="0" err="1">
                <a:latin typeface="Abhaya Libre Regular" panose="020B0604020202020204" charset="0"/>
                <a:cs typeface="Abhaya Libre Regular" panose="020B0604020202020204" charset="0"/>
              </a:rPr>
              <a:t>dnevnik</a:t>
            </a:r>
            <a:endParaRPr lang="en-US" sz="2400" b="1" dirty="0">
              <a:latin typeface="Abhaya Libre Regular" panose="020B0604020202020204" charset="0"/>
              <a:cs typeface="Abhaya Libre Regular" panose="020B0604020202020204" charset="0"/>
            </a:endParaRPr>
          </a:p>
        </p:txBody>
      </p:sp>
      <p:pic>
        <p:nvPicPr>
          <p:cNvPr id="29" name="Picture 28" descr="A picture containing text, person&#10;&#10;Description automatically generated">
            <a:extLst>
              <a:ext uri="{FF2B5EF4-FFF2-40B4-BE49-F238E27FC236}">
                <a16:creationId xmlns:a16="http://schemas.microsoft.com/office/drawing/2014/main" id="{D17BDFA9-68C4-78B2-0C60-F38DCE1A81D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66914" y="6322175"/>
            <a:ext cx="3702155" cy="2701193"/>
          </a:xfrm>
          <a:prstGeom prst="rect">
            <a:avLst/>
          </a:prstGeom>
        </p:spPr>
      </p:pic>
      <p:sp>
        <p:nvSpPr>
          <p:cNvPr id="30" name="TextBox 29">
            <a:extLst>
              <a:ext uri="{FF2B5EF4-FFF2-40B4-BE49-F238E27FC236}">
                <a16:creationId xmlns:a16="http://schemas.microsoft.com/office/drawing/2014/main" id="{6A6AE82D-106D-563E-0E22-6BAE4DB570EB}"/>
              </a:ext>
            </a:extLst>
          </p:cNvPr>
          <p:cNvSpPr txBox="1"/>
          <p:nvPr/>
        </p:nvSpPr>
        <p:spPr>
          <a:xfrm>
            <a:off x="11849907" y="5791724"/>
            <a:ext cx="2945037" cy="461665"/>
          </a:xfrm>
          <a:prstGeom prst="rect">
            <a:avLst/>
          </a:prstGeom>
          <a:noFill/>
        </p:spPr>
        <p:txBody>
          <a:bodyPr wrap="none" rtlCol="0">
            <a:spAutoFit/>
          </a:bodyPr>
          <a:lstStyle/>
          <a:p>
            <a:r>
              <a:rPr lang="en-US" sz="2400" b="1" dirty="0" err="1">
                <a:latin typeface="Abhaya Libre Regular" panose="020B0604020202020204" charset="0"/>
                <a:cs typeface="Abhaya Libre Regular" panose="020B0604020202020204" charset="0"/>
              </a:rPr>
              <a:t>Pohađajte</a:t>
            </a:r>
            <a:r>
              <a:rPr lang="en-US" sz="2400" b="1" dirty="0">
                <a:latin typeface="Abhaya Libre Regular" panose="020B0604020202020204" charset="0"/>
                <a:cs typeface="Abhaya Libre Regular" panose="020B0604020202020204" charset="0"/>
              </a:rPr>
              <a:t> </a:t>
            </a:r>
            <a:r>
              <a:rPr lang="pl-PL" sz="2400" b="1" dirty="0">
                <a:latin typeface="Abhaya Libre Regular" panose="020B0604020202020204" charset="0"/>
                <a:cs typeface="Abhaya Libre Regular" panose="020B0604020202020204" charset="0"/>
              </a:rPr>
              <a:t>kratak kurs </a:t>
            </a:r>
            <a:endParaRPr lang="en-US" sz="2400" b="1" dirty="0">
              <a:latin typeface="Abhaya Libre Regular" panose="020B0604020202020204" charset="0"/>
              <a:cs typeface="Abhaya Libre Regular" panose="020B0604020202020204" charset="0"/>
            </a:endParaRPr>
          </a:p>
        </p:txBody>
      </p:sp>
      <p:pic>
        <p:nvPicPr>
          <p:cNvPr id="3" name="Picture 2" descr="A person holding a trophy&#10;&#10;Description automatically generated with low confidence">
            <a:extLst>
              <a:ext uri="{FF2B5EF4-FFF2-40B4-BE49-F238E27FC236}">
                <a16:creationId xmlns:a16="http://schemas.microsoft.com/office/drawing/2014/main" id="{11C25A21-807B-25FE-7716-D44AC85481B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200" y="2514532"/>
            <a:ext cx="4696680" cy="2255921"/>
          </a:xfrm>
          <a:prstGeom prst="rect">
            <a:avLst/>
          </a:prstGeom>
        </p:spPr>
      </p:pic>
      <p:pic>
        <p:nvPicPr>
          <p:cNvPr id="11" name="Picture 10" descr="A picture containing text, person, indoor, people&#10;&#10;Description automatically generated">
            <a:extLst>
              <a:ext uri="{FF2B5EF4-FFF2-40B4-BE49-F238E27FC236}">
                <a16:creationId xmlns:a16="http://schemas.microsoft.com/office/drawing/2014/main" id="{835E525D-1421-922D-EB91-2ACFD4AE7C6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05855" y="2421473"/>
            <a:ext cx="3851748" cy="2567832"/>
          </a:xfrm>
          <a:prstGeom prst="rect">
            <a:avLst/>
          </a:prstGeom>
        </p:spPr>
      </p:pic>
      <p:pic>
        <p:nvPicPr>
          <p:cNvPr id="16" name="Picture 15" descr="A picture containing text, electronics&#10;&#10;Description automatically generated">
            <a:extLst>
              <a:ext uri="{FF2B5EF4-FFF2-40B4-BE49-F238E27FC236}">
                <a16:creationId xmlns:a16="http://schemas.microsoft.com/office/drawing/2014/main" id="{73E024E7-BF56-C52D-9DD9-B781C472136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277694" y="2445718"/>
            <a:ext cx="3816765" cy="2544510"/>
          </a:xfrm>
          <a:prstGeom prst="rect">
            <a:avLst/>
          </a:prstGeom>
        </p:spPr>
      </p:pic>
      <p:pic>
        <p:nvPicPr>
          <p:cNvPr id="18" name="Picture 17" descr="A book and a cup of coffee on a table&#10;&#10;Description automatically generated with low confidence">
            <a:extLst>
              <a:ext uri="{FF2B5EF4-FFF2-40B4-BE49-F238E27FC236}">
                <a16:creationId xmlns:a16="http://schemas.microsoft.com/office/drawing/2014/main" id="{FEC68A5B-A0BC-A24A-12A4-ABB02801981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26240" y="6370356"/>
            <a:ext cx="3537349" cy="2653012"/>
          </a:xfrm>
          <a:prstGeom prst="rect">
            <a:avLst/>
          </a:prstGeom>
        </p:spPr>
      </p:pic>
      <p:sp>
        <p:nvSpPr>
          <p:cNvPr id="19" name="TextBox 18">
            <a:extLst>
              <a:ext uri="{FF2B5EF4-FFF2-40B4-BE49-F238E27FC236}">
                <a16:creationId xmlns:a16="http://schemas.microsoft.com/office/drawing/2014/main" id="{DECFAE95-2F32-2631-3097-0C941C479785}"/>
              </a:ext>
            </a:extLst>
          </p:cNvPr>
          <p:cNvSpPr txBox="1"/>
          <p:nvPr/>
        </p:nvSpPr>
        <p:spPr>
          <a:xfrm>
            <a:off x="16154400" y="9134487"/>
            <a:ext cx="1486754" cy="338554"/>
          </a:xfrm>
          <a:prstGeom prst="rect">
            <a:avLst/>
          </a:prstGeom>
          <a:noFill/>
        </p:spPr>
        <p:txBody>
          <a:bodyPr wrap="none" rtlCol="0">
            <a:spAutoFit/>
          </a:bodyPr>
          <a:lstStyle/>
          <a:p>
            <a:r>
              <a:rPr lang="en-US" sz="1600" i="1" dirty="0"/>
              <a:t>Source: </a:t>
            </a:r>
            <a:r>
              <a:rPr lang="en-US" sz="1600" i="1" dirty="0">
                <a:hlinkClick r:id="rId13"/>
              </a:rPr>
              <a:t>Pixabay</a:t>
            </a:r>
            <a:endParaRPr lang="en-US" sz="1600" i="1" dirty="0"/>
          </a:p>
        </p:txBody>
      </p:sp>
    </p:spTree>
    <p:extLst>
      <p:ext uri="{BB962C8B-B14F-4D97-AF65-F5344CB8AC3E}">
        <p14:creationId xmlns:p14="http://schemas.microsoft.com/office/powerpoint/2010/main" val="43671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8" name="TextBox 8"/>
          <p:cNvSpPr txBox="1"/>
          <p:nvPr/>
        </p:nvSpPr>
        <p:spPr>
          <a:xfrm>
            <a:off x="2133600" y="4946255"/>
            <a:ext cx="10972800" cy="1291379"/>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Google </a:t>
            </a:r>
            <a:r>
              <a:rPr lang="en-US" sz="2400" spc="-36" dirty="0" err="1">
                <a:solidFill>
                  <a:srgbClr val="000000"/>
                </a:solidFill>
                <a:latin typeface="Abhaya Libre Regular"/>
              </a:rPr>
              <a:t>nudi</a:t>
            </a:r>
            <a:r>
              <a:rPr lang="en-US" sz="2400" spc="-36" dirty="0">
                <a:solidFill>
                  <a:srgbClr val="000000"/>
                </a:solidFill>
                <a:latin typeface="Abhaya Libre Regular"/>
              </a:rPr>
              <a:t> </a:t>
            </a:r>
            <a:r>
              <a:rPr lang="en-US" sz="2400" spc="-36" dirty="0" err="1">
                <a:solidFill>
                  <a:srgbClr val="000000"/>
                </a:solidFill>
                <a:latin typeface="Abhaya Libre Regular"/>
              </a:rPr>
              <a:t>brojne</a:t>
            </a:r>
            <a:r>
              <a:rPr lang="en-US" sz="2400" spc="-36" dirty="0">
                <a:solidFill>
                  <a:srgbClr val="000000"/>
                </a:solidFill>
                <a:latin typeface="Abhaya Libre Regular"/>
              </a:rPr>
              <a:t> </a:t>
            </a:r>
            <a:r>
              <a:rPr lang="en-US" sz="2400" spc="-36" dirty="0" err="1">
                <a:solidFill>
                  <a:srgbClr val="000000"/>
                </a:solidFill>
                <a:latin typeface="Abhaya Libre Regular"/>
              </a:rPr>
              <a:t>digitalne</a:t>
            </a:r>
            <a:r>
              <a:rPr lang="en-US" sz="2400" spc="-36" dirty="0">
                <a:solidFill>
                  <a:srgbClr val="000000"/>
                </a:solidFill>
                <a:latin typeface="Abhaya Libre Regular"/>
              </a:rPr>
              <a:t> alate za </a:t>
            </a:r>
            <a:r>
              <a:rPr lang="en-US" sz="2400" spc="-36" dirty="0" err="1">
                <a:solidFill>
                  <a:srgbClr val="000000"/>
                </a:solidFill>
                <a:latin typeface="Abhaya Libre Regular"/>
              </a:rPr>
              <a:t>otkrivanje</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radoznalost</a:t>
            </a:r>
            <a:r>
              <a:rPr lang="en-US" sz="2400" spc="-36" dirty="0">
                <a:solidFill>
                  <a:srgbClr val="000000"/>
                </a:solidFill>
                <a:latin typeface="Abhaya Libre Regular"/>
              </a:rPr>
              <a:t> </a:t>
            </a:r>
            <a:r>
              <a:rPr lang="en-US" sz="2400" spc="-36" dirty="0" err="1">
                <a:solidFill>
                  <a:srgbClr val="000000"/>
                </a:solidFill>
                <a:latin typeface="Abhaya Libre Regular"/>
              </a:rPr>
              <a:t>pogodnih</a:t>
            </a:r>
            <a:r>
              <a:rPr lang="en-US" sz="2400" spc="-36" dirty="0">
                <a:solidFill>
                  <a:srgbClr val="000000"/>
                </a:solidFill>
                <a:latin typeface="Abhaya Libre Regular"/>
              </a:rPr>
              <a:t> za </a:t>
            </a:r>
            <a:r>
              <a:rPr lang="en-US" sz="2400" spc="-36" dirty="0" err="1">
                <a:solidFill>
                  <a:srgbClr val="000000"/>
                </a:solidFill>
                <a:latin typeface="Abhaya Libre Regular"/>
              </a:rPr>
              <a:t>doživotno</a:t>
            </a:r>
            <a:r>
              <a:rPr lang="en-US" sz="2400" spc="-36" dirty="0">
                <a:solidFill>
                  <a:srgbClr val="000000"/>
                </a:solidFill>
                <a:latin typeface="Abhaya Libre Regular"/>
              </a:rPr>
              <a:t> </a:t>
            </a:r>
            <a:r>
              <a:rPr lang="en-US" sz="2400" spc="-36" dirty="0" err="1">
                <a:solidFill>
                  <a:srgbClr val="000000"/>
                </a:solidFill>
                <a:latin typeface="Abhaya Libre Regular"/>
              </a:rPr>
              <a:t>učenje</a:t>
            </a:r>
            <a:r>
              <a:rPr lang="en-US" sz="2400" spc="-36" dirty="0">
                <a:solidFill>
                  <a:srgbClr val="000000"/>
                </a:solidFill>
                <a:latin typeface="Abhaya Libre Regular"/>
              </a:rPr>
              <a:t>.</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err="1">
                <a:solidFill>
                  <a:srgbClr val="000000"/>
                </a:solidFill>
                <a:latin typeface="Abhaya Libre Regular"/>
              </a:rPr>
              <a:t>Hajde</a:t>
            </a:r>
            <a:r>
              <a:rPr lang="en-US" sz="2400" spc="-36" dirty="0">
                <a:solidFill>
                  <a:srgbClr val="000000"/>
                </a:solidFill>
                <a:latin typeface="Abhaya Libre Regular"/>
              </a:rPr>
              <a:t> da </a:t>
            </a:r>
            <a:r>
              <a:rPr lang="en-US" sz="2400" spc="-36" dirty="0" err="1">
                <a:solidFill>
                  <a:srgbClr val="000000"/>
                </a:solidFill>
                <a:latin typeface="Abhaya Libre Regular"/>
              </a:rPr>
              <a:t>istražimo</a:t>
            </a:r>
            <a:r>
              <a:rPr lang="en-US" sz="2400" spc="-36" dirty="0">
                <a:solidFill>
                  <a:srgbClr val="000000"/>
                </a:solidFill>
                <a:latin typeface="Abhaya Libre Regular"/>
              </a:rPr>
              <a:t> </a:t>
            </a:r>
            <a:r>
              <a:rPr lang="en-US" sz="2400" spc="-36" dirty="0" err="1">
                <a:solidFill>
                  <a:srgbClr val="000000"/>
                </a:solidFill>
                <a:latin typeface="Abhaya Libre Regular"/>
              </a:rPr>
              <a:t>neke</a:t>
            </a:r>
            <a:r>
              <a:rPr lang="en-US" sz="2400" spc="-36" dirty="0">
                <a:solidFill>
                  <a:srgbClr val="000000"/>
                </a:solidFill>
                <a:latin typeface="Abhaya Libre Regular"/>
              </a:rPr>
              <a:t> od </a:t>
            </a:r>
            <a:r>
              <a:rPr lang="en-US" sz="2400" spc="-36" dirty="0" err="1">
                <a:solidFill>
                  <a:srgbClr val="000000"/>
                </a:solidFill>
                <a:latin typeface="Abhaya Libre Regular"/>
              </a:rPr>
              <a:t>njih</a:t>
            </a:r>
            <a:r>
              <a:rPr lang="en-US" sz="2400" spc="-36" dirty="0">
                <a:solidFill>
                  <a:srgbClr val="000000"/>
                </a:solidFill>
                <a:latin typeface="Abhaya Libre Regular"/>
              </a:rPr>
              <a:t>!</a:t>
            </a:r>
          </a:p>
        </p:txBody>
      </p:sp>
      <p:sp>
        <p:nvSpPr>
          <p:cNvPr id="9" name="TextBox 9"/>
          <p:cNvSpPr txBox="1"/>
          <p:nvPr/>
        </p:nvSpPr>
        <p:spPr>
          <a:xfrm>
            <a:off x="2912882" y="1275869"/>
            <a:ext cx="12250918"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Google </a:t>
            </a:r>
            <a:r>
              <a:rPr lang="en-US" sz="6410" dirty="0" err="1">
                <a:solidFill>
                  <a:srgbClr val="000000"/>
                </a:solidFill>
                <a:latin typeface="Abhaya Libre Regular"/>
              </a:rPr>
              <a:t>alati</a:t>
            </a:r>
            <a:r>
              <a:rPr lang="en-US" sz="6410" dirty="0">
                <a:solidFill>
                  <a:srgbClr val="000000"/>
                </a:solidFill>
                <a:latin typeface="Abhaya Libre Regular"/>
              </a:rPr>
              <a:t> za </a:t>
            </a:r>
            <a:r>
              <a:rPr lang="en-US" sz="6410" dirty="0" err="1">
                <a:solidFill>
                  <a:srgbClr val="000000"/>
                </a:solidFill>
                <a:latin typeface="Abhaya Libre Regular"/>
              </a:rPr>
              <a:t>doživotno</a:t>
            </a:r>
            <a:r>
              <a:rPr lang="en-US" sz="6410" dirty="0">
                <a:solidFill>
                  <a:srgbClr val="000000"/>
                </a:solidFill>
                <a:latin typeface="Abhaya Libre Regular"/>
              </a:rPr>
              <a:t> </a:t>
            </a:r>
            <a:r>
              <a:rPr lang="en-US" sz="6410" dirty="0" err="1">
                <a:solidFill>
                  <a:srgbClr val="000000"/>
                </a:solidFill>
                <a:latin typeface="Abhaya Libre Regular"/>
              </a:rPr>
              <a:t>učenje</a:t>
            </a:r>
            <a:endParaRPr lang="en-US" sz="6410" dirty="0">
              <a:solidFill>
                <a:srgbClr val="000000"/>
              </a:solidFill>
              <a:latin typeface="Abhaya Libre Regular"/>
            </a:endParaRPr>
          </a:p>
        </p:txBody>
      </p:sp>
      <p:sp>
        <p:nvSpPr>
          <p:cNvPr id="10" name="TextBox 10"/>
          <p:cNvSpPr txBox="1"/>
          <p:nvPr/>
        </p:nvSpPr>
        <p:spPr>
          <a:xfrm>
            <a:off x="3300012" y="2941221"/>
            <a:ext cx="10263588" cy="636713"/>
          </a:xfrm>
          <a:prstGeom prst="rect">
            <a:avLst/>
          </a:prstGeom>
        </p:spPr>
        <p:txBody>
          <a:bodyPr wrap="square" lIns="0" tIns="0" rIns="0" bIns="0" rtlCol="0" anchor="t">
            <a:spAutoFit/>
          </a:bodyPr>
          <a:lstStyle/>
          <a:p>
            <a:pPr>
              <a:lnSpc>
                <a:spcPts val="5460"/>
              </a:lnSpc>
            </a:pPr>
            <a:r>
              <a:rPr lang="en-US" sz="2800" b="0" i="0" dirty="0">
                <a:effectLst/>
                <a:latin typeface="Abhaya Libre Regular" panose="020B0604020202020204" charset="0"/>
                <a:cs typeface="Abhaya Libre Regular" panose="020B0604020202020204" charset="0"/>
              </a:rPr>
              <a:t>Da li </a:t>
            </a:r>
            <a:r>
              <a:rPr lang="en-US" sz="2800" b="0" i="0" dirty="0" err="1">
                <a:effectLst/>
                <a:latin typeface="Abhaya Libre Regular" panose="020B0604020202020204" charset="0"/>
                <a:cs typeface="Abhaya Libre Regular" panose="020B0604020202020204" charset="0"/>
              </a:rPr>
              <a:t>ste</a:t>
            </a:r>
            <a:r>
              <a:rPr lang="en-US" sz="2800" b="0" i="0" dirty="0">
                <a:effectLst/>
                <a:latin typeface="Abhaya Libre Regular" panose="020B0604020202020204" charset="0"/>
                <a:cs typeface="Abhaya Libre Regular" panose="020B0604020202020204" charset="0"/>
              </a:rPr>
              <a:t> </a:t>
            </a:r>
            <a:r>
              <a:rPr lang="en-US" sz="2800" b="0" i="0" dirty="0" err="1">
                <a:effectLst/>
                <a:latin typeface="Abhaya Libre Regular" panose="020B0604020202020204" charset="0"/>
                <a:cs typeface="Abhaya Libre Regular" panose="020B0604020202020204" charset="0"/>
              </a:rPr>
              <a:t>znali</a:t>
            </a:r>
            <a:r>
              <a:rPr lang="en-US" sz="2800" b="0" i="0" dirty="0">
                <a:effectLst/>
                <a:latin typeface="Abhaya Libre Regular" panose="020B0604020202020204" charset="0"/>
                <a:cs typeface="Abhaya Libre Regular" panose="020B0604020202020204" charset="0"/>
              </a:rPr>
              <a:t> za Google-</a:t>
            </a:r>
            <a:r>
              <a:rPr lang="en-US" sz="2800" b="0" i="0" dirty="0" err="1">
                <a:effectLst/>
                <a:latin typeface="Abhaya Libre Regular" panose="020B0604020202020204" charset="0"/>
                <a:cs typeface="Abhaya Libre Regular" panose="020B0604020202020204" charset="0"/>
              </a:rPr>
              <a:t>ove</a:t>
            </a:r>
            <a:r>
              <a:rPr lang="en-US" sz="2800" b="0" i="0" dirty="0">
                <a:effectLst/>
                <a:latin typeface="Abhaya Libre Regular" panose="020B0604020202020204" charset="0"/>
                <a:cs typeface="Abhaya Libre Regular" panose="020B0604020202020204" charset="0"/>
              </a:rPr>
              <a:t> </a:t>
            </a:r>
            <a:r>
              <a:rPr lang="en-US" sz="2800" b="0" i="0" dirty="0" err="1">
                <a:effectLst/>
                <a:latin typeface="Abhaya Libre Regular" panose="020B0604020202020204" charset="0"/>
                <a:cs typeface="Abhaya Libre Regular" panose="020B0604020202020204" charset="0"/>
              </a:rPr>
              <a:t>inicijative</a:t>
            </a:r>
            <a:r>
              <a:rPr lang="en-US" sz="2800" b="0" i="0" dirty="0">
                <a:effectLst/>
                <a:latin typeface="Abhaya Libre Regular" panose="020B0604020202020204" charset="0"/>
                <a:cs typeface="Abhaya Libre Regular" panose="020B0604020202020204" charset="0"/>
              </a:rPr>
              <a:t> za </a:t>
            </a:r>
            <a:r>
              <a:rPr lang="en-US" sz="2800" b="0" i="0" dirty="0" err="1">
                <a:effectLst/>
                <a:latin typeface="Abhaya Libre Regular" panose="020B0604020202020204" charset="0"/>
                <a:cs typeface="Abhaya Libre Regular" panose="020B0604020202020204" charset="0"/>
              </a:rPr>
              <a:t>učenje</a:t>
            </a:r>
            <a:r>
              <a:rPr lang="en-US" sz="2800" b="0" i="0" dirty="0">
                <a:effectLst/>
                <a:latin typeface="Abhaya Libre Regular" panose="020B0604020202020204" charset="0"/>
                <a:cs typeface="Abhaya Libre Regular" panose="020B0604020202020204" charset="0"/>
              </a:rPr>
              <a:t>?</a:t>
            </a:r>
            <a:endParaRPr lang="en-US" sz="3900" dirty="0">
              <a:solidFill>
                <a:srgbClr val="000000"/>
              </a:solidFill>
              <a:latin typeface="Abhaya Libre Regular"/>
            </a:endParaRPr>
          </a:p>
        </p:txBody>
      </p:sp>
      <p:pic>
        <p:nvPicPr>
          <p:cNvPr id="13" name="Picture 3">
            <a:extLst>
              <a:ext uri="{FF2B5EF4-FFF2-40B4-BE49-F238E27FC236}">
                <a16:creationId xmlns:a16="http://schemas.microsoft.com/office/drawing/2014/main" id="{A5C276D6-9F42-FD8F-3448-D528768A013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831775" y="2737188"/>
            <a:ext cx="1081108" cy="1122795"/>
          </a:xfrm>
          <a:prstGeom prst="rect">
            <a:avLst/>
          </a:prstGeom>
        </p:spPr>
      </p:pic>
    </p:spTree>
    <p:extLst>
      <p:ext uri="{BB962C8B-B14F-4D97-AF65-F5344CB8AC3E}">
        <p14:creationId xmlns:p14="http://schemas.microsoft.com/office/powerpoint/2010/main" val="82163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912882" y="1275869"/>
            <a:ext cx="12555718"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Google </a:t>
            </a:r>
            <a:r>
              <a:rPr lang="en-US" sz="6410" dirty="0" err="1">
                <a:solidFill>
                  <a:srgbClr val="000000"/>
                </a:solidFill>
                <a:latin typeface="Abhaya Libre Regular"/>
              </a:rPr>
              <a:t>alati</a:t>
            </a:r>
            <a:r>
              <a:rPr lang="en-US" sz="6410" dirty="0">
                <a:solidFill>
                  <a:srgbClr val="000000"/>
                </a:solidFill>
                <a:latin typeface="Abhaya Libre Regular"/>
              </a:rPr>
              <a:t> za </a:t>
            </a:r>
            <a:r>
              <a:rPr lang="en-US" sz="6410" dirty="0" err="1">
                <a:solidFill>
                  <a:srgbClr val="000000"/>
                </a:solidFill>
                <a:latin typeface="Abhaya Libre Regular"/>
              </a:rPr>
              <a:t>doživotno</a:t>
            </a:r>
            <a:r>
              <a:rPr lang="en-US" sz="6410" dirty="0">
                <a:solidFill>
                  <a:srgbClr val="000000"/>
                </a:solidFill>
                <a:latin typeface="Abhaya Libre Regular"/>
              </a:rPr>
              <a:t> </a:t>
            </a:r>
            <a:r>
              <a:rPr lang="en-US" sz="6410" dirty="0" err="1">
                <a:solidFill>
                  <a:srgbClr val="000000"/>
                </a:solidFill>
                <a:latin typeface="Abhaya Libre Regular"/>
              </a:rPr>
              <a:t>učenje</a:t>
            </a:r>
            <a:endParaRPr lang="en-US" sz="6410" dirty="0">
              <a:solidFill>
                <a:srgbClr val="000000"/>
              </a:solidFill>
              <a:latin typeface="Abhaya Libre Regular"/>
            </a:endParaRPr>
          </a:p>
        </p:txBody>
      </p:sp>
      <p:pic>
        <p:nvPicPr>
          <p:cNvPr id="17" name="Picture 4">
            <a:extLst>
              <a:ext uri="{FF2B5EF4-FFF2-40B4-BE49-F238E27FC236}">
                <a16:creationId xmlns:a16="http://schemas.microsoft.com/office/drawing/2014/main" id="{A633AE2C-25FF-5A2A-B84E-2560B59E7C8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230600" y="8328894"/>
            <a:ext cx="1403660" cy="1277646"/>
          </a:xfrm>
          <a:prstGeom prst="rect">
            <a:avLst/>
          </a:prstGeom>
        </p:spPr>
      </p:pic>
      <p:pic>
        <p:nvPicPr>
          <p:cNvPr id="19" name="Picture 18">
            <a:extLst>
              <a:ext uri="{FF2B5EF4-FFF2-40B4-BE49-F238E27FC236}">
                <a16:creationId xmlns:a16="http://schemas.microsoft.com/office/drawing/2014/main" id="{5EFC5402-290E-A6D6-3AD6-DB3D9E94A85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26161" y="2982234"/>
            <a:ext cx="2617426" cy="1100137"/>
          </a:xfrm>
          <a:prstGeom prst="rect">
            <a:avLst/>
          </a:prstGeom>
        </p:spPr>
      </p:pic>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727396"/>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YouTube </a:t>
            </a:r>
            <a:r>
              <a:rPr lang="en-US" sz="2400" spc="-36" dirty="0" err="1">
                <a:solidFill>
                  <a:srgbClr val="000000"/>
                </a:solidFill>
                <a:latin typeface="Abhaya Libre Regular"/>
              </a:rPr>
              <a:t>vam</a:t>
            </a:r>
            <a:r>
              <a:rPr lang="en-US" sz="2400" spc="-36" dirty="0">
                <a:solidFill>
                  <a:srgbClr val="000000"/>
                </a:solidFill>
                <a:latin typeface="Abhaya Libre Regular"/>
              </a:rPr>
              <a:t> </a:t>
            </a:r>
            <a:r>
              <a:rPr lang="en-US" sz="2400" spc="-36" dirty="0" err="1">
                <a:solidFill>
                  <a:srgbClr val="000000"/>
                </a:solidFill>
                <a:latin typeface="Abhaya Libre Regular"/>
              </a:rPr>
              <a:t>daje</a:t>
            </a:r>
            <a:r>
              <a:rPr lang="en-US" sz="2400" spc="-36" dirty="0">
                <a:solidFill>
                  <a:srgbClr val="000000"/>
                </a:solidFill>
                <a:latin typeface="Abhaya Libre Regular"/>
              </a:rPr>
              <a:t> </a:t>
            </a:r>
            <a:r>
              <a:rPr lang="en-US" sz="2400" spc="-36" dirty="0" err="1">
                <a:solidFill>
                  <a:srgbClr val="000000"/>
                </a:solidFill>
                <a:latin typeface="Abhaya Libre Regular"/>
              </a:rPr>
              <a:t>priliku</a:t>
            </a:r>
            <a:r>
              <a:rPr lang="en-US" sz="2400" spc="-36" dirty="0">
                <a:solidFill>
                  <a:srgbClr val="000000"/>
                </a:solidFill>
                <a:latin typeface="Abhaya Libre Regular"/>
              </a:rPr>
              <a:t> da </a:t>
            </a:r>
            <a:r>
              <a:rPr lang="en-US" sz="2400" spc="-36" dirty="0" err="1">
                <a:solidFill>
                  <a:srgbClr val="000000"/>
                </a:solidFill>
                <a:latin typeface="Abhaya Libre Regular"/>
              </a:rPr>
              <a:t>otkrijete</a:t>
            </a:r>
            <a:r>
              <a:rPr lang="en-US" sz="2400" spc="-36" dirty="0">
                <a:solidFill>
                  <a:srgbClr val="000000"/>
                </a:solidFill>
                <a:latin typeface="Abhaya Libre Regular"/>
              </a:rPr>
              <a:t> </a:t>
            </a:r>
            <a:r>
              <a:rPr lang="en-US" sz="2400" spc="-36" dirty="0" err="1">
                <a:solidFill>
                  <a:srgbClr val="000000"/>
                </a:solidFill>
                <a:latin typeface="Abhaya Libre Regular"/>
              </a:rPr>
              <a:t>razne</a:t>
            </a:r>
            <a:r>
              <a:rPr lang="en-US" sz="2400" spc="-36" dirty="0">
                <a:solidFill>
                  <a:srgbClr val="000000"/>
                </a:solidFill>
                <a:latin typeface="Abhaya Libre Regular"/>
              </a:rPr>
              <a:t> video </a:t>
            </a:r>
            <a:r>
              <a:rPr lang="en-US" sz="2400" spc="-36" dirty="0" err="1">
                <a:solidFill>
                  <a:srgbClr val="000000"/>
                </a:solidFill>
                <a:latin typeface="Abhaya Libre Regular"/>
              </a:rPr>
              <a:t>zapise</a:t>
            </a:r>
            <a:r>
              <a:rPr lang="en-US" sz="2400" spc="-36" dirty="0">
                <a:solidFill>
                  <a:srgbClr val="000000"/>
                </a:solidFill>
                <a:latin typeface="Abhaya Libre Regular"/>
              </a:rPr>
              <a:t> koji </a:t>
            </a:r>
            <a:r>
              <a:rPr lang="en-US" sz="2400" spc="-36" dirty="0" err="1">
                <a:solidFill>
                  <a:srgbClr val="000000"/>
                </a:solidFill>
                <a:latin typeface="Abhaya Libre Regular"/>
              </a:rPr>
              <a:t>će</a:t>
            </a:r>
            <a:r>
              <a:rPr lang="en-US" sz="2400" spc="-36" dirty="0">
                <a:solidFill>
                  <a:srgbClr val="000000"/>
                </a:solidFill>
                <a:latin typeface="Abhaya Libre Regular"/>
              </a:rPr>
              <a:t> </a:t>
            </a:r>
            <a:r>
              <a:rPr lang="en-US" sz="2400" spc="-36" dirty="0" err="1">
                <a:solidFill>
                  <a:srgbClr val="000000"/>
                </a:solidFill>
                <a:latin typeface="Abhaya Libre Regular"/>
              </a:rPr>
              <a:t>podstaći</a:t>
            </a:r>
            <a:r>
              <a:rPr lang="en-US" sz="2400" spc="-36" dirty="0">
                <a:solidFill>
                  <a:srgbClr val="000000"/>
                </a:solidFill>
                <a:latin typeface="Abhaya Libre Regular"/>
              </a:rPr>
              <a:t> </a:t>
            </a:r>
            <a:r>
              <a:rPr lang="en-US" sz="2400" spc="-36" dirty="0" err="1">
                <a:solidFill>
                  <a:srgbClr val="000000"/>
                </a:solidFill>
                <a:latin typeface="Abhaya Libre Regular"/>
              </a:rPr>
              <a:t>doživotno</a:t>
            </a:r>
            <a:r>
              <a:rPr lang="en-US" sz="2400" spc="-36" dirty="0">
                <a:solidFill>
                  <a:srgbClr val="000000"/>
                </a:solidFill>
                <a:latin typeface="Abhaya Libre Regular"/>
              </a:rPr>
              <a:t> </a:t>
            </a:r>
            <a:r>
              <a:rPr lang="en-US" sz="2400" spc="-36" dirty="0" err="1">
                <a:solidFill>
                  <a:srgbClr val="000000"/>
                </a:solidFill>
                <a:latin typeface="Abhaya Libre Regular"/>
              </a:rPr>
              <a:t>učenje</a:t>
            </a:r>
            <a:r>
              <a:rPr lang="en-US" sz="2400" spc="-36" dirty="0">
                <a:solidFill>
                  <a:srgbClr val="000000"/>
                </a:solidFill>
                <a:latin typeface="Abhaya Libre Regular"/>
              </a:rPr>
              <a:t>.</a:t>
            </a:r>
          </a:p>
          <a:p>
            <a:pPr algn="just">
              <a:lnSpc>
                <a:spcPts val="3359"/>
              </a:lnSpc>
            </a:pPr>
            <a:r>
              <a:rPr lang="en-US" sz="2400" spc="-36" dirty="0" err="1">
                <a:solidFill>
                  <a:srgbClr val="000000"/>
                </a:solidFill>
                <a:latin typeface="Abhaya Libre Regular"/>
              </a:rPr>
              <a:t>Daje</a:t>
            </a:r>
            <a:r>
              <a:rPr lang="en-US" sz="2400" spc="-36" dirty="0">
                <a:solidFill>
                  <a:srgbClr val="000000"/>
                </a:solidFill>
                <a:latin typeface="Abhaya Libre Regular"/>
              </a:rPr>
              <a:t> </a:t>
            </a:r>
            <a:r>
              <a:rPr lang="en-US" sz="2400" spc="-36" dirty="0" err="1">
                <a:solidFill>
                  <a:srgbClr val="000000"/>
                </a:solidFill>
                <a:latin typeface="Abhaya Libre Regular"/>
              </a:rPr>
              <a:t>vam</a:t>
            </a:r>
            <a:r>
              <a:rPr lang="en-US" sz="2400" spc="-36" dirty="0">
                <a:solidFill>
                  <a:srgbClr val="000000"/>
                </a:solidFill>
                <a:latin typeface="Abhaya Libre Regular"/>
              </a:rPr>
              <a:t> </a:t>
            </a:r>
            <a:r>
              <a:rPr lang="en-US" sz="2400" spc="-36" dirty="0" err="1">
                <a:solidFill>
                  <a:srgbClr val="000000"/>
                </a:solidFill>
                <a:latin typeface="Abhaya Libre Regular"/>
              </a:rPr>
              <a:t>mogućnost</a:t>
            </a:r>
            <a:r>
              <a:rPr lang="en-US" sz="2400" spc="-36" dirty="0">
                <a:solidFill>
                  <a:srgbClr val="000000"/>
                </a:solidFill>
                <a:latin typeface="Abhaya Libre Regular"/>
              </a:rPr>
              <a:t> da </a:t>
            </a:r>
            <a:r>
              <a:rPr lang="en-US" sz="2400" spc="-36" dirty="0" err="1">
                <a:solidFill>
                  <a:srgbClr val="000000"/>
                </a:solidFill>
                <a:latin typeface="Abhaya Libre Regular"/>
              </a:rPr>
              <a:t>naučite</a:t>
            </a:r>
            <a:r>
              <a:rPr lang="en-US" sz="2400" spc="-36" dirty="0">
                <a:solidFill>
                  <a:srgbClr val="000000"/>
                </a:solidFill>
                <a:latin typeface="Abhaya Libre Regular"/>
              </a:rPr>
              <a:t> </a:t>
            </a:r>
            <a:r>
              <a:rPr lang="en-US" sz="2400" spc="-36" dirty="0" err="1">
                <a:solidFill>
                  <a:srgbClr val="000000"/>
                </a:solidFill>
                <a:latin typeface="Abhaya Libre Regular"/>
              </a:rPr>
              <a:t>bilo</a:t>
            </a:r>
            <a:r>
              <a:rPr lang="en-US" sz="2400" spc="-36" dirty="0">
                <a:solidFill>
                  <a:srgbClr val="000000"/>
                </a:solidFill>
                <a:latin typeface="Abhaya Libre Regular"/>
              </a:rPr>
              <a:t> </a:t>
            </a:r>
            <a:r>
              <a:rPr lang="en-US" sz="2400" spc="-36" dirty="0" err="1">
                <a:solidFill>
                  <a:srgbClr val="000000"/>
                </a:solidFill>
                <a:latin typeface="Abhaya Libre Regular"/>
              </a:rPr>
              <a:t>šta</a:t>
            </a:r>
            <a:r>
              <a:rPr lang="en-US" sz="2400" spc="-36" dirty="0">
                <a:solidFill>
                  <a:srgbClr val="000000"/>
                </a:solidFill>
                <a:latin typeface="Abhaya Libre Regular"/>
              </a:rPr>
              <a:t> </a:t>
            </a:r>
            <a:r>
              <a:rPr lang="en-US" sz="2400" spc="-36" dirty="0" err="1">
                <a:solidFill>
                  <a:srgbClr val="000000"/>
                </a:solidFill>
                <a:latin typeface="Abhaya Libre Regular"/>
              </a:rPr>
              <a:t>sa</a:t>
            </a:r>
            <a:r>
              <a:rPr lang="en-US" sz="2400" spc="-36" dirty="0">
                <a:solidFill>
                  <a:srgbClr val="000000"/>
                </a:solidFill>
                <a:latin typeface="Abhaya Libre Regular"/>
              </a:rPr>
              <a:t> </a:t>
            </a:r>
            <a:r>
              <a:rPr lang="en-US" sz="2400" spc="-36" dirty="0" err="1">
                <a:solidFill>
                  <a:srgbClr val="000000"/>
                </a:solidFill>
                <a:latin typeface="Abhaya Libre Regular"/>
              </a:rPr>
              <a:t>bilo</a:t>
            </a:r>
            <a:r>
              <a:rPr lang="en-US" sz="2400" spc="-36" dirty="0">
                <a:solidFill>
                  <a:srgbClr val="000000"/>
                </a:solidFill>
                <a:latin typeface="Abhaya Libre Regular"/>
              </a:rPr>
              <a:t> </a:t>
            </a:r>
            <a:r>
              <a:rPr lang="en-US" sz="2400" spc="-36" dirty="0" err="1">
                <a:solidFill>
                  <a:srgbClr val="000000"/>
                </a:solidFill>
                <a:latin typeface="Abhaya Libre Regular"/>
              </a:rPr>
              <a:t>kog</a:t>
            </a:r>
            <a:r>
              <a:rPr lang="en-US" sz="2400" spc="-36" dirty="0">
                <a:solidFill>
                  <a:srgbClr val="000000"/>
                </a:solidFill>
                <a:latin typeface="Abhaya Libre Regular"/>
              </a:rPr>
              <a:t> </a:t>
            </a:r>
            <a:r>
              <a:rPr lang="en-US" sz="2400" spc="-36" dirty="0" err="1">
                <a:solidFill>
                  <a:srgbClr val="000000"/>
                </a:solidFill>
                <a:latin typeface="Abhaya Libre Regular"/>
              </a:rPr>
              <a:t>mesta</a:t>
            </a:r>
            <a:r>
              <a:rPr lang="en-US" sz="2400" spc="-36" dirty="0">
                <a:solidFill>
                  <a:srgbClr val="000000"/>
                </a:solidFill>
                <a:latin typeface="Abhaya Libre Regular"/>
              </a:rPr>
              <a:t>!</a:t>
            </a:r>
          </a:p>
          <a:p>
            <a:pPr algn="just">
              <a:lnSpc>
                <a:spcPts val="3359"/>
              </a:lnSpc>
            </a:pPr>
            <a:r>
              <a:rPr lang="en-US" sz="2400" spc="-36" dirty="0" err="1">
                <a:solidFill>
                  <a:srgbClr val="000000"/>
                </a:solidFill>
                <a:latin typeface="Abhaya Libre Regular"/>
              </a:rPr>
              <a:t>Istraži</a:t>
            </a:r>
            <a:r>
              <a:rPr lang="en-US" sz="2400" spc="-36" dirty="0">
                <a:solidFill>
                  <a:srgbClr val="000000"/>
                </a:solidFill>
                <a:latin typeface="Abhaya Libre Regular"/>
              </a:rPr>
              <a:t> </a:t>
            </a:r>
            <a:r>
              <a:rPr lang="en-US" sz="2400" spc="-36" dirty="0">
                <a:solidFill>
                  <a:srgbClr val="000000"/>
                </a:solidFill>
                <a:latin typeface="Abhaya Libre Regular"/>
                <a:hlinkClick r:id="rId11"/>
              </a:rPr>
              <a:t>YouTube</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667000" y="1275869"/>
            <a:ext cx="12268199"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Google </a:t>
            </a:r>
            <a:r>
              <a:rPr lang="en-US" sz="6410" dirty="0" err="1">
                <a:solidFill>
                  <a:srgbClr val="000000"/>
                </a:solidFill>
                <a:latin typeface="Abhaya Libre Regular"/>
              </a:rPr>
              <a:t>alati</a:t>
            </a:r>
            <a:r>
              <a:rPr lang="en-US" sz="6410" dirty="0">
                <a:solidFill>
                  <a:srgbClr val="000000"/>
                </a:solidFill>
                <a:latin typeface="Abhaya Libre Regular"/>
              </a:rPr>
              <a:t> za </a:t>
            </a:r>
            <a:r>
              <a:rPr lang="en-US" sz="6410" dirty="0" err="1">
                <a:solidFill>
                  <a:srgbClr val="000000"/>
                </a:solidFill>
                <a:latin typeface="Abhaya Libre Regular"/>
              </a:rPr>
              <a:t>doživotno</a:t>
            </a:r>
            <a:r>
              <a:rPr lang="en-US" sz="6410" dirty="0">
                <a:solidFill>
                  <a:srgbClr val="000000"/>
                </a:solidFill>
                <a:latin typeface="Abhaya Libre Regular"/>
              </a:rPr>
              <a:t> </a:t>
            </a:r>
            <a:r>
              <a:rPr lang="en-US" sz="6410" dirty="0" err="1">
                <a:solidFill>
                  <a:srgbClr val="000000"/>
                </a:solidFill>
                <a:latin typeface="Abhaya Libre Regular"/>
              </a:rPr>
              <a:t>učenje</a:t>
            </a:r>
            <a:endParaRPr lang="en-US" sz="6410" dirty="0">
              <a:solidFill>
                <a:srgbClr val="000000"/>
              </a:solidFill>
              <a:latin typeface="Abhaya Libre Regular"/>
            </a:endParaRP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727396"/>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Sa </a:t>
            </a:r>
            <a:r>
              <a:rPr lang="en-US" sz="2400" spc="-36" dirty="0" err="1">
                <a:solidFill>
                  <a:srgbClr val="000000"/>
                </a:solidFill>
                <a:latin typeface="Abhaya Libre Regular"/>
              </a:rPr>
              <a:t>dnevnim</a:t>
            </a:r>
            <a:r>
              <a:rPr lang="en-US" sz="2400" spc="-36" dirty="0">
                <a:solidFill>
                  <a:srgbClr val="000000"/>
                </a:solidFill>
                <a:latin typeface="Abhaya Libre Regular"/>
              </a:rPr>
              <a:t> </a:t>
            </a:r>
            <a:r>
              <a:rPr lang="en-US" sz="2400" spc="-36" dirty="0" err="1">
                <a:solidFill>
                  <a:srgbClr val="000000"/>
                </a:solidFill>
                <a:latin typeface="Abhaya Libre Regular"/>
              </a:rPr>
              <a:t>prevodima</a:t>
            </a:r>
            <a:r>
              <a:rPr lang="en-US" sz="2400" spc="-36" dirty="0">
                <a:solidFill>
                  <a:srgbClr val="000000"/>
                </a:solidFill>
                <a:latin typeface="Abhaya Libre Regular"/>
              </a:rPr>
              <a:t> od </a:t>
            </a:r>
            <a:r>
              <a:rPr lang="en-US" sz="2400" spc="-36" dirty="0" err="1">
                <a:solidFill>
                  <a:srgbClr val="000000"/>
                </a:solidFill>
                <a:latin typeface="Abhaya Libre Regular"/>
              </a:rPr>
              <a:t>više</a:t>
            </a:r>
            <a:r>
              <a:rPr lang="en-US" sz="2400" spc="-36" dirty="0">
                <a:solidFill>
                  <a:srgbClr val="000000"/>
                </a:solidFill>
                <a:latin typeface="Abhaya Libre Regular"/>
              </a:rPr>
              <a:t> od 100 </a:t>
            </a:r>
            <a:r>
              <a:rPr lang="en-US" sz="2400" spc="-36" dirty="0" err="1">
                <a:solidFill>
                  <a:srgbClr val="000000"/>
                </a:solidFill>
                <a:latin typeface="Abhaya Libre Regular"/>
              </a:rPr>
              <a:t>milijardi</a:t>
            </a:r>
            <a:r>
              <a:rPr lang="en-US" sz="2400" spc="-36" dirty="0">
                <a:solidFill>
                  <a:srgbClr val="000000"/>
                </a:solidFill>
                <a:latin typeface="Abhaya Libre Regular"/>
              </a:rPr>
              <a:t> </a:t>
            </a:r>
            <a:r>
              <a:rPr lang="en-US" sz="2400" spc="-36" dirty="0" err="1">
                <a:solidFill>
                  <a:srgbClr val="000000"/>
                </a:solidFill>
                <a:latin typeface="Abhaya Libre Regular"/>
              </a:rPr>
              <a:t>reči</a:t>
            </a:r>
            <a:r>
              <a:rPr lang="en-US" sz="2400" spc="-36" dirty="0">
                <a:solidFill>
                  <a:srgbClr val="000000"/>
                </a:solidFill>
                <a:latin typeface="Abhaya Libre Regular"/>
              </a:rPr>
              <a:t>, Google </a:t>
            </a:r>
            <a:r>
              <a:rPr lang="en-US" sz="2400" spc="-36" dirty="0" err="1">
                <a:solidFill>
                  <a:srgbClr val="000000"/>
                </a:solidFill>
                <a:latin typeface="Abhaya Libre Regular"/>
              </a:rPr>
              <a:t>prevodilac</a:t>
            </a:r>
            <a:r>
              <a:rPr lang="en-US" sz="2400" spc="-36" dirty="0">
                <a:solidFill>
                  <a:srgbClr val="000000"/>
                </a:solidFill>
                <a:latin typeface="Abhaya Libre Regular"/>
              </a:rPr>
              <a:t> </a:t>
            </a:r>
            <a:r>
              <a:rPr lang="en-US" sz="2400" spc="-36" dirty="0" err="1">
                <a:solidFill>
                  <a:srgbClr val="000000"/>
                </a:solidFill>
                <a:latin typeface="Abhaya Libre Regular"/>
              </a:rPr>
              <a:t>pomaže</a:t>
            </a:r>
            <a:r>
              <a:rPr lang="en-US" sz="2400" spc="-36" dirty="0">
                <a:solidFill>
                  <a:srgbClr val="000000"/>
                </a:solidFill>
                <a:latin typeface="Abhaya Libre Regular"/>
              </a:rPr>
              <a:t> u </a:t>
            </a:r>
            <a:r>
              <a:rPr lang="en-US" sz="2400" spc="-36" dirty="0" err="1">
                <a:solidFill>
                  <a:srgbClr val="000000"/>
                </a:solidFill>
                <a:latin typeface="Abhaya Libre Regular"/>
              </a:rPr>
              <a:t>komunikaciji</a:t>
            </a:r>
            <a:r>
              <a:rPr lang="en-US" sz="2400" spc="-36" dirty="0">
                <a:solidFill>
                  <a:srgbClr val="000000"/>
                </a:solidFill>
                <a:latin typeface="Abhaya Libre Regular"/>
              </a:rPr>
              <a:t>.</a:t>
            </a:r>
          </a:p>
          <a:p>
            <a:pPr algn="just">
              <a:lnSpc>
                <a:spcPts val="3359"/>
              </a:lnSpc>
            </a:pPr>
            <a:r>
              <a:rPr lang="en-US" sz="2400" spc="-36" dirty="0" err="1">
                <a:solidFill>
                  <a:srgbClr val="000000"/>
                </a:solidFill>
                <a:latin typeface="Abhaya Libre Regular"/>
              </a:rPr>
              <a:t>Istraži</a:t>
            </a:r>
            <a:r>
              <a:rPr lang="en-US" sz="2400" spc="-36" dirty="0">
                <a:solidFill>
                  <a:srgbClr val="000000"/>
                </a:solidFill>
                <a:latin typeface="Abhaya Libre Regular"/>
              </a:rPr>
              <a:t>  </a:t>
            </a:r>
            <a:r>
              <a:rPr lang="en-US" sz="2400" spc="-36" dirty="0">
                <a:solidFill>
                  <a:srgbClr val="000000"/>
                </a:solidFill>
                <a:latin typeface="Abhaya Libre Regular"/>
                <a:hlinkClick r:id="rId8"/>
              </a:rPr>
              <a:t>Google Translate</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 </a:t>
            </a:r>
          </a:p>
        </p:txBody>
      </p:sp>
      <p:pic>
        <p:nvPicPr>
          <p:cNvPr id="6" name="Picture 25">
            <a:extLst>
              <a:ext uri="{FF2B5EF4-FFF2-40B4-BE49-F238E27FC236}">
                <a16:creationId xmlns:a16="http://schemas.microsoft.com/office/drawing/2014/main" id="{D49472B8-AAF9-3078-221D-BB0372C763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418708" y="8267700"/>
            <a:ext cx="1143000" cy="1440000"/>
          </a:xfrm>
          <a:prstGeom prst="rect">
            <a:avLst/>
          </a:prstGeom>
        </p:spPr>
      </p:pic>
      <p:pic>
        <p:nvPicPr>
          <p:cNvPr id="8" name="Picture 7" descr="Icon&#10;&#10;Description automatically generated">
            <a:extLst>
              <a:ext uri="{FF2B5EF4-FFF2-40B4-BE49-F238E27FC236}">
                <a16:creationId xmlns:a16="http://schemas.microsoft.com/office/drawing/2014/main" id="{DC091F01-F587-4291-9D0B-423B6388D9C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53690" y="2805064"/>
            <a:ext cx="2171700" cy="2171700"/>
          </a:xfrm>
          <a:prstGeom prst="rect">
            <a:avLst/>
          </a:prstGeom>
        </p:spPr>
      </p:pic>
    </p:spTree>
    <p:extLst>
      <p:ext uri="{BB962C8B-B14F-4D97-AF65-F5344CB8AC3E}">
        <p14:creationId xmlns:p14="http://schemas.microsoft.com/office/powerpoint/2010/main" val="344245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912882" y="1275869"/>
            <a:ext cx="12631918"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Google </a:t>
            </a:r>
            <a:r>
              <a:rPr lang="en-US" sz="6410" dirty="0" err="1">
                <a:solidFill>
                  <a:srgbClr val="000000"/>
                </a:solidFill>
                <a:latin typeface="Abhaya Libre Regular"/>
              </a:rPr>
              <a:t>alati</a:t>
            </a:r>
            <a:r>
              <a:rPr lang="en-US" sz="6410" dirty="0">
                <a:solidFill>
                  <a:srgbClr val="000000"/>
                </a:solidFill>
                <a:latin typeface="Abhaya Libre Regular"/>
              </a:rPr>
              <a:t> za </a:t>
            </a:r>
            <a:r>
              <a:rPr lang="en-US" sz="6410" dirty="0" err="1">
                <a:solidFill>
                  <a:srgbClr val="000000"/>
                </a:solidFill>
                <a:latin typeface="Abhaya Libre Regular"/>
              </a:rPr>
              <a:t>doživotno</a:t>
            </a:r>
            <a:r>
              <a:rPr lang="en-US" sz="6410" dirty="0">
                <a:solidFill>
                  <a:srgbClr val="000000"/>
                </a:solidFill>
                <a:latin typeface="Abhaya Libre Regular"/>
              </a:rPr>
              <a:t> </a:t>
            </a:r>
            <a:r>
              <a:rPr lang="en-US" sz="6410" dirty="0" err="1">
                <a:solidFill>
                  <a:srgbClr val="000000"/>
                </a:solidFill>
                <a:latin typeface="Abhaya Libre Regular"/>
              </a:rPr>
              <a:t>učenje</a:t>
            </a:r>
            <a:endParaRPr lang="en-US" sz="6410" dirty="0">
              <a:solidFill>
                <a:srgbClr val="000000"/>
              </a:solidFill>
              <a:latin typeface="Abhaya Libre Regular"/>
            </a:endParaRP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727396"/>
          </a:xfrm>
          <a:prstGeom prst="rect">
            <a:avLst/>
          </a:prstGeom>
        </p:spPr>
        <p:txBody>
          <a:bodyPr wrap="square" lIns="0" tIns="0" rIns="0" bIns="0" rtlCol="0" anchor="t">
            <a:spAutoFit/>
          </a:bodyPr>
          <a:lstStyle/>
          <a:p>
            <a:pPr algn="just">
              <a:lnSpc>
                <a:spcPts val="3359"/>
              </a:lnSpc>
            </a:pPr>
            <a:r>
              <a:rPr lang="en-US" sz="2400" spc="-36" dirty="0" err="1">
                <a:solidFill>
                  <a:srgbClr val="000000"/>
                </a:solidFill>
                <a:latin typeface="Abhaya Libre Regular"/>
              </a:rPr>
              <a:t>Možete</a:t>
            </a:r>
            <a:r>
              <a:rPr lang="en-US" sz="2400" spc="-36" dirty="0">
                <a:solidFill>
                  <a:srgbClr val="000000"/>
                </a:solidFill>
                <a:latin typeface="Abhaya Libre Regular"/>
              </a:rPr>
              <a:t> </a:t>
            </a:r>
            <a:r>
              <a:rPr lang="en-US" sz="2400" spc="-36" dirty="0" err="1">
                <a:solidFill>
                  <a:srgbClr val="000000"/>
                </a:solidFill>
                <a:latin typeface="Abhaya Libre Regular"/>
              </a:rPr>
              <a:t>istražiti</a:t>
            </a:r>
            <a:r>
              <a:rPr lang="en-US" sz="2400" spc="-36" dirty="0">
                <a:solidFill>
                  <a:srgbClr val="000000"/>
                </a:solidFill>
                <a:latin typeface="Abhaya Libre Regular"/>
              </a:rPr>
              <a:t> </a:t>
            </a:r>
            <a:r>
              <a:rPr lang="en-US" sz="2400" spc="-36" dirty="0" err="1">
                <a:solidFill>
                  <a:srgbClr val="000000"/>
                </a:solidFill>
                <a:latin typeface="Abhaya Libre Regular"/>
              </a:rPr>
              <a:t>ceo</a:t>
            </a:r>
            <a:r>
              <a:rPr lang="en-US" sz="2400" spc="-36" dirty="0">
                <a:solidFill>
                  <a:srgbClr val="000000"/>
                </a:solidFill>
                <a:latin typeface="Abhaya Libre Regular"/>
              </a:rPr>
              <a:t> </a:t>
            </a:r>
            <a:r>
              <a:rPr lang="en-US" sz="2400" spc="-36" dirty="0" err="1">
                <a:solidFill>
                  <a:srgbClr val="000000"/>
                </a:solidFill>
                <a:latin typeface="Abhaya Libre Regular"/>
              </a:rPr>
              <a:t>svet</a:t>
            </a:r>
            <a:r>
              <a:rPr lang="en-US" sz="2400" spc="-36" dirty="0">
                <a:solidFill>
                  <a:srgbClr val="000000"/>
                </a:solidFill>
                <a:latin typeface="Abhaya Libre Regular"/>
              </a:rPr>
              <a:t> </a:t>
            </a:r>
            <a:r>
              <a:rPr lang="en-US" sz="2400" spc="-36" dirty="0" err="1">
                <a:solidFill>
                  <a:srgbClr val="000000"/>
                </a:solidFill>
                <a:latin typeface="Abhaya Libre Regular"/>
              </a:rPr>
              <a:t>koristeći</a:t>
            </a:r>
            <a:r>
              <a:rPr lang="en-US" sz="2400" spc="-36" dirty="0">
                <a:solidFill>
                  <a:srgbClr val="000000"/>
                </a:solidFill>
                <a:latin typeface="Abhaya Libre Regular"/>
              </a:rPr>
              <a:t> Google Earth. </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err="1">
                <a:solidFill>
                  <a:srgbClr val="000000"/>
                </a:solidFill>
                <a:latin typeface="Abhaya Libre Regular"/>
              </a:rPr>
              <a:t>Istraži</a:t>
            </a:r>
            <a:r>
              <a:rPr lang="en-US" sz="2400" spc="-36" dirty="0">
                <a:solidFill>
                  <a:srgbClr val="000000"/>
                </a:solidFill>
                <a:latin typeface="Abhaya Libre Regular"/>
              </a:rPr>
              <a:t> </a:t>
            </a:r>
            <a:r>
              <a:rPr lang="en-US" sz="2400" spc="-36" dirty="0">
                <a:solidFill>
                  <a:srgbClr val="000000"/>
                </a:solidFill>
                <a:latin typeface="Abhaya Libre Regular"/>
                <a:hlinkClick r:id="rId8"/>
              </a:rPr>
              <a:t>Google Earth</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 </a:t>
            </a:r>
          </a:p>
        </p:txBody>
      </p:sp>
      <p:pic>
        <p:nvPicPr>
          <p:cNvPr id="7" name="Picture 22">
            <a:extLst>
              <a:ext uri="{FF2B5EF4-FFF2-40B4-BE49-F238E27FC236}">
                <a16:creationId xmlns:a16="http://schemas.microsoft.com/office/drawing/2014/main" id="{FFDF3074-15C5-B167-5EF6-22BB1015C44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306800" y="8394952"/>
            <a:ext cx="1528327" cy="1630215"/>
          </a:xfrm>
          <a:prstGeom prst="rect">
            <a:avLst/>
          </a:prstGeom>
        </p:spPr>
      </p:pic>
      <p:pic>
        <p:nvPicPr>
          <p:cNvPr id="11" name="Picture 10" descr="A picture containing blue&#10;&#10;Description automatically generated">
            <a:extLst>
              <a:ext uri="{FF2B5EF4-FFF2-40B4-BE49-F238E27FC236}">
                <a16:creationId xmlns:a16="http://schemas.microsoft.com/office/drawing/2014/main" id="{CF7C15D1-13FA-61A0-4C7C-CEDEBA106F39}"/>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400800" y="2321436"/>
            <a:ext cx="3200400" cy="3103245"/>
          </a:xfrm>
          <a:prstGeom prst="rect">
            <a:avLst/>
          </a:prstGeom>
        </p:spPr>
      </p:pic>
      <p:sp>
        <p:nvSpPr>
          <p:cNvPr id="12" name="TextBox 11">
            <a:extLst>
              <a:ext uri="{FF2B5EF4-FFF2-40B4-BE49-F238E27FC236}">
                <a16:creationId xmlns:a16="http://schemas.microsoft.com/office/drawing/2014/main" id="{A03DCC49-22D3-D20A-BAFA-D99E2C927921}"/>
              </a:ext>
            </a:extLst>
          </p:cNvPr>
          <p:cNvSpPr txBox="1"/>
          <p:nvPr/>
        </p:nvSpPr>
        <p:spPr>
          <a:xfrm>
            <a:off x="6400800" y="5526493"/>
            <a:ext cx="3200400" cy="230832"/>
          </a:xfrm>
          <a:prstGeom prst="rect">
            <a:avLst/>
          </a:prstGeom>
          <a:noFill/>
        </p:spPr>
        <p:txBody>
          <a:bodyPr wrap="square" rtlCol="0">
            <a:spAutoFit/>
          </a:bodyPr>
          <a:lstStyle/>
          <a:p>
            <a:r>
              <a:rPr lang="en-US" sz="900">
                <a:hlinkClick r:id="rId12" tooltip="https://www.techzim.co.zw/2018/06/measure-distance-and-area-with-the-new-feature-on-google-earth/"/>
              </a:rPr>
              <a:t>This Photo</a:t>
            </a:r>
            <a:r>
              <a:rPr lang="en-US" sz="900"/>
              <a:t> by Unknown Author is licensed under </a:t>
            </a:r>
            <a:r>
              <a:rPr lang="en-US" sz="900">
                <a:hlinkClick r:id="rId13" tooltip="https://creativecommons.org/licenses/by-nc-nd/3.0/"/>
              </a:rPr>
              <a:t>CC BY-NC-ND</a:t>
            </a:r>
            <a:endParaRPr lang="en-US" sz="900"/>
          </a:p>
        </p:txBody>
      </p:sp>
    </p:spTree>
    <p:extLst>
      <p:ext uri="{BB962C8B-B14F-4D97-AF65-F5344CB8AC3E}">
        <p14:creationId xmlns:p14="http://schemas.microsoft.com/office/powerpoint/2010/main" val="954085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905128" y="1257300"/>
            <a:ext cx="12258672"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Google </a:t>
            </a:r>
            <a:r>
              <a:rPr lang="en-US" sz="6410" dirty="0" err="1">
                <a:solidFill>
                  <a:srgbClr val="000000"/>
                </a:solidFill>
                <a:latin typeface="Abhaya Libre Regular"/>
              </a:rPr>
              <a:t>alati</a:t>
            </a:r>
            <a:r>
              <a:rPr lang="en-US" sz="6410" dirty="0">
                <a:solidFill>
                  <a:srgbClr val="000000"/>
                </a:solidFill>
                <a:latin typeface="Abhaya Libre Regular"/>
              </a:rPr>
              <a:t> za </a:t>
            </a:r>
            <a:r>
              <a:rPr lang="en-US" sz="6410" dirty="0" err="1">
                <a:solidFill>
                  <a:srgbClr val="000000"/>
                </a:solidFill>
                <a:latin typeface="Abhaya Libre Regular"/>
              </a:rPr>
              <a:t>doživotno</a:t>
            </a:r>
            <a:r>
              <a:rPr lang="en-US" sz="6410" dirty="0">
                <a:solidFill>
                  <a:srgbClr val="000000"/>
                </a:solidFill>
                <a:latin typeface="Abhaya Libre Regular"/>
              </a:rPr>
              <a:t> </a:t>
            </a:r>
            <a:r>
              <a:rPr lang="en-US" sz="6410" dirty="0" err="1">
                <a:solidFill>
                  <a:srgbClr val="000000"/>
                </a:solidFill>
                <a:latin typeface="Abhaya Libre Regular"/>
              </a:rPr>
              <a:t>učenje</a:t>
            </a:r>
            <a:endParaRPr lang="en-US" sz="6410" dirty="0">
              <a:solidFill>
                <a:srgbClr val="000000"/>
              </a:solidFill>
              <a:latin typeface="Abhaya Libre Regular"/>
            </a:endParaRP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291379"/>
          </a:xfrm>
          <a:prstGeom prst="rect">
            <a:avLst/>
          </a:prstGeom>
        </p:spPr>
        <p:txBody>
          <a:bodyPr wrap="square" lIns="0" tIns="0" rIns="0" bIns="0" rtlCol="0" anchor="t">
            <a:spAutoFit/>
          </a:bodyPr>
          <a:lstStyle/>
          <a:p>
            <a:pPr algn="just">
              <a:lnSpc>
                <a:spcPts val="3359"/>
              </a:lnSpc>
            </a:pPr>
            <a:r>
              <a:rPr lang="en-US" sz="2400" spc="-36" dirty="0" err="1">
                <a:solidFill>
                  <a:srgbClr val="000000"/>
                </a:solidFill>
                <a:latin typeface="Abhaya Libre Regular"/>
              </a:rPr>
              <a:t>Ako</a:t>
            </a:r>
            <a:r>
              <a:rPr lang="en-US" sz="2400" spc="-36" dirty="0">
                <a:solidFill>
                  <a:srgbClr val="000000"/>
                </a:solidFill>
                <a:latin typeface="Abhaya Libre Regular"/>
              </a:rPr>
              <a:t> se </a:t>
            </a:r>
            <a:r>
              <a:rPr lang="en-US" sz="2400" spc="-36" dirty="0" err="1">
                <a:solidFill>
                  <a:srgbClr val="000000"/>
                </a:solidFill>
                <a:latin typeface="Abhaya Libre Regular"/>
              </a:rPr>
              <a:t>suočavate</a:t>
            </a:r>
            <a:r>
              <a:rPr lang="en-US" sz="2400" spc="-36" dirty="0">
                <a:solidFill>
                  <a:srgbClr val="000000"/>
                </a:solidFill>
                <a:latin typeface="Abhaya Libre Regular"/>
              </a:rPr>
              <a:t> </a:t>
            </a:r>
            <a:r>
              <a:rPr lang="en-US" sz="2400" spc="-36" dirty="0" err="1">
                <a:solidFill>
                  <a:srgbClr val="000000"/>
                </a:solidFill>
                <a:latin typeface="Abhaya Libre Regular"/>
              </a:rPr>
              <a:t>sa</a:t>
            </a:r>
            <a:r>
              <a:rPr lang="en-US" sz="2400" spc="-36" dirty="0">
                <a:solidFill>
                  <a:srgbClr val="000000"/>
                </a:solidFill>
                <a:latin typeface="Abhaya Libre Regular"/>
              </a:rPr>
              <a:t> </a:t>
            </a:r>
            <a:r>
              <a:rPr lang="en-US" sz="2400" spc="-36" dirty="0" err="1">
                <a:solidFill>
                  <a:srgbClr val="000000"/>
                </a:solidFill>
                <a:latin typeface="Abhaya Libre Regular"/>
              </a:rPr>
              <a:t>poteškoćama</a:t>
            </a:r>
            <a:r>
              <a:rPr lang="en-US" sz="2400" spc="-36" dirty="0">
                <a:solidFill>
                  <a:srgbClr val="000000"/>
                </a:solidFill>
                <a:latin typeface="Abhaya Libre Regular"/>
              </a:rPr>
              <a:t> da </a:t>
            </a:r>
            <a:r>
              <a:rPr lang="en-US" sz="2400" spc="-36" dirty="0" err="1">
                <a:solidFill>
                  <a:srgbClr val="000000"/>
                </a:solidFill>
                <a:latin typeface="Abhaya Libre Regular"/>
              </a:rPr>
              <a:t>nešto</a:t>
            </a:r>
            <a:r>
              <a:rPr lang="en-US" sz="2400" spc="-36" dirty="0">
                <a:solidFill>
                  <a:srgbClr val="000000"/>
                </a:solidFill>
                <a:latin typeface="Abhaya Libre Regular"/>
              </a:rPr>
              <a:t> </a:t>
            </a:r>
            <a:r>
              <a:rPr lang="en-US" sz="2400" spc="-36" dirty="0" err="1">
                <a:solidFill>
                  <a:srgbClr val="000000"/>
                </a:solidFill>
                <a:latin typeface="Abhaya Libre Regular"/>
              </a:rPr>
              <a:t>opišete</a:t>
            </a:r>
            <a:r>
              <a:rPr lang="en-US" sz="2400" spc="-36" dirty="0">
                <a:solidFill>
                  <a:srgbClr val="000000"/>
                </a:solidFill>
                <a:latin typeface="Abhaya Libre Regular"/>
              </a:rPr>
              <a:t> </a:t>
            </a:r>
            <a:r>
              <a:rPr lang="en-US" sz="2400" spc="-36" dirty="0" err="1">
                <a:solidFill>
                  <a:srgbClr val="000000"/>
                </a:solidFill>
                <a:latin typeface="Abhaya Libre Regular"/>
              </a:rPr>
              <a:t>rečima</a:t>
            </a:r>
            <a:r>
              <a:rPr lang="en-US" sz="2400" spc="-36" dirty="0">
                <a:solidFill>
                  <a:srgbClr val="000000"/>
                </a:solidFill>
                <a:latin typeface="Abhaya Libre Regular"/>
              </a:rPr>
              <a:t>, Google </a:t>
            </a:r>
            <a:r>
              <a:rPr lang="en-US" sz="2400" spc="-36" dirty="0" err="1">
                <a:solidFill>
                  <a:srgbClr val="000000"/>
                </a:solidFill>
                <a:latin typeface="Abhaya Libre Regular"/>
              </a:rPr>
              <a:t>objektiv</a:t>
            </a:r>
            <a:r>
              <a:rPr lang="en-US" sz="2400" spc="-36" dirty="0">
                <a:solidFill>
                  <a:srgbClr val="000000"/>
                </a:solidFill>
                <a:latin typeface="Abhaya Libre Regular"/>
              </a:rPr>
              <a:t> </a:t>
            </a:r>
            <a:r>
              <a:rPr lang="en-US" sz="2400" spc="-36" dirty="0" err="1">
                <a:solidFill>
                  <a:srgbClr val="000000"/>
                </a:solidFill>
                <a:latin typeface="Abhaya Libre Regular"/>
              </a:rPr>
              <a:t>vam</a:t>
            </a:r>
            <a:r>
              <a:rPr lang="en-US" sz="2400" spc="-36" dirty="0">
                <a:solidFill>
                  <a:srgbClr val="000000"/>
                </a:solidFill>
                <a:latin typeface="Abhaya Libre Regular"/>
              </a:rPr>
              <a:t> </a:t>
            </a:r>
            <a:r>
              <a:rPr lang="en-US" sz="2400" spc="-36" dirty="0" err="1">
                <a:solidFill>
                  <a:srgbClr val="000000"/>
                </a:solidFill>
                <a:latin typeface="Abhaya Libre Regular"/>
              </a:rPr>
              <a:t>pomaže</a:t>
            </a:r>
            <a:r>
              <a:rPr lang="en-US" sz="2400" spc="-36" dirty="0">
                <a:solidFill>
                  <a:srgbClr val="000000"/>
                </a:solidFill>
                <a:latin typeface="Abhaya Libre Regular"/>
              </a:rPr>
              <a:t>, </a:t>
            </a:r>
            <a:r>
              <a:rPr lang="en-US" sz="2400" spc="-36" dirty="0" err="1">
                <a:solidFill>
                  <a:srgbClr val="000000"/>
                </a:solidFill>
                <a:latin typeface="Abhaya Libre Regular"/>
              </a:rPr>
              <a:t>koristeći</a:t>
            </a:r>
            <a:r>
              <a:rPr lang="en-US" sz="2400" spc="-36" dirty="0">
                <a:solidFill>
                  <a:srgbClr val="000000"/>
                </a:solidFill>
                <a:latin typeface="Abhaya Libre Regular"/>
              </a:rPr>
              <a:t> </a:t>
            </a:r>
            <a:r>
              <a:rPr lang="en-US" sz="2400" spc="-36" dirty="0" err="1">
                <a:solidFill>
                  <a:srgbClr val="000000"/>
                </a:solidFill>
                <a:latin typeface="Abhaya Libre Regular"/>
              </a:rPr>
              <a:t>kameru</a:t>
            </a:r>
            <a:r>
              <a:rPr lang="en-US" sz="2400" spc="-36" dirty="0">
                <a:solidFill>
                  <a:srgbClr val="000000"/>
                </a:solidFill>
                <a:latin typeface="Abhaya Libre Regular"/>
              </a:rPr>
              <a:t> </a:t>
            </a:r>
            <a:r>
              <a:rPr lang="en-US" sz="2400" spc="-36" dirty="0" err="1">
                <a:solidFill>
                  <a:srgbClr val="000000"/>
                </a:solidFill>
                <a:latin typeface="Abhaya Libre Regular"/>
              </a:rPr>
              <a:t>ili</a:t>
            </a:r>
            <a:r>
              <a:rPr lang="en-US" sz="2400" spc="-36" dirty="0">
                <a:solidFill>
                  <a:srgbClr val="000000"/>
                </a:solidFill>
                <a:latin typeface="Abhaya Libre Regular"/>
              </a:rPr>
              <a:t> </a:t>
            </a:r>
            <a:r>
              <a:rPr lang="en-US" sz="2400" spc="-36" dirty="0" err="1">
                <a:solidFill>
                  <a:srgbClr val="000000"/>
                </a:solidFill>
                <a:latin typeface="Abhaya Libre Regular"/>
              </a:rPr>
              <a:t>sliku</a:t>
            </a:r>
            <a:r>
              <a:rPr lang="en-US" sz="2400" spc="-36" dirty="0">
                <a:solidFill>
                  <a:srgbClr val="000000"/>
                </a:solidFill>
                <a:latin typeface="Abhaya Libre Regular"/>
              </a:rPr>
              <a:t> za </a:t>
            </a:r>
            <a:r>
              <a:rPr lang="en-US" sz="2400" spc="-36" dirty="0" err="1">
                <a:solidFill>
                  <a:srgbClr val="000000"/>
                </a:solidFill>
                <a:latin typeface="Abhaya Libre Regular"/>
              </a:rPr>
              <a:t>pretragu</a:t>
            </a:r>
            <a:r>
              <a:rPr lang="en-US" sz="2400" spc="-36" dirty="0">
                <a:solidFill>
                  <a:srgbClr val="000000"/>
                </a:solidFill>
                <a:latin typeface="Abhaya Libre Regular"/>
              </a:rPr>
              <a:t>.</a:t>
            </a:r>
          </a:p>
          <a:p>
            <a:pPr algn="just">
              <a:lnSpc>
                <a:spcPts val="3359"/>
              </a:lnSpc>
            </a:pPr>
            <a:r>
              <a:rPr lang="en-US" sz="2400" spc="-36" dirty="0" err="1">
                <a:solidFill>
                  <a:srgbClr val="000000"/>
                </a:solidFill>
                <a:latin typeface="Abhaya Libre Regular"/>
              </a:rPr>
              <a:t>Istraži</a:t>
            </a:r>
            <a:r>
              <a:rPr lang="en-US" sz="2400" spc="-36" dirty="0">
                <a:solidFill>
                  <a:srgbClr val="000000"/>
                </a:solidFill>
                <a:latin typeface="Abhaya Libre Regular"/>
              </a:rPr>
              <a:t> </a:t>
            </a:r>
            <a:r>
              <a:rPr lang="en-US" sz="2400" spc="-36" dirty="0">
                <a:solidFill>
                  <a:srgbClr val="000000"/>
                </a:solidFill>
                <a:latin typeface="Abhaya Libre Regular"/>
                <a:hlinkClick r:id="rId8"/>
              </a:rPr>
              <a:t>Google Lens</a:t>
            </a:r>
            <a:endParaRPr lang="en-US" sz="2400" spc="-36" dirty="0">
              <a:solidFill>
                <a:srgbClr val="000000"/>
              </a:solidFill>
              <a:latin typeface="Abhaya Libre Regular"/>
            </a:endParaRPr>
          </a:p>
        </p:txBody>
      </p:sp>
      <p:pic>
        <p:nvPicPr>
          <p:cNvPr id="6" name="Picture 20">
            <a:extLst>
              <a:ext uri="{FF2B5EF4-FFF2-40B4-BE49-F238E27FC236}">
                <a16:creationId xmlns:a16="http://schemas.microsoft.com/office/drawing/2014/main" id="{EB6F8FAA-A832-F4F9-3538-6A12A0A76BF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986081" y="8404995"/>
            <a:ext cx="1367273" cy="1230546"/>
          </a:xfrm>
          <a:prstGeom prst="rect">
            <a:avLst/>
          </a:prstGeom>
        </p:spPr>
      </p:pic>
      <p:pic>
        <p:nvPicPr>
          <p:cNvPr id="10" name="Picture 9" descr="Graphical user interface, text, application, chat or text message&#10;&#10;Description automatically generated">
            <a:extLst>
              <a:ext uri="{FF2B5EF4-FFF2-40B4-BE49-F238E27FC236}">
                <a16:creationId xmlns:a16="http://schemas.microsoft.com/office/drawing/2014/main" id="{65991CD5-8A16-E9FD-82D6-746EE2A4D431}"/>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346702" y="2223526"/>
            <a:ext cx="4075766" cy="2292618"/>
          </a:xfrm>
          <a:prstGeom prst="rect">
            <a:avLst/>
          </a:prstGeom>
        </p:spPr>
      </p:pic>
      <p:sp>
        <p:nvSpPr>
          <p:cNvPr id="13" name="TextBox 12">
            <a:extLst>
              <a:ext uri="{FF2B5EF4-FFF2-40B4-BE49-F238E27FC236}">
                <a16:creationId xmlns:a16="http://schemas.microsoft.com/office/drawing/2014/main" id="{F1051290-60D5-5659-8204-46C44D04D1C6}"/>
              </a:ext>
            </a:extLst>
          </p:cNvPr>
          <p:cNvSpPr txBox="1"/>
          <p:nvPr/>
        </p:nvSpPr>
        <p:spPr>
          <a:xfrm>
            <a:off x="6858000" y="4516144"/>
            <a:ext cx="3564468" cy="230832"/>
          </a:xfrm>
          <a:prstGeom prst="rect">
            <a:avLst/>
          </a:prstGeom>
          <a:noFill/>
        </p:spPr>
        <p:txBody>
          <a:bodyPr wrap="square" rtlCol="0">
            <a:spAutoFit/>
          </a:bodyPr>
          <a:lstStyle/>
          <a:p>
            <a:r>
              <a:rPr lang="en-US" sz="900" dirty="0">
                <a:hlinkClick r:id="rId12" tooltip="https://teknodiot.com/google-lens-nedir"/>
              </a:rPr>
              <a:t>This Photo</a:t>
            </a:r>
            <a:r>
              <a:rPr lang="en-US" sz="900" dirty="0"/>
              <a:t> by Unknown Author is licensed under </a:t>
            </a:r>
            <a:r>
              <a:rPr lang="en-US" sz="900" dirty="0">
                <a:hlinkClick r:id="rId13" tooltip="https://creativecommons.org/licenses/by-nc-nd/3.0/"/>
              </a:rPr>
              <a:t>CC BY-NC-ND</a:t>
            </a:r>
            <a:endParaRPr lang="en-US" sz="900" dirty="0"/>
          </a:p>
        </p:txBody>
      </p:sp>
    </p:spTree>
    <p:extLst>
      <p:ext uri="{BB962C8B-B14F-4D97-AF65-F5344CB8AC3E}">
        <p14:creationId xmlns:p14="http://schemas.microsoft.com/office/powerpoint/2010/main" val="222212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912882" y="1275869"/>
            <a:ext cx="12403318"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Google </a:t>
            </a:r>
            <a:r>
              <a:rPr lang="en-US" sz="6410" dirty="0" err="1">
                <a:solidFill>
                  <a:srgbClr val="000000"/>
                </a:solidFill>
                <a:latin typeface="Abhaya Libre Regular"/>
              </a:rPr>
              <a:t>alati</a:t>
            </a:r>
            <a:r>
              <a:rPr lang="en-US" sz="6410" dirty="0">
                <a:solidFill>
                  <a:srgbClr val="000000"/>
                </a:solidFill>
                <a:latin typeface="Abhaya Libre Regular"/>
              </a:rPr>
              <a:t> za </a:t>
            </a:r>
            <a:r>
              <a:rPr lang="en-US" sz="6410" dirty="0" err="1">
                <a:solidFill>
                  <a:srgbClr val="000000"/>
                </a:solidFill>
                <a:latin typeface="Abhaya Libre Regular"/>
              </a:rPr>
              <a:t>doživotno</a:t>
            </a:r>
            <a:r>
              <a:rPr lang="en-US" sz="6410" dirty="0">
                <a:solidFill>
                  <a:srgbClr val="000000"/>
                </a:solidFill>
                <a:latin typeface="Abhaya Libre Regular"/>
              </a:rPr>
              <a:t> </a:t>
            </a:r>
            <a:r>
              <a:rPr lang="en-US" sz="6410" dirty="0" err="1">
                <a:solidFill>
                  <a:srgbClr val="000000"/>
                </a:solidFill>
                <a:latin typeface="Abhaya Libre Regular"/>
              </a:rPr>
              <a:t>učenje</a:t>
            </a:r>
            <a:endParaRPr lang="en-US" sz="6410" dirty="0">
              <a:solidFill>
                <a:srgbClr val="000000"/>
              </a:solidFill>
              <a:latin typeface="Abhaya Libre Regular"/>
            </a:endParaRP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727396"/>
          </a:xfrm>
          <a:prstGeom prst="rect">
            <a:avLst/>
          </a:prstGeom>
        </p:spPr>
        <p:txBody>
          <a:bodyPr wrap="square" lIns="0" tIns="0" rIns="0" bIns="0" rtlCol="0" anchor="t">
            <a:spAutoFit/>
          </a:bodyPr>
          <a:lstStyle/>
          <a:p>
            <a:pPr algn="just">
              <a:lnSpc>
                <a:spcPts val="3359"/>
              </a:lnSpc>
            </a:pPr>
            <a:r>
              <a:rPr lang="en-US" sz="2400" spc="-36" dirty="0" err="1">
                <a:solidFill>
                  <a:srgbClr val="000000"/>
                </a:solidFill>
                <a:latin typeface="Abhaya Libre Regular"/>
              </a:rPr>
              <a:t>Postanite</a:t>
            </a:r>
            <a:r>
              <a:rPr lang="en-US" sz="2400" spc="-36" dirty="0">
                <a:solidFill>
                  <a:srgbClr val="000000"/>
                </a:solidFill>
                <a:latin typeface="Abhaya Libre Regular"/>
              </a:rPr>
              <a:t> </a:t>
            </a:r>
            <a:r>
              <a:rPr lang="en-US" sz="2400" spc="-36" dirty="0" err="1">
                <a:solidFill>
                  <a:srgbClr val="000000"/>
                </a:solidFill>
                <a:latin typeface="Abhaya Libre Regular"/>
              </a:rPr>
              <a:t>doživotni</a:t>
            </a:r>
            <a:r>
              <a:rPr lang="en-US" sz="2400" spc="-36" dirty="0">
                <a:solidFill>
                  <a:srgbClr val="000000"/>
                </a:solidFill>
                <a:latin typeface="Abhaya Libre Regular"/>
              </a:rPr>
              <a:t> </a:t>
            </a:r>
            <a:r>
              <a:rPr lang="en-US" sz="2400" spc="-36" dirty="0" err="1">
                <a:solidFill>
                  <a:srgbClr val="000000"/>
                </a:solidFill>
                <a:latin typeface="Abhaya Libre Regular"/>
              </a:rPr>
              <a:t>učenik</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pregledajte</a:t>
            </a:r>
            <a:r>
              <a:rPr lang="en-US" sz="2400" spc="-36" dirty="0">
                <a:solidFill>
                  <a:srgbClr val="000000"/>
                </a:solidFill>
                <a:latin typeface="Abhaya Libre Regular"/>
              </a:rPr>
              <a:t> </a:t>
            </a:r>
            <a:r>
              <a:rPr lang="en-US" sz="2400" spc="-36" dirty="0" err="1">
                <a:solidFill>
                  <a:srgbClr val="000000"/>
                </a:solidFill>
                <a:latin typeface="Abhaya Libre Regular"/>
              </a:rPr>
              <a:t>najveću</a:t>
            </a:r>
            <a:r>
              <a:rPr lang="en-US" sz="2400" spc="-36" dirty="0">
                <a:solidFill>
                  <a:srgbClr val="000000"/>
                </a:solidFill>
                <a:latin typeface="Abhaya Libre Regular"/>
              </a:rPr>
              <a:t> </a:t>
            </a:r>
            <a:r>
              <a:rPr lang="en-US" sz="2400" spc="-36" dirty="0" err="1">
                <a:solidFill>
                  <a:srgbClr val="000000"/>
                </a:solidFill>
                <a:latin typeface="Abhaya Libre Regular"/>
              </a:rPr>
              <a:t>svetsku</a:t>
            </a:r>
            <a:r>
              <a:rPr lang="en-US" sz="2400" spc="-36" dirty="0">
                <a:solidFill>
                  <a:srgbClr val="000000"/>
                </a:solidFill>
                <a:latin typeface="Abhaya Libre Regular"/>
              </a:rPr>
              <a:t> </a:t>
            </a:r>
            <a:r>
              <a:rPr lang="en-US" sz="2400" spc="-36" dirty="0" err="1">
                <a:solidFill>
                  <a:srgbClr val="000000"/>
                </a:solidFill>
                <a:latin typeface="Abhaya Libre Regular"/>
              </a:rPr>
              <a:t>kolekciju</a:t>
            </a:r>
            <a:r>
              <a:rPr lang="en-US" sz="2400" spc="-36" dirty="0">
                <a:solidFill>
                  <a:srgbClr val="000000"/>
                </a:solidFill>
                <a:latin typeface="Abhaya Libre Regular"/>
              </a:rPr>
              <a:t> </a:t>
            </a:r>
            <a:r>
              <a:rPr lang="en-US" sz="2400" spc="-36" dirty="0" err="1">
                <a:solidFill>
                  <a:srgbClr val="000000"/>
                </a:solidFill>
                <a:latin typeface="Abhaya Libre Regular"/>
              </a:rPr>
              <a:t>knjiga</a:t>
            </a:r>
            <a:r>
              <a:rPr lang="en-US" sz="2400" spc="-36" dirty="0">
                <a:solidFill>
                  <a:srgbClr val="000000"/>
                </a:solidFill>
                <a:latin typeface="Abhaya Libre Regular"/>
              </a:rPr>
              <a:t> </a:t>
            </a:r>
            <a:r>
              <a:rPr lang="en-US" sz="2400" spc="-36" dirty="0" err="1">
                <a:solidFill>
                  <a:srgbClr val="000000"/>
                </a:solidFill>
                <a:latin typeface="Abhaya Libre Regular"/>
              </a:rPr>
              <a:t>dok</a:t>
            </a:r>
            <a:r>
              <a:rPr lang="en-US" sz="2400" spc="-36" dirty="0">
                <a:solidFill>
                  <a:srgbClr val="000000"/>
                </a:solidFill>
                <a:latin typeface="Abhaya Libre Regular"/>
              </a:rPr>
              <a:t> se </a:t>
            </a:r>
            <a:r>
              <a:rPr lang="en-US" sz="2400" spc="-36" dirty="0" err="1">
                <a:solidFill>
                  <a:srgbClr val="000000"/>
                </a:solidFill>
                <a:latin typeface="Abhaya Libre Regular"/>
              </a:rPr>
              <a:t>opuštate</a:t>
            </a:r>
            <a:r>
              <a:rPr lang="en-US" sz="2400" spc="-36" dirty="0">
                <a:solidFill>
                  <a:srgbClr val="000000"/>
                </a:solidFill>
                <a:latin typeface="Abhaya Libre Regular"/>
              </a:rPr>
              <a:t> </a:t>
            </a:r>
            <a:r>
              <a:rPr lang="en-US" sz="2400" spc="-36" dirty="0" err="1">
                <a:solidFill>
                  <a:srgbClr val="000000"/>
                </a:solidFill>
                <a:latin typeface="Abhaya Libre Regular"/>
              </a:rPr>
              <a:t>kod</a:t>
            </a:r>
            <a:r>
              <a:rPr lang="en-US" sz="2400" spc="-36" dirty="0">
                <a:solidFill>
                  <a:srgbClr val="000000"/>
                </a:solidFill>
                <a:latin typeface="Abhaya Libre Regular"/>
              </a:rPr>
              <a:t> </a:t>
            </a:r>
            <a:r>
              <a:rPr lang="en-US" sz="2400" spc="-36" dirty="0" err="1">
                <a:solidFill>
                  <a:srgbClr val="000000"/>
                </a:solidFill>
                <a:latin typeface="Abhaya Libre Regular"/>
              </a:rPr>
              <a:t>kuće</a:t>
            </a:r>
            <a:r>
              <a:rPr lang="en-US" sz="2400" spc="-36" dirty="0">
                <a:solidFill>
                  <a:srgbClr val="000000"/>
                </a:solidFill>
                <a:latin typeface="Abhaya Libre Regular"/>
              </a:rPr>
              <a:t>.</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err="1">
                <a:solidFill>
                  <a:srgbClr val="000000"/>
                </a:solidFill>
                <a:latin typeface="Abhaya Libre Regular"/>
              </a:rPr>
              <a:t>Istraži</a:t>
            </a:r>
            <a:r>
              <a:rPr lang="en-US" sz="2400" spc="-36" dirty="0">
                <a:solidFill>
                  <a:srgbClr val="000000"/>
                </a:solidFill>
                <a:latin typeface="Abhaya Libre Regular"/>
              </a:rPr>
              <a:t> </a:t>
            </a:r>
            <a:r>
              <a:rPr lang="en-US" sz="2400" spc="-36" dirty="0">
                <a:solidFill>
                  <a:srgbClr val="000000"/>
                </a:solidFill>
                <a:latin typeface="Abhaya Libre Regular"/>
                <a:hlinkClick r:id="rId8"/>
              </a:rPr>
              <a:t>Google Books</a:t>
            </a:r>
            <a:endParaRPr lang="en-US" sz="2400" spc="-36" dirty="0">
              <a:solidFill>
                <a:srgbClr val="000000"/>
              </a:solidFill>
              <a:latin typeface="Abhaya Libre Regular"/>
            </a:endParaRPr>
          </a:p>
        </p:txBody>
      </p:sp>
      <p:pic>
        <p:nvPicPr>
          <p:cNvPr id="8" name="Picture 7" descr="Graphical user interface, text, application, email&#10;&#10;Description automatically generated">
            <a:extLst>
              <a:ext uri="{FF2B5EF4-FFF2-40B4-BE49-F238E27FC236}">
                <a16:creationId xmlns:a16="http://schemas.microsoft.com/office/drawing/2014/main" id="{FC51FD65-E645-0C12-796F-485F0FE5E7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48200" y="2444326"/>
            <a:ext cx="7978831" cy="2880610"/>
          </a:xfrm>
          <a:prstGeom prst="rect">
            <a:avLst/>
          </a:prstGeom>
        </p:spPr>
      </p:pic>
      <p:pic>
        <p:nvPicPr>
          <p:cNvPr id="11" name="Picture 18">
            <a:extLst>
              <a:ext uri="{FF2B5EF4-FFF2-40B4-BE49-F238E27FC236}">
                <a16:creationId xmlns:a16="http://schemas.microsoft.com/office/drawing/2014/main" id="{556EF656-9B1F-D7CE-380A-C464C765585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864262" y="7886700"/>
            <a:ext cx="1108891" cy="1505902"/>
          </a:xfrm>
          <a:prstGeom prst="rect">
            <a:avLst/>
          </a:prstGeom>
        </p:spPr>
      </p:pic>
    </p:spTree>
    <p:extLst>
      <p:ext uri="{BB962C8B-B14F-4D97-AF65-F5344CB8AC3E}">
        <p14:creationId xmlns:p14="http://schemas.microsoft.com/office/powerpoint/2010/main" val="510959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912882" y="1275869"/>
            <a:ext cx="12555718"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Google </a:t>
            </a:r>
            <a:r>
              <a:rPr lang="en-US" sz="6410" dirty="0" err="1">
                <a:solidFill>
                  <a:srgbClr val="000000"/>
                </a:solidFill>
                <a:latin typeface="Abhaya Libre Regular"/>
              </a:rPr>
              <a:t>alati</a:t>
            </a:r>
            <a:r>
              <a:rPr lang="en-US" sz="6410" dirty="0">
                <a:solidFill>
                  <a:srgbClr val="000000"/>
                </a:solidFill>
                <a:latin typeface="Abhaya Libre Regular"/>
              </a:rPr>
              <a:t> za </a:t>
            </a:r>
            <a:r>
              <a:rPr lang="en-US" sz="6410" dirty="0" err="1">
                <a:solidFill>
                  <a:srgbClr val="000000"/>
                </a:solidFill>
                <a:latin typeface="Abhaya Libre Regular"/>
              </a:rPr>
              <a:t>doživotno</a:t>
            </a:r>
            <a:r>
              <a:rPr lang="en-US" sz="6410" dirty="0">
                <a:solidFill>
                  <a:srgbClr val="000000"/>
                </a:solidFill>
                <a:latin typeface="Abhaya Libre Regular"/>
              </a:rPr>
              <a:t> </a:t>
            </a:r>
            <a:r>
              <a:rPr lang="en-US" sz="6410" dirty="0" err="1">
                <a:solidFill>
                  <a:srgbClr val="000000"/>
                </a:solidFill>
                <a:latin typeface="Abhaya Libre Regular"/>
              </a:rPr>
              <a:t>učenje</a:t>
            </a:r>
            <a:endParaRPr lang="en-US" sz="6410" dirty="0">
              <a:solidFill>
                <a:srgbClr val="000000"/>
              </a:solidFill>
              <a:latin typeface="Abhaya Libre Regular"/>
            </a:endParaRP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727396"/>
          </a:xfrm>
          <a:prstGeom prst="rect">
            <a:avLst/>
          </a:prstGeom>
        </p:spPr>
        <p:txBody>
          <a:bodyPr wrap="square" lIns="0" tIns="0" rIns="0" bIns="0" rtlCol="0" anchor="t">
            <a:spAutoFit/>
          </a:bodyPr>
          <a:lstStyle/>
          <a:p>
            <a:pPr algn="just">
              <a:lnSpc>
                <a:spcPts val="3359"/>
              </a:lnSpc>
            </a:pPr>
            <a:r>
              <a:rPr lang="en-US" sz="2400" spc="-36" dirty="0" err="1">
                <a:solidFill>
                  <a:srgbClr val="000000"/>
                </a:solidFill>
                <a:latin typeface="Abhaya Libre Regular"/>
              </a:rPr>
              <a:t>Poboljšajte</a:t>
            </a:r>
            <a:r>
              <a:rPr lang="en-US" sz="2400" spc="-36" dirty="0">
                <a:solidFill>
                  <a:srgbClr val="000000"/>
                </a:solidFill>
                <a:latin typeface="Abhaya Libre Regular"/>
              </a:rPr>
              <a:t> </a:t>
            </a:r>
            <a:r>
              <a:rPr lang="en-US" sz="2400" spc="-36" dirty="0" err="1">
                <a:solidFill>
                  <a:srgbClr val="000000"/>
                </a:solidFill>
                <a:latin typeface="Abhaya Libre Regular"/>
              </a:rPr>
              <a:t>analitiku</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veštačku</a:t>
            </a:r>
            <a:r>
              <a:rPr lang="en-US" sz="2400" spc="-36" dirty="0">
                <a:solidFill>
                  <a:srgbClr val="000000"/>
                </a:solidFill>
                <a:latin typeface="Abhaya Libre Regular"/>
              </a:rPr>
              <a:t> </a:t>
            </a:r>
            <a:r>
              <a:rPr lang="en-US" sz="2400" spc="-36" dirty="0" err="1">
                <a:solidFill>
                  <a:srgbClr val="000000"/>
                </a:solidFill>
                <a:latin typeface="Abhaya Libre Regular"/>
              </a:rPr>
              <a:t>inteligenciju</a:t>
            </a:r>
            <a:r>
              <a:rPr lang="en-US" sz="2400" spc="-36" dirty="0">
                <a:solidFill>
                  <a:srgbClr val="000000"/>
                </a:solidFill>
                <a:latin typeface="Abhaya Libre Regular"/>
              </a:rPr>
              <a:t> </a:t>
            </a:r>
            <a:r>
              <a:rPr lang="en-US" sz="2400" spc="-36" dirty="0" err="1">
                <a:solidFill>
                  <a:srgbClr val="000000"/>
                </a:solidFill>
                <a:latin typeface="Abhaya Libre Regular"/>
              </a:rPr>
              <a:t>koristeći</a:t>
            </a:r>
            <a:r>
              <a:rPr lang="en-US" sz="2400" spc="-36" dirty="0">
                <a:solidFill>
                  <a:srgbClr val="000000"/>
                </a:solidFill>
                <a:latin typeface="Abhaya Libre Regular"/>
              </a:rPr>
              <a:t> </a:t>
            </a:r>
            <a:r>
              <a:rPr lang="en-US" sz="2400" spc="-36" dirty="0" err="1">
                <a:solidFill>
                  <a:srgbClr val="000000"/>
                </a:solidFill>
                <a:latin typeface="Abhaya Libre Regular"/>
              </a:rPr>
              <a:t>unapred</a:t>
            </a:r>
            <a:r>
              <a:rPr lang="en-US" sz="2400" spc="-36" dirty="0">
                <a:solidFill>
                  <a:srgbClr val="000000"/>
                </a:solidFill>
                <a:latin typeface="Abhaya Libre Regular"/>
              </a:rPr>
              <a:t> </a:t>
            </a:r>
            <a:r>
              <a:rPr lang="en-US" sz="2400" spc="-36" dirty="0" err="1">
                <a:solidFill>
                  <a:srgbClr val="000000"/>
                </a:solidFill>
                <a:latin typeface="Abhaya Libre Regular"/>
              </a:rPr>
              <a:t>izgrađena</a:t>
            </a:r>
            <a:r>
              <a:rPr lang="en-US" sz="2400" spc="-36" dirty="0">
                <a:solidFill>
                  <a:srgbClr val="000000"/>
                </a:solidFill>
                <a:latin typeface="Abhaya Libre Regular"/>
              </a:rPr>
              <a:t> </a:t>
            </a:r>
            <a:r>
              <a:rPr lang="en-US" sz="2400" spc="-36" dirty="0" err="1">
                <a:solidFill>
                  <a:srgbClr val="000000"/>
                </a:solidFill>
                <a:latin typeface="Abhaya Libre Regular"/>
              </a:rPr>
              <a:t>rešenja</a:t>
            </a:r>
            <a:r>
              <a:rPr lang="en-US" sz="2400" spc="-36" dirty="0">
                <a:solidFill>
                  <a:srgbClr val="000000"/>
                </a:solidFill>
                <a:latin typeface="Abhaya Libre Regular"/>
              </a:rPr>
              <a:t>, </a:t>
            </a:r>
            <a:r>
              <a:rPr lang="en-US" sz="2400" spc="-36" dirty="0" err="1">
                <a:solidFill>
                  <a:srgbClr val="000000"/>
                </a:solidFill>
                <a:latin typeface="Abhaya Libre Regular"/>
              </a:rPr>
              <a:t>skupove</a:t>
            </a:r>
            <a:r>
              <a:rPr lang="en-US" sz="2400" spc="-36" dirty="0">
                <a:solidFill>
                  <a:srgbClr val="000000"/>
                </a:solidFill>
                <a:latin typeface="Abhaya Libre Regular"/>
              </a:rPr>
              <a:t> </a:t>
            </a:r>
            <a:r>
              <a:rPr lang="en-US" sz="2400" spc="-36" dirty="0" err="1">
                <a:solidFill>
                  <a:srgbClr val="000000"/>
                </a:solidFill>
                <a:latin typeface="Abhaya Libre Regular"/>
              </a:rPr>
              <a:t>podataka</a:t>
            </a:r>
            <a:r>
              <a:rPr lang="en-US" sz="2400" spc="-36" dirty="0">
                <a:solidFill>
                  <a:srgbClr val="000000"/>
                </a:solidFill>
                <a:latin typeface="Abhaya Libre Regular"/>
              </a:rPr>
              <a:t>, </a:t>
            </a:r>
            <a:r>
              <a:rPr lang="en-US" sz="2400" spc="-36" dirty="0" err="1">
                <a:solidFill>
                  <a:srgbClr val="000000"/>
                </a:solidFill>
                <a:latin typeface="Abhaya Libre Regular"/>
              </a:rPr>
              <a:t>koje</a:t>
            </a:r>
            <a:r>
              <a:rPr lang="en-US" sz="2400" spc="-36" dirty="0">
                <a:solidFill>
                  <a:srgbClr val="000000"/>
                </a:solidFill>
                <a:latin typeface="Abhaya Libre Regular"/>
              </a:rPr>
              <a:t> </a:t>
            </a:r>
            <a:r>
              <a:rPr lang="en-US" sz="2400" spc="-36" dirty="0" err="1">
                <a:solidFill>
                  <a:srgbClr val="000000"/>
                </a:solidFill>
                <a:latin typeface="Abhaya Libre Regular"/>
              </a:rPr>
              <a:t>pokreće</a:t>
            </a:r>
            <a:r>
              <a:rPr lang="en-US" sz="2400" spc="-36" dirty="0">
                <a:solidFill>
                  <a:srgbClr val="000000"/>
                </a:solidFill>
                <a:latin typeface="Abhaya Libre Regular"/>
              </a:rPr>
              <a:t> </a:t>
            </a:r>
            <a:r>
              <a:rPr lang="en-US" sz="2400" spc="-36" dirty="0" err="1">
                <a:solidFill>
                  <a:srgbClr val="000000"/>
                </a:solidFill>
                <a:latin typeface="Abhaya Libre Regular"/>
              </a:rPr>
              <a:t>BigKueri</a:t>
            </a:r>
            <a:r>
              <a:rPr lang="en-US" sz="2400" spc="-36" dirty="0">
                <a:solidFill>
                  <a:srgbClr val="000000"/>
                </a:solidFill>
                <a:latin typeface="Abhaya Libre Regular"/>
              </a:rPr>
              <a:t>, Cloud Storage, Earth Engine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još</a:t>
            </a:r>
            <a:r>
              <a:rPr lang="en-US" sz="2400" spc="-36" dirty="0">
                <a:solidFill>
                  <a:srgbClr val="000000"/>
                </a:solidFill>
                <a:latin typeface="Abhaya Libre Regular"/>
              </a:rPr>
              <a:t> </a:t>
            </a:r>
            <a:r>
              <a:rPr lang="en-US" sz="2400" spc="-36" dirty="0" err="1">
                <a:solidFill>
                  <a:srgbClr val="000000"/>
                </a:solidFill>
                <a:latin typeface="Abhaya Libre Regular"/>
              </a:rPr>
              <a:t>mnogo</a:t>
            </a:r>
            <a:r>
              <a:rPr lang="en-US" sz="2400" spc="-36" dirty="0">
                <a:solidFill>
                  <a:srgbClr val="000000"/>
                </a:solidFill>
                <a:latin typeface="Abhaya Libre Regular"/>
              </a:rPr>
              <a:t> toga.</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err="1">
                <a:solidFill>
                  <a:srgbClr val="000000"/>
                </a:solidFill>
                <a:latin typeface="Abhaya Libre Regular"/>
              </a:rPr>
              <a:t>Istraži</a:t>
            </a:r>
            <a:r>
              <a:rPr lang="en-US" sz="2400" spc="-36" dirty="0">
                <a:solidFill>
                  <a:srgbClr val="000000"/>
                </a:solidFill>
                <a:latin typeface="Abhaya Libre Regular"/>
              </a:rPr>
              <a:t> </a:t>
            </a:r>
            <a:r>
              <a:rPr lang="en-US" sz="2400" spc="-36" dirty="0">
                <a:solidFill>
                  <a:srgbClr val="000000"/>
                </a:solidFill>
                <a:latin typeface="Abhaya Libre Regular"/>
                <a:hlinkClick r:id="rId8"/>
              </a:rPr>
              <a:t>Public Datasets</a:t>
            </a:r>
            <a:endParaRPr lang="en-US" sz="2400" spc="-36" dirty="0">
              <a:solidFill>
                <a:srgbClr val="000000"/>
              </a:solidFill>
              <a:latin typeface="Abhaya Libre Regular"/>
            </a:endParaRPr>
          </a:p>
        </p:txBody>
      </p:sp>
      <p:pic>
        <p:nvPicPr>
          <p:cNvPr id="6" name="Picture 16">
            <a:extLst>
              <a:ext uri="{FF2B5EF4-FFF2-40B4-BE49-F238E27FC236}">
                <a16:creationId xmlns:a16="http://schemas.microsoft.com/office/drawing/2014/main" id="{62CC15BA-15B6-284C-BEDA-5715AEC7DC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325600" y="7343879"/>
            <a:ext cx="2682360" cy="1902037"/>
          </a:xfrm>
          <a:prstGeom prst="rect">
            <a:avLst/>
          </a:prstGeom>
        </p:spPr>
      </p:pic>
      <p:pic>
        <p:nvPicPr>
          <p:cNvPr id="14" name="Picture 13" descr="A picture containing application&#10;&#10;Description automatically generated">
            <a:extLst>
              <a:ext uri="{FF2B5EF4-FFF2-40B4-BE49-F238E27FC236}">
                <a16:creationId xmlns:a16="http://schemas.microsoft.com/office/drawing/2014/main" id="{54B95979-5015-2A3D-734D-2436E318FC9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65750" y="2319942"/>
            <a:ext cx="5715000" cy="2876550"/>
          </a:xfrm>
          <a:prstGeom prst="rect">
            <a:avLst/>
          </a:prstGeom>
        </p:spPr>
      </p:pic>
    </p:spTree>
    <p:extLst>
      <p:ext uri="{BB962C8B-B14F-4D97-AF65-F5344CB8AC3E}">
        <p14:creationId xmlns:p14="http://schemas.microsoft.com/office/powerpoint/2010/main" val="972664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912882" y="1275869"/>
            <a:ext cx="12174718"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Google </a:t>
            </a:r>
            <a:r>
              <a:rPr lang="en-US" sz="6410" dirty="0" err="1">
                <a:solidFill>
                  <a:srgbClr val="000000"/>
                </a:solidFill>
                <a:latin typeface="Abhaya Libre Regular"/>
              </a:rPr>
              <a:t>alati</a:t>
            </a:r>
            <a:r>
              <a:rPr lang="en-US" sz="6410" dirty="0">
                <a:solidFill>
                  <a:srgbClr val="000000"/>
                </a:solidFill>
                <a:latin typeface="Abhaya Libre Regular"/>
              </a:rPr>
              <a:t> za </a:t>
            </a:r>
            <a:r>
              <a:rPr lang="en-US" sz="6410" dirty="0" err="1">
                <a:solidFill>
                  <a:srgbClr val="000000"/>
                </a:solidFill>
                <a:latin typeface="Abhaya Libre Regular"/>
              </a:rPr>
              <a:t>doživotno</a:t>
            </a:r>
            <a:r>
              <a:rPr lang="en-US" sz="6410" dirty="0">
                <a:solidFill>
                  <a:srgbClr val="000000"/>
                </a:solidFill>
                <a:latin typeface="Abhaya Libre Regular"/>
              </a:rPr>
              <a:t> </a:t>
            </a:r>
            <a:r>
              <a:rPr lang="en-US" sz="6410" dirty="0" err="1">
                <a:solidFill>
                  <a:srgbClr val="000000"/>
                </a:solidFill>
                <a:latin typeface="Abhaya Libre Regular"/>
              </a:rPr>
              <a:t>učenje</a:t>
            </a:r>
            <a:endParaRPr lang="en-US" sz="6410" dirty="0">
              <a:solidFill>
                <a:srgbClr val="000000"/>
              </a:solidFill>
              <a:latin typeface="Abhaya Libre Regular"/>
            </a:endParaRP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291379"/>
          </a:xfrm>
          <a:prstGeom prst="rect">
            <a:avLst/>
          </a:prstGeom>
        </p:spPr>
        <p:txBody>
          <a:bodyPr wrap="square" lIns="0" tIns="0" rIns="0" bIns="0" rtlCol="0" anchor="t">
            <a:spAutoFit/>
          </a:bodyPr>
          <a:lstStyle/>
          <a:p>
            <a:pPr algn="just">
              <a:lnSpc>
                <a:spcPts val="3359"/>
              </a:lnSpc>
            </a:pPr>
            <a:r>
              <a:rPr lang="en-US" sz="2400" spc="-36" dirty="0" err="1">
                <a:solidFill>
                  <a:srgbClr val="000000"/>
                </a:solidFill>
                <a:latin typeface="Abhaya Libre Regular"/>
              </a:rPr>
              <a:t>Najbolji</a:t>
            </a:r>
            <a:r>
              <a:rPr lang="en-US" sz="2400" spc="-36" dirty="0">
                <a:solidFill>
                  <a:srgbClr val="000000"/>
                </a:solidFill>
                <a:latin typeface="Abhaya Libre Regular"/>
              </a:rPr>
              <a:t> </a:t>
            </a:r>
            <a:r>
              <a:rPr lang="en-US" sz="2400" spc="-36" dirty="0" err="1">
                <a:solidFill>
                  <a:srgbClr val="000000"/>
                </a:solidFill>
                <a:latin typeface="Abhaya Libre Regular"/>
              </a:rPr>
              <a:t>način</a:t>
            </a:r>
            <a:r>
              <a:rPr lang="en-US" sz="2400" spc="-36" dirty="0">
                <a:solidFill>
                  <a:srgbClr val="000000"/>
                </a:solidFill>
                <a:latin typeface="Abhaya Libre Regular"/>
              </a:rPr>
              <a:t> da </a:t>
            </a:r>
            <a:r>
              <a:rPr lang="en-US" sz="2400" spc="-36" dirty="0" err="1">
                <a:solidFill>
                  <a:srgbClr val="000000"/>
                </a:solidFill>
                <a:latin typeface="Abhaya Libre Regular"/>
              </a:rPr>
              <a:t>pronađete</a:t>
            </a:r>
            <a:r>
              <a:rPr lang="en-US" sz="2400" spc="-36" dirty="0">
                <a:solidFill>
                  <a:srgbClr val="000000"/>
                </a:solidFill>
                <a:latin typeface="Abhaya Libre Regular"/>
              </a:rPr>
              <a:t> </a:t>
            </a:r>
            <a:r>
              <a:rPr lang="en-US" sz="2400" spc="-36" dirty="0" err="1">
                <a:solidFill>
                  <a:srgbClr val="000000"/>
                </a:solidFill>
                <a:latin typeface="Abhaya Libre Regular"/>
              </a:rPr>
              <a:t>naučne</a:t>
            </a:r>
            <a:r>
              <a:rPr lang="en-US" sz="2400" spc="-36" dirty="0">
                <a:solidFill>
                  <a:srgbClr val="000000"/>
                </a:solidFill>
                <a:latin typeface="Abhaya Libre Regular"/>
              </a:rPr>
              <a:t> </a:t>
            </a:r>
            <a:r>
              <a:rPr lang="en-US" sz="2400" spc="-36" dirty="0" err="1">
                <a:solidFill>
                  <a:srgbClr val="000000"/>
                </a:solidFill>
                <a:latin typeface="Abhaya Libre Regular"/>
              </a:rPr>
              <a:t>članke</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potražite</a:t>
            </a:r>
            <a:r>
              <a:rPr lang="en-US" sz="2400" spc="-36" dirty="0">
                <a:solidFill>
                  <a:srgbClr val="000000"/>
                </a:solidFill>
                <a:latin typeface="Abhaya Libre Regular"/>
              </a:rPr>
              <a:t> </a:t>
            </a:r>
            <a:r>
              <a:rPr lang="en-US" sz="2400" spc="-36" dirty="0" err="1">
                <a:solidFill>
                  <a:srgbClr val="000000"/>
                </a:solidFill>
                <a:latin typeface="Abhaya Libre Regular"/>
              </a:rPr>
              <a:t>naučnu</a:t>
            </a:r>
            <a:r>
              <a:rPr lang="en-US" sz="2400" spc="-36" dirty="0">
                <a:solidFill>
                  <a:srgbClr val="000000"/>
                </a:solidFill>
                <a:latin typeface="Abhaya Libre Regular"/>
              </a:rPr>
              <a:t> </a:t>
            </a:r>
            <a:r>
              <a:rPr lang="en-US" sz="2400" spc="-36" dirty="0" err="1">
                <a:solidFill>
                  <a:srgbClr val="000000"/>
                </a:solidFill>
                <a:latin typeface="Abhaya Libre Regular"/>
              </a:rPr>
              <a:t>literaturu</a:t>
            </a:r>
            <a:r>
              <a:rPr lang="en-US" sz="2400" spc="-36" dirty="0">
                <a:solidFill>
                  <a:srgbClr val="000000"/>
                </a:solidFill>
                <a:latin typeface="Abhaya Libre Regular"/>
              </a:rPr>
              <a:t> o </a:t>
            </a:r>
            <a:r>
              <a:rPr lang="en-US" sz="2400" spc="-36" dirty="0" err="1">
                <a:solidFill>
                  <a:srgbClr val="000000"/>
                </a:solidFill>
                <a:latin typeface="Abhaya Libre Regular"/>
              </a:rPr>
              <a:t>bilo</a:t>
            </a:r>
            <a:r>
              <a:rPr lang="en-US" sz="2400" spc="-36" dirty="0">
                <a:solidFill>
                  <a:srgbClr val="000000"/>
                </a:solidFill>
                <a:latin typeface="Abhaya Libre Regular"/>
              </a:rPr>
              <a:t> </a:t>
            </a:r>
            <a:r>
              <a:rPr lang="en-US" sz="2400" spc="-36" dirty="0" err="1">
                <a:solidFill>
                  <a:srgbClr val="000000"/>
                </a:solidFill>
                <a:latin typeface="Abhaya Libre Regular"/>
              </a:rPr>
              <a:t>kojoj</a:t>
            </a:r>
            <a:r>
              <a:rPr lang="en-US" sz="2400" spc="-36" dirty="0">
                <a:solidFill>
                  <a:srgbClr val="000000"/>
                </a:solidFill>
                <a:latin typeface="Abhaya Libre Regular"/>
              </a:rPr>
              <a:t> </a:t>
            </a:r>
            <a:r>
              <a:rPr lang="en-US" sz="2400" spc="-36" dirty="0" err="1">
                <a:solidFill>
                  <a:srgbClr val="000000"/>
                </a:solidFill>
                <a:latin typeface="Abhaya Libre Regular"/>
              </a:rPr>
              <a:t>temi</a:t>
            </a:r>
            <a:r>
              <a:rPr lang="en-US" sz="2400" spc="-36" dirty="0">
                <a:solidFill>
                  <a:srgbClr val="000000"/>
                </a:solidFill>
                <a:latin typeface="Abhaya Libre Regular"/>
              </a:rPr>
              <a:t>.</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err="1">
                <a:solidFill>
                  <a:srgbClr val="000000"/>
                </a:solidFill>
                <a:latin typeface="Abhaya Libre Regular"/>
              </a:rPr>
              <a:t>Istraži</a:t>
            </a:r>
            <a:r>
              <a:rPr lang="en-US" sz="2400" spc="-36" dirty="0">
                <a:solidFill>
                  <a:srgbClr val="000000"/>
                </a:solidFill>
                <a:latin typeface="Abhaya Libre Regular"/>
              </a:rPr>
              <a:t> </a:t>
            </a:r>
            <a:r>
              <a:rPr lang="en-US" sz="2400" spc="-36" dirty="0">
                <a:solidFill>
                  <a:srgbClr val="000000"/>
                </a:solidFill>
                <a:latin typeface="Abhaya Libre Regular"/>
                <a:hlinkClick r:id="rId8"/>
              </a:rPr>
              <a:t>Google Scholar</a:t>
            </a:r>
            <a:endParaRPr lang="en-US" sz="2400" spc="-36" dirty="0">
              <a:solidFill>
                <a:srgbClr val="000000"/>
              </a:solidFill>
              <a:latin typeface="Abhaya Libre Regular"/>
            </a:endParaRPr>
          </a:p>
        </p:txBody>
      </p:sp>
      <p:pic>
        <p:nvPicPr>
          <p:cNvPr id="6" name="Picture 16">
            <a:extLst>
              <a:ext uri="{FF2B5EF4-FFF2-40B4-BE49-F238E27FC236}">
                <a16:creationId xmlns:a16="http://schemas.microsoft.com/office/drawing/2014/main" id="{62CC15BA-15B6-284C-BEDA-5715AEC7DC5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325600" y="7343879"/>
            <a:ext cx="2682360" cy="1902037"/>
          </a:xfrm>
          <a:prstGeom prst="rect">
            <a:avLst/>
          </a:prstGeom>
        </p:spPr>
      </p:pic>
      <p:pic>
        <p:nvPicPr>
          <p:cNvPr id="8" name="Picture 7" descr="Logo, company name&#10;&#10;Description automatically generated">
            <a:extLst>
              <a:ext uri="{FF2B5EF4-FFF2-40B4-BE49-F238E27FC236}">
                <a16:creationId xmlns:a16="http://schemas.microsoft.com/office/drawing/2014/main" id="{80B9F4A9-D775-41E4-0797-F2B39E587C91}"/>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6400800" y="2233080"/>
            <a:ext cx="3381375" cy="2270704"/>
          </a:xfrm>
          <a:prstGeom prst="rect">
            <a:avLst/>
          </a:prstGeom>
        </p:spPr>
      </p:pic>
      <p:sp>
        <p:nvSpPr>
          <p:cNvPr id="10" name="TextBox 9">
            <a:extLst>
              <a:ext uri="{FF2B5EF4-FFF2-40B4-BE49-F238E27FC236}">
                <a16:creationId xmlns:a16="http://schemas.microsoft.com/office/drawing/2014/main" id="{B7A455B8-5117-31CF-CF05-54A4EC1C93F1}"/>
              </a:ext>
            </a:extLst>
          </p:cNvPr>
          <p:cNvSpPr txBox="1"/>
          <p:nvPr/>
        </p:nvSpPr>
        <p:spPr>
          <a:xfrm>
            <a:off x="6400800" y="4651110"/>
            <a:ext cx="3381375" cy="230832"/>
          </a:xfrm>
          <a:prstGeom prst="rect">
            <a:avLst/>
          </a:prstGeom>
          <a:noFill/>
        </p:spPr>
        <p:txBody>
          <a:bodyPr wrap="square" rtlCol="0">
            <a:spAutoFit/>
          </a:bodyPr>
          <a:lstStyle/>
          <a:p>
            <a:r>
              <a:rPr lang="en-US" sz="900">
                <a:hlinkClick r:id="rId12" tooltip="https://aretio.blogspot.com/2019/11/el-perfil-en-google-scholar-de-los-mas.html"/>
              </a:rPr>
              <a:t>This Photo</a:t>
            </a:r>
            <a:r>
              <a:rPr lang="en-US" sz="900"/>
              <a:t> by Unknown Author is licensed under </a:t>
            </a:r>
            <a:r>
              <a:rPr lang="en-US" sz="900">
                <a:hlinkClick r:id="rId13" tooltip="https://creativecommons.org/licenses/by-nc-sa/3.0/"/>
              </a:rPr>
              <a:t>CC BY-SA-NC</a:t>
            </a:r>
            <a:endParaRPr lang="en-US" sz="900"/>
          </a:p>
        </p:txBody>
      </p:sp>
    </p:spTree>
    <p:extLst>
      <p:ext uri="{BB962C8B-B14F-4D97-AF65-F5344CB8AC3E}">
        <p14:creationId xmlns:p14="http://schemas.microsoft.com/office/powerpoint/2010/main" val="3776201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9" name="TextBox 9"/>
          <p:cNvSpPr txBox="1"/>
          <p:nvPr/>
        </p:nvSpPr>
        <p:spPr>
          <a:xfrm>
            <a:off x="2912882" y="1275869"/>
            <a:ext cx="12250918"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02 - Google </a:t>
            </a:r>
            <a:r>
              <a:rPr lang="en-US" sz="6410" dirty="0" err="1">
                <a:solidFill>
                  <a:srgbClr val="000000"/>
                </a:solidFill>
                <a:latin typeface="Abhaya Libre Regular"/>
              </a:rPr>
              <a:t>alati</a:t>
            </a:r>
            <a:r>
              <a:rPr lang="en-US" sz="6410" dirty="0">
                <a:solidFill>
                  <a:srgbClr val="000000"/>
                </a:solidFill>
                <a:latin typeface="Abhaya Libre Regular"/>
              </a:rPr>
              <a:t> za </a:t>
            </a:r>
            <a:r>
              <a:rPr lang="en-US" sz="6410" dirty="0" err="1">
                <a:solidFill>
                  <a:srgbClr val="000000"/>
                </a:solidFill>
                <a:latin typeface="Abhaya Libre Regular"/>
              </a:rPr>
              <a:t>doživotno</a:t>
            </a:r>
            <a:r>
              <a:rPr lang="en-US" sz="6410" dirty="0">
                <a:solidFill>
                  <a:srgbClr val="000000"/>
                </a:solidFill>
                <a:latin typeface="Abhaya Libre Regular"/>
              </a:rPr>
              <a:t> </a:t>
            </a:r>
            <a:r>
              <a:rPr lang="en-US" sz="6410" dirty="0" err="1">
                <a:solidFill>
                  <a:srgbClr val="000000"/>
                </a:solidFill>
                <a:latin typeface="Abhaya Libre Regular"/>
              </a:rPr>
              <a:t>učenje</a:t>
            </a:r>
            <a:endParaRPr lang="en-US" sz="6410" dirty="0">
              <a:solidFill>
                <a:srgbClr val="000000"/>
              </a:solidFill>
              <a:latin typeface="Abhaya Libre Regular"/>
            </a:endParaRPr>
          </a:p>
        </p:txBody>
      </p:sp>
      <p:sp>
        <p:nvSpPr>
          <p:cNvPr id="20" name="TextBox 8">
            <a:extLst>
              <a:ext uri="{FF2B5EF4-FFF2-40B4-BE49-F238E27FC236}">
                <a16:creationId xmlns:a16="http://schemas.microsoft.com/office/drawing/2014/main" id="{17BEBF69-B027-B338-76E0-41425B858F25}"/>
              </a:ext>
            </a:extLst>
          </p:cNvPr>
          <p:cNvSpPr txBox="1"/>
          <p:nvPr/>
        </p:nvSpPr>
        <p:spPr>
          <a:xfrm>
            <a:off x="2891273" y="5802151"/>
            <a:ext cx="10972800" cy="1727396"/>
          </a:xfrm>
          <a:prstGeom prst="rect">
            <a:avLst/>
          </a:prstGeom>
        </p:spPr>
        <p:txBody>
          <a:bodyPr wrap="square" lIns="0" tIns="0" rIns="0" bIns="0" rtlCol="0" anchor="t">
            <a:spAutoFit/>
          </a:bodyPr>
          <a:lstStyle/>
          <a:p>
            <a:pPr algn="just">
              <a:lnSpc>
                <a:spcPts val="3359"/>
              </a:lnSpc>
            </a:pPr>
            <a:r>
              <a:rPr lang="en-US" sz="2400" spc="-36" dirty="0" err="1">
                <a:solidFill>
                  <a:srgbClr val="000000"/>
                </a:solidFill>
                <a:latin typeface="Abhaya Libre Regular"/>
              </a:rPr>
              <a:t>Otkrijte</a:t>
            </a:r>
            <a:r>
              <a:rPr lang="en-US" sz="2400" spc="-36" dirty="0">
                <a:solidFill>
                  <a:srgbClr val="000000"/>
                </a:solidFill>
                <a:latin typeface="Abhaya Libre Regular"/>
              </a:rPr>
              <a:t> </a:t>
            </a:r>
            <a:r>
              <a:rPr lang="en-US" sz="2400" spc="-36" dirty="0" err="1">
                <a:solidFill>
                  <a:srgbClr val="000000"/>
                </a:solidFill>
                <a:latin typeface="Abhaya Libre Regular"/>
              </a:rPr>
              <a:t>kolekciju</a:t>
            </a:r>
            <a:r>
              <a:rPr lang="en-US" sz="2400" spc="-36" dirty="0">
                <a:solidFill>
                  <a:srgbClr val="000000"/>
                </a:solidFill>
                <a:latin typeface="Abhaya Libre Regular"/>
              </a:rPr>
              <a:t> </a:t>
            </a:r>
            <a:r>
              <a:rPr lang="en-US" sz="2400" spc="-36" dirty="0" err="1">
                <a:solidFill>
                  <a:srgbClr val="000000"/>
                </a:solidFill>
                <a:latin typeface="Abhaya Libre Regular"/>
              </a:rPr>
              <a:t>onlajn</a:t>
            </a:r>
            <a:r>
              <a:rPr lang="en-US" sz="2400" spc="-36" dirty="0">
                <a:solidFill>
                  <a:srgbClr val="000000"/>
                </a:solidFill>
                <a:latin typeface="Abhaya Libre Regular"/>
              </a:rPr>
              <a:t> </a:t>
            </a:r>
            <a:r>
              <a:rPr lang="en-US" sz="2400" spc="-36" dirty="0" err="1">
                <a:solidFill>
                  <a:srgbClr val="000000"/>
                </a:solidFill>
                <a:latin typeface="Abhaya Libre Regular"/>
              </a:rPr>
              <a:t>eksperimenata</a:t>
            </a:r>
            <a:r>
              <a:rPr lang="en-US" sz="2400" spc="-36" dirty="0">
                <a:solidFill>
                  <a:srgbClr val="000000"/>
                </a:solidFill>
                <a:latin typeface="Abhaya Libre Regular"/>
              </a:rPr>
              <a:t> </a:t>
            </a:r>
            <a:r>
              <a:rPr lang="en-US" sz="2400" spc="-36" dirty="0" err="1">
                <a:solidFill>
                  <a:srgbClr val="000000"/>
                </a:solidFill>
                <a:latin typeface="Abhaya Libre Regular"/>
              </a:rPr>
              <a:t>koje</a:t>
            </a:r>
            <a:r>
              <a:rPr lang="en-US" sz="2400" spc="-36" dirty="0">
                <a:solidFill>
                  <a:srgbClr val="000000"/>
                </a:solidFill>
                <a:latin typeface="Abhaya Libre Regular"/>
              </a:rPr>
              <a:t> </a:t>
            </a:r>
            <a:r>
              <a:rPr lang="en-US" sz="2400" spc="-36" dirty="0" err="1">
                <a:solidFill>
                  <a:srgbClr val="000000"/>
                </a:solidFill>
                <a:latin typeface="Abhaya Libre Regular"/>
              </a:rPr>
              <a:t>možete</a:t>
            </a:r>
            <a:r>
              <a:rPr lang="en-US" sz="2400" spc="-36" dirty="0">
                <a:solidFill>
                  <a:srgbClr val="000000"/>
                </a:solidFill>
                <a:latin typeface="Abhaya Libre Regular"/>
              </a:rPr>
              <a:t> da </a:t>
            </a:r>
            <a:r>
              <a:rPr lang="en-US" sz="2400" spc="-36" dirty="0" err="1">
                <a:solidFill>
                  <a:srgbClr val="000000"/>
                </a:solidFill>
                <a:latin typeface="Abhaya Libre Regular"/>
              </a:rPr>
              <a:t>koristite</a:t>
            </a:r>
            <a:r>
              <a:rPr lang="en-US" sz="2400" spc="-36" dirty="0">
                <a:solidFill>
                  <a:srgbClr val="000000"/>
                </a:solidFill>
                <a:latin typeface="Abhaya Libre Regular"/>
              </a:rPr>
              <a:t> za </a:t>
            </a:r>
            <a:r>
              <a:rPr lang="en-US" sz="2400" spc="-36" dirty="0" err="1">
                <a:solidFill>
                  <a:srgbClr val="000000"/>
                </a:solidFill>
                <a:latin typeface="Abhaya Libre Regular"/>
              </a:rPr>
              <a:t>kreiranje</a:t>
            </a:r>
            <a:r>
              <a:rPr lang="en-US" sz="2400" spc="-36" dirty="0">
                <a:solidFill>
                  <a:srgbClr val="000000"/>
                </a:solidFill>
                <a:latin typeface="Abhaya Libre Regular"/>
              </a:rPr>
              <a:t> </a:t>
            </a:r>
            <a:r>
              <a:rPr lang="en-US" sz="2400" spc="-36" dirty="0" err="1">
                <a:solidFill>
                  <a:srgbClr val="000000"/>
                </a:solidFill>
                <a:latin typeface="Abhaya Libre Regular"/>
              </a:rPr>
              <a:t>umetnosti</a:t>
            </a:r>
            <a:r>
              <a:rPr lang="en-US" sz="2400" spc="-36" dirty="0">
                <a:solidFill>
                  <a:srgbClr val="000000"/>
                </a:solidFill>
                <a:latin typeface="Abhaya Libre Regular"/>
              </a:rPr>
              <a:t>, </a:t>
            </a:r>
            <a:r>
              <a:rPr lang="en-US" sz="2400" spc="-36" dirty="0" err="1">
                <a:solidFill>
                  <a:srgbClr val="000000"/>
                </a:solidFill>
                <a:latin typeface="Abhaya Libre Regular"/>
              </a:rPr>
              <a:t>muzike</a:t>
            </a:r>
            <a:r>
              <a:rPr lang="en-US" sz="2400" spc="-36" dirty="0">
                <a:solidFill>
                  <a:srgbClr val="000000"/>
                </a:solidFill>
                <a:latin typeface="Abhaya Libre Regular"/>
              </a:rPr>
              <a:t>, </a:t>
            </a:r>
            <a:r>
              <a:rPr lang="en-US" sz="2400" spc="-36" dirty="0" err="1">
                <a:solidFill>
                  <a:srgbClr val="000000"/>
                </a:solidFill>
                <a:latin typeface="Abhaya Libre Regular"/>
              </a:rPr>
              <a:t>virtuelnih</a:t>
            </a:r>
            <a:r>
              <a:rPr lang="en-US" sz="2400" spc="-36" dirty="0">
                <a:solidFill>
                  <a:srgbClr val="000000"/>
                </a:solidFill>
                <a:latin typeface="Abhaya Libre Regular"/>
              </a:rPr>
              <a:t> </a:t>
            </a:r>
            <a:r>
              <a:rPr lang="en-US" sz="2400" spc="-36" dirty="0" err="1">
                <a:solidFill>
                  <a:srgbClr val="000000"/>
                </a:solidFill>
                <a:latin typeface="Abhaya Libre Regular"/>
              </a:rPr>
              <a:t>izleta</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još</a:t>
            </a:r>
            <a:r>
              <a:rPr lang="en-US" sz="2400" spc="-36" dirty="0">
                <a:solidFill>
                  <a:srgbClr val="000000"/>
                </a:solidFill>
                <a:latin typeface="Abhaya Libre Regular"/>
              </a:rPr>
              <a:t> </a:t>
            </a:r>
            <a:r>
              <a:rPr lang="en-US" sz="2400" spc="-36" dirty="0" err="1">
                <a:solidFill>
                  <a:srgbClr val="000000"/>
                </a:solidFill>
                <a:latin typeface="Abhaya Libre Regular"/>
              </a:rPr>
              <a:t>mnogo</a:t>
            </a:r>
            <a:r>
              <a:rPr lang="en-US" sz="2400" spc="-36" dirty="0">
                <a:solidFill>
                  <a:srgbClr val="000000"/>
                </a:solidFill>
                <a:latin typeface="Abhaya Libre Regular"/>
              </a:rPr>
              <a:t> toga.</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err="1">
                <a:solidFill>
                  <a:srgbClr val="000000"/>
                </a:solidFill>
                <a:latin typeface="Abhaya Libre Regular"/>
              </a:rPr>
              <a:t>Istraži</a:t>
            </a:r>
            <a:r>
              <a:rPr lang="en-US" sz="2400" spc="-36" dirty="0">
                <a:solidFill>
                  <a:srgbClr val="000000"/>
                </a:solidFill>
                <a:latin typeface="Abhaya Libre Regular"/>
              </a:rPr>
              <a:t> </a:t>
            </a:r>
            <a:r>
              <a:rPr lang="en-US" sz="2400" spc="-36" dirty="0">
                <a:solidFill>
                  <a:srgbClr val="000000"/>
                </a:solidFill>
                <a:latin typeface="Abhaya Libre Regular"/>
                <a:hlinkClick r:id="rId8"/>
              </a:rPr>
              <a:t>Experiments with Google</a:t>
            </a:r>
            <a:endParaRPr lang="en-US" sz="2400" spc="-36" dirty="0">
              <a:solidFill>
                <a:srgbClr val="000000"/>
              </a:solidFill>
              <a:latin typeface="Abhaya Libre Regular"/>
            </a:endParaRPr>
          </a:p>
        </p:txBody>
      </p:sp>
      <p:pic>
        <p:nvPicPr>
          <p:cNvPr id="11" name="Picture 10" descr="A picture containing outdoor object, laser&#10;&#10;Description automatically generated">
            <a:extLst>
              <a:ext uri="{FF2B5EF4-FFF2-40B4-BE49-F238E27FC236}">
                <a16:creationId xmlns:a16="http://schemas.microsoft.com/office/drawing/2014/main" id="{8B3D0AE5-F2DA-D1BA-DD50-E038F6539D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29400" y="2972792"/>
            <a:ext cx="3335772" cy="2223848"/>
          </a:xfrm>
          <a:prstGeom prst="rect">
            <a:avLst/>
          </a:prstGeom>
        </p:spPr>
      </p:pic>
      <p:sp>
        <p:nvSpPr>
          <p:cNvPr id="12" name="Rectangle 11">
            <a:extLst>
              <a:ext uri="{FF2B5EF4-FFF2-40B4-BE49-F238E27FC236}">
                <a16:creationId xmlns:a16="http://schemas.microsoft.com/office/drawing/2014/main" id="{6D128ECD-A061-8074-DCA9-2382F0C94374}"/>
              </a:ext>
            </a:extLst>
          </p:cNvPr>
          <p:cNvSpPr/>
          <p:nvPr/>
        </p:nvSpPr>
        <p:spPr>
          <a:xfrm>
            <a:off x="4054596" y="2018758"/>
            <a:ext cx="7914346" cy="923330"/>
          </a:xfrm>
          <a:prstGeom prst="rect">
            <a:avLst/>
          </a:prstGeom>
          <a:noFill/>
        </p:spPr>
        <p:txBody>
          <a:bodyPr wrap="none" lIns="91440" tIns="45720" rIns="91440" bIns="45720">
            <a:spAutoFit/>
          </a:bodyPr>
          <a:lstStyle/>
          <a:p>
            <a:pPr algn="ctr"/>
            <a:r>
              <a:rPr lang="en-US" sz="5400" dirty="0" err="1">
                <a:ln w="0"/>
                <a:solidFill>
                  <a:schemeClr val="tx1">
                    <a:lumMod val="65000"/>
                    <a:lumOff val="35000"/>
                  </a:schemeClr>
                </a:solidFill>
                <a:effectLst>
                  <a:outerShdw blurRad="38100" dist="19050" dir="2700000" algn="tl" rotWithShape="0">
                    <a:schemeClr val="dk1">
                      <a:alpha val="40000"/>
                    </a:schemeClr>
                  </a:outerShdw>
                </a:effectLst>
              </a:rPr>
              <a:t>Eksperimenti</a:t>
            </a:r>
            <a:r>
              <a:rPr lang="en-US" sz="5400" dirty="0">
                <a:ln w="0"/>
                <a:solidFill>
                  <a:schemeClr val="tx1">
                    <a:lumMod val="65000"/>
                    <a:lumOff val="35000"/>
                  </a:schemeClr>
                </a:solidFill>
                <a:effectLst>
                  <a:outerShdw blurRad="38100" dist="19050" dir="2700000" algn="tl" rotWithShape="0">
                    <a:schemeClr val="dk1">
                      <a:alpha val="40000"/>
                    </a:schemeClr>
                  </a:outerShdw>
                </a:effectLst>
              </a:rPr>
              <a:t> </a:t>
            </a:r>
            <a:r>
              <a:rPr lang="en-US" sz="5400" dirty="0" err="1">
                <a:ln w="0"/>
                <a:solidFill>
                  <a:schemeClr val="tx1">
                    <a:lumMod val="65000"/>
                    <a:lumOff val="35000"/>
                  </a:schemeClr>
                </a:solidFill>
                <a:effectLst>
                  <a:outerShdw blurRad="38100" dist="19050" dir="2700000" algn="tl" rotWithShape="0">
                    <a:schemeClr val="dk1">
                      <a:alpha val="40000"/>
                    </a:schemeClr>
                  </a:outerShdw>
                </a:effectLst>
              </a:rPr>
              <a:t>sa</a:t>
            </a:r>
            <a:r>
              <a:rPr lang="en-US" sz="5400" dirty="0">
                <a:ln w="0"/>
                <a:solidFill>
                  <a:schemeClr val="tx1">
                    <a:lumMod val="65000"/>
                    <a:lumOff val="35000"/>
                  </a:schemeClr>
                </a:solidFill>
                <a:effectLst>
                  <a:outerShdw blurRad="38100" dist="19050" dir="2700000" algn="tl" rotWithShape="0">
                    <a:schemeClr val="dk1">
                      <a:alpha val="40000"/>
                    </a:schemeClr>
                  </a:outerShdw>
                </a:effectLst>
              </a:rPr>
              <a:t> Google-om</a:t>
            </a:r>
          </a:p>
        </p:txBody>
      </p:sp>
      <p:pic>
        <p:nvPicPr>
          <p:cNvPr id="13" name="Picture 25">
            <a:extLst>
              <a:ext uri="{FF2B5EF4-FFF2-40B4-BE49-F238E27FC236}">
                <a16:creationId xmlns:a16="http://schemas.microsoft.com/office/drawing/2014/main" id="{ECED9B18-AC69-71EF-ADF1-D7B9DD25DE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435768" y="8267700"/>
            <a:ext cx="1291519" cy="1239858"/>
          </a:xfrm>
          <a:prstGeom prst="rect">
            <a:avLst/>
          </a:prstGeom>
        </p:spPr>
      </p:pic>
      <p:sp>
        <p:nvSpPr>
          <p:cNvPr id="14" name="TextBox 13">
            <a:extLst>
              <a:ext uri="{FF2B5EF4-FFF2-40B4-BE49-F238E27FC236}">
                <a16:creationId xmlns:a16="http://schemas.microsoft.com/office/drawing/2014/main" id="{336DB777-9051-CA2A-2223-14074ED453F9}"/>
              </a:ext>
            </a:extLst>
          </p:cNvPr>
          <p:cNvSpPr txBox="1"/>
          <p:nvPr/>
        </p:nvSpPr>
        <p:spPr>
          <a:xfrm>
            <a:off x="7551485" y="5196640"/>
            <a:ext cx="1485407" cy="338554"/>
          </a:xfrm>
          <a:prstGeom prst="rect">
            <a:avLst/>
          </a:prstGeom>
          <a:noFill/>
        </p:spPr>
        <p:txBody>
          <a:bodyPr wrap="none" rtlCol="0">
            <a:spAutoFit/>
          </a:bodyPr>
          <a:lstStyle/>
          <a:p>
            <a:r>
              <a:rPr lang="en-US" sz="1600" i="1" dirty="0"/>
              <a:t>Source: </a:t>
            </a:r>
            <a:r>
              <a:rPr lang="en-US" sz="1600" i="1" dirty="0">
                <a:hlinkClick r:id="rId12"/>
              </a:rPr>
              <a:t>pixabay</a:t>
            </a:r>
            <a:endParaRPr lang="en-US" sz="1600" i="1" dirty="0"/>
          </a:p>
        </p:txBody>
      </p:sp>
    </p:spTree>
    <p:extLst>
      <p:ext uri="{BB962C8B-B14F-4D97-AF65-F5344CB8AC3E}">
        <p14:creationId xmlns:p14="http://schemas.microsoft.com/office/powerpoint/2010/main" val="29631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5020540" cy="812800"/>
          </a:xfrm>
        </p:grpSpPr>
        <p:sp>
          <p:nvSpPr>
            <p:cNvPr id="3" name="Freeform 3"/>
            <p:cNvSpPr/>
            <p:nvPr/>
          </p:nvSpPr>
          <p:spPr>
            <a:xfrm>
              <a:off x="0" y="0"/>
              <a:ext cx="5020540" cy="812800"/>
            </a:xfrm>
            <a:custGeom>
              <a:avLst/>
              <a:gdLst/>
              <a:ahLst/>
              <a:cxnLst/>
              <a:rect l="l" t="t" r="r" b="b"/>
              <a:pathLst>
                <a:path w="5020540" h="812800">
                  <a:moveTo>
                    <a:pt x="0" y="0"/>
                  </a:moveTo>
                  <a:lnTo>
                    <a:pt x="5020540" y="0"/>
                  </a:lnTo>
                  <a:lnTo>
                    <a:pt x="5020540" y="812800"/>
                  </a:lnTo>
                  <a:lnTo>
                    <a:pt x="0" y="812800"/>
                  </a:lnTo>
                  <a:close/>
                </a:path>
              </a:pathLst>
            </a:custGeom>
            <a:solidFill>
              <a:srgbClr val="D0E9E5"/>
            </a:solidFill>
          </p:spPr>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60949" y="7604935"/>
            <a:ext cx="5364129" cy="536412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431639" y="-1705919"/>
            <a:ext cx="5721823" cy="566980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571149">
            <a:off x="-2523144" y="7570662"/>
            <a:ext cx="6836042" cy="677389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800000">
            <a:off x="15156600" y="8264626"/>
            <a:ext cx="3334026" cy="3588482"/>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904437" y="-772267"/>
            <a:ext cx="2556197" cy="275128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614497">
            <a:off x="17189899" y="6091404"/>
            <a:ext cx="4352147" cy="4346443"/>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420380">
            <a:off x="5570971" y="-4349323"/>
            <a:ext cx="5810576" cy="580296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167270">
            <a:off x="-3176552" y="4860538"/>
            <a:ext cx="4881157" cy="4874760"/>
          </a:xfrm>
          <a:prstGeom prst="rect">
            <a:avLst/>
          </a:prstGeom>
        </p:spPr>
      </p:pic>
      <p:grpSp>
        <p:nvGrpSpPr>
          <p:cNvPr id="13" name="Group 13"/>
          <p:cNvGrpSpPr/>
          <p:nvPr/>
        </p:nvGrpSpPr>
        <p:grpSpPr>
          <a:xfrm rot="-10800000">
            <a:off x="1170764" y="8531326"/>
            <a:ext cx="2900572" cy="807705"/>
            <a:chOff x="0" y="0"/>
            <a:chExt cx="3867430" cy="1076939"/>
          </a:xfrm>
        </p:grpSpPr>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0" y="458151"/>
              <a:ext cx="3867430" cy="618789"/>
            </a:xfrm>
            <a:prstGeom prst="rect">
              <a:avLst/>
            </a:prstGeom>
          </p:spPr>
        </p:pic>
      </p:grpSp>
      <p:sp>
        <p:nvSpPr>
          <p:cNvPr id="16" name="TextBox 16"/>
          <p:cNvSpPr txBox="1"/>
          <p:nvPr/>
        </p:nvSpPr>
        <p:spPr>
          <a:xfrm>
            <a:off x="2539641" y="2004660"/>
            <a:ext cx="14307856" cy="4720523"/>
          </a:xfrm>
          <a:prstGeom prst="rect">
            <a:avLst/>
          </a:prstGeom>
        </p:spPr>
        <p:txBody>
          <a:bodyPr lIns="0" tIns="0" rIns="0" bIns="0" rtlCol="0" anchor="t">
            <a:spAutoFit/>
          </a:bodyPr>
          <a:lstStyle/>
          <a:p>
            <a:pPr algn="ctr">
              <a:lnSpc>
                <a:spcPts val="12599"/>
              </a:lnSpc>
            </a:pPr>
            <a:r>
              <a:rPr lang="en-US" sz="7200" dirty="0" err="1">
                <a:solidFill>
                  <a:srgbClr val="04989E"/>
                </a:solidFill>
                <a:latin typeface="Abhaya Libre Regular"/>
              </a:rPr>
              <a:t>Doživotno</a:t>
            </a:r>
            <a:r>
              <a:rPr lang="en-US" sz="7200" dirty="0">
                <a:solidFill>
                  <a:srgbClr val="04989E"/>
                </a:solidFill>
                <a:latin typeface="Abhaya Libre Regular"/>
              </a:rPr>
              <a:t> </a:t>
            </a:r>
            <a:r>
              <a:rPr lang="en-US" sz="7200" dirty="0" err="1">
                <a:solidFill>
                  <a:srgbClr val="04989E"/>
                </a:solidFill>
                <a:latin typeface="Abhaya Libre Regular"/>
              </a:rPr>
              <a:t>učenje</a:t>
            </a:r>
            <a:r>
              <a:rPr lang="en-US" sz="7200" dirty="0">
                <a:solidFill>
                  <a:srgbClr val="04989E"/>
                </a:solidFill>
                <a:latin typeface="Abhaya Libre Regular"/>
              </a:rPr>
              <a:t> za </a:t>
            </a:r>
            <a:r>
              <a:rPr lang="en-US" sz="7200" dirty="0" err="1">
                <a:solidFill>
                  <a:srgbClr val="04989E"/>
                </a:solidFill>
                <a:latin typeface="Abhaya Libre Regular"/>
              </a:rPr>
              <a:t>prekvalifikaciju</a:t>
            </a:r>
            <a:r>
              <a:rPr lang="en-US" sz="7200" dirty="0">
                <a:solidFill>
                  <a:srgbClr val="04989E"/>
                </a:solidFill>
                <a:latin typeface="Abhaya Libre Regular"/>
              </a:rPr>
              <a:t>/</a:t>
            </a:r>
            <a:r>
              <a:rPr lang="en-US" sz="7200" dirty="0" err="1">
                <a:solidFill>
                  <a:srgbClr val="04989E"/>
                </a:solidFill>
                <a:latin typeface="Abhaya Libre Regular"/>
              </a:rPr>
              <a:t>dokvalifikaciju</a:t>
            </a:r>
            <a:r>
              <a:rPr lang="en-US" sz="7200" dirty="0">
                <a:solidFill>
                  <a:srgbClr val="04989E"/>
                </a:solidFill>
                <a:latin typeface="Abhaya Libre Regular"/>
              </a:rPr>
              <a:t>, </a:t>
            </a:r>
            <a:r>
              <a:rPr lang="en-US" sz="7200" dirty="0" err="1">
                <a:solidFill>
                  <a:srgbClr val="04989E"/>
                </a:solidFill>
                <a:latin typeface="Abhaya Libre Regular"/>
              </a:rPr>
              <a:t>brzo</a:t>
            </a:r>
            <a:r>
              <a:rPr lang="en-US" sz="7200" dirty="0">
                <a:solidFill>
                  <a:srgbClr val="04989E"/>
                </a:solidFill>
                <a:latin typeface="Abhaya Libre Regular"/>
              </a:rPr>
              <a:t> </a:t>
            </a:r>
            <a:r>
              <a:rPr lang="en-US" sz="7200" dirty="0" err="1">
                <a:solidFill>
                  <a:srgbClr val="04989E"/>
                </a:solidFill>
                <a:latin typeface="Abhaya Libre Regular"/>
              </a:rPr>
              <a:t>prilagođavanje</a:t>
            </a:r>
            <a:r>
              <a:rPr lang="en-US" sz="7200" dirty="0">
                <a:solidFill>
                  <a:srgbClr val="04989E"/>
                </a:solidFill>
                <a:latin typeface="Abhaya Libre Regular"/>
              </a:rPr>
              <a:t> </a:t>
            </a:r>
            <a:r>
              <a:rPr lang="en-US" sz="7200" dirty="0" err="1">
                <a:solidFill>
                  <a:srgbClr val="04989E"/>
                </a:solidFill>
                <a:latin typeface="Abhaya Libre Regular"/>
              </a:rPr>
              <a:t>potrebama</a:t>
            </a:r>
            <a:r>
              <a:rPr lang="en-US" sz="7200" dirty="0">
                <a:solidFill>
                  <a:srgbClr val="04989E"/>
                </a:solidFill>
                <a:latin typeface="Abhaya Libre Regular"/>
              </a:rPr>
              <a:t> </a:t>
            </a:r>
            <a:r>
              <a:rPr lang="en-US" sz="7200" dirty="0" err="1">
                <a:solidFill>
                  <a:srgbClr val="04989E"/>
                </a:solidFill>
                <a:latin typeface="Abhaya Libre Regular"/>
              </a:rPr>
              <a:t>tržišta</a:t>
            </a:r>
            <a:endParaRPr lang="en-US" sz="7200" dirty="0">
              <a:solidFill>
                <a:srgbClr val="04989E"/>
              </a:solidFill>
              <a:latin typeface="Abhaya Libre Regular"/>
            </a:endParaRPr>
          </a:p>
        </p:txBody>
      </p:sp>
      <p:pic>
        <p:nvPicPr>
          <p:cNvPr id="17" name="Picture 17"/>
          <p:cNvPicPr>
            <a:picLocks noChangeAspect="1"/>
          </p:cNvPicPr>
          <p:nvPr/>
        </p:nvPicPr>
        <p:blipFill>
          <a:blip r:embed="rId14"/>
          <a:srcRect/>
          <a:stretch>
            <a:fillRect/>
          </a:stretch>
        </p:blipFill>
        <p:spPr>
          <a:xfrm>
            <a:off x="16418708" y="0"/>
            <a:ext cx="1869292" cy="1869292"/>
          </a:xfrm>
          <a:prstGeom prst="rect">
            <a:avLst/>
          </a:prstGeom>
        </p:spPr>
      </p:pic>
      <p:pic>
        <p:nvPicPr>
          <p:cNvPr id="18" name="Picture 18"/>
          <p:cNvPicPr>
            <a:picLocks noChangeAspect="1"/>
          </p:cNvPicPr>
          <p:nvPr/>
        </p:nvPicPr>
        <p:blipFill>
          <a:blip r:embed="rId15"/>
          <a:srcRect/>
          <a:stretch>
            <a:fillRect/>
          </a:stretch>
        </p:blipFill>
        <p:spPr>
          <a:xfrm>
            <a:off x="7758608" y="9258300"/>
            <a:ext cx="3710720" cy="7792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sp>
        <p:nvSpPr>
          <p:cNvPr id="8" name="TextBox 8"/>
          <p:cNvSpPr txBox="1"/>
          <p:nvPr/>
        </p:nvSpPr>
        <p:spPr>
          <a:xfrm>
            <a:off x="1911525" y="4534896"/>
            <a:ext cx="6510839" cy="3471463"/>
          </a:xfrm>
          <a:prstGeom prst="rect">
            <a:avLst/>
          </a:prstGeom>
        </p:spPr>
        <p:txBody>
          <a:bodyPr lIns="0" tIns="0" rIns="0" bIns="0" rtlCol="0" anchor="t">
            <a:spAutoFit/>
          </a:bodyPr>
          <a:lstStyle/>
          <a:p>
            <a:pPr algn="just">
              <a:lnSpc>
                <a:spcPts val="3359"/>
              </a:lnSpc>
            </a:pPr>
            <a:r>
              <a:rPr lang="en-US" sz="2400" spc="-36" dirty="0" err="1">
                <a:solidFill>
                  <a:srgbClr val="000000"/>
                </a:solidFill>
                <a:latin typeface="Abhaya Libre Regular"/>
              </a:rPr>
              <a:t>Jedan</a:t>
            </a:r>
            <a:r>
              <a:rPr lang="en-US" sz="2400" spc="-36" dirty="0">
                <a:solidFill>
                  <a:srgbClr val="000000"/>
                </a:solidFill>
                <a:latin typeface="Abhaya Libre Regular"/>
              </a:rPr>
              <a:t> od </a:t>
            </a:r>
            <a:r>
              <a:rPr lang="en-US" sz="2400" spc="-36" dirty="0" err="1">
                <a:solidFill>
                  <a:srgbClr val="000000"/>
                </a:solidFill>
                <a:latin typeface="Abhaya Libre Regular"/>
              </a:rPr>
              <a:t>prioriteta</a:t>
            </a:r>
            <a:r>
              <a:rPr lang="en-US" sz="2400" spc="-36" dirty="0">
                <a:solidFill>
                  <a:srgbClr val="000000"/>
                </a:solidFill>
                <a:latin typeface="Abhaya Libre Regular"/>
              </a:rPr>
              <a:t> </a:t>
            </a:r>
            <a:r>
              <a:rPr lang="en-US" sz="2400" spc="-36" dirty="0" err="1">
                <a:solidFill>
                  <a:srgbClr val="000000"/>
                </a:solidFill>
                <a:latin typeface="Abhaya Libre Regular"/>
              </a:rPr>
              <a:t>evropskih</a:t>
            </a:r>
            <a:r>
              <a:rPr lang="en-US" sz="2400" spc="-36" dirty="0">
                <a:solidFill>
                  <a:srgbClr val="000000"/>
                </a:solidFill>
                <a:latin typeface="Abhaya Libre Regular"/>
              </a:rPr>
              <a:t> </a:t>
            </a:r>
            <a:r>
              <a:rPr lang="en-US" sz="2400" spc="-36" dirty="0" err="1">
                <a:solidFill>
                  <a:srgbClr val="000000"/>
                </a:solidFill>
                <a:latin typeface="Abhaya Libre Regular"/>
              </a:rPr>
              <a:t>kreatora</a:t>
            </a:r>
            <a:r>
              <a:rPr lang="en-US" sz="2400" spc="-36" dirty="0">
                <a:solidFill>
                  <a:srgbClr val="000000"/>
                </a:solidFill>
                <a:latin typeface="Abhaya Libre Regular"/>
              </a:rPr>
              <a:t> </a:t>
            </a:r>
            <a:r>
              <a:rPr lang="en-US" sz="2400" spc="-36" dirty="0" err="1">
                <a:solidFill>
                  <a:srgbClr val="000000"/>
                </a:solidFill>
                <a:latin typeface="Abhaya Libre Regular"/>
              </a:rPr>
              <a:t>politike</a:t>
            </a:r>
            <a:r>
              <a:rPr lang="en-US" sz="2400" spc="-36" dirty="0">
                <a:solidFill>
                  <a:srgbClr val="000000"/>
                </a:solidFill>
                <a:latin typeface="Abhaya Libre Regular"/>
              </a:rPr>
              <a:t> </a:t>
            </a:r>
            <a:r>
              <a:rPr lang="en-US" sz="2400" spc="-36" dirty="0" err="1">
                <a:solidFill>
                  <a:srgbClr val="000000"/>
                </a:solidFill>
                <a:latin typeface="Abhaya Libre Regular"/>
              </a:rPr>
              <a:t>su</a:t>
            </a:r>
            <a:r>
              <a:rPr lang="en-US" sz="2400" spc="-36" dirty="0">
                <a:solidFill>
                  <a:srgbClr val="000000"/>
                </a:solidFill>
                <a:latin typeface="Abhaya Libre Regular"/>
              </a:rPr>
              <a:t> </a:t>
            </a:r>
            <a:r>
              <a:rPr lang="en-US" sz="2400" spc="-36" dirty="0" err="1">
                <a:solidFill>
                  <a:srgbClr val="000000"/>
                </a:solidFill>
                <a:latin typeface="Abhaya Libre Regular"/>
              </a:rPr>
              <a:t>dokvalifikacija</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prekvalifikacija</a:t>
            </a:r>
            <a:r>
              <a:rPr lang="en-US" sz="2400" spc="-36" dirty="0">
                <a:solidFill>
                  <a:srgbClr val="000000"/>
                </a:solidFill>
                <a:latin typeface="Abhaya Libre Regular"/>
              </a:rPr>
              <a:t>. </a:t>
            </a:r>
            <a:r>
              <a:rPr lang="en-US" sz="2400" spc="-36" dirty="0" err="1">
                <a:solidFill>
                  <a:srgbClr val="000000"/>
                </a:solidFill>
                <a:latin typeface="Abhaya Libre Regular"/>
              </a:rPr>
              <a:t>Potrebni</a:t>
            </a:r>
            <a:r>
              <a:rPr lang="en-US" sz="2400" spc="-36" dirty="0">
                <a:solidFill>
                  <a:srgbClr val="000000"/>
                </a:solidFill>
                <a:latin typeface="Abhaya Libre Regular"/>
              </a:rPr>
              <a:t> </a:t>
            </a:r>
            <a:r>
              <a:rPr lang="en-US" sz="2400" spc="-36" dirty="0" err="1">
                <a:solidFill>
                  <a:srgbClr val="000000"/>
                </a:solidFill>
                <a:latin typeface="Abhaya Libre Regular"/>
              </a:rPr>
              <a:t>su</a:t>
            </a:r>
            <a:r>
              <a:rPr lang="en-US" sz="2400" spc="-36" dirty="0">
                <a:solidFill>
                  <a:srgbClr val="000000"/>
                </a:solidFill>
                <a:latin typeface="Abhaya Libre Regular"/>
              </a:rPr>
              <a:t> </a:t>
            </a:r>
            <a:r>
              <a:rPr lang="en-US" sz="2400" spc="-36" dirty="0" err="1">
                <a:solidFill>
                  <a:srgbClr val="000000"/>
                </a:solidFill>
                <a:latin typeface="Abhaya Libre Regular"/>
              </a:rPr>
              <a:t>jaki</a:t>
            </a:r>
            <a:r>
              <a:rPr lang="en-US" sz="2400" spc="-36" dirty="0">
                <a:solidFill>
                  <a:srgbClr val="000000"/>
                </a:solidFill>
                <a:latin typeface="Abhaya Libre Regular"/>
              </a:rPr>
              <a:t> </a:t>
            </a:r>
            <a:r>
              <a:rPr lang="en-US" sz="2400" spc="-36" dirty="0" err="1">
                <a:solidFill>
                  <a:srgbClr val="000000"/>
                </a:solidFill>
                <a:latin typeface="Abhaya Libre Regular"/>
              </a:rPr>
              <a:t>temelji</a:t>
            </a:r>
            <a:r>
              <a:rPr lang="en-US" sz="2400" spc="-36" dirty="0">
                <a:solidFill>
                  <a:srgbClr val="000000"/>
                </a:solidFill>
                <a:latin typeface="Abhaya Libre Regular"/>
              </a:rPr>
              <a:t> </a:t>
            </a:r>
            <a:r>
              <a:rPr lang="en-US" sz="2400" spc="-36" dirty="0" err="1">
                <a:solidFill>
                  <a:srgbClr val="000000"/>
                </a:solidFill>
                <a:latin typeface="Abhaya Libre Regular"/>
              </a:rPr>
              <a:t>veština</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kontinuirano</a:t>
            </a:r>
            <a:r>
              <a:rPr lang="en-US" sz="2400" spc="-36" dirty="0">
                <a:solidFill>
                  <a:srgbClr val="000000"/>
                </a:solidFill>
                <a:latin typeface="Abhaya Libre Regular"/>
              </a:rPr>
              <a:t> </a:t>
            </a:r>
            <a:r>
              <a:rPr lang="en-US" sz="2400" spc="-36" dirty="0" err="1">
                <a:solidFill>
                  <a:srgbClr val="000000"/>
                </a:solidFill>
                <a:latin typeface="Abhaya Libre Regular"/>
              </a:rPr>
              <a:t>ažuriranje</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sticanje</a:t>
            </a:r>
            <a:r>
              <a:rPr lang="en-US" sz="2400" spc="-36" dirty="0">
                <a:solidFill>
                  <a:srgbClr val="000000"/>
                </a:solidFill>
                <a:latin typeface="Abhaya Libre Regular"/>
              </a:rPr>
              <a:t> </a:t>
            </a:r>
            <a:r>
              <a:rPr lang="en-US" sz="2400" spc="-36" dirty="0" err="1">
                <a:solidFill>
                  <a:srgbClr val="000000"/>
                </a:solidFill>
                <a:latin typeface="Abhaya Libre Regular"/>
              </a:rPr>
              <a:t>novih</a:t>
            </a:r>
            <a:r>
              <a:rPr lang="en-US" sz="2400" spc="-36" dirty="0">
                <a:solidFill>
                  <a:srgbClr val="000000"/>
                </a:solidFill>
                <a:latin typeface="Abhaya Libre Regular"/>
              </a:rPr>
              <a:t> </a:t>
            </a:r>
            <a:r>
              <a:rPr lang="en-US" sz="2400" spc="-36" dirty="0" err="1">
                <a:solidFill>
                  <a:srgbClr val="000000"/>
                </a:solidFill>
                <a:latin typeface="Abhaya Libre Regular"/>
              </a:rPr>
              <a:t>veština</a:t>
            </a:r>
            <a:r>
              <a:rPr lang="en-US" sz="2400" spc="-36" dirty="0">
                <a:solidFill>
                  <a:srgbClr val="000000"/>
                </a:solidFill>
                <a:latin typeface="Abhaya Libre Regular"/>
              </a:rPr>
              <a:t>, </a:t>
            </a:r>
            <a:r>
              <a:rPr lang="en-US" sz="2400" spc="-36" dirty="0" err="1">
                <a:solidFill>
                  <a:srgbClr val="000000"/>
                </a:solidFill>
                <a:latin typeface="Abhaya Libre Regular"/>
              </a:rPr>
              <a:t>znanja</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kompetencija</a:t>
            </a:r>
            <a:r>
              <a:rPr lang="en-US" sz="2400" spc="-36" dirty="0">
                <a:solidFill>
                  <a:srgbClr val="000000"/>
                </a:solidFill>
                <a:latin typeface="Abhaya Libre Regular"/>
              </a:rPr>
              <a:t> </a:t>
            </a:r>
            <a:r>
              <a:rPr lang="en-US" sz="2400" spc="-36" dirty="0" err="1">
                <a:solidFill>
                  <a:srgbClr val="000000"/>
                </a:solidFill>
                <a:latin typeface="Abhaya Libre Regular"/>
              </a:rPr>
              <a:t>zbog</a:t>
            </a:r>
            <a:r>
              <a:rPr lang="en-US" sz="2400" spc="-36" dirty="0">
                <a:solidFill>
                  <a:srgbClr val="000000"/>
                </a:solidFill>
                <a:latin typeface="Abhaya Libre Regular"/>
              </a:rPr>
              <a:t> </a:t>
            </a:r>
            <a:r>
              <a:rPr lang="en-US" sz="2400" spc="-36" dirty="0" err="1">
                <a:solidFill>
                  <a:srgbClr val="000000"/>
                </a:solidFill>
                <a:latin typeface="Abhaya Libre Regular"/>
              </a:rPr>
              <a:t>brzih</a:t>
            </a:r>
            <a:r>
              <a:rPr lang="en-US" sz="2400" spc="-36" dirty="0">
                <a:solidFill>
                  <a:srgbClr val="000000"/>
                </a:solidFill>
                <a:latin typeface="Abhaya Libre Regular"/>
              </a:rPr>
              <a:t> </a:t>
            </a:r>
            <a:r>
              <a:rPr lang="en-US" sz="2400" spc="-36" dirty="0" err="1">
                <a:solidFill>
                  <a:srgbClr val="000000"/>
                </a:solidFill>
                <a:latin typeface="Abhaya Libre Regular"/>
              </a:rPr>
              <a:t>promena</a:t>
            </a:r>
            <a:r>
              <a:rPr lang="en-US" sz="2400" spc="-36" dirty="0">
                <a:solidFill>
                  <a:srgbClr val="000000"/>
                </a:solidFill>
                <a:latin typeface="Abhaya Libre Regular"/>
              </a:rPr>
              <a:t> </a:t>
            </a:r>
            <a:r>
              <a:rPr lang="en-US" sz="2400" spc="-36" dirty="0" err="1">
                <a:solidFill>
                  <a:srgbClr val="000000"/>
                </a:solidFill>
                <a:latin typeface="Abhaya Libre Regular"/>
              </a:rPr>
              <a:t>tržišta</a:t>
            </a:r>
            <a:r>
              <a:rPr lang="en-US" sz="2400" spc="-36" dirty="0">
                <a:solidFill>
                  <a:srgbClr val="000000"/>
                </a:solidFill>
                <a:latin typeface="Abhaya Libre Regular"/>
              </a:rPr>
              <a:t> </a:t>
            </a:r>
            <a:r>
              <a:rPr lang="en-US" sz="2400" spc="-36" dirty="0" err="1">
                <a:solidFill>
                  <a:srgbClr val="000000"/>
                </a:solidFill>
                <a:latin typeface="Abhaya Libre Regular"/>
              </a:rPr>
              <a:t>rada</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niza</a:t>
            </a:r>
            <a:r>
              <a:rPr lang="en-US" sz="2400" spc="-36" dirty="0">
                <a:solidFill>
                  <a:srgbClr val="000000"/>
                </a:solidFill>
                <a:latin typeface="Abhaya Libre Regular"/>
              </a:rPr>
              <a:t> </a:t>
            </a:r>
            <a:r>
              <a:rPr lang="en-US" sz="2400" spc="-36" dirty="0" err="1">
                <a:solidFill>
                  <a:srgbClr val="000000"/>
                </a:solidFill>
                <a:latin typeface="Abhaya Libre Regular"/>
              </a:rPr>
              <a:t>izazova</a:t>
            </a:r>
            <a:r>
              <a:rPr lang="en-US" sz="2400" spc="-36" dirty="0">
                <a:solidFill>
                  <a:srgbClr val="000000"/>
                </a:solidFill>
                <a:latin typeface="Abhaya Libre Regular"/>
              </a:rPr>
              <a:t>, </a:t>
            </a:r>
            <a:r>
              <a:rPr lang="en-US" sz="2400" spc="-36" dirty="0" err="1">
                <a:solidFill>
                  <a:srgbClr val="000000"/>
                </a:solidFill>
                <a:latin typeface="Abhaya Libre Regular"/>
              </a:rPr>
              <a:t>uključujući</a:t>
            </a:r>
            <a:r>
              <a:rPr lang="en-US" sz="2400" spc="-36" dirty="0">
                <a:solidFill>
                  <a:srgbClr val="000000"/>
                </a:solidFill>
                <a:latin typeface="Abhaya Libre Regular"/>
              </a:rPr>
              <a:t> </a:t>
            </a:r>
            <a:r>
              <a:rPr lang="en-US" sz="2400" spc="-36" dirty="0" err="1">
                <a:solidFill>
                  <a:srgbClr val="000000"/>
                </a:solidFill>
                <a:latin typeface="Abhaya Libre Regular"/>
              </a:rPr>
              <a:t>digitalizaciju</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njen</a:t>
            </a:r>
            <a:r>
              <a:rPr lang="en-US" sz="2400" spc="-36" dirty="0">
                <a:solidFill>
                  <a:srgbClr val="000000"/>
                </a:solidFill>
                <a:latin typeface="Abhaya Libre Regular"/>
              </a:rPr>
              <a:t> </a:t>
            </a:r>
            <a:r>
              <a:rPr lang="en-US" sz="2400" spc="-36" dirty="0" err="1">
                <a:solidFill>
                  <a:srgbClr val="000000"/>
                </a:solidFill>
                <a:latin typeface="Abhaya Libre Regular"/>
              </a:rPr>
              <a:t>uticaj</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budućnost</a:t>
            </a:r>
            <a:r>
              <a:rPr lang="en-US" sz="2400" spc="-36" dirty="0">
                <a:solidFill>
                  <a:srgbClr val="000000"/>
                </a:solidFill>
                <a:latin typeface="Abhaya Libre Regular"/>
              </a:rPr>
              <a:t> </a:t>
            </a:r>
            <a:r>
              <a:rPr lang="en-US" sz="2400" spc="-36" dirty="0" err="1">
                <a:solidFill>
                  <a:srgbClr val="000000"/>
                </a:solidFill>
                <a:latin typeface="Abhaya Libre Regular"/>
              </a:rPr>
              <a:t>rada</a:t>
            </a:r>
            <a:r>
              <a:rPr lang="en-US" sz="2400" spc="-36" dirty="0">
                <a:solidFill>
                  <a:srgbClr val="000000"/>
                </a:solidFill>
                <a:latin typeface="Abhaya Libre Regular"/>
              </a:rPr>
              <a:t>, </a:t>
            </a:r>
            <a:r>
              <a:rPr lang="en-US" sz="2400" spc="-36" dirty="0" err="1">
                <a:solidFill>
                  <a:srgbClr val="000000"/>
                </a:solidFill>
                <a:latin typeface="Abhaya Libre Regular"/>
              </a:rPr>
              <a:t>tehnološki</a:t>
            </a:r>
            <a:r>
              <a:rPr lang="en-US" sz="2400" spc="-36" dirty="0">
                <a:solidFill>
                  <a:srgbClr val="000000"/>
                </a:solidFill>
                <a:latin typeface="Abhaya Libre Regular"/>
              </a:rPr>
              <a:t> </a:t>
            </a:r>
            <a:r>
              <a:rPr lang="en-US" sz="2400" spc="-36" dirty="0" err="1">
                <a:solidFill>
                  <a:srgbClr val="000000"/>
                </a:solidFill>
                <a:latin typeface="Abhaya Libre Regular"/>
              </a:rPr>
              <a:t>napredak</a:t>
            </a:r>
            <a:r>
              <a:rPr lang="en-US" sz="2400" spc="-36" dirty="0">
                <a:solidFill>
                  <a:srgbClr val="000000"/>
                </a:solidFill>
                <a:latin typeface="Abhaya Libre Regular"/>
              </a:rPr>
              <a:t>, </a:t>
            </a:r>
            <a:r>
              <a:rPr lang="en-US" sz="2400" spc="-36" dirty="0" err="1">
                <a:solidFill>
                  <a:srgbClr val="000000"/>
                </a:solidFill>
                <a:latin typeface="Abhaya Libre Regular"/>
              </a:rPr>
              <a:t>životnu</a:t>
            </a:r>
            <a:r>
              <a:rPr lang="en-US" sz="2400" spc="-36" dirty="0">
                <a:solidFill>
                  <a:srgbClr val="000000"/>
                </a:solidFill>
                <a:latin typeface="Abhaya Libre Regular"/>
              </a:rPr>
              <a:t> </a:t>
            </a:r>
            <a:r>
              <a:rPr lang="en-US" sz="2400" spc="-36" dirty="0" err="1">
                <a:solidFill>
                  <a:srgbClr val="000000"/>
                </a:solidFill>
                <a:latin typeface="Abhaya Libre Regular"/>
              </a:rPr>
              <a:t>sredinu</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socijalno</a:t>
            </a:r>
            <a:r>
              <a:rPr lang="en-US" sz="2400" spc="-36" dirty="0">
                <a:solidFill>
                  <a:srgbClr val="000000"/>
                </a:solidFill>
                <a:latin typeface="Abhaya Libre Regular"/>
              </a:rPr>
              <a:t> </a:t>
            </a:r>
            <a:r>
              <a:rPr lang="en-US" sz="2400" spc="-36" dirty="0" err="1">
                <a:solidFill>
                  <a:srgbClr val="000000"/>
                </a:solidFill>
                <a:latin typeface="Abhaya Libre Regular"/>
              </a:rPr>
              <a:t>uključivanje</a:t>
            </a:r>
            <a:r>
              <a:rPr lang="en-US" sz="2400" spc="-36" dirty="0">
                <a:solidFill>
                  <a:srgbClr val="000000"/>
                </a:solidFill>
                <a:latin typeface="Abhaya Libre Regular"/>
              </a:rPr>
              <a:t>.</a:t>
            </a:r>
          </a:p>
        </p:txBody>
      </p:sp>
      <p:sp>
        <p:nvSpPr>
          <p:cNvPr id="9" name="TextBox 9"/>
          <p:cNvSpPr txBox="1"/>
          <p:nvPr/>
        </p:nvSpPr>
        <p:spPr>
          <a:xfrm>
            <a:off x="1911525" y="2052507"/>
            <a:ext cx="8280738" cy="770736"/>
          </a:xfrm>
          <a:prstGeom prst="rect">
            <a:avLst/>
          </a:prstGeom>
        </p:spPr>
        <p:txBody>
          <a:bodyPr lIns="0" tIns="0" rIns="0" bIns="0" rtlCol="0" anchor="t">
            <a:spAutoFit/>
          </a:bodyPr>
          <a:lstStyle/>
          <a:p>
            <a:pPr>
              <a:lnSpc>
                <a:spcPts val="5449"/>
              </a:lnSpc>
            </a:pPr>
            <a:r>
              <a:rPr lang="en-US" sz="6410" dirty="0">
                <a:solidFill>
                  <a:srgbClr val="000000"/>
                </a:solidFill>
                <a:latin typeface="Abhaya Libre Regular"/>
              </a:rPr>
              <a:t>02 –</a:t>
            </a:r>
            <a:r>
              <a:rPr lang="en-US" sz="6410" dirty="0" err="1">
                <a:solidFill>
                  <a:srgbClr val="000000"/>
                </a:solidFill>
                <a:latin typeface="Abhaya Libre Regular"/>
              </a:rPr>
              <a:t>Doživotno</a:t>
            </a:r>
            <a:r>
              <a:rPr lang="en-US" sz="6410" dirty="0">
                <a:solidFill>
                  <a:srgbClr val="000000"/>
                </a:solidFill>
                <a:latin typeface="Abhaya Libre Regular"/>
              </a:rPr>
              <a:t> </a:t>
            </a:r>
            <a:r>
              <a:rPr lang="en-US" sz="6410" dirty="0" err="1">
                <a:solidFill>
                  <a:srgbClr val="000000"/>
                </a:solidFill>
                <a:latin typeface="Abhaya Libre Regular"/>
              </a:rPr>
              <a:t>učenje</a:t>
            </a:r>
            <a:endParaRPr lang="en-US" sz="6410" dirty="0">
              <a:solidFill>
                <a:srgbClr val="000000"/>
              </a:solidFill>
              <a:latin typeface="Abhaya Libre Regular"/>
            </a:endParaRPr>
          </a:p>
        </p:txBody>
      </p:sp>
      <p:sp>
        <p:nvSpPr>
          <p:cNvPr id="10" name="TextBox 10"/>
          <p:cNvSpPr txBox="1"/>
          <p:nvPr/>
        </p:nvSpPr>
        <p:spPr>
          <a:xfrm>
            <a:off x="1911525" y="2956305"/>
            <a:ext cx="8280738" cy="1384353"/>
          </a:xfrm>
          <a:prstGeom prst="rect">
            <a:avLst/>
          </a:prstGeom>
        </p:spPr>
        <p:txBody>
          <a:bodyPr lIns="0" tIns="0" rIns="0" bIns="0" rtlCol="0" anchor="t">
            <a:spAutoFit/>
          </a:bodyPr>
          <a:lstStyle/>
          <a:p>
            <a:pPr>
              <a:lnSpc>
                <a:spcPts val="5460"/>
              </a:lnSpc>
            </a:pPr>
            <a:r>
              <a:rPr lang="en-US" sz="3900" dirty="0" err="1">
                <a:solidFill>
                  <a:srgbClr val="000000"/>
                </a:solidFill>
                <a:latin typeface="Abhaya Libre Regular"/>
              </a:rPr>
              <a:t>Zašto</a:t>
            </a:r>
            <a:r>
              <a:rPr lang="en-US" sz="3900" dirty="0">
                <a:solidFill>
                  <a:srgbClr val="000000"/>
                </a:solidFill>
                <a:latin typeface="Abhaya Libre Regular"/>
              </a:rPr>
              <a:t> </a:t>
            </a:r>
            <a:r>
              <a:rPr lang="en-US" sz="3900" dirty="0" err="1">
                <a:solidFill>
                  <a:srgbClr val="000000"/>
                </a:solidFill>
                <a:latin typeface="Abhaya Libre Regular"/>
              </a:rPr>
              <a:t>su</a:t>
            </a:r>
            <a:r>
              <a:rPr lang="en-US" sz="3900" dirty="0">
                <a:solidFill>
                  <a:srgbClr val="000000"/>
                </a:solidFill>
                <a:latin typeface="Abhaya Libre Regular"/>
              </a:rPr>
              <a:t> </a:t>
            </a:r>
            <a:r>
              <a:rPr lang="en-US" sz="3900" dirty="0" err="1">
                <a:solidFill>
                  <a:srgbClr val="000000"/>
                </a:solidFill>
                <a:latin typeface="Abhaya Libre Regular"/>
              </a:rPr>
              <a:t>dokvalifikacija</a:t>
            </a:r>
            <a:r>
              <a:rPr lang="en-US" sz="3900" dirty="0">
                <a:solidFill>
                  <a:srgbClr val="000000"/>
                </a:solidFill>
                <a:latin typeface="Abhaya Libre Regular"/>
              </a:rPr>
              <a:t> </a:t>
            </a:r>
            <a:r>
              <a:rPr lang="en-US" sz="3900" dirty="0" err="1">
                <a:solidFill>
                  <a:srgbClr val="000000"/>
                </a:solidFill>
                <a:latin typeface="Abhaya Libre Regular"/>
              </a:rPr>
              <a:t>i</a:t>
            </a:r>
            <a:r>
              <a:rPr lang="en-US" sz="3900" dirty="0">
                <a:solidFill>
                  <a:srgbClr val="000000"/>
                </a:solidFill>
                <a:latin typeface="Abhaya Libre Regular"/>
              </a:rPr>
              <a:t> </a:t>
            </a:r>
            <a:r>
              <a:rPr lang="en-US" sz="3900" dirty="0" err="1">
                <a:solidFill>
                  <a:srgbClr val="000000"/>
                </a:solidFill>
                <a:latin typeface="Abhaya Libre Regular"/>
              </a:rPr>
              <a:t>prekvalifikacija</a:t>
            </a:r>
            <a:r>
              <a:rPr lang="en-US" sz="3900" dirty="0">
                <a:solidFill>
                  <a:srgbClr val="000000"/>
                </a:solidFill>
                <a:latin typeface="Abhaya Libre Regular"/>
              </a:rPr>
              <a:t>  </a:t>
            </a:r>
            <a:r>
              <a:rPr lang="en-US" sz="3900" b="1" dirty="0" err="1">
                <a:solidFill>
                  <a:srgbClr val="000000"/>
                </a:solidFill>
                <a:latin typeface="Abhaya Libre Regular"/>
              </a:rPr>
              <a:t>važne</a:t>
            </a:r>
            <a:r>
              <a:rPr lang="en-US" sz="3900" dirty="0">
                <a:solidFill>
                  <a:srgbClr val="000000"/>
                </a:solidFill>
                <a:latin typeface="Abhaya Libre Regular"/>
              </a:rPr>
              <a:t>? </a:t>
            </a:r>
          </a:p>
        </p:txBody>
      </p:sp>
      <p:pic>
        <p:nvPicPr>
          <p:cNvPr id="12" name="Online Media 11" title="Upskilling and Reskilling">
            <a:hlinkClick r:id="" action="ppaction://media"/>
            <a:extLst>
              <a:ext uri="{FF2B5EF4-FFF2-40B4-BE49-F238E27FC236}">
                <a16:creationId xmlns:a16="http://schemas.microsoft.com/office/drawing/2014/main" id="{51304D65-5E66-12CF-E84C-C68DD22D3C28}"/>
              </a:ext>
            </a:extLst>
          </p:cNvPr>
          <p:cNvPicPr>
            <a:picLocks noRot="1" noChangeAspect="1"/>
          </p:cNvPicPr>
          <p:nvPr>
            <a:videoFile r:link="rId1"/>
          </p:nvPr>
        </p:nvPicPr>
        <p:blipFill>
          <a:blip r:embed="rId9"/>
          <a:stretch>
            <a:fillRect/>
          </a:stretch>
        </p:blipFill>
        <p:spPr>
          <a:xfrm>
            <a:off x="10442106" y="2180334"/>
            <a:ext cx="7239000" cy="5477766"/>
          </a:xfrm>
          <a:prstGeom prst="rect">
            <a:avLst/>
          </a:prstGeom>
        </p:spPr>
      </p:pic>
      <p:sp>
        <p:nvSpPr>
          <p:cNvPr id="13" name="TextBox 17">
            <a:extLst>
              <a:ext uri="{FF2B5EF4-FFF2-40B4-BE49-F238E27FC236}">
                <a16:creationId xmlns:a16="http://schemas.microsoft.com/office/drawing/2014/main" id="{E69BE3F0-D19B-1B30-4807-510B3E556771}"/>
              </a:ext>
            </a:extLst>
          </p:cNvPr>
          <p:cNvSpPr txBox="1"/>
          <p:nvPr/>
        </p:nvSpPr>
        <p:spPr>
          <a:xfrm>
            <a:off x="10423855" y="7828077"/>
            <a:ext cx="7965729" cy="282129"/>
          </a:xfrm>
          <a:prstGeom prst="rect">
            <a:avLst/>
          </a:prstGeom>
        </p:spPr>
        <p:txBody>
          <a:bodyPr lIns="0" tIns="0" rIns="0" bIns="0" rtlCol="0" anchor="t">
            <a:spAutoFit/>
          </a:bodyPr>
          <a:lstStyle/>
          <a:p>
            <a:pPr algn="just">
              <a:lnSpc>
                <a:spcPts val="2240"/>
              </a:lnSpc>
            </a:pPr>
            <a:r>
              <a:rPr lang="en-US" sz="1600" spc="-24" dirty="0">
                <a:solidFill>
                  <a:srgbClr val="000000"/>
                </a:solidFill>
                <a:latin typeface="Abhaya Libre Regular"/>
              </a:rPr>
              <a:t>Video Reference: https://www.youtube.com/watch?v=J6_8Bqg3P8I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4660781" y="342929"/>
            <a:ext cx="10287139" cy="727122"/>
          </a:xfrm>
          <a:prstGeom prst="rect">
            <a:avLst/>
          </a:prstGeom>
        </p:spPr>
        <p:txBody>
          <a:bodyPr wrap="square" lIns="0" tIns="0" rIns="0" bIns="0" rtlCol="0" anchor="t">
            <a:spAutoFit/>
          </a:bodyPr>
          <a:lstStyle/>
          <a:p>
            <a:pPr algn="ctr">
              <a:lnSpc>
                <a:spcPts val="5449"/>
              </a:lnSpc>
            </a:pPr>
            <a:r>
              <a:rPr lang="en-US" sz="5400" dirty="0">
                <a:solidFill>
                  <a:srgbClr val="000000"/>
                </a:solidFill>
                <a:latin typeface="Abhaya Libre Regular"/>
              </a:rPr>
              <a:t>03 - </a:t>
            </a:r>
            <a:r>
              <a:rPr lang="en-US" sz="5400" dirty="0" err="1">
                <a:solidFill>
                  <a:srgbClr val="000000"/>
                </a:solidFill>
                <a:latin typeface="Abhaya Libre Regular"/>
              </a:rPr>
              <a:t>Prekvalifikacija</a:t>
            </a:r>
            <a:endParaRPr lang="en-US" sz="5400" dirty="0">
              <a:solidFill>
                <a:srgbClr val="000000"/>
              </a:solidFill>
              <a:latin typeface="Abhaya Libre Regular"/>
            </a:endParaRPr>
          </a:p>
        </p:txBody>
      </p:sp>
      <p:grpSp>
        <p:nvGrpSpPr>
          <p:cNvPr id="7" name="Group 7"/>
          <p:cNvGrpSpPr/>
          <p:nvPr/>
        </p:nvGrpSpPr>
        <p:grpSpPr>
          <a:xfrm>
            <a:off x="991891" y="1343868"/>
            <a:ext cx="16634200" cy="7619703"/>
            <a:chOff x="-169360" y="0"/>
            <a:chExt cx="22178932" cy="8838622"/>
          </a:xfrm>
        </p:grpSpPr>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24431" y="0"/>
              <a:ext cx="2640979" cy="2742814"/>
            </a:xfrm>
            <a:prstGeom prst="rect">
              <a:avLst/>
            </a:prstGeom>
          </p:spPr>
        </p:pic>
        <p:sp>
          <p:nvSpPr>
            <p:cNvPr id="9" name="TextBox 9"/>
            <p:cNvSpPr txBox="1"/>
            <p:nvPr/>
          </p:nvSpPr>
          <p:spPr>
            <a:xfrm>
              <a:off x="-169360" y="4050245"/>
              <a:ext cx="9783705" cy="2003726"/>
            </a:xfrm>
            <a:prstGeom prst="rect">
              <a:avLst/>
            </a:prstGeom>
          </p:spPr>
          <p:txBody>
            <a:bodyPr lIns="0" tIns="0" rIns="0" bIns="0" rtlCol="0" anchor="t">
              <a:spAutoFit/>
            </a:bodyPr>
            <a:lstStyle/>
            <a:p>
              <a:pPr algn="just">
                <a:lnSpc>
                  <a:spcPts val="3359"/>
                </a:lnSpc>
              </a:pPr>
              <a:r>
                <a:rPr lang="en-US" sz="2400" spc="-36" dirty="0" err="1">
                  <a:solidFill>
                    <a:srgbClr val="000000"/>
                  </a:solidFill>
                  <a:latin typeface="Abhaya Libre Regular"/>
                </a:rPr>
                <a:t>Kada</a:t>
              </a:r>
              <a:r>
                <a:rPr lang="en-US" sz="2400" spc="-36" dirty="0">
                  <a:solidFill>
                    <a:srgbClr val="000000"/>
                  </a:solidFill>
                  <a:latin typeface="Abhaya Libre Regular"/>
                </a:rPr>
                <a:t> </a:t>
              </a:r>
              <a:r>
                <a:rPr lang="en-US" sz="2400" spc="-36" dirty="0" err="1">
                  <a:solidFill>
                    <a:srgbClr val="000000"/>
                  </a:solidFill>
                  <a:latin typeface="Abhaya Libre Regular"/>
                </a:rPr>
                <a:t>proizvodni</a:t>
              </a:r>
              <a:r>
                <a:rPr lang="en-US" sz="2400" spc="-36" dirty="0">
                  <a:solidFill>
                    <a:srgbClr val="000000"/>
                  </a:solidFill>
                  <a:latin typeface="Abhaya Libre Regular"/>
                </a:rPr>
                <a:t> </a:t>
              </a:r>
              <a:r>
                <a:rPr lang="en-US" sz="2400" spc="-36" dirty="0" err="1">
                  <a:solidFill>
                    <a:srgbClr val="000000"/>
                  </a:solidFill>
                  <a:latin typeface="Abhaya Libre Regular"/>
                </a:rPr>
                <a:t>sistem</a:t>
              </a:r>
              <a:r>
                <a:rPr lang="en-US" sz="2400" spc="-36" dirty="0">
                  <a:solidFill>
                    <a:srgbClr val="000000"/>
                  </a:solidFill>
                  <a:latin typeface="Abhaya Libre Regular"/>
                </a:rPr>
                <a:t> </a:t>
              </a:r>
              <a:r>
                <a:rPr lang="en-US" sz="2400" spc="-36" dirty="0" err="1">
                  <a:solidFill>
                    <a:srgbClr val="000000"/>
                  </a:solidFill>
                  <a:latin typeface="Abhaya Libre Regular"/>
                </a:rPr>
                <a:t>pređe</a:t>
              </a:r>
              <a:r>
                <a:rPr lang="en-US" sz="2400" spc="-36" dirty="0">
                  <a:solidFill>
                    <a:srgbClr val="000000"/>
                  </a:solidFill>
                  <a:latin typeface="Abhaya Libre Regular"/>
                </a:rPr>
                <a:t> </a:t>
              </a:r>
              <a:r>
                <a:rPr lang="en-US" sz="2400" spc="-36" dirty="0" err="1">
                  <a:solidFill>
                    <a:srgbClr val="000000"/>
                  </a:solidFill>
                  <a:latin typeface="Abhaya Libre Regular"/>
                </a:rPr>
                <a:t>sa</a:t>
              </a:r>
              <a:r>
                <a:rPr lang="en-US" sz="2400" spc="-36" dirty="0">
                  <a:solidFill>
                    <a:srgbClr val="000000"/>
                  </a:solidFill>
                  <a:latin typeface="Abhaya Libre Regular"/>
                </a:rPr>
                <a:t> </a:t>
              </a:r>
              <a:r>
                <a:rPr lang="en-US" sz="2400" spc="-36" dirty="0" err="1">
                  <a:solidFill>
                    <a:srgbClr val="000000"/>
                  </a:solidFill>
                  <a:latin typeface="Abhaya Libre Regular"/>
                </a:rPr>
                <a:t>ručnog</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mehanički</a:t>
              </a:r>
              <a:r>
                <a:rPr lang="en-US" sz="2400" spc="-36" dirty="0">
                  <a:solidFill>
                    <a:srgbClr val="000000"/>
                  </a:solidFill>
                  <a:latin typeface="Abhaya Libre Regular"/>
                </a:rPr>
                <a:t>, to je primer </a:t>
              </a:r>
              <a:r>
                <a:rPr lang="en-US" sz="2400" spc="-36" dirty="0" err="1">
                  <a:solidFill>
                    <a:srgbClr val="000000"/>
                  </a:solidFill>
                  <a:latin typeface="Abhaya Libre Regular"/>
                </a:rPr>
                <a:t>prekvalifikacije</a:t>
              </a:r>
              <a:r>
                <a:rPr lang="en-US" sz="2400" spc="-36" dirty="0">
                  <a:solidFill>
                    <a:srgbClr val="000000"/>
                  </a:solidFill>
                  <a:latin typeface="Abhaya Libre Regular"/>
                </a:rPr>
                <a:t> </a:t>
              </a:r>
              <a:r>
                <a:rPr lang="en-US" sz="2400" spc="-36" dirty="0" err="1">
                  <a:solidFill>
                    <a:srgbClr val="000000"/>
                  </a:solidFill>
                  <a:latin typeface="Abhaya Libre Regular"/>
                </a:rPr>
                <a:t>radne</a:t>
              </a:r>
              <a:r>
                <a:rPr lang="en-US" sz="2400" spc="-36" dirty="0">
                  <a:solidFill>
                    <a:srgbClr val="000000"/>
                  </a:solidFill>
                  <a:latin typeface="Abhaya Libre Regular"/>
                </a:rPr>
                <a:t> </a:t>
              </a:r>
              <a:r>
                <a:rPr lang="en-US" sz="2400" spc="-36" dirty="0" err="1">
                  <a:solidFill>
                    <a:srgbClr val="000000"/>
                  </a:solidFill>
                  <a:latin typeface="Abhaya Libre Regular"/>
                </a:rPr>
                <a:t>snage</a:t>
              </a:r>
              <a:r>
                <a:rPr lang="en-US" sz="2400" spc="-36" dirty="0">
                  <a:solidFill>
                    <a:srgbClr val="000000"/>
                  </a:solidFill>
                  <a:latin typeface="Abhaya Libre Regular"/>
                </a:rPr>
                <a:t>. </a:t>
              </a:r>
              <a:r>
                <a:rPr lang="en-US" sz="2400" spc="-36" dirty="0" err="1">
                  <a:solidFill>
                    <a:srgbClr val="000000"/>
                  </a:solidFill>
                  <a:latin typeface="Abhaya Libre Regular"/>
                </a:rPr>
                <a:t>Ručni</a:t>
              </a:r>
              <a:r>
                <a:rPr lang="en-US" sz="2400" spc="-36" dirty="0">
                  <a:solidFill>
                    <a:srgbClr val="000000"/>
                  </a:solidFill>
                  <a:latin typeface="Abhaya Libre Regular"/>
                </a:rPr>
                <a:t> </a:t>
              </a:r>
              <a:r>
                <a:rPr lang="en-US" sz="2400" spc="-36" dirty="0" err="1">
                  <a:solidFill>
                    <a:srgbClr val="000000"/>
                  </a:solidFill>
                  <a:latin typeface="Abhaya Libre Regular"/>
                </a:rPr>
                <a:t>radnici</a:t>
              </a:r>
              <a:r>
                <a:rPr lang="en-US" sz="2400" spc="-36" dirty="0">
                  <a:solidFill>
                    <a:srgbClr val="000000"/>
                  </a:solidFill>
                  <a:latin typeface="Abhaya Libre Regular"/>
                </a:rPr>
                <a:t> </a:t>
              </a:r>
              <a:r>
                <a:rPr lang="en-US" sz="2400" spc="-36" dirty="0" err="1">
                  <a:solidFill>
                    <a:srgbClr val="000000"/>
                  </a:solidFill>
                  <a:latin typeface="Abhaya Libre Regular"/>
                </a:rPr>
                <a:t>će</a:t>
              </a:r>
              <a:r>
                <a:rPr lang="en-US" sz="2400" spc="-36" dirty="0">
                  <a:solidFill>
                    <a:srgbClr val="000000"/>
                  </a:solidFill>
                  <a:latin typeface="Abhaya Libre Regular"/>
                </a:rPr>
                <a:t> </a:t>
              </a:r>
              <a:r>
                <a:rPr lang="en-US" sz="2400" spc="-36" dirty="0" err="1">
                  <a:solidFill>
                    <a:srgbClr val="000000"/>
                  </a:solidFill>
                  <a:latin typeface="Abhaya Libre Regular"/>
                </a:rPr>
                <a:t>morati</a:t>
              </a:r>
              <a:r>
                <a:rPr lang="en-US" sz="2400" spc="-36" dirty="0">
                  <a:solidFill>
                    <a:srgbClr val="000000"/>
                  </a:solidFill>
                  <a:latin typeface="Abhaya Libre Regular"/>
                </a:rPr>
                <a:t> da </a:t>
              </a:r>
              <a:r>
                <a:rPr lang="en-US" sz="2400" spc="-36" dirty="0" err="1">
                  <a:solidFill>
                    <a:srgbClr val="000000"/>
                  </a:solidFill>
                  <a:latin typeface="Abhaya Libre Regular"/>
                </a:rPr>
                <a:t>budu</a:t>
              </a:r>
              <a:r>
                <a:rPr lang="en-US" sz="2400" spc="-36" dirty="0">
                  <a:solidFill>
                    <a:srgbClr val="000000"/>
                  </a:solidFill>
                  <a:latin typeface="Abhaya Libre Regular"/>
                </a:rPr>
                <a:t> </a:t>
              </a:r>
              <a:r>
                <a:rPr lang="en-US" sz="2400" spc="-36" dirty="0" err="1">
                  <a:solidFill>
                    <a:srgbClr val="000000"/>
                  </a:solidFill>
                  <a:latin typeface="Abhaya Libre Regular"/>
                </a:rPr>
                <a:t>obučeni</a:t>
              </a:r>
              <a:r>
                <a:rPr lang="en-US" sz="2400" spc="-36" dirty="0">
                  <a:solidFill>
                    <a:srgbClr val="000000"/>
                  </a:solidFill>
                  <a:latin typeface="Abhaya Libre Regular"/>
                </a:rPr>
                <a:t> da bi </a:t>
              </a:r>
              <a:r>
                <a:rPr lang="en-US" sz="2400" spc="-36" dirty="0" err="1">
                  <a:solidFill>
                    <a:srgbClr val="000000"/>
                  </a:solidFill>
                  <a:latin typeface="Abhaya Libre Regular"/>
                </a:rPr>
                <a:t>naučili</a:t>
              </a:r>
              <a:r>
                <a:rPr lang="en-US" sz="2400" spc="-36" dirty="0">
                  <a:solidFill>
                    <a:srgbClr val="000000"/>
                  </a:solidFill>
                  <a:latin typeface="Abhaya Libre Regular"/>
                </a:rPr>
                <a:t> </a:t>
              </a:r>
              <a:r>
                <a:rPr lang="en-US" sz="2400" spc="-36" dirty="0" err="1">
                  <a:solidFill>
                    <a:srgbClr val="000000"/>
                  </a:solidFill>
                  <a:latin typeface="Abhaya Libre Regular"/>
                </a:rPr>
                <a:t>kako</a:t>
              </a:r>
              <a:r>
                <a:rPr lang="en-US" sz="2400" spc="-36" dirty="0">
                  <a:solidFill>
                    <a:srgbClr val="000000"/>
                  </a:solidFill>
                  <a:latin typeface="Abhaya Libre Regular"/>
                </a:rPr>
                <a:t> da </a:t>
              </a:r>
              <a:r>
                <a:rPr lang="en-US" sz="2400" spc="-36" dirty="0" err="1">
                  <a:solidFill>
                    <a:srgbClr val="000000"/>
                  </a:solidFill>
                  <a:latin typeface="Abhaya Libre Regular"/>
                </a:rPr>
                <a:t>rukuju</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održavaju</a:t>
              </a:r>
              <a:r>
                <a:rPr lang="en-US" sz="2400" spc="-36" dirty="0">
                  <a:solidFill>
                    <a:srgbClr val="000000"/>
                  </a:solidFill>
                  <a:latin typeface="Abhaya Libre Regular"/>
                </a:rPr>
                <a:t> </a:t>
              </a:r>
              <a:r>
                <a:rPr lang="en-US" sz="2400" spc="-36" dirty="0" err="1">
                  <a:solidFill>
                    <a:srgbClr val="000000"/>
                  </a:solidFill>
                  <a:latin typeface="Abhaya Libre Regular"/>
                </a:rPr>
                <a:t>novu</a:t>
              </a:r>
              <a:r>
                <a:rPr lang="en-US" sz="2400" spc="-36" dirty="0">
                  <a:solidFill>
                    <a:srgbClr val="000000"/>
                  </a:solidFill>
                  <a:latin typeface="Abhaya Libre Regular"/>
                </a:rPr>
                <a:t> </a:t>
              </a:r>
              <a:r>
                <a:rPr lang="en-US" sz="2400" spc="-36" dirty="0" err="1">
                  <a:solidFill>
                    <a:srgbClr val="000000"/>
                  </a:solidFill>
                  <a:latin typeface="Abhaya Libre Regular"/>
                </a:rPr>
                <a:t>mašinu</a:t>
              </a:r>
              <a:r>
                <a:rPr lang="en-US" sz="2400" spc="-36" dirty="0">
                  <a:solidFill>
                    <a:srgbClr val="000000"/>
                  </a:solidFill>
                  <a:latin typeface="Abhaya Libre Regular"/>
                </a:rPr>
                <a:t>.</a:t>
              </a:r>
            </a:p>
          </p:txBody>
        </p:sp>
        <p:sp>
          <p:nvSpPr>
            <p:cNvPr id="10" name="TextBox 10"/>
            <p:cNvSpPr txBox="1"/>
            <p:nvPr/>
          </p:nvSpPr>
          <p:spPr>
            <a:xfrm>
              <a:off x="5463472" y="0"/>
              <a:ext cx="13053430" cy="2003726"/>
            </a:xfrm>
            <a:prstGeom prst="rect">
              <a:avLst/>
            </a:prstGeom>
          </p:spPr>
          <p:txBody>
            <a:bodyPr wrap="square" lIns="0" tIns="0" rIns="0" bIns="0" rtlCol="0" anchor="t">
              <a:spAutoFit/>
            </a:bodyPr>
            <a:lstStyle/>
            <a:p>
              <a:pPr algn="just">
                <a:lnSpc>
                  <a:spcPts val="3359"/>
                </a:lnSpc>
              </a:pPr>
              <a:r>
                <a:rPr lang="en-US" sz="2400" b="1" u="sng" spc="-36" dirty="0" err="1">
                  <a:solidFill>
                    <a:srgbClr val="000000"/>
                  </a:solidFill>
                  <a:latin typeface="Abhaya Libre Regular"/>
                </a:rPr>
                <a:t>Definicija</a:t>
              </a:r>
              <a:r>
                <a:rPr lang="en-US" sz="2400" b="1" u="sng" spc="-36" dirty="0">
                  <a:solidFill>
                    <a:srgbClr val="000000"/>
                  </a:solidFill>
                  <a:latin typeface="Abhaya Libre Regular"/>
                </a:rPr>
                <a:t>: </a:t>
              </a:r>
              <a:r>
                <a:rPr lang="en-US" sz="2400" spc="-36" dirty="0" err="1">
                  <a:solidFill>
                    <a:srgbClr val="000000"/>
                  </a:solidFill>
                  <a:latin typeface="Abhaya Libre Regular"/>
                </a:rPr>
                <a:t>Prekvalifikacija</a:t>
              </a:r>
              <a:r>
                <a:rPr lang="en-US" sz="2400" spc="-36" dirty="0">
                  <a:solidFill>
                    <a:srgbClr val="000000"/>
                  </a:solidFill>
                  <a:latin typeface="Abhaya Libre Regular"/>
                </a:rPr>
                <a:t> je </a:t>
              </a:r>
              <a:r>
                <a:rPr lang="en-US" sz="2400" spc="-36" dirty="0" err="1">
                  <a:solidFill>
                    <a:srgbClr val="000000"/>
                  </a:solidFill>
                  <a:latin typeface="Abhaya Libre Regular"/>
                </a:rPr>
                <a:t>procedura</a:t>
              </a:r>
              <a:r>
                <a:rPr lang="en-US" sz="2400" spc="-36" dirty="0">
                  <a:solidFill>
                    <a:srgbClr val="000000"/>
                  </a:solidFill>
                  <a:latin typeface="Abhaya Libre Regular"/>
                </a:rPr>
                <a:t> u </a:t>
              </a:r>
              <a:r>
                <a:rPr lang="en-US" sz="2400" spc="-36" dirty="0" err="1">
                  <a:solidFill>
                    <a:srgbClr val="000000"/>
                  </a:solidFill>
                  <a:latin typeface="Abhaya Libre Regular"/>
                </a:rPr>
                <a:t>kojoj</a:t>
              </a:r>
              <a:r>
                <a:rPr lang="en-US" sz="2400" spc="-36" dirty="0">
                  <a:solidFill>
                    <a:srgbClr val="000000"/>
                  </a:solidFill>
                  <a:latin typeface="Abhaya Libre Regular"/>
                </a:rPr>
                <a:t> </a:t>
              </a:r>
              <a:r>
                <a:rPr lang="en-US" sz="2400" spc="-36" dirty="0" err="1">
                  <a:solidFill>
                    <a:srgbClr val="000000"/>
                  </a:solidFill>
                  <a:latin typeface="Abhaya Libre Regular"/>
                </a:rPr>
                <a:t>radnici</a:t>
              </a:r>
              <a:r>
                <a:rPr lang="en-US" sz="2400" spc="-36" dirty="0">
                  <a:solidFill>
                    <a:srgbClr val="000000"/>
                  </a:solidFill>
                  <a:latin typeface="Abhaya Libre Regular"/>
                </a:rPr>
                <a:t> </a:t>
              </a:r>
              <a:r>
                <a:rPr lang="en-US" sz="2400" spc="-36" dirty="0" err="1">
                  <a:solidFill>
                    <a:srgbClr val="000000"/>
                  </a:solidFill>
                  <a:latin typeface="Abhaya Libre Regular"/>
                </a:rPr>
                <a:t>razvijaju</a:t>
              </a:r>
              <a:r>
                <a:rPr lang="en-US" sz="2400" spc="-36" dirty="0">
                  <a:solidFill>
                    <a:srgbClr val="000000"/>
                  </a:solidFill>
                  <a:latin typeface="Abhaya Libre Regular"/>
                </a:rPr>
                <a:t> </a:t>
              </a:r>
              <a:r>
                <a:rPr lang="en-US" sz="2400" spc="-36" dirty="0" err="1">
                  <a:solidFill>
                    <a:srgbClr val="000000"/>
                  </a:solidFill>
                  <a:latin typeface="Abhaya Libre Regular"/>
                </a:rPr>
                <a:t>nove</a:t>
              </a:r>
              <a:r>
                <a:rPr lang="en-US" sz="2400" spc="-36" dirty="0">
                  <a:solidFill>
                    <a:srgbClr val="000000"/>
                  </a:solidFill>
                  <a:latin typeface="Abhaya Libre Regular"/>
                </a:rPr>
                <a:t> </a:t>
              </a:r>
              <a:r>
                <a:rPr lang="en-US" sz="2400" spc="-36" dirty="0" err="1">
                  <a:solidFill>
                    <a:srgbClr val="000000"/>
                  </a:solidFill>
                  <a:latin typeface="Abhaya Libre Regular"/>
                </a:rPr>
                <a:t>veštine</a:t>
              </a:r>
              <a:r>
                <a:rPr lang="en-US" sz="2400" spc="-36" dirty="0">
                  <a:solidFill>
                    <a:srgbClr val="000000"/>
                  </a:solidFill>
                  <a:latin typeface="Abhaya Libre Regular"/>
                </a:rPr>
                <a:t> da bi </a:t>
              </a:r>
              <a:r>
                <a:rPr lang="en-US" sz="2400" spc="-36" dirty="0" err="1">
                  <a:solidFill>
                    <a:srgbClr val="000000"/>
                  </a:solidFill>
                  <a:latin typeface="Abhaya Libre Regular"/>
                </a:rPr>
                <a:t>prešli</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drugu</a:t>
              </a:r>
              <a:r>
                <a:rPr lang="en-US" sz="2400" spc="-36" dirty="0">
                  <a:solidFill>
                    <a:srgbClr val="000000"/>
                  </a:solidFill>
                  <a:latin typeface="Abhaya Libre Regular"/>
                </a:rPr>
                <a:t> </a:t>
              </a:r>
              <a:r>
                <a:rPr lang="en-US" sz="2400" spc="-36" dirty="0" err="1">
                  <a:solidFill>
                    <a:srgbClr val="000000"/>
                  </a:solidFill>
                  <a:latin typeface="Abhaya Libre Regular"/>
                </a:rPr>
                <a:t>radnu</a:t>
              </a:r>
              <a:r>
                <a:rPr lang="en-US" sz="2400" spc="-36" dirty="0">
                  <a:solidFill>
                    <a:srgbClr val="000000"/>
                  </a:solidFill>
                  <a:latin typeface="Abhaya Libre Regular"/>
                </a:rPr>
                <a:t> </a:t>
              </a:r>
              <a:r>
                <a:rPr lang="en-US" sz="2400" spc="-36" dirty="0" err="1">
                  <a:solidFill>
                    <a:srgbClr val="000000"/>
                  </a:solidFill>
                  <a:latin typeface="Abhaya Libre Regular"/>
                </a:rPr>
                <a:t>ulogu</a:t>
              </a:r>
              <a:r>
                <a:rPr lang="en-US" sz="2400" spc="-36" dirty="0">
                  <a:solidFill>
                    <a:srgbClr val="000000"/>
                  </a:solidFill>
                  <a:latin typeface="Abhaya Libre Regular"/>
                </a:rPr>
                <a:t> u </a:t>
              </a:r>
              <a:r>
                <a:rPr lang="en-US" sz="2400" spc="-36" dirty="0" err="1">
                  <a:solidFill>
                    <a:srgbClr val="000000"/>
                  </a:solidFill>
                  <a:latin typeface="Abhaya Libre Regular"/>
                </a:rPr>
                <a:t>organizaciji</a:t>
              </a:r>
              <a:r>
                <a:rPr lang="en-US" sz="2400" spc="-36" dirty="0">
                  <a:solidFill>
                    <a:srgbClr val="000000"/>
                  </a:solidFill>
                  <a:latin typeface="Abhaya Libre Regular"/>
                </a:rPr>
                <a:t> </a:t>
              </a:r>
              <a:r>
                <a:rPr lang="en-US" sz="2400" spc="-36" dirty="0" err="1">
                  <a:solidFill>
                    <a:srgbClr val="000000"/>
                  </a:solidFill>
                  <a:latin typeface="Abhaya Libre Regular"/>
                </a:rPr>
                <a:t>ili</a:t>
              </a:r>
              <a:r>
                <a:rPr lang="en-US" sz="2400" spc="-36" dirty="0">
                  <a:solidFill>
                    <a:srgbClr val="000000"/>
                  </a:solidFill>
                  <a:latin typeface="Abhaya Libre Regular"/>
                </a:rPr>
                <a:t> da bi </a:t>
              </a:r>
              <a:r>
                <a:rPr lang="en-US" sz="2400" spc="-36" dirty="0" err="1">
                  <a:solidFill>
                    <a:srgbClr val="000000"/>
                  </a:solidFill>
                  <a:latin typeface="Abhaya Libre Regular"/>
                </a:rPr>
                <a:t>ispunili</a:t>
              </a:r>
              <a:r>
                <a:rPr lang="en-US" sz="2400" spc="-36" dirty="0">
                  <a:solidFill>
                    <a:srgbClr val="000000"/>
                  </a:solidFill>
                  <a:latin typeface="Abhaya Libre Regular"/>
                </a:rPr>
                <a:t> </a:t>
              </a:r>
              <a:r>
                <a:rPr lang="en-US" sz="2400" spc="-36" dirty="0" err="1">
                  <a:solidFill>
                    <a:srgbClr val="000000"/>
                  </a:solidFill>
                  <a:latin typeface="Abhaya Libre Regular"/>
                </a:rPr>
                <a:t>nove</a:t>
              </a:r>
              <a:r>
                <a:rPr lang="en-US" sz="2400" spc="-36" dirty="0">
                  <a:solidFill>
                    <a:srgbClr val="000000"/>
                  </a:solidFill>
                  <a:latin typeface="Abhaya Libre Regular"/>
                </a:rPr>
                <a:t> </a:t>
              </a:r>
              <a:r>
                <a:rPr lang="en-US" sz="2400" spc="-36" dirty="0" err="1">
                  <a:solidFill>
                    <a:srgbClr val="000000"/>
                  </a:solidFill>
                  <a:latin typeface="Abhaya Libre Regular"/>
                </a:rPr>
                <a:t>zahteve</a:t>
              </a:r>
              <a:r>
                <a:rPr lang="en-US" sz="2400" spc="-36" dirty="0">
                  <a:solidFill>
                    <a:srgbClr val="000000"/>
                  </a:solidFill>
                  <a:latin typeface="Abhaya Libre Regular"/>
                </a:rPr>
                <a:t> </a:t>
              </a:r>
              <a:r>
                <a:rPr lang="en-US" sz="2400" spc="-36" dirty="0" err="1">
                  <a:solidFill>
                    <a:srgbClr val="000000"/>
                  </a:solidFill>
                  <a:latin typeface="Abhaya Libre Regular"/>
                </a:rPr>
                <a:t>trenutne</a:t>
              </a:r>
              <a:r>
                <a:rPr lang="en-US" sz="2400" spc="-36" dirty="0">
                  <a:solidFill>
                    <a:srgbClr val="000000"/>
                  </a:solidFill>
                  <a:latin typeface="Abhaya Libre Regular"/>
                </a:rPr>
                <a:t> </a:t>
              </a:r>
              <a:r>
                <a:rPr lang="en-US" sz="2400" spc="-36" dirty="0" err="1">
                  <a:solidFill>
                    <a:srgbClr val="000000"/>
                  </a:solidFill>
                  <a:latin typeface="Abhaya Libre Regular"/>
                </a:rPr>
                <a:t>uloge</a:t>
              </a:r>
              <a:r>
                <a:rPr lang="en-US" sz="2400" spc="-36" dirty="0">
                  <a:solidFill>
                    <a:srgbClr val="000000"/>
                  </a:solidFill>
                  <a:latin typeface="Abhaya Libre Regular"/>
                </a:rPr>
                <a:t>. </a:t>
              </a:r>
              <a:r>
                <a:rPr lang="en-US" sz="2400" spc="-36" dirty="0" err="1">
                  <a:solidFill>
                    <a:srgbClr val="000000"/>
                  </a:solidFill>
                  <a:latin typeface="Abhaya Libre Regular"/>
                </a:rPr>
                <a:t>Često</a:t>
              </a:r>
              <a:r>
                <a:rPr lang="en-US" sz="2400" spc="-36" dirty="0">
                  <a:solidFill>
                    <a:srgbClr val="000000"/>
                  </a:solidFill>
                  <a:latin typeface="Abhaya Libre Regular"/>
                </a:rPr>
                <a:t> se </a:t>
              </a:r>
              <a:r>
                <a:rPr lang="en-US" sz="2400" spc="-36" dirty="0" err="1">
                  <a:solidFill>
                    <a:srgbClr val="000000"/>
                  </a:solidFill>
                  <a:latin typeface="Abhaya Libre Regular"/>
                </a:rPr>
                <a:t>dešava</a:t>
              </a:r>
              <a:r>
                <a:rPr lang="en-US" sz="2400" spc="-36" dirty="0">
                  <a:solidFill>
                    <a:srgbClr val="000000"/>
                  </a:solidFill>
                  <a:latin typeface="Abhaya Libre Regular"/>
                </a:rPr>
                <a:t> </a:t>
              </a:r>
              <a:r>
                <a:rPr lang="en-US" sz="2400" spc="-36" dirty="0" err="1">
                  <a:solidFill>
                    <a:srgbClr val="000000"/>
                  </a:solidFill>
                  <a:latin typeface="Abhaya Libre Regular"/>
                </a:rPr>
                <a:t>kada</a:t>
              </a:r>
              <a:r>
                <a:rPr lang="en-US" sz="2400" spc="-36" dirty="0">
                  <a:solidFill>
                    <a:srgbClr val="000000"/>
                  </a:solidFill>
                  <a:latin typeface="Abhaya Libre Regular"/>
                </a:rPr>
                <a:t> </a:t>
              </a:r>
              <a:r>
                <a:rPr lang="en-US" sz="2400" spc="-36" dirty="0" err="1">
                  <a:solidFill>
                    <a:srgbClr val="000000"/>
                  </a:solidFill>
                  <a:latin typeface="Abhaya Libre Regular"/>
                </a:rPr>
                <a:t>prethodne</a:t>
              </a:r>
              <a:r>
                <a:rPr lang="en-US" sz="2400" spc="-36" dirty="0">
                  <a:solidFill>
                    <a:srgbClr val="000000"/>
                  </a:solidFill>
                  <a:latin typeface="Abhaya Libre Regular"/>
                </a:rPr>
                <a:t> </a:t>
              </a:r>
              <a:r>
                <a:rPr lang="en-US" sz="2400" spc="-36" dirty="0" err="1">
                  <a:solidFill>
                    <a:srgbClr val="000000"/>
                  </a:solidFill>
                  <a:latin typeface="Abhaya Libre Regular"/>
                </a:rPr>
                <a:t>dužnosti</a:t>
              </a:r>
              <a:r>
                <a:rPr lang="en-US" sz="2400" spc="-36" dirty="0">
                  <a:solidFill>
                    <a:srgbClr val="000000"/>
                  </a:solidFill>
                  <a:latin typeface="Abhaya Libre Regular"/>
                </a:rPr>
                <a:t> </a:t>
              </a:r>
              <a:r>
                <a:rPr lang="en-US" sz="2400" spc="-36" dirty="0" err="1">
                  <a:solidFill>
                    <a:srgbClr val="000000"/>
                  </a:solidFill>
                  <a:latin typeface="Abhaya Libre Regular"/>
                </a:rPr>
                <a:t>ili</a:t>
              </a:r>
              <a:r>
                <a:rPr lang="en-US" sz="2400" spc="-36" dirty="0">
                  <a:solidFill>
                    <a:srgbClr val="000000"/>
                  </a:solidFill>
                  <a:latin typeface="Abhaya Libre Regular"/>
                </a:rPr>
                <a:t> </a:t>
              </a:r>
              <a:r>
                <a:rPr lang="en-US" sz="2400" spc="-36" dirty="0" err="1">
                  <a:solidFill>
                    <a:srgbClr val="000000"/>
                  </a:solidFill>
                  <a:latin typeface="Abhaya Libre Regular"/>
                </a:rPr>
                <a:t>odgovornosti</a:t>
              </a:r>
              <a:r>
                <a:rPr lang="en-US" sz="2400" spc="-36" dirty="0">
                  <a:solidFill>
                    <a:srgbClr val="000000"/>
                  </a:solidFill>
                  <a:latin typeface="Abhaya Libre Regular"/>
                </a:rPr>
                <a:t> </a:t>
              </a:r>
              <a:r>
                <a:rPr lang="en-US" sz="2400" spc="-36" dirty="0" err="1">
                  <a:solidFill>
                    <a:srgbClr val="000000"/>
                  </a:solidFill>
                  <a:latin typeface="Abhaya Libre Regular"/>
                </a:rPr>
                <a:t>zaposlenog</a:t>
              </a:r>
              <a:r>
                <a:rPr lang="en-US" sz="2400" spc="-36" dirty="0">
                  <a:solidFill>
                    <a:srgbClr val="000000"/>
                  </a:solidFill>
                  <a:latin typeface="Abhaya Libre Regular"/>
                </a:rPr>
                <a:t> </a:t>
              </a:r>
              <a:r>
                <a:rPr lang="en-US" sz="2400" spc="-36" dirty="0" err="1">
                  <a:solidFill>
                    <a:srgbClr val="000000"/>
                  </a:solidFill>
                  <a:latin typeface="Abhaya Libre Regular"/>
                </a:rPr>
                <a:t>postanu</a:t>
              </a:r>
              <a:r>
                <a:rPr lang="en-US" sz="2400" spc="-36" dirty="0">
                  <a:solidFill>
                    <a:srgbClr val="000000"/>
                  </a:solidFill>
                  <a:latin typeface="Abhaya Libre Regular"/>
                </a:rPr>
                <a:t> </a:t>
              </a:r>
              <a:r>
                <a:rPr lang="en-US" sz="2400" spc="-36" dirty="0" err="1">
                  <a:solidFill>
                    <a:srgbClr val="000000"/>
                  </a:solidFill>
                  <a:latin typeface="Abhaya Libre Regular"/>
                </a:rPr>
                <a:t>nevažne</a:t>
              </a:r>
              <a:r>
                <a:rPr lang="en-US" sz="2400" spc="-36" dirty="0">
                  <a:solidFill>
                    <a:srgbClr val="000000"/>
                  </a:solidFill>
                  <a:latin typeface="Abhaya Libre Regular"/>
                </a:rPr>
                <a:t>,  </a:t>
              </a:r>
              <a:r>
                <a:rPr lang="en-US" sz="2400" spc="-36" dirty="0" err="1">
                  <a:solidFill>
                    <a:srgbClr val="000000"/>
                  </a:solidFill>
                  <a:latin typeface="Abhaya Libre Regular"/>
                </a:rPr>
                <a:t>kao</a:t>
              </a:r>
              <a:r>
                <a:rPr lang="en-US" sz="2400" spc="-36" dirty="0">
                  <a:solidFill>
                    <a:srgbClr val="000000"/>
                  </a:solidFill>
                  <a:latin typeface="Abhaya Libre Regular"/>
                </a:rPr>
                <a:t> </a:t>
              </a:r>
              <a:r>
                <a:rPr lang="en-US" sz="2400" spc="-36" dirty="0" err="1">
                  <a:solidFill>
                    <a:srgbClr val="000000"/>
                  </a:solidFill>
                  <a:latin typeface="Abhaya Libre Regular"/>
                </a:rPr>
                <a:t>rezultat</a:t>
              </a:r>
              <a:r>
                <a:rPr lang="en-US" sz="2400" spc="-36" dirty="0">
                  <a:solidFill>
                    <a:srgbClr val="000000"/>
                  </a:solidFill>
                  <a:latin typeface="Abhaya Libre Regular"/>
                </a:rPr>
                <a:t> </a:t>
              </a:r>
              <a:r>
                <a:rPr lang="en-US" sz="2400" spc="-36" dirty="0" err="1">
                  <a:solidFill>
                    <a:srgbClr val="000000"/>
                  </a:solidFill>
                  <a:latin typeface="Abhaya Libre Regular"/>
                </a:rPr>
                <a:t>tehnološkog</a:t>
              </a:r>
              <a:r>
                <a:rPr lang="en-US" sz="2400" spc="-36" dirty="0">
                  <a:solidFill>
                    <a:srgbClr val="000000"/>
                  </a:solidFill>
                  <a:latin typeface="Abhaya Libre Regular"/>
                </a:rPr>
                <a:t> </a:t>
              </a:r>
              <a:r>
                <a:rPr lang="en-US" sz="2400" spc="-36" dirty="0" err="1">
                  <a:solidFill>
                    <a:srgbClr val="000000"/>
                  </a:solidFill>
                  <a:latin typeface="Abhaya Libre Regular"/>
                </a:rPr>
                <a:t>napretka</a:t>
              </a:r>
              <a:r>
                <a:rPr lang="en-US" sz="2400" spc="-36" dirty="0">
                  <a:solidFill>
                    <a:srgbClr val="000000"/>
                  </a:solidFill>
                  <a:latin typeface="Abhaya Libre Regular"/>
                </a:rPr>
                <a:t> </a:t>
              </a:r>
              <a:r>
                <a:rPr lang="en-US" sz="2400" spc="-36" dirty="0" err="1">
                  <a:solidFill>
                    <a:srgbClr val="000000"/>
                  </a:solidFill>
                  <a:latin typeface="Abhaya Libre Regular"/>
                </a:rPr>
                <a:t>ili</a:t>
              </a:r>
              <a:r>
                <a:rPr lang="en-US" sz="2400" spc="-36" dirty="0">
                  <a:solidFill>
                    <a:srgbClr val="000000"/>
                  </a:solidFill>
                  <a:latin typeface="Abhaya Libre Regular"/>
                </a:rPr>
                <a:t> </a:t>
              </a:r>
              <a:r>
                <a:rPr lang="en-US" sz="2400" spc="-36" dirty="0" err="1">
                  <a:solidFill>
                    <a:srgbClr val="000000"/>
                  </a:solidFill>
                  <a:latin typeface="Abhaya Libre Regular"/>
                </a:rPr>
                <a:t>neusklađenosti</a:t>
              </a:r>
              <a:r>
                <a:rPr lang="en-US" sz="2400" spc="-36" dirty="0">
                  <a:solidFill>
                    <a:srgbClr val="000000"/>
                  </a:solidFill>
                  <a:latin typeface="Abhaya Libre Regular"/>
                </a:rPr>
                <a:t> </a:t>
              </a:r>
              <a:r>
                <a:rPr lang="en-US" sz="2400" spc="-36" dirty="0" err="1">
                  <a:solidFill>
                    <a:srgbClr val="000000"/>
                  </a:solidFill>
                  <a:latin typeface="Abhaya Libre Regular"/>
                </a:rPr>
                <a:t>veština</a:t>
              </a:r>
              <a:r>
                <a:rPr lang="en-US" sz="2400" spc="-36" dirty="0">
                  <a:solidFill>
                    <a:srgbClr val="000000"/>
                  </a:solidFill>
                  <a:latin typeface="Abhaya Libre Regular"/>
                </a:rPr>
                <a:t>.</a:t>
              </a:r>
              <a:endParaRPr lang="en-US" sz="2400" i="1" spc="-36" dirty="0">
                <a:solidFill>
                  <a:srgbClr val="000000"/>
                </a:solidFill>
                <a:latin typeface="Abhaya Libre Regular"/>
              </a:endParaRPr>
            </a:p>
          </p:txBody>
        </p:sp>
        <p:sp>
          <p:nvSpPr>
            <p:cNvPr id="11" name="TextBox 11"/>
            <p:cNvSpPr txBox="1"/>
            <p:nvPr/>
          </p:nvSpPr>
          <p:spPr>
            <a:xfrm>
              <a:off x="10924183" y="6726481"/>
              <a:ext cx="11040059" cy="1497960"/>
            </a:xfrm>
            <a:prstGeom prst="rect">
              <a:avLst/>
            </a:prstGeom>
          </p:spPr>
          <p:txBody>
            <a:bodyPr lIns="0" tIns="0" rIns="0" bIns="0" rtlCol="0" anchor="t">
              <a:spAutoFit/>
            </a:bodyPr>
            <a:lstStyle/>
            <a:p>
              <a:pPr algn="just">
                <a:lnSpc>
                  <a:spcPts val="3359"/>
                </a:lnSpc>
              </a:pPr>
              <a:r>
                <a:rPr lang="en-US" sz="2400" spc="-36" dirty="0" err="1">
                  <a:solidFill>
                    <a:srgbClr val="000000"/>
                  </a:solidFill>
                  <a:latin typeface="Abhaya Libre Regular"/>
                </a:rPr>
                <a:t>Preduzeća</a:t>
              </a:r>
              <a:r>
                <a:rPr lang="en-US" sz="2400" spc="-36" dirty="0">
                  <a:solidFill>
                    <a:srgbClr val="000000"/>
                  </a:solidFill>
                  <a:latin typeface="Abhaya Libre Regular"/>
                </a:rPr>
                <a:t> </a:t>
              </a:r>
              <a:r>
                <a:rPr lang="en-US" sz="2400" spc="-36" dirty="0" err="1">
                  <a:solidFill>
                    <a:srgbClr val="000000"/>
                  </a:solidFill>
                  <a:latin typeface="Abhaya Libre Regular"/>
                </a:rPr>
                <a:t>će</a:t>
              </a:r>
              <a:r>
                <a:rPr lang="en-US" sz="2400" spc="-36" dirty="0">
                  <a:solidFill>
                    <a:srgbClr val="000000"/>
                  </a:solidFill>
                  <a:latin typeface="Abhaya Libre Regular"/>
                </a:rPr>
                <a:t> </a:t>
              </a:r>
              <a:r>
                <a:rPr lang="en-US" sz="2400" spc="-36" dirty="0" err="1">
                  <a:solidFill>
                    <a:srgbClr val="000000"/>
                  </a:solidFill>
                  <a:latin typeface="Abhaya Libre Regular"/>
                </a:rPr>
                <a:t>morati</a:t>
              </a:r>
              <a:r>
                <a:rPr lang="en-US" sz="2400" spc="-36" dirty="0">
                  <a:solidFill>
                    <a:srgbClr val="000000"/>
                  </a:solidFill>
                  <a:latin typeface="Abhaya Libre Regular"/>
                </a:rPr>
                <a:t> da se </a:t>
              </a:r>
              <a:r>
                <a:rPr lang="en-US" sz="2400" spc="-36" dirty="0" err="1">
                  <a:solidFill>
                    <a:srgbClr val="000000"/>
                  </a:solidFill>
                  <a:latin typeface="Abhaya Libre Regular"/>
                </a:rPr>
                <a:t>restrukturiraju</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kao</a:t>
              </a:r>
              <a:r>
                <a:rPr lang="en-US" sz="2400" spc="-36" dirty="0">
                  <a:solidFill>
                    <a:srgbClr val="000000"/>
                  </a:solidFill>
                  <a:latin typeface="Abhaya Libre Regular"/>
                </a:rPr>
                <a:t> </a:t>
              </a:r>
              <a:r>
                <a:rPr lang="en-US" sz="2400" spc="-36" dirty="0" err="1">
                  <a:solidFill>
                    <a:srgbClr val="000000"/>
                  </a:solidFill>
                  <a:latin typeface="Abhaya Libre Regular"/>
                </a:rPr>
                <a:t>rezultat</a:t>
              </a:r>
              <a:r>
                <a:rPr lang="en-US" sz="2400" spc="-36" dirty="0">
                  <a:solidFill>
                    <a:srgbClr val="000000"/>
                  </a:solidFill>
                  <a:latin typeface="Abhaya Libre Regular"/>
                </a:rPr>
                <a:t> toga </a:t>
              </a:r>
              <a:r>
                <a:rPr lang="en-US" sz="2400" spc="-36" dirty="0" err="1">
                  <a:solidFill>
                    <a:srgbClr val="000000"/>
                  </a:solidFill>
                  <a:latin typeface="Abhaya Libre Regular"/>
                </a:rPr>
                <a:t>postave</a:t>
              </a:r>
              <a:r>
                <a:rPr lang="en-US" sz="2400" spc="-36" dirty="0">
                  <a:solidFill>
                    <a:srgbClr val="000000"/>
                  </a:solidFill>
                  <a:latin typeface="Abhaya Libre Regular"/>
                </a:rPr>
                <a:t> </a:t>
              </a:r>
              <a:r>
                <a:rPr lang="en-US" sz="2400" spc="-36" dirty="0" err="1">
                  <a:solidFill>
                    <a:srgbClr val="000000"/>
                  </a:solidFill>
                  <a:latin typeface="Abhaya Libre Regular"/>
                </a:rPr>
                <a:t>nove</a:t>
              </a:r>
              <a:r>
                <a:rPr lang="en-US" sz="2400" spc="-36" dirty="0">
                  <a:solidFill>
                    <a:srgbClr val="000000"/>
                  </a:solidFill>
                  <a:latin typeface="Abhaya Libre Regular"/>
                </a:rPr>
                <a:t> </a:t>
              </a:r>
              <a:r>
                <a:rPr lang="en-US" sz="2400" spc="-36" dirty="0" err="1">
                  <a:solidFill>
                    <a:srgbClr val="000000"/>
                  </a:solidFill>
                  <a:latin typeface="Abhaya Libre Regular"/>
                </a:rPr>
                <a:t>prioritete</a:t>
              </a:r>
              <a:r>
                <a:rPr lang="en-US" sz="2400" spc="-36" dirty="0">
                  <a:solidFill>
                    <a:srgbClr val="000000"/>
                  </a:solidFill>
                  <a:latin typeface="Abhaya Libre Regular"/>
                </a:rPr>
                <a:t>. </a:t>
              </a:r>
              <a:r>
                <a:rPr lang="en-US" sz="2400" spc="-36" dirty="0" err="1">
                  <a:solidFill>
                    <a:srgbClr val="000000"/>
                  </a:solidFill>
                  <a:latin typeface="Abhaya Libre Regular"/>
                </a:rPr>
                <a:t>Takođe</a:t>
              </a:r>
              <a:r>
                <a:rPr lang="en-US" sz="2400" spc="-36" dirty="0">
                  <a:solidFill>
                    <a:srgbClr val="000000"/>
                  </a:solidFill>
                  <a:latin typeface="Abhaya Libre Regular"/>
                </a:rPr>
                <a:t> </a:t>
              </a:r>
              <a:r>
                <a:rPr lang="en-US" sz="2400" spc="-36" dirty="0" err="1">
                  <a:solidFill>
                    <a:srgbClr val="000000"/>
                  </a:solidFill>
                  <a:latin typeface="Abhaya Libre Regular"/>
                </a:rPr>
                <a:t>će</a:t>
              </a:r>
              <a:r>
                <a:rPr lang="en-US" sz="2400" spc="-36" dirty="0">
                  <a:solidFill>
                    <a:srgbClr val="000000"/>
                  </a:solidFill>
                  <a:latin typeface="Abhaya Libre Regular"/>
                </a:rPr>
                <a:t> </a:t>
              </a:r>
              <a:r>
                <a:rPr lang="en-US" sz="2400" spc="-36" dirty="0" err="1">
                  <a:solidFill>
                    <a:srgbClr val="000000"/>
                  </a:solidFill>
                  <a:latin typeface="Abhaya Libre Regular"/>
                </a:rPr>
                <a:t>morati</a:t>
              </a:r>
              <a:r>
                <a:rPr lang="en-US" sz="2400" spc="-36" dirty="0">
                  <a:solidFill>
                    <a:srgbClr val="000000"/>
                  </a:solidFill>
                  <a:latin typeface="Abhaya Libre Regular"/>
                </a:rPr>
                <a:t> da </a:t>
              </a:r>
              <a:r>
                <a:rPr lang="en-US" sz="2400" spc="-36" dirty="0" err="1">
                  <a:solidFill>
                    <a:srgbClr val="000000"/>
                  </a:solidFill>
                  <a:latin typeface="Abhaya Libre Regular"/>
                </a:rPr>
                <a:t>prekvalifikuju</a:t>
              </a:r>
              <a:r>
                <a:rPr lang="en-US" sz="2400" spc="-36" dirty="0">
                  <a:solidFill>
                    <a:srgbClr val="000000"/>
                  </a:solidFill>
                  <a:latin typeface="Abhaya Libre Regular"/>
                </a:rPr>
                <a:t> </a:t>
              </a:r>
              <a:r>
                <a:rPr lang="en-US" sz="2400" spc="-36" dirty="0" err="1">
                  <a:solidFill>
                    <a:srgbClr val="000000"/>
                  </a:solidFill>
                  <a:latin typeface="Abhaya Libre Regular"/>
                </a:rPr>
                <a:t>svoje</a:t>
              </a:r>
              <a:r>
                <a:rPr lang="en-US" sz="2400" spc="-36" dirty="0">
                  <a:solidFill>
                    <a:srgbClr val="000000"/>
                  </a:solidFill>
                  <a:latin typeface="Abhaya Libre Regular"/>
                </a:rPr>
                <a:t> </a:t>
              </a:r>
              <a:r>
                <a:rPr lang="en-US" sz="2400" spc="-36" dirty="0" err="1">
                  <a:solidFill>
                    <a:srgbClr val="000000"/>
                  </a:solidFill>
                  <a:latin typeface="Abhaya Libre Regular"/>
                </a:rPr>
                <a:t>zaposlene</a:t>
              </a:r>
              <a:r>
                <a:rPr lang="en-US" sz="2400" spc="-36" dirty="0">
                  <a:solidFill>
                    <a:srgbClr val="000000"/>
                  </a:solidFill>
                  <a:latin typeface="Abhaya Libre Regular"/>
                </a:rPr>
                <a:t> </a:t>
              </a:r>
              <a:r>
                <a:rPr lang="en-US" sz="2400" spc="-36" dirty="0" err="1">
                  <a:solidFill>
                    <a:srgbClr val="000000"/>
                  </a:solidFill>
                  <a:latin typeface="Abhaya Libre Regular"/>
                </a:rPr>
                <a:t>ako</a:t>
              </a:r>
              <a:r>
                <a:rPr lang="en-US" sz="2400" spc="-36" dirty="0">
                  <a:solidFill>
                    <a:srgbClr val="000000"/>
                  </a:solidFill>
                  <a:latin typeface="Abhaya Libre Regular"/>
                </a:rPr>
                <a:t> </a:t>
              </a:r>
              <a:r>
                <a:rPr lang="en-US" sz="2400" spc="-36" dirty="0" err="1">
                  <a:solidFill>
                    <a:srgbClr val="000000"/>
                  </a:solidFill>
                  <a:latin typeface="Abhaya Libre Regular"/>
                </a:rPr>
                <a:t>žele</a:t>
              </a:r>
              <a:r>
                <a:rPr lang="en-US" sz="2400" spc="-36" dirty="0">
                  <a:solidFill>
                    <a:srgbClr val="000000"/>
                  </a:solidFill>
                  <a:latin typeface="Abhaya Libre Regular"/>
                </a:rPr>
                <a:t> da </a:t>
              </a:r>
              <a:r>
                <a:rPr lang="en-US" sz="2400" spc="-36" dirty="0" err="1">
                  <a:solidFill>
                    <a:srgbClr val="000000"/>
                  </a:solidFill>
                  <a:latin typeface="Abhaya Libre Regular"/>
                </a:rPr>
                <a:t>smanje</a:t>
              </a:r>
              <a:r>
                <a:rPr lang="en-US" sz="2400" spc="-36" dirty="0">
                  <a:solidFill>
                    <a:srgbClr val="000000"/>
                  </a:solidFill>
                  <a:latin typeface="Abhaya Libre Regular"/>
                </a:rPr>
                <a:t> </a:t>
              </a:r>
              <a:r>
                <a:rPr lang="en-US" sz="2400" spc="-36" dirty="0" err="1">
                  <a:solidFill>
                    <a:srgbClr val="000000"/>
                  </a:solidFill>
                  <a:latin typeface="Abhaya Libre Regular"/>
                </a:rPr>
                <a:t>troškove</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maksimiziraju</a:t>
              </a:r>
              <a:r>
                <a:rPr lang="en-US" sz="2400" spc="-36" dirty="0">
                  <a:solidFill>
                    <a:srgbClr val="000000"/>
                  </a:solidFill>
                  <a:latin typeface="Abhaya Libre Regular"/>
                </a:rPr>
                <a:t> </a:t>
              </a:r>
              <a:r>
                <a:rPr lang="en-US" sz="2400" spc="-36" dirty="0" err="1">
                  <a:solidFill>
                    <a:srgbClr val="000000"/>
                  </a:solidFill>
                  <a:latin typeface="Abhaya Libre Regular"/>
                </a:rPr>
                <a:t>talenat</a:t>
              </a:r>
              <a:r>
                <a:rPr lang="en-US" sz="2400" spc="-36" dirty="0">
                  <a:solidFill>
                    <a:srgbClr val="000000"/>
                  </a:solidFill>
                  <a:latin typeface="Abhaya Libre Regular"/>
                </a:rPr>
                <a:t> koji </a:t>
              </a:r>
              <a:r>
                <a:rPr lang="en-US" sz="2400" spc="-36" dirty="0" err="1">
                  <a:solidFill>
                    <a:srgbClr val="000000"/>
                  </a:solidFill>
                  <a:latin typeface="Abhaya Libre Regular"/>
                </a:rPr>
                <a:t>već</a:t>
              </a:r>
              <a:r>
                <a:rPr lang="en-US" sz="2400" spc="-36" dirty="0">
                  <a:solidFill>
                    <a:srgbClr val="000000"/>
                  </a:solidFill>
                  <a:latin typeface="Abhaya Libre Regular"/>
                </a:rPr>
                <a:t> </a:t>
              </a:r>
              <a:r>
                <a:rPr lang="en-US" sz="2400" spc="-36" dirty="0" err="1">
                  <a:solidFill>
                    <a:srgbClr val="000000"/>
                  </a:solidFill>
                  <a:latin typeface="Abhaya Libre Regular"/>
                </a:rPr>
                <a:t>imaju</a:t>
              </a:r>
              <a:r>
                <a:rPr lang="en-US" sz="2400" spc="-36" dirty="0">
                  <a:solidFill>
                    <a:srgbClr val="000000"/>
                  </a:solidFill>
                  <a:latin typeface="Abhaya Libre Regular"/>
                </a:rPr>
                <a:t>.</a:t>
              </a:r>
            </a:p>
          </p:txBody>
        </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9316563" y="609476"/>
              <a:ext cx="2693009" cy="2585287"/>
            </a:xfrm>
            <a:prstGeom prst="rect">
              <a:avLst/>
            </a:prstGeom>
          </p:spPr>
        </p:pic>
        <p:sp>
          <p:nvSpPr>
            <p:cNvPr id="15" name="TextBox 15"/>
            <p:cNvSpPr txBox="1"/>
            <p:nvPr/>
          </p:nvSpPr>
          <p:spPr>
            <a:xfrm>
              <a:off x="13072727" y="2832101"/>
              <a:ext cx="5615934" cy="3015259"/>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Prema </a:t>
              </a:r>
              <a:r>
                <a:rPr lang="en-US" sz="2400" spc="-36" dirty="0" err="1">
                  <a:solidFill>
                    <a:srgbClr val="000000"/>
                  </a:solidFill>
                  <a:latin typeface="Abhaya Libre Regular"/>
                </a:rPr>
                <a:t>Svetskom</a:t>
              </a:r>
              <a:r>
                <a:rPr lang="en-US" sz="2400" spc="-36" dirty="0">
                  <a:solidFill>
                    <a:srgbClr val="000000"/>
                  </a:solidFill>
                  <a:latin typeface="Abhaya Libre Regular"/>
                </a:rPr>
                <a:t> </a:t>
              </a:r>
              <a:r>
                <a:rPr lang="en-US" sz="2400" spc="-36" dirty="0" err="1">
                  <a:solidFill>
                    <a:srgbClr val="000000"/>
                  </a:solidFill>
                  <a:latin typeface="Abhaya Libre Regular"/>
                </a:rPr>
                <a:t>ekonomskom</a:t>
              </a:r>
              <a:r>
                <a:rPr lang="en-US" sz="2400" spc="-36" dirty="0">
                  <a:solidFill>
                    <a:srgbClr val="000000"/>
                  </a:solidFill>
                  <a:latin typeface="Abhaya Libre Regular"/>
                </a:rPr>
                <a:t> </a:t>
              </a:r>
              <a:r>
                <a:rPr lang="en-US" sz="2400" spc="-36" dirty="0" err="1">
                  <a:solidFill>
                    <a:srgbClr val="000000"/>
                  </a:solidFill>
                  <a:latin typeface="Abhaya Libre Regular"/>
                </a:rPr>
                <a:t>forumu</a:t>
              </a:r>
              <a:r>
                <a:rPr lang="en-US" sz="2400" spc="-36" dirty="0">
                  <a:solidFill>
                    <a:srgbClr val="000000"/>
                  </a:solidFill>
                  <a:latin typeface="Abhaya Libre Regular"/>
                </a:rPr>
                <a:t> (VEF) za 2020. </a:t>
              </a:r>
              <a:r>
                <a:rPr lang="en-US" sz="2400" spc="-36" dirty="0" err="1">
                  <a:solidFill>
                    <a:srgbClr val="000000"/>
                  </a:solidFill>
                  <a:latin typeface="Abhaya Libre Regular"/>
                </a:rPr>
                <a:t>godinu</a:t>
              </a:r>
              <a:r>
                <a:rPr lang="en-US" sz="2400" spc="-36" dirty="0">
                  <a:solidFill>
                    <a:srgbClr val="000000"/>
                  </a:solidFill>
                  <a:latin typeface="Abhaya Libre Regular"/>
                </a:rPr>
                <a:t>, do 2030. </a:t>
              </a:r>
              <a:r>
                <a:rPr lang="en-US" sz="2400" spc="-36" dirty="0" err="1">
                  <a:solidFill>
                    <a:srgbClr val="000000"/>
                  </a:solidFill>
                  <a:latin typeface="Abhaya Libre Regular"/>
                </a:rPr>
                <a:t>godine</a:t>
              </a:r>
              <a:r>
                <a:rPr lang="en-US" sz="2400" spc="-36" dirty="0">
                  <a:solidFill>
                    <a:srgbClr val="000000"/>
                  </a:solidFill>
                  <a:latin typeface="Abhaya Libre Regular"/>
                </a:rPr>
                <a:t> </a:t>
              </a:r>
              <a:r>
                <a:rPr lang="en-US" sz="2400" b="1" spc="-36" dirty="0" err="1">
                  <a:solidFill>
                    <a:srgbClr val="000000"/>
                  </a:solidFill>
                  <a:latin typeface="Abhaya Libre Regular"/>
                </a:rPr>
                <a:t>više</a:t>
              </a:r>
              <a:r>
                <a:rPr lang="en-US" sz="2400" b="1" spc="-36" dirty="0">
                  <a:solidFill>
                    <a:srgbClr val="000000"/>
                  </a:solidFill>
                  <a:latin typeface="Abhaya Libre Regular"/>
                </a:rPr>
                <a:t> od </a:t>
              </a:r>
              <a:r>
                <a:rPr lang="en-US" sz="2400" b="1" spc="-36" dirty="0" err="1">
                  <a:solidFill>
                    <a:srgbClr val="000000"/>
                  </a:solidFill>
                  <a:latin typeface="Abhaya Libre Regular"/>
                </a:rPr>
                <a:t>milijardu</a:t>
              </a:r>
              <a:r>
                <a:rPr lang="en-US" sz="2400" b="1" spc="-36" dirty="0">
                  <a:solidFill>
                    <a:srgbClr val="000000"/>
                  </a:solidFill>
                  <a:latin typeface="Abhaya Libre Regular"/>
                </a:rPr>
                <a:t> </a:t>
              </a:r>
              <a:r>
                <a:rPr lang="en-US" sz="2400" b="1" spc="-36" dirty="0" err="1">
                  <a:solidFill>
                    <a:srgbClr val="000000"/>
                  </a:solidFill>
                  <a:latin typeface="Abhaya Libre Regular"/>
                </a:rPr>
                <a:t>ljudi</a:t>
              </a:r>
              <a:r>
                <a:rPr lang="en-US" sz="2400" b="1" spc="-36" dirty="0">
                  <a:solidFill>
                    <a:srgbClr val="000000"/>
                  </a:solidFill>
                  <a:latin typeface="Abhaya Libre Regular"/>
                </a:rPr>
                <a:t> </a:t>
              </a:r>
              <a:r>
                <a:rPr lang="en-US" sz="2400" b="1" spc="-36" dirty="0" err="1">
                  <a:solidFill>
                    <a:srgbClr val="000000"/>
                  </a:solidFill>
                  <a:latin typeface="Abhaya Libre Regular"/>
                </a:rPr>
                <a:t>će</a:t>
              </a:r>
              <a:r>
                <a:rPr lang="en-US" sz="2400" b="1" spc="-36" dirty="0">
                  <a:solidFill>
                    <a:srgbClr val="000000"/>
                  </a:solidFill>
                  <a:latin typeface="Abhaya Libre Regular"/>
                </a:rPr>
                <a:t> </a:t>
              </a:r>
              <a:r>
                <a:rPr lang="en-US" sz="2400" b="1" spc="-36" dirty="0" err="1">
                  <a:solidFill>
                    <a:srgbClr val="000000"/>
                  </a:solidFill>
                  <a:latin typeface="Abhaya Libre Regular"/>
                </a:rPr>
                <a:t>trebati</a:t>
              </a:r>
              <a:r>
                <a:rPr lang="en-US" sz="2400" b="1" spc="-36" dirty="0">
                  <a:solidFill>
                    <a:srgbClr val="000000"/>
                  </a:solidFill>
                  <a:latin typeface="Abhaya Libre Regular"/>
                </a:rPr>
                <a:t> </a:t>
              </a:r>
              <a:r>
                <a:rPr lang="en-US" sz="2400" b="1" spc="-36" dirty="0" err="1">
                  <a:solidFill>
                    <a:srgbClr val="000000"/>
                  </a:solidFill>
                  <a:latin typeface="Abhaya Libre Regular"/>
                </a:rPr>
                <a:t>prekvalifikaciju</a:t>
              </a:r>
              <a:r>
                <a:rPr lang="en-US" sz="2400" spc="-36" dirty="0">
                  <a:solidFill>
                    <a:srgbClr val="000000"/>
                  </a:solidFill>
                  <a:latin typeface="Abhaya Libre Regular"/>
                </a:rPr>
                <a:t>. To </a:t>
              </a:r>
              <a:r>
                <a:rPr lang="en-US" sz="2400" spc="-36" dirty="0" err="1">
                  <a:solidFill>
                    <a:srgbClr val="000000"/>
                  </a:solidFill>
                  <a:latin typeface="Abhaya Libre Regular"/>
                </a:rPr>
                <a:t>predstavlja</a:t>
              </a:r>
              <a:r>
                <a:rPr lang="en-US" sz="2400" spc="-36" dirty="0">
                  <a:solidFill>
                    <a:srgbClr val="000000"/>
                  </a:solidFill>
                  <a:latin typeface="Abhaya Libre Regular"/>
                </a:rPr>
                <a:t> </a:t>
              </a:r>
              <a:r>
                <a:rPr lang="en-US" sz="2400" spc="-36" dirty="0" err="1">
                  <a:solidFill>
                    <a:srgbClr val="000000"/>
                  </a:solidFill>
                  <a:latin typeface="Abhaya Libre Regular"/>
                </a:rPr>
                <a:t>jednu</a:t>
              </a:r>
              <a:r>
                <a:rPr lang="en-US" sz="2400" spc="-36" dirty="0">
                  <a:solidFill>
                    <a:srgbClr val="000000"/>
                  </a:solidFill>
                  <a:latin typeface="Abhaya Libre Regular"/>
                </a:rPr>
                <a:t> </a:t>
              </a:r>
              <a:r>
                <a:rPr lang="en-US" sz="2400" spc="-36" dirty="0" err="1">
                  <a:solidFill>
                    <a:srgbClr val="000000"/>
                  </a:solidFill>
                  <a:latin typeface="Abhaya Libre Regular"/>
                </a:rPr>
                <a:t>trećinu</a:t>
              </a:r>
              <a:r>
                <a:rPr lang="en-US" sz="2400" spc="-36" dirty="0">
                  <a:solidFill>
                    <a:srgbClr val="000000"/>
                  </a:solidFill>
                  <a:latin typeface="Abhaya Libre Regular"/>
                </a:rPr>
                <a:t> </a:t>
              </a:r>
              <a:r>
                <a:rPr lang="en-US" sz="2400" spc="-36" dirty="0" err="1">
                  <a:solidFill>
                    <a:srgbClr val="000000"/>
                  </a:solidFill>
                  <a:latin typeface="Abhaya Libre Regular"/>
                </a:rPr>
                <a:t>radne</a:t>
              </a:r>
              <a:r>
                <a:rPr lang="en-US" sz="2400" spc="-36" dirty="0">
                  <a:solidFill>
                    <a:srgbClr val="000000"/>
                  </a:solidFill>
                  <a:latin typeface="Abhaya Libre Regular"/>
                </a:rPr>
                <a:t> </a:t>
              </a:r>
              <a:r>
                <a:rPr lang="en-US" sz="2400" spc="-36" dirty="0" err="1">
                  <a:solidFill>
                    <a:srgbClr val="000000"/>
                  </a:solidFill>
                  <a:latin typeface="Abhaya Libre Regular"/>
                </a:rPr>
                <a:t>snage</a:t>
              </a:r>
              <a:r>
                <a:rPr lang="en-US" sz="2400" spc="-36" dirty="0">
                  <a:solidFill>
                    <a:srgbClr val="000000"/>
                  </a:solidFill>
                  <a:latin typeface="Abhaya Libre Regular"/>
                </a:rPr>
                <a:t>.</a:t>
              </a:r>
            </a:p>
          </p:txBody>
        </p:sp>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579218" y="6483121"/>
              <a:ext cx="2406643" cy="235550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333494" y="2783851"/>
              <a:ext cx="2111332" cy="2532788"/>
            </a:xfrm>
            <a:prstGeom prst="rect">
              <a:avLst/>
            </a:prstGeom>
          </p:spPr>
        </p:pic>
      </p:grpSp>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9614497">
            <a:off x="17215841" y="8047725"/>
            <a:ext cx="4352147" cy="434644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4"/>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1"/>
            <a:ext cx="1869293" cy="1869293"/>
          </a:xfrm>
          <a:prstGeom prst="rect">
            <a:avLst/>
          </a:prstGeom>
        </p:spPr>
      </p:pic>
      <p:pic>
        <p:nvPicPr>
          <p:cNvPr id="5" name="Picture 5"/>
          <p:cNvPicPr>
            <a:picLocks noChangeAspect="1"/>
          </p:cNvPicPr>
          <p:nvPr/>
        </p:nvPicPr>
        <p:blipFill>
          <a:blip r:embed="rId7"/>
          <a:srcRect/>
          <a:stretch>
            <a:fillRect/>
          </a:stretch>
        </p:blipFill>
        <p:spPr>
          <a:xfrm>
            <a:off x="7870031" y="9245917"/>
            <a:ext cx="3710720" cy="779252"/>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3" y="8047726"/>
            <a:ext cx="4352147" cy="4346444"/>
          </a:xfrm>
          <a:prstGeom prst="rect">
            <a:avLst/>
          </a:prstGeom>
        </p:spPr>
      </p:pic>
      <p:sp>
        <p:nvSpPr>
          <p:cNvPr id="9" name="TextBox 9"/>
          <p:cNvSpPr txBox="1"/>
          <p:nvPr/>
        </p:nvSpPr>
        <p:spPr>
          <a:xfrm>
            <a:off x="1680869" y="743345"/>
            <a:ext cx="14926264" cy="775597"/>
          </a:xfrm>
          <a:prstGeom prst="rect">
            <a:avLst/>
          </a:prstGeom>
        </p:spPr>
        <p:txBody>
          <a:bodyPr wrap="square" lIns="0" tIns="0" rIns="0" bIns="0" rtlCol="0" anchor="t">
            <a:spAutoFit/>
          </a:bodyPr>
          <a:lstStyle/>
          <a:p>
            <a:pPr algn="ctr">
              <a:lnSpc>
                <a:spcPts val="5450"/>
              </a:lnSpc>
            </a:pPr>
            <a:r>
              <a:rPr lang="en-US" sz="6411" dirty="0">
                <a:solidFill>
                  <a:srgbClr val="000000"/>
                </a:solidFill>
                <a:latin typeface="Abhaya Libre Regular"/>
              </a:rPr>
              <a:t>03 -</a:t>
            </a:r>
            <a:r>
              <a:rPr lang="en-US" sz="6411" dirty="0" err="1">
                <a:solidFill>
                  <a:srgbClr val="000000"/>
                </a:solidFill>
                <a:latin typeface="Abhaya Libre Regular"/>
              </a:rPr>
              <a:t>Prednosti</a:t>
            </a:r>
            <a:r>
              <a:rPr lang="en-US" sz="6411" dirty="0">
                <a:solidFill>
                  <a:srgbClr val="000000"/>
                </a:solidFill>
                <a:latin typeface="Abhaya Libre Regular"/>
              </a:rPr>
              <a:t> </a:t>
            </a:r>
            <a:r>
              <a:rPr lang="en-US" sz="6411" dirty="0" err="1">
                <a:solidFill>
                  <a:srgbClr val="000000"/>
                </a:solidFill>
                <a:latin typeface="Abhaya Libre Regular"/>
              </a:rPr>
              <a:t>prekvalifikacije</a:t>
            </a:r>
            <a:r>
              <a:rPr lang="en-US" sz="6411" dirty="0">
                <a:solidFill>
                  <a:srgbClr val="000000"/>
                </a:solidFill>
                <a:latin typeface="Abhaya Libre Regular"/>
              </a:rPr>
              <a:t> za </a:t>
            </a:r>
            <a:r>
              <a:rPr lang="en-US" sz="6411" dirty="0" err="1">
                <a:solidFill>
                  <a:srgbClr val="000000"/>
                </a:solidFill>
                <a:latin typeface="Abhaya Libre Regular"/>
              </a:rPr>
              <a:t>organizacije</a:t>
            </a:r>
            <a:endParaRPr lang="en-US" sz="6411" b="1" dirty="0">
              <a:solidFill>
                <a:srgbClr val="000000"/>
              </a:solidFill>
              <a:latin typeface="Abhaya Libre Regular"/>
            </a:endParaRPr>
          </a:p>
        </p:txBody>
      </p:sp>
      <p:graphicFrame>
        <p:nvGraphicFramePr>
          <p:cNvPr id="21" name="Diagram 20">
            <a:extLst>
              <a:ext uri="{FF2B5EF4-FFF2-40B4-BE49-F238E27FC236}">
                <a16:creationId xmlns:a16="http://schemas.microsoft.com/office/drawing/2014/main" id="{D52C594A-50AD-1B87-1F40-130ADE47477E}"/>
              </a:ext>
            </a:extLst>
          </p:cNvPr>
          <p:cNvGraphicFramePr/>
          <p:nvPr>
            <p:extLst>
              <p:ext uri="{D42A27DB-BD31-4B8C-83A1-F6EECF244321}">
                <p14:modId xmlns:p14="http://schemas.microsoft.com/office/powerpoint/2010/main" val="2115729232"/>
              </p:ext>
            </p:extLst>
          </p:nvPr>
        </p:nvGraphicFramePr>
        <p:xfrm>
          <a:off x="1680869" y="1315999"/>
          <a:ext cx="12192000" cy="81280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2" name="Picture 3">
            <a:extLst>
              <a:ext uri="{FF2B5EF4-FFF2-40B4-BE49-F238E27FC236}">
                <a16:creationId xmlns:a16="http://schemas.microsoft.com/office/drawing/2014/main" id="{5B41AB83-A726-4559-4B63-5C77D863880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934245" y="4818600"/>
            <a:ext cx="1081109" cy="1122795"/>
          </a:xfrm>
          <a:prstGeom prst="rect">
            <a:avLst/>
          </a:prstGeom>
        </p:spPr>
      </p:pic>
      <p:pic>
        <p:nvPicPr>
          <p:cNvPr id="23" name="Picture 26">
            <a:extLst>
              <a:ext uri="{FF2B5EF4-FFF2-40B4-BE49-F238E27FC236}">
                <a16:creationId xmlns:a16="http://schemas.microsoft.com/office/drawing/2014/main" id="{BEA4F163-4163-1DF4-F39F-A676A6D33D0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237248" y="7167095"/>
            <a:ext cx="1186604" cy="1186604"/>
          </a:xfrm>
          <a:prstGeom prst="rect">
            <a:avLst/>
          </a:prstGeom>
        </p:spPr>
      </p:pic>
    </p:spTree>
    <p:extLst>
      <p:ext uri="{BB962C8B-B14F-4D97-AF65-F5344CB8AC3E}">
        <p14:creationId xmlns:p14="http://schemas.microsoft.com/office/powerpoint/2010/main" val="3811296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2438400" y="743344"/>
            <a:ext cx="14168731"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03- </a:t>
            </a:r>
            <a:r>
              <a:rPr lang="en-US" sz="6410" dirty="0" err="1">
                <a:solidFill>
                  <a:srgbClr val="000000"/>
                </a:solidFill>
                <a:latin typeface="Abhaya Libre Regular"/>
              </a:rPr>
              <a:t>Prednosti</a:t>
            </a:r>
            <a:r>
              <a:rPr lang="en-US" sz="6410" dirty="0">
                <a:solidFill>
                  <a:srgbClr val="000000"/>
                </a:solidFill>
                <a:latin typeface="Abhaya Libre Regular"/>
              </a:rPr>
              <a:t> </a:t>
            </a:r>
            <a:r>
              <a:rPr lang="en-US" sz="6410" dirty="0" err="1">
                <a:solidFill>
                  <a:srgbClr val="000000"/>
                </a:solidFill>
                <a:latin typeface="Abhaya Libre Regular"/>
              </a:rPr>
              <a:t>prekvalifikacije</a:t>
            </a:r>
            <a:r>
              <a:rPr lang="en-US" sz="6410" dirty="0">
                <a:solidFill>
                  <a:srgbClr val="000000"/>
                </a:solidFill>
                <a:latin typeface="Abhaya Libre Regular"/>
              </a:rPr>
              <a:t> za </a:t>
            </a:r>
            <a:r>
              <a:rPr lang="en-US" sz="6410" dirty="0" err="1">
                <a:solidFill>
                  <a:srgbClr val="000000"/>
                </a:solidFill>
                <a:latin typeface="Abhaya Libre Regular"/>
              </a:rPr>
              <a:t>zaposlene</a:t>
            </a:r>
            <a:endParaRPr lang="en-US" sz="6410" b="1" dirty="0">
              <a:solidFill>
                <a:srgbClr val="000000"/>
              </a:solidFill>
              <a:latin typeface="Abhaya Libre Regular"/>
            </a:endParaRPr>
          </a:p>
        </p:txBody>
      </p:sp>
      <p:graphicFrame>
        <p:nvGraphicFramePr>
          <p:cNvPr id="7" name="Diagram 6">
            <a:extLst>
              <a:ext uri="{FF2B5EF4-FFF2-40B4-BE49-F238E27FC236}">
                <a16:creationId xmlns:a16="http://schemas.microsoft.com/office/drawing/2014/main" id="{587B8BD5-E39A-87B0-4307-B093CDCDF6C4}"/>
              </a:ext>
            </a:extLst>
          </p:cNvPr>
          <p:cNvGraphicFramePr/>
          <p:nvPr>
            <p:extLst>
              <p:ext uri="{D42A27DB-BD31-4B8C-83A1-F6EECF244321}">
                <p14:modId xmlns:p14="http://schemas.microsoft.com/office/powerpoint/2010/main" val="694190125"/>
              </p:ext>
            </p:extLst>
          </p:nvPr>
        </p:nvGraphicFramePr>
        <p:xfrm>
          <a:off x="1371600" y="1600200"/>
          <a:ext cx="15773400" cy="7086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301656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4660781" y="342929"/>
            <a:ext cx="10287139" cy="727122"/>
          </a:xfrm>
          <a:prstGeom prst="rect">
            <a:avLst/>
          </a:prstGeom>
        </p:spPr>
        <p:txBody>
          <a:bodyPr wrap="square" lIns="0" tIns="0" rIns="0" bIns="0" rtlCol="0" anchor="t">
            <a:spAutoFit/>
          </a:bodyPr>
          <a:lstStyle/>
          <a:p>
            <a:pPr algn="ctr">
              <a:lnSpc>
                <a:spcPts val="5449"/>
              </a:lnSpc>
            </a:pPr>
            <a:r>
              <a:rPr lang="en-US" sz="5400" dirty="0">
                <a:solidFill>
                  <a:srgbClr val="000000"/>
                </a:solidFill>
                <a:latin typeface="Abhaya Libre Regular"/>
              </a:rPr>
              <a:t>04 - </a:t>
            </a:r>
            <a:r>
              <a:rPr lang="en-US" sz="5400" dirty="0" err="1">
                <a:solidFill>
                  <a:srgbClr val="000000"/>
                </a:solidFill>
                <a:latin typeface="Abhaya Libre Regular"/>
              </a:rPr>
              <a:t>Dokvalifikacija</a:t>
            </a:r>
            <a:endParaRPr lang="en-US" sz="5400" dirty="0">
              <a:solidFill>
                <a:srgbClr val="000000"/>
              </a:solidFill>
              <a:latin typeface="Abhaya Libre Regular"/>
            </a:endParaRPr>
          </a:p>
        </p:txBody>
      </p:sp>
      <p:grpSp>
        <p:nvGrpSpPr>
          <p:cNvPr id="7" name="Group 7"/>
          <p:cNvGrpSpPr/>
          <p:nvPr/>
        </p:nvGrpSpPr>
        <p:grpSpPr>
          <a:xfrm>
            <a:off x="943594" y="1375272"/>
            <a:ext cx="16023251" cy="7652453"/>
            <a:chOff x="-81356" y="-78287"/>
            <a:chExt cx="21364333" cy="10203271"/>
          </a:xfrm>
        </p:grpSpPr>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24431" y="0"/>
              <a:ext cx="2640979" cy="2742814"/>
            </a:xfrm>
            <a:prstGeom prst="rect">
              <a:avLst/>
            </a:prstGeom>
          </p:spPr>
        </p:pic>
        <p:sp>
          <p:nvSpPr>
            <p:cNvPr id="9" name="TextBox 9"/>
            <p:cNvSpPr txBox="1"/>
            <p:nvPr/>
          </p:nvSpPr>
          <p:spPr>
            <a:xfrm>
              <a:off x="-81356" y="6659077"/>
              <a:ext cx="9783705" cy="3465907"/>
            </a:xfrm>
            <a:prstGeom prst="rect">
              <a:avLst/>
            </a:prstGeom>
          </p:spPr>
          <p:txBody>
            <a:bodyPr lIns="0" tIns="0" rIns="0" bIns="0" rtlCol="0" anchor="t">
              <a:spAutoFit/>
            </a:bodyPr>
            <a:lstStyle/>
            <a:p>
              <a:pPr algn="just">
                <a:lnSpc>
                  <a:spcPts val="3359"/>
                </a:lnSpc>
              </a:pPr>
              <a:r>
                <a:rPr lang="en-US" sz="2400" b="1" spc="-36" dirty="0" err="1">
                  <a:solidFill>
                    <a:srgbClr val="000000"/>
                  </a:solidFill>
                  <a:latin typeface="Abhaya Libre Regular"/>
                </a:rPr>
                <a:t>Dokvalifikacija</a:t>
              </a:r>
              <a:r>
                <a:rPr lang="en-US" sz="2400" b="1" spc="-36" dirty="0">
                  <a:solidFill>
                    <a:srgbClr val="000000"/>
                  </a:solidFill>
                  <a:latin typeface="Abhaya Libre Regular"/>
                </a:rPr>
                <a:t> </a:t>
              </a:r>
              <a:r>
                <a:rPr lang="en-US" sz="2400" spc="-36" dirty="0">
                  <a:solidFill>
                    <a:srgbClr val="000000"/>
                  </a:solidFill>
                  <a:latin typeface="Abhaya Libre Regular"/>
                </a:rPr>
                <a:t>je </a:t>
              </a:r>
              <a:r>
                <a:rPr lang="en-US" sz="2400" spc="-36" dirty="0" err="1">
                  <a:solidFill>
                    <a:srgbClr val="000000"/>
                  </a:solidFill>
                  <a:latin typeface="Abhaya Libre Regular"/>
                </a:rPr>
                <a:t>linearna</a:t>
              </a:r>
              <a:r>
                <a:rPr lang="en-US" sz="2400" spc="-36" dirty="0">
                  <a:solidFill>
                    <a:srgbClr val="000000"/>
                  </a:solidFill>
                  <a:latin typeface="Abhaya Libre Regular"/>
                </a:rPr>
                <a:t>. </a:t>
              </a:r>
              <a:r>
                <a:rPr lang="en-US" sz="2400" spc="-36" dirty="0" err="1">
                  <a:solidFill>
                    <a:srgbClr val="000000"/>
                  </a:solidFill>
                  <a:latin typeface="Abhaya Libre Regular"/>
                </a:rPr>
                <a:t>Počinje</a:t>
              </a:r>
              <a:r>
                <a:rPr lang="en-US" sz="2400" spc="-36" dirty="0">
                  <a:solidFill>
                    <a:srgbClr val="000000"/>
                  </a:solidFill>
                  <a:latin typeface="Abhaya Libre Regular"/>
                </a:rPr>
                <a:t> </a:t>
              </a:r>
              <a:r>
                <a:rPr lang="en-US" sz="2400" spc="-36" dirty="0" err="1">
                  <a:solidFill>
                    <a:srgbClr val="000000"/>
                  </a:solidFill>
                  <a:latin typeface="Abhaya Libre Regular"/>
                </a:rPr>
                <a:t>sa</a:t>
              </a:r>
              <a:r>
                <a:rPr lang="en-US" sz="2400" spc="-36" dirty="0">
                  <a:solidFill>
                    <a:srgbClr val="000000"/>
                  </a:solidFill>
                  <a:latin typeface="Abhaya Libre Regular"/>
                </a:rPr>
                <a:t> </a:t>
              </a:r>
              <a:r>
                <a:rPr lang="en-US" sz="2400" spc="-36" dirty="0" err="1">
                  <a:solidFill>
                    <a:srgbClr val="000000"/>
                  </a:solidFill>
                  <a:latin typeface="Abhaya Libre Regular"/>
                </a:rPr>
                <a:t>već</a:t>
              </a:r>
              <a:r>
                <a:rPr lang="en-US" sz="2400" spc="-36" dirty="0">
                  <a:solidFill>
                    <a:srgbClr val="000000"/>
                  </a:solidFill>
                  <a:latin typeface="Abhaya Libre Regular"/>
                </a:rPr>
                <a:t> </a:t>
              </a:r>
              <a:r>
                <a:rPr lang="en-US" sz="2400" spc="-36" dirty="0" err="1">
                  <a:solidFill>
                    <a:srgbClr val="000000"/>
                  </a:solidFill>
                  <a:latin typeface="Abhaya Libre Regular"/>
                </a:rPr>
                <a:t>razvijenim</a:t>
              </a:r>
              <a:r>
                <a:rPr lang="en-US" sz="2400" spc="-36" dirty="0">
                  <a:solidFill>
                    <a:srgbClr val="000000"/>
                  </a:solidFill>
                  <a:latin typeface="Abhaya Libre Regular"/>
                </a:rPr>
                <a:t> </a:t>
              </a:r>
              <a:r>
                <a:rPr lang="en-US" sz="2400" spc="-36" dirty="0" err="1">
                  <a:solidFill>
                    <a:srgbClr val="000000"/>
                  </a:solidFill>
                  <a:latin typeface="Abhaya Libre Regular"/>
                </a:rPr>
                <a:t>veštinama</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usavršava</a:t>
              </a:r>
              <a:r>
                <a:rPr lang="en-US" sz="2400" spc="-36" dirty="0">
                  <a:solidFill>
                    <a:srgbClr val="000000"/>
                  </a:solidFill>
                  <a:latin typeface="Abhaya Libre Regular"/>
                </a:rPr>
                <a:t> </a:t>
              </a:r>
              <a:r>
                <a:rPr lang="en-US" sz="2400" spc="-36" dirty="0" err="1">
                  <a:solidFill>
                    <a:srgbClr val="000000"/>
                  </a:solidFill>
                  <a:latin typeface="Abhaya Libre Regular"/>
                </a:rPr>
                <a:t>ih</a:t>
              </a:r>
              <a:r>
                <a:rPr lang="en-US" sz="2400" spc="-36" dirty="0">
                  <a:solidFill>
                    <a:srgbClr val="000000"/>
                  </a:solidFill>
                  <a:latin typeface="Abhaya Libre Regular"/>
                </a:rPr>
                <a:t>. Na primer, </a:t>
              </a:r>
              <a:r>
                <a:rPr lang="en-US" sz="2400" spc="-36" dirty="0" err="1">
                  <a:solidFill>
                    <a:srgbClr val="000000"/>
                  </a:solidFill>
                  <a:latin typeface="Abhaya Libre Regular"/>
                </a:rPr>
                <a:t>programer</a:t>
              </a:r>
              <a:r>
                <a:rPr lang="en-US" sz="2400" spc="-36" dirty="0">
                  <a:solidFill>
                    <a:srgbClr val="000000"/>
                  </a:solidFill>
                  <a:latin typeface="Abhaya Libre Regular"/>
                </a:rPr>
                <a:t> </a:t>
              </a:r>
              <a:r>
                <a:rPr lang="en-US" sz="2400" spc="-36" dirty="0" err="1">
                  <a:solidFill>
                    <a:srgbClr val="000000"/>
                  </a:solidFill>
                  <a:latin typeface="Abhaya Libre Regular"/>
                </a:rPr>
                <a:t>može</a:t>
              </a:r>
              <a:r>
                <a:rPr lang="en-US" sz="2400" spc="-36" dirty="0">
                  <a:solidFill>
                    <a:srgbClr val="000000"/>
                  </a:solidFill>
                  <a:latin typeface="Abhaya Libre Regular"/>
                </a:rPr>
                <a:t> </a:t>
              </a:r>
              <a:r>
                <a:rPr lang="en-US" sz="2400" spc="-36" dirty="0" err="1">
                  <a:solidFill>
                    <a:srgbClr val="000000"/>
                  </a:solidFill>
                  <a:latin typeface="Abhaya Libre Regular"/>
                </a:rPr>
                <a:t>unaprediti</a:t>
              </a:r>
              <a:r>
                <a:rPr lang="en-US" sz="2400" spc="-36" dirty="0">
                  <a:solidFill>
                    <a:srgbClr val="000000"/>
                  </a:solidFill>
                  <a:latin typeface="Abhaya Libre Regular"/>
                </a:rPr>
                <a:t> </a:t>
              </a:r>
              <a:r>
                <a:rPr lang="en-US" sz="2400" spc="-36" dirty="0" err="1">
                  <a:solidFill>
                    <a:srgbClr val="000000"/>
                  </a:solidFill>
                  <a:latin typeface="Abhaya Libre Regular"/>
                </a:rPr>
                <a:t>svoje</a:t>
              </a:r>
              <a:r>
                <a:rPr lang="en-US" sz="2400" spc="-36" dirty="0">
                  <a:solidFill>
                    <a:srgbClr val="000000"/>
                  </a:solidFill>
                  <a:latin typeface="Abhaya Libre Regular"/>
                </a:rPr>
                <a:t> </a:t>
              </a:r>
              <a:r>
                <a:rPr lang="en-US" sz="2400" spc="-36" dirty="0" err="1">
                  <a:solidFill>
                    <a:srgbClr val="000000"/>
                  </a:solidFill>
                  <a:latin typeface="Abhaya Libre Regular"/>
                </a:rPr>
                <a:t>veštine</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da </a:t>
              </a:r>
              <a:r>
                <a:rPr lang="en-US" sz="2400" spc="-36" dirty="0" err="1">
                  <a:solidFill>
                    <a:srgbClr val="000000"/>
                  </a:solidFill>
                  <a:latin typeface="Abhaya Libre Regular"/>
                </a:rPr>
                <a:t>postane</a:t>
              </a:r>
              <a:r>
                <a:rPr lang="en-US" sz="2400" spc="-36" dirty="0">
                  <a:solidFill>
                    <a:srgbClr val="000000"/>
                  </a:solidFill>
                  <a:latin typeface="Abhaya Libre Regular"/>
                </a:rPr>
                <a:t> </a:t>
              </a:r>
              <a:r>
                <a:rPr lang="en-US" sz="2400" spc="-36" dirty="0" err="1">
                  <a:solidFill>
                    <a:srgbClr val="000000"/>
                  </a:solidFill>
                  <a:latin typeface="Abhaya Libre Regular"/>
                </a:rPr>
                <a:t>sistemski</a:t>
              </a:r>
              <a:r>
                <a:rPr lang="en-US" sz="2400" spc="-36" dirty="0">
                  <a:solidFill>
                    <a:srgbClr val="000000"/>
                  </a:solidFill>
                  <a:latin typeface="Abhaya Libre Regular"/>
                </a:rPr>
                <a:t> </a:t>
              </a:r>
              <a:r>
                <a:rPr lang="en-US" sz="2400" spc="-36" dirty="0" err="1">
                  <a:solidFill>
                    <a:srgbClr val="000000"/>
                  </a:solidFill>
                  <a:latin typeface="Abhaya Libre Regular"/>
                </a:rPr>
                <a:t>analitičar</a:t>
              </a:r>
              <a:r>
                <a:rPr lang="en-US" sz="2400" spc="-36" dirty="0">
                  <a:solidFill>
                    <a:srgbClr val="000000"/>
                  </a:solidFill>
                  <a:latin typeface="Abhaya Libre Regular"/>
                </a:rPr>
                <a:t>. </a:t>
              </a:r>
              <a:r>
                <a:rPr lang="en-US" sz="2400" spc="-36" dirty="0" err="1">
                  <a:solidFill>
                    <a:srgbClr val="000000"/>
                  </a:solidFill>
                  <a:latin typeface="Abhaya Libre Regular"/>
                </a:rPr>
                <a:t>Kako</a:t>
              </a:r>
              <a:r>
                <a:rPr lang="en-US" sz="2400" spc="-36" dirty="0">
                  <a:solidFill>
                    <a:srgbClr val="000000"/>
                  </a:solidFill>
                  <a:latin typeface="Abhaya Libre Regular"/>
                </a:rPr>
                <a:t> se </a:t>
              </a:r>
              <a:r>
                <a:rPr lang="en-US" sz="2400" spc="-36" dirty="0" err="1">
                  <a:solidFill>
                    <a:srgbClr val="000000"/>
                  </a:solidFill>
                  <a:latin typeface="Abhaya Libre Regular"/>
                </a:rPr>
                <a:t>posao</a:t>
              </a:r>
              <a:r>
                <a:rPr lang="en-US" sz="2400" spc="-36" dirty="0">
                  <a:solidFill>
                    <a:srgbClr val="000000"/>
                  </a:solidFill>
                  <a:latin typeface="Abhaya Libre Regular"/>
                </a:rPr>
                <a:t> </a:t>
              </a:r>
              <a:r>
                <a:rPr lang="en-US" sz="2400" spc="-36" dirty="0" err="1">
                  <a:solidFill>
                    <a:srgbClr val="000000"/>
                  </a:solidFill>
                  <a:latin typeface="Abhaya Libre Regular"/>
                </a:rPr>
                <a:t>menja</a:t>
              </a:r>
              <a:r>
                <a:rPr lang="en-US" sz="2400" spc="-36" dirty="0">
                  <a:solidFill>
                    <a:srgbClr val="000000"/>
                  </a:solidFill>
                  <a:latin typeface="Abhaya Libre Regular"/>
                </a:rPr>
                <a:t> da bi se </a:t>
              </a:r>
              <a:r>
                <a:rPr lang="en-US" sz="2400" spc="-36" dirty="0" err="1">
                  <a:solidFill>
                    <a:srgbClr val="000000"/>
                  </a:solidFill>
                  <a:latin typeface="Abhaya Libre Regular"/>
                </a:rPr>
                <a:t>iskoristila</a:t>
              </a:r>
              <a:r>
                <a:rPr lang="en-US" sz="2400" spc="-36" dirty="0">
                  <a:solidFill>
                    <a:srgbClr val="000000"/>
                  </a:solidFill>
                  <a:latin typeface="Abhaya Libre Regular"/>
                </a:rPr>
                <a:t> </a:t>
              </a:r>
              <a:r>
                <a:rPr lang="en-US" sz="2400" spc="-36" dirty="0" err="1">
                  <a:solidFill>
                    <a:srgbClr val="000000"/>
                  </a:solidFill>
                  <a:latin typeface="Abhaya Libre Regular"/>
                </a:rPr>
                <a:t>prednost</a:t>
              </a:r>
              <a:r>
                <a:rPr lang="en-US" sz="2400" spc="-36" dirty="0">
                  <a:solidFill>
                    <a:srgbClr val="000000"/>
                  </a:solidFill>
                  <a:latin typeface="Abhaya Libre Regular"/>
                </a:rPr>
                <a:t> </a:t>
              </a:r>
              <a:r>
                <a:rPr lang="en-US" sz="2400" spc="-36" dirty="0" err="1">
                  <a:solidFill>
                    <a:srgbClr val="000000"/>
                  </a:solidFill>
                  <a:latin typeface="Abhaya Libre Regular"/>
                </a:rPr>
                <a:t>digitalne</a:t>
              </a:r>
              <a:r>
                <a:rPr lang="en-US" sz="2400" spc="-36" dirty="0">
                  <a:solidFill>
                    <a:srgbClr val="000000"/>
                  </a:solidFill>
                  <a:latin typeface="Abhaya Libre Regular"/>
                </a:rPr>
                <a:t> </a:t>
              </a:r>
              <a:r>
                <a:rPr lang="en-US" sz="2400" spc="-36" dirty="0" err="1">
                  <a:solidFill>
                    <a:srgbClr val="000000"/>
                  </a:solidFill>
                  <a:latin typeface="Abhaya Libre Regular"/>
                </a:rPr>
                <a:t>transformacije</a:t>
              </a:r>
              <a:r>
                <a:rPr lang="en-US" sz="2400" spc="-36" dirty="0">
                  <a:solidFill>
                    <a:srgbClr val="000000"/>
                  </a:solidFill>
                  <a:latin typeface="Abhaya Libre Regular"/>
                </a:rPr>
                <a:t>, </a:t>
              </a:r>
              <a:r>
                <a:rPr lang="en-US" sz="2400" spc="-36" dirty="0" err="1">
                  <a:solidFill>
                    <a:srgbClr val="000000"/>
                  </a:solidFill>
                  <a:latin typeface="Abhaya Libre Regular"/>
                </a:rPr>
                <a:t>prekvalifikacija</a:t>
              </a:r>
              <a:r>
                <a:rPr lang="en-US" sz="2400" spc="-36" dirty="0">
                  <a:solidFill>
                    <a:srgbClr val="000000"/>
                  </a:solidFill>
                  <a:latin typeface="Abhaya Libre Regular"/>
                </a:rPr>
                <a:t> </a:t>
              </a:r>
              <a:r>
                <a:rPr lang="en-US" sz="2400" spc="-36" dirty="0" err="1">
                  <a:solidFill>
                    <a:srgbClr val="000000"/>
                  </a:solidFill>
                  <a:latin typeface="Abhaya Libre Regular"/>
                </a:rPr>
                <a:t>osposobljava</a:t>
              </a:r>
              <a:r>
                <a:rPr lang="en-US" sz="2400" spc="-36" dirty="0">
                  <a:solidFill>
                    <a:srgbClr val="000000"/>
                  </a:solidFill>
                  <a:latin typeface="Abhaya Libre Regular"/>
                </a:rPr>
                <a:t> </a:t>
              </a:r>
              <a:r>
                <a:rPr lang="en-US" sz="2400" spc="-36" dirty="0" err="1">
                  <a:solidFill>
                    <a:srgbClr val="000000"/>
                  </a:solidFill>
                  <a:latin typeface="Abhaya Libre Regular"/>
                </a:rPr>
                <a:t>zaposlene</a:t>
              </a:r>
              <a:r>
                <a:rPr lang="en-US" sz="2400" spc="-36" dirty="0">
                  <a:solidFill>
                    <a:srgbClr val="000000"/>
                  </a:solidFill>
                  <a:latin typeface="Abhaya Libre Regular"/>
                </a:rPr>
                <a:t> da se </a:t>
              </a:r>
              <a:r>
                <a:rPr lang="en-US" sz="2400" spc="-36" dirty="0" err="1">
                  <a:solidFill>
                    <a:srgbClr val="000000"/>
                  </a:solidFill>
                  <a:latin typeface="Abhaya Libre Regular"/>
                </a:rPr>
                <a:t>kreću</a:t>
              </a:r>
              <a:r>
                <a:rPr lang="en-US" sz="2400" spc="-36" dirty="0">
                  <a:solidFill>
                    <a:srgbClr val="000000"/>
                  </a:solidFill>
                  <a:latin typeface="Abhaya Libre Regular"/>
                </a:rPr>
                <a:t> </a:t>
              </a:r>
              <a:r>
                <a:rPr lang="en-US" sz="2400" spc="-36" dirty="0" err="1">
                  <a:solidFill>
                    <a:srgbClr val="000000"/>
                  </a:solidFill>
                  <a:latin typeface="Abhaya Libre Regular"/>
                </a:rPr>
                <a:t>bočno</a:t>
              </a:r>
              <a:r>
                <a:rPr lang="en-US" sz="2400" spc="-36" dirty="0">
                  <a:solidFill>
                    <a:srgbClr val="000000"/>
                  </a:solidFill>
                  <a:latin typeface="Abhaya Libre Regular"/>
                </a:rPr>
                <a:t> </a:t>
              </a:r>
              <a:r>
                <a:rPr lang="en-US" sz="2400" spc="-36" dirty="0" err="1">
                  <a:solidFill>
                    <a:srgbClr val="000000"/>
                  </a:solidFill>
                  <a:latin typeface="Abhaya Libre Regular"/>
                </a:rPr>
                <a:t>ili</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novorazvijena</a:t>
              </a:r>
              <a:r>
                <a:rPr lang="en-US" sz="2400" spc="-36" dirty="0">
                  <a:solidFill>
                    <a:srgbClr val="000000"/>
                  </a:solidFill>
                  <a:latin typeface="Abhaya Libre Regular"/>
                </a:rPr>
                <a:t> </a:t>
              </a:r>
              <a:r>
                <a:rPr lang="en-US" sz="2400" spc="-36" dirty="0" err="1">
                  <a:solidFill>
                    <a:srgbClr val="000000"/>
                  </a:solidFill>
                  <a:latin typeface="Abhaya Libre Regular"/>
                </a:rPr>
                <a:t>radna</a:t>
              </a:r>
              <a:r>
                <a:rPr lang="en-US" sz="2400" spc="-36" dirty="0">
                  <a:solidFill>
                    <a:srgbClr val="000000"/>
                  </a:solidFill>
                  <a:latin typeface="Abhaya Libre Regular"/>
                </a:rPr>
                <a:t> </a:t>
              </a:r>
              <a:r>
                <a:rPr lang="en-US" sz="2400" spc="-36" dirty="0" err="1">
                  <a:solidFill>
                    <a:srgbClr val="000000"/>
                  </a:solidFill>
                  <a:latin typeface="Abhaya Libre Regular"/>
                </a:rPr>
                <a:t>mesta</a:t>
              </a:r>
              <a:r>
                <a:rPr lang="en-US" sz="2400" spc="-36" dirty="0">
                  <a:solidFill>
                    <a:srgbClr val="000000"/>
                  </a:solidFill>
                  <a:latin typeface="Abhaya Libre Regular"/>
                </a:rPr>
                <a:t>.</a:t>
              </a:r>
            </a:p>
          </p:txBody>
        </p:sp>
        <p:sp>
          <p:nvSpPr>
            <p:cNvPr id="10" name="TextBox 10"/>
            <p:cNvSpPr txBox="1"/>
            <p:nvPr/>
          </p:nvSpPr>
          <p:spPr>
            <a:xfrm>
              <a:off x="4325802" y="-78287"/>
              <a:ext cx="13053430" cy="3465907"/>
            </a:xfrm>
            <a:prstGeom prst="rect">
              <a:avLst/>
            </a:prstGeom>
          </p:spPr>
          <p:txBody>
            <a:bodyPr wrap="square" lIns="0" tIns="0" rIns="0" bIns="0" rtlCol="0" anchor="t">
              <a:spAutoFit/>
            </a:bodyPr>
            <a:lstStyle/>
            <a:p>
              <a:pPr algn="just">
                <a:lnSpc>
                  <a:spcPts val="3359"/>
                </a:lnSpc>
              </a:pPr>
              <a:r>
                <a:rPr lang="en-US" sz="2400" b="1" u="sng" spc="-36" dirty="0" err="1">
                  <a:solidFill>
                    <a:srgbClr val="000000"/>
                  </a:solidFill>
                  <a:latin typeface="Abhaya Libre Regular"/>
                </a:rPr>
                <a:t>Definicija</a:t>
              </a:r>
              <a:r>
                <a:rPr lang="en-US" sz="2400" b="1" u="sng" spc="-36" dirty="0">
                  <a:solidFill>
                    <a:srgbClr val="000000"/>
                  </a:solidFill>
                  <a:latin typeface="Abhaya Libre Regular"/>
                </a:rPr>
                <a:t>:</a:t>
              </a:r>
              <a:r>
                <a:rPr lang="en-US" sz="2400" spc="-36" dirty="0">
                  <a:solidFill>
                    <a:srgbClr val="000000"/>
                  </a:solidFill>
                  <a:latin typeface="Abhaya Libre Regular"/>
                </a:rPr>
                <a:t> </a:t>
              </a:r>
              <a:r>
                <a:rPr lang="en-US" sz="2400" i="1" spc="-36" dirty="0" err="1">
                  <a:solidFill>
                    <a:srgbClr val="000000"/>
                  </a:solidFill>
                  <a:latin typeface="Abhaya Libre Regular"/>
                </a:rPr>
                <a:t>Dokvalifikacija</a:t>
              </a:r>
              <a:r>
                <a:rPr lang="en-US" sz="2400" spc="-36" dirty="0">
                  <a:solidFill>
                    <a:srgbClr val="000000"/>
                  </a:solidFill>
                  <a:latin typeface="Abhaya Libre Regular"/>
                </a:rPr>
                <a:t> </a:t>
              </a:r>
              <a:r>
                <a:rPr lang="en-US" sz="2400" i="1" spc="-36" dirty="0">
                  <a:solidFill>
                    <a:srgbClr val="000000"/>
                  </a:solidFill>
                  <a:latin typeface="Abhaya Libre Regular"/>
                </a:rPr>
                <a:t>je </a:t>
              </a:r>
              <a:r>
                <a:rPr lang="en-US" sz="2400" i="1" spc="-36" dirty="0" err="1">
                  <a:solidFill>
                    <a:srgbClr val="000000"/>
                  </a:solidFill>
                  <a:latin typeface="Abhaya Libre Regular"/>
                </a:rPr>
                <a:t>proces</a:t>
              </a:r>
              <a:r>
                <a:rPr lang="en-US" sz="2400" i="1" spc="-36" dirty="0">
                  <a:solidFill>
                    <a:srgbClr val="000000"/>
                  </a:solidFill>
                  <a:latin typeface="Abhaya Libre Regular"/>
                </a:rPr>
                <a:t> koji </a:t>
              </a:r>
              <a:r>
                <a:rPr lang="en-US" sz="2400" i="1" spc="-36" dirty="0" err="1">
                  <a:solidFill>
                    <a:srgbClr val="000000"/>
                  </a:solidFill>
                  <a:latin typeface="Abhaya Libre Regular"/>
                </a:rPr>
                <a:t>uključuje</a:t>
              </a:r>
              <a:r>
                <a:rPr lang="en-US" sz="2400" i="1" spc="-36" dirty="0">
                  <a:solidFill>
                    <a:srgbClr val="000000"/>
                  </a:solidFill>
                  <a:latin typeface="Abhaya Libre Regular"/>
                </a:rPr>
                <a:t> </a:t>
              </a:r>
              <a:r>
                <a:rPr lang="en-US" sz="2400" i="1" spc="-36" dirty="0" err="1">
                  <a:solidFill>
                    <a:srgbClr val="000000"/>
                  </a:solidFill>
                  <a:latin typeface="Abhaya Libre Regular"/>
                </a:rPr>
                <a:t>obrazovanje</a:t>
              </a:r>
              <a:r>
                <a:rPr lang="en-US" sz="2400" i="1" spc="-36" dirty="0">
                  <a:solidFill>
                    <a:srgbClr val="000000"/>
                  </a:solidFill>
                  <a:latin typeface="Abhaya Libre Regular"/>
                </a:rPr>
                <a:t> </a:t>
              </a:r>
              <a:r>
                <a:rPr lang="en-US" sz="2400" i="1" spc="-36" dirty="0" err="1">
                  <a:solidFill>
                    <a:srgbClr val="000000"/>
                  </a:solidFill>
                  <a:latin typeface="Abhaya Libre Regular"/>
                </a:rPr>
                <a:t>zaposlenih</a:t>
              </a:r>
              <a:r>
                <a:rPr lang="en-US" sz="2400" i="1" spc="-36" dirty="0">
                  <a:solidFill>
                    <a:srgbClr val="000000"/>
                  </a:solidFill>
                  <a:latin typeface="Abhaya Libre Regular"/>
                </a:rPr>
                <a:t> u </a:t>
              </a:r>
              <a:r>
                <a:rPr lang="en-US" sz="2400" i="1" spc="-36" dirty="0" err="1">
                  <a:solidFill>
                    <a:srgbClr val="000000"/>
                  </a:solidFill>
                  <a:latin typeface="Abhaya Libre Regular"/>
                </a:rPr>
                <a:t>novim</a:t>
              </a:r>
              <a:r>
                <a:rPr lang="en-US" sz="2400" i="1" spc="-36" dirty="0">
                  <a:solidFill>
                    <a:srgbClr val="000000"/>
                  </a:solidFill>
                  <a:latin typeface="Abhaya Libre Regular"/>
                </a:rPr>
                <a:t> </a:t>
              </a:r>
              <a:r>
                <a:rPr lang="en-US" sz="2400" i="1" spc="-36" dirty="0" err="1">
                  <a:solidFill>
                    <a:srgbClr val="000000"/>
                  </a:solidFill>
                  <a:latin typeface="Abhaya Libre Regular"/>
                </a:rPr>
                <a:t>setovima</a:t>
              </a:r>
              <a:r>
                <a:rPr lang="en-US" sz="2400" i="1" spc="-36" dirty="0">
                  <a:solidFill>
                    <a:srgbClr val="000000"/>
                  </a:solidFill>
                  <a:latin typeface="Abhaya Libre Regular"/>
                </a:rPr>
                <a:t> </a:t>
              </a:r>
              <a:r>
                <a:rPr lang="en-US" sz="2400" i="1" spc="-36" dirty="0" err="1">
                  <a:solidFill>
                    <a:srgbClr val="000000"/>
                  </a:solidFill>
                  <a:latin typeface="Abhaya Libre Regular"/>
                </a:rPr>
                <a:t>veština</a:t>
              </a:r>
              <a:r>
                <a:rPr lang="en-US" sz="2400" i="1" spc="-36" dirty="0">
                  <a:solidFill>
                    <a:srgbClr val="000000"/>
                  </a:solidFill>
                  <a:latin typeface="Abhaya Libre Regular"/>
                </a:rPr>
                <a:t> </a:t>
              </a:r>
              <a:r>
                <a:rPr lang="en-US" sz="2400" i="1" spc="-36" dirty="0" err="1">
                  <a:solidFill>
                    <a:srgbClr val="000000"/>
                  </a:solidFill>
                  <a:latin typeface="Abhaya Libre Regular"/>
                </a:rPr>
                <a:t>kako</a:t>
              </a:r>
              <a:r>
                <a:rPr lang="en-US" sz="2400" i="1" spc="-36" dirty="0">
                  <a:solidFill>
                    <a:srgbClr val="000000"/>
                  </a:solidFill>
                  <a:latin typeface="Abhaya Libre Regular"/>
                </a:rPr>
                <a:t> bi </a:t>
              </a:r>
              <a:r>
                <a:rPr lang="en-US" sz="2400" i="1" spc="-36" dirty="0" err="1">
                  <a:solidFill>
                    <a:srgbClr val="000000"/>
                  </a:solidFill>
                  <a:latin typeface="Abhaya Libre Regular"/>
                </a:rPr>
                <a:t>mogli</a:t>
              </a:r>
              <a:r>
                <a:rPr lang="en-US" sz="2400" i="1" spc="-36" dirty="0">
                  <a:solidFill>
                    <a:srgbClr val="000000"/>
                  </a:solidFill>
                  <a:latin typeface="Abhaya Libre Regular"/>
                </a:rPr>
                <a:t> </a:t>
              </a:r>
              <a:r>
                <a:rPr lang="en-US" sz="2400" i="1" spc="-36" dirty="0" err="1">
                  <a:solidFill>
                    <a:srgbClr val="000000"/>
                  </a:solidFill>
                  <a:latin typeface="Abhaya Libre Regular"/>
                </a:rPr>
                <a:t>napredovati</a:t>
              </a:r>
              <a:r>
                <a:rPr lang="en-US" sz="2400" i="1" spc="-36" dirty="0">
                  <a:solidFill>
                    <a:srgbClr val="000000"/>
                  </a:solidFill>
                  <a:latin typeface="Abhaya Libre Regular"/>
                </a:rPr>
                <a:t> </a:t>
              </a:r>
              <a:r>
                <a:rPr lang="en-US" sz="2400" i="1" spc="-36" dirty="0" err="1">
                  <a:solidFill>
                    <a:srgbClr val="000000"/>
                  </a:solidFill>
                  <a:latin typeface="Abhaya Libre Regular"/>
                </a:rPr>
                <a:t>na</a:t>
              </a:r>
              <a:r>
                <a:rPr lang="en-US" sz="2400" i="1" spc="-36" dirty="0">
                  <a:solidFill>
                    <a:srgbClr val="000000"/>
                  </a:solidFill>
                  <a:latin typeface="Abhaya Libre Regular"/>
                </a:rPr>
                <a:t> </a:t>
              </a:r>
              <a:r>
                <a:rPr lang="en-US" sz="2400" i="1" spc="-36" dirty="0" err="1">
                  <a:solidFill>
                    <a:srgbClr val="000000"/>
                  </a:solidFill>
                  <a:latin typeface="Abhaya Libre Regular"/>
                </a:rPr>
                <a:t>svojim</a:t>
              </a:r>
              <a:r>
                <a:rPr lang="en-US" sz="2400" i="1" spc="-36" dirty="0">
                  <a:solidFill>
                    <a:srgbClr val="000000"/>
                  </a:solidFill>
                  <a:latin typeface="Abhaya Libre Regular"/>
                </a:rPr>
                <a:t> </a:t>
              </a:r>
              <a:r>
                <a:rPr lang="en-US" sz="2400" i="1" spc="-36" dirty="0" err="1">
                  <a:solidFill>
                    <a:srgbClr val="000000"/>
                  </a:solidFill>
                  <a:latin typeface="Abhaya Libre Regular"/>
                </a:rPr>
                <a:t>postojećim</a:t>
              </a:r>
              <a:r>
                <a:rPr lang="en-US" sz="2400" i="1" spc="-36" dirty="0">
                  <a:solidFill>
                    <a:srgbClr val="000000"/>
                  </a:solidFill>
                  <a:latin typeface="Abhaya Libre Regular"/>
                </a:rPr>
                <a:t> </a:t>
              </a:r>
              <a:r>
                <a:rPr lang="en-US" sz="2400" i="1" spc="-36" dirty="0" err="1">
                  <a:solidFill>
                    <a:srgbClr val="000000"/>
                  </a:solidFill>
                  <a:latin typeface="Abhaya Libre Regular"/>
                </a:rPr>
                <a:t>pozicijama</a:t>
              </a:r>
              <a:r>
                <a:rPr lang="en-US" sz="2400" i="1" spc="-36" dirty="0">
                  <a:solidFill>
                    <a:srgbClr val="000000"/>
                  </a:solidFill>
                  <a:latin typeface="Abhaya Libre Regular"/>
                </a:rPr>
                <a:t> </a:t>
              </a:r>
              <a:r>
                <a:rPr lang="en-US" sz="2400" i="1" spc="-36" dirty="0" err="1">
                  <a:solidFill>
                    <a:srgbClr val="000000"/>
                  </a:solidFill>
                  <a:latin typeface="Abhaya Libre Regular"/>
                </a:rPr>
                <a:t>i</a:t>
              </a:r>
              <a:r>
                <a:rPr lang="en-US" sz="2400" i="1" spc="-36" dirty="0">
                  <a:solidFill>
                    <a:srgbClr val="000000"/>
                  </a:solidFill>
                  <a:latin typeface="Abhaya Libre Regular"/>
                </a:rPr>
                <a:t> </a:t>
              </a:r>
              <a:r>
                <a:rPr lang="en-US" sz="2400" i="1" spc="-36" dirty="0" err="1">
                  <a:solidFill>
                    <a:srgbClr val="000000"/>
                  </a:solidFill>
                  <a:latin typeface="Abhaya Libre Regular"/>
                </a:rPr>
                <a:t>imati</a:t>
              </a:r>
              <a:r>
                <a:rPr lang="en-US" sz="2400" i="1" spc="-36" dirty="0">
                  <a:solidFill>
                    <a:srgbClr val="000000"/>
                  </a:solidFill>
                  <a:latin typeface="Abhaya Libre Regular"/>
                </a:rPr>
                <a:t> </a:t>
              </a:r>
              <a:r>
                <a:rPr lang="en-US" sz="2400" i="1" spc="-36" dirty="0" err="1">
                  <a:solidFill>
                    <a:srgbClr val="000000"/>
                  </a:solidFill>
                  <a:latin typeface="Abhaya Libre Regular"/>
                </a:rPr>
                <a:t>koristi</a:t>
              </a:r>
              <a:r>
                <a:rPr lang="en-US" sz="2400" i="1" spc="-36" dirty="0">
                  <a:solidFill>
                    <a:srgbClr val="000000"/>
                  </a:solidFill>
                  <a:latin typeface="Abhaya Libre Regular"/>
                </a:rPr>
                <a:t> za </a:t>
              </a:r>
              <a:r>
                <a:rPr lang="en-US" sz="2400" i="1" spc="-36" dirty="0" err="1">
                  <a:solidFill>
                    <a:srgbClr val="000000"/>
                  </a:solidFill>
                  <a:latin typeface="Abhaya Libre Regular"/>
                </a:rPr>
                <a:t>kompaniju</a:t>
              </a:r>
              <a:r>
                <a:rPr lang="en-US" sz="2400" i="1" spc="-36" dirty="0">
                  <a:solidFill>
                    <a:srgbClr val="000000"/>
                  </a:solidFill>
                  <a:latin typeface="Abhaya Libre Regular"/>
                </a:rPr>
                <a:t>. </a:t>
              </a:r>
              <a:r>
                <a:rPr lang="en-US" sz="2400" i="1" spc="-36" dirty="0" err="1">
                  <a:solidFill>
                    <a:srgbClr val="000000"/>
                  </a:solidFill>
                  <a:latin typeface="Abhaya Libre Regular"/>
                </a:rPr>
                <a:t>Razvoj</a:t>
              </a:r>
              <a:r>
                <a:rPr lang="en-US" sz="2400" i="1" spc="-36" dirty="0">
                  <a:solidFill>
                    <a:srgbClr val="000000"/>
                  </a:solidFill>
                  <a:latin typeface="Abhaya Libre Regular"/>
                </a:rPr>
                <a:t> </a:t>
              </a:r>
              <a:r>
                <a:rPr lang="en-US" sz="2400" i="1" spc="-36" dirty="0" err="1">
                  <a:solidFill>
                    <a:srgbClr val="000000"/>
                  </a:solidFill>
                  <a:latin typeface="Abhaya Libre Regular"/>
                </a:rPr>
                <a:t>osobe</a:t>
              </a:r>
              <a:r>
                <a:rPr lang="en-US" sz="2400" i="1" spc="-36" dirty="0">
                  <a:solidFill>
                    <a:srgbClr val="000000"/>
                  </a:solidFill>
                  <a:latin typeface="Abhaya Libre Regular"/>
                </a:rPr>
                <a:t> </a:t>
              </a:r>
              <a:r>
                <a:rPr lang="en-US" sz="2400" i="1" spc="-36" dirty="0" err="1">
                  <a:solidFill>
                    <a:srgbClr val="000000"/>
                  </a:solidFill>
                  <a:latin typeface="Abhaya Libre Regular"/>
                </a:rPr>
                <a:t>na</a:t>
              </a:r>
              <a:r>
                <a:rPr lang="en-US" sz="2400" i="1" spc="-36" dirty="0">
                  <a:solidFill>
                    <a:srgbClr val="000000"/>
                  </a:solidFill>
                  <a:latin typeface="Abhaya Libre Regular"/>
                </a:rPr>
                <a:t> </a:t>
              </a:r>
              <a:r>
                <a:rPr lang="en-US" sz="2400" i="1" spc="-36" dirty="0" err="1">
                  <a:solidFill>
                    <a:srgbClr val="000000"/>
                  </a:solidFill>
                  <a:latin typeface="Abhaya Libre Regular"/>
                </a:rPr>
                <a:t>njenom</a:t>
              </a:r>
              <a:r>
                <a:rPr lang="en-US" sz="2400" i="1" spc="-36" dirty="0">
                  <a:solidFill>
                    <a:srgbClr val="000000"/>
                  </a:solidFill>
                  <a:latin typeface="Abhaya Libre Regular"/>
                </a:rPr>
                <a:t> putu </a:t>
              </a:r>
              <a:r>
                <a:rPr lang="en-US" sz="2400" i="1" spc="-36" dirty="0" err="1">
                  <a:solidFill>
                    <a:srgbClr val="000000"/>
                  </a:solidFill>
                  <a:latin typeface="Abhaya Libre Regular"/>
                </a:rPr>
                <a:t>karijere</a:t>
              </a:r>
              <a:r>
                <a:rPr lang="en-US" sz="2400" i="1" spc="-36" dirty="0">
                  <a:solidFill>
                    <a:srgbClr val="000000"/>
                  </a:solidFill>
                  <a:latin typeface="Abhaya Libre Regular"/>
                </a:rPr>
                <a:t> je </a:t>
              </a:r>
              <a:r>
                <a:rPr lang="en-US" sz="2400" i="1" spc="-36" dirty="0" err="1">
                  <a:solidFill>
                    <a:srgbClr val="000000"/>
                  </a:solidFill>
                  <a:latin typeface="Abhaya Libre Regular"/>
                </a:rPr>
                <a:t>često</a:t>
              </a:r>
              <a:r>
                <a:rPr lang="en-US" sz="2400" i="1" spc="-36" dirty="0">
                  <a:solidFill>
                    <a:srgbClr val="000000"/>
                  </a:solidFill>
                  <a:latin typeface="Abhaya Libre Regular"/>
                </a:rPr>
                <a:t> </a:t>
              </a:r>
              <a:r>
                <a:rPr lang="en-US" sz="2400" i="1" spc="-36" dirty="0" err="1">
                  <a:solidFill>
                    <a:srgbClr val="000000"/>
                  </a:solidFill>
                  <a:latin typeface="Abhaya Libre Regular"/>
                </a:rPr>
                <a:t>snažno</a:t>
              </a:r>
              <a:r>
                <a:rPr lang="en-US" sz="2400" i="1" spc="-36" dirty="0">
                  <a:solidFill>
                    <a:srgbClr val="000000"/>
                  </a:solidFill>
                  <a:latin typeface="Abhaya Libre Regular"/>
                </a:rPr>
                <a:t> </a:t>
              </a:r>
              <a:r>
                <a:rPr lang="en-US" sz="2400" i="1" spc="-36" dirty="0" err="1">
                  <a:solidFill>
                    <a:srgbClr val="000000"/>
                  </a:solidFill>
                  <a:latin typeface="Abhaya Libre Regular"/>
                </a:rPr>
                <a:t>vezan</a:t>
              </a:r>
              <a:r>
                <a:rPr lang="en-US" sz="2400" i="1" spc="-36" dirty="0">
                  <a:solidFill>
                    <a:srgbClr val="000000"/>
                  </a:solidFill>
                  <a:latin typeface="Abhaya Libre Regular"/>
                </a:rPr>
                <a:t> za </a:t>
              </a:r>
              <a:r>
                <a:rPr lang="en-US" sz="2400" i="1" spc="-36" dirty="0" err="1">
                  <a:solidFill>
                    <a:srgbClr val="000000"/>
                  </a:solidFill>
                  <a:latin typeface="Abhaya Libre Regular"/>
                </a:rPr>
                <a:t>usavršavanje</a:t>
              </a:r>
              <a:r>
                <a:rPr lang="en-US" sz="2400" i="1" spc="-36" dirty="0">
                  <a:solidFill>
                    <a:srgbClr val="000000"/>
                  </a:solidFill>
                  <a:latin typeface="Abhaya Libre Regular"/>
                </a:rPr>
                <a:t>. </a:t>
              </a:r>
              <a:r>
                <a:rPr lang="en-US" sz="2400" i="1" spc="-36" dirty="0" err="1">
                  <a:solidFill>
                    <a:srgbClr val="000000"/>
                  </a:solidFill>
                  <a:latin typeface="Abhaya Libre Regular"/>
                </a:rPr>
                <a:t>Dokvalifikacija</a:t>
              </a:r>
              <a:r>
                <a:rPr lang="en-US" sz="2400" i="1" spc="-36" dirty="0">
                  <a:solidFill>
                    <a:srgbClr val="000000"/>
                  </a:solidFill>
                  <a:latin typeface="Abhaya Libre Regular"/>
                </a:rPr>
                <a:t> se </a:t>
              </a:r>
              <a:r>
                <a:rPr lang="en-US" sz="2400" i="1" spc="-36" dirty="0" err="1">
                  <a:solidFill>
                    <a:srgbClr val="000000"/>
                  </a:solidFill>
                  <a:latin typeface="Abhaya Libre Regular"/>
                </a:rPr>
                <a:t>prvenstveno</a:t>
              </a:r>
              <a:r>
                <a:rPr lang="en-US" sz="2400" i="1" spc="-36" dirty="0">
                  <a:solidFill>
                    <a:srgbClr val="000000"/>
                  </a:solidFill>
                  <a:latin typeface="Abhaya Libre Regular"/>
                </a:rPr>
                <a:t> </a:t>
              </a:r>
              <a:r>
                <a:rPr lang="en-US" sz="2400" i="1" spc="-36" dirty="0" err="1">
                  <a:solidFill>
                    <a:srgbClr val="000000"/>
                  </a:solidFill>
                  <a:latin typeface="Abhaya Libre Regular"/>
                </a:rPr>
                <a:t>odnosi</a:t>
              </a:r>
              <a:r>
                <a:rPr lang="en-US" sz="2400" i="1" spc="-36" dirty="0">
                  <a:solidFill>
                    <a:srgbClr val="000000"/>
                  </a:solidFill>
                  <a:latin typeface="Abhaya Libre Regular"/>
                </a:rPr>
                <a:t> </a:t>
              </a:r>
              <a:r>
                <a:rPr lang="en-US" sz="2400" i="1" spc="-36" dirty="0" err="1">
                  <a:solidFill>
                    <a:srgbClr val="000000"/>
                  </a:solidFill>
                  <a:latin typeface="Abhaya Libre Regular"/>
                </a:rPr>
                <a:t>na</a:t>
              </a:r>
              <a:r>
                <a:rPr lang="en-US" sz="2400" i="1" spc="-36" dirty="0">
                  <a:solidFill>
                    <a:srgbClr val="000000"/>
                  </a:solidFill>
                  <a:latin typeface="Abhaya Libre Regular"/>
                </a:rPr>
                <a:t> </a:t>
              </a:r>
              <a:r>
                <a:rPr lang="en-US" sz="2400" i="1" spc="-36" dirty="0" err="1">
                  <a:solidFill>
                    <a:srgbClr val="000000"/>
                  </a:solidFill>
                  <a:latin typeface="Abhaya Libre Regular"/>
                </a:rPr>
                <a:t>radnike</a:t>
              </a:r>
              <a:r>
                <a:rPr lang="en-US" sz="2400" i="1" spc="-36" dirty="0">
                  <a:solidFill>
                    <a:srgbClr val="000000"/>
                  </a:solidFill>
                  <a:latin typeface="Abhaya Libre Regular"/>
                </a:rPr>
                <a:t> koji </a:t>
              </a:r>
              <a:r>
                <a:rPr lang="en-US" sz="2400" i="1" spc="-36" dirty="0" err="1">
                  <a:solidFill>
                    <a:srgbClr val="000000"/>
                  </a:solidFill>
                  <a:latin typeface="Abhaya Libre Regular"/>
                </a:rPr>
                <a:t>su</a:t>
              </a:r>
              <a:r>
                <a:rPr lang="en-US" sz="2400" i="1" spc="-36" dirty="0">
                  <a:solidFill>
                    <a:srgbClr val="000000"/>
                  </a:solidFill>
                  <a:latin typeface="Abhaya Libre Regular"/>
                </a:rPr>
                <a:t> </a:t>
              </a:r>
              <a:r>
                <a:rPr lang="en-US" sz="2400" i="1" spc="-36" dirty="0" err="1">
                  <a:solidFill>
                    <a:srgbClr val="000000"/>
                  </a:solidFill>
                  <a:latin typeface="Abhaya Libre Regular"/>
                </a:rPr>
                <a:t>stručnjaci</a:t>
              </a:r>
              <a:r>
                <a:rPr lang="en-US" sz="2400" i="1" spc="-36" dirty="0">
                  <a:solidFill>
                    <a:srgbClr val="000000"/>
                  </a:solidFill>
                  <a:latin typeface="Abhaya Libre Regular"/>
                </a:rPr>
                <a:t> u </a:t>
              </a:r>
              <a:r>
                <a:rPr lang="en-US" sz="2400" i="1" spc="-36" dirty="0" err="1">
                  <a:solidFill>
                    <a:srgbClr val="000000"/>
                  </a:solidFill>
                  <a:latin typeface="Abhaya Libre Regular"/>
                </a:rPr>
                <a:t>svojoj</a:t>
              </a:r>
              <a:r>
                <a:rPr lang="en-US" sz="2400" i="1" spc="-36" dirty="0">
                  <a:solidFill>
                    <a:srgbClr val="000000"/>
                  </a:solidFill>
                  <a:latin typeface="Abhaya Libre Regular"/>
                </a:rPr>
                <a:t> </a:t>
              </a:r>
              <a:r>
                <a:rPr lang="en-US" sz="2400" i="1" spc="-36" dirty="0" err="1">
                  <a:solidFill>
                    <a:srgbClr val="000000"/>
                  </a:solidFill>
                  <a:latin typeface="Abhaya Libre Regular"/>
                </a:rPr>
                <a:t>oblasti</a:t>
              </a:r>
              <a:r>
                <a:rPr lang="en-US" sz="2400" i="1" spc="-36" dirty="0">
                  <a:solidFill>
                    <a:srgbClr val="000000"/>
                  </a:solidFill>
                  <a:latin typeface="Abhaya Libre Regular"/>
                </a:rPr>
                <a:t>. Ovi </a:t>
              </a:r>
              <a:r>
                <a:rPr lang="en-US" sz="2400" i="1" spc="-36" dirty="0" err="1">
                  <a:solidFill>
                    <a:srgbClr val="000000"/>
                  </a:solidFill>
                  <a:latin typeface="Abhaya Libre Regular"/>
                </a:rPr>
                <a:t>radnici</a:t>
              </a:r>
              <a:r>
                <a:rPr lang="en-US" sz="2400" i="1" spc="-36" dirty="0">
                  <a:solidFill>
                    <a:srgbClr val="000000"/>
                  </a:solidFill>
                  <a:latin typeface="Abhaya Libre Regular"/>
                </a:rPr>
                <a:t> </a:t>
              </a:r>
              <a:r>
                <a:rPr lang="en-US" sz="2400" i="1" spc="-36" dirty="0" err="1">
                  <a:solidFill>
                    <a:srgbClr val="000000"/>
                  </a:solidFill>
                  <a:latin typeface="Abhaya Libre Regular"/>
                </a:rPr>
                <a:t>obično</a:t>
              </a:r>
              <a:r>
                <a:rPr lang="en-US" sz="2400" i="1" spc="-36" dirty="0">
                  <a:solidFill>
                    <a:srgbClr val="000000"/>
                  </a:solidFill>
                  <a:latin typeface="Abhaya Libre Regular"/>
                </a:rPr>
                <a:t> </a:t>
              </a:r>
              <a:r>
                <a:rPr lang="en-US" sz="2400" i="1" spc="-36" dirty="0" err="1">
                  <a:solidFill>
                    <a:srgbClr val="000000"/>
                  </a:solidFill>
                  <a:latin typeface="Abhaya Libre Regular"/>
                </a:rPr>
                <a:t>imaju</a:t>
              </a:r>
              <a:r>
                <a:rPr lang="en-US" sz="2400" i="1" spc="-36" dirty="0">
                  <a:solidFill>
                    <a:srgbClr val="000000"/>
                  </a:solidFill>
                  <a:latin typeface="Abhaya Libre Regular"/>
                </a:rPr>
                <a:t> </a:t>
              </a:r>
              <a:r>
                <a:rPr lang="en-US" sz="2400" i="1" spc="-36" dirty="0" err="1">
                  <a:solidFill>
                    <a:srgbClr val="000000"/>
                  </a:solidFill>
                  <a:latin typeface="Abhaya Libre Regular"/>
                </a:rPr>
                <a:t>prethodno</a:t>
              </a:r>
              <a:r>
                <a:rPr lang="en-US" sz="2400" i="1" spc="-36" dirty="0">
                  <a:solidFill>
                    <a:srgbClr val="000000"/>
                  </a:solidFill>
                  <a:latin typeface="Abhaya Libre Regular"/>
                </a:rPr>
                <a:t> </a:t>
              </a:r>
              <a:r>
                <a:rPr lang="en-US" sz="2400" i="1" spc="-36" dirty="0" err="1">
                  <a:solidFill>
                    <a:srgbClr val="000000"/>
                  </a:solidFill>
                  <a:latin typeface="Abhaya Libre Regular"/>
                </a:rPr>
                <a:t>iskustvo</a:t>
              </a:r>
              <a:r>
                <a:rPr lang="en-US" sz="2400" i="1" spc="-36" dirty="0">
                  <a:solidFill>
                    <a:srgbClr val="000000"/>
                  </a:solidFill>
                  <a:latin typeface="Abhaya Libre Regular"/>
                </a:rPr>
                <a:t> u </a:t>
              </a:r>
              <a:r>
                <a:rPr lang="en-US" sz="2400" i="1" spc="-36" dirty="0" err="1">
                  <a:solidFill>
                    <a:srgbClr val="000000"/>
                  </a:solidFill>
                  <a:latin typeface="Abhaya Libre Regular"/>
                </a:rPr>
                <a:t>poslovanju</a:t>
              </a:r>
              <a:r>
                <a:rPr lang="en-US" sz="2400" i="1" spc="-36" dirty="0">
                  <a:solidFill>
                    <a:srgbClr val="000000"/>
                  </a:solidFill>
                  <a:latin typeface="Abhaya Libre Regular"/>
                </a:rPr>
                <a:t> </a:t>
              </a:r>
              <a:r>
                <a:rPr lang="en-US" sz="2400" i="1" spc="-36" dirty="0" err="1">
                  <a:solidFill>
                    <a:srgbClr val="000000"/>
                  </a:solidFill>
                  <a:latin typeface="Abhaya Libre Regular"/>
                </a:rPr>
                <a:t>kao</a:t>
              </a:r>
              <a:r>
                <a:rPr lang="en-US" sz="2400" i="1" spc="-36" dirty="0">
                  <a:solidFill>
                    <a:srgbClr val="000000"/>
                  </a:solidFill>
                  <a:latin typeface="Abhaya Libre Regular"/>
                </a:rPr>
                <a:t> </a:t>
              </a:r>
              <a:r>
                <a:rPr lang="en-US" sz="2400" i="1" spc="-36" dirty="0" err="1">
                  <a:solidFill>
                    <a:srgbClr val="000000"/>
                  </a:solidFill>
                  <a:latin typeface="Abhaya Libre Regular"/>
                </a:rPr>
                <a:t>iu</a:t>
              </a:r>
              <a:r>
                <a:rPr lang="en-US" sz="2400" i="1" spc="-36" dirty="0">
                  <a:solidFill>
                    <a:srgbClr val="000000"/>
                  </a:solidFill>
                  <a:latin typeface="Abhaya Libre Regular"/>
                </a:rPr>
                <a:t> </a:t>
              </a:r>
              <a:r>
                <a:rPr lang="en-US" sz="2400" i="1" spc="-36" dirty="0" err="1">
                  <a:solidFill>
                    <a:srgbClr val="000000"/>
                  </a:solidFill>
                  <a:latin typeface="Abhaya Libre Regular"/>
                </a:rPr>
                <a:t>industriji</a:t>
              </a:r>
              <a:r>
                <a:rPr lang="en-US" sz="2400" i="1" spc="-36" dirty="0">
                  <a:solidFill>
                    <a:srgbClr val="000000"/>
                  </a:solidFill>
                  <a:latin typeface="Abhaya Libre Regular"/>
                </a:rPr>
                <a:t>.</a:t>
              </a:r>
            </a:p>
          </p:txBody>
        </p:sp>
        <p:sp>
          <p:nvSpPr>
            <p:cNvPr id="11" name="TextBox 11"/>
            <p:cNvSpPr txBox="1"/>
            <p:nvPr/>
          </p:nvSpPr>
          <p:spPr>
            <a:xfrm>
              <a:off x="10242918" y="4259897"/>
              <a:ext cx="11040059" cy="2303195"/>
            </a:xfrm>
            <a:prstGeom prst="rect">
              <a:avLst/>
            </a:prstGeom>
          </p:spPr>
          <p:txBody>
            <a:bodyPr lIns="0" tIns="0" rIns="0" bIns="0" rtlCol="0" anchor="t">
              <a:spAutoFit/>
            </a:bodyPr>
            <a:lstStyle/>
            <a:p>
              <a:pPr algn="just">
                <a:lnSpc>
                  <a:spcPts val="3359"/>
                </a:lnSpc>
              </a:pPr>
              <a:r>
                <a:rPr lang="en-US" sz="2400" spc="-36" dirty="0" err="1">
                  <a:solidFill>
                    <a:srgbClr val="000000"/>
                  </a:solidFill>
                  <a:latin typeface="Abhaya Libre Regular"/>
                </a:rPr>
                <a:t>Svetski</a:t>
              </a:r>
              <a:r>
                <a:rPr lang="en-US" sz="2400" spc="-36" dirty="0">
                  <a:solidFill>
                    <a:srgbClr val="000000"/>
                  </a:solidFill>
                  <a:latin typeface="Abhaya Libre Regular"/>
                </a:rPr>
                <a:t> </a:t>
              </a:r>
              <a:r>
                <a:rPr lang="en-US" sz="2400" spc="-36" dirty="0" err="1">
                  <a:solidFill>
                    <a:srgbClr val="000000"/>
                  </a:solidFill>
                  <a:latin typeface="Abhaya Libre Regular"/>
                </a:rPr>
                <a:t>ekonomski</a:t>
              </a:r>
              <a:r>
                <a:rPr lang="en-US" sz="2400" spc="-36" dirty="0">
                  <a:solidFill>
                    <a:srgbClr val="000000"/>
                  </a:solidFill>
                  <a:latin typeface="Abhaya Libre Regular"/>
                </a:rPr>
                <a:t> forum </a:t>
              </a:r>
              <a:r>
                <a:rPr lang="en-US" sz="2400" spc="-36" dirty="0" err="1">
                  <a:solidFill>
                    <a:srgbClr val="000000"/>
                  </a:solidFill>
                  <a:latin typeface="Abhaya Libre Regular"/>
                </a:rPr>
                <a:t>takođe</a:t>
              </a:r>
              <a:r>
                <a:rPr lang="en-US" sz="2400" spc="-36" dirty="0">
                  <a:solidFill>
                    <a:srgbClr val="000000"/>
                  </a:solidFill>
                  <a:latin typeface="Abhaya Libre Regular"/>
                </a:rPr>
                <a:t> </a:t>
              </a:r>
              <a:r>
                <a:rPr lang="en-US" sz="2400" spc="-36" dirty="0" err="1">
                  <a:solidFill>
                    <a:srgbClr val="000000"/>
                  </a:solidFill>
                  <a:latin typeface="Abhaya Libre Regular"/>
                </a:rPr>
                <a:t>kaže</a:t>
              </a:r>
              <a:r>
                <a:rPr lang="en-US" sz="2400" spc="-36" dirty="0">
                  <a:solidFill>
                    <a:srgbClr val="000000"/>
                  </a:solidFill>
                  <a:latin typeface="Abhaya Libre Regular"/>
                </a:rPr>
                <a:t> da je </a:t>
              </a:r>
              <a:r>
                <a:rPr lang="en-US" sz="2400" b="1" spc="-36" dirty="0" err="1">
                  <a:solidFill>
                    <a:srgbClr val="000000"/>
                  </a:solidFill>
                  <a:latin typeface="Abhaya Libre Regular"/>
                </a:rPr>
                <a:t>usavršavanje</a:t>
              </a:r>
              <a:r>
                <a:rPr lang="en-US" sz="2400" b="1" spc="-36" dirty="0">
                  <a:solidFill>
                    <a:srgbClr val="000000"/>
                  </a:solidFill>
                  <a:latin typeface="Abhaya Libre Regular"/>
                </a:rPr>
                <a:t> </a:t>
              </a:r>
              <a:r>
                <a:rPr lang="en-US" sz="2400" b="1" spc="-36" dirty="0" err="1">
                  <a:solidFill>
                    <a:srgbClr val="000000"/>
                  </a:solidFill>
                  <a:latin typeface="Abhaya Libre Regular"/>
                </a:rPr>
                <a:t>veština</a:t>
              </a:r>
              <a:r>
                <a:rPr lang="en-US" sz="2400" b="1" spc="-36" dirty="0">
                  <a:solidFill>
                    <a:srgbClr val="000000"/>
                  </a:solidFill>
                  <a:latin typeface="Abhaya Libre Regular"/>
                </a:rPr>
                <a:t> </a:t>
              </a:r>
              <a:r>
                <a:rPr lang="en-US" sz="2400" spc="-36" dirty="0" err="1">
                  <a:solidFill>
                    <a:srgbClr val="000000"/>
                  </a:solidFill>
                  <a:latin typeface="Abhaya Libre Regular"/>
                </a:rPr>
                <a:t>ključno</a:t>
              </a:r>
              <a:r>
                <a:rPr lang="en-US" sz="2400" spc="-36" dirty="0">
                  <a:solidFill>
                    <a:srgbClr val="000000"/>
                  </a:solidFill>
                  <a:latin typeface="Abhaya Libre Regular"/>
                </a:rPr>
                <a:t> za </a:t>
              </a:r>
              <a:r>
                <a:rPr lang="en-US" sz="2400" spc="-36" dirty="0" err="1">
                  <a:solidFill>
                    <a:srgbClr val="000000"/>
                  </a:solidFill>
                  <a:latin typeface="Abhaya Libre Regular"/>
                </a:rPr>
                <a:t>ekonomski</a:t>
              </a:r>
              <a:r>
                <a:rPr lang="en-US" sz="2400" spc="-36" dirty="0">
                  <a:solidFill>
                    <a:srgbClr val="000000"/>
                  </a:solidFill>
                  <a:latin typeface="Abhaya Libre Regular"/>
                </a:rPr>
                <a:t> </a:t>
              </a:r>
              <a:r>
                <a:rPr lang="en-US" sz="2400" spc="-36" dirty="0" err="1">
                  <a:solidFill>
                    <a:srgbClr val="000000"/>
                  </a:solidFill>
                  <a:latin typeface="Abhaya Libre Regular"/>
                </a:rPr>
                <a:t>oporavak</a:t>
              </a:r>
              <a:r>
                <a:rPr lang="en-US" sz="2400" spc="-36" dirty="0">
                  <a:solidFill>
                    <a:srgbClr val="000000"/>
                  </a:solidFill>
                  <a:latin typeface="Abhaya Libre Regular"/>
                </a:rPr>
                <a:t> </a:t>
              </a:r>
              <a:r>
                <a:rPr lang="en-US" sz="2400" spc="-36" dirty="0" err="1">
                  <a:solidFill>
                    <a:srgbClr val="000000"/>
                  </a:solidFill>
                  <a:latin typeface="Abhaya Libre Regular"/>
                </a:rPr>
                <a:t>posle</a:t>
              </a:r>
              <a:r>
                <a:rPr lang="en-US" sz="2400" spc="-36" dirty="0">
                  <a:solidFill>
                    <a:srgbClr val="000000"/>
                  </a:solidFill>
                  <a:latin typeface="Abhaya Libre Regular"/>
                </a:rPr>
                <a:t> </a:t>
              </a:r>
              <a:r>
                <a:rPr lang="en-US" sz="2400" spc="-36" dirty="0" err="1">
                  <a:solidFill>
                    <a:srgbClr val="000000"/>
                  </a:solidFill>
                  <a:latin typeface="Abhaya Libre Regular"/>
                </a:rPr>
                <a:t>Covida</a:t>
              </a:r>
              <a:r>
                <a:rPr lang="en-US" sz="2400" spc="-36" dirty="0">
                  <a:solidFill>
                    <a:srgbClr val="000000"/>
                  </a:solidFill>
                  <a:latin typeface="Abhaya Libre Regular"/>
                </a:rPr>
                <a:t>; Do 2030. </a:t>
              </a:r>
              <a:r>
                <a:rPr lang="en-US" sz="2400" spc="-36" dirty="0" err="1">
                  <a:solidFill>
                    <a:srgbClr val="000000"/>
                  </a:solidFill>
                  <a:latin typeface="Abhaya Libre Regular"/>
                </a:rPr>
                <a:t>mogao</a:t>
              </a:r>
              <a:r>
                <a:rPr lang="en-US" sz="2400" spc="-36" dirty="0">
                  <a:solidFill>
                    <a:srgbClr val="000000"/>
                  </a:solidFill>
                  <a:latin typeface="Abhaya Libre Regular"/>
                </a:rPr>
                <a:t> bi </a:t>
              </a:r>
              <a:r>
                <a:rPr lang="en-US" sz="2400" spc="-36" dirty="0" err="1">
                  <a:solidFill>
                    <a:srgbClr val="000000"/>
                  </a:solidFill>
                  <a:latin typeface="Abhaya Libre Regular"/>
                </a:rPr>
                <a:t>povećati</a:t>
              </a:r>
              <a:r>
                <a:rPr lang="en-US" sz="2400" spc="-36" dirty="0">
                  <a:solidFill>
                    <a:srgbClr val="000000"/>
                  </a:solidFill>
                  <a:latin typeface="Abhaya Libre Regular"/>
                </a:rPr>
                <a:t> </a:t>
              </a:r>
              <a:r>
                <a:rPr lang="en-US" sz="2400" spc="-36" dirty="0" err="1">
                  <a:solidFill>
                    <a:srgbClr val="000000"/>
                  </a:solidFill>
                  <a:latin typeface="Abhaya Libre Regular"/>
                </a:rPr>
                <a:t>globalni</a:t>
              </a:r>
              <a:r>
                <a:rPr lang="en-US" sz="2400" spc="-36" dirty="0">
                  <a:solidFill>
                    <a:srgbClr val="000000"/>
                  </a:solidFill>
                  <a:latin typeface="Abhaya Libre Regular"/>
                </a:rPr>
                <a:t> BDP za </a:t>
              </a:r>
              <a:r>
                <a:rPr lang="en-US" sz="2400" spc="-36" dirty="0" err="1">
                  <a:solidFill>
                    <a:srgbClr val="000000"/>
                  </a:solidFill>
                  <a:latin typeface="Abhaya Libre Regular"/>
                </a:rPr>
                <a:t>skoro</a:t>
              </a:r>
              <a:r>
                <a:rPr lang="en-US" sz="2400" spc="-36" dirty="0">
                  <a:solidFill>
                    <a:srgbClr val="000000"/>
                  </a:solidFill>
                  <a:latin typeface="Abhaya Libre Regular"/>
                </a:rPr>
                <a:t> 6 </a:t>
              </a:r>
              <a:r>
                <a:rPr lang="en-US" sz="2400" spc="-36" dirty="0" err="1">
                  <a:solidFill>
                    <a:srgbClr val="000000"/>
                  </a:solidFill>
                  <a:latin typeface="Abhaya Libre Regular"/>
                </a:rPr>
                <a:t>biliona</a:t>
              </a:r>
              <a:r>
                <a:rPr lang="en-US" sz="2400" spc="-36" dirty="0">
                  <a:solidFill>
                    <a:srgbClr val="000000"/>
                  </a:solidFill>
                  <a:latin typeface="Abhaya Libre Regular"/>
                </a:rPr>
                <a:t> </a:t>
              </a:r>
              <a:r>
                <a:rPr lang="en-US" sz="2400" spc="-36" dirty="0" err="1">
                  <a:solidFill>
                    <a:srgbClr val="000000"/>
                  </a:solidFill>
                  <a:latin typeface="Abhaya Libre Regular"/>
                </a:rPr>
                <a:t>dolara</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dodati</a:t>
              </a:r>
              <a:r>
                <a:rPr lang="en-US" sz="2400" spc="-36" dirty="0">
                  <a:solidFill>
                    <a:srgbClr val="000000"/>
                  </a:solidFill>
                  <a:latin typeface="Abhaya Libre Regular"/>
                </a:rPr>
                <a:t> 5,3 </a:t>
              </a:r>
              <a:r>
                <a:rPr lang="en-US" sz="2400" spc="-36" dirty="0" err="1">
                  <a:solidFill>
                    <a:srgbClr val="000000"/>
                  </a:solidFill>
                  <a:latin typeface="Abhaya Libre Regular"/>
                </a:rPr>
                <a:t>miliona</a:t>
              </a:r>
              <a:r>
                <a:rPr lang="en-US" sz="2400" spc="-36" dirty="0">
                  <a:solidFill>
                    <a:srgbClr val="000000"/>
                  </a:solidFill>
                  <a:latin typeface="Abhaya Libre Regular"/>
                </a:rPr>
                <a:t> </a:t>
              </a:r>
              <a:r>
                <a:rPr lang="en-US" sz="2400" spc="-36" dirty="0" err="1">
                  <a:solidFill>
                    <a:srgbClr val="000000"/>
                  </a:solidFill>
                  <a:latin typeface="Abhaya Libre Regular"/>
                </a:rPr>
                <a:t>novih</a:t>
              </a:r>
              <a:r>
                <a:rPr lang="en-US" sz="2400" spc="-36" dirty="0">
                  <a:solidFill>
                    <a:srgbClr val="000000"/>
                  </a:solidFill>
                  <a:latin typeface="Abhaya Libre Regular"/>
                </a:rPr>
                <a:t> </a:t>
              </a:r>
              <a:r>
                <a:rPr lang="en-US" sz="2400" spc="-36" dirty="0" err="1">
                  <a:solidFill>
                    <a:srgbClr val="000000"/>
                  </a:solidFill>
                  <a:latin typeface="Abhaya Libre Regular"/>
                </a:rPr>
                <a:t>radnih</a:t>
              </a:r>
              <a:r>
                <a:rPr lang="en-US" sz="2400" spc="-36" dirty="0">
                  <a:solidFill>
                    <a:srgbClr val="000000"/>
                  </a:solidFill>
                  <a:latin typeface="Abhaya Libre Regular"/>
                </a:rPr>
                <a:t> </a:t>
              </a:r>
              <a:r>
                <a:rPr lang="en-US" sz="2400" spc="-36" dirty="0" err="1">
                  <a:solidFill>
                    <a:srgbClr val="000000"/>
                  </a:solidFill>
                  <a:latin typeface="Abhaya Libre Regular"/>
                </a:rPr>
                <a:t>mesta</a:t>
              </a:r>
              <a:r>
                <a:rPr lang="en-US" sz="2400" spc="-36" dirty="0">
                  <a:solidFill>
                    <a:srgbClr val="000000"/>
                  </a:solidFill>
                  <a:latin typeface="Abhaya Libre Regular"/>
                </a:rPr>
                <a:t>.</a:t>
              </a:r>
            </a:p>
          </p:txBody>
        </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859122" y="216970"/>
              <a:ext cx="2693009" cy="2585288"/>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724709" y="3710994"/>
              <a:ext cx="2406643" cy="2355501"/>
            </a:xfrm>
            <a:prstGeom prst="rect">
              <a:avLst/>
            </a:prstGeom>
          </p:spPr>
        </p:pic>
      </p:grpSp>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9614497">
            <a:off x="17215841" y="8047725"/>
            <a:ext cx="4352147" cy="4346443"/>
          </a:xfrm>
          <a:prstGeom prst="rect">
            <a:avLst/>
          </a:prstGeom>
        </p:spPr>
      </p:pic>
      <p:pic>
        <p:nvPicPr>
          <p:cNvPr id="12" name="Picture 14">
            <a:extLst>
              <a:ext uri="{FF2B5EF4-FFF2-40B4-BE49-F238E27FC236}">
                <a16:creationId xmlns:a16="http://schemas.microsoft.com/office/drawing/2014/main" id="{FB01E1B7-2B4F-B4A2-1C4C-EA5A174356A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1742234" y="6358409"/>
            <a:ext cx="3410539" cy="2449387"/>
          </a:xfrm>
          <a:prstGeom prst="rect">
            <a:avLst/>
          </a:prstGeom>
        </p:spPr>
      </p:pic>
    </p:spTree>
    <p:extLst>
      <p:ext uri="{BB962C8B-B14F-4D97-AF65-F5344CB8AC3E}">
        <p14:creationId xmlns:p14="http://schemas.microsoft.com/office/powerpoint/2010/main" val="3744387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1710438" y="700141"/>
            <a:ext cx="14708270"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04- </a:t>
            </a:r>
            <a:r>
              <a:rPr lang="en-US" sz="6410" dirty="0" err="1">
                <a:solidFill>
                  <a:srgbClr val="000000"/>
                </a:solidFill>
                <a:latin typeface="Abhaya Libre Regular"/>
              </a:rPr>
              <a:t>Prednosti</a:t>
            </a:r>
            <a:r>
              <a:rPr lang="en-US" sz="6410" dirty="0">
                <a:solidFill>
                  <a:srgbClr val="000000"/>
                </a:solidFill>
                <a:latin typeface="Abhaya Libre Regular"/>
              </a:rPr>
              <a:t> </a:t>
            </a:r>
            <a:r>
              <a:rPr lang="en-US" sz="6410" dirty="0" err="1">
                <a:solidFill>
                  <a:srgbClr val="000000"/>
                </a:solidFill>
                <a:latin typeface="Abhaya Libre Regular"/>
              </a:rPr>
              <a:t>dokvalifikacije</a:t>
            </a:r>
            <a:r>
              <a:rPr lang="en-US" sz="6410" dirty="0">
                <a:solidFill>
                  <a:srgbClr val="000000"/>
                </a:solidFill>
                <a:latin typeface="Abhaya Libre Regular"/>
              </a:rPr>
              <a:t> za </a:t>
            </a:r>
            <a:r>
              <a:rPr lang="en-US" sz="6410" dirty="0" err="1">
                <a:solidFill>
                  <a:srgbClr val="000000"/>
                </a:solidFill>
                <a:latin typeface="Abhaya Libre Regular"/>
              </a:rPr>
              <a:t>organizacije</a:t>
            </a:r>
            <a:endParaRPr lang="en-US" sz="6410" b="1" dirty="0">
              <a:solidFill>
                <a:srgbClr val="000000"/>
              </a:solidFill>
              <a:latin typeface="Abhaya Libre Regular"/>
            </a:endParaRPr>
          </a:p>
        </p:txBody>
      </p:sp>
      <p:graphicFrame>
        <p:nvGraphicFramePr>
          <p:cNvPr id="21" name="Diagram 20">
            <a:extLst>
              <a:ext uri="{FF2B5EF4-FFF2-40B4-BE49-F238E27FC236}">
                <a16:creationId xmlns:a16="http://schemas.microsoft.com/office/drawing/2014/main" id="{D52C594A-50AD-1B87-1F40-130ADE47477E}"/>
              </a:ext>
            </a:extLst>
          </p:cNvPr>
          <p:cNvGraphicFramePr/>
          <p:nvPr>
            <p:extLst>
              <p:ext uri="{D42A27DB-BD31-4B8C-83A1-F6EECF244321}">
                <p14:modId xmlns:p14="http://schemas.microsoft.com/office/powerpoint/2010/main" val="69976435"/>
              </p:ext>
            </p:extLst>
          </p:nvPr>
        </p:nvGraphicFramePr>
        <p:xfrm>
          <a:off x="1680868" y="1315998"/>
          <a:ext cx="12192000" cy="8128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2" name="Picture 3">
            <a:extLst>
              <a:ext uri="{FF2B5EF4-FFF2-40B4-BE49-F238E27FC236}">
                <a16:creationId xmlns:a16="http://schemas.microsoft.com/office/drawing/2014/main" id="{5B41AB83-A726-4559-4B63-5C77D863880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2934245" y="4818600"/>
            <a:ext cx="1081108" cy="1122795"/>
          </a:xfrm>
          <a:prstGeom prst="rect">
            <a:avLst/>
          </a:prstGeom>
        </p:spPr>
      </p:pic>
      <p:pic>
        <p:nvPicPr>
          <p:cNvPr id="23" name="Picture 26">
            <a:extLst>
              <a:ext uri="{FF2B5EF4-FFF2-40B4-BE49-F238E27FC236}">
                <a16:creationId xmlns:a16="http://schemas.microsoft.com/office/drawing/2014/main" id="{BEA4F163-4163-1DF4-F39F-A676A6D33D01}"/>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2237246" y="7167094"/>
            <a:ext cx="1186603" cy="1186603"/>
          </a:xfrm>
          <a:prstGeom prst="rect">
            <a:avLst/>
          </a:prstGeom>
        </p:spPr>
      </p:pic>
    </p:spTree>
    <p:extLst>
      <p:ext uri="{BB962C8B-B14F-4D97-AF65-F5344CB8AC3E}">
        <p14:creationId xmlns:p14="http://schemas.microsoft.com/office/powerpoint/2010/main" val="1581841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2059634" y="934646"/>
            <a:ext cx="14168731" cy="765979"/>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04 –</a:t>
            </a:r>
            <a:r>
              <a:rPr lang="en-US" sz="6410" dirty="0" err="1">
                <a:solidFill>
                  <a:srgbClr val="000000"/>
                </a:solidFill>
                <a:latin typeface="Abhaya Libre Regular"/>
              </a:rPr>
              <a:t>Prednosti</a:t>
            </a:r>
            <a:r>
              <a:rPr lang="en-US" sz="6410" dirty="0">
                <a:solidFill>
                  <a:srgbClr val="000000"/>
                </a:solidFill>
                <a:latin typeface="Abhaya Libre Regular"/>
              </a:rPr>
              <a:t> </a:t>
            </a:r>
            <a:r>
              <a:rPr lang="en-US" sz="6410" dirty="0" err="1">
                <a:solidFill>
                  <a:srgbClr val="000000"/>
                </a:solidFill>
                <a:latin typeface="Abhaya Libre Regular"/>
              </a:rPr>
              <a:t>dokvalifikacije</a:t>
            </a:r>
            <a:r>
              <a:rPr lang="en-US" sz="6410" dirty="0">
                <a:solidFill>
                  <a:srgbClr val="000000"/>
                </a:solidFill>
                <a:latin typeface="Abhaya Libre Regular"/>
              </a:rPr>
              <a:t> za </a:t>
            </a:r>
            <a:r>
              <a:rPr lang="en-US" sz="6410" b="1" dirty="0" err="1">
                <a:solidFill>
                  <a:srgbClr val="000000"/>
                </a:solidFill>
                <a:latin typeface="Abhaya Libre Regular"/>
              </a:rPr>
              <a:t>zaposlene</a:t>
            </a:r>
            <a:r>
              <a:rPr lang="en-US" sz="6410" b="1" dirty="0">
                <a:solidFill>
                  <a:srgbClr val="000000"/>
                </a:solidFill>
                <a:latin typeface="Abhaya Libre Regular"/>
              </a:rPr>
              <a:t> </a:t>
            </a:r>
          </a:p>
        </p:txBody>
      </p:sp>
      <p:graphicFrame>
        <p:nvGraphicFramePr>
          <p:cNvPr id="7" name="Diagram 6">
            <a:extLst>
              <a:ext uri="{FF2B5EF4-FFF2-40B4-BE49-F238E27FC236}">
                <a16:creationId xmlns:a16="http://schemas.microsoft.com/office/drawing/2014/main" id="{587B8BD5-E39A-87B0-4307-B093CDCDF6C4}"/>
              </a:ext>
            </a:extLst>
          </p:cNvPr>
          <p:cNvGraphicFramePr/>
          <p:nvPr>
            <p:extLst>
              <p:ext uri="{D42A27DB-BD31-4B8C-83A1-F6EECF244321}">
                <p14:modId xmlns:p14="http://schemas.microsoft.com/office/powerpoint/2010/main" val="897870805"/>
              </p:ext>
            </p:extLst>
          </p:nvPr>
        </p:nvGraphicFramePr>
        <p:xfrm>
          <a:off x="1371600" y="1600200"/>
          <a:ext cx="15773400" cy="7086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921791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2428832" y="445399"/>
            <a:ext cx="14168731"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04 - –</a:t>
            </a:r>
            <a:r>
              <a:rPr lang="en-US" sz="6410" dirty="0" err="1">
                <a:solidFill>
                  <a:srgbClr val="000000"/>
                </a:solidFill>
                <a:latin typeface="Abhaya Libre Regular"/>
              </a:rPr>
              <a:t>Prednosti</a:t>
            </a:r>
            <a:r>
              <a:rPr lang="en-US" sz="6410" dirty="0">
                <a:solidFill>
                  <a:srgbClr val="000000"/>
                </a:solidFill>
                <a:latin typeface="Abhaya Libre Regular"/>
              </a:rPr>
              <a:t> </a:t>
            </a:r>
            <a:r>
              <a:rPr lang="en-US" sz="6410" dirty="0" err="1">
                <a:solidFill>
                  <a:srgbClr val="000000"/>
                </a:solidFill>
                <a:latin typeface="Abhaya Libre Regular"/>
              </a:rPr>
              <a:t>dokvalifikacije</a:t>
            </a:r>
            <a:r>
              <a:rPr lang="en-US" sz="6410" dirty="0">
                <a:solidFill>
                  <a:srgbClr val="000000"/>
                </a:solidFill>
                <a:latin typeface="Abhaya Libre Regular"/>
              </a:rPr>
              <a:t> za </a:t>
            </a:r>
            <a:r>
              <a:rPr lang="en-US" sz="6410" dirty="0" err="1">
                <a:solidFill>
                  <a:srgbClr val="000000"/>
                </a:solidFill>
                <a:latin typeface="Abhaya Libre Regular"/>
              </a:rPr>
              <a:t>zaposlene</a:t>
            </a:r>
            <a:r>
              <a:rPr lang="en-US" sz="6410" dirty="0">
                <a:solidFill>
                  <a:srgbClr val="000000"/>
                </a:solidFill>
                <a:latin typeface="Abhaya Libre Regular"/>
              </a:rPr>
              <a:t> </a:t>
            </a:r>
            <a:endParaRPr lang="en-US" sz="6410" b="1" dirty="0">
              <a:solidFill>
                <a:srgbClr val="000000"/>
              </a:solidFill>
              <a:latin typeface="Abhaya Libre Regular"/>
            </a:endParaRPr>
          </a:p>
        </p:txBody>
      </p:sp>
      <p:graphicFrame>
        <p:nvGraphicFramePr>
          <p:cNvPr id="7" name="Diagram 6">
            <a:extLst>
              <a:ext uri="{FF2B5EF4-FFF2-40B4-BE49-F238E27FC236}">
                <a16:creationId xmlns:a16="http://schemas.microsoft.com/office/drawing/2014/main" id="{587B8BD5-E39A-87B0-4307-B093CDCDF6C4}"/>
              </a:ext>
            </a:extLst>
          </p:cNvPr>
          <p:cNvGraphicFramePr/>
          <p:nvPr>
            <p:extLst>
              <p:ext uri="{D42A27DB-BD31-4B8C-83A1-F6EECF244321}">
                <p14:modId xmlns:p14="http://schemas.microsoft.com/office/powerpoint/2010/main" val="448484471"/>
              </p:ext>
            </p:extLst>
          </p:nvPr>
        </p:nvGraphicFramePr>
        <p:xfrm>
          <a:off x="1371600" y="1600200"/>
          <a:ext cx="15773400" cy="70866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089392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14497">
            <a:off x="17215841" y="8047725"/>
            <a:ext cx="4352147" cy="4346443"/>
          </a:xfrm>
          <a:prstGeom prst="rect">
            <a:avLst/>
          </a:prstGeom>
        </p:spPr>
      </p:pic>
      <p:sp>
        <p:nvSpPr>
          <p:cNvPr id="9" name="TextBox 9"/>
          <p:cNvSpPr txBox="1"/>
          <p:nvPr/>
        </p:nvSpPr>
        <p:spPr>
          <a:xfrm>
            <a:off x="3385504" y="793883"/>
            <a:ext cx="11125199" cy="765979"/>
          </a:xfrm>
          <a:prstGeom prst="rect">
            <a:avLst/>
          </a:prstGeom>
        </p:spPr>
        <p:txBody>
          <a:bodyPr wrap="square" lIns="0" tIns="0" rIns="0" bIns="0" rtlCol="0" anchor="t">
            <a:spAutoFit/>
          </a:bodyPr>
          <a:lstStyle/>
          <a:p>
            <a:pPr algn="ctr">
              <a:lnSpc>
                <a:spcPts val="5449"/>
              </a:lnSpc>
            </a:pPr>
            <a:r>
              <a:rPr lang="en-US" sz="6410" dirty="0" err="1">
                <a:solidFill>
                  <a:srgbClr val="000000"/>
                </a:solidFill>
                <a:latin typeface="Abhaya Libre Regular"/>
              </a:rPr>
              <a:t>Prekvalifikacija</a:t>
            </a:r>
            <a:r>
              <a:rPr lang="en-US" sz="6410" dirty="0">
                <a:solidFill>
                  <a:srgbClr val="000000"/>
                </a:solidFill>
                <a:latin typeface="Abhaya Libre Regular"/>
              </a:rPr>
              <a:t> vs </a:t>
            </a:r>
            <a:r>
              <a:rPr lang="en-US" sz="6410" dirty="0" err="1">
                <a:solidFill>
                  <a:srgbClr val="000000"/>
                </a:solidFill>
                <a:latin typeface="Abhaya Libre Regular"/>
              </a:rPr>
              <a:t>dokvalifikacija</a:t>
            </a:r>
            <a:endParaRPr lang="en-US" sz="6410" dirty="0">
              <a:solidFill>
                <a:srgbClr val="000000"/>
              </a:solidFill>
              <a:latin typeface="Abhaya Libre Regular"/>
            </a:endParaRPr>
          </a:p>
        </p:txBody>
      </p:sp>
      <p:pic>
        <p:nvPicPr>
          <p:cNvPr id="19" name="Picture 18" descr="Text&#10;&#10;Description automatically generated">
            <a:extLst>
              <a:ext uri="{FF2B5EF4-FFF2-40B4-BE49-F238E27FC236}">
                <a16:creationId xmlns:a16="http://schemas.microsoft.com/office/drawing/2014/main" id="{32F39460-9A83-8F43-909E-290F7CD560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3499" y="1514080"/>
            <a:ext cx="8549211" cy="7213058"/>
          </a:xfrm>
          <a:prstGeom prst="rect">
            <a:avLst/>
          </a:prstGeom>
        </p:spPr>
      </p:pic>
      <p:sp>
        <p:nvSpPr>
          <p:cNvPr id="20" name="TextBox 19">
            <a:extLst>
              <a:ext uri="{FF2B5EF4-FFF2-40B4-BE49-F238E27FC236}">
                <a16:creationId xmlns:a16="http://schemas.microsoft.com/office/drawing/2014/main" id="{16024408-54C7-BCCD-40B5-B40E6A4CBAB5}"/>
              </a:ext>
            </a:extLst>
          </p:cNvPr>
          <p:cNvSpPr txBox="1"/>
          <p:nvPr/>
        </p:nvSpPr>
        <p:spPr>
          <a:xfrm>
            <a:off x="4673499" y="8876584"/>
            <a:ext cx="1665071" cy="369332"/>
          </a:xfrm>
          <a:prstGeom prst="rect">
            <a:avLst/>
          </a:prstGeom>
          <a:noFill/>
        </p:spPr>
        <p:txBody>
          <a:bodyPr wrap="none" rtlCol="0">
            <a:spAutoFit/>
          </a:bodyPr>
          <a:lstStyle/>
          <a:p>
            <a:r>
              <a:rPr lang="en-US" i="1" dirty="0"/>
              <a:t>Source: </a:t>
            </a:r>
            <a:r>
              <a:rPr lang="en-US" dirty="0">
                <a:hlinkClick r:id="rId11"/>
              </a:rPr>
              <a:t>whitely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770731" y="4768328"/>
            <a:ext cx="7775659" cy="1894433"/>
          </a:xfrm>
          <a:prstGeom prst="rect">
            <a:avLst/>
          </a:prstGeom>
        </p:spPr>
      </p:pic>
      <p:grpSp>
        <p:nvGrpSpPr>
          <p:cNvPr id="5" name="Group 5"/>
          <p:cNvGrpSpPr/>
          <p:nvPr/>
        </p:nvGrpSpPr>
        <p:grpSpPr>
          <a:xfrm>
            <a:off x="14658560" y="2060782"/>
            <a:ext cx="657082" cy="657082"/>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3665800" y="3547556"/>
            <a:ext cx="657082" cy="657082"/>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382803" y="5303960"/>
            <a:ext cx="657082" cy="65708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752257" y="7056417"/>
            <a:ext cx="657082" cy="657082"/>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4658560" y="8705205"/>
            <a:ext cx="657082" cy="65708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20" name="Picture 20"/>
          <p:cNvPicPr>
            <a:picLocks noChangeAspect="1"/>
          </p:cNvPicPr>
          <p:nvPr/>
        </p:nvPicPr>
        <p:blipFill>
          <a:blip r:embed="rId4"/>
          <a:srcRect/>
          <a:stretch>
            <a:fillRect/>
          </a:stretch>
        </p:blipFill>
        <p:spPr>
          <a:xfrm>
            <a:off x="16418708" y="0"/>
            <a:ext cx="1869292" cy="1869292"/>
          </a:xfrm>
          <a:prstGeom prst="rect">
            <a:avLst/>
          </a:prstGeom>
        </p:spPr>
      </p:pic>
      <p:grpSp>
        <p:nvGrpSpPr>
          <p:cNvPr id="21" name="Group 21"/>
          <p:cNvGrpSpPr/>
          <p:nvPr/>
        </p:nvGrpSpPr>
        <p:grpSpPr>
          <a:xfrm>
            <a:off x="14770557" y="3970317"/>
            <a:ext cx="3086100" cy="3086100"/>
            <a:chOff x="0" y="0"/>
            <a:chExt cx="812800" cy="812800"/>
          </a:xfrm>
        </p:grpSpPr>
        <p:sp>
          <p:nvSpPr>
            <p:cNvPr id="22" name="Freeform 22"/>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p:spPr>
        </p:sp>
        <p:sp>
          <p:nvSpPr>
            <p:cNvPr id="23" name="TextBox 23"/>
            <p:cNvSpPr txBox="1"/>
            <p:nvPr/>
          </p:nvSpPr>
          <p:spPr>
            <a:xfrm>
              <a:off x="0" y="-76200"/>
              <a:ext cx="812800" cy="889000"/>
            </a:xfrm>
            <a:prstGeom prst="rect">
              <a:avLst/>
            </a:prstGeom>
          </p:spPr>
          <p:txBody>
            <a:bodyPr lIns="50800" tIns="50800" rIns="50800" bIns="50800" rtlCol="0" anchor="ctr"/>
            <a:lstStyle/>
            <a:p>
              <a:pPr algn="ctr">
                <a:lnSpc>
                  <a:spcPts val="4479"/>
                </a:lnSpc>
              </a:pPr>
              <a:r>
                <a:rPr lang="en-US" sz="3199" dirty="0">
                  <a:solidFill>
                    <a:srgbClr val="FEFEFE"/>
                  </a:solidFill>
                  <a:latin typeface="Abhaya Libre Regular"/>
                </a:rPr>
                <a:t>Smart Specialization</a:t>
              </a:r>
            </a:p>
          </p:txBody>
        </p:sp>
      </p:grpSp>
      <p:sp>
        <p:nvSpPr>
          <p:cNvPr id="30" name="TextBox 30"/>
          <p:cNvSpPr txBox="1"/>
          <p:nvPr/>
        </p:nvSpPr>
        <p:spPr>
          <a:xfrm>
            <a:off x="2494248" y="2472301"/>
            <a:ext cx="8899201" cy="5651547"/>
          </a:xfrm>
          <a:prstGeom prst="rect">
            <a:avLst/>
          </a:prstGeom>
        </p:spPr>
        <p:txBody>
          <a:bodyPr lIns="0" tIns="0" rIns="0" bIns="0" rtlCol="0" anchor="t">
            <a:spAutoFit/>
          </a:bodyPr>
          <a:lstStyle/>
          <a:p>
            <a:pPr algn="just">
              <a:lnSpc>
                <a:spcPts val="3359"/>
              </a:lnSpc>
            </a:pPr>
            <a:r>
              <a:rPr lang="en-US" sz="2400" b="1" spc="-36" dirty="0" err="1">
                <a:solidFill>
                  <a:srgbClr val="000000"/>
                </a:solidFill>
                <a:latin typeface="Abhaya Libre Regular"/>
              </a:rPr>
              <a:t>Uticaj</a:t>
            </a:r>
            <a:r>
              <a:rPr lang="en-US" sz="2400" b="1" spc="-36" dirty="0">
                <a:solidFill>
                  <a:srgbClr val="000000"/>
                </a:solidFill>
                <a:latin typeface="Abhaya Libre Regular"/>
              </a:rPr>
              <a:t> COVID-19</a:t>
            </a:r>
          </a:p>
          <a:p>
            <a:pPr algn="just">
              <a:lnSpc>
                <a:spcPts val="3359"/>
              </a:lnSpc>
            </a:pPr>
            <a:r>
              <a:rPr lang="en-US" sz="2400" spc="-36" dirty="0" err="1">
                <a:solidFill>
                  <a:srgbClr val="000000"/>
                </a:solidFill>
                <a:latin typeface="Abhaya Libre Regular"/>
              </a:rPr>
              <a:t>Pandemija</a:t>
            </a:r>
            <a:r>
              <a:rPr lang="en-US" sz="2400" spc="-36" dirty="0">
                <a:solidFill>
                  <a:srgbClr val="000000"/>
                </a:solidFill>
                <a:latin typeface="Abhaya Libre Regular"/>
              </a:rPr>
              <a:t> je </a:t>
            </a:r>
            <a:r>
              <a:rPr lang="en-US" sz="2400" spc="-36" dirty="0" err="1">
                <a:solidFill>
                  <a:srgbClr val="000000"/>
                </a:solidFill>
                <a:latin typeface="Abhaya Libre Regular"/>
              </a:rPr>
              <a:t>izazvala</a:t>
            </a:r>
            <a:r>
              <a:rPr lang="en-US" sz="2400" spc="-36" dirty="0">
                <a:solidFill>
                  <a:srgbClr val="000000"/>
                </a:solidFill>
                <a:latin typeface="Abhaya Libre Regular"/>
              </a:rPr>
              <a:t> </a:t>
            </a:r>
            <a:r>
              <a:rPr lang="en-US" sz="2400" spc="-36" dirty="0" err="1">
                <a:solidFill>
                  <a:srgbClr val="000000"/>
                </a:solidFill>
                <a:latin typeface="Abhaya Libre Regular"/>
              </a:rPr>
              <a:t>porast</a:t>
            </a:r>
            <a:r>
              <a:rPr lang="en-US" sz="2400" spc="-36" dirty="0">
                <a:solidFill>
                  <a:srgbClr val="000000"/>
                </a:solidFill>
                <a:latin typeface="Abhaya Libre Regular"/>
              </a:rPr>
              <a:t> stope </a:t>
            </a:r>
            <a:r>
              <a:rPr lang="en-US" sz="2400" spc="-36" dirty="0" err="1">
                <a:solidFill>
                  <a:srgbClr val="000000"/>
                </a:solidFill>
                <a:latin typeface="Abhaya Libre Regular"/>
              </a:rPr>
              <a:t>nezaposlenosti</a:t>
            </a:r>
            <a:r>
              <a:rPr lang="en-US" sz="2400" spc="-36" dirty="0">
                <a:solidFill>
                  <a:srgbClr val="000000"/>
                </a:solidFill>
                <a:latin typeface="Abhaya Libre Regular"/>
              </a:rPr>
              <a:t>, </a:t>
            </a:r>
            <a:r>
              <a:rPr lang="en-US" sz="2400" spc="-36" dirty="0" err="1">
                <a:solidFill>
                  <a:srgbClr val="000000"/>
                </a:solidFill>
                <a:latin typeface="Abhaya Libre Regular"/>
              </a:rPr>
              <a:t>dok</a:t>
            </a:r>
            <a:r>
              <a:rPr lang="en-US" sz="2400" spc="-36" dirty="0">
                <a:solidFill>
                  <a:srgbClr val="000000"/>
                </a:solidFill>
                <a:latin typeface="Abhaya Libre Regular"/>
              </a:rPr>
              <a:t> je </a:t>
            </a:r>
            <a:r>
              <a:rPr lang="en-US" sz="2400" spc="-36" dirty="0" err="1">
                <a:solidFill>
                  <a:srgbClr val="000000"/>
                </a:solidFill>
                <a:latin typeface="Abhaya Libre Regular"/>
              </a:rPr>
              <a:t>sigurnost</a:t>
            </a:r>
            <a:r>
              <a:rPr lang="en-US" sz="2400" spc="-36" dirty="0">
                <a:solidFill>
                  <a:srgbClr val="000000"/>
                </a:solidFill>
                <a:latin typeface="Abhaya Libre Regular"/>
              </a:rPr>
              <a:t> </a:t>
            </a:r>
            <a:r>
              <a:rPr lang="en-US" sz="2400" spc="-36" dirty="0" err="1">
                <a:solidFill>
                  <a:srgbClr val="000000"/>
                </a:solidFill>
                <a:latin typeface="Abhaya Libre Regular"/>
              </a:rPr>
              <a:t>posla</a:t>
            </a:r>
            <a:r>
              <a:rPr lang="en-US" sz="2400" spc="-36" dirty="0">
                <a:solidFill>
                  <a:srgbClr val="000000"/>
                </a:solidFill>
                <a:latin typeface="Abhaya Libre Regular"/>
              </a:rPr>
              <a:t> </a:t>
            </a:r>
            <a:r>
              <a:rPr lang="en-US" sz="2400" spc="-36" dirty="0" err="1">
                <a:solidFill>
                  <a:srgbClr val="000000"/>
                </a:solidFill>
                <a:latin typeface="Abhaya Libre Regular"/>
              </a:rPr>
              <a:t>doživela</a:t>
            </a:r>
            <a:r>
              <a:rPr lang="en-US" sz="2400" spc="-36" dirty="0">
                <a:solidFill>
                  <a:srgbClr val="000000"/>
                </a:solidFill>
                <a:latin typeface="Abhaya Libre Regular"/>
              </a:rPr>
              <a:t> </a:t>
            </a:r>
            <a:r>
              <a:rPr lang="en-US" sz="2400" spc="-36" dirty="0" err="1">
                <a:solidFill>
                  <a:srgbClr val="000000"/>
                </a:solidFill>
                <a:latin typeface="Abhaya Libre Regular"/>
              </a:rPr>
              <a:t>obrnuti</a:t>
            </a:r>
            <a:r>
              <a:rPr lang="en-US" sz="2400" spc="-36" dirty="0">
                <a:solidFill>
                  <a:srgbClr val="000000"/>
                </a:solidFill>
                <a:latin typeface="Abhaya Libre Regular"/>
              </a:rPr>
              <a:t> trend. Ovo je </a:t>
            </a:r>
            <a:r>
              <a:rPr lang="en-US" sz="2400" spc="-36" dirty="0" err="1">
                <a:solidFill>
                  <a:srgbClr val="000000"/>
                </a:solidFill>
                <a:latin typeface="Abhaya Libre Regular"/>
              </a:rPr>
              <a:t>ugrozilo</a:t>
            </a:r>
            <a:r>
              <a:rPr lang="en-US" sz="2400" spc="-36" dirty="0">
                <a:solidFill>
                  <a:srgbClr val="000000"/>
                </a:solidFill>
                <a:latin typeface="Abhaya Libre Regular"/>
              </a:rPr>
              <a:t> </a:t>
            </a:r>
            <a:r>
              <a:rPr lang="en-US" sz="2400" spc="-36" dirty="0" err="1">
                <a:solidFill>
                  <a:srgbClr val="000000"/>
                </a:solidFill>
                <a:latin typeface="Abhaya Libre Regular"/>
              </a:rPr>
              <a:t>sposobnost</a:t>
            </a:r>
            <a:r>
              <a:rPr lang="en-US" sz="2400" spc="-36" dirty="0">
                <a:solidFill>
                  <a:srgbClr val="000000"/>
                </a:solidFill>
                <a:latin typeface="Abhaya Libre Regular"/>
              </a:rPr>
              <a:t> </a:t>
            </a:r>
            <a:r>
              <a:rPr lang="en-US" sz="2400" spc="-36" dirty="0" err="1">
                <a:solidFill>
                  <a:srgbClr val="000000"/>
                </a:solidFill>
                <a:latin typeface="Abhaya Libre Regular"/>
              </a:rPr>
              <a:t>ljudi</a:t>
            </a:r>
            <a:r>
              <a:rPr lang="en-US" sz="2400" spc="-36" dirty="0">
                <a:solidFill>
                  <a:srgbClr val="000000"/>
                </a:solidFill>
                <a:latin typeface="Abhaya Libre Regular"/>
              </a:rPr>
              <a:t> da </a:t>
            </a:r>
            <a:r>
              <a:rPr lang="en-US" sz="2400" spc="-36" dirty="0" err="1">
                <a:solidFill>
                  <a:srgbClr val="000000"/>
                </a:solidFill>
                <a:latin typeface="Abhaya Libre Regular"/>
              </a:rPr>
              <a:t>zarađuju</a:t>
            </a:r>
            <a:r>
              <a:rPr lang="en-US" sz="2400" spc="-36" dirty="0">
                <a:solidFill>
                  <a:srgbClr val="000000"/>
                </a:solidFill>
                <a:latin typeface="Abhaya Libre Regular"/>
              </a:rPr>
              <a:t> za </a:t>
            </a:r>
            <a:r>
              <a:rPr lang="en-US" sz="2400" spc="-36" dirty="0" err="1">
                <a:solidFill>
                  <a:srgbClr val="000000"/>
                </a:solidFill>
                <a:latin typeface="Abhaya Libre Regular"/>
              </a:rPr>
              <a:t>život</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izazvalo</a:t>
            </a:r>
            <a:r>
              <a:rPr lang="en-US" sz="2400" spc="-36" dirty="0">
                <a:solidFill>
                  <a:srgbClr val="000000"/>
                </a:solidFill>
                <a:latin typeface="Abhaya Libre Regular"/>
              </a:rPr>
              <a:t> </a:t>
            </a:r>
            <a:r>
              <a:rPr lang="en-US" sz="2400" spc="-36" dirty="0" err="1">
                <a:solidFill>
                  <a:srgbClr val="000000"/>
                </a:solidFill>
                <a:latin typeface="Abhaya Libre Regular"/>
              </a:rPr>
              <a:t>veliki</a:t>
            </a:r>
            <a:r>
              <a:rPr lang="en-US" sz="2400" spc="-36" dirty="0">
                <a:solidFill>
                  <a:srgbClr val="000000"/>
                </a:solidFill>
                <a:latin typeface="Abhaya Libre Regular"/>
              </a:rPr>
              <a:t> pad </a:t>
            </a:r>
            <a:r>
              <a:rPr lang="en-US" sz="2400" spc="-36" dirty="0" err="1">
                <a:solidFill>
                  <a:srgbClr val="000000"/>
                </a:solidFill>
                <a:latin typeface="Abhaya Libre Regular"/>
              </a:rPr>
              <a:t>svetske</a:t>
            </a:r>
            <a:r>
              <a:rPr lang="en-US" sz="2400" spc="-36" dirty="0">
                <a:solidFill>
                  <a:srgbClr val="000000"/>
                </a:solidFill>
                <a:latin typeface="Abhaya Libre Regular"/>
              </a:rPr>
              <a:t> </a:t>
            </a:r>
            <a:r>
              <a:rPr lang="en-US" sz="2400" spc="-36" dirty="0" err="1">
                <a:solidFill>
                  <a:srgbClr val="000000"/>
                </a:solidFill>
                <a:latin typeface="Abhaya Libre Regular"/>
              </a:rPr>
              <a:t>ekonomije</a:t>
            </a:r>
            <a:r>
              <a:rPr lang="en-US" sz="2400" spc="-36" dirty="0">
                <a:solidFill>
                  <a:srgbClr val="000000"/>
                </a:solidFill>
                <a:latin typeface="Abhaya Libre Regular"/>
              </a:rPr>
              <a:t>.</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err="1">
                <a:solidFill>
                  <a:srgbClr val="000000"/>
                </a:solidFill>
                <a:latin typeface="Abhaya Libre Regular"/>
              </a:rPr>
              <a:t>Međutim</a:t>
            </a:r>
            <a:r>
              <a:rPr lang="en-US" sz="2400" spc="-36" dirty="0">
                <a:solidFill>
                  <a:srgbClr val="000000"/>
                </a:solidFill>
                <a:latin typeface="Abhaya Libre Regular"/>
              </a:rPr>
              <a:t>, </a:t>
            </a:r>
            <a:r>
              <a:rPr lang="en-US" sz="2400" spc="-36" dirty="0" err="1">
                <a:solidFill>
                  <a:srgbClr val="000000"/>
                </a:solidFill>
                <a:latin typeface="Abhaya Libre Regular"/>
              </a:rPr>
              <a:t>kao</a:t>
            </a:r>
            <a:r>
              <a:rPr lang="en-US" sz="2400" spc="-36" dirty="0">
                <a:solidFill>
                  <a:srgbClr val="000000"/>
                </a:solidFill>
                <a:latin typeface="Abhaya Libre Regular"/>
              </a:rPr>
              <a:t> </a:t>
            </a:r>
            <a:r>
              <a:rPr lang="en-US" sz="2400" spc="-36" dirty="0" err="1">
                <a:solidFill>
                  <a:srgbClr val="000000"/>
                </a:solidFill>
                <a:latin typeface="Abhaya Libre Regular"/>
              </a:rPr>
              <a:t>što</a:t>
            </a:r>
            <a:r>
              <a:rPr lang="en-US" sz="2400" spc="-36" dirty="0">
                <a:solidFill>
                  <a:srgbClr val="000000"/>
                </a:solidFill>
                <a:latin typeface="Abhaya Libre Regular"/>
              </a:rPr>
              <a:t> </a:t>
            </a:r>
            <a:r>
              <a:rPr lang="en-US" sz="2400" spc="-36" dirty="0" err="1">
                <a:solidFill>
                  <a:srgbClr val="000000"/>
                </a:solidFill>
                <a:latin typeface="Abhaya Libre Regular"/>
              </a:rPr>
              <a:t>istorija</a:t>
            </a:r>
            <a:r>
              <a:rPr lang="en-US" sz="2400" spc="-36" dirty="0">
                <a:solidFill>
                  <a:srgbClr val="000000"/>
                </a:solidFill>
                <a:latin typeface="Abhaya Libre Regular"/>
              </a:rPr>
              <a:t> </a:t>
            </a:r>
            <a:r>
              <a:rPr lang="en-US" sz="2400" spc="-36" dirty="0" err="1">
                <a:solidFill>
                  <a:srgbClr val="000000"/>
                </a:solidFill>
                <a:latin typeface="Abhaya Libre Regular"/>
              </a:rPr>
              <a:t>pokazuje</a:t>
            </a:r>
            <a:r>
              <a:rPr lang="en-US" sz="2400" spc="-36" dirty="0">
                <a:solidFill>
                  <a:srgbClr val="000000"/>
                </a:solidFill>
                <a:latin typeface="Abhaya Libre Regular"/>
              </a:rPr>
              <a:t>, </a:t>
            </a:r>
            <a:r>
              <a:rPr lang="en-US" sz="2400" spc="-36" dirty="0" err="1">
                <a:solidFill>
                  <a:srgbClr val="000000"/>
                </a:solidFill>
                <a:latin typeface="Abhaya Libre Regular"/>
              </a:rPr>
              <a:t>veliku</a:t>
            </a:r>
            <a:r>
              <a:rPr lang="en-US" sz="2400" spc="-36" dirty="0">
                <a:solidFill>
                  <a:srgbClr val="000000"/>
                </a:solidFill>
                <a:latin typeface="Abhaya Libre Regular"/>
              </a:rPr>
              <a:t> </a:t>
            </a:r>
            <a:r>
              <a:rPr lang="en-US" sz="2400" spc="-36" dirty="0" err="1">
                <a:solidFill>
                  <a:srgbClr val="000000"/>
                </a:solidFill>
                <a:latin typeface="Abhaya Libre Regular"/>
              </a:rPr>
              <a:t>prirodnu</a:t>
            </a:r>
            <a:r>
              <a:rPr lang="en-US" sz="2400" spc="-36" dirty="0">
                <a:solidFill>
                  <a:srgbClr val="000000"/>
                </a:solidFill>
                <a:latin typeface="Abhaya Libre Regular"/>
              </a:rPr>
              <a:t> </a:t>
            </a:r>
            <a:r>
              <a:rPr lang="en-US" sz="2400" spc="-36" dirty="0" err="1">
                <a:solidFill>
                  <a:srgbClr val="000000"/>
                </a:solidFill>
                <a:latin typeface="Abhaya Libre Regular"/>
              </a:rPr>
              <a:t>katastrofu</a:t>
            </a:r>
            <a:r>
              <a:rPr lang="en-US" sz="2400" spc="-36" dirty="0">
                <a:solidFill>
                  <a:srgbClr val="000000"/>
                </a:solidFill>
                <a:latin typeface="Abhaya Libre Regular"/>
              </a:rPr>
              <a:t> </a:t>
            </a:r>
            <a:r>
              <a:rPr lang="en-US" sz="2400" spc="-36" dirty="0" err="1">
                <a:solidFill>
                  <a:srgbClr val="000000"/>
                </a:solidFill>
                <a:latin typeface="Abhaya Libre Regular"/>
              </a:rPr>
              <a:t>ili</a:t>
            </a:r>
            <a:r>
              <a:rPr lang="en-US" sz="2400" spc="-36" dirty="0">
                <a:solidFill>
                  <a:srgbClr val="000000"/>
                </a:solidFill>
                <a:latin typeface="Abhaya Libre Regular"/>
              </a:rPr>
              <a:t> </a:t>
            </a:r>
            <a:r>
              <a:rPr lang="en-US" sz="2400" spc="-36" dirty="0" err="1">
                <a:solidFill>
                  <a:srgbClr val="000000"/>
                </a:solidFill>
                <a:latin typeface="Abhaya Libre Regular"/>
              </a:rPr>
              <a:t>pandemiju</a:t>
            </a:r>
            <a:r>
              <a:rPr lang="en-US" sz="2400" spc="-36" dirty="0">
                <a:solidFill>
                  <a:srgbClr val="000000"/>
                </a:solidFill>
                <a:latin typeface="Abhaya Libre Regular"/>
              </a:rPr>
              <a:t> </a:t>
            </a:r>
            <a:r>
              <a:rPr lang="en-US" sz="2400" spc="-36" dirty="0" err="1">
                <a:solidFill>
                  <a:srgbClr val="000000"/>
                </a:solidFill>
                <a:latin typeface="Abhaya Libre Regular"/>
              </a:rPr>
              <a:t>obično</a:t>
            </a:r>
            <a:r>
              <a:rPr lang="en-US" sz="2400" spc="-36" dirty="0">
                <a:solidFill>
                  <a:srgbClr val="000000"/>
                </a:solidFill>
                <a:latin typeface="Abhaya Libre Regular"/>
              </a:rPr>
              <a:t> </a:t>
            </a:r>
            <a:r>
              <a:rPr lang="en-US" sz="2400" spc="-36" dirty="0" err="1">
                <a:solidFill>
                  <a:srgbClr val="000000"/>
                </a:solidFill>
                <a:latin typeface="Abhaya Libre Regular"/>
              </a:rPr>
              <a:t>prati</a:t>
            </a:r>
            <a:r>
              <a:rPr lang="en-US" sz="2400" spc="-36" dirty="0">
                <a:solidFill>
                  <a:srgbClr val="000000"/>
                </a:solidFill>
                <a:latin typeface="Abhaya Libre Regular"/>
              </a:rPr>
              <a:t> </a:t>
            </a:r>
            <a:r>
              <a:rPr lang="en-US" sz="2400" spc="-36" dirty="0" err="1">
                <a:solidFill>
                  <a:srgbClr val="000000"/>
                </a:solidFill>
                <a:latin typeface="Abhaya Libre Regular"/>
              </a:rPr>
              <a:t>vreme</a:t>
            </a:r>
            <a:r>
              <a:rPr lang="en-US" sz="2400" spc="-36" dirty="0">
                <a:solidFill>
                  <a:srgbClr val="000000"/>
                </a:solidFill>
                <a:latin typeface="Abhaya Libre Regular"/>
              </a:rPr>
              <a:t> </a:t>
            </a:r>
            <a:r>
              <a:rPr lang="en-US" sz="2400" spc="-36" dirty="0" err="1">
                <a:solidFill>
                  <a:srgbClr val="000000"/>
                </a:solidFill>
                <a:latin typeface="Abhaya Libre Regular"/>
              </a:rPr>
              <a:t>prosperiteta</a:t>
            </a:r>
            <a:r>
              <a:rPr lang="en-US" sz="2400" spc="-36" dirty="0">
                <a:solidFill>
                  <a:srgbClr val="000000"/>
                </a:solidFill>
                <a:latin typeface="Abhaya Libre Regular"/>
              </a:rPr>
              <a:t>. Prema </a:t>
            </a:r>
            <a:r>
              <a:rPr lang="en-US" sz="2400" spc="-36" dirty="0" err="1">
                <a:solidFill>
                  <a:srgbClr val="000000"/>
                </a:solidFill>
                <a:latin typeface="Abhaya Libre Regular"/>
              </a:rPr>
              <a:t>istraživanju</a:t>
            </a:r>
            <a:r>
              <a:rPr lang="en-US" sz="2400" spc="-36" dirty="0">
                <a:solidFill>
                  <a:srgbClr val="000000"/>
                </a:solidFill>
                <a:latin typeface="Abhaya Libre Regular"/>
              </a:rPr>
              <a:t>, </a:t>
            </a:r>
            <a:r>
              <a:rPr lang="en-US" sz="2400" spc="-36" dirty="0" err="1">
                <a:solidFill>
                  <a:srgbClr val="000000"/>
                </a:solidFill>
                <a:latin typeface="Abhaya Libre Regular"/>
              </a:rPr>
              <a:t>svet</a:t>
            </a:r>
            <a:r>
              <a:rPr lang="en-US" sz="2400" spc="-36" dirty="0">
                <a:solidFill>
                  <a:srgbClr val="000000"/>
                </a:solidFill>
                <a:latin typeface="Abhaya Libre Regular"/>
              </a:rPr>
              <a:t> </a:t>
            </a:r>
            <a:r>
              <a:rPr lang="en-US" sz="2400" spc="-36" dirty="0" err="1">
                <a:solidFill>
                  <a:srgbClr val="000000"/>
                </a:solidFill>
                <a:latin typeface="Abhaya Libre Regular"/>
              </a:rPr>
              <a:t>će</a:t>
            </a:r>
            <a:r>
              <a:rPr lang="en-US" sz="2400" spc="-36" dirty="0">
                <a:solidFill>
                  <a:srgbClr val="000000"/>
                </a:solidFill>
                <a:latin typeface="Abhaya Libre Regular"/>
              </a:rPr>
              <a:t> </a:t>
            </a:r>
            <a:r>
              <a:rPr lang="en-US" sz="2400" spc="-36" dirty="0" err="1">
                <a:solidFill>
                  <a:srgbClr val="000000"/>
                </a:solidFill>
                <a:latin typeface="Abhaya Libre Regular"/>
              </a:rPr>
              <a:t>uskoro</a:t>
            </a:r>
            <a:r>
              <a:rPr lang="en-US" sz="2400" spc="-36" dirty="0">
                <a:solidFill>
                  <a:srgbClr val="000000"/>
                </a:solidFill>
                <a:latin typeface="Abhaya Libre Regular"/>
              </a:rPr>
              <a:t> </a:t>
            </a:r>
            <a:r>
              <a:rPr lang="en-US" sz="2400" spc="-36" dirty="0" err="1">
                <a:solidFill>
                  <a:srgbClr val="000000"/>
                </a:solidFill>
                <a:latin typeface="Abhaya Libre Regular"/>
              </a:rPr>
              <a:t>doživeti</a:t>
            </a:r>
            <a:r>
              <a:rPr lang="en-US" sz="2400" spc="-36" dirty="0">
                <a:solidFill>
                  <a:srgbClr val="000000"/>
                </a:solidFill>
                <a:latin typeface="Abhaya Libre Regular"/>
              </a:rPr>
              <a:t> </a:t>
            </a:r>
            <a:r>
              <a:rPr lang="en-US" sz="2400" spc="-36" dirty="0" err="1">
                <a:solidFill>
                  <a:srgbClr val="000000"/>
                </a:solidFill>
                <a:latin typeface="Abhaya Libre Regular"/>
              </a:rPr>
              <a:t>procvat</a:t>
            </a:r>
            <a:r>
              <a:rPr lang="en-US" sz="2400" spc="-36" dirty="0">
                <a:solidFill>
                  <a:srgbClr val="000000"/>
                </a:solidFill>
                <a:latin typeface="Abhaya Libre Regular"/>
              </a:rPr>
              <a:t> </a:t>
            </a:r>
            <a:r>
              <a:rPr lang="en-US" sz="2400" spc="-36" dirty="0" err="1">
                <a:solidFill>
                  <a:srgbClr val="000000"/>
                </a:solidFill>
                <a:latin typeface="Abhaya Libre Regular"/>
              </a:rPr>
              <a:t>nakon</a:t>
            </a:r>
            <a:r>
              <a:rPr lang="en-US" sz="2400" spc="-36" dirty="0">
                <a:solidFill>
                  <a:srgbClr val="000000"/>
                </a:solidFill>
                <a:latin typeface="Abhaya Libre Regular"/>
              </a:rPr>
              <a:t> </a:t>
            </a:r>
            <a:r>
              <a:rPr lang="en-US" sz="2400" spc="-36" dirty="0" err="1">
                <a:solidFill>
                  <a:srgbClr val="000000"/>
                </a:solidFill>
                <a:latin typeface="Abhaya Libre Regular"/>
              </a:rPr>
              <a:t>pandemije</a:t>
            </a:r>
            <a:r>
              <a:rPr lang="en-US" sz="2400" spc="-36" dirty="0">
                <a:solidFill>
                  <a:srgbClr val="000000"/>
                </a:solidFill>
                <a:latin typeface="Abhaya Libre Regular"/>
              </a:rPr>
              <a:t>, </a:t>
            </a:r>
            <a:r>
              <a:rPr lang="en-US" sz="2400" spc="-36" dirty="0" err="1">
                <a:solidFill>
                  <a:srgbClr val="000000"/>
                </a:solidFill>
                <a:latin typeface="Abhaya Libre Regular"/>
              </a:rPr>
              <a:t>uprkos</a:t>
            </a:r>
            <a:r>
              <a:rPr lang="en-US" sz="2400" spc="-36" dirty="0">
                <a:solidFill>
                  <a:srgbClr val="000000"/>
                </a:solidFill>
                <a:latin typeface="Abhaya Libre Regular"/>
              </a:rPr>
              <a:t> </a:t>
            </a:r>
            <a:r>
              <a:rPr lang="en-US" sz="2400" spc="-36" dirty="0" err="1">
                <a:solidFill>
                  <a:srgbClr val="000000"/>
                </a:solidFill>
                <a:latin typeface="Abhaya Libre Regular"/>
              </a:rPr>
              <a:t>činjenici</a:t>
            </a:r>
            <a:r>
              <a:rPr lang="en-US" sz="2400" spc="-36" dirty="0">
                <a:solidFill>
                  <a:srgbClr val="000000"/>
                </a:solidFill>
                <a:latin typeface="Abhaya Libre Regular"/>
              </a:rPr>
              <a:t> da je COVID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dalje</a:t>
            </a:r>
            <a:r>
              <a:rPr lang="en-US" sz="2400" spc="-36" dirty="0">
                <a:solidFill>
                  <a:srgbClr val="000000"/>
                </a:solidFill>
                <a:latin typeface="Abhaya Libre Regular"/>
              </a:rPr>
              <a:t> </a:t>
            </a:r>
            <a:r>
              <a:rPr lang="en-US" sz="2400" spc="-36" dirty="0" err="1">
                <a:solidFill>
                  <a:srgbClr val="000000"/>
                </a:solidFill>
                <a:latin typeface="Abhaya Libre Regular"/>
              </a:rPr>
              <a:t>prisutan</a:t>
            </a:r>
            <a:r>
              <a:rPr lang="en-US" sz="2400" spc="-36" dirty="0">
                <a:solidFill>
                  <a:srgbClr val="000000"/>
                </a:solidFill>
                <a:latin typeface="Abhaya Libre Regular"/>
              </a:rPr>
              <a:t>.</a:t>
            </a:r>
          </a:p>
          <a:p>
            <a:pPr algn="just">
              <a:lnSpc>
                <a:spcPts val="3359"/>
              </a:lnSpc>
            </a:pPr>
            <a:endParaRPr lang="en-US" sz="2400" spc="-36" dirty="0">
              <a:solidFill>
                <a:srgbClr val="000000"/>
              </a:solidFill>
              <a:latin typeface="Abhaya Libre Regular"/>
            </a:endParaRPr>
          </a:p>
          <a:p>
            <a:pPr algn="just">
              <a:lnSpc>
                <a:spcPts val="3359"/>
              </a:lnSpc>
            </a:pPr>
            <a:r>
              <a:rPr lang="en-US" sz="2400" spc="-36" dirty="0" err="1">
                <a:solidFill>
                  <a:srgbClr val="000000"/>
                </a:solidFill>
                <a:latin typeface="Abhaya Libre Regular"/>
              </a:rPr>
              <a:t>Učenje</a:t>
            </a:r>
            <a:r>
              <a:rPr lang="en-US" sz="2400" spc="-36" dirty="0">
                <a:solidFill>
                  <a:srgbClr val="000000"/>
                </a:solidFill>
                <a:latin typeface="Abhaya Libre Regular"/>
              </a:rPr>
              <a:t> </a:t>
            </a:r>
            <a:r>
              <a:rPr lang="en-US" sz="2400" spc="-36" dirty="0" err="1">
                <a:solidFill>
                  <a:srgbClr val="000000"/>
                </a:solidFill>
                <a:latin typeface="Abhaya Libre Regular"/>
              </a:rPr>
              <a:t>novih</a:t>
            </a:r>
            <a:r>
              <a:rPr lang="en-US" sz="2400" spc="-36" dirty="0">
                <a:solidFill>
                  <a:srgbClr val="000000"/>
                </a:solidFill>
                <a:latin typeface="Abhaya Libre Regular"/>
              </a:rPr>
              <a:t> </a:t>
            </a:r>
            <a:r>
              <a:rPr lang="en-US" sz="2400" spc="-36" dirty="0" err="1">
                <a:solidFill>
                  <a:srgbClr val="000000"/>
                </a:solidFill>
                <a:latin typeface="Abhaya Libre Regular"/>
              </a:rPr>
              <a:t>veština</a:t>
            </a:r>
            <a:r>
              <a:rPr lang="en-US" sz="2400" spc="-36" dirty="0">
                <a:solidFill>
                  <a:srgbClr val="000000"/>
                </a:solidFill>
                <a:latin typeface="Abhaya Libre Regular"/>
              </a:rPr>
              <a:t> </a:t>
            </a:r>
            <a:r>
              <a:rPr lang="en-US" sz="2400" spc="-36" dirty="0" err="1">
                <a:solidFill>
                  <a:srgbClr val="000000"/>
                </a:solidFill>
                <a:latin typeface="Abhaya Libre Regular"/>
              </a:rPr>
              <a:t>će</a:t>
            </a:r>
            <a:r>
              <a:rPr lang="en-US" sz="2400" spc="-36" dirty="0">
                <a:solidFill>
                  <a:srgbClr val="000000"/>
                </a:solidFill>
                <a:latin typeface="Abhaya Libre Regular"/>
              </a:rPr>
              <a:t> vas </a:t>
            </a:r>
            <a:r>
              <a:rPr lang="en-US" sz="2400" spc="-36" dirty="0" err="1">
                <a:solidFill>
                  <a:srgbClr val="000000"/>
                </a:solidFill>
                <a:latin typeface="Abhaya Libre Regular"/>
              </a:rPr>
              <a:t>dovesti</a:t>
            </a:r>
            <a:r>
              <a:rPr lang="en-US" sz="2400" spc="-36" dirty="0">
                <a:solidFill>
                  <a:srgbClr val="000000"/>
                </a:solidFill>
                <a:latin typeface="Abhaya Libre Regular"/>
              </a:rPr>
              <a:t> u </a:t>
            </a:r>
            <a:r>
              <a:rPr lang="en-US" sz="2400" spc="-36" dirty="0" err="1">
                <a:solidFill>
                  <a:srgbClr val="000000"/>
                </a:solidFill>
                <a:latin typeface="Abhaya Libre Regular"/>
              </a:rPr>
              <a:t>bolju</a:t>
            </a:r>
            <a:r>
              <a:rPr lang="en-US" sz="2400" spc="-36" dirty="0">
                <a:solidFill>
                  <a:srgbClr val="000000"/>
                </a:solidFill>
                <a:latin typeface="Abhaya Libre Regular"/>
              </a:rPr>
              <a:t> </a:t>
            </a:r>
            <a:r>
              <a:rPr lang="en-US" sz="2400" spc="-36" dirty="0" err="1">
                <a:solidFill>
                  <a:srgbClr val="000000"/>
                </a:solidFill>
                <a:latin typeface="Abhaya Libre Regular"/>
              </a:rPr>
              <a:t>poziciju</a:t>
            </a:r>
            <a:r>
              <a:rPr lang="en-US" sz="2400" spc="-36" dirty="0">
                <a:solidFill>
                  <a:srgbClr val="000000"/>
                </a:solidFill>
                <a:latin typeface="Abhaya Libre Regular"/>
              </a:rPr>
              <a:t> da </a:t>
            </a:r>
            <a:r>
              <a:rPr lang="en-US" sz="2400" spc="-36" dirty="0" err="1">
                <a:solidFill>
                  <a:srgbClr val="000000"/>
                </a:solidFill>
                <a:latin typeface="Abhaya Libre Regular"/>
              </a:rPr>
              <a:t>imate</a:t>
            </a:r>
            <a:r>
              <a:rPr lang="en-US" sz="2400" spc="-36" dirty="0">
                <a:solidFill>
                  <a:srgbClr val="000000"/>
                </a:solidFill>
                <a:latin typeface="Abhaya Libre Regular"/>
              </a:rPr>
              <a:t> </a:t>
            </a:r>
            <a:r>
              <a:rPr lang="en-US" sz="2400" spc="-36" dirty="0" err="1">
                <a:solidFill>
                  <a:srgbClr val="000000"/>
                </a:solidFill>
                <a:latin typeface="Abhaya Libre Regular"/>
              </a:rPr>
              <a:t>koristi</a:t>
            </a:r>
            <a:r>
              <a:rPr lang="en-US" sz="2400" spc="-36" dirty="0">
                <a:solidFill>
                  <a:srgbClr val="000000"/>
                </a:solidFill>
                <a:latin typeface="Abhaya Libre Regular"/>
              </a:rPr>
              <a:t> od </a:t>
            </a:r>
            <a:r>
              <a:rPr lang="en-US" sz="2400" spc="-36" dirty="0" err="1">
                <a:solidFill>
                  <a:srgbClr val="000000"/>
                </a:solidFill>
                <a:latin typeface="Abhaya Libre Regular"/>
              </a:rPr>
              <a:t>jače</a:t>
            </a:r>
            <a:r>
              <a:rPr lang="en-US" sz="2400" spc="-36" dirty="0">
                <a:solidFill>
                  <a:srgbClr val="000000"/>
                </a:solidFill>
                <a:latin typeface="Abhaya Libre Regular"/>
              </a:rPr>
              <a:t> </a:t>
            </a:r>
            <a:r>
              <a:rPr lang="en-US" sz="2400" spc="-36" dirty="0" err="1">
                <a:solidFill>
                  <a:srgbClr val="000000"/>
                </a:solidFill>
                <a:latin typeface="Abhaya Libre Regular"/>
              </a:rPr>
              <a:t>ekonomije</a:t>
            </a:r>
            <a:r>
              <a:rPr lang="en-US" sz="2400" spc="-36" dirty="0">
                <a:solidFill>
                  <a:srgbClr val="000000"/>
                </a:solidFill>
                <a:latin typeface="Abhaya Libre Regular"/>
              </a:rPr>
              <a:t> s </a:t>
            </a:r>
            <a:r>
              <a:rPr lang="en-US" sz="2400" spc="-36" dirty="0" err="1">
                <a:solidFill>
                  <a:srgbClr val="000000"/>
                </a:solidFill>
                <a:latin typeface="Abhaya Libre Regular"/>
              </a:rPr>
              <a:t>obzirom</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sav </a:t>
            </a:r>
            <a:r>
              <a:rPr lang="en-US" sz="2400" spc="-36" dirty="0" err="1">
                <a:solidFill>
                  <a:srgbClr val="000000"/>
                </a:solidFill>
                <a:latin typeface="Abhaya Libre Regular"/>
              </a:rPr>
              <a:t>ovaj</a:t>
            </a:r>
            <a:r>
              <a:rPr lang="en-US" sz="2400" spc="-36" dirty="0">
                <a:solidFill>
                  <a:srgbClr val="000000"/>
                </a:solidFill>
                <a:latin typeface="Abhaya Libre Regular"/>
              </a:rPr>
              <a:t> </a:t>
            </a:r>
            <a:r>
              <a:rPr lang="en-US" sz="2400" spc="-36" dirty="0" err="1">
                <a:solidFill>
                  <a:srgbClr val="000000"/>
                </a:solidFill>
                <a:latin typeface="Abhaya Libre Regular"/>
              </a:rPr>
              <a:t>razvoj</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nadu</a:t>
            </a:r>
            <a:r>
              <a:rPr lang="en-US" sz="2400" spc="-36" dirty="0">
                <a:solidFill>
                  <a:srgbClr val="000000"/>
                </a:solidFill>
                <a:latin typeface="Abhaya Libre Regular"/>
              </a:rPr>
              <a:t>.</a:t>
            </a:r>
          </a:p>
          <a:p>
            <a:pPr algn="just">
              <a:lnSpc>
                <a:spcPts val="3359"/>
              </a:lnSpc>
            </a:pPr>
            <a:endParaRPr lang="en-US" sz="2400" spc="-36" dirty="0">
              <a:solidFill>
                <a:srgbClr val="000000"/>
              </a:solidFill>
              <a:latin typeface="Abhaya Libre Regular"/>
            </a:endParaRPr>
          </a:p>
        </p:txBody>
      </p:sp>
      <p:pic>
        <p:nvPicPr>
          <p:cNvPr id="32" name="Picture 3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6323948" y="-3260923"/>
            <a:ext cx="5364129" cy="5364129"/>
          </a:xfrm>
          <a:prstGeom prst="rect">
            <a:avLst/>
          </a:prstGeom>
        </p:spPr>
      </p:pic>
      <p:pic>
        <p:nvPicPr>
          <p:cNvPr id="33" name="Picture 3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1490547"/>
            <a:ext cx="3334026" cy="3588482"/>
          </a:xfrm>
          <a:prstGeom prst="rect">
            <a:avLst/>
          </a:prstGeom>
        </p:spPr>
      </p:pic>
      <p:pic>
        <p:nvPicPr>
          <p:cNvPr id="34" name="Picture 3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85502">
            <a:off x="-3235988" y="28827"/>
            <a:ext cx="4352147" cy="4346443"/>
          </a:xfrm>
          <a:prstGeom prst="rect">
            <a:avLst/>
          </a:prstGeom>
        </p:spPr>
      </p:pic>
      <p:pic>
        <p:nvPicPr>
          <p:cNvPr id="35" name="Picture 3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15257830" y="7358583"/>
            <a:ext cx="5364129" cy="5364129"/>
          </a:xfrm>
          <a:prstGeom prst="rect">
            <a:avLst/>
          </a:prstGeom>
        </p:spPr>
      </p:pic>
      <p:grpSp>
        <p:nvGrpSpPr>
          <p:cNvPr id="36" name="Group 36"/>
          <p:cNvGrpSpPr/>
          <p:nvPr/>
        </p:nvGrpSpPr>
        <p:grpSpPr>
          <a:xfrm>
            <a:off x="-845096" y="8795670"/>
            <a:ext cx="2900572" cy="807705"/>
            <a:chOff x="0" y="0"/>
            <a:chExt cx="3867430" cy="1076939"/>
          </a:xfrm>
        </p:grpSpPr>
        <p:pic>
          <p:nvPicPr>
            <p:cNvPr id="37" name="Picture 3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0"/>
              <a:ext cx="3867430" cy="618789"/>
            </a:xfrm>
            <a:prstGeom prst="rect">
              <a:avLst/>
            </a:prstGeom>
          </p:spPr>
        </p:pic>
        <p:pic>
          <p:nvPicPr>
            <p:cNvPr id="38" name="Picture 3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458151"/>
              <a:ext cx="3867430" cy="618789"/>
            </a:xfrm>
            <a:prstGeom prst="rect">
              <a:avLst/>
            </a:prstGeom>
          </p:spPr>
        </p:pic>
      </p:grpSp>
      <p:pic>
        <p:nvPicPr>
          <p:cNvPr id="39" name="Picture 39"/>
          <p:cNvPicPr>
            <a:picLocks noChangeAspect="1"/>
          </p:cNvPicPr>
          <p:nvPr/>
        </p:nvPicPr>
        <p:blipFill>
          <a:blip r:embed="rId13"/>
          <a:srcRect/>
          <a:stretch>
            <a:fillRect/>
          </a:stretch>
        </p:blipFill>
        <p:spPr>
          <a:xfrm>
            <a:off x="7520403" y="9362287"/>
            <a:ext cx="3710720" cy="779251"/>
          </a:xfrm>
          <a:prstGeom prst="rect">
            <a:avLst/>
          </a:prstGeom>
        </p:spPr>
      </p:pic>
      <p:sp>
        <p:nvSpPr>
          <p:cNvPr id="40" name="TextBox 9">
            <a:extLst>
              <a:ext uri="{FF2B5EF4-FFF2-40B4-BE49-F238E27FC236}">
                <a16:creationId xmlns:a16="http://schemas.microsoft.com/office/drawing/2014/main" id="{D8B7702A-9FF5-8C7A-0257-8D95AF1647B5}"/>
              </a:ext>
            </a:extLst>
          </p:cNvPr>
          <p:cNvSpPr txBox="1"/>
          <p:nvPr/>
        </p:nvSpPr>
        <p:spPr>
          <a:xfrm>
            <a:off x="1667013" y="1104471"/>
            <a:ext cx="13769571" cy="1458476"/>
          </a:xfrm>
          <a:prstGeom prst="rect">
            <a:avLst/>
          </a:prstGeom>
        </p:spPr>
        <p:txBody>
          <a:bodyPr wrap="square" lIns="0" tIns="0" rIns="0" bIns="0" rtlCol="0" anchor="t">
            <a:spAutoFit/>
          </a:bodyPr>
          <a:lstStyle/>
          <a:p>
            <a:pPr algn="ctr">
              <a:lnSpc>
                <a:spcPts val="5449"/>
              </a:lnSpc>
            </a:pPr>
            <a:r>
              <a:rPr lang="en-US" sz="6410" dirty="0" err="1">
                <a:solidFill>
                  <a:srgbClr val="000000"/>
                </a:solidFill>
                <a:latin typeface="Abhaya Libre Regular"/>
              </a:rPr>
              <a:t>Zašto</a:t>
            </a:r>
            <a:r>
              <a:rPr lang="en-US" sz="6410" dirty="0">
                <a:solidFill>
                  <a:srgbClr val="000000"/>
                </a:solidFill>
                <a:latin typeface="Abhaya Libre Regular"/>
              </a:rPr>
              <a:t> </a:t>
            </a:r>
            <a:r>
              <a:rPr lang="en-US" sz="6410" dirty="0" err="1">
                <a:solidFill>
                  <a:srgbClr val="000000"/>
                </a:solidFill>
                <a:latin typeface="Abhaya Libre Regular"/>
              </a:rPr>
              <a:t>su</a:t>
            </a:r>
            <a:r>
              <a:rPr lang="en-US" sz="6410" dirty="0">
                <a:solidFill>
                  <a:srgbClr val="000000"/>
                </a:solidFill>
                <a:latin typeface="Abhaya Libre Regular"/>
              </a:rPr>
              <a:t> </a:t>
            </a:r>
            <a:r>
              <a:rPr lang="en-US" sz="6410" dirty="0" err="1">
                <a:solidFill>
                  <a:srgbClr val="000000"/>
                </a:solidFill>
                <a:latin typeface="Abhaya Libre Regular"/>
              </a:rPr>
              <a:t>prekvalifikacija</a:t>
            </a:r>
            <a:r>
              <a:rPr lang="en-US" sz="6410" dirty="0">
                <a:solidFill>
                  <a:srgbClr val="000000"/>
                </a:solidFill>
                <a:latin typeface="Abhaya Libre Regular"/>
              </a:rPr>
              <a:t> </a:t>
            </a:r>
            <a:r>
              <a:rPr lang="en-US" sz="6410" dirty="0" err="1">
                <a:solidFill>
                  <a:srgbClr val="000000"/>
                </a:solidFill>
                <a:latin typeface="Abhaya Libre Regular"/>
              </a:rPr>
              <a:t>i</a:t>
            </a:r>
            <a:r>
              <a:rPr lang="en-US" sz="6410" dirty="0">
                <a:solidFill>
                  <a:srgbClr val="000000"/>
                </a:solidFill>
                <a:latin typeface="Abhaya Libre Regular"/>
              </a:rPr>
              <a:t> </a:t>
            </a:r>
            <a:r>
              <a:rPr lang="en-US" sz="6410" dirty="0" err="1">
                <a:solidFill>
                  <a:srgbClr val="000000"/>
                </a:solidFill>
                <a:latin typeface="Abhaya Libre Regular"/>
              </a:rPr>
              <a:t>dokvalifkacija</a:t>
            </a:r>
            <a:r>
              <a:rPr lang="en-US" sz="6410" dirty="0">
                <a:solidFill>
                  <a:srgbClr val="000000"/>
                </a:solidFill>
                <a:latin typeface="Abhaya Libre Regular"/>
              </a:rPr>
              <a:t> </a:t>
            </a:r>
            <a:r>
              <a:rPr lang="en-US" sz="6410" dirty="0" err="1">
                <a:solidFill>
                  <a:srgbClr val="000000"/>
                </a:solidFill>
                <a:latin typeface="Abhaya Libre Regular"/>
              </a:rPr>
              <a:t>važne</a:t>
            </a:r>
            <a:r>
              <a:rPr lang="en-US" sz="6410" dirty="0">
                <a:solidFill>
                  <a:srgbClr val="000000"/>
                </a:solidFill>
                <a:latin typeface="Abhaya Libre Regular"/>
              </a:rPr>
              <a:t>– </a:t>
            </a:r>
            <a:r>
              <a:rPr lang="en-US" sz="6410" dirty="0" err="1">
                <a:solidFill>
                  <a:srgbClr val="000000"/>
                </a:solidFill>
                <a:latin typeface="Abhaya Libre Regular"/>
              </a:rPr>
              <a:t>Razlog</a:t>
            </a:r>
            <a:r>
              <a:rPr lang="en-US" sz="6410" dirty="0">
                <a:solidFill>
                  <a:srgbClr val="000000"/>
                </a:solidFill>
                <a:latin typeface="Abhaya Libre Regular"/>
              </a:rPr>
              <a:t> 1 </a:t>
            </a:r>
          </a:p>
        </p:txBody>
      </p:sp>
      <p:grpSp>
        <p:nvGrpSpPr>
          <p:cNvPr id="41" name="Group 2">
            <a:extLst>
              <a:ext uri="{FF2B5EF4-FFF2-40B4-BE49-F238E27FC236}">
                <a16:creationId xmlns:a16="http://schemas.microsoft.com/office/drawing/2014/main" id="{B6961C63-0531-700B-49E1-B08315206E46}"/>
              </a:ext>
            </a:extLst>
          </p:cNvPr>
          <p:cNvGrpSpPr/>
          <p:nvPr/>
        </p:nvGrpSpPr>
        <p:grpSpPr>
          <a:xfrm>
            <a:off x="1500638" y="1809254"/>
            <a:ext cx="654150" cy="663047"/>
            <a:chOff x="1812" y="38100"/>
            <a:chExt cx="809173" cy="820178"/>
          </a:xfrm>
        </p:grpSpPr>
        <p:sp>
          <p:nvSpPr>
            <p:cNvPr id="42" name="Freeform 3">
              <a:extLst>
                <a:ext uri="{FF2B5EF4-FFF2-40B4-BE49-F238E27FC236}">
                  <a16:creationId xmlns:a16="http://schemas.microsoft.com/office/drawing/2014/main" id="{A6BFE3DF-E91A-9A83-0BFF-073C476B9D0C}"/>
                </a:ext>
              </a:extLst>
            </p:cNvPr>
            <p:cNvSpPr/>
            <p:nvPr/>
          </p:nvSpPr>
          <p:spPr>
            <a:xfrm>
              <a:off x="1812" y="45478"/>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txBody>
            <a:bodyPr anchor="ctr"/>
            <a:lstStyle/>
            <a:p>
              <a:pPr algn="ctr"/>
              <a:r>
                <a:rPr lang="en-US" sz="2400" b="1" dirty="0"/>
                <a:t>1</a:t>
              </a:r>
            </a:p>
          </p:txBody>
        </p:sp>
        <p:sp>
          <p:nvSpPr>
            <p:cNvPr id="43" name="TextBox 4">
              <a:extLst>
                <a:ext uri="{FF2B5EF4-FFF2-40B4-BE49-F238E27FC236}">
                  <a16:creationId xmlns:a16="http://schemas.microsoft.com/office/drawing/2014/main" id="{54D5355B-0511-EEAA-BE14-678231E86BD8}"/>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196038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84075" y="1894978"/>
            <a:ext cx="8280738" cy="770736"/>
          </a:xfrm>
          <a:prstGeom prst="rect">
            <a:avLst/>
          </a:prstGeom>
        </p:spPr>
        <p:txBody>
          <a:bodyPr lIns="0" tIns="0" rIns="0" bIns="0" rtlCol="0" anchor="t">
            <a:spAutoFit/>
          </a:bodyPr>
          <a:lstStyle/>
          <a:p>
            <a:pPr>
              <a:lnSpc>
                <a:spcPts val="5449"/>
              </a:lnSpc>
            </a:pPr>
            <a:r>
              <a:rPr lang="en-US" sz="6410" dirty="0" err="1">
                <a:solidFill>
                  <a:srgbClr val="000000"/>
                </a:solidFill>
                <a:latin typeface="Abhaya Libre Regular Bold"/>
              </a:rPr>
              <a:t>Napomena</a:t>
            </a:r>
            <a:endParaRPr lang="en-US" sz="6410" dirty="0">
              <a:solidFill>
                <a:srgbClr val="000000"/>
              </a:solidFill>
              <a:latin typeface="Abhaya Libre Regular Bold"/>
            </a:endParaRPr>
          </a:p>
        </p:txBody>
      </p:sp>
      <p:sp>
        <p:nvSpPr>
          <p:cNvPr id="3" name="TextBox 3"/>
          <p:cNvSpPr txBox="1"/>
          <p:nvPr/>
        </p:nvSpPr>
        <p:spPr>
          <a:xfrm>
            <a:off x="1784075" y="2828851"/>
            <a:ext cx="15741892" cy="4592860"/>
          </a:xfrm>
          <a:prstGeom prst="rect">
            <a:avLst/>
          </a:prstGeom>
        </p:spPr>
        <p:txBody>
          <a:bodyPr lIns="0" tIns="0" rIns="0" bIns="0" rtlCol="0" anchor="t">
            <a:spAutoFit/>
          </a:bodyPr>
          <a:lstStyle/>
          <a:p>
            <a:pPr algn="just">
              <a:lnSpc>
                <a:spcPts val="4619"/>
              </a:lnSpc>
            </a:pPr>
            <a:r>
              <a:rPr lang="en-US" sz="3299" spc="-49" dirty="0" err="1">
                <a:solidFill>
                  <a:srgbClr val="000000"/>
                </a:solidFill>
                <a:latin typeface="Abhaya Libre Regular"/>
              </a:rPr>
              <a:t>Podrška</a:t>
            </a:r>
            <a:r>
              <a:rPr lang="en-US" sz="3299" spc="-49" dirty="0">
                <a:solidFill>
                  <a:srgbClr val="000000"/>
                </a:solidFill>
                <a:latin typeface="Abhaya Libre Regular"/>
              </a:rPr>
              <a:t> </a:t>
            </a:r>
            <a:r>
              <a:rPr lang="en-US" sz="3299" spc="-49" dirty="0" err="1">
                <a:solidFill>
                  <a:srgbClr val="000000"/>
                </a:solidFill>
                <a:latin typeface="Abhaya Libre Regular"/>
              </a:rPr>
              <a:t>Evropske</a:t>
            </a:r>
            <a:r>
              <a:rPr lang="en-US" sz="3299" spc="-49" dirty="0">
                <a:solidFill>
                  <a:srgbClr val="000000"/>
                </a:solidFill>
                <a:latin typeface="Abhaya Libre Regular"/>
              </a:rPr>
              <a:t> </a:t>
            </a:r>
            <a:r>
              <a:rPr lang="en-US" sz="3299" spc="-49" dirty="0" err="1">
                <a:solidFill>
                  <a:srgbClr val="000000"/>
                </a:solidFill>
                <a:latin typeface="Abhaya Libre Regular"/>
              </a:rPr>
              <a:t>komisije</a:t>
            </a:r>
            <a:r>
              <a:rPr lang="en-US" sz="3299" spc="-49" dirty="0">
                <a:solidFill>
                  <a:srgbClr val="000000"/>
                </a:solidFill>
                <a:latin typeface="Abhaya Libre Regular"/>
              </a:rPr>
              <a:t> za </a:t>
            </a:r>
            <a:r>
              <a:rPr lang="en-US" sz="3299" spc="-49" dirty="0" err="1">
                <a:solidFill>
                  <a:srgbClr val="000000"/>
                </a:solidFill>
                <a:latin typeface="Abhaya Libre Regular"/>
              </a:rPr>
              <a:t>izradu</a:t>
            </a:r>
            <a:r>
              <a:rPr lang="en-US" sz="3299" spc="-49" dirty="0">
                <a:solidFill>
                  <a:srgbClr val="000000"/>
                </a:solidFill>
                <a:latin typeface="Abhaya Libre Regular"/>
              </a:rPr>
              <a:t> </a:t>
            </a:r>
            <a:r>
              <a:rPr lang="en-US" sz="3299" spc="-49" dirty="0" err="1">
                <a:solidFill>
                  <a:srgbClr val="000000"/>
                </a:solidFill>
                <a:latin typeface="Abhaya Libre Regular"/>
              </a:rPr>
              <a:t>ove</a:t>
            </a:r>
            <a:r>
              <a:rPr lang="en-US" sz="3299" spc="-49" dirty="0">
                <a:solidFill>
                  <a:srgbClr val="000000"/>
                </a:solidFill>
                <a:latin typeface="Abhaya Libre Regular"/>
              </a:rPr>
              <a:t> </a:t>
            </a:r>
            <a:r>
              <a:rPr lang="en-US" sz="3299" spc="-49" dirty="0" err="1">
                <a:solidFill>
                  <a:srgbClr val="000000"/>
                </a:solidFill>
                <a:latin typeface="Abhaya Libre Regular"/>
              </a:rPr>
              <a:t>publikacije</a:t>
            </a:r>
            <a:r>
              <a:rPr lang="en-US" sz="3299" spc="-49" dirty="0">
                <a:solidFill>
                  <a:srgbClr val="000000"/>
                </a:solidFill>
                <a:latin typeface="Abhaya Libre Regular"/>
              </a:rPr>
              <a:t> ne </a:t>
            </a:r>
            <a:r>
              <a:rPr lang="en-US" sz="3299" spc="-49" dirty="0" err="1">
                <a:solidFill>
                  <a:srgbClr val="000000"/>
                </a:solidFill>
                <a:latin typeface="Abhaya Libre Regular"/>
              </a:rPr>
              <a:t>predstavlja</a:t>
            </a:r>
            <a:r>
              <a:rPr lang="en-US" sz="3299" spc="-49" dirty="0">
                <a:solidFill>
                  <a:srgbClr val="000000"/>
                </a:solidFill>
                <a:latin typeface="Abhaya Libre Regular"/>
              </a:rPr>
              <a:t> </a:t>
            </a:r>
            <a:r>
              <a:rPr lang="en-US" sz="3299" spc="-49" dirty="0" err="1">
                <a:solidFill>
                  <a:srgbClr val="000000"/>
                </a:solidFill>
                <a:latin typeface="Abhaya Libre Regular"/>
              </a:rPr>
              <a:t>odobravanje</a:t>
            </a:r>
            <a:r>
              <a:rPr lang="en-US" sz="3299" spc="-49" dirty="0">
                <a:solidFill>
                  <a:srgbClr val="000000"/>
                </a:solidFill>
                <a:latin typeface="Abhaya Libre Regular"/>
              </a:rPr>
              <a:t> </a:t>
            </a:r>
            <a:r>
              <a:rPr lang="en-US" sz="3299" spc="-49" dirty="0" err="1">
                <a:solidFill>
                  <a:srgbClr val="000000"/>
                </a:solidFill>
                <a:latin typeface="Abhaya Libre Regular"/>
              </a:rPr>
              <a:t>sadržaja</a:t>
            </a:r>
            <a:r>
              <a:rPr lang="en-US" sz="3299" spc="-49" dirty="0">
                <a:solidFill>
                  <a:srgbClr val="000000"/>
                </a:solidFill>
                <a:latin typeface="Abhaya Libre Regular"/>
              </a:rPr>
              <a:t> koji </a:t>
            </a:r>
            <a:r>
              <a:rPr lang="en-US" sz="3299" spc="-49" dirty="0" err="1">
                <a:solidFill>
                  <a:srgbClr val="000000"/>
                </a:solidFill>
                <a:latin typeface="Abhaya Libre Regular"/>
              </a:rPr>
              <a:t>odražava</a:t>
            </a:r>
            <a:r>
              <a:rPr lang="en-US" sz="3299" spc="-49" dirty="0">
                <a:solidFill>
                  <a:srgbClr val="000000"/>
                </a:solidFill>
                <a:latin typeface="Abhaya Libre Regular"/>
              </a:rPr>
              <a:t> </a:t>
            </a:r>
            <a:r>
              <a:rPr lang="en-US" sz="3299" spc="-49" dirty="0" err="1">
                <a:solidFill>
                  <a:srgbClr val="000000"/>
                </a:solidFill>
                <a:latin typeface="Abhaya Libre Regular"/>
              </a:rPr>
              <a:t>stavove</a:t>
            </a:r>
            <a:r>
              <a:rPr lang="en-US" sz="3299" spc="-49" dirty="0">
                <a:solidFill>
                  <a:srgbClr val="000000"/>
                </a:solidFill>
                <a:latin typeface="Abhaya Libre Regular"/>
              </a:rPr>
              <a:t> </a:t>
            </a:r>
            <a:r>
              <a:rPr lang="en-US" sz="3299" spc="-49" dirty="0" err="1">
                <a:solidFill>
                  <a:srgbClr val="000000"/>
                </a:solidFill>
                <a:latin typeface="Abhaya Libre Regular"/>
              </a:rPr>
              <a:t>samo</a:t>
            </a:r>
            <a:r>
              <a:rPr lang="en-US" sz="3299" spc="-49" dirty="0">
                <a:solidFill>
                  <a:srgbClr val="000000"/>
                </a:solidFill>
                <a:latin typeface="Abhaya Libre Regular"/>
              </a:rPr>
              <a:t> </a:t>
            </a:r>
            <a:r>
              <a:rPr lang="en-US" sz="3299" spc="-49" dirty="0" err="1">
                <a:solidFill>
                  <a:srgbClr val="000000"/>
                </a:solidFill>
                <a:latin typeface="Abhaya Libre Regular"/>
              </a:rPr>
              <a:t>autora</a:t>
            </a:r>
            <a:r>
              <a:rPr lang="en-US" sz="3299" spc="-49" dirty="0">
                <a:solidFill>
                  <a:srgbClr val="000000"/>
                </a:solidFill>
                <a:latin typeface="Abhaya Libre Regular"/>
              </a:rPr>
              <a:t>, </a:t>
            </a:r>
            <a:r>
              <a:rPr lang="en-US" sz="3299" spc="-49" dirty="0" err="1">
                <a:solidFill>
                  <a:srgbClr val="000000"/>
                </a:solidFill>
                <a:latin typeface="Abhaya Libre Regular"/>
              </a:rPr>
              <a:t>i</a:t>
            </a:r>
            <a:r>
              <a:rPr lang="en-US" sz="3299" spc="-49" dirty="0">
                <a:solidFill>
                  <a:srgbClr val="000000"/>
                </a:solidFill>
                <a:latin typeface="Abhaya Libre Regular"/>
              </a:rPr>
              <a:t> </a:t>
            </a:r>
            <a:r>
              <a:rPr lang="en-US" sz="3299" spc="-49" dirty="0" err="1">
                <a:solidFill>
                  <a:srgbClr val="000000"/>
                </a:solidFill>
                <a:latin typeface="Abhaya Libre Regular"/>
              </a:rPr>
              <a:t>Komisija</a:t>
            </a:r>
            <a:r>
              <a:rPr lang="en-US" sz="3299" spc="-49" dirty="0">
                <a:solidFill>
                  <a:srgbClr val="000000"/>
                </a:solidFill>
                <a:latin typeface="Abhaya Libre Regular"/>
              </a:rPr>
              <a:t> se ne </a:t>
            </a:r>
            <a:r>
              <a:rPr lang="en-US" sz="3299" spc="-49" dirty="0" err="1">
                <a:solidFill>
                  <a:srgbClr val="000000"/>
                </a:solidFill>
                <a:latin typeface="Abhaya Libre Regular"/>
              </a:rPr>
              <a:t>može</a:t>
            </a:r>
            <a:r>
              <a:rPr lang="en-US" sz="3299" spc="-49" dirty="0">
                <a:solidFill>
                  <a:srgbClr val="000000"/>
                </a:solidFill>
                <a:latin typeface="Abhaya Libre Regular"/>
              </a:rPr>
              <a:t> </a:t>
            </a:r>
            <a:r>
              <a:rPr lang="en-US" sz="3299" spc="-49" dirty="0" err="1">
                <a:solidFill>
                  <a:srgbClr val="000000"/>
                </a:solidFill>
                <a:latin typeface="Abhaya Libre Regular"/>
              </a:rPr>
              <a:t>smatrati</a:t>
            </a:r>
            <a:r>
              <a:rPr lang="en-US" sz="3299" spc="-49" dirty="0">
                <a:solidFill>
                  <a:srgbClr val="000000"/>
                </a:solidFill>
                <a:latin typeface="Abhaya Libre Regular"/>
              </a:rPr>
              <a:t> </a:t>
            </a:r>
            <a:r>
              <a:rPr lang="en-US" sz="3299" spc="-49" dirty="0" err="1">
                <a:solidFill>
                  <a:srgbClr val="000000"/>
                </a:solidFill>
                <a:latin typeface="Abhaya Libre Regular"/>
              </a:rPr>
              <a:t>odgovornom</a:t>
            </a:r>
            <a:r>
              <a:rPr lang="en-US" sz="3299" spc="-49" dirty="0">
                <a:solidFill>
                  <a:srgbClr val="000000"/>
                </a:solidFill>
                <a:latin typeface="Abhaya Libre Regular"/>
              </a:rPr>
              <a:t> za </a:t>
            </a:r>
            <a:r>
              <a:rPr lang="en-US" sz="3299" spc="-49" dirty="0" err="1">
                <a:solidFill>
                  <a:srgbClr val="000000"/>
                </a:solidFill>
                <a:latin typeface="Abhaya Libre Regular"/>
              </a:rPr>
              <a:t>bilo</a:t>
            </a:r>
            <a:r>
              <a:rPr lang="en-US" sz="3299" spc="-49" dirty="0">
                <a:solidFill>
                  <a:srgbClr val="000000"/>
                </a:solidFill>
                <a:latin typeface="Abhaya Libre Regular"/>
              </a:rPr>
              <a:t> </a:t>
            </a:r>
            <a:r>
              <a:rPr lang="en-US" sz="3299" spc="-49" dirty="0" err="1">
                <a:solidFill>
                  <a:srgbClr val="000000"/>
                </a:solidFill>
                <a:latin typeface="Abhaya Libre Regular"/>
              </a:rPr>
              <a:t>kakvu</a:t>
            </a:r>
            <a:r>
              <a:rPr lang="en-US" sz="3299" spc="-49" dirty="0">
                <a:solidFill>
                  <a:srgbClr val="000000"/>
                </a:solidFill>
                <a:latin typeface="Abhaya Libre Regular"/>
              </a:rPr>
              <a:t> </a:t>
            </a:r>
            <a:r>
              <a:rPr lang="en-US" sz="3299" spc="-49" dirty="0" err="1">
                <a:solidFill>
                  <a:srgbClr val="000000"/>
                </a:solidFill>
                <a:latin typeface="Abhaya Libre Regular"/>
              </a:rPr>
              <a:t>upotrebu</a:t>
            </a:r>
            <a:r>
              <a:rPr lang="en-US" sz="3299" spc="-49" dirty="0">
                <a:solidFill>
                  <a:srgbClr val="000000"/>
                </a:solidFill>
                <a:latin typeface="Abhaya Libre Regular"/>
              </a:rPr>
              <a:t> </a:t>
            </a:r>
            <a:r>
              <a:rPr lang="en-US" sz="3299" spc="-49" dirty="0" err="1">
                <a:solidFill>
                  <a:srgbClr val="000000"/>
                </a:solidFill>
                <a:latin typeface="Abhaya Libre Regular"/>
              </a:rPr>
              <a:t>informacija</a:t>
            </a:r>
            <a:r>
              <a:rPr lang="en-US" sz="3299" spc="-49" dirty="0">
                <a:solidFill>
                  <a:srgbClr val="000000"/>
                </a:solidFill>
                <a:latin typeface="Abhaya Libre Regular"/>
              </a:rPr>
              <a:t> </a:t>
            </a:r>
            <a:r>
              <a:rPr lang="en-US" sz="3299" spc="-49" dirty="0" err="1">
                <a:solidFill>
                  <a:srgbClr val="000000"/>
                </a:solidFill>
                <a:latin typeface="Abhaya Libre Regular"/>
              </a:rPr>
              <a:t>sadržanih</a:t>
            </a:r>
            <a:r>
              <a:rPr lang="en-US" sz="3299" spc="-49" dirty="0">
                <a:solidFill>
                  <a:srgbClr val="000000"/>
                </a:solidFill>
                <a:latin typeface="Abhaya Libre Regular"/>
              </a:rPr>
              <a:t> u </a:t>
            </a:r>
            <a:r>
              <a:rPr lang="en-US" sz="3299" spc="-49" dirty="0" err="1">
                <a:solidFill>
                  <a:srgbClr val="000000"/>
                </a:solidFill>
                <a:latin typeface="Abhaya Libre Regular"/>
              </a:rPr>
              <a:t>njoj</a:t>
            </a:r>
            <a:r>
              <a:rPr lang="en-US" sz="3299" spc="-49" dirty="0">
                <a:solidFill>
                  <a:srgbClr val="000000"/>
                </a:solidFill>
                <a:latin typeface="Abhaya Libre Regular"/>
              </a:rPr>
              <a:t>.</a:t>
            </a:r>
          </a:p>
          <a:p>
            <a:pPr algn="just">
              <a:lnSpc>
                <a:spcPts val="4619"/>
              </a:lnSpc>
            </a:pPr>
            <a:endParaRPr lang="en-US" sz="3299" spc="-49" dirty="0">
              <a:solidFill>
                <a:srgbClr val="000000"/>
              </a:solidFill>
              <a:latin typeface="Abhaya Libre Regular"/>
            </a:endParaRPr>
          </a:p>
          <a:p>
            <a:pPr algn="just">
              <a:lnSpc>
                <a:spcPts val="4619"/>
              </a:lnSpc>
            </a:pPr>
            <a:r>
              <a:rPr lang="en-US" sz="3299" spc="-49" dirty="0" err="1">
                <a:solidFill>
                  <a:srgbClr val="000000"/>
                </a:solidFill>
                <a:latin typeface="Abhaya Libre Regular"/>
              </a:rPr>
              <a:t>Broj</a:t>
            </a:r>
            <a:r>
              <a:rPr lang="en-US" sz="3299" spc="-49" dirty="0">
                <a:solidFill>
                  <a:srgbClr val="000000"/>
                </a:solidFill>
                <a:latin typeface="Abhaya Libre Regular"/>
              </a:rPr>
              <a:t> </a:t>
            </a:r>
            <a:r>
              <a:rPr lang="en-US" sz="3299" spc="-49" dirty="0" err="1">
                <a:solidFill>
                  <a:srgbClr val="000000"/>
                </a:solidFill>
                <a:latin typeface="Abhaya Libre Regular"/>
              </a:rPr>
              <a:t>projekta</a:t>
            </a:r>
            <a:r>
              <a:rPr lang="en-US" sz="3299" spc="-49" dirty="0">
                <a:solidFill>
                  <a:srgbClr val="000000"/>
                </a:solidFill>
                <a:latin typeface="Abhaya Libre Regular"/>
              </a:rPr>
              <a:t>: 2021-1-RO01-KA220-VET-000028118</a:t>
            </a:r>
          </a:p>
          <a:p>
            <a:pPr algn="just">
              <a:lnSpc>
                <a:spcPts val="4619"/>
              </a:lnSpc>
            </a:pPr>
            <a:endParaRPr lang="en-US" sz="3299" spc="-49" dirty="0">
              <a:solidFill>
                <a:srgbClr val="000000"/>
              </a:solidFill>
              <a:latin typeface="Abhaya Libre Regular"/>
            </a:endParaRPr>
          </a:p>
          <a:p>
            <a:pPr algn="just">
              <a:lnSpc>
                <a:spcPts val="4619"/>
              </a:lnSpc>
            </a:pPr>
            <a:endParaRPr lang="en-US" sz="3299" spc="-49" dirty="0">
              <a:solidFill>
                <a:srgbClr val="000000"/>
              </a:solidFill>
              <a:latin typeface="Abhaya Libre Regular"/>
            </a:endParaRPr>
          </a:p>
          <a:p>
            <a:pPr>
              <a:lnSpc>
                <a:spcPts val="3499"/>
              </a:lnSpc>
            </a:pPr>
            <a:endParaRPr lang="en-US" sz="3299" spc="-49" dirty="0">
              <a:solidFill>
                <a:srgbClr val="000000"/>
              </a:solidFill>
              <a:latin typeface="Abhaya Libre Regular"/>
            </a:endParaRPr>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48371"/>
            <a:ext cx="11622266" cy="12388074"/>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85502">
            <a:off x="-3467133" y="353201"/>
            <a:ext cx="4352147" cy="434644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7379619">
            <a:off x="3146606" y="8906714"/>
            <a:ext cx="5810576" cy="5802961"/>
          </a:xfrm>
          <a:prstGeom prst="rect">
            <a:avLst/>
          </a:prstGeom>
        </p:spPr>
      </p:pic>
      <p:pic>
        <p:nvPicPr>
          <p:cNvPr id="8" name="Picture 8"/>
          <p:cNvPicPr>
            <a:picLocks noChangeAspect="1"/>
          </p:cNvPicPr>
          <p:nvPr/>
        </p:nvPicPr>
        <p:blipFill>
          <a:blip r:embed="rId10"/>
          <a:srcRect/>
          <a:stretch>
            <a:fillRect/>
          </a:stretch>
        </p:blipFill>
        <p:spPr>
          <a:xfrm>
            <a:off x="16418708" y="0"/>
            <a:ext cx="1869292" cy="1869292"/>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8947194">
            <a:off x="13506859" y="7477485"/>
            <a:ext cx="5364129" cy="5364129"/>
          </a:xfrm>
          <a:prstGeom prst="rect">
            <a:avLst/>
          </a:prstGeom>
        </p:spPr>
      </p:pic>
      <p:pic>
        <p:nvPicPr>
          <p:cNvPr id="10" name="Picture 10"/>
          <p:cNvPicPr>
            <a:picLocks noChangeAspect="1"/>
          </p:cNvPicPr>
          <p:nvPr/>
        </p:nvPicPr>
        <p:blipFill>
          <a:blip r:embed="rId13"/>
          <a:srcRect/>
          <a:stretch>
            <a:fillRect/>
          </a:stretch>
        </p:blipFill>
        <p:spPr>
          <a:xfrm>
            <a:off x="1784075" y="6481135"/>
            <a:ext cx="7870946" cy="165289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6632729">
            <a:off x="15049004" y="4145049"/>
            <a:ext cx="4881157" cy="4874760"/>
          </a:xfrm>
          <a:prstGeom prst="rect">
            <a:avLst/>
          </a:prstGeom>
        </p:spPr>
      </p:pic>
      <p:grpSp>
        <p:nvGrpSpPr>
          <p:cNvPr id="12" name="Group 12"/>
          <p:cNvGrpSpPr/>
          <p:nvPr/>
        </p:nvGrpSpPr>
        <p:grpSpPr>
          <a:xfrm>
            <a:off x="13890147" y="6582429"/>
            <a:ext cx="2900572" cy="807705"/>
            <a:chOff x="0" y="0"/>
            <a:chExt cx="3867430" cy="1076939"/>
          </a:xfrm>
        </p:grpSpPr>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0"/>
              <a:ext cx="3867430" cy="618789"/>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458151"/>
              <a:ext cx="3867430" cy="618789"/>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770731" y="4768328"/>
            <a:ext cx="7775659" cy="1894433"/>
          </a:xfrm>
          <a:prstGeom prst="rect">
            <a:avLst/>
          </a:prstGeom>
        </p:spPr>
      </p:pic>
      <p:grpSp>
        <p:nvGrpSpPr>
          <p:cNvPr id="5" name="Group 5"/>
          <p:cNvGrpSpPr/>
          <p:nvPr/>
        </p:nvGrpSpPr>
        <p:grpSpPr>
          <a:xfrm>
            <a:off x="14658560" y="2060782"/>
            <a:ext cx="657082" cy="657082"/>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3665800" y="3547556"/>
            <a:ext cx="657082" cy="657082"/>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382803" y="5303960"/>
            <a:ext cx="657082" cy="65708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752257" y="7056417"/>
            <a:ext cx="657082" cy="657082"/>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4658560" y="8705205"/>
            <a:ext cx="657082" cy="65708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20" name="Picture 20"/>
          <p:cNvPicPr>
            <a:picLocks noChangeAspect="1"/>
          </p:cNvPicPr>
          <p:nvPr/>
        </p:nvPicPr>
        <p:blipFill>
          <a:blip r:embed="rId4"/>
          <a:srcRect/>
          <a:stretch>
            <a:fillRect/>
          </a:stretch>
        </p:blipFill>
        <p:spPr>
          <a:xfrm>
            <a:off x="16418708" y="0"/>
            <a:ext cx="1869292" cy="1869292"/>
          </a:xfrm>
          <a:prstGeom prst="rect">
            <a:avLst/>
          </a:prstGeom>
        </p:spPr>
      </p:pic>
      <p:grpSp>
        <p:nvGrpSpPr>
          <p:cNvPr id="21" name="Group 21"/>
          <p:cNvGrpSpPr/>
          <p:nvPr/>
        </p:nvGrpSpPr>
        <p:grpSpPr>
          <a:xfrm>
            <a:off x="14770557" y="3970317"/>
            <a:ext cx="3086100" cy="3086100"/>
            <a:chOff x="0" y="0"/>
            <a:chExt cx="812800" cy="812800"/>
          </a:xfrm>
        </p:grpSpPr>
        <p:sp>
          <p:nvSpPr>
            <p:cNvPr id="22" name="Freeform 22"/>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p:spPr>
        </p:sp>
        <p:sp>
          <p:nvSpPr>
            <p:cNvPr id="23" name="TextBox 23"/>
            <p:cNvSpPr txBox="1"/>
            <p:nvPr/>
          </p:nvSpPr>
          <p:spPr>
            <a:xfrm>
              <a:off x="0" y="-76200"/>
              <a:ext cx="812800" cy="889000"/>
            </a:xfrm>
            <a:prstGeom prst="rect">
              <a:avLst/>
            </a:prstGeom>
          </p:spPr>
          <p:txBody>
            <a:bodyPr lIns="50800" tIns="50800" rIns="50800" bIns="50800" rtlCol="0" anchor="ctr"/>
            <a:lstStyle/>
            <a:p>
              <a:pPr algn="ctr">
                <a:lnSpc>
                  <a:spcPts val="4479"/>
                </a:lnSpc>
              </a:pPr>
              <a:r>
                <a:rPr lang="en-US" sz="3199" dirty="0">
                  <a:solidFill>
                    <a:srgbClr val="FEFEFE"/>
                  </a:solidFill>
                  <a:latin typeface="Abhaya Libre Regular"/>
                </a:rPr>
                <a:t>Smart Specialization</a:t>
              </a:r>
            </a:p>
          </p:txBody>
        </p:sp>
      </p:grpSp>
      <p:sp>
        <p:nvSpPr>
          <p:cNvPr id="29" name="TextBox 29"/>
          <p:cNvSpPr txBox="1"/>
          <p:nvPr/>
        </p:nvSpPr>
        <p:spPr>
          <a:xfrm>
            <a:off x="1906308" y="1970569"/>
            <a:ext cx="11404626" cy="7395614"/>
          </a:xfrm>
          <a:prstGeom prst="rect">
            <a:avLst/>
          </a:prstGeom>
        </p:spPr>
        <p:txBody>
          <a:bodyPr wrap="square" lIns="0" tIns="0" rIns="0" bIns="0" rtlCol="0" anchor="t">
            <a:spAutoFit/>
          </a:bodyPr>
          <a:lstStyle/>
          <a:p>
            <a:pPr algn="just">
              <a:lnSpc>
                <a:spcPts val="3359"/>
              </a:lnSpc>
            </a:pPr>
            <a:r>
              <a:rPr lang="en-US" sz="2400" b="1" spc="-36" dirty="0" err="1">
                <a:solidFill>
                  <a:srgbClr val="000000"/>
                </a:solidFill>
                <a:latin typeface="Abhaya Libre Regular"/>
              </a:rPr>
              <a:t>Širenje</a:t>
            </a:r>
            <a:r>
              <a:rPr lang="en-US" sz="2400" b="1" spc="-36" dirty="0">
                <a:solidFill>
                  <a:srgbClr val="000000"/>
                </a:solidFill>
                <a:latin typeface="Abhaya Libre Regular"/>
              </a:rPr>
              <a:t> </a:t>
            </a:r>
            <a:r>
              <a:rPr lang="en-US" sz="2400" b="1" spc="-36" dirty="0" err="1">
                <a:solidFill>
                  <a:srgbClr val="000000"/>
                </a:solidFill>
                <a:latin typeface="Abhaya Libre Regular"/>
              </a:rPr>
              <a:t>inovacija</a:t>
            </a:r>
            <a:r>
              <a:rPr lang="en-US" sz="2400" b="1" spc="-36" dirty="0">
                <a:solidFill>
                  <a:srgbClr val="000000"/>
                </a:solidFill>
                <a:latin typeface="Abhaya Libre Regular"/>
              </a:rPr>
              <a:t> </a:t>
            </a:r>
            <a:r>
              <a:rPr lang="en-US" sz="2400" b="1" spc="-36" dirty="0" err="1">
                <a:solidFill>
                  <a:srgbClr val="000000"/>
                </a:solidFill>
                <a:latin typeface="Abhaya Libre Regular"/>
              </a:rPr>
              <a:t>i</a:t>
            </a:r>
            <a:r>
              <a:rPr lang="en-US" sz="2400" b="1" spc="-36" dirty="0">
                <a:solidFill>
                  <a:srgbClr val="000000"/>
                </a:solidFill>
                <a:latin typeface="Abhaya Libre Regular"/>
              </a:rPr>
              <a:t> </a:t>
            </a:r>
            <a:r>
              <a:rPr lang="en-US" sz="2400" b="1" spc="-36" dirty="0" err="1">
                <a:solidFill>
                  <a:srgbClr val="000000"/>
                </a:solidFill>
                <a:latin typeface="Abhaya Libre Regular"/>
              </a:rPr>
              <a:t>digitalne</a:t>
            </a:r>
            <a:r>
              <a:rPr lang="en-US" sz="2400" b="1" spc="-36" dirty="0">
                <a:solidFill>
                  <a:srgbClr val="000000"/>
                </a:solidFill>
                <a:latin typeface="Abhaya Libre Regular"/>
              </a:rPr>
              <a:t> </a:t>
            </a:r>
            <a:r>
              <a:rPr lang="en-US" sz="2400" b="1" spc="-36" dirty="0" err="1">
                <a:solidFill>
                  <a:srgbClr val="000000"/>
                </a:solidFill>
                <a:latin typeface="Abhaya Libre Regular"/>
              </a:rPr>
              <a:t>tehnologije</a:t>
            </a:r>
            <a:endParaRPr lang="en-US" sz="2400" b="1" spc="-36" dirty="0">
              <a:solidFill>
                <a:srgbClr val="000000"/>
              </a:solidFill>
              <a:latin typeface="Abhaya Libre Regular"/>
            </a:endParaRPr>
          </a:p>
          <a:p>
            <a:pPr algn="just">
              <a:lnSpc>
                <a:spcPts val="3359"/>
              </a:lnSpc>
            </a:pPr>
            <a:r>
              <a:rPr lang="en-US" sz="2400" spc="-36" dirty="0" err="1">
                <a:solidFill>
                  <a:srgbClr val="000000"/>
                </a:solidFill>
                <a:latin typeface="Abhaya Libre Regular"/>
              </a:rPr>
              <a:t>Iako</a:t>
            </a:r>
            <a:r>
              <a:rPr lang="en-US" sz="2400" spc="-36" dirty="0">
                <a:solidFill>
                  <a:srgbClr val="000000"/>
                </a:solidFill>
                <a:latin typeface="Abhaya Libre Regular"/>
              </a:rPr>
              <a:t> je </a:t>
            </a:r>
            <a:r>
              <a:rPr lang="en-US" sz="2400" spc="-36" dirty="0" err="1">
                <a:solidFill>
                  <a:srgbClr val="000000"/>
                </a:solidFill>
                <a:latin typeface="Abhaya Libre Regular"/>
              </a:rPr>
              <a:t>digitalna</a:t>
            </a:r>
            <a:r>
              <a:rPr lang="en-US" sz="2400" spc="-36" dirty="0">
                <a:solidFill>
                  <a:srgbClr val="000000"/>
                </a:solidFill>
                <a:latin typeface="Abhaya Libre Regular"/>
              </a:rPr>
              <a:t> </a:t>
            </a:r>
            <a:r>
              <a:rPr lang="en-US" sz="2400" spc="-36" dirty="0" err="1">
                <a:solidFill>
                  <a:srgbClr val="000000"/>
                </a:solidFill>
                <a:latin typeface="Abhaya Libre Regular"/>
              </a:rPr>
              <a:t>ekonomija</a:t>
            </a:r>
            <a:r>
              <a:rPr lang="en-US" sz="2400" spc="-36" dirty="0">
                <a:solidFill>
                  <a:srgbClr val="000000"/>
                </a:solidFill>
                <a:latin typeface="Abhaya Libre Regular"/>
              </a:rPr>
              <a:t> </a:t>
            </a:r>
            <a:r>
              <a:rPr lang="en-US" sz="2400" spc="-36" dirty="0" err="1">
                <a:solidFill>
                  <a:srgbClr val="000000"/>
                </a:solidFill>
                <a:latin typeface="Abhaya Libre Regular"/>
              </a:rPr>
              <a:t>već</a:t>
            </a:r>
            <a:r>
              <a:rPr lang="en-US" sz="2400" spc="-36" dirty="0">
                <a:solidFill>
                  <a:srgbClr val="000000"/>
                </a:solidFill>
                <a:latin typeface="Abhaya Libre Regular"/>
              </a:rPr>
              <a:t> </a:t>
            </a:r>
            <a:r>
              <a:rPr lang="en-US" sz="2400" spc="-36" dirty="0" err="1">
                <a:solidFill>
                  <a:srgbClr val="000000"/>
                </a:solidFill>
                <a:latin typeface="Abhaya Libre Regular"/>
              </a:rPr>
              <a:t>rasla</a:t>
            </a:r>
            <a:r>
              <a:rPr lang="en-US" sz="2400" spc="-36" dirty="0">
                <a:solidFill>
                  <a:srgbClr val="000000"/>
                </a:solidFill>
                <a:latin typeface="Abhaya Libre Regular"/>
              </a:rPr>
              <a:t> pre COVID-a, </a:t>
            </a:r>
            <a:r>
              <a:rPr lang="en-US" sz="2400" spc="-36" dirty="0" err="1">
                <a:solidFill>
                  <a:srgbClr val="000000"/>
                </a:solidFill>
                <a:latin typeface="Abhaya Libre Regular"/>
              </a:rPr>
              <a:t>epidemija</a:t>
            </a:r>
            <a:r>
              <a:rPr lang="en-US" sz="2400" spc="-36" dirty="0">
                <a:solidFill>
                  <a:srgbClr val="000000"/>
                </a:solidFill>
                <a:latin typeface="Abhaya Libre Regular"/>
              </a:rPr>
              <a:t> je </a:t>
            </a:r>
            <a:r>
              <a:rPr lang="en-US" sz="2400" spc="-36" dirty="0" err="1">
                <a:solidFill>
                  <a:srgbClr val="000000"/>
                </a:solidFill>
                <a:latin typeface="Abhaya Libre Regular"/>
              </a:rPr>
              <a:t>ubrzala</a:t>
            </a:r>
            <a:r>
              <a:rPr lang="en-US" sz="2400" spc="-36" dirty="0">
                <a:solidFill>
                  <a:srgbClr val="000000"/>
                </a:solidFill>
                <a:latin typeface="Abhaya Libre Regular"/>
              </a:rPr>
              <a:t> </a:t>
            </a:r>
            <a:r>
              <a:rPr lang="en-US" sz="2400" spc="-36" dirty="0" err="1">
                <a:solidFill>
                  <a:srgbClr val="000000"/>
                </a:solidFill>
                <a:latin typeface="Abhaya Libre Regular"/>
              </a:rPr>
              <a:t>ovaj</a:t>
            </a:r>
            <a:r>
              <a:rPr lang="en-US" sz="2400" spc="-36" dirty="0">
                <a:solidFill>
                  <a:srgbClr val="000000"/>
                </a:solidFill>
                <a:latin typeface="Abhaya Libre Regular"/>
              </a:rPr>
              <a:t> </a:t>
            </a:r>
            <a:r>
              <a:rPr lang="en-US" sz="2400" spc="-36" dirty="0" err="1">
                <a:solidFill>
                  <a:srgbClr val="000000"/>
                </a:solidFill>
                <a:latin typeface="Abhaya Libre Regular"/>
              </a:rPr>
              <a:t>proces</a:t>
            </a:r>
            <a:r>
              <a:rPr lang="en-US" sz="2400" spc="-36" dirty="0">
                <a:solidFill>
                  <a:srgbClr val="000000"/>
                </a:solidFill>
                <a:latin typeface="Abhaya Libre Regular"/>
              </a:rPr>
              <a:t>. </a:t>
            </a:r>
            <a:r>
              <a:rPr lang="en-US" sz="2400" spc="-36" dirty="0" err="1">
                <a:solidFill>
                  <a:srgbClr val="000000"/>
                </a:solidFill>
                <a:latin typeface="Abhaya Libre Regular"/>
              </a:rPr>
              <a:t>Radno</a:t>
            </a:r>
            <a:r>
              <a:rPr lang="en-US" sz="2400" spc="-36" dirty="0">
                <a:solidFill>
                  <a:srgbClr val="000000"/>
                </a:solidFill>
                <a:latin typeface="Abhaya Libre Regular"/>
              </a:rPr>
              <a:t> mesto je </a:t>
            </a:r>
            <a:r>
              <a:rPr lang="en-US" sz="2400" spc="-36" dirty="0" err="1">
                <a:solidFill>
                  <a:srgbClr val="000000"/>
                </a:solidFill>
                <a:latin typeface="Abhaya Libre Regular"/>
              </a:rPr>
              <a:t>doživelo</a:t>
            </a:r>
            <a:r>
              <a:rPr lang="en-US" sz="2400" spc="-36" dirty="0">
                <a:solidFill>
                  <a:srgbClr val="000000"/>
                </a:solidFill>
                <a:latin typeface="Abhaya Libre Regular"/>
              </a:rPr>
              <a:t> </a:t>
            </a:r>
            <a:r>
              <a:rPr lang="en-US" sz="2400" spc="-36" dirty="0" err="1">
                <a:solidFill>
                  <a:srgbClr val="000000"/>
                </a:solidFill>
                <a:latin typeface="Abhaya Libre Regular"/>
              </a:rPr>
              <a:t>neke</a:t>
            </a:r>
            <a:r>
              <a:rPr lang="en-US" sz="2400" spc="-36" dirty="0">
                <a:solidFill>
                  <a:srgbClr val="000000"/>
                </a:solidFill>
                <a:latin typeface="Abhaya Libre Regular"/>
              </a:rPr>
              <a:t> </a:t>
            </a:r>
            <a:r>
              <a:rPr lang="en-US" sz="2400" spc="-36" dirty="0" err="1">
                <a:solidFill>
                  <a:srgbClr val="000000"/>
                </a:solidFill>
                <a:latin typeface="Abhaya Libre Regular"/>
              </a:rPr>
              <a:t>značajne</a:t>
            </a:r>
            <a:r>
              <a:rPr lang="en-US" sz="2400" spc="-36" dirty="0">
                <a:solidFill>
                  <a:srgbClr val="000000"/>
                </a:solidFill>
                <a:latin typeface="Abhaya Libre Regular"/>
              </a:rPr>
              <a:t> </a:t>
            </a:r>
            <a:r>
              <a:rPr lang="en-US" sz="2400" spc="-36" dirty="0" err="1">
                <a:solidFill>
                  <a:srgbClr val="000000"/>
                </a:solidFill>
                <a:latin typeface="Abhaya Libre Regular"/>
              </a:rPr>
              <a:t>promene</a:t>
            </a:r>
            <a:r>
              <a:rPr lang="en-US" sz="2400" spc="-36" dirty="0">
                <a:solidFill>
                  <a:srgbClr val="000000"/>
                </a:solidFill>
                <a:latin typeface="Abhaya Libre Regular"/>
              </a:rPr>
              <a:t> </a:t>
            </a:r>
            <a:r>
              <a:rPr lang="en-US" sz="2400" spc="-36" dirty="0" err="1">
                <a:solidFill>
                  <a:srgbClr val="000000"/>
                </a:solidFill>
                <a:latin typeface="Abhaya Libre Regular"/>
              </a:rPr>
              <a:t>kao</a:t>
            </a:r>
            <a:r>
              <a:rPr lang="en-US" sz="2400" spc="-36" dirty="0">
                <a:solidFill>
                  <a:srgbClr val="000000"/>
                </a:solidFill>
                <a:latin typeface="Abhaya Libre Regular"/>
              </a:rPr>
              <a:t> </a:t>
            </a:r>
            <a:r>
              <a:rPr lang="en-US" sz="2400" spc="-36" dirty="0" err="1">
                <a:solidFill>
                  <a:srgbClr val="000000"/>
                </a:solidFill>
                <a:latin typeface="Abhaya Libre Regular"/>
              </a:rPr>
              <a:t>rezultat</a:t>
            </a:r>
            <a:r>
              <a:rPr lang="en-US" sz="2400" spc="-36" dirty="0">
                <a:solidFill>
                  <a:srgbClr val="000000"/>
                </a:solidFill>
                <a:latin typeface="Abhaya Libre Regular"/>
              </a:rPr>
              <a:t> </a:t>
            </a:r>
            <a:r>
              <a:rPr lang="en-US" sz="2400" spc="-36" dirty="0" err="1">
                <a:solidFill>
                  <a:srgbClr val="000000"/>
                </a:solidFill>
                <a:latin typeface="Abhaya Libre Regular"/>
              </a:rPr>
              <a:t>ovoga</a:t>
            </a:r>
            <a:r>
              <a:rPr lang="en-US" sz="2400" spc="-36" dirty="0">
                <a:solidFill>
                  <a:srgbClr val="000000"/>
                </a:solidFill>
                <a:latin typeface="Abhaya Libre Regular"/>
              </a:rPr>
              <a:t>. Oni se </a:t>
            </a:r>
            <a:r>
              <a:rPr lang="en-US" sz="2400" spc="-36" dirty="0" err="1">
                <a:solidFill>
                  <a:srgbClr val="000000"/>
                </a:solidFill>
                <a:latin typeface="Abhaya Libre Regular"/>
              </a:rPr>
              <a:t>sastoje</a:t>
            </a:r>
            <a:r>
              <a:rPr lang="en-US" sz="2400" spc="-36" dirty="0">
                <a:solidFill>
                  <a:srgbClr val="000000"/>
                </a:solidFill>
                <a:latin typeface="Abhaya Libre Regular"/>
              </a:rPr>
              <a:t> od:</a:t>
            </a:r>
          </a:p>
          <a:p>
            <a:pPr marL="342900" indent="-342900" algn="just">
              <a:lnSpc>
                <a:spcPts val="3359"/>
              </a:lnSpc>
              <a:buFont typeface="Arial" panose="020B0604020202020204" pitchFamily="34" charset="0"/>
              <a:buChar char="•"/>
            </a:pPr>
            <a:r>
              <a:rPr lang="en-US" sz="2400" u="sng" spc="-36" dirty="0" err="1">
                <a:solidFill>
                  <a:srgbClr val="000000"/>
                </a:solidFill>
                <a:latin typeface="Abhaya Libre Regular"/>
              </a:rPr>
              <a:t>Digitalna</a:t>
            </a:r>
            <a:r>
              <a:rPr lang="en-US" sz="2400" u="sng" spc="-36" dirty="0">
                <a:solidFill>
                  <a:srgbClr val="000000"/>
                </a:solidFill>
                <a:latin typeface="Abhaya Libre Regular"/>
              </a:rPr>
              <a:t> </a:t>
            </a:r>
            <a:r>
              <a:rPr lang="en-US" sz="2400" u="sng" spc="-36" dirty="0" err="1">
                <a:solidFill>
                  <a:srgbClr val="000000"/>
                </a:solidFill>
                <a:latin typeface="Abhaya Libre Regular"/>
              </a:rPr>
              <a:t>transformacija</a:t>
            </a:r>
            <a:r>
              <a:rPr lang="en-US" sz="2400" spc="-36" dirty="0">
                <a:solidFill>
                  <a:srgbClr val="000000"/>
                </a:solidFill>
                <a:latin typeface="Abhaya Libre Regular"/>
              </a:rPr>
              <a:t>: Dok </a:t>
            </a:r>
            <a:r>
              <a:rPr lang="en-US" sz="2400" spc="-36" dirty="0" err="1">
                <a:solidFill>
                  <a:srgbClr val="000000"/>
                </a:solidFill>
                <a:latin typeface="Abhaya Libre Regular"/>
              </a:rPr>
              <a:t>su</a:t>
            </a:r>
            <a:r>
              <a:rPr lang="en-US" sz="2400" spc="-36" dirty="0">
                <a:solidFill>
                  <a:srgbClr val="000000"/>
                </a:solidFill>
                <a:latin typeface="Abhaya Libre Regular"/>
              </a:rPr>
              <a:t> </a:t>
            </a:r>
            <a:r>
              <a:rPr lang="en-US" sz="2400" spc="-36" dirty="0" err="1">
                <a:solidFill>
                  <a:srgbClr val="000000"/>
                </a:solidFill>
                <a:latin typeface="Abhaya Libre Regular"/>
              </a:rPr>
              <a:t>kompanije</a:t>
            </a:r>
            <a:r>
              <a:rPr lang="en-US" sz="2400" spc="-36" dirty="0">
                <a:solidFill>
                  <a:srgbClr val="000000"/>
                </a:solidFill>
                <a:latin typeface="Abhaya Libre Regular"/>
              </a:rPr>
              <a:t> </a:t>
            </a:r>
            <a:r>
              <a:rPr lang="en-US" sz="2400" spc="-36" dirty="0" err="1">
                <a:solidFill>
                  <a:srgbClr val="000000"/>
                </a:solidFill>
                <a:latin typeface="Abhaya Libre Regular"/>
              </a:rPr>
              <a:t>ranije</a:t>
            </a:r>
            <a:r>
              <a:rPr lang="en-US" sz="2400" spc="-36" dirty="0">
                <a:solidFill>
                  <a:srgbClr val="000000"/>
                </a:solidFill>
                <a:latin typeface="Abhaya Libre Regular"/>
              </a:rPr>
              <a:t> </a:t>
            </a:r>
            <a:r>
              <a:rPr lang="en-US" sz="2400" spc="-36" dirty="0" err="1">
                <a:solidFill>
                  <a:srgbClr val="000000"/>
                </a:solidFill>
                <a:latin typeface="Abhaya Libre Regular"/>
              </a:rPr>
              <a:t>oklevale</a:t>
            </a:r>
            <a:r>
              <a:rPr lang="en-US" sz="2400" spc="-36" dirty="0">
                <a:solidFill>
                  <a:srgbClr val="000000"/>
                </a:solidFill>
                <a:latin typeface="Abhaya Libre Regular"/>
              </a:rPr>
              <a:t> da </a:t>
            </a:r>
            <a:r>
              <a:rPr lang="en-US" sz="2400" spc="-36" dirty="0" err="1">
                <a:solidFill>
                  <a:srgbClr val="000000"/>
                </a:solidFill>
                <a:latin typeface="Abhaya Libre Regular"/>
              </a:rPr>
              <a:t>konvertuju</a:t>
            </a:r>
            <a:r>
              <a:rPr lang="en-US" sz="2400" spc="-36" dirty="0">
                <a:solidFill>
                  <a:srgbClr val="000000"/>
                </a:solidFill>
                <a:latin typeface="Abhaya Libre Regular"/>
              </a:rPr>
              <a:t> </a:t>
            </a:r>
            <a:r>
              <a:rPr lang="en-US" sz="2400" spc="-36" dirty="0" err="1">
                <a:solidFill>
                  <a:srgbClr val="000000"/>
                </a:solidFill>
                <a:latin typeface="Abhaya Libre Regular"/>
              </a:rPr>
              <a:t>svoje</a:t>
            </a:r>
            <a:r>
              <a:rPr lang="en-US" sz="2400" spc="-36" dirty="0">
                <a:solidFill>
                  <a:srgbClr val="000000"/>
                </a:solidFill>
                <a:latin typeface="Abhaya Libre Regular"/>
              </a:rPr>
              <a:t> </a:t>
            </a:r>
            <a:r>
              <a:rPr lang="en-US" sz="2400" spc="-36" dirty="0" err="1">
                <a:solidFill>
                  <a:srgbClr val="000000"/>
                </a:solidFill>
                <a:latin typeface="Abhaya Libre Regular"/>
              </a:rPr>
              <a:t>konvencionalne</a:t>
            </a:r>
            <a:r>
              <a:rPr lang="en-US" sz="2400" spc="-36" dirty="0">
                <a:solidFill>
                  <a:srgbClr val="000000"/>
                </a:solidFill>
                <a:latin typeface="Abhaya Libre Regular"/>
              </a:rPr>
              <a:t> </a:t>
            </a:r>
            <a:r>
              <a:rPr lang="en-US" sz="2400" spc="-36" dirty="0" err="1">
                <a:solidFill>
                  <a:srgbClr val="000000"/>
                </a:solidFill>
                <a:latin typeface="Abhaya Libre Regular"/>
              </a:rPr>
              <a:t>sisteme</a:t>
            </a:r>
            <a:r>
              <a:rPr lang="en-US" sz="2400" spc="-36" dirty="0">
                <a:solidFill>
                  <a:srgbClr val="000000"/>
                </a:solidFill>
                <a:latin typeface="Abhaya Libre Regular"/>
              </a:rPr>
              <a:t> u </a:t>
            </a:r>
            <a:r>
              <a:rPr lang="en-US" sz="2400" spc="-36" dirty="0" err="1">
                <a:solidFill>
                  <a:srgbClr val="000000"/>
                </a:solidFill>
                <a:latin typeface="Abhaya Libre Regular"/>
              </a:rPr>
              <a:t>digitalne</a:t>
            </a:r>
            <a:r>
              <a:rPr lang="en-US" sz="2400" spc="-36" dirty="0">
                <a:solidFill>
                  <a:srgbClr val="000000"/>
                </a:solidFill>
                <a:latin typeface="Abhaya Libre Regular"/>
              </a:rPr>
              <a:t>, </a:t>
            </a:r>
            <a:r>
              <a:rPr lang="en-US" sz="2400" spc="-36" dirty="0" err="1">
                <a:solidFill>
                  <a:srgbClr val="000000"/>
                </a:solidFill>
                <a:latin typeface="Abhaya Libre Regular"/>
              </a:rPr>
              <a:t>pandemija</a:t>
            </a:r>
            <a:r>
              <a:rPr lang="en-US" sz="2400" spc="-36" dirty="0">
                <a:solidFill>
                  <a:srgbClr val="000000"/>
                </a:solidFill>
                <a:latin typeface="Abhaya Libre Regular"/>
              </a:rPr>
              <a:t> </a:t>
            </a:r>
            <a:r>
              <a:rPr lang="en-US" sz="2400" spc="-36" dirty="0" err="1">
                <a:solidFill>
                  <a:srgbClr val="000000"/>
                </a:solidFill>
                <a:latin typeface="Abhaya Libre Regular"/>
              </a:rPr>
              <a:t>ih</a:t>
            </a:r>
            <a:r>
              <a:rPr lang="en-US" sz="2400" spc="-36" dirty="0">
                <a:solidFill>
                  <a:srgbClr val="000000"/>
                </a:solidFill>
                <a:latin typeface="Abhaya Libre Regular"/>
              </a:rPr>
              <a:t> je </a:t>
            </a:r>
            <a:r>
              <a:rPr lang="en-US" sz="2400" spc="-36" dirty="0" err="1">
                <a:solidFill>
                  <a:srgbClr val="000000"/>
                </a:solidFill>
                <a:latin typeface="Abhaya Libre Regular"/>
              </a:rPr>
              <a:t>praktično</a:t>
            </a:r>
            <a:r>
              <a:rPr lang="en-US" sz="2400" spc="-36" dirty="0">
                <a:solidFill>
                  <a:srgbClr val="000000"/>
                </a:solidFill>
                <a:latin typeface="Abhaya Libre Regular"/>
              </a:rPr>
              <a:t> </a:t>
            </a:r>
            <a:r>
              <a:rPr lang="en-US" sz="2400" spc="-36" dirty="0" err="1">
                <a:solidFill>
                  <a:srgbClr val="000000"/>
                </a:solidFill>
                <a:latin typeface="Abhaya Libre Regular"/>
              </a:rPr>
              <a:t>primorala</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to </a:t>
            </a:r>
            <a:r>
              <a:rPr lang="en-US" sz="2400" spc="-36" dirty="0" err="1">
                <a:solidFill>
                  <a:srgbClr val="000000"/>
                </a:solidFill>
                <a:latin typeface="Abhaya Libre Regular"/>
              </a:rPr>
              <a:t>pritiskom</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njihovu</a:t>
            </a:r>
            <a:r>
              <a:rPr lang="en-US" sz="2400" spc="-36" dirty="0">
                <a:solidFill>
                  <a:srgbClr val="000000"/>
                </a:solidFill>
                <a:latin typeface="Abhaya Libre Regular"/>
              </a:rPr>
              <a:t> </a:t>
            </a:r>
            <a:r>
              <a:rPr lang="en-US" sz="2400" spc="-36" dirty="0" err="1">
                <a:solidFill>
                  <a:srgbClr val="000000"/>
                </a:solidFill>
                <a:latin typeface="Abhaya Libre Regular"/>
              </a:rPr>
              <a:t>digitalizaciju</a:t>
            </a:r>
            <a:r>
              <a:rPr lang="en-US" sz="2400" spc="-36" dirty="0">
                <a:solidFill>
                  <a:srgbClr val="000000"/>
                </a:solidFill>
                <a:latin typeface="Abhaya Libre Regular"/>
              </a:rPr>
              <a:t>. Kao </a:t>
            </a:r>
            <a:r>
              <a:rPr lang="en-US" sz="2400" spc="-36" dirty="0" err="1">
                <a:solidFill>
                  <a:srgbClr val="000000"/>
                </a:solidFill>
                <a:latin typeface="Abhaya Libre Regular"/>
              </a:rPr>
              <a:t>rezultat</a:t>
            </a:r>
            <a:r>
              <a:rPr lang="en-US" sz="2400" spc="-36" dirty="0">
                <a:solidFill>
                  <a:srgbClr val="000000"/>
                </a:solidFill>
                <a:latin typeface="Abhaya Libre Regular"/>
              </a:rPr>
              <a:t> toga, </a:t>
            </a:r>
            <a:r>
              <a:rPr lang="en-US" sz="2400" spc="-36" dirty="0" err="1">
                <a:solidFill>
                  <a:srgbClr val="000000"/>
                </a:solidFill>
                <a:latin typeface="Abhaya Libre Regular"/>
              </a:rPr>
              <a:t>stvaranje</a:t>
            </a:r>
            <a:r>
              <a:rPr lang="en-US" sz="2400" spc="-36" dirty="0">
                <a:solidFill>
                  <a:srgbClr val="000000"/>
                </a:solidFill>
                <a:latin typeface="Abhaya Libre Regular"/>
              </a:rPr>
              <a:t> </a:t>
            </a:r>
            <a:r>
              <a:rPr lang="en-US" sz="2400" spc="-36" dirty="0" err="1">
                <a:solidFill>
                  <a:srgbClr val="000000"/>
                </a:solidFill>
                <a:latin typeface="Abhaya Libre Regular"/>
              </a:rPr>
              <a:t>novih</a:t>
            </a:r>
            <a:r>
              <a:rPr lang="en-US" sz="2400" spc="-36" dirty="0">
                <a:solidFill>
                  <a:srgbClr val="000000"/>
                </a:solidFill>
                <a:latin typeface="Abhaya Libre Regular"/>
              </a:rPr>
              <a:t> </a:t>
            </a:r>
            <a:r>
              <a:rPr lang="en-US" sz="2400" spc="-36" dirty="0" err="1">
                <a:solidFill>
                  <a:srgbClr val="000000"/>
                </a:solidFill>
                <a:latin typeface="Abhaya Libre Regular"/>
              </a:rPr>
              <a:t>aplikacija</a:t>
            </a:r>
            <a:r>
              <a:rPr lang="en-US" sz="2400" spc="-36" dirty="0">
                <a:solidFill>
                  <a:srgbClr val="000000"/>
                </a:solidFill>
                <a:latin typeface="Abhaya Libre Regular"/>
              </a:rPr>
              <a:t>, </a:t>
            </a:r>
            <a:r>
              <a:rPr lang="en-US" sz="2400" spc="-36" dirty="0" err="1">
                <a:solidFill>
                  <a:srgbClr val="000000"/>
                </a:solidFill>
                <a:latin typeface="Abhaya Libre Regular"/>
              </a:rPr>
              <a:t>sistema</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softvera</a:t>
            </a:r>
            <a:r>
              <a:rPr lang="en-US" sz="2400" spc="-36" dirty="0">
                <a:solidFill>
                  <a:srgbClr val="000000"/>
                </a:solidFill>
                <a:latin typeface="Abhaya Libre Regular"/>
              </a:rPr>
              <a:t> se </a:t>
            </a:r>
            <a:r>
              <a:rPr lang="en-US" sz="2400" spc="-36" dirty="0" err="1">
                <a:solidFill>
                  <a:srgbClr val="000000"/>
                </a:solidFill>
                <a:latin typeface="Abhaya Libre Regular"/>
              </a:rPr>
              <a:t>dramatično</a:t>
            </a:r>
            <a:r>
              <a:rPr lang="en-US" sz="2400" spc="-36" dirty="0">
                <a:solidFill>
                  <a:srgbClr val="000000"/>
                </a:solidFill>
                <a:latin typeface="Abhaya Libre Regular"/>
              </a:rPr>
              <a:t> </a:t>
            </a:r>
            <a:r>
              <a:rPr lang="en-US" sz="2400" spc="-36" dirty="0" err="1">
                <a:solidFill>
                  <a:srgbClr val="000000"/>
                </a:solidFill>
                <a:latin typeface="Abhaya Libre Regular"/>
              </a:rPr>
              <a:t>povećalo</a:t>
            </a:r>
            <a:r>
              <a:rPr lang="en-US" sz="2400" spc="-36" dirty="0">
                <a:solidFill>
                  <a:srgbClr val="000000"/>
                </a:solidFill>
                <a:latin typeface="Abhaya Libre Regular"/>
              </a:rPr>
              <a:t>. Kao </a:t>
            </a:r>
            <a:r>
              <a:rPr lang="en-US" sz="2400" spc="-36" dirty="0" err="1">
                <a:solidFill>
                  <a:srgbClr val="000000"/>
                </a:solidFill>
                <a:latin typeface="Abhaya Libre Regular"/>
              </a:rPr>
              <a:t>rezultat</a:t>
            </a:r>
            <a:r>
              <a:rPr lang="en-US" sz="2400" spc="-36" dirty="0">
                <a:solidFill>
                  <a:srgbClr val="000000"/>
                </a:solidFill>
                <a:latin typeface="Abhaya Libre Regular"/>
              </a:rPr>
              <a:t> toga, </a:t>
            </a:r>
            <a:r>
              <a:rPr lang="en-US" sz="2400" spc="-36" dirty="0" err="1">
                <a:solidFill>
                  <a:srgbClr val="000000"/>
                </a:solidFill>
                <a:latin typeface="Abhaya Libre Regular"/>
              </a:rPr>
              <a:t>poslodavci</a:t>
            </a:r>
            <a:r>
              <a:rPr lang="en-US" sz="2400" spc="-36" dirty="0">
                <a:solidFill>
                  <a:srgbClr val="000000"/>
                </a:solidFill>
                <a:latin typeface="Abhaya Libre Regular"/>
              </a:rPr>
              <a:t> </a:t>
            </a:r>
            <a:r>
              <a:rPr lang="en-US" sz="2400" spc="-36" dirty="0" err="1">
                <a:solidFill>
                  <a:srgbClr val="000000"/>
                </a:solidFill>
                <a:latin typeface="Abhaya Libre Regular"/>
              </a:rPr>
              <a:t>moraju</a:t>
            </a:r>
            <a:r>
              <a:rPr lang="en-US" sz="2400" spc="-36" dirty="0">
                <a:solidFill>
                  <a:srgbClr val="000000"/>
                </a:solidFill>
                <a:latin typeface="Abhaya Libre Regular"/>
              </a:rPr>
              <a:t> da </a:t>
            </a:r>
            <a:r>
              <a:rPr lang="en-US" sz="2400" spc="-36" dirty="0" err="1">
                <a:solidFill>
                  <a:srgbClr val="000000"/>
                </a:solidFill>
                <a:latin typeface="Abhaya Libre Regular"/>
              </a:rPr>
              <a:t>prekvalifikuju</a:t>
            </a:r>
            <a:r>
              <a:rPr lang="en-US" sz="2400" spc="-36" dirty="0">
                <a:solidFill>
                  <a:srgbClr val="000000"/>
                </a:solidFill>
                <a:latin typeface="Abhaya Libre Regular"/>
              </a:rPr>
              <a:t> </a:t>
            </a:r>
            <a:r>
              <a:rPr lang="en-US" sz="2400" spc="-36" dirty="0" err="1">
                <a:solidFill>
                  <a:srgbClr val="000000"/>
                </a:solidFill>
                <a:latin typeface="Abhaya Libre Regular"/>
              </a:rPr>
              <a:t>svoje</a:t>
            </a:r>
            <a:r>
              <a:rPr lang="en-US" sz="2400" spc="-36" dirty="0">
                <a:solidFill>
                  <a:srgbClr val="000000"/>
                </a:solidFill>
                <a:latin typeface="Abhaya Libre Regular"/>
              </a:rPr>
              <a:t> </a:t>
            </a:r>
            <a:r>
              <a:rPr lang="en-US" sz="2400" spc="-36" dirty="0" err="1">
                <a:solidFill>
                  <a:srgbClr val="000000"/>
                </a:solidFill>
                <a:latin typeface="Abhaya Libre Regular"/>
              </a:rPr>
              <a:t>radnike</a:t>
            </a:r>
            <a:r>
              <a:rPr lang="en-US" sz="2400" spc="-36" dirty="0">
                <a:solidFill>
                  <a:srgbClr val="000000"/>
                </a:solidFill>
                <a:latin typeface="Abhaya Libre Regular"/>
              </a:rPr>
              <a:t> da </a:t>
            </a:r>
            <a:r>
              <a:rPr lang="en-US" sz="2400" spc="-36" dirty="0" err="1">
                <a:solidFill>
                  <a:srgbClr val="000000"/>
                </a:solidFill>
                <a:latin typeface="Abhaya Libre Regular"/>
              </a:rPr>
              <a:t>koriste</a:t>
            </a:r>
            <a:r>
              <a:rPr lang="en-US" sz="2400" spc="-36" dirty="0">
                <a:solidFill>
                  <a:srgbClr val="000000"/>
                </a:solidFill>
                <a:latin typeface="Abhaya Libre Regular"/>
              </a:rPr>
              <a:t> </a:t>
            </a:r>
            <a:r>
              <a:rPr lang="en-US" sz="2400" spc="-36" dirty="0" err="1">
                <a:solidFill>
                  <a:srgbClr val="000000"/>
                </a:solidFill>
                <a:latin typeface="Abhaya Libre Regular"/>
              </a:rPr>
              <a:t>ovu</a:t>
            </a:r>
            <a:r>
              <a:rPr lang="en-US" sz="2400" spc="-36" dirty="0">
                <a:solidFill>
                  <a:srgbClr val="000000"/>
                </a:solidFill>
                <a:latin typeface="Abhaya Libre Regular"/>
              </a:rPr>
              <a:t> </a:t>
            </a:r>
            <a:r>
              <a:rPr lang="en-US" sz="2400" spc="-36" dirty="0" err="1">
                <a:solidFill>
                  <a:srgbClr val="000000"/>
                </a:solidFill>
                <a:latin typeface="Abhaya Libre Regular"/>
              </a:rPr>
              <a:t>tehnologiju</a:t>
            </a:r>
            <a:r>
              <a:rPr lang="en-US" sz="2400" spc="-36" dirty="0">
                <a:solidFill>
                  <a:srgbClr val="000000"/>
                </a:solidFill>
                <a:latin typeface="Abhaya Libre Regular"/>
              </a:rPr>
              <a:t>.</a:t>
            </a:r>
          </a:p>
          <a:p>
            <a:pPr marL="342900" indent="-342900" algn="just">
              <a:lnSpc>
                <a:spcPts val="3359"/>
              </a:lnSpc>
              <a:buFont typeface="Arial" panose="020B0604020202020204" pitchFamily="34" charset="0"/>
              <a:buChar char="•"/>
            </a:pPr>
            <a:r>
              <a:rPr lang="en-US" sz="2400" u="sng" spc="-36" dirty="0" err="1">
                <a:solidFill>
                  <a:srgbClr val="000000"/>
                </a:solidFill>
                <a:latin typeface="Abhaya Libre Regular"/>
              </a:rPr>
              <a:t>Nove</a:t>
            </a:r>
            <a:r>
              <a:rPr lang="en-US" sz="2400" u="sng" spc="-36" dirty="0">
                <a:solidFill>
                  <a:srgbClr val="000000"/>
                </a:solidFill>
                <a:latin typeface="Abhaya Libre Regular"/>
              </a:rPr>
              <a:t> </a:t>
            </a:r>
            <a:r>
              <a:rPr lang="en-US" sz="2400" u="sng" spc="-36" dirty="0" err="1">
                <a:solidFill>
                  <a:srgbClr val="000000"/>
                </a:solidFill>
                <a:latin typeface="Abhaya Libre Regular"/>
              </a:rPr>
              <a:t>radne</a:t>
            </a:r>
            <a:r>
              <a:rPr lang="en-US" sz="2400" u="sng" spc="-36" dirty="0">
                <a:solidFill>
                  <a:srgbClr val="000000"/>
                </a:solidFill>
                <a:latin typeface="Abhaya Libre Regular"/>
              </a:rPr>
              <a:t> </a:t>
            </a:r>
            <a:r>
              <a:rPr lang="en-US" sz="2400" u="sng" spc="-36" dirty="0" err="1">
                <a:solidFill>
                  <a:srgbClr val="000000"/>
                </a:solidFill>
                <a:latin typeface="Abhaya Libre Regular"/>
              </a:rPr>
              <a:t>uloge</a:t>
            </a:r>
            <a:r>
              <a:rPr lang="en-US" sz="2400" u="sng" spc="-36" dirty="0">
                <a:solidFill>
                  <a:srgbClr val="000000"/>
                </a:solidFill>
                <a:latin typeface="Abhaya Libre Regular"/>
              </a:rPr>
              <a:t>:</a:t>
            </a:r>
            <a:r>
              <a:rPr lang="en-US" sz="2400" spc="-36" dirty="0">
                <a:solidFill>
                  <a:srgbClr val="000000"/>
                </a:solidFill>
                <a:latin typeface="Abhaya Libre Regular"/>
              </a:rPr>
              <a:t> Kao </a:t>
            </a:r>
            <a:r>
              <a:rPr lang="en-US" sz="2400" spc="-36" dirty="0" err="1">
                <a:solidFill>
                  <a:srgbClr val="000000"/>
                </a:solidFill>
                <a:latin typeface="Abhaya Libre Regular"/>
              </a:rPr>
              <a:t>rezultat</a:t>
            </a:r>
            <a:r>
              <a:rPr lang="en-US" sz="2400" spc="-36" dirty="0">
                <a:solidFill>
                  <a:srgbClr val="000000"/>
                </a:solidFill>
                <a:latin typeface="Abhaya Libre Regular"/>
              </a:rPr>
              <a:t> </a:t>
            </a:r>
            <a:r>
              <a:rPr lang="en-US" sz="2400" spc="-36" dirty="0" err="1">
                <a:solidFill>
                  <a:srgbClr val="000000"/>
                </a:solidFill>
                <a:latin typeface="Abhaya Libre Regular"/>
              </a:rPr>
              <a:t>digitalizacije</a:t>
            </a:r>
            <a:r>
              <a:rPr lang="en-US" sz="2400" spc="-36" dirty="0">
                <a:solidFill>
                  <a:srgbClr val="000000"/>
                </a:solidFill>
                <a:latin typeface="Abhaya Libre Regular"/>
              </a:rPr>
              <a:t>, </a:t>
            </a:r>
            <a:r>
              <a:rPr lang="en-US" sz="2400" spc="-36" dirty="0" err="1">
                <a:solidFill>
                  <a:srgbClr val="000000"/>
                </a:solidFill>
                <a:latin typeface="Abhaya Libre Regular"/>
              </a:rPr>
              <a:t>pojavljuju</a:t>
            </a:r>
            <a:r>
              <a:rPr lang="en-US" sz="2400" spc="-36" dirty="0">
                <a:solidFill>
                  <a:srgbClr val="000000"/>
                </a:solidFill>
                <a:latin typeface="Abhaya Libre Regular"/>
              </a:rPr>
              <a:t> se nova </a:t>
            </a:r>
            <a:r>
              <a:rPr lang="en-US" sz="2400" spc="-36" dirty="0" err="1">
                <a:solidFill>
                  <a:srgbClr val="000000"/>
                </a:solidFill>
                <a:latin typeface="Abhaya Libre Regular"/>
              </a:rPr>
              <a:t>radna</a:t>
            </a:r>
            <a:r>
              <a:rPr lang="en-US" sz="2400" spc="-36" dirty="0">
                <a:solidFill>
                  <a:srgbClr val="000000"/>
                </a:solidFill>
                <a:latin typeface="Abhaya Libre Regular"/>
              </a:rPr>
              <a:t> </a:t>
            </a:r>
            <a:r>
              <a:rPr lang="en-US" sz="2400" spc="-36" dirty="0" err="1">
                <a:solidFill>
                  <a:srgbClr val="000000"/>
                </a:solidFill>
                <a:latin typeface="Abhaya Libre Regular"/>
              </a:rPr>
              <a:t>mesta</a:t>
            </a:r>
            <a:r>
              <a:rPr lang="en-US" sz="2400" spc="-36" dirty="0">
                <a:solidFill>
                  <a:srgbClr val="000000"/>
                </a:solidFill>
                <a:latin typeface="Abhaya Libre Regular"/>
              </a:rPr>
              <a:t> </a:t>
            </a:r>
            <a:r>
              <a:rPr lang="en-US" sz="2400" spc="-36" dirty="0" err="1">
                <a:solidFill>
                  <a:srgbClr val="000000"/>
                </a:solidFill>
                <a:latin typeface="Abhaya Libre Regular"/>
              </a:rPr>
              <a:t>koja</a:t>
            </a:r>
            <a:r>
              <a:rPr lang="en-US" sz="2400" spc="-36" dirty="0">
                <a:solidFill>
                  <a:srgbClr val="000000"/>
                </a:solidFill>
                <a:latin typeface="Abhaya Libre Regular"/>
              </a:rPr>
              <a:t> </a:t>
            </a:r>
            <a:r>
              <a:rPr lang="en-US" sz="2400" spc="-36" dirty="0" err="1">
                <a:solidFill>
                  <a:srgbClr val="000000"/>
                </a:solidFill>
                <a:latin typeface="Abhaya Libre Regular"/>
              </a:rPr>
              <a:t>nisu</a:t>
            </a:r>
            <a:r>
              <a:rPr lang="en-US" sz="2400" spc="-36" dirty="0">
                <a:solidFill>
                  <a:srgbClr val="000000"/>
                </a:solidFill>
                <a:latin typeface="Abhaya Libre Regular"/>
              </a:rPr>
              <a:t> </a:t>
            </a:r>
            <a:r>
              <a:rPr lang="en-US" sz="2400" spc="-36" dirty="0" err="1">
                <a:solidFill>
                  <a:srgbClr val="000000"/>
                </a:solidFill>
                <a:latin typeface="Abhaya Libre Regular"/>
              </a:rPr>
              <a:t>bila</a:t>
            </a:r>
            <a:r>
              <a:rPr lang="en-US" sz="2400" spc="-36" dirty="0">
                <a:solidFill>
                  <a:srgbClr val="000000"/>
                </a:solidFill>
                <a:latin typeface="Abhaya Libre Regular"/>
              </a:rPr>
              <a:t> pre </a:t>
            </a:r>
            <a:r>
              <a:rPr lang="en-US" sz="2400" spc="-36" dirty="0" err="1">
                <a:solidFill>
                  <a:srgbClr val="000000"/>
                </a:solidFill>
                <a:latin typeface="Abhaya Libre Regular"/>
              </a:rPr>
              <a:t>deset</a:t>
            </a:r>
            <a:r>
              <a:rPr lang="en-US" sz="2400" spc="-36" dirty="0">
                <a:solidFill>
                  <a:srgbClr val="000000"/>
                </a:solidFill>
                <a:latin typeface="Abhaya Libre Regular"/>
              </a:rPr>
              <a:t> </a:t>
            </a:r>
            <a:r>
              <a:rPr lang="en-US" sz="2400" spc="-36" dirty="0" err="1">
                <a:solidFill>
                  <a:srgbClr val="000000"/>
                </a:solidFill>
                <a:latin typeface="Abhaya Libre Regular"/>
              </a:rPr>
              <a:t>godina</a:t>
            </a:r>
            <a:r>
              <a:rPr lang="en-US" sz="2400" spc="-36" dirty="0">
                <a:solidFill>
                  <a:srgbClr val="000000"/>
                </a:solidFill>
                <a:latin typeface="Abhaya Libre Regular"/>
              </a:rPr>
              <a:t>. Oni </a:t>
            </a:r>
            <a:r>
              <a:rPr lang="en-US" sz="2400" spc="-36" dirty="0" err="1">
                <a:solidFill>
                  <a:srgbClr val="000000"/>
                </a:solidFill>
                <a:latin typeface="Abhaya Libre Regular"/>
              </a:rPr>
              <a:t>su</a:t>
            </a:r>
            <a:r>
              <a:rPr lang="en-US" sz="2400" spc="-36" dirty="0">
                <a:solidFill>
                  <a:srgbClr val="000000"/>
                </a:solidFill>
                <a:latin typeface="Abhaya Libre Regular"/>
              </a:rPr>
              <a:t> </a:t>
            </a:r>
            <a:r>
              <a:rPr lang="en-US" sz="2400" spc="-36" dirty="0" err="1">
                <a:solidFill>
                  <a:srgbClr val="000000"/>
                </a:solidFill>
                <a:latin typeface="Abhaya Libre Regular"/>
              </a:rPr>
              <a:t>često</a:t>
            </a:r>
            <a:r>
              <a:rPr lang="en-US" sz="2400" spc="-36" dirty="0">
                <a:solidFill>
                  <a:srgbClr val="000000"/>
                </a:solidFill>
                <a:latin typeface="Abhaya Libre Regular"/>
              </a:rPr>
              <a:t> </a:t>
            </a:r>
            <a:r>
              <a:rPr lang="en-US" sz="2400" spc="-36" dirty="0" err="1">
                <a:solidFill>
                  <a:srgbClr val="000000"/>
                </a:solidFill>
                <a:latin typeface="Abhaya Libre Regular"/>
              </a:rPr>
              <a:t>povezani</a:t>
            </a:r>
            <a:r>
              <a:rPr lang="en-US" sz="2400" spc="-36" dirty="0">
                <a:solidFill>
                  <a:srgbClr val="000000"/>
                </a:solidFill>
                <a:latin typeface="Abhaya Libre Regular"/>
              </a:rPr>
              <a:t> </a:t>
            </a:r>
            <a:r>
              <a:rPr lang="en-US" sz="2400" spc="-36" dirty="0" err="1">
                <a:solidFill>
                  <a:srgbClr val="000000"/>
                </a:solidFill>
                <a:latin typeface="Abhaya Libre Regular"/>
              </a:rPr>
              <a:t>sa</a:t>
            </a:r>
            <a:r>
              <a:rPr lang="en-US" sz="2400" spc="-36" dirty="0">
                <a:solidFill>
                  <a:srgbClr val="000000"/>
                </a:solidFill>
                <a:latin typeface="Abhaya Libre Regular"/>
              </a:rPr>
              <a:t> </a:t>
            </a:r>
            <a:r>
              <a:rPr lang="en-US" sz="2400" spc="-36" dirty="0" err="1">
                <a:solidFill>
                  <a:srgbClr val="000000"/>
                </a:solidFill>
                <a:latin typeface="Abhaya Libre Regular"/>
              </a:rPr>
              <a:t>korišćenjem</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kreiranjem</a:t>
            </a:r>
            <a:r>
              <a:rPr lang="en-US" sz="2400" spc="-36" dirty="0">
                <a:solidFill>
                  <a:srgbClr val="000000"/>
                </a:solidFill>
                <a:latin typeface="Abhaya Libre Regular"/>
              </a:rPr>
              <a:t> </a:t>
            </a:r>
            <a:r>
              <a:rPr lang="en-US" sz="2400" spc="-36" dirty="0" err="1">
                <a:solidFill>
                  <a:srgbClr val="000000"/>
                </a:solidFill>
                <a:latin typeface="Abhaya Libre Regular"/>
              </a:rPr>
              <a:t>tehnologije</a:t>
            </a:r>
            <a:r>
              <a:rPr lang="en-US" sz="2400" spc="-36" dirty="0">
                <a:solidFill>
                  <a:srgbClr val="000000"/>
                </a:solidFill>
                <a:latin typeface="Abhaya Libre Regular"/>
              </a:rPr>
              <a:t>, </a:t>
            </a:r>
            <a:r>
              <a:rPr lang="en-US" sz="2400" spc="-36" dirty="0" err="1">
                <a:solidFill>
                  <a:srgbClr val="000000"/>
                </a:solidFill>
                <a:latin typeface="Abhaya Libre Regular"/>
              </a:rPr>
              <a:t>uključujući</a:t>
            </a:r>
            <a:r>
              <a:rPr lang="en-US" sz="2400" spc="-36" dirty="0">
                <a:solidFill>
                  <a:srgbClr val="000000"/>
                </a:solidFill>
                <a:latin typeface="Abhaya Libre Regular"/>
              </a:rPr>
              <a:t>: </a:t>
            </a:r>
            <a:r>
              <a:rPr lang="en-US" sz="2400" spc="-36" dirty="0" err="1">
                <a:solidFill>
                  <a:srgbClr val="000000"/>
                </a:solidFill>
                <a:latin typeface="Abhaya Libre Regular"/>
              </a:rPr>
              <a:t>programere</a:t>
            </a:r>
            <a:r>
              <a:rPr lang="en-US" sz="2400" spc="-36" dirty="0">
                <a:solidFill>
                  <a:srgbClr val="000000"/>
                </a:solidFill>
                <a:latin typeface="Abhaya Libre Regular"/>
              </a:rPr>
              <a:t> </a:t>
            </a:r>
            <a:r>
              <a:rPr lang="en-US" sz="2400" spc="-36" dirty="0" err="1">
                <a:solidFill>
                  <a:srgbClr val="000000"/>
                </a:solidFill>
                <a:latin typeface="Abhaya Libre Regular"/>
              </a:rPr>
              <a:t>aplikacija</a:t>
            </a:r>
            <a:r>
              <a:rPr lang="en-US" sz="2400" spc="-36" dirty="0">
                <a:solidFill>
                  <a:srgbClr val="000000"/>
                </a:solidFill>
                <a:latin typeface="Abhaya Libre Regular"/>
              </a:rPr>
              <a:t>, </a:t>
            </a:r>
            <a:r>
              <a:rPr lang="en-US" sz="2400" spc="-36" dirty="0" err="1">
                <a:solidFill>
                  <a:srgbClr val="000000"/>
                </a:solidFill>
                <a:latin typeface="Abhaya Libre Regular"/>
              </a:rPr>
              <a:t>stručnjake</a:t>
            </a:r>
            <a:r>
              <a:rPr lang="en-US" sz="2400" spc="-36" dirty="0">
                <a:solidFill>
                  <a:srgbClr val="000000"/>
                </a:solidFill>
                <a:latin typeface="Abhaya Libre Regular"/>
              </a:rPr>
              <a:t> za </a:t>
            </a:r>
            <a:r>
              <a:rPr lang="en-US" sz="2400" spc="-36" dirty="0" err="1">
                <a:solidFill>
                  <a:srgbClr val="000000"/>
                </a:solidFill>
                <a:latin typeface="Abhaya Libre Regular"/>
              </a:rPr>
              <a:t>računarstvo</a:t>
            </a:r>
            <a:r>
              <a:rPr lang="en-US" sz="2400" spc="-36" dirty="0">
                <a:solidFill>
                  <a:srgbClr val="000000"/>
                </a:solidFill>
                <a:latin typeface="Abhaya Libre Regular"/>
              </a:rPr>
              <a:t> u </a:t>
            </a:r>
            <a:r>
              <a:rPr lang="en-US" sz="2400" spc="-36" dirty="0" err="1">
                <a:solidFill>
                  <a:srgbClr val="000000"/>
                </a:solidFill>
                <a:latin typeface="Abhaya Libre Regular"/>
              </a:rPr>
              <a:t>oblaku</a:t>
            </a:r>
            <a:r>
              <a:rPr lang="en-US" sz="2400" spc="-36" dirty="0">
                <a:solidFill>
                  <a:srgbClr val="000000"/>
                </a:solidFill>
                <a:latin typeface="Abhaya Libre Regular"/>
              </a:rPr>
              <a:t>, </a:t>
            </a:r>
            <a:r>
              <a:rPr lang="en-US" sz="2400" spc="-36" dirty="0" err="1">
                <a:solidFill>
                  <a:srgbClr val="000000"/>
                </a:solidFill>
                <a:latin typeface="Abhaya Libre Regular"/>
              </a:rPr>
              <a:t>menadžere</a:t>
            </a:r>
            <a:r>
              <a:rPr lang="en-US" sz="2400" spc="-36" dirty="0">
                <a:solidFill>
                  <a:srgbClr val="000000"/>
                </a:solidFill>
                <a:latin typeface="Abhaya Libre Regular"/>
              </a:rPr>
              <a:t> </a:t>
            </a:r>
            <a:r>
              <a:rPr lang="en-US" sz="2400" spc="-36" dirty="0" err="1">
                <a:solidFill>
                  <a:srgbClr val="000000"/>
                </a:solidFill>
                <a:latin typeface="Abhaya Libre Regular"/>
              </a:rPr>
              <a:t>društvenih</a:t>
            </a:r>
            <a:r>
              <a:rPr lang="en-US" sz="2400" spc="-36" dirty="0">
                <a:solidFill>
                  <a:srgbClr val="000000"/>
                </a:solidFill>
                <a:latin typeface="Abhaya Libre Regular"/>
              </a:rPr>
              <a:t> </a:t>
            </a:r>
            <a:r>
              <a:rPr lang="en-US" sz="2400" spc="-36" dirty="0" err="1">
                <a:solidFill>
                  <a:srgbClr val="000000"/>
                </a:solidFill>
                <a:latin typeface="Abhaya Libre Regular"/>
              </a:rPr>
              <a:t>medija</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menadžere</a:t>
            </a:r>
            <a:r>
              <a:rPr lang="en-US" sz="2400" spc="-36" dirty="0">
                <a:solidFill>
                  <a:srgbClr val="000000"/>
                </a:solidFill>
                <a:latin typeface="Abhaya Libre Regular"/>
              </a:rPr>
              <a:t> </a:t>
            </a:r>
            <a:r>
              <a:rPr lang="en-US" sz="2400" spc="-36" dirty="0" err="1">
                <a:solidFill>
                  <a:srgbClr val="000000"/>
                </a:solidFill>
                <a:latin typeface="Abhaya Libre Regular"/>
              </a:rPr>
              <a:t>korisničkog</a:t>
            </a:r>
            <a:r>
              <a:rPr lang="en-US" sz="2400" spc="-36" dirty="0">
                <a:solidFill>
                  <a:srgbClr val="000000"/>
                </a:solidFill>
                <a:latin typeface="Abhaya Libre Regular"/>
              </a:rPr>
              <a:t> </a:t>
            </a:r>
            <a:r>
              <a:rPr lang="en-US" sz="2400" spc="-36" dirty="0" err="1">
                <a:solidFill>
                  <a:srgbClr val="000000"/>
                </a:solidFill>
                <a:latin typeface="Abhaya Libre Regular"/>
              </a:rPr>
              <a:t>iskustva</a:t>
            </a:r>
            <a:r>
              <a:rPr lang="en-US" sz="2400" spc="-36" dirty="0">
                <a:solidFill>
                  <a:srgbClr val="000000"/>
                </a:solidFill>
                <a:latin typeface="Abhaya Libre Regular"/>
              </a:rPr>
              <a:t>. Kao </a:t>
            </a:r>
            <a:r>
              <a:rPr lang="en-US" sz="2400" spc="-36" dirty="0" err="1">
                <a:solidFill>
                  <a:srgbClr val="000000"/>
                </a:solidFill>
                <a:latin typeface="Abhaya Libre Regular"/>
              </a:rPr>
              <a:t>rezultat</a:t>
            </a:r>
            <a:r>
              <a:rPr lang="en-US" sz="2400" spc="-36" dirty="0">
                <a:solidFill>
                  <a:srgbClr val="000000"/>
                </a:solidFill>
                <a:latin typeface="Abhaya Libre Regular"/>
              </a:rPr>
              <a:t> toga, </a:t>
            </a:r>
            <a:r>
              <a:rPr lang="en-US" sz="2400" spc="-36" dirty="0" err="1">
                <a:solidFill>
                  <a:srgbClr val="000000"/>
                </a:solidFill>
                <a:latin typeface="Abhaya Libre Regular"/>
              </a:rPr>
              <a:t>sve</a:t>
            </a:r>
            <a:r>
              <a:rPr lang="en-US" sz="2400" spc="-36" dirty="0">
                <a:solidFill>
                  <a:srgbClr val="000000"/>
                </a:solidFill>
                <a:latin typeface="Abhaya Libre Regular"/>
              </a:rPr>
              <a:t> </a:t>
            </a:r>
            <a:r>
              <a:rPr lang="en-US" sz="2400" spc="-36" dirty="0" err="1">
                <a:solidFill>
                  <a:srgbClr val="000000"/>
                </a:solidFill>
                <a:latin typeface="Abhaya Libre Regular"/>
              </a:rPr>
              <a:t>više</a:t>
            </a:r>
            <a:r>
              <a:rPr lang="en-US" sz="2400" spc="-36" dirty="0">
                <a:solidFill>
                  <a:srgbClr val="000000"/>
                </a:solidFill>
                <a:latin typeface="Abhaya Libre Regular"/>
              </a:rPr>
              <a:t> </a:t>
            </a:r>
            <a:r>
              <a:rPr lang="en-US" sz="2400" spc="-36" dirty="0" err="1">
                <a:solidFill>
                  <a:srgbClr val="000000"/>
                </a:solidFill>
                <a:latin typeface="Abhaya Libre Regular"/>
              </a:rPr>
              <a:t>ljudi</a:t>
            </a:r>
            <a:r>
              <a:rPr lang="en-US" sz="2400" spc="-36" dirty="0">
                <a:solidFill>
                  <a:srgbClr val="000000"/>
                </a:solidFill>
                <a:latin typeface="Abhaya Libre Regular"/>
              </a:rPr>
              <a:t> </a:t>
            </a:r>
            <a:r>
              <a:rPr lang="en-US" sz="2400" spc="-36" dirty="0" err="1">
                <a:solidFill>
                  <a:srgbClr val="000000"/>
                </a:solidFill>
                <a:latin typeface="Abhaya Libre Regular"/>
              </a:rPr>
              <a:t>želi</a:t>
            </a:r>
            <a:r>
              <a:rPr lang="en-US" sz="2400" spc="-36" dirty="0">
                <a:solidFill>
                  <a:srgbClr val="000000"/>
                </a:solidFill>
                <a:latin typeface="Abhaya Libre Regular"/>
              </a:rPr>
              <a:t> da </a:t>
            </a:r>
            <a:r>
              <a:rPr lang="en-US" sz="2400" spc="-36" dirty="0" err="1">
                <a:solidFill>
                  <a:srgbClr val="000000"/>
                </a:solidFill>
                <a:latin typeface="Abhaya Libre Regular"/>
              </a:rPr>
              <a:t>stekne</a:t>
            </a:r>
            <a:r>
              <a:rPr lang="en-US" sz="2400" spc="-36" dirty="0">
                <a:solidFill>
                  <a:srgbClr val="000000"/>
                </a:solidFill>
                <a:latin typeface="Abhaya Libre Regular"/>
              </a:rPr>
              <a:t> </a:t>
            </a:r>
            <a:r>
              <a:rPr lang="en-US" sz="2400" spc="-36" dirty="0" err="1">
                <a:solidFill>
                  <a:srgbClr val="000000"/>
                </a:solidFill>
                <a:latin typeface="Abhaya Libre Regular"/>
              </a:rPr>
              <a:t>ove</a:t>
            </a:r>
            <a:r>
              <a:rPr lang="en-US" sz="2400" spc="-36" dirty="0">
                <a:solidFill>
                  <a:srgbClr val="000000"/>
                </a:solidFill>
                <a:latin typeface="Abhaya Libre Regular"/>
              </a:rPr>
              <a:t> </a:t>
            </a:r>
            <a:r>
              <a:rPr lang="en-US" sz="2400" spc="-36" dirty="0" err="1">
                <a:solidFill>
                  <a:srgbClr val="000000"/>
                </a:solidFill>
                <a:latin typeface="Abhaya Libre Regular"/>
              </a:rPr>
              <a:t>talente</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nađe</a:t>
            </a:r>
            <a:r>
              <a:rPr lang="en-US" sz="2400" spc="-36" dirty="0">
                <a:solidFill>
                  <a:srgbClr val="000000"/>
                </a:solidFill>
                <a:latin typeface="Abhaya Libre Regular"/>
              </a:rPr>
              <a:t> </a:t>
            </a:r>
            <a:r>
              <a:rPr lang="en-US" sz="2400" spc="-36" dirty="0" err="1">
                <a:solidFill>
                  <a:srgbClr val="000000"/>
                </a:solidFill>
                <a:latin typeface="Abhaya Libre Regular"/>
              </a:rPr>
              <a:t>posao</a:t>
            </a:r>
            <a:r>
              <a:rPr lang="en-US" sz="2400" spc="-36" dirty="0">
                <a:solidFill>
                  <a:srgbClr val="000000"/>
                </a:solidFill>
                <a:latin typeface="Abhaya Libre Regular"/>
              </a:rPr>
              <a:t> u </a:t>
            </a:r>
            <a:r>
              <a:rPr lang="en-US" sz="2400" spc="-36" dirty="0" err="1">
                <a:solidFill>
                  <a:srgbClr val="000000"/>
                </a:solidFill>
                <a:latin typeface="Abhaya Libre Regular"/>
              </a:rPr>
              <a:t>rastućoj</a:t>
            </a:r>
            <a:r>
              <a:rPr lang="en-US" sz="2400" spc="-36" dirty="0">
                <a:solidFill>
                  <a:srgbClr val="000000"/>
                </a:solidFill>
                <a:latin typeface="Abhaya Libre Regular"/>
              </a:rPr>
              <a:t> </a:t>
            </a:r>
            <a:r>
              <a:rPr lang="en-US" sz="2400" spc="-36" dirty="0" err="1">
                <a:solidFill>
                  <a:srgbClr val="000000"/>
                </a:solidFill>
                <a:latin typeface="Abhaya Libre Regular"/>
              </a:rPr>
              <a:t>tehnološkoj</a:t>
            </a:r>
            <a:r>
              <a:rPr lang="en-US" sz="2400" spc="-36" dirty="0">
                <a:solidFill>
                  <a:srgbClr val="000000"/>
                </a:solidFill>
                <a:latin typeface="Abhaya Libre Regular"/>
              </a:rPr>
              <a:t> </a:t>
            </a:r>
            <a:r>
              <a:rPr lang="en-US" sz="2400" spc="-36" dirty="0" err="1">
                <a:solidFill>
                  <a:srgbClr val="000000"/>
                </a:solidFill>
                <a:latin typeface="Abhaya Libre Regular"/>
              </a:rPr>
              <a:t>industriji</a:t>
            </a:r>
            <a:r>
              <a:rPr lang="en-US" sz="2400" spc="-36" dirty="0">
                <a:solidFill>
                  <a:srgbClr val="000000"/>
                </a:solidFill>
                <a:latin typeface="Abhaya Libre Regular"/>
              </a:rPr>
              <a:t>.</a:t>
            </a:r>
          </a:p>
          <a:p>
            <a:pPr marL="342900" indent="-342900" algn="just">
              <a:lnSpc>
                <a:spcPts val="3359"/>
              </a:lnSpc>
              <a:buFont typeface="Arial" panose="020B0604020202020204" pitchFamily="34" charset="0"/>
              <a:buChar char="•"/>
            </a:pPr>
            <a:r>
              <a:rPr lang="en-US" sz="2400" u="sng" spc="-36" dirty="0" err="1">
                <a:solidFill>
                  <a:srgbClr val="000000"/>
                </a:solidFill>
                <a:latin typeface="Abhaya Libre Regular"/>
              </a:rPr>
              <a:t>Automatizacija</a:t>
            </a:r>
            <a:r>
              <a:rPr lang="en-US" sz="2400" u="sng" spc="-36" dirty="0">
                <a:solidFill>
                  <a:srgbClr val="000000"/>
                </a:solidFill>
                <a:latin typeface="Abhaya Libre Regular"/>
              </a:rPr>
              <a:t>: </a:t>
            </a:r>
            <a:r>
              <a:rPr lang="en-US" sz="2400" spc="-36" dirty="0">
                <a:solidFill>
                  <a:srgbClr val="000000"/>
                </a:solidFill>
                <a:latin typeface="Abhaya Libre Regular"/>
              </a:rPr>
              <a:t>BBC </a:t>
            </a:r>
            <a:r>
              <a:rPr lang="en-US" sz="2400" spc="-36" dirty="0" err="1">
                <a:solidFill>
                  <a:srgbClr val="000000"/>
                </a:solidFill>
                <a:latin typeface="Abhaya Libre Regular"/>
              </a:rPr>
              <a:t>izveštava</a:t>
            </a:r>
            <a:r>
              <a:rPr lang="en-US" sz="2400" spc="-36" dirty="0">
                <a:solidFill>
                  <a:srgbClr val="000000"/>
                </a:solidFill>
                <a:latin typeface="Abhaya Libre Regular"/>
              </a:rPr>
              <a:t> da bi „do 20 </a:t>
            </a:r>
            <a:r>
              <a:rPr lang="en-US" sz="2400" spc="-36" dirty="0" err="1">
                <a:solidFill>
                  <a:srgbClr val="000000"/>
                </a:solidFill>
                <a:latin typeface="Abhaya Libre Regular"/>
              </a:rPr>
              <a:t>miliona</a:t>
            </a:r>
            <a:r>
              <a:rPr lang="en-US" sz="2400" spc="-36" dirty="0">
                <a:solidFill>
                  <a:srgbClr val="000000"/>
                </a:solidFill>
                <a:latin typeface="Abhaya Libre Regular"/>
              </a:rPr>
              <a:t> </a:t>
            </a:r>
            <a:r>
              <a:rPr lang="en-US" sz="2400" spc="-36" dirty="0" err="1">
                <a:solidFill>
                  <a:srgbClr val="000000"/>
                </a:solidFill>
                <a:latin typeface="Abhaya Libre Regular"/>
              </a:rPr>
              <a:t>radnih</a:t>
            </a:r>
            <a:r>
              <a:rPr lang="en-US" sz="2400" spc="-36" dirty="0">
                <a:solidFill>
                  <a:srgbClr val="000000"/>
                </a:solidFill>
                <a:latin typeface="Abhaya Libre Regular"/>
              </a:rPr>
              <a:t> </a:t>
            </a:r>
            <a:r>
              <a:rPr lang="en-US" sz="2400" spc="-36" dirty="0" err="1">
                <a:solidFill>
                  <a:srgbClr val="000000"/>
                </a:solidFill>
                <a:latin typeface="Abhaya Libre Regular"/>
              </a:rPr>
              <a:t>mesta</a:t>
            </a:r>
            <a:r>
              <a:rPr lang="en-US" sz="2400" spc="-36" dirty="0">
                <a:solidFill>
                  <a:srgbClr val="000000"/>
                </a:solidFill>
                <a:latin typeface="Abhaya Libre Regular"/>
              </a:rPr>
              <a:t> u </a:t>
            </a:r>
            <a:r>
              <a:rPr lang="en-US" sz="2400" spc="-36" dirty="0" err="1">
                <a:solidFill>
                  <a:srgbClr val="000000"/>
                </a:solidFill>
                <a:latin typeface="Abhaya Libre Regular"/>
              </a:rPr>
              <a:t>proizvodnji</a:t>
            </a:r>
            <a:r>
              <a:rPr lang="en-US" sz="2400" spc="-36" dirty="0">
                <a:solidFill>
                  <a:srgbClr val="000000"/>
                </a:solidFill>
                <a:latin typeface="Abhaya Libre Regular"/>
              </a:rPr>
              <a:t> </a:t>
            </a:r>
            <a:r>
              <a:rPr lang="en-US" sz="2400" spc="-36" dirty="0" err="1">
                <a:solidFill>
                  <a:srgbClr val="000000"/>
                </a:solidFill>
                <a:latin typeface="Abhaya Libre Regular"/>
              </a:rPr>
              <a:t>širom</a:t>
            </a:r>
            <a:r>
              <a:rPr lang="en-US" sz="2400" spc="-36" dirty="0">
                <a:solidFill>
                  <a:srgbClr val="000000"/>
                </a:solidFill>
                <a:latin typeface="Abhaya Libre Regular"/>
              </a:rPr>
              <a:t> </a:t>
            </a:r>
            <a:r>
              <a:rPr lang="en-US" sz="2400" spc="-36" dirty="0" err="1">
                <a:solidFill>
                  <a:srgbClr val="000000"/>
                </a:solidFill>
                <a:latin typeface="Abhaya Libre Regular"/>
              </a:rPr>
              <a:t>sveta</a:t>
            </a:r>
            <a:r>
              <a:rPr lang="en-US" sz="2400" spc="-36" dirty="0">
                <a:solidFill>
                  <a:srgbClr val="000000"/>
                </a:solidFill>
                <a:latin typeface="Abhaya Libre Regular"/>
              </a:rPr>
              <a:t> </a:t>
            </a:r>
            <a:r>
              <a:rPr lang="en-US" sz="2400" spc="-36" dirty="0" err="1">
                <a:solidFill>
                  <a:srgbClr val="000000"/>
                </a:solidFill>
                <a:latin typeface="Abhaya Libre Regular"/>
              </a:rPr>
              <a:t>moglo</a:t>
            </a:r>
            <a:r>
              <a:rPr lang="en-US" sz="2400" spc="-36" dirty="0">
                <a:solidFill>
                  <a:srgbClr val="000000"/>
                </a:solidFill>
                <a:latin typeface="Abhaya Libre Regular"/>
              </a:rPr>
              <a:t> da </a:t>
            </a:r>
            <a:r>
              <a:rPr lang="en-US" sz="2400" spc="-36" dirty="0" err="1">
                <a:solidFill>
                  <a:srgbClr val="000000"/>
                </a:solidFill>
                <a:latin typeface="Abhaya Libre Regular"/>
              </a:rPr>
              <a:t>bude</a:t>
            </a:r>
            <a:r>
              <a:rPr lang="en-US" sz="2400" spc="-36" dirty="0">
                <a:solidFill>
                  <a:srgbClr val="000000"/>
                </a:solidFill>
                <a:latin typeface="Abhaya Libre Regular"/>
              </a:rPr>
              <a:t> </a:t>
            </a:r>
            <a:r>
              <a:rPr lang="en-US" sz="2400" spc="-36" dirty="0" err="1">
                <a:solidFill>
                  <a:srgbClr val="000000"/>
                </a:solidFill>
                <a:latin typeface="Abhaya Libre Regular"/>
              </a:rPr>
              <a:t>zamenjeno</a:t>
            </a:r>
            <a:r>
              <a:rPr lang="en-US" sz="2400" spc="-36" dirty="0">
                <a:solidFill>
                  <a:srgbClr val="000000"/>
                </a:solidFill>
                <a:latin typeface="Abhaya Libre Regular"/>
              </a:rPr>
              <a:t> </a:t>
            </a:r>
            <a:r>
              <a:rPr lang="en-US" sz="2400" spc="-36" dirty="0" err="1">
                <a:solidFill>
                  <a:srgbClr val="000000"/>
                </a:solidFill>
                <a:latin typeface="Abhaya Libre Regular"/>
              </a:rPr>
              <a:t>robotima</a:t>
            </a:r>
            <a:r>
              <a:rPr lang="en-US" sz="2400" spc="-36" dirty="0">
                <a:solidFill>
                  <a:srgbClr val="000000"/>
                </a:solidFill>
                <a:latin typeface="Abhaya Libre Regular"/>
              </a:rPr>
              <a:t> do 2030. </a:t>
            </a:r>
            <a:r>
              <a:rPr lang="en-US" sz="2400" spc="-36" dirty="0" err="1">
                <a:solidFill>
                  <a:srgbClr val="000000"/>
                </a:solidFill>
                <a:latin typeface="Abhaya Libre Regular"/>
              </a:rPr>
              <a:t>radnici</a:t>
            </a:r>
            <a:r>
              <a:rPr lang="en-US" sz="2400" spc="-36" dirty="0">
                <a:solidFill>
                  <a:srgbClr val="000000"/>
                </a:solidFill>
                <a:latin typeface="Abhaya Libre Regular"/>
              </a:rPr>
              <a:t> </a:t>
            </a:r>
            <a:r>
              <a:rPr lang="en-US" sz="2400" spc="-36" dirty="0" err="1">
                <a:solidFill>
                  <a:srgbClr val="000000"/>
                </a:solidFill>
                <a:latin typeface="Abhaya Libre Regular"/>
              </a:rPr>
              <a:t>su</a:t>
            </a:r>
            <a:r>
              <a:rPr lang="en-US" sz="2400" spc="-36" dirty="0">
                <a:solidFill>
                  <a:srgbClr val="000000"/>
                </a:solidFill>
                <a:latin typeface="Abhaya Libre Regular"/>
              </a:rPr>
              <a:t> </a:t>
            </a:r>
            <a:r>
              <a:rPr lang="en-US" sz="2400" spc="-36" dirty="0" err="1">
                <a:solidFill>
                  <a:srgbClr val="000000"/>
                </a:solidFill>
                <a:latin typeface="Abhaya Libre Regular"/>
              </a:rPr>
              <a:t>primorani</a:t>
            </a:r>
            <a:r>
              <a:rPr lang="en-US" sz="2400" spc="-36" dirty="0">
                <a:solidFill>
                  <a:srgbClr val="000000"/>
                </a:solidFill>
                <a:latin typeface="Abhaya Libre Regular"/>
              </a:rPr>
              <a:t> da se </a:t>
            </a:r>
            <a:r>
              <a:rPr lang="en-US" sz="2400" spc="-36" dirty="0" err="1">
                <a:solidFill>
                  <a:srgbClr val="000000"/>
                </a:solidFill>
                <a:latin typeface="Abhaya Libre Regular"/>
              </a:rPr>
              <a:t>prekvalifikovaju</a:t>
            </a:r>
            <a:r>
              <a:rPr lang="en-US" sz="2400" spc="-36" dirty="0">
                <a:solidFill>
                  <a:srgbClr val="000000"/>
                </a:solidFill>
                <a:latin typeface="Abhaya Libre Regular"/>
              </a:rPr>
              <a:t> </a:t>
            </a:r>
            <a:r>
              <a:rPr lang="en-US" sz="2400" spc="-36" dirty="0" err="1">
                <a:solidFill>
                  <a:srgbClr val="000000"/>
                </a:solidFill>
                <a:latin typeface="Abhaya Libre Regular"/>
              </a:rPr>
              <a:t>ili</a:t>
            </a:r>
            <a:r>
              <a:rPr lang="en-US" sz="2400" spc="-36" dirty="0">
                <a:solidFill>
                  <a:srgbClr val="000000"/>
                </a:solidFill>
                <a:latin typeface="Abhaya Libre Regular"/>
              </a:rPr>
              <a:t> </a:t>
            </a:r>
            <a:r>
              <a:rPr lang="en-US" sz="2400" spc="-36" dirty="0" err="1">
                <a:solidFill>
                  <a:srgbClr val="000000"/>
                </a:solidFill>
                <a:latin typeface="Abhaya Libre Regular"/>
              </a:rPr>
              <a:t>unaprede</a:t>
            </a:r>
            <a:r>
              <a:rPr lang="en-US" sz="2400" spc="-36" dirty="0">
                <a:solidFill>
                  <a:srgbClr val="000000"/>
                </a:solidFill>
                <a:latin typeface="Abhaya Libre Regular"/>
              </a:rPr>
              <a:t> </a:t>
            </a:r>
            <a:r>
              <a:rPr lang="en-US" sz="2400" spc="-36" dirty="0" err="1">
                <a:solidFill>
                  <a:srgbClr val="000000"/>
                </a:solidFill>
                <a:latin typeface="Abhaya Libre Regular"/>
              </a:rPr>
              <a:t>svoje</a:t>
            </a:r>
            <a:r>
              <a:rPr lang="en-US" sz="2400" spc="-36" dirty="0">
                <a:solidFill>
                  <a:srgbClr val="000000"/>
                </a:solidFill>
                <a:latin typeface="Abhaya Libre Regular"/>
              </a:rPr>
              <a:t> </a:t>
            </a:r>
            <a:r>
              <a:rPr lang="en-US" sz="2400" spc="-36" dirty="0" err="1">
                <a:solidFill>
                  <a:srgbClr val="000000"/>
                </a:solidFill>
                <a:latin typeface="Abhaya Libre Regular"/>
              </a:rPr>
              <a:t>veštine</a:t>
            </a:r>
            <a:r>
              <a:rPr lang="en-US" sz="2400" spc="-36" dirty="0">
                <a:solidFill>
                  <a:srgbClr val="000000"/>
                </a:solidFill>
                <a:latin typeface="Abhaya Libre Regular"/>
              </a:rPr>
              <a:t> </a:t>
            </a:r>
            <a:r>
              <a:rPr lang="en-US" sz="2400" spc="-36" dirty="0" err="1">
                <a:solidFill>
                  <a:srgbClr val="000000"/>
                </a:solidFill>
                <a:latin typeface="Abhaya Libre Regular"/>
              </a:rPr>
              <a:t>kako</a:t>
            </a:r>
            <a:r>
              <a:rPr lang="en-US" sz="2400" spc="-36" dirty="0">
                <a:solidFill>
                  <a:srgbClr val="000000"/>
                </a:solidFill>
                <a:latin typeface="Abhaya Libre Regular"/>
              </a:rPr>
              <a:t> bi </a:t>
            </a:r>
            <a:r>
              <a:rPr lang="en-US" sz="2400" spc="-36" dirty="0" err="1">
                <a:solidFill>
                  <a:srgbClr val="000000"/>
                </a:solidFill>
                <a:latin typeface="Abhaya Libre Regular"/>
              </a:rPr>
              <a:t>pronašli</a:t>
            </a:r>
            <a:r>
              <a:rPr lang="en-US" sz="2400" spc="-36" dirty="0">
                <a:solidFill>
                  <a:srgbClr val="000000"/>
                </a:solidFill>
                <a:latin typeface="Abhaya Libre Regular"/>
              </a:rPr>
              <a:t> </a:t>
            </a:r>
            <a:r>
              <a:rPr lang="en-US" sz="2400" spc="-36" dirty="0" err="1">
                <a:solidFill>
                  <a:srgbClr val="000000"/>
                </a:solidFill>
                <a:latin typeface="Abhaya Libre Regular"/>
              </a:rPr>
              <a:t>drugi</a:t>
            </a:r>
            <a:r>
              <a:rPr lang="en-US" sz="2400" spc="-36" dirty="0">
                <a:solidFill>
                  <a:srgbClr val="000000"/>
                </a:solidFill>
                <a:latin typeface="Abhaya Libre Regular"/>
              </a:rPr>
              <a:t> </a:t>
            </a:r>
            <a:r>
              <a:rPr lang="en-US" sz="2400" spc="-36" dirty="0" err="1">
                <a:solidFill>
                  <a:srgbClr val="000000"/>
                </a:solidFill>
                <a:latin typeface="Abhaya Libre Regular"/>
              </a:rPr>
              <a:t>posao</a:t>
            </a:r>
            <a:r>
              <a:rPr lang="en-US" sz="2400" spc="-36" dirty="0">
                <a:solidFill>
                  <a:srgbClr val="000000"/>
                </a:solidFill>
                <a:latin typeface="Abhaya Libre Regular"/>
              </a:rPr>
              <a:t> </a:t>
            </a:r>
            <a:r>
              <a:rPr lang="en-US" sz="2400" spc="-36" dirty="0" err="1">
                <a:solidFill>
                  <a:srgbClr val="000000"/>
                </a:solidFill>
                <a:latin typeface="Abhaya Libre Regular"/>
              </a:rPr>
              <a:t>kada</a:t>
            </a:r>
            <a:r>
              <a:rPr lang="en-US" sz="2400" spc="-36" dirty="0">
                <a:solidFill>
                  <a:srgbClr val="000000"/>
                </a:solidFill>
                <a:latin typeface="Abhaya Libre Regular"/>
              </a:rPr>
              <a:t> </a:t>
            </a:r>
            <a:r>
              <a:rPr lang="en-US" sz="2400" spc="-36" dirty="0" err="1">
                <a:solidFill>
                  <a:srgbClr val="000000"/>
                </a:solidFill>
                <a:latin typeface="Abhaya Libre Regular"/>
              </a:rPr>
              <a:t>njihov</a:t>
            </a:r>
            <a:r>
              <a:rPr lang="en-US" sz="2400" spc="-36" dirty="0">
                <a:solidFill>
                  <a:srgbClr val="000000"/>
                </a:solidFill>
                <a:latin typeface="Abhaya Libre Regular"/>
              </a:rPr>
              <a:t> </a:t>
            </a:r>
            <a:r>
              <a:rPr lang="en-US" sz="2400" spc="-36" dirty="0" err="1">
                <a:solidFill>
                  <a:srgbClr val="000000"/>
                </a:solidFill>
                <a:latin typeface="Abhaya Libre Regular"/>
              </a:rPr>
              <a:t>posao</a:t>
            </a:r>
            <a:r>
              <a:rPr lang="en-US" sz="2400" spc="-36" dirty="0">
                <a:solidFill>
                  <a:srgbClr val="000000"/>
                </a:solidFill>
                <a:latin typeface="Abhaya Libre Regular"/>
              </a:rPr>
              <a:t> </a:t>
            </a:r>
            <a:r>
              <a:rPr lang="en-US" sz="2400" spc="-36" dirty="0" err="1">
                <a:solidFill>
                  <a:srgbClr val="000000"/>
                </a:solidFill>
                <a:latin typeface="Abhaya Libre Regular"/>
              </a:rPr>
              <a:t>postane</a:t>
            </a:r>
            <a:r>
              <a:rPr lang="en-US" sz="2400" spc="-36" dirty="0">
                <a:solidFill>
                  <a:srgbClr val="000000"/>
                </a:solidFill>
                <a:latin typeface="Abhaya Libre Regular"/>
              </a:rPr>
              <a:t> </a:t>
            </a:r>
            <a:r>
              <a:rPr lang="en-US" sz="2400" spc="-36" dirty="0" err="1">
                <a:solidFill>
                  <a:srgbClr val="000000"/>
                </a:solidFill>
                <a:latin typeface="Abhaya Libre Regular"/>
              </a:rPr>
              <a:t>višak</a:t>
            </a:r>
            <a:r>
              <a:rPr lang="en-US" sz="2400" spc="-36" dirty="0">
                <a:solidFill>
                  <a:srgbClr val="000000"/>
                </a:solidFill>
                <a:latin typeface="Abhaya Libre Regular"/>
              </a:rPr>
              <a:t>.</a:t>
            </a:r>
            <a:endParaRPr lang="en-US" sz="2400" b="1"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pic>
        <p:nvPicPr>
          <p:cNvPr id="32" name="Picture 3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6323948" y="-3260923"/>
            <a:ext cx="5364129" cy="5364129"/>
          </a:xfrm>
          <a:prstGeom prst="rect">
            <a:avLst/>
          </a:prstGeom>
        </p:spPr>
      </p:pic>
      <p:pic>
        <p:nvPicPr>
          <p:cNvPr id="33" name="Picture 3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1490547"/>
            <a:ext cx="3334026" cy="3588482"/>
          </a:xfrm>
          <a:prstGeom prst="rect">
            <a:avLst/>
          </a:prstGeom>
        </p:spPr>
      </p:pic>
      <p:pic>
        <p:nvPicPr>
          <p:cNvPr id="34" name="Picture 3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85502">
            <a:off x="-3235988" y="28827"/>
            <a:ext cx="4352147" cy="4346443"/>
          </a:xfrm>
          <a:prstGeom prst="rect">
            <a:avLst/>
          </a:prstGeom>
        </p:spPr>
      </p:pic>
      <p:pic>
        <p:nvPicPr>
          <p:cNvPr id="35" name="Picture 3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15257830" y="7358583"/>
            <a:ext cx="5364129" cy="5364129"/>
          </a:xfrm>
          <a:prstGeom prst="rect">
            <a:avLst/>
          </a:prstGeom>
        </p:spPr>
      </p:pic>
      <p:grpSp>
        <p:nvGrpSpPr>
          <p:cNvPr id="36" name="Group 36"/>
          <p:cNvGrpSpPr/>
          <p:nvPr/>
        </p:nvGrpSpPr>
        <p:grpSpPr>
          <a:xfrm>
            <a:off x="-845096" y="8795670"/>
            <a:ext cx="2900572" cy="807705"/>
            <a:chOff x="0" y="0"/>
            <a:chExt cx="3867430" cy="1076939"/>
          </a:xfrm>
        </p:grpSpPr>
        <p:pic>
          <p:nvPicPr>
            <p:cNvPr id="37" name="Picture 3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0"/>
              <a:ext cx="3867430" cy="618789"/>
            </a:xfrm>
            <a:prstGeom prst="rect">
              <a:avLst/>
            </a:prstGeom>
          </p:spPr>
        </p:pic>
        <p:pic>
          <p:nvPicPr>
            <p:cNvPr id="38" name="Picture 3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458151"/>
              <a:ext cx="3867430" cy="618789"/>
            </a:xfrm>
            <a:prstGeom prst="rect">
              <a:avLst/>
            </a:prstGeom>
          </p:spPr>
        </p:pic>
      </p:grpSp>
      <p:pic>
        <p:nvPicPr>
          <p:cNvPr id="39" name="Picture 39"/>
          <p:cNvPicPr>
            <a:picLocks noChangeAspect="1"/>
          </p:cNvPicPr>
          <p:nvPr/>
        </p:nvPicPr>
        <p:blipFill>
          <a:blip r:embed="rId13"/>
          <a:srcRect/>
          <a:stretch>
            <a:fillRect/>
          </a:stretch>
        </p:blipFill>
        <p:spPr>
          <a:xfrm>
            <a:off x="7391400" y="9027716"/>
            <a:ext cx="3710720" cy="779251"/>
          </a:xfrm>
          <a:prstGeom prst="rect">
            <a:avLst/>
          </a:prstGeom>
        </p:spPr>
      </p:pic>
      <p:sp>
        <p:nvSpPr>
          <p:cNvPr id="40" name="TextBox 9">
            <a:extLst>
              <a:ext uri="{FF2B5EF4-FFF2-40B4-BE49-F238E27FC236}">
                <a16:creationId xmlns:a16="http://schemas.microsoft.com/office/drawing/2014/main" id="{D8B7702A-9FF5-8C7A-0257-8D95AF1647B5}"/>
              </a:ext>
            </a:extLst>
          </p:cNvPr>
          <p:cNvSpPr txBox="1"/>
          <p:nvPr/>
        </p:nvSpPr>
        <p:spPr>
          <a:xfrm>
            <a:off x="1763621" y="585945"/>
            <a:ext cx="13769571" cy="2150973"/>
          </a:xfrm>
          <a:prstGeom prst="rect">
            <a:avLst/>
          </a:prstGeom>
        </p:spPr>
        <p:txBody>
          <a:bodyPr wrap="square" lIns="0" tIns="0" rIns="0" bIns="0" rtlCol="0" anchor="t">
            <a:spAutoFit/>
          </a:bodyPr>
          <a:lstStyle/>
          <a:p>
            <a:pPr algn="ctr">
              <a:lnSpc>
                <a:spcPts val="5449"/>
              </a:lnSpc>
            </a:pPr>
            <a:r>
              <a:rPr lang="en-US" sz="6410" dirty="0" err="1">
                <a:solidFill>
                  <a:srgbClr val="000000"/>
                </a:solidFill>
                <a:latin typeface="Abhaya Libre Regular"/>
              </a:rPr>
              <a:t>Zašto</a:t>
            </a:r>
            <a:r>
              <a:rPr lang="en-US" sz="6410" dirty="0">
                <a:solidFill>
                  <a:srgbClr val="000000"/>
                </a:solidFill>
                <a:latin typeface="Abhaya Libre Regular"/>
              </a:rPr>
              <a:t> </a:t>
            </a:r>
            <a:r>
              <a:rPr lang="en-US" sz="6410" dirty="0" err="1">
                <a:solidFill>
                  <a:srgbClr val="000000"/>
                </a:solidFill>
                <a:latin typeface="Abhaya Libre Regular"/>
              </a:rPr>
              <a:t>su</a:t>
            </a:r>
            <a:r>
              <a:rPr lang="en-US" sz="6410" dirty="0">
                <a:solidFill>
                  <a:srgbClr val="000000"/>
                </a:solidFill>
                <a:latin typeface="Abhaya Libre Regular"/>
              </a:rPr>
              <a:t> </a:t>
            </a:r>
            <a:r>
              <a:rPr lang="en-US" sz="6410" dirty="0" err="1">
                <a:solidFill>
                  <a:srgbClr val="000000"/>
                </a:solidFill>
                <a:latin typeface="Abhaya Libre Regular"/>
              </a:rPr>
              <a:t>prekvalifikacija</a:t>
            </a:r>
            <a:r>
              <a:rPr lang="en-US" sz="6410" dirty="0">
                <a:solidFill>
                  <a:srgbClr val="000000"/>
                </a:solidFill>
                <a:latin typeface="Abhaya Libre Regular"/>
              </a:rPr>
              <a:t> </a:t>
            </a:r>
            <a:r>
              <a:rPr lang="en-US" sz="6410" dirty="0" err="1">
                <a:solidFill>
                  <a:srgbClr val="000000"/>
                </a:solidFill>
                <a:latin typeface="Abhaya Libre Regular"/>
              </a:rPr>
              <a:t>i</a:t>
            </a:r>
            <a:r>
              <a:rPr lang="en-US" sz="6410" dirty="0">
                <a:solidFill>
                  <a:srgbClr val="000000"/>
                </a:solidFill>
                <a:latin typeface="Abhaya Libre Regular"/>
              </a:rPr>
              <a:t> </a:t>
            </a:r>
            <a:r>
              <a:rPr lang="en-US" sz="6410" dirty="0" err="1">
                <a:solidFill>
                  <a:srgbClr val="000000"/>
                </a:solidFill>
                <a:latin typeface="Abhaya Libre Regular"/>
              </a:rPr>
              <a:t>dokvalifkacija</a:t>
            </a:r>
            <a:r>
              <a:rPr lang="en-US" sz="6410" dirty="0">
                <a:solidFill>
                  <a:srgbClr val="000000"/>
                </a:solidFill>
                <a:latin typeface="Abhaya Libre Regular"/>
              </a:rPr>
              <a:t> </a:t>
            </a:r>
            <a:r>
              <a:rPr lang="en-US" sz="6410" dirty="0" err="1">
                <a:solidFill>
                  <a:srgbClr val="000000"/>
                </a:solidFill>
                <a:latin typeface="Abhaya Libre Regular"/>
              </a:rPr>
              <a:t>važne</a:t>
            </a:r>
            <a:r>
              <a:rPr lang="en-US" sz="6410" dirty="0">
                <a:solidFill>
                  <a:srgbClr val="000000"/>
                </a:solidFill>
                <a:latin typeface="Abhaya Libre Regular"/>
              </a:rPr>
              <a:t>– </a:t>
            </a:r>
            <a:r>
              <a:rPr lang="en-US" sz="6410" dirty="0" err="1">
                <a:solidFill>
                  <a:srgbClr val="000000"/>
                </a:solidFill>
                <a:latin typeface="Abhaya Libre Regular"/>
              </a:rPr>
              <a:t>Razlog</a:t>
            </a:r>
            <a:r>
              <a:rPr lang="en-US" sz="6410" dirty="0">
                <a:solidFill>
                  <a:srgbClr val="000000"/>
                </a:solidFill>
                <a:latin typeface="Abhaya Libre Regular"/>
              </a:rPr>
              <a:t> 2 </a:t>
            </a:r>
          </a:p>
          <a:p>
            <a:pPr algn="ctr">
              <a:lnSpc>
                <a:spcPts val="5449"/>
              </a:lnSpc>
            </a:pPr>
            <a:endParaRPr lang="en-US" sz="6410" dirty="0">
              <a:solidFill>
                <a:srgbClr val="000000"/>
              </a:solidFill>
              <a:latin typeface="Abhaya Libre Regular"/>
            </a:endParaRPr>
          </a:p>
        </p:txBody>
      </p:sp>
      <p:grpSp>
        <p:nvGrpSpPr>
          <p:cNvPr id="44" name="Group 2">
            <a:extLst>
              <a:ext uri="{FF2B5EF4-FFF2-40B4-BE49-F238E27FC236}">
                <a16:creationId xmlns:a16="http://schemas.microsoft.com/office/drawing/2014/main" id="{24AE2EA2-8309-3300-7A07-37E2F1A40000}"/>
              </a:ext>
            </a:extLst>
          </p:cNvPr>
          <p:cNvGrpSpPr/>
          <p:nvPr/>
        </p:nvGrpSpPr>
        <p:grpSpPr>
          <a:xfrm>
            <a:off x="1266242" y="1531381"/>
            <a:ext cx="654150" cy="663047"/>
            <a:chOff x="1812" y="38100"/>
            <a:chExt cx="809173" cy="820178"/>
          </a:xfrm>
        </p:grpSpPr>
        <p:sp>
          <p:nvSpPr>
            <p:cNvPr id="45" name="Freeform 3">
              <a:extLst>
                <a:ext uri="{FF2B5EF4-FFF2-40B4-BE49-F238E27FC236}">
                  <a16:creationId xmlns:a16="http://schemas.microsoft.com/office/drawing/2014/main" id="{042FC819-07EF-B161-7E6B-F72DC4D78E0B}"/>
                </a:ext>
              </a:extLst>
            </p:cNvPr>
            <p:cNvSpPr/>
            <p:nvPr/>
          </p:nvSpPr>
          <p:spPr>
            <a:xfrm>
              <a:off x="1812" y="45478"/>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txBody>
            <a:bodyPr anchor="ctr"/>
            <a:lstStyle/>
            <a:p>
              <a:pPr algn="ctr"/>
              <a:r>
                <a:rPr lang="en-US" sz="2400" b="1" dirty="0"/>
                <a:t>2</a:t>
              </a:r>
            </a:p>
          </p:txBody>
        </p:sp>
        <p:sp>
          <p:nvSpPr>
            <p:cNvPr id="46" name="TextBox 4">
              <a:extLst>
                <a:ext uri="{FF2B5EF4-FFF2-40B4-BE49-F238E27FC236}">
                  <a16:creationId xmlns:a16="http://schemas.microsoft.com/office/drawing/2014/main" id="{1ABC9103-0761-BC97-7D5D-D5C0B91215F6}"/>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3308569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0770731" y="4768328"/>
            <a:ext cx="7775659" cy="1894433"/>
          </a:xfrm>
          <a:prstGeom prst="rect">
            <a:avLst/>
          </a:prstGeom>
        </p:spPr>
      </p:pic>
      <p:grpSp>
        <p:nvGrpSpPr>
          <p:cNvPr id="5" name="Group 5"/>
          <p:cNvGrpSpPr/>
          <p:nvPr/>
        </p:nvGrpSpPr>
        <p:grpSpPr>
          <a:xfrm>
            <a:off x="14658560" y="2060782"/>
            <a:ext cx="657082" cy="657082"/>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989E"/>
            </a:solidFill>
          </p:spPr>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3665800" y="3547556"/>
            <a:ext cx="657082" cy="657082"/>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0E9E5"/>
            </a:solidFill>
          </p:spPr>
        </p:sp>
        <p:sp>
          <p:nvSpPr>
            <p:cNvPr id="10" name="TextBox 10"/>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3382803" y="5303960"/>
            <a:ext cx="657082" cy="657082"/>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43A44"/>
            </a:solidFill>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3752257" y="7056417"/>
            <a:ext cx="657082" cy="657082"/>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535454"/>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14658560" y="8705205"/>
            <a:ext cx="657082" cy="657082"/>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pic>
        <p:nvPicPr>
          <p:cNvPr id="20" name="Picture 20"/>
          <p:cNvPicPr>
            <a:picLocks noChangeAspect="1"/>
          </p:cNvPicPr>
          <p:nvPr/>
        </p:nvPicPr>
        <p:blipFill>
          <a:blip r:embed="rId4"/>
          <a:srcRect/>
          <a:stretch>
            <a:fillRect/>
          </a:stretch>
        </p:blipFill>
        <p:spPr>
          <a:xfrm>
            <a:off x="16418708" y="0"/>
            <a:ext cx="1869292" cy="1869292"/>
          </a:xfrm>
          <a:prstGeom prst="rect">
            <a:avLst/>
          </a:prstGeom>
        </p:spPr>
      </p:pic>
      <p:grpSp>
        <p:nvGrpSpPr>
          <p:cNvPr id="21" name="Group 21"/>
          <p:cNvGrpSpPr/>
          <p:nvPr/>
        </p:nvGrpSpPr>
        <p:grpSpPr>
          <a:xfrm>
            <a:off x="14770557" y="3970317"/>
            <a:ext cx="3086100" cy="3086100"/>
            <a:chOff x="0" y="0"/>
            <a:chExt cx="812800" cy="812800"/>
          </a:xfrm>
        </p:grpSpPr>
        <p:sp>
          <p:nvSpPr>
            <p:cNvPr id="22" name="Freeform 22"/>
            <p:cNvSpPr/>
            <p:nvPr/>
          </p:nvSpPr>
          <p:spPr>
            <a:xfrm>
              <a:off x="0" y="0"/>
              <a:ext cx="812800" cy="812800"/>
            </a:xfrm>
            <a:custGeom>
              <a:avLst/>
              <a:gdLst/>
              <a:ahLst/>
              <a:cxnLst/>
              <a:rect l="l" t="t" r="r" b="b"/>
              <a:pathLst>
                <a:path w="812800" h="812800">
                  <a:moveTo>
                    <a:pt x="127941" y="0"/>
                  </a:moveTo>
                  <a:lnTo>
                    <a:pt x="684859" y="0"/>
                  </a:lnTo>
                  <a:cubicBezTo>
                    <a:pt x="718791" y="0"/>
                    <a:pt x="751333" y="13479"/>
                    <a:pt x="775327" y="37473"/>
                  </a:cubicBezTo>
                  <a:cubicBezTo>
                    <a:pt x="799321" y="61467"/>
                    <a:pt x="812800" y="94009"/>
                    <a:pt x="812800" y="127941"/>
                  </a:cubicBezTo>
                  <a:lnTo>
                    <a:pt x="812800" y="684859"/>
                  </a:lnTo>
                  <a:cubicBezTo>
                    <a:pt x="812800" y="718791"/>
                    <a:pt x="799321" y="751333"/>
                    <a:pt x="775327" y="775327"/>
                  </a:cubicBezTo>
                  <a:cubicBezTo>
                    <a:pt x="751333" y="799321"/>
                    <a:pt x="718791" y="812800"/>
                    <a:pt x="684859" y="812800"/>
                  </a:cubicBezTo>
                  <a:lnTo>
                    <a:pt x="127941" y="812800"/>
                  </a:lnTo>
                  <a:cubicBezTo>
                    <a:pt x="94009" y="812800"/>
                    <a:pt x="61467" y="799321"/>
                    <a:pt x="37473" y="775327"/>
                  </a:cubicBezTo>
                  <a:cubicBezTo>
                    <a:pt x="13479" y="751333"/>
                    <a:pt x="0" y="718791"/>
                    <a:pt x="0" y="684859"/>
                  </a:cubicBezTo>
                  <a:lnTo>
                    <a:pt x="0" y="127941"/>
                  </a:lnTo>
                  <a:cubicBezTo>
                    <a:pt x="0" y="94009"/>
                    <a:pt x="13479" y="61467"/>
                    <a:pt x="37473" y="37473"/>
                  </a:cubicBezTo>
                  <a:cubicBezTo>
                    <a:pt x="61467" y="13479"/>
                    <a:pt x="94009" y="0"/>
                    <a:pt x="127941" y="0"/>
                  </a:cubicBezTo>
                  <a:close/>
                </a:path>
              </a:pathLst>
            </a:custGeom>
            <a:solidFill>
              <a:srgbClr val="23B2A3"/>
            </a:solidFill>
          </p:spPr>
        </p:sp>
        <p:sp>
          <p:nvSpPr>
            <p:cNvPr id="23" name="TextBox 23"/>
            <p:cNvSpPr txBox="1"/>
            <p:nvPr/>
          </p:nvSpPr>
          <p:spPr>
            <a:xfrm>
              <a:off x="0" y="-76200"/>
              <a:ext cx="812800" cy="889000"/>
            </a:xfrm>
            <a:prstGeom prst="rect">
              <a:avLst/>
            </a:prstGeom>
          </p:spPr>
          <p:txBody>
            <a:bodyPr lIns="50800" tIns="50800" rIns="50800" bIns="50800" rtlCol="0" anchor="ctr"/>
            <a:lstStyle/>
            <a:p>
              <a:pPr algn="ctr">
                <a:lnSpc>
                  <a:spcPts val="4479"/>
                </a:lnSpc>
              </a:pPr>
              <a:r>
                <a:rPr lang="en-US" sz="3199" dirty="0">
                  <a:solidFill>
                    <a:srgbClr val="FEFEFE"/>
                  </a:solidFill>
                  <a:latin typeface="Abhaya Libre Regular"/>
                </a:rPr>
                <a:t>Smart Specialization</a:t>
              </a:r>
            </a:p>
          </p:txBody>
        </p:sp>
      </p:grpSp>
      <p:sp>
        <p:nvSpPr>
          <p:cNvPr id="29" name="TextBox 29"/>
          <p:cNvSpPr txBox="1"/>
          <p:nvPr/>
        </p:nvSpPr>
        <p:spPr>
          <a:xfrm>
            <a:off x="2382551" y="2562947"/>
            <a:ext cx="8899201" cy="7395614"/>
          </a:xfrm>
          <a:prstGeom prst="rect">
            <a:avLst/>
          </a:prstGeom>
        </p:spPr>
        <p:txBody>
          <a:bodyPr lIns="0" tIns="0" rIns="0" bIns="0" rtlCol="0" anchor="t">
            <a:spAutoFit/>
          </a:bodyPr>
          <a:lstStyle/>
          <a:p>
            <a:pPr algn="just">
              <a:lnSpc>
                <a:spcPts val="3359"/>
              </a:lnSpc>
            </a:pPr>
            <a:r>
              <a:rPr lang="en-US" sz="2400" b="1" spc="-36" dirty="0" err="1">
                <a:solidFill>
                  <a:srgbClr val="000000"/>
                </a:solidFill>
                <a:latin typeface="Abhaya Libre Regular"/>
              </a:rPr>
              <a:t>Nedostatak</a:t>
            </a:r>
            <a:r>
              <a:rPr lang="en-US" sz="2400" b="1" spc="-36" dirty="0">
                <a:solidFill>
                  <a:srgbClr val="000000"/>
                </a:solidFill>
                <a:latin typeface="Abhaya Libre Regular"/>
              </a:rPr>
              <a:t> </a:t>
            </a:r>
            <a:r>
              <a:rPr lang="en-US" sz="2400" b="1" spc="-36" dirty="0" err="1">
                <a:solidFill>
                  <a:srgbClr val="000000"/>
                </a:solidFill>
                <a:latin typeface="Abhaya Libre Regular"/>
              </a:rPr>
              <a:t>veština</a:t>
            </a:r>
            <a:endParaRPr lang="en-US" sz="2400" b="1" spc="-36" dirty="0">
              <a:solidFill>
                <a:srgbClr val="000000"/>
              </a:solidFill>
              <a:latin typeface="Abhaya Libre Regular"/>
            </a:endParaRPr>
          </a:p>
          <a:p>
            <a:pPr algn="just">
              <a:lnSpc>
                <a:spcPts val="3359"/>
              </a:lnSpc>
            </a:pPr>
            <a:r>
              <a:rPr lang="en-US" sz="2400" spc="-36" dirty="0" err="1">
                <a:solidFill>
                  <a:srgbClr val="000000"/>
                </a:solidFill>
                <a:latin typeface="Abhaya Libre Regular"/>
              </a:rPr>
              <a:t>kao</a:t>
            </a:r>
            <a:r>
              <a:rPr lang="en-US" sz="2400" spc="-36" dirty="0">
                <a:solidFill>
                  <a:srgbClr val="000000"/>
                </a:solidFill>
                <a:latin typeface="Abhaya Libre Regular"/>
              </a:rPr>
              <a:t> </a:t>
            </a:r>
            <a:r>
              <a:rPr lang="en-US" sz="2400" spc="-36" dirty="0" err="1">
                <a:solidFill>
                  <a:srgbClr val="000000"/>
                </a:solidFill>
                <a:latin typeface="Abhaya Libre Regular"/>
              </a:rPr>
              <a:t>rezultat</a:t>
            </a:r>
            <a:r>
              <a:rPr lang="en-US" sz="2400" spc="-36" dirty="0">
                <a:solidFill>
                  <a:srgbClr val="000000"/>
                </a:solidFill>
                <a:latin typeface="Abhaya Libre Regular"/>
              </a:rPr>
              <a:t> </a:t>
            </a:r>
            <a:r>
              <a:rPr lang="en-US" sz="2400" spc="-36" dirty="0" err="1">
                <a:solidFill>
                  <a:srgbClr val="000000"/>
                </a:solidFill>
                <a:latin typeface="Abhaya Libre Regular"/>
              </a:rPr>
              <a:t>digitalizacije</a:t>
            </a:r>
            <a:r>
              <a:rPr lang="en-US" sz="2400" spc="-36" dirty="0">
                <a:solidFill>
                  <a:srgbClr val="000000"/>
                </a:solidFill>
                <a:latin typeface="Abhaya Libre Regular"/>
              </a:rPr>
              <a:t>, </a:t>
            </a:r>
            <a:r>
              <a:rPr lang="en-US" sz="2400" spc="-36" dirty="0" err="1">
                <a:solidFill>
                  <a:srgbClr val="000000"/>
                </a:solidFill>
                <a:latin typeface="Abhaya Libre Regular"/>
              </a:rPr>
              <a:t>raste</a:t>
            </a:r>
            <a:r>
              <a:rPr lang="en-US" sz="2400" spc="-36" dirty="0">
                <a:solidFill>
                  <a:srgbClr val="000000"/>
                </a:solidFill>
                <a:latin typeface="Abhaya Libre Regular"/>
              </a:rPr>
              <a:t> </a:t>
            </a:r>
            <a:r>
              <a:rPr lang="en-US" sz="2400" spc="-36" dirty="0" err="1">
                <a:solidFill>
                  <a:srgbClr val="000000"/>
                </a:solidFill>
                <a:latin typeface="Abhaya Libre Regular"/>
              </a:rPr>
              <a:t>potreba</a:t>
            </a:r>
            <a:r>
              <a:rPr lang="en-US" sz="2400" spc="-36" dirty="0">
                <a:solidFill>
                  <a:srgbClr val="000000"/>
                </a:solidFill>
                <a:latin typeface="Abhaya Libre Regular"/>
              </a:rPr>
              <a:t> za </a:t>
            </a:r>
            <a:r>
              <a:rPr lang="en-US" sz="2400" spc="-36" dirty="0" err="1">
                <a:solidFill>
                  <a:srgbClr val="000000"/>
                </a:solidFill>
                <a:latin typeface="Abhaya Libre Regular"/>
              </a:rPr>
              <a:t>novim</a:t>
            </a:r>
            <a:r>
              <a:rPr lang="en-US" sz="2400" spc="-36" dirty="0">
                <a:solidFill>
                  <a:srgbClr val="000000"/>
                </a:solidFill>
                <a:latin typeface="Abhaya Libre Regular"/>
              </a:rPr>
              <a:t> </a:t>
            </a:r>
            <a:r>
              <a:rPr lang="en-US" sz="2400" spc="-36" dirty="0" err="1">
                <a:solidFill>
                  <a:srgbClr val="000000"/>
                </a:solidFill>
                <a:latin typeface="Abhaya Libre Regular"/>
              </a:rPr>
              <a:t>veštinama</a:t>
            </a:r>
            <a:r>
              <a:rPr lang="en-US" sz="2400" spc="-36" dirty="0">
                <a:solidFill>
                  <a:srgbClr val="000000"/>
                </a:solidFill>
                <a:latin typeface="Abhaya Libre Regular"/>
              </a:rPr>
              <a:t>, </a:t>
            </a:r>
            <a:r>
              <a:rPr lang="en-US" sz="2400" spc="-36" dirty="0" err="1">
                <a:solidFill>
                  <a:srgbClr val="000000"/>
                </a:solidFill>
                <a:latin typeface="Abhaya Libre Regular"/>
              </a:rPr>
              <a:t>što</a:t>
            </a:r>
            <a:r>
              <a:rPr lang="en-US" sz="2400" spc="-36" dirty="0">
                <a:solidFill>
                  <a:srgbClr val="000000"/>
                </a:solidFill>
                <a:latin typeface="Abhaya Libre Regular"/>
              </a:rPr>
              <a:t> je </a:t>
            </a:r>
            <a:r>
              <a:rPr lang="en-US" sz="2400" spc="-36" dirty="0" err="1">
                <a:solidFill>
                  <a:srgbClr val="000000"/>
                </a:solidFill>
                <a:latin typeface="Abhaya Libre Regular"/>
              </a:rPr>
              <a:t>problematično</a:t>
            </a:r>
            <a:r>
              <a:rPr lang="en-US" sz="2400" spc="-36" dirty="0">
                <a:solidFill>
                  <a:srgbClr val="000000"/>
                </a:solidFill>
                <a:latin typeface="Abhaya Libre Regular"/>
              </a:rPr>
              <a:t>. U </a:t>
            </a:r>
            <a:r>
              <a:rPr lang="en-US" sz="2400" spc="-36" dirty="0" err="1">
                <a:solidFill>
                  <a:srgbClr val="000000"/>
                </a:solidFill>
                <a:latin typeface="Abhaya Libre Regular"/>
              </a:rPr>
              <a:t>svetu</a:t>
            </a:r>
            <a:r>
              <a:rPr lang="en-US" sz="2400" spc="-36" dirty="0">
                <a:solidFill>
                  <a:srgbClr val="000000"/>
                </a:solidFill>
                <a:latin typeface="Abhaya Libre Regular"/>
              </a:rPr>
              <a:t> je </a:t>
            </a:r>
            <a:r>
              <a:rPr lang="en-US" sz="2400" spc="-36" dirty="0" err="1">
                <a:solidFill>
                  <a:srgbClr val="000000"/>
                </a:solidFill>
                <a:latin typeface="Abhaya Libre Regular"/>
              </a:rPr>
              <a:t>trenutno</a:t>
            </a:r>
            <a:r>
              <a:rPr lang="en-US" sz="2400" spc="-36" dirty="0">
                <a:solidFill>
                  <a:srgbClr val="000000"/>
                </a:solidFill>
                <a:latin typeface="Abhaya Libre Regular"/>
              </a:rPr>
              <a:t> </a:t>
            </a:r>
            <a:r>
              <a:rPr lang="en-US" sz="2400" spc="-36" dirty="0" err="1">
                <a:solidFill>
                  <a:srgbClr val="000000"/>
                </a:solidFill>
                <a:latin typeface="Abhaya Libre Regular"/>
              </a:rPr>
              <a:t>prisutan</a:t>
            </a:r>
            <a:r>
              <a:rPr lang="en-US" sz="2400" spc="-36" dirty="0">
                <a:solidFill>
                  <a:srgbClr val="000000"/>
                </a:solidFill>
                <a:latin typeface="Abhaya Libre Regular"/>
              </a:rPr>
              <a:t> </a:t>
            </a:r>
            <a:r>
              <a:rPr lang="en-US" sz="2400" spc="-36" dirty="0" err="1">
                <a:solidFill>
                  <a:srgbClr val="000000"/>
                </a:solidFill>
                <a:latin typeface="Abhaya Libre Regular"/>
              </a:rPr>
              <a:t>nedostatak</a:t>
            </a:r>
            <a:r>
              <a:rPr lang="en-US" sz="2400" spc="-36" dirty="0">
                <a:solidFill>
                  <a:srgbClr val="000000"/>
                </a:solidFill>
                <a:latin typeface="Abhaya Libre Regular"/>
              </a:rPr>
              <a:t> </a:t>
            </a:r>
            <a:r>
              <a:rPr lang="en-US" sz="2400" spc="-36" dirty="0" err="1">
                <a:solidFill>
                  <a:srgbClr val="000000"/>
                </a:solidFill>
                <a:latin typeface="Abhaya Libre Regular"/>
              </a:rPr>
              <a:t>veština</a:t>
            </a:r>
            <a:r>
              <a:rPr lang="en-US" sz="2400" spc="-36" dirty="0">
                <a:solidFill>
                  <a:srgbClr val="000000"/>
                </a:solidFill>
                <a:latin typeface="Abhaya Libre Regular"/>
              </a:rPr>
              <a:t> </a:t>
            </a:r>
            <a:r>
              <a:rPr lang="en-US" sz="2400" spc="-36" dirty="0" err="1">
                <a:solidFill>
                  <a:srgbClr val="000000"/>
                </a:solidFill>
                <a:latin typeface="Abhaya Libre Regular"/>
              </a:rPr>
              <a:t>vezanih</a:t>
            </a:r>
            <a:r>
              <a:rPr lang="en-US" sz="2400" spc="-36" dirty="0">
                <a:solidFill>
                  <a:srgbClr val="000000"/>
                </a:solidFill>
                <a:latin typeface="Abhaya Libre Regular"/>
              </a:rPr>
              <a:t> za </a:t>
            </a:r>
            <a:r>
              <a:rPr lang="en-US" sz="2400" spc="-36" dirty="0" err="1">
                <a:solidFill>
                  <a:srgbClr val="000000"/>
                </a:solidFill>
                <a:latin typeface="Abhaya Libre Regular"/>
              </a:rPr>
              <a:t>nove</a:t>
            </a:r>
            <a:r>
              <a:rPr lang="en-US" sz="2400" spc="-36" dirty="0">
                <a:solidFill>
                  <a:srgbClr val="000000"/>
                </a:solidFill>
                <a:latin typeface="Abhaya Libre Regular"/>
              </a:rPr>
              <a:t> </a:t>
            </a:r>
            <a:r>
              <a:rPr lang="en-US" sz="2400" spc="-36" dirty="0" err="1">
                <a:solidFill>
                  <a:srgbClr val="000000"/>
                </a:solidFill>
                <a:latin typeface="Abhaya Libre Regular"/>
              </a:rPr>
              <a:t>poslove</a:t>
            </a:r>
            <a:r>
              <a:rPr lang="en-US" sz="2400" spc="-36" dirty="0">
                <a:solidFill>
                  <a:srgbClr val="000000"/>
                </a:solidFill>
                <a:latin typeface="Abhaya Libre Regular"/>
              </a:rPr>
              <a:t> </a:t>
            </a:r>
            <a:r>
              <a:rPr lang="en-US" sz="2400" spc="-36" dirty="0" err="1">
                <a:solidFill>
                  <a:srgbClr val="000000"/>
                </a:solidFill>
                <a:latin typeface="Abhaya Libre Regular"/>
              </a:rPr>
              <a:t>zasnovane</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tehnologiji</a:t>
            </a:r>
            <a:r>
              <a:rPr lang="en-US" sz="2400" spc="-36" dirty="0">
                <a:solidFill>
                  <a:srgbClr val="000000"/>
                </a:solidFill>
                <a:latin typeface="Abhaya Libre Regular"/>
              </a:rPr>
              <a:t>.</a:t>
            </a:r>
            <a:r>
              <a:rPr lang="en-US" sz="2400" b="1" spc="-36" dirty="0">
                <a:solidFill>
                  <a:srgbClr val="000000"/>
                </a:solidFill>
                <a:latin typeface="Abhaya Libre Regular"/>
              </a:rPr>
              <a:t>	</a:t>
            </a:r>
          </a:p>
          <a:p>
            <a:pPr algn="just">
              <a:lnSpc>
                <a:spcPts val="3359"/>
              </a:lnSpc>
            </a:pPr>
            <a:r>
              <a:rPr lang="en-US" sz="2400" b="1" spc="-36" dirty="0">
                <a:solidFill>
                  <a:srgbClr val="000000"/>
                </a:solidFill>
                <a:latin typeface="Abhaya Libre Regular"/>
              </a:rPr>
              <a:t>10 </a:t>
            </a:r>
            <a:r>
              <a:rPr lang="en-US" sz="2400" b="1" spc="-36" dirty="0" err="1">
                <a:solidFill>
                  <a:srgbClr val="000000"/>
                </a:solidFill>
                <a:latin typeface="Abhaya Libre Regular"/>
              </a:rPr>
              <a:t>najtraženijih</a:t>
            </a:r>
            <a:r>
              <a:rPr lang="en-US" sz="2400" b="1" spc="-36" dirty="0">
                <a:solidFill>
                  <a:srgbClr val="000000"/>
                </a:solidFill>
                <a:latin typeface="Abhaya Libre Regular"/>
              </a:rPr>
              <a:t> </a:t>
            </a:r>
            <a:r>
              <a:rPr lang="en-US" sz="2400" b="1" spc="-36" dirty="0" err="1">
                <a:solidFill>
                  <a:srgbClr val="000000"/>
                </a:solidFill>
                <a:latin typeface="Abhaya Libre Regular"/>
              </a:rPr>
              <a:t>veština</a:t>
            </a:r>
            <a:r>
              <a:rPr lang="en-US" sz="2400" b="1" spc="-36" dirty="0">
                <a:solidFill>
                  <a:srgbClr val="000000"/>
                </a:solidFill>
                <a:latin typeface="Abhaya Libre Regular"/>
              </a:rPr>
              <a:t> za 2020. </a:t>
            </a:r>
            <a:r>
              <a:rPr lang="en-US" sz="2400" b="1" spc="-36" dirty="0" err="1">
                <a:solidFill>
                  <a:srgbClr val="000000"/>
                </a:solidFill>
                <a:latin typeface="Abhaya Libre Regular"/>
              </a:rPr>
              <a:t>su</a:t>
            </a:r>
            <a:r>
              <a:rPr lang="en-US" sz="2400" b="1" spc="-36" dirty="0">
                <a:solidFill>
                  <a:srgbClr val="000000"/>
                </a:solidFill>
                <a:latin typeface="Abhaya Libre Regular"/>
              </a:rPr>
              <a:t> </a:t>
            </a:r>
            <a:r>
              <a:rPr lang="en-US" sz="2400" b="1" spc="-36" dirty="0" err="1">
                <a:solidFill>
                  <a:srgbClr val="000000"/>
                </a:solidFill>
                <a:latin typeface="Abhaya Libre Regular"/>
              </a:rPr>
              <a:t>sledeće</a:t>
            </a:r>
            <a:r>
              <a:rPr lang="en-US" sz="2400" b="1" spc="-36" dirty="0">
                <a:solidFill>
                  <a:srgbClr val="000000"/>
                </a:solidFill>
                <a:latin typeface="Abhaya Libre Regular"/>
              </a:rPr>
              <a:t>:</a:t>
            </a:r>
          </a:p>
          <a:p>
            <a:pPr algn="just">
              <a:lnSpc>
                <a:spcPts val="3359"/>
              </a:lnSpc>
            </a:pPr>
            <a:r>
              <a:rPr lang="en-US" sz="2400" spc="-36" dirty="0">
                <a:solidFill>
                  <a:srgbClr val="000000"/>
                </a:solidFill>
                <a:latin typeface="Abhaya Libre Regular"/>
              </a:rPr>
              <a:t>1. </a:t>
            </a:r>
            <a:r>
              <a:rPr lang="en-US" sz="2400" spc="-36" dirty="0" err="1">
                <a:solidFill>
                  <a:srgbClr val="000000"/>
                </a:solidFill>
                <a:latin typeface="Abhaya Libre Regular"/>
              </a:rPr>
              <a:t>Složeno</a:t>
            </a:r>
            <a:r>
              <a:rPr lang="en-US" sz="2400" spc="-36" dirty="0">
                <a:solidFill>
                  <a:srgbClr val="000000"/>
                </a:solidFill>
                <a:latin typeface="Abhaya Libre Regular"/>
              </a:rPr>
              <a:t> </a:t>
            </a:r>
            <a:r>
              <a:rPr lang="en-US" sz="2400" spc="-36" dirty="0" err="1">
                <a:solidFill>
                  <a:srgbClr val="000000"/>
                </a:solidFill>
                <a:latin typeface="Abhaya Libre Regular"/>
              </a:rPr>
              <a:t>rešavanje</a:t>
            </a:r>
            <a:r>
              <a:rPr lang="en-US" sz="2400" spc="-36" dirty="0">
                <a:solidFill>
                  <a:srgbClr val="000000"/>
                </a:solidFill>
                <a:latin typeface="Abhaya Libre Regular"/>
              </a:rPr>
              <a:t> </a:t>
            </a:r>
            <a:r>
              <a:rPr lang="en-US" sz="2400" spc="-36" dirty="0" err="1">
                <a:solidFill>
                  <a:srgbClr val="000000"/>
                </a:solidFill>
                <a:latin typeface="Abhaya Libre Regular"/>
              </a:rPr>
              <a:t>problema</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2. </a:t>
            </a:r>
            <a:r>
              <a:rPr lang="en-US" sz="2400" spc="-36" dirty="0" err="1">
                <a:solidFill>
                  <a:srgbClr val="000000"/>
                </a:solidFill>
                <a:latin typeface="Abhaya Libre Regular"/>
              </a:rPr>
              <a:t>Kritičko</a:t>
            </a:r>
            <a:r>
              <a:rPr lang="en-US" sz="2400" spc="-36" dirty="0">
                <a:solidFill>
                  <a:srgbClr val="000000"/>
                </a:solidFill>
                <a:latin typeface="Abhaya Libre Regular"/>
              </a:rPr>
              <a:t> </a:t>
            </a:r>
            <a:r>
              <a:rPr lang="en-US" sz="2400" spc="-36" dirty="0" err="1">
                <a:solidFill>
                  <a:srgbClr val="000000"/>
                </a:solidFill>
                <a:latin typeface="Abhaya Libre Regular"/>
              </a:rPr>
              <a:t>mišljenje</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3. </a:t>
            </a:r>
            <a:r>
              <a:rPr lang="en-US" sz="2400" spc="-36" dirty="0" err="1">
                <a:solidFill>
                  <a:srgbClr val="000000"/>
                </a:solidFill>
                <a:latin typeface="Abhaya Libre Regular"/>
              </a:rPr>
              <a:t>Kreativnost</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4. </a:t>
            </a:r>
            <a:r>
              <a:rPr lang="en-US" sz="2400" spc="-36" dirty="0" err="1">
                <a:solidFill>
                  <a:srgbClr val="000000"/>
                </a:solidFill>
                <a:latin typeface="Abhaya Libre Regular"/>
              </a:rPr>
              <a:t>Upravljanje</a:t>
            </a:r>
            <a:r>
              <a:rPr lang="en-US" sz="2400" spc="-36" dirty="0">
                <a:solidFill>
                  <a:srgbClr val="000000"/>
                </a:solidFill>
                <a:latin typeface="Abhaya Libre Regular"/>
              </a:rPr>
              <a:t> </a:t>
            </a:r>
            <a:r>
              <a:rPr lang="en-US" sz="2400" spc="-36" dirty="0" err="1">
                <a:solidFill>
                  <a:srgbClr val="000000"/>
                </a:solidFill>
                <a:latin typeface="Abhaya Libre Regular"/>
              </a:rPr>
              <a:t>ljudima</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5. </a:t>
            </a:r>
            <a:r>
              <a:rPr lang="en-US" sz="2400" spc="-36" dirty="0" err="1">
                <a:solidFill>
                  <a:srgbClr val="000000"/>
                </a:solidFill>
                <a:latin typeface="Abhaya Libre Regular"/>
              </a:rPr>
              <a:t>Koordinacija</a:t>
            </a:r>
            <a:r>
              <a:rPr lang="en-US" sz="2400" spc="-36" dirty="0">
                <a:solidFill>
                  <a:srgbClr val="000000"/>
                </a:solidFill>
                <a:latin typeface="Abhaya Libre Regular"/>
              </a:rPr>
              <a:t> </a:t>
            </a:r>
            <a:r>
              <a:rPr lang="en-US" sz="2400" spc="-36" dirty="0" err="1">
                <a:solidFill>
                  <a:srgbClr val="000000"/>
                </a:solidFill>
                <a:latin typeface="Abhaya Libre Regular"/>
              </a:rPr>
              <a:t>sa</a:t>
            </a:r>
            <a:r>
              <a:rPr lang="en-US" sz="2400" spc="-36" dirty="0">
                <a:solidFill>
                  <a:srgbClr val="000000"/>
                </a:solidFill>
                <a:latin typeface="Abhaya Libre Regular"/>
              </a:rPr>
              <a:t> </a:t>
            </a:r>
            <a:r>
              <a:rPr lang="en-US" sz="2400" spc="-36" dirty="0" err="1">
                <a:solidFill>
                  <a:srgbClr val="000000"/>
                </a:solidFill>
                <a:latin typeface="Abhaya Libre Regular"/>
              </a:rPr>
              <a:t>drugima</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6. </a:t>
            </a:r>
            <a:r>
              <a:rPr lang="en-US" sz="2400" spc="-36" dirty="0" err="1">
                <a:solidFill>
                  <a:srgbClr val="000000"/>
                </a:solidFill>
                <a:latin typeface="Abhaya Libre Regular"/>
              </a:rPr>
              <a:t>Emocionalna</a:t>
            </a:r>
            <a:r>
              <a:rPr lang="en-US" sz="2400" spc="-36" dirty="0">
                <a:solidFill>
                  <a:srgbClr val="000000"/>
                </a:solidFill>
                <a:latin typeface="Abhaya Libre Regular"/>
              </a:rPr>
              <a:t> </a:t>
            </a:r>
            <a:r>
              <a:rPr lang="en-US" sz="2400" spc="-36" dirty="0" err="1">
                <a:solidFill>
                  <a:srgbClr val="000000"/>
                </a:solidFill>
                <a:latin typeface="Abhaya Libre Regular"/>
              </a:rPr>
              <a:t>inteligencija</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7. </a:t>
            </a:r>
            <a:r>
              <a:rPr lang="en-US" sz="2400" spc="-36" dirty="0" err="1">
                <a:solidFill>
                  <a:srgbClr val="000000"/>
                </a:solidFill>
                <a:latin typeface="Abhaya Libre Regular"/>
              </a:rPr>
              <a:t>Donošenje</a:t>
            </a:r>
            <a:r>
              <a:rPr lang="en-US" sz="2400" spc="-36" dirty="0">
                <a:solidFill>
                  <a:srgbClr val="000000"/>
                </a:solidFill>
                <a:latin typeface="Abhaya Libre Regular"/>
              </a:rPr>
              <a:t> </a:t>
            </a:r>
            <a:r>
              <a:rPr lang="en-US" sz="2400" spc="-36" dirty="0" err="1">
                <a:solidFill>
                  <a:srgbClr val="000000"/>
                </a:solidFill>
                <a:latin typeface="Abhaya Libre Regular"/>
              </a:rPr>
              <a:t>odluka</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8. </a:t>
            </a:r>
            <a:r>
              <a:rPr lang="en-US" sz="2400" spc="-36" dirty="0" err="1">
                <a:solidFill>
                  <a:srgbClr val="000000"/>
                </a:solidFill>
                <a:latin typeface="Abhaya Libre Regular"/>
              </a:rPr>
              <a:t>Uslužna</a:t>
            </a:r>
            <a:r>
              <a:rPr lang="en-US" sz="2400" spc="-36" dirty="0">
                <a:solidFill>
                  <a:srgbClr val="000000"/>
                </a:solidFill>
                <a:latin typeface="Abhaya Libre Regular"/>
              </a:rPr>
              <a:t> </a:t>
            </a:r>
            <a:r>
              <a:rPr lang="en-US" sz="2400" spc="-36" dirty="0" err="1">
                <a:solidFill>
                  <a:srgbClr val="000000"/>
                </a:solidFill>
                <a:latin typeface="Abhaya Libre Regular"/>
              </a:rPr>
              <a:t>orijentacija</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9. </a:t>
            </a:r>
            <a:r>
              <a:rPr lang="en-US" sz="2400" spc="-36" dirty="0" err="1">
                <a:solidFill>
                  <a:srgbClr val="000000"/>
                </a:solidFill>
                <a:latin typeface="Abhaya Libre Regular"/>
              </a:rPr>
              <a:t>Pregovaranje</a:t>
            </a:r>
            <a:endParaRPr lang="en-US" sz="2400" spc="-36" dirty="0">
              <a:solidFill>
                <a:srgbClr val="000000"/>
              </a:solidFill>
              <a:latin typeface="Abhaya Libre Regular"/>
            </a:endParaRPr>
          </a:p>
          <a:p>
            <a:pPr algn="just">
              <a:lnSpc>
                <a:spcPts val="3359"/>
              </a:lnSpc>
            </a:pPr>
            <a:r>
              <a:rPr lang="en-US" sz="2400" spc="-36" dirty="0">
                <a:solidFill>
                  <a:srgbClr val="000000"/>
                </a:solidFill>
                <a:latin typeface="Abhaya Libre Regular"/>
              </a:rPr>
              <a:t>10. </a:t>
            </a:r>
            <a:r>
              <a:rPr lang="en-US" sz="2400" spc="-36" dirty="0" err="1">
                <a:solidFill>
                  <a:srgbClr val="000000"/>
                </a:solidFill>
                <a:latin typeface="Abhaya Libre Regular"/>
              </a:rPr>
              <a:t>Kognitivna</a:t>
            </a:r>
            <a:r>
              <a:rPr lang="en-US" sz="2400" spc="-36" dirty="0">
                <a:solidFill>
                  <a:srgbClr val="000000"/>
                </a:solidFill>
                <a:latin typeface="Abhaya Libre Regular"/>
              </a:rPr>
              <a:t> </a:t>
            </a:r>
            <a:r>
              <a:rPr lang="en-US" sz="2400" spc="-36" dirty="0" err="1">
                <a:solidFill>
                  <a:srgbClr val="000000"/>
                </a:solidFill>
                <a:latin typeface="Abhaya Libre Regular"/>
              </a:rPr>
              <a:t>fleksibilnost</a:t>
            </a:r>
            <a:endParaRPr lang="en-US" sz="2400" spc="-36" dirty="0">
              <a:solidFill>
                <a:srgbClr val="000000"/>
              </a:solidFill>
              <a:latin typeface="Abhaya Libre Regular"/>
            </a:endParaRPr>
          </a:p>
          <a:p>
            <a:pPr algn="just">
              <a:lnSpc>
                <a:spcPts val="3359"/>
              </a:lnSpc>
            </a:pPr>
            <a:endParaRPr lang="en-US" sz="2400" b="1"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pic>
        <p:nvPicPr>
          <p:cNvPr id="32" name="Picture 3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6323948" y="-3260923"/>
            <a:ext cx="5364129" cy="5364129"/>
          </a:xfrm>
          <a:prstGeom prst="rect">
            <a:avLst/>
          </a:prstGeom>
        </p:spPr>
      </p:pic>
      <p:pic>
        <p:nvPicPr>
          <p:cNvPr id="33" name="Picture 3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1490547"/>
            <a:ext cx="3334026" cy="3588482"/>
          </a:xfrm>
          <a:prstGeom prst="rect">
            <a:avLst/>
          </a:prstGeom>
        </p:spPr>
      </p:pic>
      <p:pic>
        <p:nvPicPr>
          <p:cNvPr id="34" name="Picture 3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185502">
            <a:off x="-3235988" y="28827"/>
            <a:ext cx="4352147" cy="4346443"/>
          </a:xfrm>
          <a:prstGeom prst="rect">
            <a:avLst/>
          </a:prstGeom>
        </p:spPr>
      </p:pic>
      <p:pic>
        <p:nvPicPr>
          <p:cNvPr id="35" name="Picture 3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52805">
            <a:off x="15257830" y="7358583"/>
            <a:ext cx="5364129" cy="5364129"/>
          </a:xfrm>
          <a:prstGeom prst="rect">
            <a:avLst/>
          </a:prstGeom>
        </p:spPr>
      </p:pic>
      <p:grpSp>
        <p:nvGrpSpPr>
          <p:cNvPr id="36" name="Group 36"/>
          <p:cNvGrpSpPr/>
          <p:nvPr/>
        </p:nvGrpSpPr>
        <p:grpSpPr>
          <a:xfrm>
            <a:off x="-845096" y="8795670"/>
            <a:ext cx="2900572" cy="807705"/>
            <a:chOff x="0" y="0"/>
            <a:chExt cx="3867430" cy="1076939"/>
          </a:xfrm>
        </p:grpSpPr>
        <p:pic>
          <p:nvPicPr>
            <p:cNvPr id="37" name="Picture 3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0"/>
              <a:ext cx="3867430" cy="618789"/>
            </a:xfrm>
            <a:prstGeom prst="rect">
              <a:avLst/>
            </a:prstGeom>
          </p:spPr>
        </p:pic>
        <p:pic>
          <p:nvPicPr>
            <p:cNvPr id="38" name="Picture 3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458151"/>
              <a:ext cx="3867430" cy="618789"/>
            </a:xfrm>
            <a:prstGeom prst="rect">
              <a:avLst/>
            </a:prstGeom>
          </p:spPr>
        </p:pic>
      </p:grpSp>
      <p:pic>
        <p:nvPicPr>
          <p:cNvPr id="39" name="Picture 39"/>
          <p:cNvPicPr>
            <a:picLocks noChangeAspect="1"/>
          </p:cNvPicPr>
          <p:nvPr/>
        </p:nvPicPr>
        <p:blipFill>
          <a:blip r:embed="rId13"/>
          <a:srcRect/>
          <a:stretch>
            <a:fillRect/>
          </a:stretch>
        </p:blipFill>
        <p:spPr>
          <a:xfrm>
            <a:off x="7520403" y="9362287"/>
            <a:ext cx="3710720" cy="779251"/>
          </a:xfrm>
          <a:prstGeom prst="rect">
            <a:avLst/>
          </a:prstGeom>
        </p:spPr>
      </p:pic>
      <p:sp>
        <p:nvSpPr>
          <p:cNvPr id="40" name="TextBox 9">
            <a:extLst>
              <a:ext uri="{FF2B5EF4-FFF2-40B4-BE49-F238E27FC236}">
                <a16:creationId xmlns:a16="http://schemas.microsoft.com/office/drawing/2014/main" id="{D8B7702A-9FF5-8C7A-0257-8D95AF1647B5}"/>
              </a:ext>
            </a:extLst>
          </p:cNvPr>
          <p:cNvSpPr txBox="1"/>
          <p:nvPr/>
        </p:nvSpPr>
        <p:spPr>
          <a:xfrm>
            <a:off x="1667013" y="1104471"/>
            <a:ext cx="13769571"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 </a:t>
            </a:r>
            <a:r>
              <a:rPr lang="en-US" sz="6410" dirty="0" err="1">
                <a:solidFill>
                  <a:srgbClr val="000000"/>
                </a:solidFill>
                <a:latin typeface="Abhaya Libre Regular"/>
              </a:rPr>
              <a:t>Zašto</a:t>
            </a:r>
            <a:r>
              <a:rPr lang="en-US" sz="6410" dirty="0">
                <a:solidFill>
                  <a:srgbClr val="000000"/>
                </a:solidFill>
                <a:latin typeface="Abhaya Libre Regular"/>
              </a:rPr>
              <a:t> </a:t>
            </a:r>
            <a:r>
              <a:rPr lang="en-US" sz="6410" dirty="0" err="1">
                <a:solidFill>
                  <a:srgbClr val="000000"/>
                </a:solidFill>
                <a:latin typeface="Abhaya Libre Regular"/>
              </a:rPr>
              <a:t>su</a:t>
            </a:r>
            <a:r>
              <a:rPr lang="en-US" sz="6410" dirty="0">
                <a:solidFill>
                  <a:srgbClr val="000000"/>
                </a:solidFill>
                <a:latin typeface="Abhaya Libre Regular"/>
              </a:rPr>
              <a:t> </a:t>
            </a:r>
            <a:r>
              <a:rPr lang="en-US" sz="6410" dirty="0" err="1">
                <a:solidFill>
                  <a:srgbClr val="000000"/>
                </a:solidFill>
                <a:latin typeface="Abhaya Libre Regular"/>
              </a:rPr>
              <a:t>prekvalifikacija</a:t>
            </a:r>
            <a:r>
              <a:rPr lang="en-US" sz="6410" dirty="0">
                <a:solidFill>
                  <a:srgbClr val="000000"/>
                </a:solidFill>
                <a:latin typeface="Abhaya Libre Regular"/>
              </a:rPr>
              <a:t> </a:t>
            </a:r>
            <a:r>
              <a:rPr lang="en-US" sz="6410" dirty="0" err="1">
                <a:solidFill>
                  <a:srgbClr val="000000"/>
                </a:solidFill>
                <a:latin typeface="Abhaya Libre Regular"/>
              </a:rPr>
              <a:t>i</a:t>
            </a:r>
            <a:r>
              <a:rPr lang="en-US" sz="6410" dirty="0">
                <a:solidFill>
                  <a:srgbClr val="000000"/>
                </a:solidFill>
                <a:latin typeface="Abhaya Libre Regular"/>
              </a:rPr>
              <a:t> </a:t>
            </a:r>
            <a:r>
              <a:rPr lang="en-US" sz="6410" dirty="0" err="1">
                <a:solidFill>
                  <a:srgbClr val="000000"/>
                </a:solidFill>
                <a:latin typeface="Abhaya Libre Regular"/>
              </a:rPr>
              <a:t>dokvalifikacija</a:t>
            </a:r>
            <a:r>
              <a:rPr lang="en-US" sz="6410" dirty="0">
                <a:solidFill>
                  <a:srgbClr val="000000"/>
                </a:solidFill>
                <a:latin typeface="Abhaya Libre Regular"/>
              </a:rPr>
              <a:t> </a:t>
            </a:r>
            <a:r>
              <a:rPr lang="en-US" sz="6410" dirty="0" err="1">
                <a:solidFill>
                  <a:srgbClr val="000000"/>
                </a:solidFill>
                <a:latin typeface="Abhaya Libre Regular"/>
              </a:rPr>
              <a:t>važni</a:t>
            </a:r>
            <a:r>
              <a:rPr lang="en-US" sz="6410" dirty="0">
                <a:solidFill>
                  <a:srgbClr val="000000"/>
                </a:solidFill>
                <a:latin typeface="Abhaya Libre Regular"/>
              </a:rPr>
              <a:t> – </a:t>
            </a:r>
            <a:r>
              <a:rPr lang="en-US" sz="6410" dirty="0" err="1">
                <a:solidFill>
                  <a:srgbClr val="000000"/>
                </a:solidFill>
                <a:latin typeface="Abhaya Libre Regular"/>
              </a:rPr>
              <a:t>Razlog</a:t>
            </a:r>
            <a:r>
              <a:rPr lang="en-US" sz="6410" dirty="0">
                <a:solidFill>
                  <a:srgbClr val="000000"/>
                </a:solidFill>
                <a:latin typeface="Abhaya Libre Regular"/>
              </a:rPr>
              <a:t> 3 </a:t>
            </a:r>
          </a:p>
        </p:txBody>
      </p:sp>
      <p:grpSp>
        <p:nvGrpSpPr>
          <p:cNvPr id="44" name="Group 2">
            <a:extLst>
              <a:ext uri="{FF2B5EF4-FFF2-40B4-BE49-F238E27FC236}">
                <a16:creationId xmlns:a16="http://schemas.microsoft.com/office/drawing/2014/main" id="{24AE2EA2-8309-3300-7A07-37E2F1A40000}"/>
              </a:ext>
            </a:extLst>
          </p:cNvPr>
          <p:cNvGrpSpPr/>
          <p:nvPr/>
        </p:nvGrpSpPr>
        <p:grpSpPr>
          <a:xfrm>
            <a:off x="1339938" y="1938219"/>
            <a:ext cx="654150" cy="663047"/>
            <a:chOff x="1812" y="38100"/>
            <a:chExt cx="809173" cy="820178"/>
          </a:xfrm>
        </p:grpSpPr>
        <p:sp>
          <p:nvSpPr>
            <p:cNvPr id="45" name="Freeform 3">
              <a:extLst>
                <a:ext uri="{FF2B5EF4-FFF2-40B4-BE49-F238E27FC236}">
                  <a16:creationId xmlns:a16="http://schemas.microsoft.com/office/drawing/2014/main" id="{042FC819-07EF-B161-7E6B-F72DC4D78E0B}"/>
                </a:ext>
              </a:extLst>
            </p:cNvPr>
            <p:cNvSpPr/>
            <p:nvPr/>
          </p:nvSpPr>
          <p:spPr>
            <a:xfrm>
              <a:off x="1812" y="45478"/>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23B2A3"/>
            </a:solidFill>
          </p:spPr>
          <p:txBody>
            <a:bodyPr anchor="ctr"/>
            <a:lstStyle/>
            <a:p>
              <a:pPr algn="ctr"/>
              <a:r>
                <a:rPr lang="en-US" sz="2400" b="1" dirty="0"/>
                <a:t>3</a:t>
              </a:r>
            </a:p>
          </p:txBody>
        </p:sp>
        <p:sp>
          <p:nvSpPr>
            <p:cNvPr id="46" name="TextBox 4">
              <a:extLst>
                <a:ext uri="{FF2B5EF4-FFF2-40B4-BE49-F238E27FC236}">
                  <a16:creationId xmlns:a16="http://schemas.microsoft.com/office/drawing/2014/main" id="{1ABC9103-0761-BC97-7D5D-D5C0B91215F6}"/>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Tree>
    <p:extLst>
      <p:ext uri="{BB962C8B-B14F-4D97-AF65-F5344CB8AC3E}">
        <p14:creationId xmlns:p14="http://schemas.microsoft.com/office/powerpoint/2010/main" val="10622521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3754010" y="1169994"/>
            <a:ext cx="10464969"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Video – </a:t>
            </a:r>
            <a:r>
              <a:rPr lang="en-US" sz="6410" dirty="0" err="1">
                <a:solidFill>
                  <a:srgbClr val="000000"/>
                </a:solidFill>
                <a:latin typeface="Abhaya Libre Regular"/>
              </a:rPr>
              <a:t>Dokvalifikacija</a:t>
            </a:r>
            <a:r>
              <a:rPr lang="en-US" sz="6410" dirty="0">
                <a:solidFill>
                  <a:srgbClr val="000000"/>
                </a:solidFill>
                <a:latin typeface="Abhaya Libre Regular"/>
              </a:rPr>
              <a:t> </a:t>
            </a:r>
            <a:r>
              <a:rPr lang="en-US" sz="6410" dirty="0" err="1">
                <a:solidFill>
                  <a:srgbClr val="000000"/>
                </a:solidFill>
                <a:latin typeface="Abhaya Libre Regular"/>
              </a:rPr>
              <a:t>i</a:t>
            </a:r>
            <a:r>
              <a:rPr lang="en-US" sz="6410" dirty="0">
                <a:solidFill>
                  <a:srgbClr val="000000"/>
                </a:solidFill>
                <a:latin typeface="Abhaya Libre Regular"/>
              </a:rPr>
              <a:t> </a:t>
            </a:r>
            <a:r>
              <a:rPr lang="en-US" sz="6410" dirty="0" err="1">
                <a:solidFill>
                  <a:srgbClr val="000000"/>
                </a:solidFill>
                <a:latin typeface="Abhaya Libre Regular"/>
              </a:rPr>
              <a:t>prekvalifikacija</a:t>
            </a:r>
            <a:endParaRPr lang="en-US" sz="6410" dirty="0">
              <a:solidFill>
                <a:srgbClr val="000000"/>
              </a:solidFill>
              <a:latin typeface="Abhaya Libre Regular"/>
            </a:endParaRPr>
          </a:p>
        </p:txBody>
      </p:sp>
      <p:pic>
        <p:nvPicPr>
          <p:cNvPr id="18" name="Online Media 17" title="Upskilling and Reskilling">
            <a:hlinkClick r:id="" action="ppaction://media"/>
            <a:extLst>
              <a:ext uri="{FF2B5EF4-FFF2-40B4-BE49-F238E27FC236}">
                <a16:creationId xmlns:a16="http://schemas.microsoft.com/office/drawing/2014/main" id="{EF362645-0BDA-AC99-AD43-7F30B54E9E26}"/>
              </a:ext>
            </a:extLst>
          </p:cNvPr>
          <p:cNvPicPr>
            <a:picLocks noRot="1" noChangeAspect="1"/>
          </p:cNvPicPr>
          <p:nvPr>
            <a:videoFile r:link="rId1"/>
          </p:nvPr>
        </p:nvPicPr>
        <p:blipFill>
          <a:blip r:embed="rId11"/>
          <a:stretch>
            <a:fillRect/>
          </a:stretch>
        </p:blipFill>
        <p:spPr>
          <a:xfrm>
            <a:off x="5003631" y="3182467"/>
            <a:ext cx="7965729" cy="4433966"/>
          </a:xfrm>
          <a:prstGeom prst="rect">
            <a:avLst/>
          </a:prstGeom>
        </p:spPr>
      </p:pic>
      <p:sp>
        <p:nvSpPr>
          <p:cNvPr id="8" name="TextBox 7">
            <a:extLst>
              <a:ext uri="{FF2B5EF4-FFF2-40B4-BE49-F238E27FC236}">
                <a16:creationId xmlns:a16="http://schemas.microsoft.com/office/drawing/2014/main" id="{997980FA-2EF3-A10A-D30C-02278522B51A}"/>
              </a:ext>
            </a:extLst>
          </p:cNvPr>
          <p:cNvSpPr txBox="1"/>
          <p:nvPr/>
        </p:nvSpPr>
        <p:spPr>
          <a:xfrm>
            <a:off x="6245610" y="7810500"/>
            <a:ext cx="5796780" cy="338554"/>
          </a:xfrm>
          <a:prstGeom prst="rect">
            <a:avLst/>
          </a:prstGeom>
          <a:noFill/>
        </p:spPr>
        <p:txBody>
          <a:bodyPr wrap="none" rtlCol="0">
            <a:spAutoFit/>
          </a:bodyPr>
          <a:lstStyle/>
          <a:p>
            <a:r>
              <a:rPr lang="en-US" sz="1600" dirty="0"/>
              <a:t>Video Reference: https://www.youtube.com/watch?v=J6_8Bqg3P8I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1486302"/>
            <a:ext cx="15316200"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05 -</a:t>
            </a:r>
            <a:r>
              <a:rPr lang="en-US" sz="6410" dirty="0" err="1">
                <a:solidFill>
                  <a:srgbClr val="000000"/>
                </a:solidFill>
                <a:latin typeface="Abhaya Libre Regular"/>
              </a:rPr>
              <a:t>Kompanije</a:t>
            </a:r>
            <a:r>
              <a:rPr lang="en-US" sz="6410" dirty="0">
                <a:solidFill>
                  <a:srgbClr val="000000"/>
                </a:solidFill>
                <a:latin typeface="Abhaya Libre Regular"/>
              </a:rPr>
              <a:t> </a:t>
            </a:r>
            <a:r>
              <a:rPr lang="en-US" sz="6410" dirty="0" err="1">
                <a:solidFill>
                  <a:srgbClr val="000000"/>
                </a:solidFill>
                <a:latin typeface="Abhaya Libre Regular"/>
              </a:rPr>
              <a:t>koje</a:t>
            </a:r>
            <a:r>
              <a:rPr lang="en-US" sz="6410" dirty="0">
                <a:solidFill>
                  <a:srgbClr val="000000"/>
                </a:solidFill>
                <a:latin typeface="Abhaya Libre Regular"/>
              </a:rPr>
              <a:t> </a:t>
            </a:r>
            <a:r>
              <a:rPr lang="en-US" sz="6410" dirty="0" err="1">
                <a:solidFill>
                  <a:srgbClr val="000000"/>
                </a:solidFill>
                <a:latin typeface="Abhaya Libre Regular"/>
              </a:rPr>
              <a:t>ulažu</a:t>
            </a:r>
            <a:r>
              <a:rPr lang="en-US" sz="6410" dirty="0">
                <a:solidFill>
                  <a:srgbClr val="000000"/>
                </a:solidFill>
                <a:latin typeface="Abhaya Libre Regular"/>
              </a:rPr>
              <a:t> u </a:t>
            </a:r>
            <a:r>
              <a:rPr lang="en-US" sz="6410" dirty="0" err="1">
                <a:solidFill>
                  <a:srgbClr val="000000"/>
                </a:solidFill>
                <a:latin typeface="Abhaya Libre Regular"/>
              </a:rPr>
              <a:t>prekvalifikaciju</a:t>
            </a:r>
            <a:r>
              <a:rPr lang="en-US" sz="6410" dirty="0">
                <a:solidFill>
                  <a:srgbClr val="000000"/>
                </a:solidFill>
                <a:latin typeface="Abhaya Libre Regular"/>
              </a:rPr>
              <a:t>/</a:t>
            </a:r>
            <a:r>
              <a:rPr lang="en-US" sz="6410" dirty="0" err="1">
                <a:solidFill>
                  <a:srgbClr val="000000"/>
                </a:solidFill>
                <a:latin typeface="Abhaya Libre Regular"/>
              </a:rPr>
              <a:t>dokvalifikaciju</a:t>
            </a:r>
            <a:r>
              <a:rPr lang="en-US" sz="6410" dirty="0">
                <a:solidFill>
                  <a:srgbClr val="000000"/>
                </a:solidFill>
                <a:latin typeface="Abhaya Libre Regular"/>
              </a:rPr>
              <a:t> </a:t>
            </a:r>
            <a:r>
              <a:rPr lang="en-US" sz="6410" dirty="0" err="1">
                <a:solidFill>
                  <a:srgbClr val="000000"/>
                </a:solidFill>
                <a:latin typeface="Abhaya Libre Regular"/>
              </a:rPr>
              <a:t>osoblja</a:t>
            </a:r>
            <a:endParaRPr lang="en-US" sz="6410" b="1"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pic>
        <p:nvPicPr>
          <p:cNvPr id="11" name="Picture 10" descr="Logo&#10;&#10;Description automatically generated">
            <a:extLst>
              <a:ext uri="{FF2B5EF4-FFF2-40B4-BE49-F238E27FC236}">
                <a16:creationId xmlns:a16="http://schemas.microsoft.com/office/drawing/2014/main" id="{C525BAAD-06C3-98BA-0106-5B27783BAC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3347726"/>
            <a:ext cx="4825524" cy="1876045"/>
          </a:xfrm>
          <a:prstGeom prst="rect">
            <a:avLst/>
          </a:prstGeom>
        </p:spPr>
      </p:pic>
      <p:sp>
        <p:nvSpPr>
          <p:cNvPr id="14" name="TextBox 29">
            <a:extLst>
              <a:ext uri="{FF2B5EF4-FFF2-40B4-BE49-F238E27FC236}">
                <a16:creationId xmlns:a16="http://schemas.microsoft.com/office/drawing/2014/main" id="{588C908A-39E9-84B5-7311-CA241622FFFB}"/>
              </a:ext>
            </a:extLst>
          </p:cNvPr>
          <p:cNvSpPr txBox="1"/>
          <p:nvPr/>
        </p:nvSpPr>
        <p:spPr>
          <a:xfrm>
            <a:off x="3276600" y="5626720"/>
            <a:ext cx="11404626" cy="1727396"/>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The </a:t>
            </a:r>
            <a:r>
              <a:rPr lang="en-US" sz="2400" spc="-36" dirty="0" err="1">
                <a:solidFill>
                  <a:srgbClr val="000000"/>
                </a:solidFill>
                <a:latin typeface="Abhaya Libre Regular"/>
              </a:rPr>
              <a:t>privatna</a:t>
            </a:r>
            <a:r>
              <a:rPr lang="en-US" sz="2400" spc="-36" dirty="0">
                <a:solidFill>
                  <a:srgbClr val="000000"/>
                </a:solidFill>
                <a:latin typeface="Abhaya Libre Regular"/>
              </a:rPr>
              <a:t> </a:t>
            </a:r>
            <a:r>
              <a:rPr lang="en-US" sz="2400" spc="-36" dirty="0" err="1">
                <a:solidFill>
                  <a:srgbClr val="000000"/>
                </a:solidFill>
                <a:latin typeface="Abhaya Libre Regular"/>
              </a:rPr>
              <a:t>kompanija</a:t>
            </a:r>
            <a:r>
              <a:rPr lang="en-US" sz="2400" spc="-36" dirty="0">
                <a:solidFill>
                  <a:srgbClr val="000000"/>
                </a:solidFill>
                <a:latin typeface="Abhaya Libre Regular"/>
              </a:rPr>
              <a:t> u </a:t>
            </a:r>
            <a:r>
              <a:rPr lang="en-US" sz="2400" spc="-36" dirty="0" err="1">
                <a:solidFill>
                  <a:srgbClr val="000000"/>
                </a:solidFill>
                <a:latin typeface="Abhaya Libre Regular"/>
              </a:rPr>
              <a:t>Sjedinjenim</a:t>
            </a:r>
            <a:r>
              <a:rPr lang="en-US" sz="2400" spc="-36" dirty="0">
                <a:solidFill>
                  <a:srgbClr val="000000"/>
                </a:solidFill>
                <a:latin typeface="Abhaya Libre Regular"/>
              </a:rPr>
              <a:t> </a:t>
            </a:r>
            <a:r>
              <a:rPr lang="en-US" sz="2400" spc="-36" dirty="0" err="1">
                <a:solidFill>
                  <a:srgbClr val="000000"/>
                </a:solidFill>
                <a:latin typeface="Abhaya Libre Regular"/>
              </a:rPr>
              <a:t>Američkim</a:t>
            </a:r>
            <a:r>
              <a:rPr lang="en-US" sz="2400" spc="-36" dirty="0">
                <a:solidFill>
                  <a:srgbClr val="000000"/>
                </a:solidFill>
                <a:latin typeface="Abhaya Libre Regular"/>
              </a:rPr>
              <a:t> </a:t>
            </a:r>
            <a:r>
              <a:rPr lang="en-US" sz="2400" spc="-36" dirty="0" err="1">
                <a:solidFill>
                  <a:srgbClr val="000000"/>
                </a:solidFill>
                <a:latin typeface="Abhaya Libre Regular"/>
              </a:rPr>
              <a:t>državama</a:t>
            </a:r>
            <a:r>
              <a:rPr lang="en-US" sz="2400" spc="-36" dirty="0">
                <a:solidFill>
                  <a:srgbClr val="000000"/>
                </a:solidFill>
                <a:latin typeface="Abhaya Libre Regular"/>
              </a:rPr>
              <a:t>, </a:t>
            </a:r>
            <a:r>
              <a:rPr lang="en-US" sz="2400" b="1" spc="-36" dirty="0">
                <a:solidFill>
                  <a:srgbClr val="000000"/>
                </a:solidFill>
                <a:latin typeface="Abhaya Libre Regular"/>
              </a:rPr>
              <a:t>Walmart</a:t>
            </a:r>
            <a:r>
              <a:rPr lang="en-US" sz="2400" spc="-36" dirty="0">
                <a:solidFill>
                  <a:srgbClr val="000000"/>
                </a:solidFill>
                <a:latin typeface="Abhaya Libre Regular"/>
              </a:rPr>
              <a:t>, je 2021. </a:t>
            </a:r>
            <a:r>
              <a:rPr lang="en-US" sz="2400" spc="-36" dirty="0" err="1">
                <a:solidFill>
                  <a:srgbClr val="000000"/>
                </a:solidFill>
                <a:latin typeface="Abhaya Libre Regular"/>
              </a:rPr>
              <a:t>godine</a:t>
            </a:r>
            <a:r>
              <a:rPr lang="en-US" sz="2400" spc="-36" dirty="0">
                <a:solidFill>
                  <a:srgbClr val="000000"/>
                </a:solidFill>
                <a:latin typeface="Abhaya Libre Regular"/>
              </a:rPr>
              <a:t> </a:t>
            </a:r>
            <a:r>
              <a:rPr lang="en-US" sz="2400" spc="-36" dirty="0" err="1">
                <a:solidFill>
                  <a:srgbClr val="000000"/>
                </a:solidFill>
                <a:latin typeface="Abhaya Libre Regular"/>
              </a:rPr>
              <a:t>izjavila</a:t>
            </a:r>
            <a:r>
              <a:rPr lang="en-US" sz="2400" spc="-36" dirty="0">
                <a:solidFill>
                  <a:srgbClr val="000000"/>
                </a:solidFill>
                <a:latin typeface="Abhaya Libre Regular"/>
              </a:rPr>
              <a:t> da </a:t>
            </a:r>
            <a:r>
              <a:rPr lang="en-US" sz="2400" spc="-36" dirty="0" err="1">
                <a:solidFill>
                  <a:srgbClr val="000000"/>
                </a:solidFill>
                <a:latin typeface="Abhaya Libre Regular"/>
              </a:rPr>
              <a:t>će</a:t>
            </a:r>
            <a:r>
              <a:rPr lang="en-US" sz="2400" spc="-36" dirty="0">
                <a:solidFill>
                  <a:srgbClr val="000000"/>
                </a:solidFill>
                <a:latin typeface="Abhaya Libre Regular"/>
              </a:rPr>
              <a:t> </a:t>
            </a:r>
            <a:r>
              <a:rPr lang="en-US" sz="2400" spc="-36" dirty="0" err="1">
                <a:solidFill>
                  <a:srgbClr val="000000"/>
                </a:solidFill>
                <a:latin typeface="Abhaya Libre Regular"/>
              </a:rPr>
              <a:t>potrošiti</a:t>
            </a:r>
            <a:r>
              <a:rPr lang="en-US" sz="2400" spc="-36" dirty="0">
                <a:solidFill>
                  <a:srgbClr val="000000"/>
                </a:solidFill>
                <a:latin typeface="Abhaya Libre Regular"/>
              </a:rPr>
              <a:t> </a:t>
            </a:r>
            <a:r>
              <a:rPr lang="en-US" sz="2400" spc="-36" dirty="0" err="1">
                <a:solidFill>
                  <a:srgbClr val="000000"/>
                </a:solidFill>
                <a:latin typeface="Abhaya Libre Regular"/>
              </a:rPr>
              <a:t>skoro</a:t>
            </a:r>
            <a:r>
              <a:rPr lang="en-US" sz="2400" spc="-36" dirty="0">
                <a:solidFill>
                  <a:srgbClr val="000000"/>
                </a:solidFill>
                <a:latin typeface="Abhaya Libre Regular"/>
              </a:rPr>
              <a:t> </a:t>
            </a:r>
            <a:r>
              <a:rPr lang="en-US" sz="2400" spc="-36" dirty="0" err="1">
                <a:solidFill>
                  <a:srgbClr val="000000"/>
                </a:solidFill>
                <a:latin typeface="Abhaya Libre Regular"/>
              </a:rPr>
              <a:t>milijardu</a:t>
            </a:r>
            <a:r>
              <a:rPr lang="en-US" sz="2400" spc="-36" dirty="0">
                <a:solidFill>
                  <a:srgbClr val="000000"/>
                </a:solidFill>
                <a:latin typeface="Abhaya Libre Regular"/>
              </a:rPr>
              <a:t> </a:t>
            </a:r>
            <a:r>
              <a:rPr lang="en-US" sz="2400" spc="-36" dirty="0" err="1">
                <a:solidFill>
                  <a:srgbClr val="000000"/>
                </a:solidFill>
                <a:latin typeface="Abhaya Libre Regular"/>
              </a:rPr>
              <a:t>dolara</a:t>
            </a:r>
            <a:r>
              <a:rPr lang="en-US" sz="2400" spc="-36" dirty="0">
                <a:solidFill>
                  <a:srgbClr val="000000"/>
                </a:solidFill>
                <a:latin typeface="Abhaya Libre Regular"/>
              </a:rPr>
              <a:t> u </a:t>
            </a:r>
            <a:r>
              <a:rPr lang="en-US" sz="2400" spc="-36" dirty="0" err="1">
                <a:solidFill>
                  <a:srgbClr val="000000"/>
                </a:solidFill>
                <a:latin typeface="Abhaya Libre Regular"/>
              </a:rPr>
              <a:t>narednih</a:t>
            </a:r>
            <a:r>
              <a:rPr lang="en-US" sz="2400" spc="-36" dirty="0">
                <a:solidFill>
                  <a:srgbClr val="000000"/>
                </a:solidFill>
                <a:latin typeface="Abhaya Libre Regular"/>
              </a:rPr>
              <a:t> pet </a:t>
            </a:r>
            <a:r>
              <a:rPr lang="en-US" sz="2400" spc="-36" dirty="0" err="1">
                <a:solidFill>
                  <a:srgbClr val="000000"/>
                </a:solidFill>
                <a:latin typeface="Abhaya Libre Regular"/>
              </a:rPr>
              <a:t>godina</a:t>
            </a:r>
            <a:r>
              <a:rPr lang="en-US" sz="2400" spc="-36" dirty="0">
                <a:solidFill>
                  <a:srgbClr val="000000"/>
                </a:solidFill>
                <a:latin typeface="Abhaya Libre Regular"/>
              </a:rPr>
              <a:t> </a:t>
            </a:r>
            <a:r>
              <a:rPr lang="en-US" sz="2400" spc="-36" dirty="0" err="1">
                <a:solidFill>
                  <a:srgbClr val="000000"/>
                </a:solidFill>
                <a:latin typeface="Abhaya Libre Regular"/>
              </a:rPr>
              <a:t>kako</a:t>
            </a:r>
            <a:r>
              <a:rPr lang="en-US" sz="2400" spc="-36" dirty="0">
                <a:solidFill>
                  <a:srgbClr val="000000"/>
                </a:solidFill>
                <a:latin typeface="Abhaya Libre Regular"/>
              </a:rPr>
              <a:t> bi </a:t>
            </a:r>
            <a:r>
              <a:rPr lang="en-US" sz="2400" spc="-36" dirty="0" err="1">
                <a:solidFill>
                  <a:srgbClr val="000000"/>
                </a:solidFill>
                <a:latin typeface="Abhaya Libre Regular"/>
              </a:rPr>
              <a:t>svom</a:t>
            </a:r>
            <a:r>
              <a:rPr lang="en-US" sz="2400" spc="-36" dirty="0">
                <a:solidFill>
                  <a:srgbClr val="000000"/>
                </a:solidFill>
                <a:latin typeface="Abhaya Libre Regular"/>
              </a:rPr>
              <a:t> </a:t>
            </a:r>
            <a:r>
              <a:rPr lang="en-US" sz="2400" spc="-36" dirty="0" err="1">
                <a:solidFill>
                  <a:srgbClr val="000000"/>
                </a:solidFill>
                <a:latin typeface="Abhaya Libre Regular"/>
              </a:rPr>
              <a:t>osoblju</a:t>
            </a:r>
            <a:r>
              <a:rPr lang="en-US" sz="2400" spc="-36" dirty="0">
                <a:solidFill>
                  <a:srgbClr val="000000"/>
                </a:solidFill>
                <a:latin typeface="Abhaya Libre Regular"/>
              </a:rPr>
              <a:t> </a:t>
            </a:r>
            <a:r>
              <a:rPr lang="en-US" sz="2400" spc="-36" dirty="0" err="1">
                <a:solidFill>
                  <a:srgbClr val="000000"/>
                </a:solidFill>
                <a:latin typeface="Abhaya Libre Regular"/>
              </a:rPr>
              <a:t>omogućila</a:t>
            </a:r>
            <a:r>
              <a:rPr lang="en-US" sz="2400" spc="-36" dirty="0">
                <a:solidFill>
                  <a:srgbClr val="000000"/>
                </a:solidFill>
                <a:latin typeface="Abhaya Libre Regular"/>
              </a:rPr>
              <a:t> </a:t>
            </a:r>
            <a:r>
              <a:rPr lang="en-US" sz="2400" spc="-36" dirty="0" err="1">
                <a:solidFill>
                  <a:srgbClr val="000000"/>
                </a:solidFill>
                <a:latin typeface="Abhaya Libre Regular"/>
              </a:rPr>
              <a:t>besplatan</a:t>
            </a:r>
            <a:r>
              <a:rPr lang="en-US" sz="2400" spc="-36" dirty="0">
                <a:solidFill>
                  <a:srgbClr val="000000"/>
                </a:solidFill>
                <a:latin typeface="Abhaya Libre Regular"/>
              </a:rPr>
              <a:t> </a:t>
            </a:r>
            <a:r>
              <a:rPr lang="en-US" sz="2400" spc="-36" dirty="0" err="1">
                <a:solidFill>
                  <a:srgbClr val="000000"/>
                </a:solidFill>
                <a:latin typeface="Abhaya Libre Regular"/>
              </a:rPr>
              <a:t>pristup</a:t>
            </a:r>
            <a:r>
              <a:rPr lang="en-US" sz="2400" spc="-36" dirty="0">
                <a:solidFill>
                  <a:srgbClr val="000000"/>
                </a:solidFill>
                <a:latin typeface="Abhaya Libre Regular"/>
              </a:rPr>
              <a:t> </a:t>
            </a:r>
            <a:r>
              <a:rPr lang="en-US" sz="2400" spc="-36" dirty="0" err="1">
                <a:solidFill>
                  <a:srgbClr val="000000"/>
                </a:solidFill>
                <a:latin typeface="Abhaya Libre Regular"/>
              </a:rPr>
              <a:t>visokom</a:t>
            </a:r>
            <a:r>
              <a:rPr lang="en-US" sz="2400" spc="-36" dirty="0">
                <a:solidFill>
                  <a:srgbClr val="000000"/>
                </a:solidFill>
                <a:latin typeface="Abhaya Libre Regular"/>
              </a:rPr>
              <a:t> </a:t>
            </a:r>
            <a:r>
              <a:rPr lang="en-US" sz="2400" spc="-36" dirty="0" err="1">
                <a:solidFill>
                  <a:srgbClr val="000000"/>
                </a:solidFill>
                <a:latin typeface="Abhaya Libre Regular"/>
              </a:rPr>
              <a:t>obrazovanju</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razvoju</a:t>
            </a:r>
            <a:r>
              <a:rPr lang="en-US" sz="2400" spc="-36" dirty="0">
                <a:solidFill>
                  <a:srgbClr val="000000"/>
                </a:solidFill>
                <a:latin typeface="Abhaya Libre Regular"/>
              </a:rPr>
              <a:t> </a:t>
            </a:r>
            <a:r>
              <a:rPr lang="en-US" sz="2400" spc="-36" dirty="0" err="1">
                <a:solidFill>
                  <a:srgbClr val="000000"/>
                </a:solidFill>
                <a:latin typeface="Abhaya Libre Regular"/>
              </a:rPr>
              <a:t>veština</a:t>
            </a:r>
            <a:r>
              <a:rPr lang="en-US" sz="2400" spc="-36" dirty="0">
                <a:solidFill>
                  <a:srgbClr val="000000"/>
                </a:solidFill>
                <a:latin typeface="Abhaya Libre Regular"/>
              </a:rPr>
              <a:t>. </a:t>
            </a:r>
            <a:r>
              <a:rPr lang="en-US" sz="2400" spc="-36" dirty="0" err="1">
                <a:solidFill>
                  <a:srgbClr val="000000"/>
                </a:solidFill>
                <a:latin typeface="Abhaya Libre Regular"/>
              </a:rPr>
              <a:t>Kroz</a:t>
            </a:r>
            <a:r>
              <a:rPr lang="en-US" sz="2400" spc="-36" dirty="0">
                <a:solidFill>
                  <a:srgbClr val="000000"/>
                </a:solidFill>
                <a:latin typeface="Abhaya Libre Regular"/>
              </a:rPr>
              <a:t> </a:t>
            </a:r>
            <a:r>
              <a:rPr lang="en-US" sz="2400" spc="-36" dirty="0" err="1">
                <a:solidFill>
                  <a:srgbClr val="000000"/>
                </a:solidFill>
                <a:latin typeface="Abhaya Libre Regular"/>
              </a:rPr>
              <a:t>svoj</a:t>
            </a:r>
            <a:r>
              <a:rPr lang="en-US" sz="2400" spc="-36" dirty="0">
                <a:solidFill>
                  <a:srgbClr val="000000"/>
                </a:solidFill>
                <a:latin typeface="Abhaya Libre Regular"/>
              </a:rPr>
              <a:t> </a:t>
            </a:r>
            <a:r>
              <a:rPr lang="en-US" sz="2400" spc="-36" dirty="0" err="1">
                <a:solidFill>
                  <a:srgbClr val="000000"/>
                </a:solidFill>
                <a:latin typeface="Abhaya Libre Regular"/>
              </a:rPr>
              <a:t>obrazovni</a:t>
            </a:r>
            <a:r>
              <a:rPr lang="en-US" sz="2400" spc="-36" dirty="0">
                <a:solidFill>
                  <a:srgbClr val="000000"/>
                </a:solidFill>
                <a:latin typeface="Abhaya Libre Regular"/>
              </a:rPr>
              <a:t> program Live Better U (LBU), </a:t>
            </a:r>
            <a:r>
              <a:rPr lang="en-US" sz="2400" spc="-36" dirty="0" err="1">
                <a:solidFill>
                  <a:srgbClr val="000000"/>
                </a:solidFill>
                <a:latin typeface="Abhaya Libre Regular"/>
              </a:rPr>
              <a:t>kompanija</a:t>
            </a:r>
            <a:r>
              <a:rPr lang="en-US" sz="2400" spc="-36" dirty="0">
                <a:solidFill>
                  <a:srgbClr val="000000"/>
                </a:solidFill>
                <a:latin typeface="Abhaya Libre Regular"/>
              </a:rPr>
              <a:t> </a:t>
            </a:r>
            <a:r>
              <a:rPr lang="en-US" sz="2400" spc="-36" dirty="0" err="1">
                <a:solidFill>
                  <a:srgbClr val="000000"/>
                </a:solidFill>
                <a:latin typeface="Abhaya Libre Regular"/>
              </a:rPr>
              <a:t>će</a:t>
            </a:r>
            <a:r>
              <a:rPr lang="en-US" sz="2400" spc="-36" dirty="0">
                <a:solidFill>
                  <a:srgbClr val="000000"/>
                </a:solidFill>
                <a:latin typeface="Abhaya Libre Regular"/>
              </a:rPr>
              <a:t> </a:t>
            </a:r>
            <a:r>
              <a:rPr lang="en-US" sz="2400" spc="-36" dirty="0" err="1">
                <a:solidFill>
                  <a:srgbClr val="000000"/>
                </a:solidFill>
                <a:latin typeface="Abhaya Libre Regular"/>
              </a:rPr>
              <a:t>finansirati</a:t>
            </a:r>
            <a:r>
              <a:rPr lang="en-US" sz="2400" spc="-36" dirty="0">
                <a:solidFill>
                  <a:srgbClr val="000000"/>
                </a:solidFill>
                <a:latin typeface="Abhaya Libre Regular"/>
              </a:rPr>
              <a:t> 100% </a:t>
            </a:r>
            <a:r>
              <a:rPr lang="en-US" sz="2400" spc="-36" dirty="0" err="1">
                <a:solidFill>
                  <a:srgbClr val="000000"/>
                </a:solidFill>
                <a:latin typeface="Abhaya Libre Regular"/>
              </a:rPr>
              <a:t>školarine</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knjiga</a:t>
            </a:r>
            <a:r>
              <a:rPr lang="en-US" sz="2400" spc="-36" dirty="0">
                <a:solidFill>
                  <a:srgbClr val="000000"/>
                </a:solidFill>
                <a:latin typeface="Abhaya Libre Regular"/>
              </a:rPr>
              <a:t> za </a:t>
            </a:r>
            <a:r>
              <a:rPr lang="en-US" sz="2400" spc="-36" dirty="0" err="1">
                <a:solidFill>
                  <a:srgbClr val="000000"/>
                </a:solidFill>
                <a:latin typeface="Abhaya Libre Regular"/>
              </a:rPr>
              <a:t>sve</a:t>
            </a:r>
            <a:r>
              <a:rPr lang="en-US" sz="2400" spc="-36" dirty="0">
                <a:solidFill>
                  <a:srgbClr val="000000"/>
                </a:solidFill>
                <a:latin typeface="Abhaya Libre Regular"/>
              </a:rPr>
              <a:t> </a:t>
            </a:r>
            <a:r>
              <a:rPr lang="en-US" sz="2400" spc="-36" dirty="0" err="1">
                <a:solidFill>
                  <a:srgbClr val="000000"/>
                </a:solidFill>
                <a:latin typeface="Abhaya Libre Regular"/>
              </a:rPr>
              <a:t>saradnike</a:t>
            </a:r>
            <a:r>
              <a:rPr lang="en-US" sz="2400" spc="-36" dirty="0">
                <a:solidFill>
                  <a:srgbClr val="000000"/>
                </a:solidFill>
                <a:latin typeface="Abhaya Libre Regular"/>
              </a:rPr>
              <a:t> koji </a:t>
            </a:r>
            <a:r>
              <a:rPr lang="en-US" sz="2400" spc="-36" dirty="0" err="1">
                <a:solidFill>
                  <a:srgbClr val="000000"/>
                </a:solidFill>
                <a:latin typeface="Abhaya Libre Regular"/>
              </a:rPr>
              <a:t>učestvuju</a:t>
            </a:r>
            <a:r>
              <a:rPr lang="en-US" sz="2400" spc="-36" dirty="0">
                <a:solidFill>
                  <a:srgbClr val="000000"/>
                </a:solidFill>
                <a:latin typeface="Abhaya Libre Regular"/>
              </a:rPr>
              <a:t>.</a:t>
            </a:r>
          </a:p>
        </p:txBody>
      </p:sp>
    </p:spTree>
    <p:extLst>
      <p:ext uri="{BB962C8B-B14F-4D97-AF65-F5344CB8AC3E}">
        <p14:creationId xmlns:p14="http://schemas.microsoft.com/office/powerpoint/2010/main" val="563624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1486302"/>
            <a:ext cx="15316200"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05- </a:t>
            </a:r>
            <a:r>
              <a:rPr lang="en-US" sz="6410" dirty="0" err="1">
                <a:solidFill>
                  <a:srgbClr val="000000"/>
                </a:solidFill>
                <a:latin typeface="Abhaya Libre Regular"/>
              </a:rPr>
              <a:t>Kompanije</a:t>
            </a:r>
            <a:r>
              <a:rPr lang="en-US" sz="6410" dirty="0">
                <a:solidFill>
                  <a:srgbClr val="000000"/>
                </a:solidFill>
                <a:latin typeface="Abhaya Libre Regular"/>
              </a:rPr>
              <a:t> </a:t>
            </a:r>
            <a:r>
              <a:rPr lang="en-US" sz="6410" dirty="0" err="1">
                <a:solidFill>
                  <a:srgbClr val="000000"/>
                </a:solidFill>
                <a:latin typeface="Abhaya Libre Regular"/>
              </a:rPr>
              <a:t>koje</a:t>
            </a:r>
            <a:r>
              <a:rPr lang="en-US" sz="6410" dirty="0">
                <a:solidFill>
                  <a:srgbClr val="000000"/>
                </a:solidFill>
                <a:latin typeface="Abhaya Libre Regular"/>
              </a:rPr>
              <a:t> </a:t>
            </a:r>
            <a:r>
              <a:rPr lang="en-US" sz="6410" dirty="0" err="1">
                <a:solidFill>
                  <a:srgbClr val="000000"/>
                </a:solidFill>
                <a:latin typeface="Abhaya Libre Regular"/>
              </a:rPr>
              <a:t>ulažu</a:t>
            </a:r>
            <a:r>
              <a:rPr lang="en-US" sz="6410" dirty="0">
                <a:solidFill>
                  <a:srgbClr val="000000"/>
                </a:solidFill>
                <a:latin typeface="Abhaya Libre Regular"/>
              </a:rPr>
              <a:t> u </a:t>
            </a:r>
            <a:r>
              <a:rPr lang="en-US" sz="6410" dirty="0" err="1">
                <a:solidFill>
                  <a:srgbClr val="000000"/>
                </a:solidFill>
                <a:latin typeface="Abhaya Libre Regular"/>
              </a:rPr>
              <a:t>prekvalifikaciju</a:t>
            </a:r>
            <a:r>
              <a:rPr lang="en-US" sz="6410" dirty="0">
                <a:solidFill>
                  <a:srgbClr val="000000"/>
                </a:solidFill>
                <a:latin typeface="Abhaya Libre Regular"/>
              </a:rPr>
              <a:t>/</a:t>
            </a:r>
            <a:r>
              <a:rPr lang="en-US" sz="6410" dirty="0" err="1">
                <a:solidFill>
                  <a:srgbClr val="000000"/>
                </a:solidFill>
                <a:latin typeface="Abhaya Libre Regular"/>
              </a:rPr>
              <a:t>dokvalifikaciju</a:t>
            </a:r>
            <a:r>
              <a:rPr lang="en-US" sz="6410" dirty="0">
                <a:solidFill>
                  <a:srgbClr val="000000"/>
                </a:solidFill>
                <a:latin typeface="Abhaya Libre Regular"/>
              </a:rPr>
              <a:t> </a:t>
            </a:r>
            <a:r>
              <a:rPr lang="en-US" sz="6410" dirty="0" err="1">
                <a:solidFill>
                  <a:srgbClr val="000000"/>
                </a:solidFill>
                <a:latin typeface="Abhaya Libre Regular"/>
              </a:rPr>
              <a:t>osoblja</a:t>
            </a:r>
            <a:endParaRPr lang="en-US" sz="6410" b="1"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sp>
        <p:nvSpPr>
          <p:cNvPr id="14" name="TextBox 29">
            <a:extLst>
              <a:ext uri="{FF2B5EF4-FFF2-40B4-BE49-F238E27FC236}">
                <a16:creationId xmlns:a16="http://schemas.microsoft.com/office/drawing/2014/main" id="{588C908A-39E9-84B5-7311-CA241622FFFB}"/>
              </a:ext>
            </a:extLst>
          </p:cNvPr>
          <p:cNvSpPr txBox="1"/>
          <p:nvPr/>
        </p:nvSpPr>
        <p:spPr>
          <a:xfrm>
            <a:off x="3276600" y="5626720"/>
            <a:ext cx="11404626" cy="3035446"/>
          </a:xfrm>
          <a:prstGeom prst="rect">
            <a:avLst/>
          </a:prstGeom>
        </p:spPr>
        <p:txBody>
          <a:bodyPr wrap="square" lIns="0" tIns="0" rIns="0" bIns="0" rtlCol="0" anchor="t">
            <a:spAutoFit/>
          </a:bodyPr>
          <a:lstStyle/>
          <a:p>
            <a:pPr algn="just">
              <a:lnSpc>
                <a:spcPts val="3359"/>
              </a:lnSpc>
            </a:pPr>
            <a:r>
              <a:rPr lang="en-US" sz="2400" b="1" spc="-36" dirty="0" err="1">
                <a:solidFill>
                  <a:srgbClr val="000000"/>
                </a:solidFill>
                <a:latin typeface="Abhaya Libre Regular"/>
              </a:rPr>
              <a:t>Verizonov</a:t>
            </a:r>
            <a:r>
              <a:rPr lang="en-US" sz="2400" b="1" spc="-36" dirty="0">
                <a:solidFill>
                  <a:srgbClr val="000000"/>
                </a:solidFill>
                <a:latin typeface="Abhaya Libre Regular"/>
              </a:rPr>
              <a:t> </a:t>
            </a:r>
            <a:r>
              <a:rPr lang="en-US" sz="2400" b="1" spc="-36" dirty="0" err="1">
                <a:solidFill>
                  <a:srgbClr val="000000"/>
                </a:solidFill>
                <a:latin typeface="Abhaya Libre Regular"/>
              </a:rPr>
              <a:t>projekat</a:t>
            </a:r>
            <a:r>
              <a:rPr lang="en-US" sz="2400" b="1" spc="-36" dirty="0">
                <a:solidFill>
                  <a:srgbClr val="000000"/>
                </a:solidFill>
                <a:latin typeface="Abhaya Libre Regular"/>
              </a:rPr>
              <a:t> </a:t>
            </a:r>
            <a:r>
              <a:rPr lang="en-US" sz="2400" b="1" spc="-36" dirty="0" err="1">
                <a:solidFill>
                  <a:srgbClr val="000000"/>
                </a:solidFill>
                <a:latin typeface="Abhaya Libre Regular"/>
              </a:rPr>
              <a:t>dokvalifikacije</a:t>
            </a:r>
            <a:r>
              <a:rPr lang="en-US" sz="2400" b="1" spc="-36" dirty="0">
                <a:solidFill>
                  <a:srgbClr val="000000"/>
                </a:solidFill>
                <a:latin typeface="Abhaya Libre Regular"/>
              </a:rPr>
              <a:t>, Skill Forward</a:t>
            </a:r>
            <a:r>
              <a:rPr lang="en-US" sz="2400" spc="-36" dirty="0">
                <a:solidFill>
                  <a:srgbClr val="000000"/>
                </a:solidFill>
                <a:latin typeface="Abhaya Libre Regular"/>
              </a:rPr>
              <a:t>, </a:t>
            </a:r>
            <a:r>
              <a:rPr lang="en-US" sz="2400" spc="-36" dirty="0" err="1">
                <a:solidFill>
                  <a:srgbClr val="000000"/>
                </a:solidFill>
                <a:latin typeface="Abhaya Libre Regular"/>
              </a:rPr>
              <a:t>nudi</a:t>
            </a:r>
            <a:r>
              <a:rPr lang="en-US" sz="2400" spc="-36" dirty="0">
                <a:solidFill>
                  <a:srgbClr val="000000"/>
                </a:solidFill>
                <a:latin typeface="Abhaya Libre Regular"/>
              </a:rPr>
              <a:t> </a:t>
            </a:r>
            <a:r>
              <a:rPr lang="en-US" sz="2400" spc="-36" dirty="0" err="1">
                <a:solidFill>
                  <a:srgbClr val="000000"/>
                </a:solidFill>
                <a:latin typeface="Abhaya Libre Regular"/>
              </a:rPr>
              <a:t>besplatnu</a:t>
            </a:r>
            <a:r>
              <a:rPr lang="en-US" sz="2400" spc="-36" dirty="0">
                <a:solidFill>
                  <a:srgbClr val="000000"/>
                </a:solidFill>
                <a:latin typeface="Abhaya Libre Regular"/>
              </a:rPr>
              <a:t> </a:t>
            </a:r>
            <a:r>
              <a:rPr lang="en-US" sz="2400" spc="-36" dirty="0" err="1">
                <a:solidFill>
                  <a:srgbClr val="000000"/>
                </a:solidFill>
                <a:latin typeface="Abhaya Libre Regular"/>
              </a:rPr>
              <a:t>obuku</a:t>
            </a:r>
            <a:r>
              <a:rPr lang="en-US" sz="2400" spc="-36" dirty="0">
                <a:solidFill>
                  <a:srgbClr val="000000"/>
                </a:solidFill>
                <a:latin typeface="Abhaya Libre Regular"/>
              </a:rPr>
              <a:t> </a:t>
            </a:r>
            <a:r>
              <a:rPr lang="en-US" sz="2400" spc="-36" dirty="0" err="1">
                <a:solidFill>
                  <a:srgbClr val="000000"/>
                </a:solidFill>
                <a:latin typeface="Abhaya Libre Regular"/>
              </a:rPr>
              <a:t>tehničkih</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mekih</a:t>
            </a:r>
            <a:r>
              <a:rPr lang="en-US" sz="2400" spc="-36" dirty="0">
                <a:solidFill>
                  <a:srgbClr val="000000"/>
                </a:solidFill>
                <a:latin typeface="Abhaya Libre Regular"/>
              </a:rPr>
              <a:t> </a:t>
            </a:r>
            <a:r>
              <a:rPr lang="en-US" sz="2400" spc="-36" dirty="0" err="1">
                <a:solidFill>
                  <a:srgbClr val="000000"/>
                </a:solidFill>
                <a:latin typeface="Abhaya Libre Regular"/>
              </a:rPr>
              <a:t>veština</a:t>
            </a:r>
            <a:r>
              <a:rPr lang="en-US" sz="2400" spc="-36" dirty="0">
                <a:solidFill>
                  <a:srgbClr val="000000"/>
                </a:solidFill>
                <a:latin typeface="Abhaya Libre Regular"/>
              </a:rPr>
              <a:t> </a:t>
            </a:r>
            <a:r>
              <a:rPr lang="en-US" sz="2400" spc="-36" dirty="0" err="1">
                <a:solidFill>
                  <a:srgbClr val="000000"/>
                </a:solidFill>
                <a:latin typeface="Abhaya Libre Regular"/>
              </a:rPr>
              <a:t>kako</a:t>
            </a:r>
            <a:r>
              <a:rPr lang="en-US" sz="2400" spc="-36" dirty="0">
                <a:solidFill>
                  <a:srgbClr val="000000"/>
                </a:solidFill>
                <a:latin typeface="Abhaya Libre Regular"/>
              </a:rPr>
              <a:t> bi se </a:t>
            </a:r>
            <a:r>
              <a:rPr lang="en-US" sz="2400" spc="-36" dirty="0" err="1">
                <a:solidFill>
                  <a:srgbClr val="000000"/>
                </a:solidFill>
                <a:latin typeface="Abhaya Libre Regular"/>
              </a:rPr>
              <a:t>američki</a:t>
            </a:r>
            <a:r>
              <a:rPr lang="en-US" sz="2400" spc="-36" dirty="0">
                <a:solidFill>
                  <a:srgbClr val="000000"/>
                </a:solidFill>
                <a:latin typeface="Abhaya Libre Regular"/>
              </a:rPr>
              <a:t> </a:t>
            </a:r>
            <a:r>
              <a:rPr lang="en-US" sz="2400" spc="-36" dirty="0" err="1">
                <a:solidFill>
                  <a:srgbClr val="000000"/>
                </a:solidFill>
                <a:latin typeface="Abhaya Libre Regular"/>
              </a:rPr>
              <a:t>radnik</a:t>
            </a:r>
            <a:r>
              <a:rPr lang="en-US" sz="2400" spc="-36" dirty="0">
                <a:solidFill>
                  <a:srgbClr val="000000"/>
                </a:solidFill>
                <a:latin typeface="Abhaya Libre Regular"/>
              </a:rPr>
              <a:t> </a:t>
            </a:r>
            <a:r>
              <a:rPr lang="en-US" sz="2400" spc="-36" dirty="0" err="1">
                <a:solidFill>
                  <a:srgbClr val="000000"/>
                </a:solidFill>
                <a:latin typeface="Abhaya Libre Regular"/>
              </a:rPr>
              <a:t>pripremio</a:t>
            </a:r>
            <a:r>
              <a:rPr lang="en-US" sz="2400" spc="-36" dirty="0">
                <a:solidFill>
                  <a:srgbClr val="000000"/>
                </a:solidFill>
                <a:latin typeface="Abhaya Libre Regular"/>
              </a:rPr>
              <a:t> za </a:t>
            </a:r>
            <a:r>
              <a:rPr lang="en-US" sz="2400" spc="-36" dirty="0" err="1">
                <a:solidFill>
                  <a:srgbClr val="000000"/>
                </a:solidFill>
                <a:latin typeface="Abhaya Libre Regular"/>
              </a:rPr>
              <a:t>profesije</a:t>
            </a:r>
            <a:r>
              <a:rPr lang="en-US" sz="2400" spc="-36" dirty="0">
                <a:solidFill>
                  <a:srgbClr val="000000"/>
                </a:solidFill>
                <a:latin typeface="Abhaya Libre Regular"/>
              </a:rPr>
              <a:t> u </a:t>
            </a:r>
            <a:r>
              <a:rPr lang="en-US" sz="2400" spc="-36" dirty="0" err="1">
                <a:solidFill>
                  <a:srgbClr val="000000"/>
                </a:solidFill>
                <a:latin typeface="Abhaya Libre Regular"/>
              </a:rPr>
              <a:t>tehnologiji</a:t>
            </a:r>
            <a:r>
              <a:rPr lang="en-US" sz="2400" spc="-36" dirty="0">
                <a:solidFill>
                  <a:srgbClr val="000000"/>
                </a:solidFill>
                <a:latin typeface="Abhaya Libre Regular"/>
              </a:rPr>
              <a:t>. </a:t>
            </a:r>
            <a:r>
              <a:rPr lang="en-US" sz="2400" spc="-36" dirty="0" err="1">
                <a:solidFill>
                  <a:srgbClr val="000000"/>
                </a:solidFill>
                <a:latin typeface="Abhaya Libre Regular"/>
              </a:rPr>
              <a:t>Učesnici</a:t>
            </a:r>
            <a:r>
              <a:rPr lang="en-US" sz="2400" spc="-36" dirty="0">
                <a:solidFill>
                  <a:srgbClr val="000000"/>
                </a:solidFill>
                <a:latin typeface="Abhaya Libre Regular"/>
              </a:rPr>
              <a:t> </a:t>
            </a:r>
            <a:r>
              <a:rPr lang="en-US" sz="2400" spc="-36" dirty="0" err="1">
                <a:solidFill>
                  <a:srgbClr val="000000"/>
                </a:solidFill>
                <a:latin typeface="Abhaya Libre Regular"/>
              </a:rPr>
              <a:t>mogu</a:t>
            </a:r>
            <a:r>
              <a:rPr lang="en-US" sz="2400" spc="-36" dirty="0">
                <a:solidFill>
                  <a:srgbClr val="000000"/>
                </a:solidFill>
                <a:latin typeface="Abhaya Libre Regular"/>
              </a:rPr>
              <a:t> </a:t>
            </a:r>
            <a:r>
              <a:rPr lang="en-US" sz="2400" spc="-36" dirty="0" err="1">
                <a:solidFill>
                  <a:srgbClr val="000000"/>
                </a:solidFill>
                <a:latin typeface="Abhaya Libre Regular"/>
              </a:rPr>
              <a:t>birati</a:t>
            </a:r>
            <a:r>
              <a:rPr lang="en-US" sz="2400" spc="-36" dirty="0">
                <a:solidFill>
                  <a:srgbClr val="000000"/>
                </a:solidFill>
                <a:latin typeface="Abhaya Libre Regular"/>
              </a:rPr>
              <a:t> </a:t>
            </a:r>
            <a:r>
              <a:rPr lang="en-US" sz="2400" spc="-36" dirty="0" err="1">
                <a:solidFill>
                  <a:srgbClr val="000000"/>
                </a:solidFill>
                <a:latin typeface="Abhaya Libre Regular"/>
              </a:rPr>
              <a:t>između</a:t>
            </a:r>
            <a:r>
              <a:rPr lang="en-US" sz="2400" spc="-36" dirty="0">
                <a:solidFill>
                  <a:srgbClr val="000000"/>
                </a:solidFill>
                <a:latin typeface="Abhaya Libre Regular"/>
              </a:rPr>
              <a:t> </a:t>
            </a:r>
            <a:r>
              <a:rPr lang="en-US" sz="2400" spc="-36" dirty="0" err="1">
                <a:solidFill>
                  <a:srgbClr val="000000"/>
                </a:solidFill>
                <a:latin typeface="Abhaya Libre Regular"/>
              </a:rPr>
              <a:t>niza</a:t>
            </a:r>
            <a:r>
              <a:rPr lang="en-US" sz="2400" spc="-36" dirty="0">
                <a:solidFill>
                  <a:srgbClr val="000000"/>
                </a:solidFill>
                <a:latin typeface="Abhaya Libre Regular"/>
              </a:rPr>
              <a:t> </a:t>
            </a:r>
            <a:r>
              <a:rPr lang="en-US" sz="2400" spc="-36" dirty="0" err="1">
                <a:solidFill>
                  <a:srgbClr val="000000"/>
                </a:solidFill>
                <a:latin typeface="Abhaya Libre Regular"/>
              </a:rPr>
              <a:t>programa</a:t>
            </a:r>
            <a:r>
              <a:rPr lang="en-US" sz="2400" spc="-36" dirty="0">
                <a:solidFill>
                  <a:srgbClr val="000000"/>
                </a:solidFill>
                <a:latin typeface="Abhaya Libre Regular"/>
              </a:rPr>
              <a:t> od 10 do 15 </a:t>
            </a:r>
            <a:r>
              <a:rPr lang="en-US" sz="2400" spc="-36" dirty="0" err="1">
                <a:solidFill>
                  <a:srgbClr val="000000"/>
                </a:solidFill>
                <a:latin typeface="Abhaya Libre Regular"/>
              </a:rPr>
              <a:t>nedelja</a:t>
            </a:r>
            <a:r>
              <a:rPr lang="en-US" sz="2400" spc="-36" dirty="0">
                <a:solidFill>
                  <a:srgbClr val="000000"/>
                </a:solidFill>
                <a:latin typeface="Abhaya Libre Regular"/>
              </a:rPr>
              <a:t> u </a:t>
            </a:r>
            <a:r>
              <a:rPr lang="en-US" sz="2400" spc="-36" dirty="0" err="1">
                <a:solidFill>
                  <a:srgbClr val="000000"/>
                </a:solidFill>
                <a:latin typeface="Abhaya Libre Regular"/>
              </a:rPr>
              <a:t>ulogama</a:t>
            </a:r>
            <a:r>
              <a:rPr lang="en-US" sz="2400" spc="-36" dirty="0">
                <a:solidFill>
                  <a:srgbClr val="000000"/>
                </a:solidFill>
                <a:latin typeface="Abhaya Libre Regular"/>
              </a:rPr>
              <a:t> </a:t>
            </a:r>
            <a:r>
              <a:rPr lang="en-US" sz="2400" spc="-36" dirty="0" err="1">
                <a:solidFill>
                  <a:srgbClr val="000000"/>
                </a:solidFill>
                <a:latin typeface="Abhaya Libre Regular"/>
              </a:rPr>
              <a:t>kao</a:t>
            </a:r>
            <a:r>
              <a:rPr lang="en-US" sz="2400" spc="-36" dirty="0">
                <a:solidFill>
                  <a:srgbClr val="000000"/>
                </a:solidFill>
                <a:latin typeface="Abhaya Libre Regular"/>
              </a:rPr>
              <a:t> </a:t>
            </a:r>
            <a:r>
              <a:rPr lang="en-US" sz="2400" spc="-36" dirty="0" err="1">
                <a:solidFill>
                  <a:srgbClr val="000000"/>
                </a:solidFill>
                <a:latin typeface="Abhaya Libre Regular"/>
              </a:rPr>
              <a:t>što</a:t>
            </a:r>
            <a:r>
              <a:rPr lang="en-US" sz="2400" spc="-36" dirty="0">
                <a:solidFill>
                  <a:srgbClr val="000000"/>
                </a:solidFill>
                <a:latin typeface="Abhaya Libre Regular"/>
              </a:rPr>
              <a:t> </a:t>
            </a:r>
            <a:r>
              <a:rPr lang="en-US" sz="2400" spc="-36" dirty="0" err="1">
                <a:solidFill>
                  <a:srgbClr val="000000"/>
                </a:solidFill>
                <a:latin typeface="Abhaya Libre Regular"/>
              </a:rPr>
              <a:t>su</a:t>
            </a:r>
            <a:r>
              <a:rPr lang="en-US" sz="2400" spc="-36" dirty="0">
                <a:solidFill>
                  <a:srgbClr val="000000"/>
                </a:solidFill>
                <a:latin typeface="Abhaya Libre Regular"/>
              </a:rPr>
              <a:t>: </a:t>
            </a:r>
            <a:r>
              <a:rPr lang="en-US" sz="2400" spc="-36" dirty="0" err="1">
                <a:solidFill>
                  <a:srgbClr val="000000"/>
                </a:solidFill>
                <a:latin typeface="Abhaya Libre Regular"/>
              </a:rPr>
              <a:t>analitičar</a:t>
            </a:r>
            <a:r>
              <a:rPr lang="en-US" sz="2400" spc="-36" dirty="0">
                <a:solidFill>
                  <a:srgbClr val="000000"/>
                </a:solidFill>
                <a:latin typeface="Abhaya Libre Regular"/>
              </a:rPr>
              <a:t> </a:t>
            </a:r>
            <a:r>
              <a:rPr lang="en-US" sz="2400" spc="-36" dirty="0" err="1">
                <a:solidFill>
                  <a:srgbClr val="000000"/>
                </a:solidFill>
                <a:latin typeface="Abhaya Libre Regular"/>
              </a:rPr>
              <a:t>bezbednosti</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internetu</a:t>
            </a:r>
            <a:r>
              <a:rPr lang="en-US" sz="2400" spc="-36" dirty="0">
                <a:solidFill>
                  <a:srgbClr val="000000"/>
                </a:solidFill>
                <a:latin typeface="Abhaya Libre Regular"/>
              </a:rPr>
              <a:t>; </a:t>
            </a:r>
            <a:r>
              <a:rPr lang="en-US" sz="2400" spc="-36" dirty="0" err="1">
                <a:solidFill>
                  <a:srgbClr val="000000"/>
                </a:solidFill>
                <a:latin typeface="Abhaya Libre Regular"/>
              </a:rPr>
              <a:t>Specijalista</a:t>
            </a:r>
            <a:r>
              <a:rPr lang="en-US" sz="2400" spc="-36" dirty="0">
                <a:solidFill>
                  <a:srgbClr val="000000"/>
                </a:solidFill>
                <a:latin typeface="Abhaya Libre Regular"/>
              </a:rPr>
              <a:t> za IT </a:t>
            </a:r>
            <a:r>
              <a:rPr lang="en-US" sz="2400" spc="-36" dirty="0" err="1">
                <a:solidFill>
                  <a:srgbClr val="000000"/>
                </a:solidFill>
                <a:latin typeface="Abhaya Libre Regular"/>
              </a:rPr>
              <a:t>podršku</a:t>
            </a:r>
            <a:r>
              <a:rPr lang="en-US" sz="2400" spc="-36" dirty="0">
                <a:solidFill>
                  <a:srgbClr val="000000"/>
                </a:solidFill>
                <a:latin typeface="Abhaya Libre Regular"/>
              </a:rPr>
              <a:t>; Junior web developer; Junior Full Stack Java Developer; Junior Cloud Practitioner;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analitičar</a:t>
            </a:r>
            <a:r>
              <a:rPr lang="en-US" sz="2400" spc="-36" dirty="0">
                <a:solidFill>
                  <a:srgbClr val="000000"/>
                </a:solidFill>
                <a:latin typeface="Abhaya Libre Regular"/>
              </a:rPr>
              <a:t> </a:t>
            </a:r>
            <a:r>
              <a:rPr lang="en-US" sz="2400" spc="-36" dirty="0" err="1">
                <a:solidFill>
                  <a:srgbClr val="000000"/>
                </a:solidFill>
                <a:latin typeface="Abhaya Libre Regular"/>
              </a:rPr>
              <a:t>digitalnog</a:t>
            </a:r>
            <a:r>
              <a:rPr lang="en-US" sz="2400" spc="-36" dirty="0">
                <a:solidFill>
                  <a:srgbClr val="000000"/>
                </a:solidFill>
                <a:latin typeface="Abhaya Libre Regular"/>
              </a:rPr>
              <a:t> </a:t>
            </a:r>
            <a:r>
              <a:rPr lang="en-US" sz="2400" spc="-36" dirty="0" err="1">
                <a:solidFill>
                  <a:srgbClr val="000000"/>
                </a:solidFill>
                <a:latin typeface="Abhaya Libre Regular"/>
              </a:rPr>
              <a:t>marketinga</a:t>
            </a:r>
            <a:r>
              <a:rPr lang="en-US" sz="2400" spc="-36" dirty="0">
                <a:solidFill>
                  <a:srgbClr val="000000"/>
                </a:solidFill>
                <a:latin typeface="Abhaya Libre Regular"/>
              </a:rPr>
              <a:t>. </a:t>
            </a:r>
            <a:r>
              <a:rPr lang="en-US" sz="2400" spc="-36" dirty="0" err="1">
                <a:solidFill>
                  <a:srgbClr val="000000"/>
                </a:solidFill>
                <a:latin typeface="Abhaya Libre Regular"/>
              </a:rPr>
              <a:t>Verizonova</a:t>
            </a:r>
            <a:r>
              <a:rPr lang="en-US" sz="2400" spc="-36" dirty="0">
                <a:solidFill>
                  <a:srgbClr val="000000"/>
                </a:solidFill>
                <a:latin typeface="Abhaya Libre Regular"/>
              </a:rPr>
              <a:t> </a:t>
            </a:r>
            <a:r>
              <a:rPr lang="en-US" sz="2400" spc="-36" dirty="0" err="1">
                <a:solidFill>
                  <a:srgbClr val="000000"/>
                </a:solidFill>
                <a:latin typeface="Abhaya Libre Regular"/>
              </a:rPr>
              <a:t>posvećenost</a:t>
            </a:r>
            <a:r>
              <a:rPr lang="en-US" sz="2400" spc="-36" dirty="0">
                <a:solidFill>
                  <a:srgbClr val="000000"/>
                </a:solidFill>
                <a:latin typeface="Abhaya Libre Regular"/>
              </a:rPr>
              <a:t> od 44 </a:t>
            </a:r>
            <a:r>
              <a:rPr lang="en-US" sz="2400" spc="-36" dirty="0" err="1">
                <a:solidFill>
                  <a:srgbClr val="000000"/>
                </a:solidFill>
                <a:latin typeface="Abhaya Libre Regular"/>
              </a:rPr>
              <a:t>miliona</a:t>
            </a:r>
            <a:r>
              <a:rPr lang="en-US" sz="2400" spc="-36" dirty="0">
                <a:solidFill>
                  <a:srgbClr val="000000"/>
                </a:solidFill>
                <a:latin typeface="Abhaya Libre Regular"/>
              </a:rPr>
              <a:t> </a:t>
            </a:r>
            <a:r>
              <a:rPr lang="en-US" sz="2400" spc="-36" dirty="0" err="1">
                <a:solidFill>
                  <a:srgbClr val="000000"/>
                </a:solidFill>
                <a:latin typeface="Abhaya Libre Regular"/>
              </a:rPr>
              <a:t>dolara</a:t>
            </a:r>
            <a:r>
              <a:rPr lang="en-US" sz="2400" spc="-36" dirty="0">
                <a:solidFill>
                  <a:srgbClr val="000000"/>
                </a:solidFill>
                <a:latin typeface="Abhaya Libre Regular"/>
              </a:rPr>
              <a:t> da </a:t>
            </a:r>
            <a:r>
              <a:rPr lang="en-US" sz="2400" spc="-36" dirty="0" err="1">
                <a:solidFill>
                  <a:srgbClr val="000000"/>
                </a:solidFill>
                <a:latin typeface="Abhaya Libre Regular"/>
              </a:rPr>
              <a:t>obuči</a:t>
            </a:r>
            <a:r>
              <a:rPr lang="en-US" sz="2400" spc="-36" dirty="0">
                <a:solidFill>
                  <a:srgbClr val="000000"/>
                </a:solidFill>
                <a:latin typeface="Abhaya Libre Regular"/>
              </a:rPr>
              <a:t> 500.000 </a:t>
            </a:r>
            <a:r>
              <a:rPr lang="en-US" sz="2400" spc="-36" dirty="0" err="1">
                <a:solidFill>
                  <a:srgbClr val="000000"/>
                </a:solidFill>
                <a:latin typeface="Abhaya Libre Regular"/>
              </a:rPr>
              <a:t>pojedinaca</a:t>
            </a:r>
            <a:r>
              <a:rPr lang="en-US" sz="2400" spc="-36" dirty="0">
                <a:solidFill>
                  <a:srgbClr val="000000"/>
                </a:solidFill>
                <a:latin typeface="Abhaya Libre Regular"/>
              </a:rPr>
              <a:t> za </a:t>
            </a:r>
            <a:r>
              <a:rPr lang="en-US" sz="2400" spc="-36" dirty="0" err="1">
                <a:solidFill>
                  <a:srgbClr val="000000"/>
                </a:solidFill>
                <a:latin typeface="Abhaya Libre Regular"/>
              </a:rPr>
              <a:t>tražene</a:t>
            </a:r>
            <a:r>
              <a:rPr lang="en-US" sz="2400" spc="-36" dirty="0">
                <a:solidFill>
                  <a:srgbClr val="000000"/>
                </a:solidFill>
                <a:latin typeface="Abhaya Libre Regular"/>
              </a:rPr>
              <a:t> </a:t>
            </a:r>
            <a:r>
              <a:rPr lang="en-US" sz="2400" spc="-36" dirty="0" err="1">
                <a:solidFill>
                  <a:srgbClr val="000000"/>
                </a:solidFill>
                <a:latin typeface="Abhaya Libre Regular"/>
              </a:rPr>
              <a:t>tehnološke</a:t>
            </a:r>
            <a:r>
              <a:rPr lang="en-US" sz="2400" spc="-36" dirty="0">
                <a:solidFill>
                  <a:srgbClr val="000000"/>
                </a:solidFill>
                <a:latin typeface="Abhaya Libre Regular"/>
              </a:rPr>
              <a:t> </a:t>
            </a:r>
            <a:r>
              <a:rPr lang="en-US" sz="2400" spc="-36" dirty="0" err="1">
                <a:solidFill>
                  <a:srgbClr val="000000"/>
                </a:solidFill>
                <a:latin typeface="Abhaya Libre Regular"/>
              </a:rPr>
              <a:t>poslove</a:t>
            </a:r>
            <a:r>
              <a:rPr lang="en-US" sz="2400" spc="-36" dirty="0">
                <a:solidFill>
                  <a:srgbClr val="000000"/>
                </a:solidFill>
                <a:latin typeface="Abhaya Libre Regular"/>
              </a:rPr>
              <a:t> do 2030. </a:t>
            </a:r>
            <a:r>
              <a:rPr lang="en-US" sz="2400" spc="-36" dirty="0" err="1">
                <a:solidFill>
                  <a:srgbClr val="000000"/>
                </a:solidFill>
                <a:latin typeface="Abhaya Libre Regular"/>
              </a:rPr>
              <a:t>uključuje</a:t>
            </a:r>
            <a:r>
              <a:rPr lang="en-US" sz="2400" spc="-36" dirty="0">
                <a:solidFill>
                  <a:srgbClr val="000000"/>
                </a:solidFill>
                <a:latin typeface="Abhaya Libre Regular"/>
              </a:rPr>
              <a:t> Verizon Skill Forward.</a:t>
            </a:r>
          </a:p>
        </p:txBody>
      </p:sp>
      <p:pic>
        <p:nvPicPr>
          <p:cNvPr id="3" name="Picture 2" descr="Logo, company name&#10;&#10;Description automatically generated">
            <a:extLst>
              <a:ext uri="{FF2B5EF4-FFF2-40B4-BE49-F238E27FC236}">
                <a16:creationId xmlns:a16="http://schemas.microsoft.com/office/drawing/2014/main" id="{D2CD91E7-9439-03A7-074A-8731C093B2D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15000" y="3159143"/>
            <a:ext cx="4953000" cy="1857375"/>
          </a:xfrm>
          <a:prstGeom prst="rect">
            <a:avLst/>
          </a:prstGeom>
        </p:spPr>
      </p:pic>
    </p:spTree>
    <p:extLst>
      <p:ext uri="{BB962C8B-B14F-4D97-AF65-F5344CB8AC3E}">
        <p14:creationId xmlns:p14="http://schemas.microsoft.com/office/powerpoint/2010/main" val="3552642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1486302"/>
            <a:ext cx="15316200"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05- </a:t>
            </a:r>
            <a:r>
              <a:rPr lang="en-US" sz="6410" dirty="0" err="1">
                <a:solidFill>
                  <a:srgbClr val="000000"/>
                </a:solidFill>
                <a:latin typeface="Abhaya Libre Regular"/>
              </a:rPr>
              <a:t>Kompanije</a:t>
            </a:r>
            <a:r>
              <a:rPr lang="en-US" sz="6410" dirty="0">
                <a:solidFill>
                  <a:srgbClr val="000000"/>
                </a:solidFill>
                <a:latin typeface="Abhaya Libre Regular"/>
              </a:rPr>
              <a:t> </a:t>
            </a:r>
            <a:r>
              <a:rPr lang="en-US" sz="6410" dirty="0" err="1">
                <a:solidFill>
                  <a:srgbClr val="000000"/>
                </a:solidFill>
                <a:latin typeface="Abhaya Libre Regular"/>
              </a:rPr>
              <a:t>koje</a:t>
            </a:r>
            <a:r>
              <a:rPr lang="en-US" sz="6410" dirty="0">
                <a:solidFill>
                  <a:srgbClr val="000000"/>
                </a:solidFill>
                <a:latin typeface="Abhaya Libre Regular"/>
              </a:rPr>
              <a:t> </a:t>
            </a:r>
            <a:r>
              <a:rPr lang="en-US" sz="6410" dirty="0" err="1">
                <a:solidFill>
                  <a:srgbClr val="000000"/>
                </a:solidFill>
                <a:latin typeface="Abhaya Libre Regular"/>
              </a:rPr>
              <a:t>ulažu</a:t>
            </a:r>
            <a:r>
              <a:rPr lang="en-US" sz="6410" dirty="0">
                <a:solidFill>
                  <a:srgbClr val="000000"/>
                </a:solidFill>
                <a:latin typeface="Abhaya Libre Regular"/>
              </a:rPr>
              <a:t> u </a:t>
            </a:r>
            <a:r>
              <a:rPr lang="en-US" sz="6410" dirty="0" err="1">
                <a:solidFill>
                  <a:srgbClr val="000000"/>
                </a:solidFill>
                <a:latin typeface="Abhaya Libre Regular"/>
              </a:rPr>
              <a:t>prekvalifikaciju</a:t>
            </a:r>
            <a:r>
              <a:rPr lang="en-US" sz="6410" dirty="0">
                <a:solidFill>
                  <a:srgbClr val="000000"/>
                </a:solidFill>
                <a:latin typeface="Abhaya Libre Regular"/>
              </a:rPr>
              <a:t>/</a:t>
            </a:r>
            <a:r>
              <a:rPr lang="en-US" sz="6410" dirty="0" err="1">
                <a:solidFill>
                  <a:srgbClr val="000000"/>
                </a:solidFill>
                <a:latin typeface="Abhaya Libre Regular"/>
              </a:rPr>
              <a:t>dokvalifikaciju</a:t>
            </a:r>
            <a:r>
              <a:rPr lang="en-US" sz="6410" dirty="0">
                <a:solidFill>
                  <a:srgbClr val="000000"/>
                </a:solidFill>
                <a:latin typeface="Abhaya Libre Regular"/>
              </a:rPr>
              <a:t> </a:t>
            </a:r>
            <a:r>
              <a:rPr lang="en-US" sz="6410" dirty="0" err="1">
                <a:solidFill>
                  <a:srgbClr val="000000"/>
                </a:solidFill>
                <a:latin typeface="Abhaya Libre Regular"/>
              </a:rPr>
              <a:t>osoblja</a:t>
            </a:r>
            <a:endParaRPr lang="en-US" sz="6410" b="1"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sp>
        <p:nvSpPr>
          <p:cNvPr id="14" name="TextBox 29">
            <a:extLst>
              <a:ext uri="{FF2B5EF4-FFF2-40B4-BE49-F238E27FC236}">
                <a16:creationId xmlns:a16="http://schemas.microsoft.com/office/drawing/2014/main" id="{588C908A-39E9-84B5-7311-CA241622FFFB}"/>
              </a:ext>
            </a:extLst>
          </p:cNvPr>
          <p:cNvSpPr txBox="1"/>
          <p:nvPr/>
        </p:nvSpPr>
        <p:spPr>
          <a:xfrm>
            <a:off x="3276600" y="5626720"/>
            <a:ext cx="11404626" cy="2163413"/>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McDonald's Archways to Opportunity </a:t>
            </a:r>
            <a:r>
              <a:rPr lang="en-US" sz="2400" spc="-36" dirty="0">
                <a:solidFill>
                  <a:srgbClr val="000000"/>
                </a:solidFill>
                <a:latin typeface="Abhaya Libre Regular"/>
              </a:rPr>
              <a:t>je </a:t>
            </a:r>
            <a:r>
              <a:rPr lang="en-US" sz="2400" spc="-36" dirty="0" err="1">
                <a:solidFill>
                  <a:srgbClr val="000000"/>
                </a:solidFill>
                <a:latin typeface="Abhaya Libre Regular"/>
              </a:rPr>
              <a:t>širok</a:t>
            </a:r>
            <a:r>
              <a:rPr lang="en-US" sz="2400" spc="-36" dirty="0">
                <a:solidFill>
                  <a:srgbClr val="000000"/>
                </a:solidFill>
                <a:latin typeface="Abhaya Libre Regular"/>
              </a:rPr>
              <a:t> </a:t>
            </a:r>
            <a:r>
              <a:rPr lang="en-US" sz="2400" spc="-36" dirty="0" err="1">
                <a:solidFill>
                  <a:srgbClr val="000000"/>
                </a:solidFill>
                <a:latin typeface="Abhaya Libre Regular"/>
              </a:rPr>
              <a:t>obrazovni</a:t>
            </a:r>
            <a:r>
              <a:rPr lang="en-US" sz="2400" spc="-36" dirty="0">
                <a:solidFill>
                  <a:srgbClr val="000000"/>
                </a:solidFill>
                <a:latin typeface="Abhaya Libre Regular"/>
              </a:rPr>
              <a:t> </a:t>
            </a:r>
            <a:r>
              <a:rPr lang="en-US" sz="2400" spc="-36" dirty="0" err="1">
                <a:solidFill>
                  <a:srgbClr val="000000"/>
                </a:solidFill>
                <a:latin typeface="Abhaya Libre Regular"/>
              </a:rPr>
              <a:t>projekat</a:t>
            </a:r>
            <a:r>
              <a:rPr lang="en-US" sz="2400" spc="-36" dirty="0">
                <a:solidFill>
                  <a:srgbClr val="000000"/>
                </a:solidFill>
                <a:latin typeface="Abhaya Libre Regular"/>
              </a:rPr>
              <a:t> koji se </a:t>
            </a:r>
            <a:r>
              <a:rPr lang="en-US" sz="2400" spc="-36" dirty="0" err="1">
                <a:solidFill>
                  <a:srgbClr val="000000"/>
                </a:solidFill>
                <a:latin typeface="Abhaya Libre Regular"/>
              </a:rPr>
              <a:t>sastoji</a:t>
            </a:r>
            <a:r>
              <a:rPr lang="en-US" sz="2400" spc="-36" dirty="0">
                <a:solidFill>
                  <a:srgbClr val="000000"/>
                </a:solidFill>
                <a:latin typeface="Abhaya Libre Regular"/>
              </a:rPr>
              <a:t> od </a:t>
            </a:r>
            <a:r>
              <a:rPr lang="en-US" sz="2400" spc="-36" dirty="0" err="1">
                <a:solidFill>
                  <a:srgbClr val="000000"/>
                </a:solidFill>
                <a:latin typeface="Abhaya Libre Regular"/>
              </a:rPr>
              <a:t>niza</a:t>
            </a:r>
            <a:r>
              <a:rPr lang="en-US" sz="2400" spc="-36" dirty="0">
                <a:solidFill>
                  <a:srgbClr val="000000"/>
                </a:solidFill>
                <a:latin typeface="Abhaya Libre Regular"/>
              </a:rPr>
              <a:t> </a:t>
            </a:r>
            <a:r>
              <a:rPr lang="en-US" sz="2400" spc="-36" dirty="0" err="1">
                <a:solidFill>
                  <a:srgbClr val="000000"/>
                </a:solidFill>
                <a:latin typeface="Abhaya Libre Regular"/>
              </a:rPr>
              <a:t>programa</a:t>
            </a:r>
            <a:r>
              <a:rPr lang="en-US" sz="2400" spc="-36" dirty="0">
                <a:solidFill>
                  <a:srgbClr val="000000"/>
                </a:solidFill>
                <a:latin typeface="Abhaya Libre Regular"/>
              </a:rPr>
              <a:t> koji </a:t>
            </a:r>
            <a:r>
              <a:rPr lang="en-US" sz="2400" spc="-36" dirty="0" err="1">
                <a:solidFill>
                  <a:srgbClr val="000000"/>
                </a:solidFill>
                <a:latin typeface="Abhaya Libre Regular"/>
              </a:rPr>
              <a:t>imaju</a:t>
            </a:r>
            <a:r>
              <a:rPr lang="en-US" sz="2400" spc="-36" dirty="0">
                <a:solidFill>
                  <a:srgbClr val="000000"/>
                </a:solidFill>
                <a:latin typeface="Abhaya Libre Regular"/>
              </a:rPr>
              <a:t> za </a:t>
            </a:r>
            <a:r>
              <a:rPr lang="en-US" sz="2400" spc="-36" dirty="0" err="1">
                <a:solidFill>
                  <a:srgbClr val="000000"/>
                </a:solidFill>
                <a:latin typeface="Abhaya Libre Regular"/>
              </a:rPr>
              <a:t>cilj</a:t>
            </a:r>
            <a:r>
              <a:rPr lang="en-US" sz="2400" spc="-36" dirty="0">
                <a:solidFill>
                  <a:srgbClr val="000000"/>
                </a:solidFill>
                <a:latin typeface="Abhaya Libre Regular"/>
              </a:rPr>
              <a:t> da </a:t>
            </a:r>
            <a:r>
              <a:rPr lang="en-US" sz="2400" spc="-36" dirty="0" err="1">
                <a:solidFill>
                  <a:srgbClr val="000000"/>
                </a:solidFill>
                <a:latin typeface="Abhaya Libre Regular"/>
              </a:rPr>
              <a:t>prošire</a:t>
            </a:r>
            <a:r>
              <a:rPr lang="en-US" sz="2400" spc="-36" dirty="0">
                <a:solidFill>
                  <a:srgbClr val="000000"/>
                </a:solidFill>
                <a:latin typeface="Abhaya Libre Regular"/>
              </a:rPr>
              <a:t> </a:t>
            </a:r>
            <a:r>
              <a:rPr lang="en-US" sz="2400" spc="-36" dirty="0" err="1">
                <a:solidFill>
                  <a:srgbClr val="000000"/>
                </a:solidFill>
                <a:latin typeface="Abhaya Libre Regular"/>
              </a:rPr>
              <a:t>pristup</a:t>
            </a:r>
            <a:r>
              <a:rPr lang="en-US" sz="2400" spc="-36" dirty="0">
                <a:solidFill>
                  <a:srgbClr val="000000"/>
                </a:solidFill>
                <a:latin typeface="Abhaya Libre Regular"/>
              </a:rPr>
              <a:t> </a:t>
            </a:r>
            <a:r>
              <a:rPr lang="en-US" sz="2400" spc="-36" dirty="0" err="1">
                <a:solidFill>
                  <a:srgbClr val="000000"/>
                </a:solidFill>
                <a:latin typeface="Abhaya Libre Regular"/>
              </a:rPr>
              <a:t>zaposlenima</a:t>
            </a:r>
            <a:r>
              <a:rPr lang="en-US" sz="2400" spc="-36" dirty="0">
                <a:solidFill>
                  <a:srgbClr val="000000"/>
                </a:solidFill>
                <a:latin typeface="Abhaya Libre Regular"/>
              </a:rPr>
              <a:t> </a:t>
            </a:r>
            <a:r>
              <a:rPr lang="en-US" sz="2400" spc="-36" dirty="0" err="1">
                <a:solidFill>
                  <a:srgbClr val="000000"/>
                </a:solidFill>
                <a:latin typeface="Abhaya Libre Regular"/>
              </a:rPr>
              <a:t>visokom</a:t>
            </a:r>
            <a:r>
              <a:rPr lang="en-US" sz="2400" spc="-36" dirty="0">
                <a:solidFill>
                  <a:srgbClr val="000000"/>
                </a:solidFill>
                <a:latin typeface="Abhaya Libre Regular"/>
              </a:rPr>
              <a:t> </a:t>
            </a:r>
            <a:r>
              <a:rPr lang="en-US" sz="2400" spc="-36" dirty="0" err="1">
                <a:solidFill>
                  <a:srgbClr val="000000"/>
                </a:solidFill>
                <a:latin typeface="Abhaya Libre Regular"/>
              </a:rPr>
              <a:t>obrazovanju</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izgledima</a:t>
            </a:r>
            <a:r>
              <a:rPr lang="en-US" sz="2400" spc="-36" dirty="0">
                <a:solidFill>
                  <a:srgbClr val="000000"/>
                </a:solidFill>
                <a:latin typeface="Abhaya Libre Regular"/>
              </a:rPr>
              <a:t> za </a:t>
            </a:r>
            <a:r>
              <a:rPr lang="en-US" sz="2400" spc="-36" dirty="0" err="1">
                <a:solidFill>
                  <a:srgbClr val="000000"/>
                </a:solidFill>
                <a:latin typeface="Abhaya Libre Regular"/>
              </a:rPr>
              <a:t>zapošljavanje</a:t>
            </a:r>
            <a:r>
              <a:rPr lang="en-US" sz="2400" spc="-36" dirty="0">
                <a:solidFill>
                  <a:srgbClr val="000000"/>
                </a:solidFill>
                <a:latin typeface="Abhaya Libre Regular"/>
              </a:rPr>
              <a:t>. Program </a:t>
            </a:r>
            <a:r>
              <a:rPr lang="en-US" sz="2400" spc="-36" dirty="0" err="1">
                <a:solidFill>
                  <a:srgbClr val="000000"/>
                </a:solidFill>
                <a:latin typeface="Abhaya Libre Regular"/>
              </a:rPr>
              <a:t>nudi</a:t>
            </a:r>
            <a:r>
              <a:rPr lang="en-US" sz="2400" spc="-36" dirty="0">
                <a:solidFill>
                  <a:srgbClr val="000000"/>
                </a:solidFill>
                <a:latin typeface="Abhaya Libre Regular"/>
              </a:rPr>
              <a:t> </a:t>
            </a:r>
            <a:r>
              <a:rPr lang="en-US" sz="2400" spc="-36" dirty="0" err="1">
                <a:solidFill>
                  <a:srgbClr val="000000"/>
                </a:solidFill>
                <a:latin typeface="Abhaya Libre Regular"/>
              </a:rPr>
              <a:t>učesnicima</a:t>
            </a:r>
            <a:r>
              <a:rPr lang="en-US" sz="2400" spc="-36" dirty="0">
                <a:solidFill>
                  <a:srgbClr val="000000"/>
                </a:solidFill>
                <a:latin typeface="Abhaya Libre Regular"/>
              </a:rPr>
              <a:t> </a:t>
            </a:r>
            <a:r>
              <a:rPr lang="en-US" sz="2400" spc="-36" dirty="0" err="1">
                <a:solidFill>
                  <a:srgbClr val="000000"/>
                </a:solidFill>
                <a:latin typeface="Abhaya Libre Regular"/>
              </a:rPr>
              <a:t>priliku</a:t>
            </a:r>
            <a:r>
              <a:rPr lang="en-US" sz="2400" spc="-36" dirty="0">
                <a:solidFill>
                  <a:srgbClr val="000000"/>
                </a:solidFill>
                <a:latin typeface="Abhaya Libre Regular"/>
              </a:rPr>
              <a:t> da </a:t>
            </a:r>
            <a:r>
              <a:rPr lang="en-US" sz="2400" spc="-36" dirty="0" err="1">
                <a:solidFill>
                  <a:srgbClr val="000000"/>
                </a:solidFill>
                <a:latin typeface="Abhaya Libre Regular"/>
              </a:rPr>
              <a:t>unaprede</a:t>
            </a:r>
            <a:r>
              <a:rPr lang="en-US" sz="2400" spc="-36" dirty="0">
                <a:solidFill>
                  <a:srgbClr val="000000"/>
                </a:solidFill>
                <a:latin typeface="Abhaya Libre Regular"/>
              </a:rPr>
              <a:t> </a:t>
            </a:r>
            <a:r>
              <a:rPr lang="en-US" sz="2400" spc="-36" dirty="0" err="1">
                <a:solidFill>
                  <a:srgbClr val="000000"/>
                </a:solidFill>
                <a:latin typeface="Abhaya Libre Regular"/>
              </a:rPr>
              <a:t>svoje</a:t>
            </a:r>
            <a:r>
              <a:rPr lang="en-US" sz="2400" spc="-36" dirty="0">
                <a:solidFill>
                  <a:srgbClr val="000000"/>
                </a:solidFill>
                <a:latin typeface="Abhaya Libre Regular"/>
              </a:rPr>
              <a:t> </a:t>
            </a:r>
            <a:r>
              <a:rPr lang="en-US" sz="2400" spc="-36" dirty="0" err="1">
                <a:solidFill>
                  <a:srgbClr val="000000"/>
                </a:solidFill>
                <a:latin typeface="Abhaya Libre Regular"/>
              </a:rPr>
              <a:t>znanje</a:t>
            </a:r>
            <a:r>
              <a:rPr lang="en-US" sz="2400" spc="-36" dirty="0">
                <a:solidFill>
                  <a:srgbClr val="000000"/>
                </a:solidFill>
                <a:latin typeface="Abhaya Libre Regular"/>
              </a:rPr>
              <a:t> </a:t>
            </a:r>
            <a:r>
              <a:rPr lang="en-US" sz="2400" spc="-36" dirty="0" err="1">
                <a:solidFill>
                  <a:srgbClr val="000000"/>
                </a:solidFill>
                <a:latin typeface="Abhaya Libre Regular"/>
              </a:rPr>
              <a:t>engleskog</a:t>
            </a:r>
            <a:r>
              <a:rPr lang="en-US" sz="2400" spc="-36" dirty="0">
                <a:solidFill>
                  <a:srgbClr val="000000"/>
                </a:solidFill>
                <a:latin typeface="Abhaya Libre Regular"/>
              </a:rPr>
              <a:t> </a:t>
            </a:r>
            <a:r>
              <a:rPr lang="en-US" sz="2400" spc="-36" dirty="0" err="1">
                <a:solidFill>
                  <a:srgbClr val="000000"/>
                </a:solidFill>
                <a:latin typeface="Abhaya Libre Regular"/>
              </a:rPr>
              <a:t>jezika</a:t>
            </a:r>
            <a:r>
              <a:rPr lang="en-US" sz="2400" spc="-36" dirty="0">
                <a:solidFill>
                  <a:srgbClr val="000000"/>
                </a:solidFill>
                <a:latin typeface="Abhaya Libre Regular"/>
              </a:rPr>
              <a:t>, </a:t>
            </a:r>
            <a:r>
              <a:rPr lang="en-US" sz="2400" spc="-36" dirty="0" err="1">
                <a:solidFill>
                  <a:srgbClr val="000000"/>
                </a:solidFill>
                <a:latin typeface="Abhaya Libre Regular"/>
              </a:rPr>
              <a:t>besplatno</a:t>
            </a:r>
            <a:r>
              <a:rPr lang="en-US" sz="2400" spc="-36" dirty="0">
                <a:solidFill>
                  <a:srgbClr val="000000"/>
                </a:solidFill>
                <a:latin typeface="Abhaya Libre Regular"/>
              </a:rPr>
              <a:t> </a:t>
            </a:r>
            <a:r>
              <a:rPr lang="en-US" sz="2400" spc="-36" dirty="0" err="1">
                <a:solidFill>
                  <a:srgbClr val="000000"/>
                </a:solidFill>
                <a:latin typeface="Abhaya Libre Regular"/>
              </a:rPr>
              <a:t>steknu</a:t>
            </a:r>
            <a:r>
              <a:rPr lang="en-US" sz="2400" spc="-36" dirty="0">
                <a:solidFill>
                  <a:srgbClr val="000000"/>
                </a:solidFill>
                <a:latin typeface="Abhaya Libre Regular"/>
              </a:rPr>
              <a:t> </a:t>
            </a:r>
            <a:r>
              <a:rPr lang="en-US" sz="2400" spc="-36" dirty="0" err="1">
                <a:solidFill>
                  <a:srgbClr val="000000"/>
                </a:solidFill>
                <a:latin typeface="Abhaya Libre Regular"/>
              </a:rPr>
              <a:t>diplomu</a:t>
            </a:r>
            <a:r>
              <a:rPr lang="en-US" sz="2400" spc="-36" dirty="0">
                <a:solidFill>
                  <a:srgbClr val="000000"/>
                </a:solidFill>
                <a:latin typeface="Abhaya Libre Regular"/>
              </a:rPr>
              <a:t> </a:t>
            </a:r>
            <a:r>
              <a:rPr lang="en-US" sz="2400" spc="-36" dirty="0" err="1">
                <a:solidFill>
                  <a:srgbClr val="000000"/>
                </a:solidFill>
                <a:latin typeface="Abhaya Libre Regular"/>
              </a:rPr>
              <a:t>srednje</a:t>
            </a:r>
            <a:r>
              <a:rPr lang="en-US" sz="2400" spc="-36" dirty="0">
                <a:solidFill>
                  <a:srgbClr val="000000"/>
                </a:solidFill>
                <a:latin typeface="Abhaya Libre Regular"/>
              </a:rPr>
              <a:t> </a:t>
            </a:r>
            <a:r>
              <a:rPr lang="en-US" sz="2400" spc="-36" dirty="0" err="1">
                <a:solidFill>
                  <a:srgbClr val="000000"/>
                </a:solidFill>
                <a:latin typeface="Abhaya Libre Regular"/>
              </a:rPr>
              <a:t>škole</a:t>
            </a:r>
            <a:r>
              <a:rPr lang="en-US" sz="2400" spc="-36" dirty="0">
                <a:solidFill>
                  <a:srgbClr val="000000"/>
                </a:solidFill>
                <a:latin typeface="Abhaya Libre Regular"/>
              </a:rPr>
              <a:t>, </a:t>
            </a:r>
            <a:r>
              <a:rPr lang="en-US" sz="2400" spc="-36" dirty="0" err="1">
                <a:solidFill>
                  <a:srgbClr val="000000"/>
                </a:solidFill>
                <a:latin typeface="Abhaya Libre Regular"/>
              </a:rPr>
              <a:t>završe</a:t>
            </a:r>
            <a:r>
              <a:rPr lang="en-US" sz="2400" spc="-36" dirty="0">
                <a:solidFill>
                  <a:srgbClr val="000000"/>
                </a:solidFill>
                <a:latin typeface="Abhaya Libre Regular"/>
              </a:rPr>
              <a:t> </a:t>
            </a:r>
            <a:r>
              <a:rPr lang="en-US" sz="2400" spc="-36" dirty="0" err="1">
                <a:solidFill>
                  <a:srgbClr val="000000"/>
                </a:solidFill>
                <a:latin typeface="Abhaya Libre Regular"/>
              </a:rPr>
              <a:t>fakultet</a:t>
            </a:r>
            <a:r>
              <a:rPr lang="en-US" sz="2400" spc="-36" dirty="0">
                <a:solidFill>
                  <a:srgbClr val="000000"/>
                </a:solidFill>
                <a:latin typeface="Abhaya Libre Regular"/>
              </a:rPr>
              <a:t> </a:t>
            </a:r>
            <a:r>
              <a:rPr lang="en-US" sz="2400" spc="-36" dirty="0" err="1">
                <a:solidFill>
                  <a:srgbClr val="000000"/>
                </a:solidFill>
                <a:latin typeface="Abhaya Libre Regular"/>
              </a:rPr>
              <a:t>uz</a:t>
            </a:r>
            <a:r>
              <a:rPr lang="en-US" sz="2400" spc="-36" dirty="0">
                <a:solidFill>
                  <a:srgbClr val="000000"/>
                </a:solidFill>
                <a:latin typeface="Abhaya Libre Regular"/>
              </a:rPr>
              <a:t> </a:t>
            </a:r>
            <a:r>
              <a:rPr lang="en-US" sz="2400" spc="-36" dirty="0" err="1">
                <a:solidFill>
                  <a:srgbClr val="000000"/>
                </a:solidFill>
                <a:latin typeface="Abhaya Libre Regular"/>
              </a:rPr>
              <a:t>pomoć</a:t>
            </a:r>
            <a:r>
              <a:rPr lang="en-US" sz="2400" spc="-36" dirty="0">
                <a:solidFill>
                  <a:srgbClr val="000000"/>
                </a:solidFill>
                <a:latin typeface="Abhaya Libre Regular"/>
              </a:rPr>
              <a:t> </a:t>
            </a:r>
            <a:r>
              <a:rPr lang="en-US" sz="2400" spc="-36" dirty="0" err="1">
                <a:solidFill>
                  <a:srgbClr val="000000"/>
                </a:solidFill>
                <a:latin typeface="Abhaya Libre Regular"/>
              </a:rPr>
              <a:t>finansijske</a:t>
            </a:r>
            <a:r>
              <a:rPr lang="en-US" sz="2400" spc="-36" dirty="0">
                <a:solidFill>
                  <a:srgbClr val="000000"/>
                </a:solidFill>
                <a:latin typeface="Abhaya Libre Regular"/>
              </a:rPr>
              <a:t> </a:t>
            </a:r>
            <a:r>
              <a:rPr lang="en-US" sz="2400" spc="-36" dirty="0" err="1">
                <a:solidFill>
                  <a:srgbClr val="000000"/>
                </a:solidFill>
                <a:latin typeface="Abhaya Libre Regular"/>
              </a:rPr>
              <a:t>podrške</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koriste</a:t>
            </a:r>
            <a:r>
              <a:rPr lang="en-US" sz="2400" spc="-36" dirty="0">
                <a:solidFill>
                  <a:srgbClr val="000000"/>
                </a:solidFill>
                <a:latin typeface="Abhaya Libre Regular"/>
              </a:rPr>
              <a:t> </a:t>
            </a:r>
            <a:r>
              <a:rPr lang="en-US" sz="2400" spc="-36" dirty="0" err="1">
                <a:solidFill>
                  <a:srgbClr val="000000"/>
                </a:solidFill>
                <a:latin typeface="Abhaya Libre Regular"/>
              </a:rPr>
              <a:t>besplatne</a:t>
            </a:r>
            <a:r>
              <a:rPr lang="en-US" sz="2400" spc="-36" dirty="0">
                <a:solidFill>
                  <a:srgbClr val="000000"/>
                </a:solidFill>
                <a:latin typeface="Abhaya Libre Regular"/>
              </a:rPr>
              <a:t> </a:t>
            </a:r>
            <a:r>
              <a:rPr lang="en-US" sz="2400" spc="-36" dirty="0" err="1">
                <a:solidFill>
                  <a:srgbClr val="000000"/>
                </a:solidFill>
                <a:latin typeface="Abhaya Libre Regular"/>
              </a:rPr>
              <a:t>usluge</a:t>
            </a:r>
            <a:r>
              <a:rPr lang="en-US" sz="2400" spc="-36" dirty="0">
                <a:solidFill>
                  <a:srgbClr val="000000"/>
                </a:solidFill>
                <a:latin typeface="Abhaya Libre Regular"/>
              </a:rPr>
              <a:t> </a:t>
            </a:r>
            <a:r>
              <a:rPr lang="en-US" sz="2400" spc="-36" dirty="0" err="1">
                <a:solidFill>
                  <a:srgbClr val="000000"/>
                </a:solidFill>
                <a:latin typeface="Abhaya Libre Regular"/>
              </a:rPr>
              <a:t>obrazovanja</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karijernog</a:t>
            </a:r>
            <a:r>
              <a:rPr lang="en-US" sz="2400" spc="-36" dirty="0">
                <a:solidFill>
                  <a:srgbClr val="000000"/>
                </a:solidFill>
                <a:latin typeface="Abhaya Libre Regular"/>
              </a:rPr>
              <a:t> </a:t>
            </a:r>
            <a:r>
              <a:rPr lang="en-US" sz="2400" spc="-36" dirty="0" err="1">
                <a:solidFill>
                  <a:srgbClr val="000000"/>
                </a:solidFill>
                <a:latin typeface="Abhaya Libre Regular"/>
              </a:rPr>
              <a:t>vođenja</a:t>
            </a:r>
            <a:r>
              <a:rPr lang="en-US" sz="2400" spc="-36" dirty="0">
                <a:solidFill>
                  <a:srgbClr val="000000"/>
                </a:solidFill>
                <a:latin typeface="Abhaya Libre Regular"/>
              </a:rPr>
              <a:t>.</a:t>
            </a:r>
          </a:p>
        </p:txBody>
      </p:sp>
      <p:pic>
        <p:nvPicPr>
          <p:cNvPr id="5" name="Picture 4" descr="Logo&#10;&#10;Description automatically generated">
            <a:extLst>
              <a:ext uri="{FF2B5EF4-FFF2-40B4-BE49-F238E27FC236}">
                <a16:creationId xmlns:a16="http://schemas.microsoft.com/office/drawing/2014/main" id="{F632627E-C38F-4358-AE06-0CA72E5057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05918" y="3085829"/>
            <a:ext cx="2719472" cy="2060850"/>
          </a:xfrm>
          <a:prstGeom prst="rect">
            <a:avLst/>
          </a:prstGeom>
        </p:spPr>
      </p:pic>
    </p:spTree>
    <p:extLst>
      <p:ext uri="{BB962C8B-B14F-4D97-AF65-F5344CB8AC3E}">
        <p14:creationId xmlns:p14="http://schemas.microsoft.com/office/powerpoint/2010/main" val="2290364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1486302"/>
            <a:ext cx="15316200"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05- </a:t>
            </a:r>
            <a:r>
              <a:rPr lang="en-US" sz="6410" dirty="0" err="1">
                <a:solidFill>
                  <a:srgbClr val="000000"/>
                </a:solidFill>
                <a:latin typeface="Abhaya Libre Regular"/>
              </a:rPr>
              <a:t>Kompanije</a:t>
            </a:r>
            <a:r>
              <a:rPr lang="en-US" sz="6410" dirty="0">
                <a:solidFill>
                  <a:srgbClr val="000000"/>
                </a:solidFill>
                <a:latin typeface="Abhaya Libre Regular"/>
              </a:rPr>
              <a:t> </a:t>
            </a:r>
            <a:r>
              <a:rPr lang="en-US" sz="6410" dirty="0" err="1">
                <a:solidFill>
                  <a:srgbClr val="000000"/>
                </a:solidFill>
                <a:latin typeface="Abhaya Libre Regular"/>
              </a:rPr>
              <a:t>koje</a:t>
            </a:r>
            <a:r>
              <a:rPr lang="en-US" sz="6410" dirty="0">
                <a:solidFill>
                  <a:srgbClr val="000000"/>
                </a:solidFill>
                <a:latin typeface="Abhaya Libre Regular"/>
              </a:rPr>
              <a:t> </a:t>
            </a:r>
            <a:r>
              <a:rPr lang="en-US" sz="6410" dirty="0" err="1">
                <a:solidFill>
                  <a:srgbClr val="000000"/>
                </a:solidFill>
                <a:latin typeface="Abhaya Libre Regular"/>
              </a:rPr>
              <a:t>ulažu</a:t>
            </a:r>
            <a:r>
              <a:rPr lang="en-US" sz="6410" dirty="0">
                <a:solidFill>
                  <a:srgbClr val="000000"/>
                </a:solidFill>
                <a:latin typeface="Abhaya Libre Regular"/>
              </a:rPr>
              <a:t> u </a:t>
            </a:r>
            <a:r>
              <a:rPr lang="en-US" sz="6410" dirty="0" err="1">
                <a:solidFill>
                  <a:srgbClr val="000000"/>
                </a:solidFill>
                <a:latin typeface="Abhaya Libre Regular"/>
              </a:rPr>
              <a:t>prekvalifikaciju</a:t>
            </a:r>
            <a:r>
              <a:rPr lang="en-US" sz="6410" dirty="0">
                <a:solidFill>
                  <a:srgbClr val="000000"/>
                </a:solidFill>
                <a:latin typeface="Abhaya Libre Regular"/>
              </a:rPr>
              <a:t>/</a:t>
            </a:r>
            <a:r>
              <a:rPr lang="en-US" sz="6410" dirty="0" err="1">
                <a:solidFill>
                  <a:srgbClr val="000000"/>
                </a:solidFill>
                <a:latin typeface="Abhaya Libre Regular"/>
              </a:rPr>
              <a:t>dokvalifikaciju</a:t>
            </a:r>
            <a:r>
              <a:rPr lang="en-US" sz="6410" dirty="0">
                <a:solidFill>
                  <a:srgbClr val="000000"/>
                </a:solidFill>
                <a:latin typeface="Abhaya Libre Regular"/>
              </a:rPr>
              <a:t> </a:t>
            </a:r>
            <a:r>
              <a:rPr lang="en-US" sz="6410" dirty="0" err="1">
                <a:solidFill>
                  <a:srgbClr val="000000"/>
                </a:solidFill>
                <a:latin typeface="Abhaya Libre Regular"/>
              </a:rPr>
              <a:t>osoblja</a:t>
            </a:r>
            <a:endParaRPr lang="en-US" sz="6410" b="1"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sp>
        <p:nvSpPr>
          <p:cNvPr id="14" name="TextBox 29">
            <a:extLst>
              <a:ext uri="{FF2B5EF4-FFF2-40B4-BE49-F238E27FC236}">
                <a16:creationId xmlns:a16="http://schemas.microsoft.com/office/drawing/2014/main" id="{588C908A-39E9-84B5-7311-CA241622FFFB}"/>
              </a:ext>
            </a:extLst>
          </p:cNvPr>
          <p:cNvSpPr txBox="1"/>
          <p:nvPr/>
        </p:nvSpPr>
        <p:spPr>
          <a:xfrm>
            <a:off x="3276600" y="5626720"/>
            <a:ext cx="11404626" cy="1291379"/>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Google </a:t>
            </a:r>
            <a:r>
              <a:rPr lang="en-US" sz="2400" spc="-36" dirty="0" err="1">
                <a:solidFill>
                  <a:srgbClr val="000000"/>
                </a:solidFill>
                <a:latin typeface="Abhaya Libre Regular"/>
              </a:rPr>
              <a:t>nudi</a:t>
            </a:r>
            <a:r>
              <a:rPr lang="en-US" sz="2400" spc="-36" dirty="0">
                <a:solidFill>
                  <a:srgbClr val="000000"/>
                </a:solidFill>
                <a:latin typeface="Abhaya Libre Regular"/>
              </a:rPr>
              <a:t> </a:t>
            </a:r>
            <a:r>
              <a:rPr lang="en-US" sz="2400" spc="-36" dirty="0" err="1">
                <a:solidFill>
                  <a:srgbClr val="000000"/>
                </a:solidFill>
                <a:latin typeface="Abhaya Libre Regular"/>
              </a:rPr>
              <a:t>onlajn</a:t>
            </a:r>
            <a:r>
              <a:rPr lang="en-US" sz="2400" spc="-36" dirty="0">
                <a:solidFill>
                  <a:srgbClr val="000000"/>
                </a:solidFill>
                <a:latin typeface="Abhaya Libre Regular"/>
              </a:rPr>
              <a:t> </a:t>
            </a:r>
            <a:r>
              <a:rPr lang="en-US" sz="2400" spc="-36" dirty="0" err="1">
                <a:solidFill>
                  <a:srgbClr val="000000"/>
                </a:solidFill>
                <a:latin typeface="Abhaya Libre Regular"/>
              </a:rPr>
              <a:t>obuku</a:t>
            </a:r>
            <a:r>
              <a:rPr lang="en-US" sz="2400" spc="-36" dirty="0">
                <a:solidFill>
                  <a:srgbClr val="000000"/>
                </a:solidFill>
                <a:latin typeface="Abhaya Libre Regular"/>
              </a:rPr>
              <a:t> u </a:t>
            </a:r>
            <a:r>
              <a:rPr lang="en-US" sz="2400" spc="-36" dirty="0" err="1">
                <a:solidFill>
                  <a:srgbClr val="000000"/>
                </a:solidFill>
                <a:latin typeface="Abhaya Libre Regular"/>
              </a:rPr>
              <a:t>osnovnim</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sofisticiranim</a:t>
            </a:r>
            <a:r>
              <a:rPr lang="en-US" sz="2400" spc="-36" dirty="0">
                <a:solidFill>
                  <a:srgbClr val="000000"/>
                </a:solidFill>
                <a:latin typeface="Abhaya Libre Regular"/>
              </a:rPr>
              <a:t> IT </a:t>
            </a:r>
            <a:r>
              <a:rPr lang="en-US" sz="2400" spc="-36" dirty="0" err="1">
                <a:solidFill>
                  <a:srgbClr val="000000"/>
                </a:solidFill>
                <a:latin typeface="Abhaya Libre Regular"/>
              </a:rPr>
              <a:t>konceptima</a:t>
            </a:r>
            <a:r>
              <a:rPr lang="en-US" sz="2400" spc="-36" dirty="0">
                <a:solidFill>
                  <a:srgbClr val="000000"/>
                </a:solidFill>
                <a:latin typeface="Abhaya Libre Regular"/>
              </a:rPr>
              <a:t>, </a:t>
            </a:r>
            <a:r>
              <a:rPr lang="en-US" sz="2400" spc="-36" dirty="0" err="1">
                <a:solidFill>
                  <a:srgbClr val="000000"/>
                </a:solidFill>
                <a:latin typeface="Abhaya Libre Regular"/>
              </a:rPr>
              <a:t>uključujući</a:t>
            </a:r>
            <a:r>
              <a:rPr lang="en-US" sz="2400" spc="-36" dirty="0">
                <a:solidFill>
                  <a:srgbClr val="000000"/>
                </a:solidFill>
                <a:latin typeface="Abhaya Libre Regular"/>
              </a:rPr>
              <a:t> </a:t>
            </a:r>
            <a:r>
              <a:rPr lang="en-US" sz="2400" spc="-36" dirty="0" err="1">
                <a:solidFill>
                  <a:srgbClr val="000000"/>
                </a:solidFill>
                <a:latin typeface="Abhaya Libre Regular"/>
              </a:rPr>
              <a:t>praktične</a:t>
            </a:r>
            <a:r>
              <a:rPr lang="en-US" sz="2400" spc="-36" dirty="0">
                <a:solidFill>
                  <a:srgbClr val="000000"/>
                </a:solidFill>
                <a:latin typeface="Abhaya Libre Regular"/>
              </a:rPr>
              <a:t> </a:t>
            </a:r>
            <a:r>
              <a:rPr lang="en-US" sz="2400" spc="-36" dirty="0" err="1">
                <a:solidFill>
                  <a:srgbClr val="000000"/>
                </a:solidFill>
                <a:latin typeface="Abhaya Libre Regular"/>
              </a:rPr>
              <a:t>projekte</a:t>
            </a:r>
            <a:r>
              <a:rPr lang="en-US" sz="2400" spc="-36" dirty="0">
                <a:solidFill>
                  <a:srgbClr val="000000"/>
                </a:solidFill>
                <a:latin typeface="Abhaya Libre Regular"/>
              </a:rPr>
              <a:t>, </a:t>
            </a:r>
            <a:r>
              <a:rPr lang="en-US" sz="2400" spc="-36" dirty="0" err="1">
                <a:solidFill>
                  <a:srgbClr val="000000"/>
                </a:solidFill>
                <a:latin typeface="Abhaya Libre Regular"/>
              </a:rPr>
              <a:t>kao</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pristup</a:t>
            </a:r>
            <a:r>
              <a:rPr lang="en-US" sz="2400" spc="-36" dirty="0">
                <a:solidFill>
                  <a:srgbClr val="000000"/>
                </a:solidFill>
                <a:latin typeface="Abhaya Libre Regular"/>
              </a:rPr>
              <a:t> </a:t>
            </a:r>
            <a:r>
              <a:rPr lang="en-US" sz="2400" spc="-36" dirty="0" err="1">
                <a:solidFill>
                  <a:srgbClr val="000000"/>
                </a:solidFill>
                <a:latin typeface="Abhaya Libre Regular"/>
              </a:rPr>
              <a:t>pomoći</a:t>
            </a:r>
            <a:r>
              <a:rPr lang="en-US" sz="2400" spc="-36" dirty="0">
                <a:solidFill>
                  <a:srgbClr val="000000"/>
                </a:solidFill>
                <a:latin typeface="Abhaya Libre Regular"/>
              </a:rPr>
              <a:t> u </a:t>
            </a:r>
            <a:r>
              <a:rPr lang="en-US" sz="2400" spc="-36" dirty="0" err="1">
                <a:solidFill>
                  <a:srgbClr val="000000"/>
                </a:solidFill>
                <a:latin typeface="Abhaya Libre Regular"/>
              </a:rPr>
              <a:t>karijeri</a:t>
            </a:r>
            <a:r>
              <a:rPr lang="en-US" sz="2400" spc="-36" dirty="0">
                <a:solidFill>
                  <a:srgbClr val="000000"/>
                </a:solidFill>
                <a:latin typeface="Abhaya Libre Regular"/>
              </a:rPr>
              <a:t> </a:t>
            </a:r>
            <a:r>
              <a:rPr lang="en-US" sz="2400" spc="-36" dirty="0" err="1">
                <a:solidFill>
                  <a:srgbClr val="000000"/>
                </a:solidFill>
                <a:latin typeface="Abhaya Libre Regular"/>
              </a:rPr>
              <a:t>kroz</a:t>
            </a:r>
            <a:r>
              <a:rPr lang="en-US" sz="2400" spc="-36" dirty="0">
                <a:solidFill>
                  <a:srgbClr val="000000"/>
                </a:solidFill>
                <a:latin typeface="Abhaya Libre Regular"/>
              </a:rPr>
              <a:t> </a:t>
            </a:r>
            <a:r>
              <a:rPr lang="en-US" sz="2400" spc="-36" dirty="0" err="1">
                <a:solidFill>
                  <a:srgbClr val="000000"/>
                </a:solidFill>
                <a:latin typeface="Abhaya Libre Regular"/>
              </a:rPr>
              <a:t>svoj</a:t>
            </a:r>
            <a:r>
              <a:rPr lang="en-US" sz="2400" spc="-36" dirty="0">
                <a:solidFill>
                  <a:srgbClr val="000000"/>
                </a:solidFill>
                <a:latin typeface="Abhaya Libre Regular"/>
              </a:rPr>
              <a:t> </a:t>
            </a:r>
            <a:r>
              <a:rPr lang="en-US" sz="2400" spc="-36" dirty="0" err="1">
                <a:solidFill>
                  <a:srgbClr val="000000"/>
                </a:solidFill>
                <a:latin typeface="Abhaya Libre Regular"/>
              </a:rPr>
              <a:t>revolucionarni</a:t>
            </a:r>
            <a:r>
              <a:rPr lang="en-US" sz="2400" spc="-36" dirty="0">
                <a:solidFill>
                  <a:srgbClr val="000000"/>
                </a:solidFill>
                <a:latin typeface="Abhaya Libre Regular"/>
              </a:rPr>
              <a:t> program </a:t>
            </a:r>
            <a:r>
              <a:rPr lang="en-US" sz="2400" spc="-36" dirty="0" err="1">
                <a:solidFill>
                  <a:srgbClr val="000000"/>
                </a:solidFill>
                <a:latin typeface="Abhaya Libre Regular"/>
              </a:rPr>
              <a:t>sa</a:t>
            </a:r>
            <a:r>
              <a:rPr lang="en-US" sz="2400" spc="-36" dirty="0">
                <a:solidFill>
                  <a:srgbClr val="000000"/>
                </a:solidFill>
                <a:latin typeface="Abhaya Libre Regular"/>
              </a:rPr>
              <a:t> </a:t>
            </a:r>
            <a:r>
              <a:rPr lang="en-US" sz="2400" spc="-36" dirty="0" err="1">
                <a:solidFill>
                  <a:srgbClr val="000000"/>
                </a:solidFill>
                <a:latin typeface="Abhaya Libre Regular"/>
              </a:rPr>
              <a:t>interaktivnim</a:t>
            </a:r>
            <a:r>
              <a:rPr lang="en-US" sz="2400" spc="-36" dirty="0">
                <a:solidFill>
                  <a:srgbClr val="000000"/>
                </a:solidFill>
                <a:latin typeface="Abhaya Libre Regular"/>
              </a:rPr>
              <a:t> </a:t>
            </a:r>
            <a:r>
              <a:rPr lang="en-US" sz="2400" spc="-36" dirty="0" err="1">
                <a:solidFill>
                  <a:srgbClr val="000000"/>
                </a:solidFill>
                <a:latin typeface="Abhaya Libre Regular"/>
              </a:rPr>
              <a:t>sadržajem</a:t>
            </a:r>
            <a:r>
              <a:rPr lang="en-US" sz="2400" spc="-36" dirty="0">
                <a:solidFill>
                  <a:srgbClr val="000000"/>
                </a:solidFill>
                <a:latin typeface="Abhaya Libre Regular"/>
              </a:rPr>
              <a:t>.</a:t>
            </a:r>
          </a:p>
        </p:txBody>
      </p:sp>
      <p:pic>
        <p:nvPicPr>
          <p:cNvPr id="3" name="Picture 2" descr="Logo&#10;&#10;Description automatically generated">
            <a:extLst>
              <a:ext uri="{FF2B5EF4-FFF2-40B4-BE49-F238E27FC236}">
                <a16:creationId xmlns:a16="http://schemas.microsoft.com/office/drawing/2014/main" id="{A225FC99-8F6E-6845-B18C-8D83197D49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3274207"/>
            <a:ext cx="3738586" cy="1869293"/>
          </a:xfrm>
          <a:prstGeom prst="rect">
            <a:avLst/>
          </a:prstGeom>
        </p:spPr>
      </p:pic>
    </p:spTree>
    <p:extLst>
      <p:ext uri="{BB962C8B-B14F-4D97-AF65-F5344CB8AC3E}">
        <p14:creationId xmlns:p14="http://schemas.microsoft.com/office/powerpoint/2010/main" val="1599728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1028700" y="1486302"/>
            <a:ext cx="15316200" cy="1458476"/>
          </a:xfrm>
          <a:prstGeom prst="rect">
            <a:avLst/>
          </a:prstGeom>
        </p:spPr>
        <p:txBody>
          <a:bodyPr wrap="square" lIns="0" tIns="0" rIns="0" bIns="0" rtlCol="0" anchor="t">
            <a:spAutoFit/>
          </a:bodyPr>
          <a:lstStyle/>
          <a:p>
            <a:pPr algn="ctr">
              <a:lnSpc>
                <a:spcPts val="5449"/>
              </a:lnSpc>
            </a:pPr>
            <a:r>
              <a:rPr lang="en-US" sz="6410" dirty="0">
                <a:solidFill>
                  <a:srgbClr val="000000"/>
                </a:solidFill>
                <a:latin typeface="Abhaya Libre Regular"/>
              </a:rPr>
              <a:t>05- </a:t>
            </a:r>
            <a:r>
              <a:rPr lang="en-US" sz="6410" dirty="0" err="1">
                <a:solidFill>
                  <a:srgbClr val="000000"/>
                </a:solidFill>
                <a:latin typeface="Abhaya Libre Regular"/>
              </a:rPr>
              <a:t>Kompanije</a:t>
            </a:r>
            <a:r>
              <a:rPr lang="en-US" sz="6410" dirty="0">
                <a:solidFill>
                  <a:srgbClr val="000000"/>
                </a:solidFill>
                <a:latin typeface="Abhaya Libre Regular"/>
              </a:rPr>
              <a:t> </a:t>
            </a:r>
            <a:r>
              <a:rPr lang="en-US" sz="6410" dirty="0" err="1">
                <a:solidFill>
                  <a:srgbClr val="000000"/>
                </a:solidFill>
                <a:latin typeface="Abhaya Libre Regular"/>
              </a:rPr>
              <a:t>koje</a:t>
            </a:r>
            <a:r>
              <a:rPr lang="en-US" sz="6410" dirty="0">
                <a:solidFill>
                  <a:srgbClr val="000000"/>
                </a:solidFill>
                <a:latin typeface="Abhaya Libre Regular"/>
              </a:rPr>
              <a:t> </a:t>
            </a:r>
            <a:r>
              <a:rPr lang="en-US" sz="6410" dirty="0" err="1">
                <a:solidFill>
                  <a:srgbClr val="000000"/>
                </a:solidFill>
                <a:latin typeface="Abhaya Libre Regular"/>
              </a:rPr>
              <a:t>ulažu</a:t>
            </a:r>
            <a:r>
              <a:rPr lang="en-US" sz="6410" dirty="0">
                <a:solidFill>
                  <a:srgbClr val="000000"/>
                </a:solidFill>
                <a:latin typeface="Abhaya Libre Regular"/>
              </a:rPr>
              <a:t> u </a:t>
            </a:r>
            <a:r>
              <a:rPr lang="en-US" sz="6410" dirty="0" err="1">
                <a:solidFill>
                  <a:srgbClr val="000000"/>
                </a:solidFill>
                <a:latin typeface="Abhaya Libre Regular"/>
              </a:rPr>
              <a:t>prekvalifikaciju</a:t>
            </a:r>
            <a:r>
              <a:rPr lang="en-US" sz="6410" dirty="0">
                <a:solidFill>
                  <a:srgbClr val="000000"/>
                </a:solidFill>
                <a:latin typeface="Abhaya Libre Regular"/>
              </a:rPr>
              <a:t>/</a:t>
            </a:r>
            <a:r>
              <a:rPr lang="en-US" sz="6410" dirty="0" err="1">
                <a:solidFill>
                  <a:srgbClr val="000000"/>
                </a:solidFill>
                <a:latin typeface="Abhaya Libre Regular"/>
              </a:rPr>
              <a:t>dokvalifikaciju</a:t>
            </a:r>
            <a:r>
              <a:rPr lang="en-US" sz="6410" dirty="0">
                <a:solidFill>
                  <a:srgbClr val="000000"/>
                </a:solidFill>
                <a:latin typeface="Abhaya Libre Regular"/>
              </a:rPr>
              <a:t> </a:t>
            </a:r>
            <a:r>
              <a:rPr lang="en-US" sz="6410" dirty="0" err="1">
                <a:solidFill>
                  <a:srgbClr val="000000"/>
                </a:solidFill>
                <a:latin typeface="Abhaya Libre Regular"/>
              </a:rPr>
              <a:t>osoblja</a:t>
            </a:r>
            <a:endParaRPr lang="en-US" sz="6410" b="1" dirty="0">
              <a:solidFill>
                <a:srgbClr val="000000"/>
              </a:solidFill>
              <a:latin typeface="Abhaya Libre Regular"/>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sp>
        <p:nvSpPr>
          <p:cNvPr id="14" name="TextBox 29">
            <a:extLst>
              <a:ext uri="{FF2B5EF4-FFF2-40B4-BE49-F238E27FC236}">
                <a16:creationId xmlns:a16="http://schemas.microsoft.com/office/drawing/2014/main" id="{588C908A-39E9-84B5-7311-CA241622FFFB}"/>
              </a:ext>
            </a:extLst>
          </p:cNvPr>
          <p:cNvSpPr txBox="1"/>
          <p:nvPr/>
        </p:nvSpPr>
        <p:spPr>
          <a:xfrm>
            <a:off x="3276600" y="5626720"/>
            <a:ext cx="11404626" cy="1291379"/>
          </a:xfrm>
          <a:prstGeom prst="rect">
            <a:avLst/>
          </a:prstGeom>
        </p:spPr>
        <p:txBody>
          <a:bodyPr wrap="square" lIns="0" tIns="0" rIns="0" bIns="0" rtlCol="0" anchor="t">
            <a:spAutoFit/>
          </a:bodyPr>
          <a:lstStyle/>
          <a:p>
            <a:pPr algn="just">
              <a:lnSpc>
                <a:spcPts val="3359"/>
              </a:lnSpc>
            </a:pPr>
            <a:r>
              <a:rPr lang="en-US" sz="2400" b="1" spc="-36" dirty="0">
                <a:solidFill>
                  <a:srgbClr val="000000"/>
                </a:solidFill>
                <a:latin typeface="Abhaya Libre Regular"/>
              </a:rPr>
              <a:t>Marriott International </a:t>
            </a:r>
            <a:r>
              <a:rPr lang="en-US" sz="2400" spc="-36" dirty="0" err="1">
                <a:solidFill>
                  <a:srgbClr val="000000"/>
                </a:solidFill>
                <a:latin typeface="Abhaya Libre Regular"/>
              </a:rPr>
              <a:t>nudi</a:t>
            </a:r>
            <a:r>
              <a:rPr lang="en-US" sz="2400" spc="-36" dirty="0">
                <a:solidFill>
                  <a:srgbClr val="000000"/>
                </a:solidFill>
                <a:latin typeface="Abhaya Libre Regular"/>
              </a:rPr>
              <a:t> </a:t>
            </a:r>
            <a:r>
              <a:rPr lang="en-US" sz="2400" spc="-36" dirty="0" err="1">
                <a:solidFill>
                  <a:srgbClr val="000000"/>
                </a:solidFill>
                <a:latin typeface="Abhaya Libre Regular"/>
              </a:rPr>
              <a:t>dva</a:t>
            </a:r>
            <a:r>
              <a:rPr lang="en-US" sz="2400" spc="-36" dirty="0">
                <a:solidFill>
                  <a:srgbClr val="000000"/>
                </a:solidFill>
                <a:latin typeface="Abhaya Libre Regular"/>
              </a:rPr>
              <a:t> </a:t>
            </a:r>
            <a:r>
              <a:rPr lang="en-US" sz="2400" spc="-36" dirty="0" err="1">
                <a:solidFill>
                  <a:srgbClr val="000000"/>
                </a:solidFill>
                <a:latin typeface="Abhaya Libre Regular"/>
              </a:rPr>
              <a:t>programa</a:t>
            </a:r>
            <a:r>
              <a:rPr lang="en-US" sz="2400" spc="-36" dirty="0">
                <a:solidFill>
                  <a:srgbClr val="000000"/>
                </a:solidFill>
                <a:latin typeface="Abhaya Libre Regular"/>
              </a:rPr>
              <a:t> </a:t>
            </a:r>
            <a:r>
              <a:rPr lang="en-US" sz="2400" spc="-36" dirty="0" err="1">
                <a:solidFill>
                  <a:srgbClr val="000000"/>
                </a:solidFill>
                <a:latin typeface="Abhaya Libre Regular"/>
              </a:rPr>
              <a:t>razvoja</a:t>
            </a:r>
            <a:r>
              <a:rPr lang="en-US" sz="2400" spc="-36" dirty="0">
                <a:solidFill>
                  <a:srgbClr val="000000"/>
                </a:solidFill>
                <a:latin typeface="Abhaya Libre Regular"/>
              </a:rPr>
              <a:t> </a:t>
            </a:r>
            <a:r>
              <a:rPr lang="en-US" sz="2400" spc="-36" dirty="0" err="1">
                <a:solidFill>
                  <a:srgbClr val="000000"/>
                </a:solidFill>
                <a:latin typeface="Abhaya Libre Regular"/>
              </a:rPr>
              <a:t>osoblja</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dosledno</a:t>
            </a:r>
            <a:r>
              <a:rPr lang="en-US" sz="2400" spc="-36" dirty="0">
                <a:solidFill>
                  <a:srgbClr val="000000"/>
                </a:solidFill>
                <a:latin typeface="Abhaya Libre Regular"/>
              </a:rPr>
              <a:t> je </a:t>
            </a:r>
            <a:r>
              <a:rPr lang="en-US" sz="2400" spc="-36" dirty="0" err="1">
                <a:solidFill>
                  <a:srgbClr val="000000"/>
                </a:solidFill>
                <a:latin typeface="Abhaya Libre Regular"/>
              </a:rPr>
              <a:t>ocenjen</a:t>
            </a:r>
            <a:r>
              <a:rPr lang="en-US" sz="2400" spc="-36" dirty="0">
                <a:solidFill>
                  <a:srgbClr val="000000"/>
                </a:solidFill>
                <a:latin typeface="Abhaya Libre Regular"/>
              </a:rPr>
              <a:t> </a:t>
            </a:r>
            <a:r>
              <a:rPr lang="en-US" sz="2400" spc="-36" dirty="0" err="1">
                <a:solidFill>
                  <a:srgbClr val="000000"/>
                </a:solidFill>
                <a:latin typeface="Abhaya Libre Regular"/>
              </a:rPr>
              <a:t>kao</a:t>
            </a:r>
            <a:r>
              <a:rPr lang="en-US" sz="2400" spc="-36" dirty="0">
                <a:solidFill>
                  <a:srgbClr val="000000"/>
                </a:solidFill>
                <a:latin typeface="Abhaya Libre Regular"/>
              </a:rPr>
              <a:t> </a:t>
            </a:r>
            <a:r>
              <a:rPr lang="en-US" sz="2400" spc="-36" dirty="0" err="1">
                <a:solidFill>
                  <a:srgbClr val="000000"/>
                </a:solidFill>
                <a:latin typeface="Abhaya Libre Regular"/>
              </a:rPr>
              <a:t>najbolji</a:t>
            </a:r>
            <a:r>
              <a:rPr lang="en-US" sz="2400" spc="-36" dirty="0">
                <a:solidFill>
                  <a:srgbClr val="000000"/>
                </a:solidFill>
                <a:latin typeface="Abhaya Libre Regular"/>
              </a:rPr>
              <a:t> </a:t>
            </a:r>
            <a:r>
              <a:rPr lang="en-US" sz="2400" spc="-36" dirty="0" err="1">
                <a:solidFill>
                  <a:srgbClr val="000000"/>
                </a:solidFill>
                <a:latin typeface="Abhaya Libre Regular"/>
              </a:rPr>
              <a:t>poslodavac</a:t>
            </a:r>
            <a:r>
              <a:rPr lang="en-US" sz="2400" spc="-36" dirty="0">
                <a:solidFill>
                  <a:srgbClr val="000000"/>
                </a:solidFill>
                <a:latin typeface="Abhaya Libre Regular"/>
              </a:rPr>
              <a:t> u </a:t>
            </a:r>
            <a:r>
              <a:rPr lang="en-US" sz="2400" spc="-36" dirty="0" err="1">
                <a:solidFill>
                  <a:srgbClr val="000000"/>
                </a:solidFill>
                <a:latin typeface="Abhaya Libre Regular"/>
              </a:rPr>
              <a:t>azijsko-pacifičkoj</a:t>
            </a:r>
            <a:r>
              <a:rPr lang="en-US" sz="2400" spc="-36" dirty="0">
                <a:solidFill>
                  <a:srgbClr val="000000"/>
                </a:solidFill>
                <a:latin typeface="Abhaya Libre Regular"/>
              </a:rPr>
              <a:t> </a:t>
            </a:r>
            <a:r>
              <a:rPr lang="en-US" sz="2400" spc="-36" dirty="0" err="1">
                <a:solidFill>
                  <a:srgbClr val="000000"/>
                </a:solidFill>
                <a:latin typeface="Abhaya Libre Regular"/>
              </a:rPr>
              <a:t>oblasti</a:t>
            </a:r>
            <a:r>
              <a:rPr lang="en-US" sz="2400" b="1" spc="-36" dirty="0">
                <a:solidFill>
                  <a:srgbClr val="000000"/>
                </a:solidFill>
                <a:latin typeface="Abhaya Libre Regular"/>
              </a:rPr>
              <a:t>. </a:t>
            </a:r>
            <a:r>
              <a:rPr lang="en-US" sz="2400" spc="-36" dirty="0" err="1">
                <a:solidFill>
                  <a:srgbClr val="000000"/>
                </a:solidFill>
                <a:latin typeface="Abhaya Libre Regular"/>
              </a:rPr>
              <a:t>Mladi</a:t>
            </a:r>
            <a:r>
              <a:rPr lang="en-US" sz="2400" spc="-36" dirty="0">
                <a:solidFill>
                  <a:srgbClr val="000000"/>
                </a:solidFill>
                <a:latin typeface="Abhaya Libre Regular"/>
              </a:rPr>
              <a:t> koji </a:t>
            </a:r>
            <a:r>
              <a:rPr lang="en-US" sz="2400" spc="-36" dirty="0" err="1">
                <a:solidFill>
                  <a:srgbClr val="000000"/>
                </a:solidFill>
                <a:latin typeface="Abhaya Libre Regular"/>
              </a:rPr>
              <a:t>završe</a:t>
            </a:r>
            <a:r>
              <a:rPr lang="en-US" sz="2400" spc="-36" dirty="0">
                <a:solidFill>
                  <a:srgbClr val="000000"/>
                </a:solidFill>
                <a:latin typeface="Abhaya Libre Regular"/>
              </a:rPr>
              <a:t> </a:t>
            </a:r>
            <a:r>
              <a:rPr lang="en-US" sz="2400" spc="-36" dirty="0" err="1">
                <a:solidFill>
                  <a:srgbClr val="000000"/>
                </a:solidFill>
                <a:latin typeface="Abhaya Libre Regular"/>
              </a:rPr>
              <a:t>fakultet</a:t>
            </a:r>
            <a:r>
              <a:rPr lang="en-US" sz="2400" spc="-36" dirty="0">
                <a:solidFill>
                  <a:srgbClr val="000000"/>
                </a:solidFill>
                <a:latin typeface="Abhaya Libre Regular"/>
              </a:rPr>
              <a:t> </a:t>
            </a:r>
            <a:r>
              <a:rPr lang="en-US" sz="2400" spc="-36" dirty="0" err="1">
                <a:solidFill>
                  <a:srgbClr val="000000"/>
                </a:solidFill>
                <a:latin typeface="Abhaya Libre Regular"/>
              </a:rPr>
              <a:t>obučavaju</a:t>
            </a:r>
            <a:r>
              <a:rPr lang="en-US" sz="2400" spc="-36" dirty="0">
                <a:solidFill>
                  <a:srgbClr val="000000"/>
                </a:solidFill>
                <a:latin typeface="Abhaya Libre Regular"/>
              </a:rPr>
              <a:t> se u </a:t>
            </a:r>
            <a:r>
              <a:rPr lang="en-US" sz="2400" spc="-36" dirty="0" err="1">
                <a:solidFill>
                  <a:srgbClr val="000000"/>
                </a:solidFill>
                <a:latin typeface="Abhaya Libre Regular"/>
              </a:rPr>
              <a:t>programu</a:t>
            </a:r>
            <a:r>
              <a:rPr lang="en-US" sz="2400" spc="-36" dirty="0">
                <a:solidFill>
                  <a:srgbClr val="000000"/>
                </a:solidFill>
                <a:latin typeface="Abhaya Libre Regular"/>
              </a:rPr>
              <a:t> </a:t>
            </a:r>
            <a:r>
              <a:rPr lang="en-US" sz="2400" b="1" spc="-36" dirty="0">
                <a:solidFill>
                  <a:srgbClr val="000000"/>
                </a:solidFill>
                <a:latin typeface="Abhaya Libre Regular"/>
              </a:rPr>
              <a:t>Global </a:t>
            </a:r>
            <a:r>
              <a:rPr lang="en-US" sz="2400" b="1" spc="-36" dirty="0" err="1">
                <a:solidFill>
                  <a:srgbClr val="000000"/>
                </a:solidFill>
                <a:latin typeface="Abhaya Libre Regular"/>
              </a:rPr>
              <a:t>Voiage</a:t>
            </a:r>
            <a:r>
              <a:rPr lang="en-US" sz="2400" b="1" spc="-36" dirty="0">
                <a:solidFill>
                  <a:srgbClr val="000000"/>
                </a:solidFill>
                <a:latin typeface="Abhaya Libre Regular"/>
              </a:rPr>
              <a:t> Leadership Development </a:t>
            </a:r>
            <a:r>
              <a:rPr lang="en-US" sz="2400" spc="-36" dirty="0" err="1">
                <a:solidFill>
                  <a:srgbClr val="000000"/>
                </a:solidFill>
                <a:latin typeface="Abhaya Libre Regular"/>
              </a:rPr>
              <a:t>kako</a:t>
            </a:r>
            <a:r>
              <a:rPr lang="en-US" sz="2400" spc="-36" dirty="0">
                <a:solidFill>
                  <a:srgbClr val="000000"/>
                </a:solidFill>
                <a:latin typeface="Abhaya Libre Regular"/>
              </a:rPr>
              <a:t> bi </a:t>
            </a:r>
            <a:r>
              <a:rPr lang="en-US" sz="2400" spc="-36" dirty="0" err="1">
                <a:solidFill>
                  <a:srgbClr val="000000"/>
                </a:solidFill>
                <a:latin typeface="Abhaya Libre Regular"/>
              </a:rPr>
              <a:t>postali</a:t>
            </a:r>
            <a:r>
              <a:rPr lang="en-US" sz="2400" spc="-36" dirty="0">
                <a:solidFill>
                  <a:srgbClr val="000000"/>
                </a:solidFill>
                <a:latin typeface="Abhaya Libre Regular"/>
              </a:rPr>
              <a:t> </a:t>
            </a:r>
            <a:r>
              <a:rPr lang="en-US" sz="2400" spc="-36" dirty="0" err="1">
                <a:solidFill>
                  <a:srgbClr val="000000"/>
                </a:solidFill>
                <a:latin typeface="Abhaya Libre Regular"/>
              </a:rPr>
              <a:t>budući</a:t>
            </a:r>
            <a:r>
              <a:rPr lang="en-US" sz="2400" spc="-36" dirty="0">
                <a:solidFill>
                  <a:srgbClr val="000000"/>
                </a:solidFill>
                <a:latin typeface="Abhaya Libre Regular"/>
              </a:rPr>
              <a:t> </a:t>
            </a:r>
            <a:r>
              <a:rPr lang="en-US" sz="2400" spc="-36" dirty="0" err="1">
                <a:solidFill>
                  <a:srgbClr val="000000"/>
                </a:solidFill>
                <a:latin typeface="Abhaya Libre Regular"/>
              </a:rPr>
              <a:t>lideri</a:t>
            </a:r>
            <a:r>
              <a:rPr lang="en-US" sz="2400" spc="-36" dirty="0">
                <a:solidFill>
                  <a:srgbClr val="000000"/>
                </a:solidFill>
                <a:latin typeface="Abhaya Libre Regular"/>
              </a:rPr>
              <a:t> u </a:t>
            </a:r>
            <a:r>
              <a:rPr lang="en-US" sz="2400" spc="-36" dirty="0" err="1">
                <a:solidFill>
                  <a:srgbClr val="000000"/>
                </a:solidFill>
                <a:latin typeface="Abhaya Libre Regular"/>
              </a:rPr>
              <a:t>kompaniji</a:t>
            </a:r>
            <a:r>
              <a:rPr lang="en-US" sz="2400" spc="-36" dirty="0">
                <a:solidFill>
                  <a:srgbClr val="000000"/>
                </a:solidFill>
                <a:latin typeface="Abhaya Libre Regular"/>
              </a:rPr>
              <a:t>.</a:t>
            </a:r>
          </a:p>
        </p:txBody>
      </p:sp>
      <p:pic>
        <p:nvPicPr>
          <p:cNvPr id="5" name="Picture 4" descr="Shape&#10;&#10;Description automatically generated with medium confidence">
            <a:extLst>
              <a:ext uri="{FF2B5EF4-FFF2-40B4-BE49-F238E27FC236}">
                <a16:creationId xmlns:a16="http://schemas.microsoft.com/office/drawing/2014/main" id="{DE649B2D-305A-1A5C-8512-8F0B320EA0B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7000" y="3700630"/>
            <a:ext cx="4071343" cy="1291379"/>
          </a:xfrm>
          <a:prstGeom prst="rect">
            <a:avLst/>
          </a:prstGeom>
        </p:spPr>
      </p:pic>
    </p:spTree>
    <p:extLst>
      <p:ext uri="{BB962C8B-B14F-4D97-AF65-F5344CB8AC3E}">
        <p14:creationId xmlns:p14="http://schemas.microsoft.com/office/powerpoint/2010/main" val="918383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sp>
        <p:nvSpPr>
          <p:cNvPr id="7" name="TextBox 7"/>
          <p:cNvSpPr txBox="1"/>
          <p:nvPr/>
        </p:nvSpPr>
        <p:spPr>
          <a:xfrm>
            <a:off x="3754010" y="1169994"/>
            <a:ext cx="10464969" cy="1396536"/>
          </a:xfrm>
          <a:prstGeom prst="rect">
            <a:avLst/>
          </a:prstGeom>
        </p:spPr>
        <p:txBody>
          <a:bodyPr wrap="square" lIns="0" tIns="0" rIns="0" bIns="0" rtlCol="0" anchor="t">
            <a:spAutoFit/>
          </a:bodyPr>
          <a:lstStyle/>
          <a:p>
            <a:pPr algn="ctr">
              <a:lnSpc>
                <a:spcPts val="5449"/>
              </a:lnSpc>
            </a:pPr>
            <a:r>
              <a:rPr lang="en-US" sz="4800" b="1" i="0" dirty="0">
                <a:solidFill>
                  <a:srgbClr val="0F0F0F"/>
                </a:solidFill>
                <a:effectLst/>
                <a:latin typeface="Abhaya Libre Regular" panose="020B0604020202020204" charset="0"/>
                <a:cs typeface="Abhaya Libre Regular" panose="020B0604020202020204" charset="0"/>
              </a:rPr>
              <a:t>06 -</a:t>
            </a:r>
            <a:r>
              <a:rPr lang="en-US" sz="4800" b="1" i="0" dirty="0" err="1">
                <a:solidFill>
                  <a:srgbClr val="0F0F0F"/>
                </a:solidFill>
                <a:effectLst/>
                <a:latin typeface="Abhaya Libre Regular" panose="020B0604020202020204" charset="0"/>
                <a:cs typeface="Abhaya Libre Regular" panose="020B0604020202020204" charset="0"/>
              </a:rPr>
              <a:t>Kako</a:t>
            </a:r>
            <a:r>
              <a:rPr lang="en-US" sz="4800" b="1" i="0" dirty="0">
                <a:solidFill>
                  <a:srgbClr val="0F0F0F"/>
                </a:solidFill>
                <a:effectLst/>
                <a:latin typeface="Abhaya Libre Regular" panose="020B0604020202020204" charset="0"/>
                <a:cs typeface="Abhaya Libre Regular" panose="020B0604020202020204" charset="0"/>
              </a:rPr>
              <a:t> </a:t>
            </a:r>
            <a:r>
              <a:rPr lang="en-US" sz="4800" b="1" i="0" dirty="0" err="1">
                <a:solidFill>
                  <a:srgbClr val="0F0F0F"/>
                </a:solidFill>
                <a:effectLst/>
                <a:latin typeface="Abhaya Libre Regular" panose="020B0604020202020204" charset="0"/>
                <a:cs typeface="Abhaya Libre Regular" panose="020B0604020202020204" charset="0"/>
              </a:rPr>
              <a:t>prekvalifikovati</a:t>
            </a:r>
            <a:r>
              <a:rPr lang="en-US" sz="4800" b="1" i="0" dirty="0">
                <a:solidFill>
                  <a:srgbClr val="0F0F0F"/>
                </a:solidFill>
                <a:effectLst/>
                <a:latin typeface="Abhaya Libre Regular" panose="020B0604020202020204" charset="0"/>
                <a:cs typeface="Abhaya Libre Regular" panose="020B0604020202020204" charset="0"/>
              </a:rPr>
              <a:t> </a:t>
            </a:r>
            <a:r>
              <a:rPr lang="en-US" sz="4800" b="1" i="0" dirty="0" err="1">
                <a:solidFill>
                  <a:srgbClr val="0F0F0F"/>
                </a:solidFill>
                <a:effectLst/>
                <a:latin typeface="Abhaya Libre Regular" panose="020B0604020202020204" charset="0"/>
                <a:cs typeface="Abhaya Libre Regular" panose="020B0604020202020204" charset="0"/>
              </a:rPr>
              <a:t>i</a:t>
            </a:r>
            <a:r>
              <a:rPr lang="en-US" sz="4800" b="1" i="0" dirty="0">
                <a:solidFill>
                  <a:srgbClr val="0F0F0F"/>
                </a:solidFill>
                <a:effectLst/>
                <a:latin typeface="Abhaya Libre Regular" panose="020B0604020202020204" charset="0"/>
                <a:cs typeface="Abhaya Libre Regular" panose="020B0604020202020204" charset="0"/>
              </a:rPr>
              <a:t> </a:t>
            </a:r>
            <a:r>
              <a:rPr lang="en-US" sz="4800" b="1" i="0" dirty="0" err="1">
                <a:solidFill>
                  <a:srgbClr val="0F0F0F"/>
                </a:solidFill>
                <a:effectLst/>
                <a:latin typeface="Abhaya Libre Regular" panose="020B0604020202020204" charset="0"/>
                <a:cs typeface="Abhaya Libre Regular" panose="020B0604020202020204" charset="0"/>
              </a:rPr>
              <a:t>dokvalifikovati</a:t>
            </a:r>
            <a:r>
              <a:rPr lang="en-US" sz="4800" b="1" i="0" dirty="0">
                <a:solidFill>
                  <a:srgbClr val="0F0F0F"/>
                </a:solidFill>
                <a:effectLst/>
                <a:latin typeface="Abhaya Libre Regular" panose="020B0604020202020204" charset="0"/>
                <a:cs typeface="Abhaya Libre Regular" panose="020B0604020202020204" charset="0"/>
              </a:rPr>
              <a:t> </a:t>
            </a:r>
            <a:r>
              <a:rPr lang="en-US" sz="4800" b="1" i="0" dirty="0" err="1">
                <a:solidFill>
                  <a:srgbClr val="0F0F0F"/>
                </a:solidFill>
                <a:effectLst/>
                <a:latin typeface="Abhaya Libre Regular" panose="020B0604020202020204" charset="0"/>
                <a:cs typeface="Abhaya Libre Regular" panose="020B0604020202020204" charset="0"/>
              </a:rPr>
              <a:t>radnu</a:t>
            </a:r>
            <a:r>
              <a:rPr lang="en-US" sz="4800" b="1" i="0" dirty="0">
                <a:solidFill>
                  <a:srgbClr val="0F0F0F"/>
                </a:solidFill>
                <a:effectLst/>
                <a:latin typeface="Abhaya Libre Regular" panose="020B0604020202020204" charset="0"/>
                <a:cs typeface="Abhaya Libre Regular" panose="020B0604020202020204" charset="0"/>
              </a:rPr>
              <a:t> </a:t>
            </a:r>
            <a:r>
              <a:rPr lang="en-US" sz="4800" b="1" i="0" dirty="0" err="1">
                <a:solidFill>
                  <a:srgbClr val="0F0F0F"/>
                </a:solidFill>
                <a:effectLst/>
                <a:latin typeface="Abhaya Libre Regular" panose="020B0604020202020204" charset="0"/>
                <a:cs typeface="Abhaya Libre Regular" panose="020B0604020202020204" charset="0"/>
              </a:rPr>
              <a:t>snagu</a:t>
            </a:r>
            <a:r>
              <a:rPr lang="en-US" sz="4800" b="1" i="0" dirty="0">
                <a:solidFill>
                  <a:srgbClr val="0F0F0F"/>
                </a:solidFill>
                <a:effectLst/>
                <a:latin typeface="Abhaya Libre Regular" panose="020B0604020202020204" charset="0"/>
                <a:cs typeface="Abhaya Libre Regular" panose="020B0604020202020204" charset="0"/>
              </a:rPr>
              <a:t> za </a:t>
            </a:r>
            <a:r>
              <a:rPr lang="en-US" sz="4800" b="1" i="0" dirty="0" err="1">
                <a:solidFill>
                  <a:srgbClr val="0F0F0F"/>
                </a:solidFill>
                <a:effectLst/>
                <a:latin typeface="Abhaya Libre Regular" panose="020B0604020202020204" charset="0"/>
                <a:cs typeface="Abhaya Libre Regular" panose="020B0604020202020204" charset="0"/>
              </a:rPr>
              <a:t>digitalno</a:t>
            </a:r>
            <a:r>
              <a:rPr lang="en-US" sz="4800" b="1" i="0" dirty="0">
                <a:solidFill>
                  <a:srgbClr val="0F0F0F"/>
                </a:solidFill>
                <a:effectLst/>
                <a:latin typeface="Abhaya Libre Regular" panose="020B0604020202020204" charset="0"/>
                <a:cs typeface="Abhaya Libre Regular" panose="020B0604020202020204" charset="0"/>
              </a:rPr>
              <a:t> </a:t>
            </a:r>
            <a:r>
              <a:rPr lang="en-US" sz="4800" b="1" i="0" dirty="0" err="1">
                <a:solidFill>
                  <a:srgbClr val="0F0F0F"/>
                </a:solidFill>
                <a:effectLst/>
                <a:latin typeface="Abhaya Libre Regular" panose="020B0604020202020204" charset="0"/>
                <a:cs typeface="Abhaya Libre Regular" panose="020B0604020202020204" charset="0"/>
              </a:rPr>
              <a:t>doba</a:t>
            </a:r>
            <a:endParaRPr lang="en-US" sz="4800" dirty="0">
              <a:solidFill>
                <a:srgbClr val="000000"/>
              </a:solidFill>
              <a:latin typeface="Abhaya Libre Regular"/>
            </a:endParaRPr>
          </a:p>
        </p:txBody>
      </p:sp>
      <p:pic>
        <p:nvPicPr>
          <p:cNvPr id="8" name="Online Media 7" title="How to Upskill and Reskill your Workforce for the Digital Age">
            <a:hlinkClick r:id="" action="ppaction://media"/>
            <a:extLst>
              <a:ext uri="{FF2B5EF4-FFF2-40B4-BE49-F238E27FC236}">
                <a16:creationId xmlns:a16="http://schemas.microsoft.com/office/drawing/2014/main" id="{34819FA9-218C-FF16-55BD-7FF1168F263C}"/>
              </a:ext>
            </a:extLst>
          </p:cNvPr>
          <p:cNvPicPr>
            <a:picLocks noRot="1" noChangeAspect="1"/>
          </p:cNvPicPr>
          <p:nvPr>
            <a:videoFile r:link="rId1"/>
          </p:nvPr>
        </p:nvPicPr>
        <p:blipFill>
          <a:blip r:embed="rId11"/>
          <a:stretch>
            <a:fillRect/>
          </a:stretch>
        </p:blipFill>
        <p:spPr>
          <a:xfrm>
            <a:off x="4897010" y="3192858"/>
            <a:ext cx="8577419" cy="4846242"/>
          </a:xfrm>
          <a:prstGeom prst="rect">
            <a:avLst/>
          </a:prstGeom>
        </p:spPr>
      </p:pic>
      <p:sp>
        <p:nvSpPr>
          <p:cNvPr id="9" name="TextBox 8">
            <a:extLst>
              <a:ext uri="{FF2B5EF4-FFF2-40B4-BE49-F238E27FC236}">
                <a16:creationId xmlns:a16="http://schemas.microsoft.com/office/drawing/2014/main" id="{654DE9CD-31A4-653F-14B0-C425DB1794B3}"/>
              </a:ext>
            </a:extLst>
          </p:cNvPr>
          <p:cNvSpPr txBox="1"/>
          <p:nvPr/>
        </p:nvSpPr>
        <p:spPr>
          <a:xfrm>
            <a:off x="6332454" y="8172835"/>
            <a:ext cx="5806269" cy="338554"/>
          </a:xfrm>
          <a:prstGeom prst="rect">
            <a:avLst/>
          </a:prstGeom>
          <a:noFill/>
        </p:spPr>
        <p:txBody>
          <a:bodyPr wrap="none" rtlCol="0">
            <a:spAutoFit/>
          </a:bodyPr>
          <a:lstStyle/>
          <a:p>
            <a:r>
              <a:rPr lang="en-US" sz="1600" dirty="0"/>
              <a:t>Video reference: https://www.youtube.com/watch?v=3sdm65O_2jI</a:t>
            </a:r>
          </a:p>
        </p:txBody>
      </p:sp>
    </p:spTree>
    <p:extLst>
      <p:ext uri="{BB962C8B-B14F-4D97-AF65-F5344CB8AC3E}">
        <p14:creationId xmlns:p14="http://schemas.microsoft.com/office/powerpoint/2010/main" val="26774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878502" y="8579500"/>
            <a:ext cx="2556197" cy="27512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10"/>
          <a:srcRect/>
          <a:stretch>
            <a:fillRect/>
          </a:stretch>
        </p:blipFill>
        <p:spPr>
          <a:xfrm>
            <a:off x="16418708" y="0"/>
            <a:ext cx="1869292" cy="1869292"/>
          </a:xfrm>
          <a:prstGeom prst="rect">
            <a:avLst/>
          </a:prstGeom>
        </p:spPr>
      </p:pic>
      <p:sp>
        <p:nvSpPr>
          <p:cNvPr id="7" name="TextBox 7"/>
          <p:cNvSpPr txBox="1"/>
          <p:nvPr/>
        </p:nvSpPr>
        <p:spPr>
          <a:xfrm>
            <a:off x="2216658" y="1880228"/>
            <a:ext cx="13709141" cy="7363554"/>
          </a:xfrm>
          <a:prstGeom prst="rect">
            <a:avLst/>
          </a:prstGeom>
        </p:spPr>
        <p:txBody>
          <a:bodyPr wrap="square" lIns="0" tIns="0" rIns="0" bIns="0" rtlCol="0" anchor="t">
            <a:spAutoFit/>
          </a:bodyPr>
          <a:lstStyle/>
          <a:p>
            <a:pPr>
              <a:lnSpc>
                <a:spcPts val="3600"/>
              </a:lnSpc>
            </a:pPr>
            <a:r>
              <a:rPr lang="en-US" sz="2400" spc="-36" dirty="0">
                <a:solidFill>
                  <a:srgbClr val="000000"/>
                </a:solidFill>
                <a:latin typeface="Abhaya Libre Regular"/>
              </a:rPr>
              <a:t>https://www.sciencedirect.com/science/article/pii/S1877042811030023</a:t>
            </a:r>
          </a:p>
          <a:p>
            <a:pPr>
              <a:lnSpc>
                <a:spcPts val="3600"/>
              </a:lnSpc>
            </a:pPr>
            <a:r>
              <a:rPr lang="en-US" sz="2400" spc="-36" dirty="0">
                <a:solidFill>
                  <a:srgbClr val="000000"/>
                </a:solidFill>
                <a:latin typeface="Abhaya Libre Regular"/>
              </a:rPr>
              <a:t>https://www.valamis.com/hub/lifelong-learning#importance-of-lifelong-learning</a:t>
            </a:r>
          </a:p>
          <a:p>
            <a:pPr>
              <a:lnSpc>
                <a:spcPts val="3600"/>
              </a:lnSpc>
            </a:pPr>
            <a:r>
              <a:rPr lang="en-US" sz="2400" spc="-36" dirty="0">
                <a:solidFill>
                  <a:srgbClr val="000000"/>
                </a:solidFill>
                <a:latin typeface="Abhaya Libre Regular"/>
              </a:rPr>
              <a:t>https://www.guykat.com/blog/5-benefits-of-promoting-lifelong-learning-in-the-workplace</a:t>
            </a:r>
          </a:p>
          <a:p>
            <a:pPr>
              <a:lnSpc>
                <a:spcPts val="3600"/>
              </a:lnSpc>
            </a:pPr>
            <a:r>
              <a:rPr lang="en-US" sz="2400" spc="-36" dirty="0">
                <a:solidFill>
                  <a:srgbClr val="000000"/>
                </a:solidFill>
                <a:latin typeface="Abhaya Libre Regular"/>
              </a:rPr>
              <a:t>https://whatfix.com/blog/reskilling/</a:t>
            </a:r>
          </a:p>
          <a:p>
            <a:pPr>
              <a:lnSpc>
                <a:spcPts val="3600"/>
              </a:lnSpc>
            </a:pPr>
            <a:r>
              <a:rPr lang="en-US" sz="2400" spc="-36" dirty="0">
                <a:solidFill>
                  <a:srgbClr val="000000"/>
                </a:solidFill>
                <a:latin typeface="Abhaya Libre Regular"/>
              </a:rPr>
              <a:t>https://www.betterup.com/blog/reskilling</a:t>
            </a:r>
          </a:p>
          <a:p>
            <a:pPr>
              <a:lnSpc>
                <a:spcPts val="3600"/>
              </a:lnSpc>
            </a:pPr>
            <a:r>
              <a:rPr lang="en-US" sz="2400" spc="-36" dirty="0">
                <a:solidFill>
                  <a:srgbClr val="000000"/>
                </a:solidFill>
                <a:latin typeface="Abhaya Libre Regular"/>
              </a:rPr>
              <a:t>https://edyoucated.org/blog/benefits-of-upskilling-your-staff</a:t>
            </a:r>
          </a:p>
          <a:p>
            <a:pPr marL="0" lvl="0" indent="0" algn="l">
              <a:lnSpc>
                <a:spcPts val="3600"/>
              </a:lnSpc>
              <a:spcBef>
                <a:spcPct val="0"/>
              </a:spcBef>
            </a:pPr>
            <a:r>
              <a:rPr lang="en-US" sz="2400" spc="-36" dirty="0">
                <a:solidFill>
                  <a:srgbClr val="000000"/>
                </a:solidFill>
                <a:latin typeface="Abhaya Libre Regular"/>
                <a:hlinkClick r:id="rId11"/>
              </a:rPr>
              <a:t>https://www.skillsyouneed.com/rhubarb/upskilling-professional-life.html</a:t>
            </a:r>
            <a:endParaRPr lang="en-US" sz="2400" spc="-36" dirty="0">
              <a:solidFill>
                <a:srgbClr val="000000"/>
              </a:solidFill>
              <a:latin typeface="Abhaya Libre Regular"/>
            </a:endParaRPr>
          </a:p>
          <a:p>
            <a:pPr marL="0" lvl="0" indent="0" algn="l">
              <a:lnSpc>
                <a:spcPts val="3600"/>
              </a:lnSpc>
              <a:spcBef>
                <a:spcPct val="0"/>
              </a:spcBef>
            </a:pPr>
            <a:r>
              <a:rPr lang="en-US" sz="2400" spc="-36" dirty="0">
                <a:solidFill>
                  <a:srgbClr val="000000"/>
                </a:solidFill>
                <a:latin typeface="Abhaya Libre Regular"/>
                <a:hlinkClick r:id="rId12"/>
              </a:rPr>
              <a:t>https://www.eseibusinessschool.com/3-reasons-why-upskilling-or-reskilling-is-important-in-2021/</a:t>
            </a:r>
            <a:endParaRPr lang="en-US" sz="2400" spc="-36" dirty="0">
              <a:solidFill>
                <a:srgbClr val="000000"/>
              </a:solidFill>
              <a:latin typeface="Abhaya Libre Regular"/>
            </a:endParaRPr>
          </a:p>
          <a:p>
            <a:pPr marL="0" lvl="0" indent="0" algn="l">
              <a:lnSpc>
                <a:spcPts val="3600"/>
              </a:lnSpc>
              <a:spcBef>
                <a:spcPct val="0"/>
              </a:spcBef>
            </a:pPr>
            <a:r>
              <a:rPr lang="en-US" sz="2400" spc="-36" dirty="0">
                <a:solidFill>
                  <a:srgbClr val="000000"/>
                </a:solidFill>
                <a:latin typeface="Abhaya Libre Regular"/>
              </a:rPr>
              <a:t>ttps://www.docebo.com/learning-network/blog/upskill-reskill-employees-covid-19/</a:t>
            </a:r>
          </a:p>
          <a:p>
            <a:pPr marL="0" lvl="0" indent="0" algn="l">
              <a:lnSpc>
                <a:spcPts val="3600"/>
              </a:lnSpc>
              <a:spcBef>
                <a:spcPct val="0"/>
              </a:spcBef>
            </a:pPr>
            <a:r>
              <a:rPr lang="en-US" sz="2400" spc="-36" dirty="0">
                <a:solidFill>
                  <a:srgbClr val="000000"/>
                </a:solidFill>
                <a:latin typeface="Abhaya Libre Regular"/>
                <a:hlinkClick r:id="rId13"/>
              </a:rPr>
              <a:t>https://goi.mit.edu/2022/04/21/five-companies-investing-in-upskilling-the-workforce/</a:t>
            </a:r>
            <a:endParaRPr lang="en-US" sz="2400" spc="-36" dirty="0">
              <a:solidFill>
                <a:srgbClr val="000000"/>
              </a:solidFill>
              <a:latin typeface="Abhaya Libre Regular"/>
            </a:endParaRPr>
          </a:p>
          <a:p>
            <a:pPr marL="0" lvl="0" indent="0" algn="l">
              <a:lnSpc>
                <a:spcPts val="3600"/>
              </a:lnSpc>
              <a:spcBef>
                <a:spcPct val="0"/>
              </a:spcBef>
            </a:pPr>
            <a:r>
              <a:rPr lang="en-US" sz="2400" spc="-36" dirty="0">
                <a:solidFill>
                  <a:srgbClr val="000000"/>
                </a:solidFill>
                <a:latin typeface="Abhaya Libre Regular"/>
                <a:hlinkClick r:id="rId14"/>
              </a:rPr>
              <a:t>https://learning.google/life/</a:t>
            </a:r>
            <a:r>
              <a:rPr lang="en-US" sz="2400" spc="-36" dirty="0">
                <a:solidFill>
                  <a:srgbClr val="000000"/>
                </a:solidFill>
                <a:latin typeface="Abhaya Libre Regular"/>
              </a:rPr>
              <a:t> </a:t>
            </a:r>
          </a:p>
          <a:p>
            <a:pPr marL="0" lvl="0" indent="0" algn="l">
              <a:lnSpc>
                <a:spcPts val="3600"/>
              </a:lnSpc>
              <a:spcBef>
                <a:spcPct val="0"/>
              </a:spcBef>
            </a:pPr>
            <a:endParaRPr lang="en-US" sz="2400" spc="-36" dirty="0">
              <a:solidFill>
                <a:srgbClr val="000000"/>
              </a:solidFill>
              <a:latin typeface="Abhaya Libre Regular"/>
            </a:endParaRPr>
          </a:p>
          <a:p>
            <a:pPr marL="0" lvl="0" indent="0" algn="l">
              <a:lnSpc>
                <a:spcPts val="3600"/>
              </a:lnSpc>
              <a:spcBef>
                <a:spcPct val="0"/>
              </a:spcBef>
            </a:pPr>
            <a:endParaRPr lang="en-US" sz="2400" spc="-36" dirty="0">
              <a:solidFill>
                <a:srgbClr val="000000"/>
              </a:solidFill>
              <a:latin typeface="Abhaya Libre Regular"/>
            </a:endParaRPr>
          </a:p>
          <a:p>
            <a:pPr marL="0" lvl="0" indent="0" algn="l">
              <a:lnSpc>
                <a:spcPts val="3600"/>
              </a:lnSpc>
              <a:spcBef>
                <a:spcPct val="0"/>
              </a:spcBef>
            </a:pPr>
            <a:endParaRPr lang="en-US" sz="2400" spc="-36" dirty="0">
              <a:solidFill>
                <a:srgbClr val="000000"/>
              </a:solidFill>
              <a:latin typeface="Abhaya Libre Regular"/>
            </a:endParaRPr>
          </a:p>
          <a:p>
            <a:pPr marL="0" lvl="0" indent="0" algn="l">
              <a:lnSpc>
                <a:spcPts val="3600"/>
              </a:lnSpc>
              <a:spcBef>
                <a:spcPct val="0"/>
              </a:spcBef>
            </a:pPr>
            <a:endParaRPr lang="en-US" sz="2400" spc="-36" dirty="0">
              <a:solidFill>
                <a:srgbClr val="000000"/>
              </a:solidFill>
              <a:latin typeface="Abhaya Libre Regular"/>
            </a:endParaRPr>
          </a:p>
          <a:p>
            <a:pPr marL="0" lvl="0" indent="0" algn="l">
              <a:lnSpc>
                <a:spcPts val="3600"/>
              </a:lnSpc>
              <a:spcBef>
                <a:spcPct val="0"/>
              </a:spcBef>
            </a:pPr>
            <a:endParaRPr lang="en-US" sz="2400" spc="-36" dirty="0">
              <a:solidFill>
                <a:srgbClr val="000000"/>
              </a:solidFill>
              <a:latin typeface="Abhaya Libre Regular"/>
            </a:endParaRPr>
          </a:p>
        </p:txBody>
      </p:sp>
      <p:sp>
        <p:nvSpPr>
          <p:cNvPr id="8" name="TextBox 8"/>
          <p:cNvSpPr txBox="1"/>
          <p:nvPr/>
        </p:nvSpPr>
        <p:spPr>
          <a:xfrm>
            <a:off x="2216658" y="974368"/>
            <a:ext cx="8280738" cy="770736"/>
          </a:xfrm>
          <a:prstGeom prst="rect">
            <a:avLst/>
          </a:prstGeom>
        </p:spPr>
        <p:txBody>
          <a:bodyPr lIns="0" tIns="0" rIns="0" bIns="0" rtlCol="0" anchor="t">
            <a:spAutoFit/>
          </a:bodyPr>
          <a:lstStyle/>
          <a:p>
            <a:pPr>
              <a:lnSpc>
                <a:spcPts val="5449"/>
              </a:lnSpc>
            </a:pPr>
            <a:r>
              <a:rPr lang="en-US" sz="6410" dirty="0" err="1">
                <a:solidFill>
                  <a:srgbClr val="000000"/>
                </a:solidFill>
                <a:latin typeface="Abhaya Libre Regular Bold"/>
              </a:rPr>
              <a:t>Izvori</a:t>
            </a:r>
            <a:endParaRPr lang="en-US" sz="6410" dirty="0">
              <a:solidFill>
                <a:srgbClr val="000000"/>
              </a:solidFill>
              <a:latin typeface="Abhaya Libre Regular Bold"/>
            </a:endParaRPr>
          </a:p>
        </p:txBody>
      </p:sp>
      <p:pic>
        <p:nvPicPr>
          <p:cNvPr id="9" name="Picture 9"/>
          <p:cNvPicPr>
            <a:picLocks noChangeAspect="1"/>
          </p:cNvPicPr>
          <p:nvPr/>
        </p:nvPicPr>
        <p:blipFill>
          <a:blip r:embed="rId15"/>
          <a:srcRect/>
          <a:stretch>
            <a:fillRect/>
          </a:stretch>
        </p:blipFill>
        <p:spPr>
          <a:xfrm>
            <a:off x="7870030" y="9245916"/>
            <a:ext cx="3710720" cy="779251"/>
          </a:xfrm>
          <a:prstGeom prst="rect">
            <a:avLst/>
          </a:prstGeom>
        </p:spPr>
      </p:pic>
      <p:grpSp>
        <p:nvGrpSpPr>
          <p:cNvPr id="10" name="Group 10"/>
          <p:cNvGrpSpPr/>
          <p:nvPr/>
        </p:nvGrpSpPr>
        <p:grpSpPr>
          <a:xfrm>
            <a:off x="-906316" y="8854448"/>
            <a:ext cx="2900572" cy="807705"/>
            <a:chOff x="0" y="0"/>
            <a:chExt cx="3867430" cy="1076939"/>
          </a:xfrm>
        </p:grpSpPr>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0"/>
              <a:ext cx="3867430" cy="618789"/>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0" y="458151"/>
              <a:ext cx="3867430" cy="61878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80155" y="837458"/>
            <a:ext cx="17927690" cy="96361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52805">
            <a:off x="6163950" y="-3326906"/>
            <a:ext cx="5364129" cy="53641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167879">
            <a:off x="16541943" y="7503474"/>
            <a:ext cx="5721823" cy="566980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4196164">
            <a:off x="-5667382" y="8118007"/>
            <a:ext cx="11622266" cy="1238807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42319" y="-2559782"/>
            <a:ext cx="3334026" cy="358848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371492" y="9488339"/>
            <a:ext cx="2556197" cy="275128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85502">
            <a:off x="-3852602" y="189371"/>
            <a:ext cx="4352147" cy="4346443"/>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7379619">
            <a:off x="2804477" y="10361181"/>
            <a:ext cx="5810576" cy="5802961"/>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6632729">
            <a:off x="18127522" y="1732064"/>
            <a:ext cx="4881157" cy="4874760"/>
          </a:xfrm>
          <a:prstGeom prst="rect">
            <a:avLst/>
          </a:prstGeom>
        </p:spPr>
      </p:pic>
      <p:grpSp>
        <p:nvGrpSpPr>
          <p:cNvPr id="11" name="Group 11"/>
          <p:cNvGrpSpPr/>
          <p:nvPr/>
        </p:nvGrpSpPr>
        <p:grpSpPr>
          <a:xfrm>
            <a:off x="3249428" y="1707515"/>
            <a:ext cx="3086100" cy="2652117"/>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709765" y="3152626"/>
            <a:ext cx="3086100" cy="2652117"/>
            <a:chOff x="0" y="0"/>
            <a:chExt cx="812800" cy="698500"/>
          </a:xfrm>
        </p:grpSpPr>
        <p:sp>
          <p:nvSpPr>
            <p:cNvPr id="15" name="Freeform 15"/>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6" name="TextBox 16"/>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2691707" y="4508851"/>
            <a:ext cx="3643821" cy="3131408"/>
            <a:chOff x="0" y="0"/>
            <a:chExt cx="812800" cy="698500"/>
          </a:xfrm>
        </p:grpSpPr>
        <p:sp>
          <p:nvSpPr>
            <p:cNvPr id="18" name="Freeform 1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19" name="TextBox 19"/>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5759915" y="6157168"/>
            <a:ext cx="3086100" cy="2652117"/>
            <a:chOff x="0" y="0"/>
            <a:chExt cx="812800" cy="698500"/>
          </a:xfrm>
        </p:grpSpPr>
        <p:sp>
          <p:nvSpPr>
            <p:cNvPr id="21" name="Freeform 2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2" name="TextBox 22"/>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8182339" y="4478685"/>
            <a:ext cx="3086100" cy="2652117"/>
            <a:chOff x="0" y="0"/>
            <a:chExt cx="812800" cy="698500"/>
          </a:xfrm>
        </p:grpSpPr>
        <p:sp>
          <p:nvSpPr>
            <p:cNvPr id="24" name="Freeform 2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5" name="TextBox 2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10749353" y="3182792"/>
            <a:ext cx="3086100" cy="2652117"/>
            <a:chOff x="0" y="0"/>
            <a:chExt cx="812800" cy="698500"/>
          </a:xfrm>
        </p:grpSpPr>
        <p:sp>
          <p:nvSpPr>
            <p:cNvPr id="27" name="Freeform 2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28" name="TextBox 2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0749353" y="5984128"/>
            <a:ext cx="3086100" cy="2652117"/>
            <a:chOff x="0" y="0"/>
            <a:chExt cx="812800" cy="698500"/>
          </a:xfrm>
        </p:grpSpPr>
        <p:sp>
          <p:nvSpPr>
            <p:cNvPr id="30" name="Freeform 3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1" name="TextBox 3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13225533" y="4508851"/>
            <a:ext cx="3086100" cy="2652117"/>
            <a:chOff x="0" y="0"/>
            <a:chExt cx="812800" cy="698500"/>
          </a:xfrm>
        </p:grpSpPr>
        <p:sp>
          <p:nvSpPr>
            <p:cNvPr id="33" name="Freeform 3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ln>
          </p:spPr>
        </p:sp>
        <p:sp>
          <p:nvSpPr>
            <p:cNvPr id="34" name="TextBox 3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pic>
        <p:nvPicPr>
          <p:cNvPr id="35" name="Picture 35"/>
          <p:cNvPicPr>
            <a:picLocks noChangeAspect="1"/>
          </p:cNvPicPr>
          <p:nvPr/>
        </p:nvPicPr>
        <p:blipFill>
          <a:blip r:embed="rId18"/>
          <a:srcRect/>
          <a:stretch>
            <a:fillRect/>
          </a:stretch>
        </p:blipFill>
        <p:spPr>
          <a:xfrm>
            <a:off x="16418708" y="0"/>
            <a:ext cx="1869292" cy="1869292"/>
          </a:xfrm>
          <a:prstGeom prst="rect">
            <a:avLst/>
          </a:prstGeom>
        </p:spPr>
      </p:pic>
      <p:pic>
        <p:nvPicPr>
          <p:cNvPr id="36" name="Picture 36"/>
          <p:cNvPicPr>
            <a:picLocks noChangeAspect="1"/>
          </p:cNvPicPr>
          <p:nvPr/>
        </p:nvPicPr>
        <p:blipFill>
          <a:blip r:embed="rId19"/>
          <a:srcRect/>
          <a:stretch>
            <a:fillRect/>
          </a:stretch>
        </p:blipFill>
        <p:spPr>
          <a:xfrm>
            <a:off x="3687102" y="2559643"/>
            <a:ext cx="2210751" cy="947860"/>
          </a:xfrm>
          <a:prstGeom prst="rect">
            <a:avLst/>
          </a:prstGeom>
        </p:spPr>
      </p:pic>
      <p:pic>
        <p:nvPicPr>
          <p:cNvPr id="37" name="Picture 37"/>
          <p:cNvPicPr>
            <a:picLocks noChangeAspect="1"/>
          </p:cNvPicPr>
          <p:nvPr/>
        </p:nvPicPr>
        <p:blipFill>
          <a:blip r:embed="rId20"/>
          <a:srcRect/>
          <a:stretch>
            <a:fillRect/>
          </a:stretch>
        </p:blipFill>
        <p:spPr>
          <a:xfrm>
            <a:off x="6243886" y="3864404"/>
            <a:ext cx="2017858" cy="1288893"/>
          </a:xfrm>
          <a:prstGeom prst="rect">
            <a:avLst/>
          </a:prstGeom>
        </p:spPr>
      </p:pic>
      <p:pic>
        <p:nvPicPr>
          <p:cNvPr id="38" name="Picture 38"/>
          <p:cNvPicPr>
            <a:picLocks noChangeAspect="1"/>
          </p:cNvPicPr>
          <p:nvPr/>
        </p:nvPicPr>
        <p:blipFill>
          <a:blip r:embed="rId21"/>
          <a:srcRect/>
          <a:stretch>
            <a:fillRect/>
          </a:stretch>
        </p:blipFill>
        <p:spPr>
          <a:xfrm>
            <a:off x="2989668" y="5655524"/>
            <a:ext cx="3047900" cy="793115"/>
          </a:xfrm>
          <a:prstGeom prst="rect">
            <a:avLst/>
          </a:prstGeom>
        </p:spPr>
      </p:pic>
      <p:pic>
        <p:nvPicPr>
          <p:cNvPr id="39" name="Picture 39"/>
          <p:cNvPicPr>
            <a:picLocks noChangeAspect="1"/>
          </p:cNvPicPr>
          <p:nvPr/>
        </p:nvPicPr>
        <p:blipFill>
          <a:blip r:embed="rId22"/>
          <a:srcRect/>
          <a:stretch>
            <a:fillRect/>
          </a:stretch>
        </p:blipFill>
        <p:spPr>
          <a:xfrm>
            <a:off x="8630487" y="5274869"/>
            <a:ext cx="2189806" cy="937237"/>
          </a:xfrm>
          <a:prstGeom prst="rect">
            <a:avLst/>
          </a:prstGeom>
        </p:spPr>
      </p:pic>
      <p:pic>
        <p:nvPicPr>
          <p:cNvPr id="40" name="Picture 40"/>
          <p:cNvPicPr>
            <a:picLocks noChangeAspect="1"/>
          </p:cNvPicPr>
          <p:nvPr/>
        </p:nvPicPr>
        <p:blipFill>
          <a:blip r:embed="rId23"/>
          <a:srcRect/>
          <a:stretch>
            <a:fillRect/>
          </a:stretch>
        </p:blipFill>
        <p:spPr>
          <a:xfrm>
            <a:off x="11121878" y="4169443"/>
            <a:ext cx="2341050" cy="698495"/>
          </a:xfrm>
          <a:prstGeom prst="rect">
            <a:avLst/>
          </a:prstGeom>
        </p:spPr>
      </p:pic>
      <p:pic>
        <p:nvPicPr>
          <p:cNvPr id="41" name="Picture 41"/>
          <p:cNvPicPr>
            <a:picLocks noChangeAspect="1"/>
          </p:cNvPicPr>
          <p:nvPr/>
        </p:nvPicPr>
        <p:blipFill>
          <a:blip r:embed="rId24"/>
          <a:srcRect/>
          <a:stretch>
            <a:fillRect/>
          </a:stretch>
        </p:blipFill>
        <p:spPr>
          <a:xfrm>
            <a:off x="13225533" y="5274869"/>
            <a:ext cx="2941124" cy="1105653"/>
          </a:xfrm>
          <a:prstGeom prst="rect">
            <a:avLst/>
          </a:prstGeom>
        </p:spPr>
      </p:pic>
      <p:pic>
        <p:nvPicPr>
          <p:cNvPr id="42" name="Picture 42"/>
          <p:cNvPicPr>
            <a:picLocks noChangeAspect="1"/>
          </p:cNvPicPr>
          <p:nvPr/>
        </p:nvPicPr>
        <p:blipFill>
          <a:blip r:embed="rId25"/>
          <a:srcRect/>
          <a:stretch>
            <a:fillRect/>
          </a:stretch>
        </p:blipFill>
        <p:spPr>
          <a:xfrm>
            <a:off x="11121878" y="6279508"/>
            <a:ext cx="2425650" cy="2061358"/>
          </a:xfrm>
          <a:prstGeom prst="rect">
            <a:avLst/>
          </a:prstGeom>
        </p:spPr>
      </p:pic>
      <p:pic>
        <p:nvPicPr>
          <p:cNvPr id="43" name="Picture 43"/>
          <p:cNvPicPr>
            <a:picLocks noChangeAspect="1"/>
          </p:cNvPicPr>
          <p:nvPr/>
        </p:nvPicPr>
        <p:blipFill>
          <a:blip r:embed="rId26"/>
          <a:srcRect/>
          <a:stretch>
            <a:fillRect/>
          </a:stretch>
        </p:blipFill>
        <p:spPr>
          <a:xfrm>
            <a:off x="5831152" y="6271468"/>
            <a:ext cx="3014863" cy="2131759"/>
          </a:xfrm>
          <a:prstGeom prst="rect">
            <a:avLst/>
          </a:prstGeom>
        </p:spPr>
      </p:pic>
      <p:sp>
        <p:nvSpPr>
          <p:cNvPr id="44" name="TextBox 44"/>
          <p:cNvSpPr txBox="1"/>
          <p:nvPr/>
        </p:nvSpPr>
        <p:spPr>
          <a:xfrm>
            <a:off x="6608984" y="1228725"/>
            <a:ext cx="8280738" cy="770736"/>
          </a:xfrm>
          <a:prstGeom prst="rect">
            <a:avLst/>
          </a:prstGeom>
        </p:spPr>
        <p:txBody>
          <a:bodyPr lIns="0" tIns="0" rIns="0" bIns="0" rtlCol="0" anchor="t">
            <a:spAutoFit/>
          </a:bodyPr>
          <a:lstStyle/>
          <a:p>
            <a:pPr>
              <a:lnSpc>
                <a:spcPts val="5449"/>
              </a:lnSpc>
            </a:pPr>
            <a:r>
              <a:rPr lang="en-US" sz="6410" dirty="0" err="1">
                <a:solidFill>
                  <a:srgbClr val="000000"/>
                </a:solidFill>
                <a:latin typeface="Abhaya Libre Regular Bold"/>
              </a:rPr>
              <a:t>Konzorcijum</a:t>
            </a:r>
            <a:endParaRPr lang="en-US" sz="6410" dirty="0">
              <a:solidFill>
                <a:srgbClr val="000000"/>
              </a:solidFill>
              <a:latin typeface="Abhaya Libre Regular Bold"/>
            </a:endParaRPr>
          </a:p>
        </p:txBody>
      </p:sp>
      <p:pic>
        <p:nvPicPr>
          <p:cNvPr id="45" name="Picture 45"/>
          <p:cNvPicPr>
            <a:picLocks noChangeAspect="1"/>
          </p:cNvPicPr>
          <p:nvPr/>
        </p:nvPicPr>
        <p:blipFill>
          <a:blip r:embed="rId27"/>
          <a:srcRect/>
          <a:stretch>
            <a:fillRect/>
          </a:stretch>
        </p:blipFill>
        <p:spPr>
          <a:xfrm>
            <a:off x="7870030" y="9245916"/>
            <a:ext cx="3710720" cy="77925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830888" y="4005165"/>
            <a:ext cx="12325712" cy="1733465"/>
          </a:xfrm>
          <a:prstGeom prst="rect">
            <a:avLst/>
          </a:prstGeom>
        </p:spPr>
        <p:txBody>
          <a:bodyPr lIns="0" tIns="0" rIns="0" bIns="0" rtlCol="0" anchor="t">
            <a:spAutoFit/>
          </a:bodyPr>
          <a:lstStyle/>
          <a:p>
            <a:pPr algn="ctr">
              <a:lnSpc>
                <a:spcPts val="12486"/>
              </a:lnSpc>
            </a:pPr>
            <a:r>
              <a:rPr lang="en-US" sz="14030" dirty="0" err="1">
                <a:solidFill>
                  <a:srgbClr val="000000"/>
                </a:solidFill>
                <a:latin typeface="Abhaya Libre Regular Bold Italics"/>
              </a:rPr>
              <a:t>Hvala</a:t>
            </a:r>
            <a:r>
              <a:rPr lang="en-US" sz="14030" dirty="0">
                <a:solidFill>
                  <a:srgbClr val="000000"/>
                </a:solidFill>
                <a:latin typeface="Abhaya Libre Regular Bold Italics"/>
              </a:rPr>
              <a:t>!</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546191" y="-1794241"/>
            <a:ext cx="3334026" cy="3588482"/>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6632729">
            <a:off x="16634531" y="823224"/>
            <a:ext cx="4881157" cy="4874760"/>
          </a:xfrm>
          <a:prstGeom prst="rect">
            <a:avLst/>
          </a:prstGeom>
        </p:spPr>
      </p:pic>
      <p:grpSp>
        <p:nvGrpSpPr>
          <p:cNvPr id="13" name="Group 13"/>
          <p:cNvGrpSpPr/>
          <p:nvPr/>
        </p:nvGrpSpPr>
        <p:grpSpPr>
          <a:xfrm>
            <a:off x="14267800" y="1219491"/>
            <a:ext cx="2900572" cy="807705"/>
            <a:chOff x="0" y="0"/>
            <a:chExt cx="3867430" cy="1076939"/>
          </a:xfrm>
        </p:grpSpPr>
        <p:pic>
          <p:nvPicPr>
            <p:cNvPr id="14"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0"/>
              <a:ext cx="3867430" cy="618789"/>
            </a:xfrm>
            <a:prstGeom prst="rect">
              <a:avLst/>
            </a:prstGeom>
          </p:spPr>
        </p:pic>
        <p:pic>
          <p:nvPicPr>
            <p:cNvPr id="15" name="Picture 15"/>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0" y="458151"/>
              <a:ext cx="3867430" cy="618789"/>
            </a:xfrm>
            <a:prstGeom prst="rect">
              <a:avLst/>
            </a:prstGeom>
          </p:spPr>
        </p:pic>
      </p:grpSp>
      <p:sp>
        <p:nvSpPr>
          <p:cNvPr id="16" name="TextBox 16"/>
          <p:cNvSpPr txBox="1"/>
          <p:nvPr/>
        </p:nvSpPr>
        <p:spPr>
          <a:xfrm>
            <a:off x="5273002" y="5611826"/>
            <a:ext cx="7441484" cy="1389755"/>
          </a:xfrm>
          <a:prstGeom prst="rect">
            <a:avLst/>
          </a:prstGeom>
        </p:spPr>
        <p:txBody>
          <a:bodyPr lIns="0" tIns="0" rIns="0" bIns="0" rtlCol="0" anchor="t">
            <a:spAutoFit/>
          </a:bodyPr>
          <a:lstStyle/>
          <a:p>
            <a:pPr algn="ctr">
              <a:lnSpc>
                <a:spcPts val="11295"/>
              </a:lnSpc>
              <a:spcBef>
                <a:spcPct val="0"/>
              </a:spcBef>
            </a:pPr>
            <a:r>
              <a:rPr lang="en-US" sz="8068">
                <a:solidFill>
                  <a:srgbClr val="04989E"/>
                </a:solidFill>
                <a:latin typeface="Abhaya Libre Regular Bold"/>
              </a:rPr>
              <a:t>@Regio.Digi.Hub</a:t>
            </a:r>
            <a:r>
              <a:rPr lang="en-US" sz="8068">
                <a:solidFill>
                  <a:srgbClr val="04989E"/>
                </a:solidFill>
                <a:latin typeface="Abhaya Libre Regular"/>
              </a:rPr>
              <a:t> </a:t>
            </a:r>
          </a:p>
        </p:txBody>
      </p:sp>
      <p:pic>
        <p:nvPicPr>
          <p:cNvPr id="17" name="Picture 17"/>
          <p:cNvPicPr>
            <a:picLocks noChangeAspect="1"/>
          </p:cNvPicPr>
          <p:nvPr/>
        </p:nvPicPr>
        <p:blipFill>
          <a:blip r:embed="rId22"/>
          <a:srcRect/>
          <a:stretch>
            <a:fillRect/>
          </a:stretch>
        </p:blipFill>
        <p:spPr>
          <a:xfrm>
            <a:off x="7555793" y="9258300"/>
            <a:ext cx="3710720" cy="7792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8336714" y="2945792"/>
            <a:ext cx="4684714" cy="555910"/>
          </a:xfrm>
          <a:prstGeom prst="rect">
            <a:avLst/>
          </a:prstGeom>
        </p:spPr>
        <p:txBody>
          <a:bodyPr lIns="0" tIns="0" rIns="0" bIns="0" rtlCol="0" anchor="t">
            <a:spAutoFit/>
          </a:bodyPr>
          <a:lstStyle/>
          <a:p>
            <a:pPr>
              <a:lnSpc>
                <a:spcPts val="4534"/>
              </a:lnSpc>
            </a:pPr>
            <a:r>
              <a:rPr lang="en-US" sz="3238" spc="-48" dirty="0">
                <a:solidFill>
                  <a:srgbClr val="000000"/>
                </a:solidFill>
                <a:latin typeface="Abhaya Libre Regular"/>
              </a:rPr>
              <a:t>DOŽIVOTNO UČENJE</a:t>
            </a:r>
          </a:p>
        </p:txBody>
      </p:sp>
      <p:sp>
        <p:nvSpPr>
          <p:cNvPr id="3" name="TextBox 3"/>
          <p:cNvSpPr txBox="1"/>
          <p:nvPr/>
        </p:nvSpPr>
        <p:spPr>
          <a:xfrm>
            <a:off x="8336714" y="5656377"/>
            <a:ext cx="4684714" cy="555910"/>
          </a:xfrm>
          <a:prstGeom prst="rect">
            <a:avLst/>
          </a:prstGeom>
        </p:spPr>
        <p:txBody>
          <a:bodyPr lIns="0" tIns="0" rIns="0" bIns="0" rtlCol="0" anchor="t">
            <a:spAutoFit/>
          </a:bodyPr>
          <a:lstStyle/>
          <a:p>
            <a:pPr>
              <a:lnSpc>
                <a:spcPts val="4534"/>
              </a:lnSpc>
            </a:pPr>
            <a:r>
              <a:rPr lang="en-US" sz="3238" spc="-48" dirty="0">
                <a:solidFill>
                  <a:srgbClr val="000000"/>
                </a:solidFill>
                <a:latin typeface="Abhaya Libre Regular"/>
              </a:rPr>
              <a:t>DOKVALIFIKACIJA</a:t>
            </a:r>
          </a:p>
        </p:txBody>
      </p:sp>
      <p:sp>
        <p:nvSpPr>
          <p:cNvPr id="4" name="TextBox 4"/>
          <p:cNvSpPr txBox="1"/>
          <p:nvPr/>
        </p:nvSpPr>
        <p:spPr>
          <a:xfrm>
            <a:off x="8336714" y="6581940"/>
            <a:ext cx="7077370" cy="1134478"/>
          </a:xfrm>
          <a:prstGeom prst="rect">
            <a:avLst/>
          </a:prstGeom>
        </p:spPr>
        <p:txBody>
          <a:bodyPr wrap="square" lIns="0" tIns="0" rIns="0" bIns="0" rtlCol="0" anchor="t">
            <a:spAutoFit/>
          </a:bodyPr>
          <a:lstStyle/>
          <a:p>
            <a:pPr>
              <a:lnSpc>
                <a:spcPts val="4534"/>
              </a:lnSpc>
            </a:pPr>
            <a:r>
              <a:rPr lang="en-US" sz="3238" spc="-48" dirty="0">
                <a:solidFill>
                  <a:srgbClr val="000000"/>
                </a:solidFill>
                <a:latin typeface="Abhaya Libre Regular"/>
              </a:rPr>
              <a:t>ULAGANJE KOMPANIJA U PREKVALIFIKACIJU U DOKVALIFIKACIJU</a:t>
            </a:r>
          </a:p>
        </p:txBody>
      </p:sp>
      <p:sp>
        <p:nvSpPr>
          <p:cNvPr id="5" name="TextBox 5"/>
          <p:cNvSpPr txBox="1"/>
          <p:nvPr/>
        </p:nvSpPr>
        <p:spPr>
          <a:xfrm>
            <a:off x="8336714" y="4723578"/>
            <a:ext cx="4684714" cy="555910"/>
          </a:xfrm>
          <a:prstGeom prst="rect">
            <a:avLst/>
          </a:prstGeom>
        </p:spPr>
        <p:txBody>
          <a:bodyPr lIns="0" tIns="0" rIns="0" bIns="0" rtlCol="0" anchor="t">
            <a:spAutoFit/>
          </a:bodyPr>
          <a:lstStyle/>
          <a:p>
            <a:pPr>
              <a:lnSpc>
                <a:spcPts val="4534"/>
              </a:lnSpc>
            </a:pPr>
            <a:r>
              <a:rPr lang="en-US" sz="3238" spc="-48" dirty="0">
                <a:solidFill>
                  <a:srgbClr val="000000"/>
                </a:solidFill>
                <a:latin typeface="Abhaya Libre Regular"/>
              </a:rPr>
              <a:t>PREKVALIFIKACIJA</a:t>
            </a:r>
          </a:p>
        </p:txBody>
      </p:sp>
      <p:sp>
        <p:nvSpPr>
          <p:cNvPr id="6" name="TextBox 6"/>
          <p:cNvSpPr txBox="1"/>
          <p:nvPr/>
        </p:nvSpPr>
        <p:spPr>
          <a:xfrm>
            <a:off x="8336713" y="3747735"/>
            <a:ext cx="7077371" cy="557397"/>
          </a:xfrm>
          <a:prstGeom prst="rect">
            <a:avLst/>
          </a:prstGeom>
        </p:spPr>
        <p:txBody>
          <a:bodyPr wrap="square" lIns="0" tIns="0" rIns="0" bIns="0" rtlCol="0" anchor="t">
            <a:spAutoFit/>
          </a:bodyPr>
          <a:lstStyle/>
          <a:p>
            <a:pPr>
              <a:lnSpc>
                <a:spcPts val="4534"/>
              </a:lnSpc>
            </a:pPr>
            <a:r>
              <a:rPr lang="en-US" sz="3238" spc="-48" dirty="0">
                <a:solidFill>
                  <a:srgbClr val="000000"/>
                </a:solidFill>
                <a:latin typeface="Abhaya Libre Regular"/>
              </a:rPr>
              <a:t>DOŽIVOTNO UČENJE GOOGLE  ALATI</a:t>
            </a: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47194">
            <a:off x="6660949" y="7876457"/>
            <a:ext cx="5364129" cy="536412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32120">
            <a:off x="-2174154" y="-1705919"/>
            <a:ext cx="5721823" cy="5669807"/>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03835">
            <a:off x="5295880" y="-10406627"/>
            <a:ext cx="11622266" cy="1238807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800000">
            <a:off x="15414085" y="8264626"/>
            <a:ext cx="3334026" cy="3588482"/>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800000">
            <a:off x="2161922" y="-772267"/>
            <a:ext cx="2556197" cy="2751289"/>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9614497">
            <a:off x="17447384" y="6091404"/>
            <a:ext cx="4352147" cy="4346443"/>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3420380">
            <a:off x="5570971" y="-4349323"/>
            <a:ext cx="5810576" cy="5802961"/>
          </a:xfrm>
          <a:prstGeom prst="rect">
            <a:avLst/>
          </a:prstGeom>
        </p:spPr>
      </p:pic>
      <p:sp>
        <p:nvSpPr>
          <p:cNvPr id="15" name="TextBox 15"/>
          <p:cNvSpPr txBox="1"/>
          <p:nvPr/>
        </p:nvSpPr>
        <p:spPr>
          <a:xfrm>
            <a:off x="1160102" y="5050278"/>
            <a:ext cx="8280738" cy="770736"/>
          </a:xfrm>
          <a:prstGeom prst="rect">
            <a:avLst/>
          </a:prstGeom>
        </p:spPr>
        <p:txBody>
          <a:bodyPr lIns="0" tIns="0" rIns="0" bIns="0" rtlCol="0" anchor="t">
            <a:spAutoFit/>
          </a:bodyPr>
          <a:lstStyle/>
          <a:p>
            <a:pPr>
              <a:lnSpc>
                <a:spcPts val="5449"/>
              </a:lnSpc>
            </a:pPr>
            <a:r>
              <a:rPr lang="en-US" sz="6410" dirty="0" err="1">
                <a:solidFill>
                  <a:srgbClr val="000000"/>
                </a:solidFill>
                <a:latin typeface="Abhaya Libre Regular Bold"/>
              </a:rPr>
              <a:t>Sadržaj</a:t>
            </a:r>
            <a:endParaRPr lang="en-US" sz="6410" dirty="0">
              <a:solidFill>
                <a:srgbClr val="000000"/>
              </a:solidFill>
              <a:latin typeface="Abhaya Libre Regular Bold"/>
            </a:endParaRPr>
          </a:p>
        </p:txBody>
      </p:sp>
      <p:sp>
        <p:nvSpPr>
          <p:cNvPr id="16" name="TextBox 16"/>
          <p:cNvSpPr txBox="1"/>
          <p:nvPr/>
        </p:nvSpPr>
        <p:spPr>
          <a:xfrm>
            <a:off x="7008829" y="2855939"/>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01</a:t>
            </a:r>
          </a:p>
        </p:txBody>
      </p:sp>
      <p:sp>
        <p:nvSpPr>
          <p:cNvPr id="17" name="TextBox 17"/>
          <p:cNvSpPr txBox="1"/>
          <p:nvPr/>
        </p:nvSpPr>
        <p:spPr>
          <a:xfrm>
            <a:off x="7008829" y="3642267"/>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02</a:t>
            </a:r>
          </a:p>
        </p:txBody>
      </p:sp>
      <p:sp>
        <p:nvSpPr>
          <p:cNvPr id="18" name="TextBox 18"/>
          <p:cNvSpPr txBox="1"/>
          <p:nvPr/>
        </p:nvSpPr>
        <p:spPr>
          <a:xfrm>
            <a:off x="7008829" y="4612735"/>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03</a:t>
            </a:r>
          </a:p>
        </p:txBody>
      </p:sp>
      <p:sp>
        <p:nvSpPr>
          <p:cNvPr id="19" name="TextBox 19"/>
          <p:cNvSpPr txBox="1"/>
          <p:nvPr/>
        </p:nvSpPr>
        <p:spPr>
          <a:xfrm>
            <a:off x="7008829" y="5586475"/>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04</a:t>
            </a:r>
          </a:p>
        </p:txBody>
      </p:sp>
      <p:sp>
        <p:nvSpPr>
          <p:cNvPr id="20" name="TextBox 20"/>
          <p:cNvSpPr txBox="1"/>
          <p:nvPr/>
        </p:nvSpPr>
        <p:spPr>
          <a:xfrm>
            <a:off x="7008829" y="6430809"/>
            <a:ext cx="1079688" cy="707040"/>
          </a:xfrm>
          <a:prstGeom prst="rect">
            <a:avLst/>
          </a:prstGeom>
        </p:spPr>
        <p:txBody>
          <a:bodyPr lIns="0" tIns="0" rIns="0" bIns="0" rtlCol="0" anchor="t">
            <a:spAutoFit/>
          </a:bodyPr>
          <a:lstStyle/>
          <a:p>
            <a:pPr>
              <a:lnSpc>
                <a:spcPts val="5654"/>
              </a:lnSpc>
            </a:pPr>
            <a:r>
              <a:rPr lang="en-US" sz="4038" spc="-60">
                <a:solidFill>
                  <a:srgbClr val="000000"/>
                </a:solidFill>
                <a:latin typeface="Abhaya Libre Regular"/>
              </a:rPr>
              <a:t>05</a:t>
            </a:r>
          </a:p>
        </p:txBody>
      </p:sp>
      <p:pic>
        <p:nvPicPr>
          <p:cNvPr id="22" name="Picture 22"/>
          <p:cNvPicPr>
            <a:picLocks noChangeAspect="1"/>
          </p:cNvPicPr>
          <p:nvPr/>
        </p:nvPicPr>
        <p:blipFill>
          <a:blip r:embed="rId16"/>
          <a:srcRect/>
          <a:stretch>
            <a:fillRect/>
          </a:stretch>
        </p:blipFill>
        <p:spPr>
          <a:xfrm>
            <a:off x="16418708" y="0"/>
            <a:ext cx="1869292" cy="1869292"/>
          </a:xfrm>
          <a:prstGeom prst="rect">
            <a:avLst/>
          </a:prstGeom>
        </p:spPr>
      </p:pic>
      <p:pic>
        <p:nvPicPr>
          <p:cNvPr id="23" name="Picture 23"/>
          <p:cNvPicPr>
            <a:picLocks noChangeAspect="1"/>
          </p:cNvPicPr>
          <p:nvPr/>
        </p:nvPicPr>
        <p:blipFill>
          <a:blip r:embed="rId17"/>
          <a:srcRect/>
          <a:stretch>
            <a:fillRect/>
          </a:stretch>
        </p:blipFill>
        <p:spPr>
          <a:xfrm>
            <a:off x="7870030" y="9245916"/>
            <a:ext cx="3710720" cy="779251"/>
          </a:xfrm>
          <a:prstGeom prst="rect">
            <a:avLst/>
          </a:prstGeom>
        </p:spPr>
      </p:pic>
      <p:sp>
        <p:nvSpPr>
          <p:cNvPr id="24" name="TextBox 4">
            <a:extLst>
              <a:ext uri="{FF2B5EF4-FFF2-40B4-BE49-F238E27FC236}">
                <a16:creationId xmlns:a16="http://schemas.microsoft.com/office/drawing/2014/main" id="{6CC3ED2B-FEF1-183C-3236-6689F471D5A1}"/>
              </a:ext>
            </a:extLst>
          </p:cNvPr>
          <p:cNvSpPr txBox="1"/>
          <p:nvPr/>
        </p:nvSpPr>
        <p:spPr>
          <a:xfrm>
            <a:off x="8343537" y="7765863"/>
            <a:ext cx="7226461" cy="1134478"/>
          </a:xfrm>
          <a:prstGeom prst="rect">
            <a:avLst/>
          </a:prstGeom>
        </p:spPr>
        <p:txBody>
          <a:bodyPr wrap="square" lIns="0" tIns="0" rIns="0" bIns="0" rtlCol="0" anchor="t">
            <a:spAutoFit/>
          </a:bodyPr>
          <a:lstStyle/>
          <a:p>
            <a:pPr>
              <a:lnSpc>
                <a:spcPts val="4534"/>
              </a:lnSpc>
            </a:pPr>
            <a:r>
              <a:rPr lang="en-US" sz="3238" spc="-48" dirty="0">
                <a:solidFill>
                  <a:srgbClr val="000000"/>
                </a:solidFill>
                <a:latin typeface="Abhaya Libre Regular"/>
              </a:rPr>
              <a:t>DOKVALIFIKOVANA/ PREKVALIFIKOVANA RADNA SNAGA </a:t>
            </a:r>
          </a:p>
        </p:txBody>
      </p:sp>
      <p:sp>
        <p:nvSpPr>
          <p:cNvPr id="25" name="TextBox 16">
            <a:extLst>
              <a:ext uri="{FF2B5EF4-FFF2-40B4-BE49-F238E27FC236}">
                <a16:creationId xmlns:a16="http://schemas.microsoft.com/office/drawing/2014/main" id="{FF10E3F8-A46C-CF0E-A779-99EC42D7B49B}"/>
              </a:ext>
            </a:extLst>
          </p:cNvPr>
          <p:cNvSpPr txBox="1"/>
          <p:nvPr/>
        </p:nvSpPr>
        <p:spPr>
          <a:xfrm>
            <a:off x="7078393" y="7602859"/>
            <a:ext cx="1079688" cy="707040"/>
          </a:xfrm>
          <a:prstGeom prst="rect">
            <a:avLst/>
          </a:prstGeom>
        </p:spPr>
        <p:txBody>
          <a:bodyPr lIns="0" tIns="0" rIns="0" bIns="0" rtlCol="0" anchor="t">
            <a:spAutoFit/>
          </a:bodyPr>
          <a:lstStyle/>
          <a:p>
            <a:pPr>
              <a:lnSpc>
                <a:spcPts val="5654"/>
              </a:lnSpc>
            </a:pPr>
            <a:r>
              <a:rPr lang="en-US" sz="4038" spc="-60" dirty="0">
                <a:solidFill>
                  <a:srgbClr val="000000"/>
                </a:solidFill>
                <a:latin typeface="Abhaya Libre Regular"/>
              </a:rPr>
              <a:t>06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648200" y="984463"/>
            <a:ext cx="9849139"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01 -</a:t>
            </a:r>
            <a:r>
              <a:rPr lang="en-US" sz="6410" dirty="0" err="1">
                <a:solidFill>
                  <a:srgbClr val="000000"/>
                </a:solidFill>
                <a:latin typeface="Abhaya Libre Regular"/>
              </a:rPr>
              <a:t>Šta</a:t>
            </a:r>
            <a:r>
              <a:rPr lang="en-US" sz="6410" dirty="0">
                <a:solidFill>
                  <a:srgbClr val="000000"/>
                </a:solidFill>
                <a:latin typeface="Abhaya Libre Regular"/>
              </a:rPr>
              <a:t> je </a:t>
            </a:r>
            <a:r>
              <a:rPr lang="en-US" sz="6410" dirty="0" err="1">
                <a:solidFill>
                  <a:srgbClr val="000000"/>
                </a:solidFill>
                <a:latin typeface="Abhaya Libre Regular"/>
              </a:rPr>
              <a:t>doživotno</a:t>
            </a:r>
            <a:r>
              <a:rPr lang="en-US" sz="6410" dirty="0">
                <a:solidFill>
                  <a:srgbClr val="000000"/>
                </a:solidFill>
                <a:latin typeface="Abhaya Libre Regular"/>
              </a:rPr>
              <a:t> </a:t>
            </a:r>
            <a:r>
              <a:rPr lang="en-US" sz="6410" dirty="0" err="1">
                <a:solidFill>
                  <a:srgbClr val="000000"/>
                </a:solidFill>
                <a:latin typeface="Abhaya Libre Regular"/>
              </a:rPr>
              <a:t>učenje</a:t>
            </a:r>
            <a:endParaRPr lang="en-US" sz="6410" dirty="0">
              <a:solidFill>
                <a:srgbClr val="000000"/>
              </a:solidFill>
              <a:latin typeface="Abhaya Libre Regular"/>
            </a:endParaRPr>
          </a:p>
        </p:txBody>
      </p:sp>
      <p:sp>
        <p:nvSpPr>
          <p:cNvPr id="5" name="TextBox 5"/>
          <p:cNvSpPr txBox="1"/>
          <p:nvPr/>
        </p:nvSpPr>
        <p:spPr>
          <a:xfrm>
            <a:off x="1752600" y="2971751"/>
            <a:ext cx="6510839" cy="3035446"/>
          </a:xfrm>
          <a:prstGeom prst="rect">
            <a:avLst/>
          </a:prstGeom>
        </p:spPr>
        <p:txBody>
          <a:bodyPr lIns="0" tIns="0" rIns="0" bIns="0" rtlCol="0" anchor="t">
            <a:spAutoFit/>
          </a:bodyPr>
          <a:lstStyle/>
          <a:p>
            <a:pPr algn="just">
              <a:lnSpc>
                <a:spcPts val="3359"/>
              </a:lnSpc>
            </a:pPr>
            <a:r>
              <a:rPr lang="en-US" sz="2400" spc="-36" dirty="0" err="1">
                <a:solidFill>
                  <a:srgbClr val="000000"/>
                </a:solidFill>
                <a:latin typeface="Abhaya Libre Regular"/>
              </a:rPr>
              <a:t>Opšte</a:t>
            </a:r>
            <a:r>
              <a:rPr lang="en-US" sz="2400" spc="-36" dirty="0">
                <a:solidFill>
                  <a:srgbClr val="000000"/>
                </a:solidFill>
                <a:latin typeface="Abhaya Libre Regular"/>
              </a:rPr>
              <a:t> je </a:t>
            </a:r>
            <a:r>
              <a:rPr lang="en-US" sz="2400" spc="-36" dirty="0" err="1">
                <a:solidFill>
                  <a:srgbClr val="000000"/>
                </a:solidFill>
                <a:latin typeface="Abhaya Libre Regular"/>
              </a:rPr>
              <a:t>poznato</a:t>
            </a:r>
            <a:r>
              <a:rPr lang="en-US" sz="2400" spc="-36" dirty="0">
                <a:solidFill>
                  <a:srgbClr val="000000"/>
                </a:solidFill>
                <a:latin typeface="Abhaya Libre Regular"/>
              </a:rPr>
              <a:t> da se </a:t>
            </a:r>
            <a:r>
              <a:rPr lang="en-US" sz="2400" spc="-36" dirty="0" err="1">
                <a:solidFill>
                  <a:srgbClr val="000000"/>
                </a:solidFill>
                <a:latin typeface="Abhaya Libre Regular"/>
              </a:rPr>
              <a:t>svet</a:t>
            </a:r>
            <a:r>
              <a:rPr lang="en-US" sz="2400" spc="-36" dirty="0">
                <a:solidFill>
                  <a:srgbClr val="000000"/>
                </a:solidFill>
                <a:latin typeface="Abhaya Libre Regular"/>
              </a:rPr>
              <a:t> </a:t>
            </a:r>
            <a:r>
              <a:rPr lang="en-US" sz="2400" spc="-36" dirty="0" err="1">
                <a:solidFill>
                  <a:srgbClr val="000000"/>
                </a:solidFill>
                <a:latin typeface="Abhaya Libre Regular"/>
              </a:rPr>
              <a:t>oko</a:t>
            </a:r>
            <a:r>
              <a:rPr lang="en-US" sz="2400" spc="-36" dirty="0">
                <a:solidFill>
                  <a:srgbClr val="000000"/>
                </a:solidFill>
                <a:latin typeface="Abhaya Libre Regular"/>
              </a:rPr>
              <a:t> </a:t>
            </a:r>
            <a:r>
              <a:rPr lang="en-US" sz="2400" spc="-36" dirty="0" err="1">
                <a:solidFill>
                  <a:srgbClr val="000000"/>
                </a:solidFill>
                <a:latin typeface="Abhaya Libre Regular"/>
              </a:rPr>
              <a:t>nas</a:t>
            </a:r>
            <a:r>
              <a:rPr lang="en-US" sz="2400" spc="-36" dirty="0">
                <a:solidFill>
                  <a:srgbClr val="000000"/>
                </a:solidFill>
                <a:latin typeface="Abhaya Libre Regular"/>
              </a:rPr>
              <a:t> </a:t>
            </a:r>
            <a:r>
              <a:rPr lang="en-US" sz="2400" spc="-36" dirty="0" err="1">
                <a:solidFill>
                  <a:srgbClr val="000000"/>
                </a:solidFill>
                <a:latin typeface="Abhaya Libre Regular"/>
              </a:rPr>
              <a:t>razvija</a:t>
            </a:r>
            <a:r>
              <a:rPr lang="en-US" sz="2400" spc="-36" dirty="0">
                <a:solidFill>
                  <a:srgbClr val="000000"/>
                </a:solidFill>
                <a:latin typeface="Abhaya Libre Regular"/>
              </a:rPr>
              <a:t> </a:t>
            </a:r>
            <a:r>
              <a:rPr lang="en-US" sz="2400" spc="-36" dirty="0" err="1">
                <a:solidFill>
                  <a:srgbClr val="000000"/>
                </a:solidFill>
                <a:latin typeface="Abhaya Libre Regular"/>
              </a:rPr>
              <a:t>brzim</a:t>
            </a:r>
            <a:r>
              <a:rPr lang="en-US" sz="2400" spc="-36" dirty="0">
                <a:solidFill>
                  <a:srgbClr val="000000"/>
                </a:solidFill>
                <a:latin typeface="Abhaya Libre Regular"/>
              </a:rPr>
              <a:t> </a:t>
            </a:r>
            <a:r>
              <a:rPr lang="en-US" sz="2400" spc="-36" dirty="0" err="1">
                <a:solidFill>
                  <a:srgbClr val="000000"/>
                </a:solidFill>
                <a:latin typeface="Abhaya Libre Regular"/>
              </a:rPr>
              <a:t>tempom</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da </a:t>
            </a:r>
            <a:r>
              <a:rPr lang="en-US" sz="2400" spc="-36" dirty="0" err="1">
                <a:solidFill>
                  <a:srgbClr val="000000"/>
                </a:solidFill>
                <a:latin typeface="Abhaya Libre Regular"/>
              </a:rPr>
              <a:t>bismo</a:t>
            </a:r>
            <a:r>
              <a:rPr lang="en-US" sz="2400" spc="-36" dirty="0">
                <a:solidFill>
                  <a:srgbClr val="000000"/>
                </a:solidFill>
                <a:latin typeface="Abhaya Libre Regular"/>
              </a:rPr>
              <a:t> </a:t>
            </a:r>
            <a:r>
              <a:rPr lang="en-US" sz="2400" spc="-36" dirty="0" err="1">
                <a:solidFill>
                  <a:srgbClr val="000000"/>
                </a:solidFill>
                <a:latin typeface="Abhaya Libre Regular"/>
              </a:rPr>
              <a:t>išli</a:t>
            </a:r>
            <a:r>
              <a:rPr lang="en-US" sz="2400" spc="-36" dirty="0">
                <a:solidFill>
                  <a:srgbClr val="000000"/>
                </a:solidFill>
                <a:latin typeface="Abhaya Libre Regular"/>
              </a:rPr>
              <a:t> </a:t>
            </a:r>
            <a:r>
              <a:rPr lang="en-US" sz="2400" spc="-36" dirty="0" err="1">
                <a:solidFill>
                  <a:srgbClr val="000000"/>
                </a:solidFill>
                <a:latin typeface="Abhaya Libre Regular"/>
              </a:rPr>
              <a:t>ukorak</a:t>
            </a:r>
            <a:r>
              <a:rPr lang="en-US" sz="2400" spc="-36" dirty="0">
                <a:solidFill>
                  <a:srgbClr val="000000"/>
                </a:solidFill>
                <a:latin typeface="Abhaya Libre Regular"/>
              </a:rPr>
              <a:t> </a:t>
            </a:r>
            <a:r>
              <a:rPr lang="en-US" sz="2400" spc="-36" dirty="0" err="1">
                <a:solidFill>
                  <a:srgbClr val="000000"/>
                </a:solidFill>
                <a:latin typeface="Abhaya Libre Regular"/>
              </a:rPr>
              <a:t>sa</a:t>
            </a:r>
            <a:r>
              <a:rPr lang="en-US" sz="2400" spc="-36" dirty="0">
                <a:solidFill>
                  <a:srgbClr val="000000"/>
                </a:solidFill>
                <a:latin typeface="Abhaya Libre Regular"/>
              </a:rPr>
              <a:t> </a:t>
            </a:r>
            <a:r>
              <a:rPr lang="en-US" sz="2400" spc="-36" dirty="0" err="1">
                <a:solidFill>
                  <a:srgbClr val="000000"/>
                </a:solidFill>
                <a:latin typeface="Abhaya Libre Regular"/>
              </a:rPr>
              <a:t>ovom</a:t>
            </a:r>
            <a:r>
              <a:rPr lang="en-US" sz="2400" spc="-36" dirty="0">
                <a:solidFill>
                  <a:srgbClr val="000000"/>
                </a:solidFill>
                <a:latin typeface="Abhaya Libre Regular"/>
              </a:rPr>
              <a:t> </a:t>
            </a:r>
            <a:r>
              <a:rPr lang="en-US" sz="2400" spc="-36" dirty="0" err="1">
                <a:solidFill>
                  <a:srgbClr val="000000"/>
                </a:solidFill>
                <a:latin typeface="Abhaya Libre Regular"/>
              </a:rPr>
              <a:t>realnošću</a:t>
            </a:r>
            <a:r>
              <a:rPr lang="en-US" sz="2400" spc="-36" dirty="0">
                <a:solidFill>
                  <a:srgbClr val="000000"/>
                </a:solidFill>
                <a:latin typeface="Abhaya Libre Regular"/>
              </a:rPr>
              <a:t>, </a:t>
            </a:r>
            <a:r>
              <a:rPr lang="en-US" sz="2400" spc="-36" dirty="0" err="1">
                <a:solidFill>
                  <a:srgbClr val="000000"/>
                </a:solidFill>
                <a:latin typeface="Abhaya Libre Regular"/>
              </a:rPr>
              <a:t>trebalo</a:t>
            </a:r>
            <a:r>
              <a:rPr lang="en-US" sz="2400" spc="-36" dirty="0">
                <a:solidFill>
                  <a:srgbClr val="000000"/>
                </a:solidFill>
                <a:latin typeface="Abhaya Libre Regular"/>
              </a:rPr>
              <a:t> bi da </a:t>
            </a:r>
            <a:r>
              <a:rPr lang="en-US" sz="2400" spc="-36" dirty="0" err="1">
                <a:solidFill>
                  <a:srgbClr val="000000"/>
                </a:solidFill>
                <a:latin typeface="Abhaya Libre Regular"/>
              </a:rPr>
              <a:t>negujemo</a:t>
            </a:r>
            <a:r>
              <a:rPr lang="en-US" sz="2400" spc="-36" dirty="0">
                <a:solidFill>
                  <a:srgbClr val="000000"/>
                </a:solidFill>
                <a:latin typeface="Abhaya Libre Regular"/>
              </a:rPr>
              <a:t> </a:t>
            </a:r>
            <a:r>
              <a:rPr lang="en-US" sz="2400" spc="-36" dirty="0" err="1">
                <a:solidFill>
                  <a:srgbClr val="000000"/>
                </a:solidFill>
                <a:latin typeface="Abhaya Libre Regular"/>
              </a:rPr>
              <a:t>filozofiju</a:t>
            </a:r>
            <a:r>
              <a:rPr lang="en-US" sz="2400" spc="-36" dirty="0">
                <a:solidFill>
                  <a:srgbClr val="000000"/>
                </a:solidFill>
                <a:latin typeface="Abhaya Libre Regular"/>
              </a:rPr>
              <a:t> </a:t>
            </a:r>
            <a:r>
              <a:rPr lang="en-US" sz="2400" spc="-36" dirty="0" err="1">
                <a:solidFill>
                  <a:srgbClr val="000000"/>
                </a:solidFill>
                <a:latin typeface="Abhaya Libre Regular"/>
              </a:rPr>
              <a:t>stalnog</a:t>
            </a:r>
            <a:r>
              <a:rPr lang="en-US" sz="2400" spc="-36" dirty="0">
                <a:solidFill>
                  <a:srgbClr val="000000"/>
                </a:solidFill>
                <a:latin typeface="Abhaya Libre Regular"/>
              </a:rPr>
              <a:t> </a:t>
            </a:r>
            <a:r>
              <a:rPr lang="en-US" sz="2400" spc="-36" dirty="0" err="1">
                <a:solidFill>
                  <a:srgbClr val="000000"/>
                </a:solidFill>
                <a:latin typeface="Abhaya Libre Regular"/>
              </a:rPr>
              <a:t>razvoja</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poboljšanja</a:t>
            </a:r>
            <a:r>
              <a:rPr lang="en-US" sz="2400" spc="-36" dirty="0">
                <a:solidFill>
                  <a:srgbClr val="000000"/>
                </a:solidFill>
                <a:latin typeface="Abhaya Libre Regular"/>
              </a:rPr>
              <a:t>. Svi mi </a:t>
            </a:r>
            <a:r>
              <a:rPr lang="en-US" sz="2400" spc="-36" dirty="0" err="1">
                <a:solidFill>
                  <a:srgbClr val="000000"/>
                </a:solidFill>
                <a:latin typeface="Abhaya Libre Regular"/>
              </a:rPr>
              <a:t>treba</a:t>
            </a:r>
            <a:r>
              <a:rPr lang="en-US" sz="2400" spc="-36" dirty="0">
                <a:solidFill>
                  <a:srgbClr val="000000"/>
                </a:solidFill>
                <a:latin typeface="Abhaya Libre Regular"/>
              </a:rPr>
              <a:t> da </a:t>
            </a:r>
            <a:r>
              <a:rPr lang="en-US" sz="2400" spc="-36" dirty="0" err="1">
                <a:solidFill>
                  <a:srgbClr val="000000"/>
                </a:solidFill>
                <a:latin typeface="Abhaya Libre Regular"/>
              </a:rPr>
              <a:t>budemo</a:t>
            </a:r>
            <a:r>
              <a:rPr lang="en-US" sz="2400" spc="-36" dirty="0">
                <a:solidFill>
                  <a:srgbClr val="000000"/>
                </a:solidFill>
                <a:latin typeface="Abhaya Libre Regular"/>
              </a:rPr>
              <a:t> </a:t>
            </a:r>
            <a:r>
              <a:rPr lang="en-US" sz="2400" spc="-36" dirty="0" err="1">
                <a:solidFill>
                  <a:srgbClr val="000000"/>
                </a:solidFill>
                <a:latin typeface="Abhaya Libre Regular"/>
              </a:rPr>
              <a:t>doživotni</a:t>
            </a:r>
            <a:r>
              <a:rPr lang="en-US" sz="2400" spc="-36" dirty="0">
                <a:solidFill>
                  <a:srgbClr val="000000"/>
                </a:solidFill>
                <a:latin typeface="Abhaya Libre Regular"/>
              </a:rPr>
              <a:t> </a:t>
            </a:r>
            <a:r>
              <a:rPr lang="en-US" sz="2400" spc="-36" dirty="0" err="1">
                <a:solidFill>
                  <a:srgbClr val="000000"/>
                </a:solidFill>
                <a:latin typeface="Abhaya Libre Regular"/>
              </a:rPr>
              <a:t>učenici</a:t>
            </a:r>
            <a:r>
              <a:rPr lang="en-US" sz="2400" spc="-36" dirty="0">
                <a:solidFill>
                  <a:srgbClr val="000000"/>
                </a:solidFill>
                <a:latin typeface="Abhaya Libre Regular"/>
              </a:rPr>
              <a:t> u 21. </a:t>
            </a:r>
            <a:r>
              <a:rPr lang="en-US" sz="2400" spc="-36" dirty="0" err="1">
                <a:solidFill>
                  <a:srgbClr val="000000"/>
                </a:solidFill>
                <a:latin typeface="Abhaya Libre Regular"/>
              </a:rPr>
              <a:t>veku</a:t>
            </a:r>
            <a:r>
              <a:rPr lang="en-US" sz="2400" spc="-36" dirty="0">
                <a:solidFill>
                  <a:srgbClr val="000000"/>
                </a:solidFill>
                <a:latin typeface="Abhaya Libre Regular"/>
              </a:rPr>
              <a:t>. Da </a:t>
            </a:r>
            <a:r>
              <a:rPr lang="en-US" sz="2400" spc="-36" dirty="0" err="1">
                <a:solidFill>
                  <a:srgbClr val="000000"/>
                </a:solidFill>
                <a:latin typeface="Abhaya Libre Regular"/>
              </a:rPr>
              <a:t>bismo</a:t>
            </a:r>
            <a:r>
              <a:rPr lang="en-US" sz="2400" spc="-36" dirty="0">
                <a:solidFill>
                  <a:srgbClr val="000000"/>
                </a:solidFill>
                <a:latin typeface="Abhaya Libre Regular"/>
              </a:rPr>
              <a:t> </a:t>
            </a:r>
            <a:r>
              <a:rPr lang="en-US" sz="2400" spc="-36" dirty="0" err="1">
                <a:solidFill>
                  <a:srgbClr val="000000"/>
                </a:solidFill>
                <a:latin typeface="Abhaya Libre Regular"/>
              </a:rPr>
              <a:t>održali</a:t>
            </a:r>
            <a:r>
              <a:rPr lang="en-US" sz="2400" spc="-36" dirty="0">
                <a:solidFill>
                  <a:srgbClr val="000000"/>
                </a:solidFill>
                <a:latin typeface="Abhaya Libre Regular"/>
              </a:rPr>
              <a:t> </a:t>
            </a:r>
            <a:r>
              <a:rPr lang="en-US" sz="2400" spc="-36" dirty="0" err="1">
                <a:solidFill>
                  <a:srgbClr val="000000"/>
                </a:solidFill>
                <a:latin typeface="Abhaya Libre Regular"/>
              </a:rPr>
              <a:t>konkurentsku</a:t>
            </a:r>
            <a:r>
              <a:rPr lang="en-US" sz="2400" spc="-36" dirty="0">
                <a:solidFill>
                  <a:srgbClr val="000000"/>
                </a:solidFill>
                <a:latin typeface="Abhaya Libre Regular"/>
              </a:rPr>
              <a:t> </a:t>
            </a:r>
            <a:r>
              <a:rPr lang="en-US" sz="2400" spc="-36" dirty="0" err="1">
                <a:solidFill>
                  <a:srgbClr val="000000"/>
                </a:solidFill>
                <a:latin typeface="Abhaya Libre Regular"/>
              </a:rPr>
              <a:t>prednost</a:t>
            </a:r>
            <a:r>
              <a:rPr lang="en-US" sz="2400" spc="-36" dirty="0">
                <a:solidFill>
                  <a:srgbClr val="000000"/>
                </a:solidFill>
                <a:latin typeface="Abhaya Libre Regular"/>
              </a:rPr>
              <a:t> u </a:t>
            </a:r>
            <a:r>
              <a:rPr lang="en-US" sz="2400" spc="-36" dirty="0" err="1">
                <a:solidFill>
                  <a:srgbClr val="000000"/>
                </a:solidFill>
                <a:latin typeface="Abhaya Libre Regular"/>
              </a:rPr>
              <a:t>svemu</a:t>
            </a:r>
            <a:r>
              <a:rPr lang="en-US" sz="2400" spc="-36" dirty="0">
                <a:solidFill>
                  <a:srgbClr val="000000"/>
                </a:solidFill>
                <a:latin typeface="Abhaya Libre Regular"/>
              </a:rPr>
              <a:t> </a:t>
            </a:r>
            <a:r>
              <a:rPr lang="en-US" sz="2400" spc="-36" dirty="0" err="1">
                <a:solidFill>
                  <a:srgbClr val="000000"/>
                </a:solidFill>
                <a:latin typeface="Abhaya Libre Regular"/>
              </a:rPr>
              <a:t>što</a:t>
            </a:r>
            <a:r>
              <a:rPr lang="en-US" sz="2400" spc="-36" dirty="0">
                <a:solidFill>
                  <a:srgbClr val="000000"/>
                </a:solidFill>
                <a:latin typeface="Abhaya Libre Regular"/>
              </a:rPr>
              <a:t> </a:t>
            </a:r>
            <a:r>
              <a:rPr lang="en-US" sz="2400" spc="-36" dirty="0" err="1">
                <a:solidFill>
                  <a:srgbClr val="000000"/>
                </a:solidFill>
                <a:latin typeface="Abhaya Libre Regular"/>
              </a:rPr>
              <a:t>radimo</a:t>
            </a:r>
            <a:r>
              <a:rPr lang="en-US" sz="2400" spc="-36" dirty="0">
                <a:solidFill>
                  <a:srgbClr val="000000"/>
                </a:solidFill>
                <a:latin typeface="Abhaya Libre Regular"/>
              </a:rPr>
              <a:t>, </a:t>
            </a:r>
            <a:r>
              <a:rPr lang="en-US" sz="2400" spc="-36" dirty="0" err="1">
                <a:solidFill>
                  <a:srgbClr val="000000"/>
                </a:solidFill>
                <a:latin typeface="Abhaya Libre Regular"/>
              </a:rPr>
              <a:t>potrebno</a:t>
            </a:r>
            <a:r>
              <a:rPr lang="en-US" sz="2400" spc="-36" dirty="0">
                <a:solidFill>
                  <a:srgbClr val="000000"/>
                </a:solidFill>
                <a:latin typeface="Abhaya Libre Regular"/>
              </a:rPr>
              <a:t> je da </a:t>
            </a:r>
            <a:r>
              <a:rPr lang="en-US" sz="2400" spc="-36" dirty="0" err="1">
                <a:solidFill>
                  <a:srgbClr val="000000"/>
                </a:solidFill>
                <a:latin typeface="Abhaya Libre Regular"/>
              </a:rPr>
              <a:t>stalno</a:t>
            </a:r>
            <a:r>
              <a:rPr lang="en-US" sz="2400" spc="-36" dirty="0">
                <a:solidFill>
                  <a:srgbClr val="000000"/>
                </a:solidFill>
                <a:latin typeface="Abhaya Libre Regular"/>
              </a:rPr>
              <a:t> </a:t>
            </a:r>
            <a:r>
              <a:rPr lang="en-US" sz="2400" spc="-36" dirty="0" err="1">
                <a:solidFill>
                  <a:srgbClr val="000000"/>
                </a:solidFill>
                <a:latin typeface="Abhaya Libre Regular"/>
              </a:rPr>
              <a:t>održavamo</a:t>
            </a:r>
            <a:r>
              <a:rPr lang="en-US" sz="2400" spc="-36" dirty="0">
                <a:solidFill>
                  <a:srgbClr val="000000"/>
                </a:solidFill>
                <a:latin typeface="Abhaya Libre Regular"/>
              </a:rPr>
              <a:t> </a:t>
            </a:r>
            <a:r>
              <a:rPr lang="en-US" sz="2400" spc="-36" dirty="0" err="1">
                <a:solidFill>
                  <a:srgbClr val="000000"/>
                </a:solidFill>
                <a:latin typeface="Abhaya Libre Regular"/>
              </a:rPr>
              <a:t>svoje</a:t>
            </a:r>
            <a:r>
              <a:rPr lang="en-US" sz="2400" spc="-36" dirty="0">
                <a:solidFill>
                  <a:srgbClr val="000000"/>
                </a:solidFill>
                <a:latin typeface="Abhaya Libre Regular"/>
              </a:rPr>
              <a:t> </a:t>
            </a:r>
            <a:r>
              <a:rPr lang="en-US" sz="2400" spc="-36" dirty="0" err="1">
                <a:solidFill>
                  <a:srgbClr val="000000"/>
                </a:solidFill>
                <a:latin typeface="Abhaya Libre Regular"/>
              </a:rPr>
              <a:t>znanje</a:t>
            </a:r>
            <a:r>
              <a:rPr lang="en-US" sz="2400" spc="-36" dirty="0">
                <a:solidFill>
                  <a:srgbClr val="000000"/>
                </a:solidFill>
                <a:latin typeface="Abhaya Libre Regular"/>
              </a:rPr>
              <a:t> </a:t>
            </a:r>
            <a:r>
              <a:rPr lang="en-US" sz="2400" spc="-36" dirty="0" err="1">
                <a:solidFill>
                  <a:srgbClr val="000000"/>
                </a:solidFill>
                <a:latin typeface="Abhaya Libre Regular"/>
              </a:rPr>
              <a:t>svežim</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oštrim</a:t>
            </a:r>
            <a:r>
              <a:rPr lang="en-US" sz="2400" spc="-36" dirty="0">
                <a:solidFill>
                  <a:srgbClr val="000000"/>
                </a:solidFill>
                <a:latin typeface="Abhaya Libre Regular"/>
              </a:rPr>
              <a:t>.</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6"/>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7"/>
          <a:srcRect/>
          <a:stretch>
            <a:fillRect/>
          </a:stretch>
        </p:blipFill>
        <p:spPr>
          <a:xfrm>
            <a:off x="7870030" y="9245916"/>
            <a:ext cx="3710720" cy="779251"/>
          </a:xfrm>
          <a:prstGeom prst="rect">
            <a:avLst/>
          </a:prstGeom>
        </p:spPr>
      </p:pic>
      <p:pic>
        <p:nvPicPr>
          <p:cNvPr id="13" name="Picture 12" descr="A picture containing calendar&#10;&#10;Description automatically generated">
            <a:extLst>
              <a:ext uri="{FF2B5EF4-FFF2-40B4-BE49-F238E27FC236}">
                <a16:creationId xmlns:a16="http://schemas.microsoft.com/office/drawing/2014/main" id="{DE4C79A5-71CC-7EEB-91E8-B4A1D61D949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4600" y="2529140"/>
            <a:ext cx="6974238" cy="4786108"/>
          </a:xfrm>
          <a:prstGeom prst="rect">
            <a:avLst/>
          </a:prstGeom>
        </p:spPr>
      </p:pic>
      <p:sp>
        <p:nvSpPr>
          <p:cNvPr id="2" name="TextBox 1">
            <a:extLst>
              <a:ext uri="{FF2B5EF4-FFF2-40B4-BE49-F238E27FC236}">
                <a16:creationId xmlns:a16="http://schemas.microsoft.com/office/drawing/2014/main" id="{AD49D8F0-0ED1-4C71-2E9D-1FBAF00AEC28}"/>
              </a:ext>
            </a:extLst>
          </p:cNvPr>
          <p:cNvSpPr txBox="1"/>
          <p:nvPr/>
        </p:nvSpPr>
        <p:spPr>
          <a:xfrm>
            <a:off x="11201400" y="7810500"/>
            <a:ext cx="1652375" cy="369332"/>
          </a:xfrm>
          <a:prstGeom prst="rect">
            <a:avLst/>
          </a:prstGeom>
          <a:noFill/>
        </p:spPr>
        <p:txBody>
          <a:bodyPr wrap="none" rtlCol="0">
            <a:spAutoFit/>
          </a:bodyPr>
          <a:lstStyle/>
          <a:p>
            <a:r>
              <a:rPr lang="en-US" dirty="0"/>
              <a:t>Source: pixabay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7"/>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8"/>
          <a:srcRect/>
          <a:stretch>
            <a:fillRect/>
          </a:stretch>
        </p:blipFill>
        <p:spPr>
          <a:xfrm>
            <a:off x="7870030" y="9245916"/>
            <a:ext cx="3710720" cy="779251"/>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9614497">
            <a:off x="17215841" y="8047725"/>
            <a:ext cx="4352147" cy="4346443"/>
          </a:xfrm>
          <a:prstGeom prst="rect">
            <a:avLst/>
          </a:prstGeom>
        </p:spPr>
      </p:pic>
      <p:grpSp>
        <p:nvGrpSpPr>
          <p:cNvPr id="8" name="Group 8"/>
          <p:cNvGrpSpPr/>
          <p:nvPr/>
        </p:nvGrpSpPr>
        <p:grpSpPr>
          <a:xfrm>
            <a:off x="445052" y="2144615"/>
            <a:ext cx="16908303" cy="6259904"/>
            <a:chOff x="0" y="-47625"/>
            <a:chExt cx="22544403" cy="8346538"/>
          </a:xfrm>
        </p:grpSpPr>
        <p:pic>
          <p:nvPicPr>
            <p:cNvPr id="9" name="Picture 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7109853" y="2670156"/>
              <a:ext cx="2126769" cy="2208776"/>
            </a:xfrm>
            <a:prstGeom prst="rect">
              <a:avLst/>
            </a:prstGeom>
          </p:spPr>
        </p:pic>
        <p:sp>
          <p:nvSpPr>
            <p:cNvPr id="11" name="TextBox 11"/>
            <p:cNvSpPr txBox="1"/>
            <p:nvPr/>
          </p:nvSpPr>
          <p:spPr>
            <a:xfrm>
              <a:off x="14160686" y="6318096"/>
              <a:ext cx="8383717" cy="559128"/>
            </a:xfrm>
            <a:prstGeom prst="rect">
              <a:avLst/>
            </a:prstGeom>
          </p:spPr>
          <p:txBody>
            <a:bodyPr lIns="0" tIns="0" rIns="0" bIns="0" rtlCol="0" anchor="t">
              <a:spAutoFit/>
            </a:bodyPr>
            <a:lstStyle/>
            <a:p>
              <a:pPr algn="just">
                <a:lnSpc>
                  <a:spcPts val="3359"/>
                </a:lnSpc>
              </a:pPr>
              <a:endParaRPr lang="en-US" sz="2400" spc="-36" dirty="0">
                <a:solidFill>
                  <a:srgbClr val="000000"/>
                </a:solidFill>
                <a:latin typeface="Abhaya Libre Regular"/>
              </a:endParaRPr>
            </a:p>
          </p:txBody>
        </p:sp>
        <p:sp>
          <p:nvSpPr>
            <p:cNvPr id="13" name="TextBox 13"/>
            <p:cNvSpPr txBox="1"/>
            <p:nvPr/>
          </p:nvSpPr>
          <p:spPr>
            <a:xfrm>
              <a:off x="14160686" y="-47625"/>
              <a:ext cx="8258312" cy="559128"/>
            </a:xfrm>
            <a:prstGeom prst="rect">
              <a:avLst/>
            </a:prstGeom>
          </p:spPr>
          <p:txBody>
            <a:bodyPr lIns="0" tIns="0" rIns="0" bIns="0" rtlCol="0" anchor="t">
              <a:spAutoFit/>
            </a:bodyPr>
            <a:lstStyle/>
            <a:p>
              <a:pPr algn="just">
                <a:lnSpc>
                  <a:spcPts val="3359"/>
                </a:lnSpc>
              </a:pPr>
              <a:r>
                <a:rPr lang="en-US" sz="2400" spc="-36" dirty="0">
                  <a:solidFill>
                    <a:srgbClr val="000000"/>
                  </a:solidFill>
                  <a:latin typeface="Abhaya Libre Regular"/>
                </a:rPr>
                <a:t>.</a:t>
              </a:r>
            </a:p>
          </p:txBody>
        </p:sp>
        <p:sp>
          <p:nvSpPr>
            <p:cNvPr id="14" name="TextBox 14"/>
            <p:cNvSpPr txBox="1"/>
            <p:nvPr/>
          </p:nvSpPr>
          <p:spPr>
            <a:xfrm>
              <a:off x="0" y="7922741"/>
              <a:ext cx="10620972" cy="376172"/>
            </a:xfrm>
            <a:prstGeom prst="rect">
              <a:avLst/>
            </a:prstGeom>
          </p:spPr>
          <p:txBody>
            <a:bodyPr lIns="0" tIns="0" rIns="0" bIns="0" rtlCol="0" anchor="t">
              <a:spAutoFit/>
            </a:bodyPr>
            <a:lstStyle/>
            <a:p>
              <a:pPr algn="just">
                <a:lnSpc>
                  <a:spcPts val="2240"/>
                </a:lnSpc>
              </a:pPr>
              <a:r>
                <a:rPr lang="en-US" sz="1600" spc="-24" dirty="0">
                  <a:solidFill>
                    <a:srgbClr val="000000"/>
                  </a:solidFill>
                  <a:latin typeface="Abhaya Libre Regular"/>
                </a:rPr>
                <a:t>Video Reference: https://www.youtube.com/watch?v=NljvcJUoNt4</a:t>
              </a:r>
            </a:p>
          </p:txBody>
        </p:sp>
      </p:grpSp>
      <p:pic>
        <p:nvPicPr>
          <p:cNvPr id="15" name="Online Media 14" title="What is lifelong learning?">
            <a:hlinkClick r:id="" action="ppaction://media"/>
            <a:extLst>
              <a:ext uri="{FF2B5EF4-FFF2-40B4-BE49-F238E27FC236}">
                <a16:creationId xmlns:a16="http://schemas.microsoft.com/office/drawing/2014/main" id="{4099B37A-5CB8-51FE-9CA6-07800BF13C96}"/>
              </a:ext>
            </a:extLst>
          </p:cNvPr>
          <p:cNvPicPr>
            <a:picLocks noRot="1" noChangeAspect="1"/>
          </p:cNvPicPr>
          <p:nvPr>
            <a:videoFile r:link="rId1"/>
          </p:nvPr>
        </p:nvPicPr>
        <p:blipFill>
          <a:blip r:embed="rId13"/>
          <a:stretch>
            <a:fillRect/>
          </a:stretch>
        </p:blipFill>
        <p:spPr>
          <a:xfrm>
            <a:off x="445052" y="1714500"/>
            <a:ext cx="10146748" cy="6062160"/>
          </a:xfrm>
          <a:prstGeom prst="rect">
            <a:avLst/>
          </a:prstGeom>
        </p:spPr>
      </p:pic>
      <p:sp>
        <p:nvSpPr>
          <p:cNvPr id="10" name="TextBox 4">
            <a:extLst>
              <a:ext uri="{FF2B5EF4-FFF2-40B4-BE49-F238E27FC236}">
                <a16:creationId xmlns:a16="http://schemas.microsoft.com/office/drawing/2014/main" id="{82ED28E5-5BDD-3954-0E24-845BFFDCB4E9}"/>
              </a:ext>
            </a:extLst>
          </p:cNvPr>
          <p:cNvSpPr txBox="1"/>
          <p:nvPr/>
        </p:nvSpPr>
        <p:spPr>
          <a:xfrm>
            <a:off x="2362200" y="984463"/>
            <a:ext cx="131064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01 – </a:t>
            </a:r>
            <a:r>
              <a:rPr lang="en-US" sz="6410" dirty="0" err="1">
                <a:solidFill>
                  <a:srgbClr val="000000"/>
                </a:solidFill>
                <a:latin typeface="Abhaya Libre Regular"/>
              </a:rPr>
              <a:t>Šta</a:t>
            </a:r>
            <a:r>
              <a:rPr lang="en-US" sz="6410" dirty="0">
                <a:solidFill>
                  <a:srgbClr val="000000"/>
                </a:solidFill>
                <a:latin typeface="Abhaya Libre Regular"/>
              </a:rPr>
              <a:t> je </a:t>
            </a:r>
            <a:r>
              <a:rPr lang="en-US" sz="6410" dirty="0" err="1">
                <a:solidFill>
                  <a:srgbClr val="000000"/>
                </a:solidFill>
                <a:latin typeface="Abhaya Libre Regular"/>
              </a:rPr>
              <a:t>doživotno</a:t>
            </a:r>
            <a:r>
              <a:rPr lang="en-US" sz="6410" dirty="0">
                <a:solidFill>
                  <a:srgbClr val="000000"/>
                </a:solidFill>
                <a:latin typeface="Abhaya Libre Regular"/>
              </a:rPr>
              <a:t> </a:t>
            </a:r>
            <a:r>
              <a:rPr lang="en-US" sz="6410" dirty="0" err="1">
                <a:solidFill>
                  <a:srgbClr val="000000"/>
                </a:solidFill>
                <a:latin typeface="Abhaya Libre Regular"/>
              </a:rPr>
              <a:t>učenje</a:t>
            </a:r>
            <a:r>
              <a:rPr lang="en-US" sz="6410" dirty="0">
                <a:solidFill>
                  <a:srgbClr val="000000"/>
                </a:solidFill>
                <a:latin typeface="Abhaya Libre Regular"/>
              </a:rPr>
              <a:t> (Video)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6"/>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7"/>
          <a:srcRect/>
          <a:stretch>
            <a:fillRect/>
          </a:stretch>
        </p:blipFill>
        <p:spPr>
          <a:xfrm>
            <a:off x="7870030" y="9245916"/>
            <a:ext cx="3710720" cy="779251"/>
          </a:xfrm>
          <a:prstGeom prst="rect">
            <a:avLst/>
          </a:prstGeom>
        </p:spPr>
      </p:pic>
      <p:sp>
        <p:nvSpPr>
          <p:cNvPr id="6" name="TextBox 6"/>
          <p:cNvSpPr txBox="1"/>
          <p:nvPr/>
        </p:nvSpPr>
        <p:spPr>
          <a:xfrm>
            <a:off x="4660781" y="342929"/>
            <a:ext cx="10287139" cy="727122"/>
          </a:xfrm>
          <a:prstGeom prst="rect">
            <a:avLst/>
          </a:prstGeom>
        </p:spPr>
        <p:txBody>
          <a:bodyPr wrap="square" lIns="0" tIns="0" rIns="0" bIns="0" rtlCol="0" anchor="t">
            <a:spAutoFit/>
          </a:bodyPr>
          <a:lstStyle/>
          <a:p>
            <a:pPr algn="ctr">
              <a:lnSpc>
                <a:spcPts val="5449"/>
              </a:lnSpc>
            </a:pPr>
            <a:r>
              <a:rPr lang="en-US" sz="5400" dirty="0">
                <a:solidFill>
                  <a:srgbClr val="000000"/>
                </a:solidFill>
                <a:latin typeface="Abhaya Libre Regular"/>
              </a:rPr>
              <a:t>01 – </a:t>
            </a:r>
            <a:r>
              <a:rPr lang="en-US" sz="5400" dirty="0" err="1">
                <a:solidFill>
                  <a:srgbClr val="000000"/>
                </a:solidFill>
                <a:latin typeface="Abhaya Libre Regular"/>
              </a:rPr>
              <a:t>Važnost</a:t>
            </a:r>
            <a:r>
              <a:rPr lang="en-US" sz="5400" dirty="0">
                <a:solidFill>
                  <a:srgbClr val="000000"/>
                </a:solidFill>
                <a:latin typeface="Abhaya Libre Regular"/>
              </a:rPr>
              <a:t> </a:t>
            </a:r>
            <a:r>
              <a:rPr lang="en-US" sz="5400" dirty="0" err="1">
                <a:solidFill>
                  <a:srgbClr val="000000"/>
                </a:solidFill>
                <a:latin typeface="Abhaya Libre Regular"/>
              </a:rPr>
              <a:t>doživotnog</a:t>
            </a:r>
            <a:r>
              <a:rPr lang="en-US" sz="5400" dirty="0">
                <a:solidFill>
                  <a:srgbClr val="000000"/>
                </a:solidFill>
                <a:latin typeface="Abhaya Libre Regular"/>
              </a:rPr>
              <a:t> </a:t>
            </a:r>
            <a:r>
              <a:rPr lang="en-US" sz="5400" dirty="0" err="1">
                <a:solidFill>
                  <a:srgbClr val="000000"/>
                </a:solidFill>
                <a:latin typeface="Abhaya Libre Regular"/>
              </a:rPr>
              <a:t>učenja</a:t>
            </a:r>
            <a:endParaRPr lang="en-US" sz="5400" b="1" dirty="0">
              <a:solidFill>
                <a:srgbClr val="000000"/>
              </a:solidFill>
              <a:latin typeface="Abhaya Libre Regular"/>
            </a:endParaRPr>
          </a:p>
        </p:txBody>
      </p:sp>
      <p:grpSp>
        <p:nvGrpSpPr>
          <p:cNvPr id="7" name="Group 7"/>
          <p:cNvGrpSpPr/>
          <p:nvPr/>
        </p:nvGrpSpPr>
        <p:grpSpPr>
          <a:xfrm>
            <a:off x="1028700" y="1433987"/>
            <a:ext cx="16072247" cy="7016913"/>
            <a:chOff x="32119" y="0"/>
            <a:chExt cx="21429662" cy="9355884"/>
          </a:xfrm>
        </p:grpSpPr>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24431" y="0"/>
              <a:ext cx="2640979" cy="2742814"/>
            </a:xfrm>
            <a:prstGeom prst="rect">
              <a:avLst/>
            </a:prstGeom>
          </p:spPr>
        </p:pic>
        <p:sp>
          <p:nvSpPr>
            <p:cNvPr id="9" name="TextBox 9"/>
            <p:cNvSpPr txBox="1"/>
            <p:nvPr/>
          </p:nvSpPr>
          <p:spPr>
            <a:xfrm>
              <a:off x="32119" y="2949189"/>
              <a:ext cx="9783704" cy="2884550"/>
            </a:xfrm>
            <a:prstGeom prst="rect">
              <a:avLst/>
            </a:prstGeom>
          </p:spPr>
          <p:txBody>
            <a:bodyPr lIns="0" tIns="0" rIns="0" bIns="0" rtlCol="0" anchor="t">
              <a:spAutoFit/>
            </a:bodyPr>
            <a:lstStyle/>
            <a:p>
              <a:pPr algn="just">
                <a:lnSpc>
                  <a:spcPts val="3359"/>
                </a:lnSpc>
              </a:pPr>
              <a:r>
                <a:rPr lang="en-US" sz="2400" b="1" spc="-36" dirty="0" err="1">
                  <a:solidFill>
                    <a:srgbClr val="000000"/>
                  </a:solidFill>
                  <a:latin typeface="Abhaya Libre Regular"/>
                </a:rPr>
                <a:t>Doživotno</a:t>
              </a:r>
              <a:r>
                <a:rPr lang="en-US" sz="2400" b="1" spc="-36" dirty="0">
                  <a:solidFill>
                    <a:srgbClr val="000000"/>
                  </a:solidFill>
                  <a:latin typeface="Abhaya Libre Regular"/>
                </a:rPr>
                <a:t> </a:t>
              </a:r>
              <a:r>
                <a:rPr lang="en-US" sz="2400" b="1" spc="-36" dirty="0" err="1">
                  <a:solidFill>
                    <a:srgbClr val="000000"/>
                  </a:solidFill>
                  <a:latin typeface="Abhaya Libre Regular"/>
                </a:rPr>
                <a:t>učenje</a:t>
              </a:r>
              <a:r>
                <a:rPr lang="en-US" sz="2400" b="1" spc="-36" dirty="0">
                  <a:solidFill>
                    <a:srgbClr val="000000"/>
                  </a:solidFill>
                  <a:latin typeface="Abhaya Libre Regular"/>
                </a:rPr>
                <a:t> </a:t>
              </a:r>
              <a:r>
                <a:rPr lang="en-US" sz="2400" spc="-36" dirty="0">
                  <a:solidFill>
                    <a:srgbClr val="000000"/>
                  </a:solidFill>
                  <a:latin typeface="Abhaya Libre Regular"/>
                </a:rPr>
                <a:t>je </a:t>
              </a:r>
              <a:r>
                <a:rPr lang="en-US" sz="2400" spc="-36" dirty="0" err="1">
                  <a:solidFill>
                    <a:srgbClr val="000000"/>
                  </a:solidFill>
                  <a:latin typeface="Abhaya Libre Regular"/>
                </a:rPr>
                <a:t>izgrađeno</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nekoliko</a:t>
              </a:r>
              <a:r>
                <a:rPr lang="en-US" sz="2400" spc="-36" dirty="0">
                  <a:solidFill>
                    <a:srgbClr val="000000"/>
                  </a:solidFill>
                  <a:latin typeface="Abhaya Libre Regular"/>
                </a:rPr>
                <a:t> </a:t>
              </a:r>
              <a:r>
                <a:rPr lang="en-US" sz="2400" spc="-36" dirty="0" err="1">
                  <a:solidFill>
                    <a:srgbClr val="000000"/>
                  </a:solidFill>
                  <a:latin typeface="Abhaya Libre Regular"/>
                </a:rPr>
                <a:t>osnovnih</a:t>
              </a:r>
              <a:r>
                <a:rPr lang="en-US" sz="2400" spc="-36" dirty="0">
                  <a:solidFill>
                    <a:srgbClr val="000000"/>
                  </a:solidFill>
                  <a:latin typeface="Abhaya Libre Regular"/>
                </a:rPr>
                <a:t> </a:t>
              </a:r>
              <a:r>
                <a:rPr lang="en-US" sz="2400" spc="-36" dirty="0" err="1">
                  <a:solidFill>
                    <a:srgbClr val="000000"/>
                  </a:solidFill>
                  <a:latin typeface="Abhaya Libre Regular"/>
                </a:rPr>
                <a:t>komponenti</a:t>
              </a:r>
              <a:r>
                <a:rPr lang="en-US" sz="2400" spc="-36" dirty="0">
                  <a:solidFill>
                    <a:srgbClr val="000000"/>
                  </a:solidFill>
                  <a:latin typeface="Abhaya Libre Regular"/>
                </a:rPr>
                <a:t> </a:t>
              </a:r>
              <a:r>
                <a:rPr lang="en-US" sz="2400" spc="-36" dirty="0" err="1">
                  <a:solidFill>
                    <a:srgbClr val="000000"/>
                  </a:solidFill>
                  <a:latin typeface="Abhaya Libre Regular"/>
                </a:rPr>
                <a:t>koje</a:t>
              </a:r>
              <a:r>
                <a:rPr lang="en-US" sz="2400" spc="-36" dirty="0">
                  <a:solidFill>
                    <a:srgbClr val="000000"/>
                  </a:solidFill>
                  <a:latin typeface="Abhaya Libre Regular"/>
                </a:rPr>
                <a:t> </a:t>
              </a:r>
              <a:r>
                <a:rPr lang="en-US" sz="2400" spc="-36" dirty="0" err="1">
                  <a:solidFill>
                    <a:srgbClr val="000000"/>
                  </a:solidFill>
                  <a:latin typeface="Abhaya Libre Regular"/>
                </a:rPr>
                <a:t>su</a:t>
              </a:r>
              <a:r>
                <a:rPr lang="en-US" sz="2400" spc="-36" dirty="0">
                  <a:solidFill>
                    <a:srgbClr val="000000"/>
                  </a:solidFill>
                  <a:latin typeface="Abhaya Libre Regular"/>
                </a:rPr>
                <a:t>:</a:t>
              </a:r>
            </a:p>
            <a:p>
              <a:pPr marL="342900" indent="-342900" algn="just">
                <a:lnSpc>
                  <a:spcPts val="3359"/>
                </a:lnSpc>
                <a:buFont typeface="Wingdings" panose="05000000000000000000" pitchFamily="2" charset="2"/>
                <a:buChar char="Ø"/>
              </a:pPr>
              <a:r>
                <a:rPr lang="en-US" sz="2400" spc="-36" dirty="0" err="1">
                  <a:solidFill>
                    <a:srgbClr val="000000"/>
                  </a:solidFill>
                  <a:latin typeface="Abhaya Libre Regular"/>
                </a:rPr>
                <a:t>Kontinuitet</a:t>
              </a:r>
              <a:endParaRPr lang="en-US" sz="2400" spc="-36" dirty="0">
                <a:solidFill>
                  <a:srgbClr val="000000"/>
                </a:solidFill>
                <a:latin typeface="Abhaya Libre Regular"/>
              </a:endParaRPr>
            </a:p>
            <a:p>
              <a:pPr marL="342900" indent="-342900" algn="just">
                <a:lnSpc>
                  <a:spcPts val="3359"/>
                </a:lnSpc>
                <a:buFont typeface="Wingdings" panose="05000000000000000000" pitchFamily="2" charset="2"/>
                <a:buChar char="Ø"/>
              </a:pPr>
              <a:r>
                <a:rPr lang="en-US" sz="2400" spc="-36" dirty="0" err="1">
                  <a:solidFill>
                    <a:srgbClr val="000000"/>
                  </a:solidFill>
                  <a:latin typeface="Abhaya Libre Regular"/>
                </a:rPr>
                <a:t>Kreativnost</a:t>
              </a:r>
              <a:endParaRPr lang="en-US" sz="2400" spc="-36" dirty="0">
                <a:solidFill>
                  <a:srgbClr val="000000"/>
                </a:solidFill>
                <a:latin typeface="Abhaya Libre Regular"/>
              </a:endParaRPr>
            </a:p>
            <a:p>
              <a:pPr marL="342900" indent="-342900" algn="just">
                <a:lnSpc>
                  <a:spcPts val="3359"/>
                </a:lnSpc>
                <a:buFont typeface="Wingdings" panose="05000000000000000000" pitchFamily="2" charset="2"/>
                <a:buChar char="Ø"/>
              </a:pPr>
              <a:r>
                <a:rPr lang="en-US" sz="2400" spc="-36" dirty="0" err="1">
                  <a:solidFill>
                    <a:srgbClr val="000000"/>
                  </a:solidFill>
                  <a:latin typeface="Abhaya Libre Regular"/>
                </a:rPr>
                <a:t>Naučite</a:t>
              </a:r>
              <a:r>
                <a:rPr lang="en-US" sz="2400" spc="-36" dirty="0">
                  <a:solidFill>
                    <a:srgbClr val="000000"/>
                  </a:solidFill>
                  <a:latin typeface="Abhaya Libre Regular"/>
                </a:rPr>
                <a:t> </a:t>
              </a:r>
              <a:r>
                <a:rPr lang="en-US" sz="2400" spc="-36" dirty="0" err="1">
                  <a:solidFill>
                    <a:srgbClr val="000000"/>
                  </a:solidFill>
                  <a:latin typeface="Abhaya Libre Regular"/>
                </a:rPr>
                <a:t>kako</a:t>
              </a:r>
              <a:r>
                <a:rPr lang="en-US" sz="2400" spc="-36" dirty="0">
                  <a:solidFill>
                    <a:srgbClr val="000000"/>
                  </a:solidFill>
                  <a:latin typeface="Abhaya Libre Regular"/>
                </a:rPr>
                <a:t> da </a:t>
              </a:r>
              <a:r>
                <a:rPr lang="en-US" sz="2400" spc="-36" dirty="0" err="1">
                  <a:solidFill>
                    <a:srgbClr val="000000"/>
                  </a:solidFill>
                  <a:latin typeface="Abhaya Libre Regular"/>
                </a:rPr>
                <a:t>učite</a:t>
              </a:r>
              <a:r>
                <a:rPr lang="en-US" sz="2400" spc="-36" dirty="0">
                  <a:solidFill>
                    <a:srgbClr val="000000"/>
                  </a:solidFill>
                  <a:latin typeface="Abhaya Libre Regular"/>
                </a:rPr>
                <a:t> </a:t>
              </a:r>
              <a:r>
                <a:rPr lang="en-US" sz="2400" spc="-36" dirty="0" err="1">
                  <a:solidFill>
                    <a:srgbClr val="000000"/>
                  </a:solidFill>
                  <a:latin typeface="Abhaya Libre Regular"/>
                </a:rPr>
                <a:t>sami</a:t>
              </a:r>
              <a:endParaRPr lang="en-US" sz="2400" spc="-36" dirty="0">
                <a:solidFill>
                  <a:srgbClr val="000000"/>
                </a:solidFill>
                <a:latin typeface="Abhaya Libre Regular"/>
              </a:endParaRPr>
            </a:p>
          </p:txBody>
        </p:sp>
        <p:sp>
          <p:nvSpPr>
            <p:cNvPr id="10" name="TextBox 10"/>
            <p:cNvSpPr txBox="1"/>
            <p:nvPr/>
          </p:nvSpPr>
          <p:spPr>
            <a:xfrm>
              <a:off x="4246070" y="26536"/>
              <a:ext cx="12864140" cy="1721839"/>
            </a:xfrm>
            <a:prstGeom prst="rect">
              <a:avLst/>
            </a:prstGeom>
          </p:spPr>
          <p:txBody>
            <a:bodyPr wrap="square" lIns="0" tIns="0" rIns="0" bIns="0" rtlCol="0" anchor="t">
              <a:spAutoFit/>
            </a:bodyPr>
            <a:lstStyle/>
            <a:p>
              <a:pPr algn="just">
                <a:lnSpc>
                  <a:spcPts val="3359"/>
                </a:lnSpc>
              </a:pPr>
              <a:r>
                <a:rPr lang="en-US" sz="2400" spc="-36" dirty="0">
                  <a:solidFill>
                    <a:srgbClr val="000000"/>
                  </a:solidFill>
                  <a:latin typeface="Abhaya Libre Regular"/>
                </a:rPr>
                <a:t>“</a:t>
              </a:r>
              <a:r>
                <a:rPr lang="en-US" sz="2400" i="1" spc="-36" dirty="0" err="1">
                  <a:solidFill>
                    <a:srgbClr val="000000"/>
                  </a:solidFill>
                  <a:latin typeface="Abhaya Libre Regular"/>
                </a:rPr>
                <a:t>Ako</a:t>
              </a:r>
              <a:r>
                <a:rPr lang="en-US" sz="2400" i="1" spc="-36" dirty="0">
                  <a:solidFill>
                    <a:srgbClr val="000000"/>
                  </a:solidFill>
                  <a:latin typeface="Abhaya Libre Regular"/>
                </a:rPr>
                <a:t> </a:t>
              </a:r>
              <a:r>
                <a:rPr lang="en-US" sz="2400" i="1" spc="-36" dirty="0" err="1">
                  <a:solidFill>
                    <a:srgbClr val="000000"/>
                  </a:solidFill>
                  <a:latin typeface="Abhaya Libre Regular"/>
                </a:rPr>
                <a:t>planirate</a:t>
              </a:r>
              <a:r>
                <a:rPr lang="en-US" sz="2400" i="1" spc="-36" dirty="0">
                  <a:solidFill>
                    <a:srgbClr val="000000"/>
                  </a:solidFill>
                  <a:latin typeface="Abhaya Libre Regular"/>
                </a:rPr>
                <a:t> </a:t>
              </a:r>
              <a:r>
                <a:rPr lang="en-US" sz="2400" i="1" spc="-36" dirty="0" err="1">
                  <a:solidFill>
                    <a:srgbClr val="000000"/>
                  </a:solidFill>
                  <a:latin typeface="Abhaya Libre Regular"/>
                </a:rPr>
                <a:t>sledeću</a:t>
              </a:r>
              <a:r>
                <a:rPr lang="en-US" sz="2400" i="1" spc="-36" dirty="0">
                  <a:solidFill>
                    <a:srgbClr val="000000"/>
                  </a:solidFill>
                  <a:latin typeface="Abhaya Libre Regular"/>
                </a:rPr>
                <a:t> </a:t>
              </a:r>
              <a:r>
                <a:rPr lang="en-US" sz="2400" i="1" spc="-36" dirty="0" err="1">
                  <a:solidFill>
                    <a:srgbClr val="000000"/>
                  </a:solidFill>
                  <a:latin typeface="Abhaya Libre Regular"/>
                </a:rPr>
                <a:t>godinu</a:t>
              </a:r>
              <a:r>
                <a:rPr lang="en-US" sz="2400" i="1" spc="-36" dirty="0">
                  <a:solidFill>
                    <a:srgbClr val="000000"/>
                  </a:solidFill>
                  <a:latin typeface="Abhaya Libre Regular"/>
                </a:rPr>
                <a:t>, </a:t>
              </a:r>
              <a:r>
                <a:rPr lang="en-US" sz="2400" i="1" spc="-36" dirty="0" err="1">
                  <a:solidFill>
                    <a:srgbClr val="000000"/>
                  </a:solidFill>
                  <a:latin typeface="Abhaya Libre Regular"/>
                </a:rPr>
                <a:t>uzgajajte</a:t>
              </a:r>
              <a:r>
                <a:rPr lang="en-US" sz="2400" i="1" spc="-36" dirty="0">
                  <a:solidFill>
                    <a:srgbClr val="000000"/>
                  </a:solidFill>
                  <a:latin typeface="Abhaya Libre Regular"/>
                </a:rPr>
                <a:t> </a:t>
              </a:r>
              <a:r>
                <a:rPr lang="en-US" sz="2400" i="1" spc="-36" dirty="0" err="1">
                  <a:solidFill>
                    <a:srgbClr val="000000"/>
                  </a:solidFill>
                  <a:latin typeface="Abhaya Libre Regular"/>
                </a:rPr>
                <a:t>kukuruz</a:t>
              </a:r>
              <a:r>
                <a:rPr lang="en-US" sz="2400" i="1" spc="-36" dirty="0">
                  <a:solidFill>
                    <a:srgbClr val="000000"/>
                  </a:solidFill>
                  <a:latin typeface="Abhaya Libre Regular"/>
                </a:rPr>
                <a:t>, </a:t>
              </a:r>
              <a:r>
                <a:rPr lang="en-US" sz="2400" i="1" spc="-36" dirty="0" err="1">
                  <a:solidFill>
                    <a:srgbClr val="000000"/>
                  </a:solidFill>
                  <a:latin typeface="Abhaya Libre Regular"/>
                </a:rPr>
                <a:t>ako</a:t>
              </a:r>
              <a:r>
                <a:rPr lang="en-US" sz="2400" i="1" spc="-36" dirty="0">
                  <a:solidFill>
                    <a:srgbClr val="000000"/>
                  </a:solidFill>
                  <a:latin typeface="Abhaya Libre Regular"/>
                </a:rPr>
                <a:t> </a:t>
              </a:r>
              <a:r>
                <a:rPr lang="en-US" sz="2400" i="1" spc="-36" dirty="0" err="1">
                  <a:solidFill>
                    <a:srgbClr val="000000"/>
                  </a:solidFill>
                  <a:latin typeface="Abhaya Libre Regular"/>
                </a:rPr>
                <a:t>planirate</a:t>
              </a:r>
              <a:r>
                <a:rPr lang="en-US" sz="2400" i="1" spc="-36" dirty="0">
                  <a:solidFill>
                    <a:srgbClr val="000000"/>
                  </a:solidFill>
                  <a:latin typeface="Abhaya Libre Regular"/>
                </a:rPr>
                <a:t> </a:t>
              </a:r>
              <a:r>
                <a:rPr lang="en-US" sz="2400" i="1" spc="-36" dirty="0" err="1">
                  <a:solidFill>
                    <a:srgbClr val="000000"/>
                  </a:solidFill>
                  <a:latin typeface="Abhaya Libre Regular"/>
                </a:rPr>
                <a:t>sledeću</a:t>
              </a:r>
              <a:r>
                <a:rPr lang="en-US" sz="2400" i="1" spc="-36" dirty="0">
                  <a:solidFill>
                    <a:srgbClr val="000000"/>
                  </a:solidFill>
                  <a:latin typeface="Abhaya Libre Regular"/>
                </a:rPr>
                <a:t> </a:t>
              </a:r>
              <a:r>
                <a:rPr lang="en-US" sz="2400" i="1" spc="-36" dirty="0" err="1">
                  <a:solidFill>
                    <a:srgbClr val="000000"/>
                  </a:solidFill>
                  <a:latin typeface="Abhaya Libre Regular"/>
                </a:rPr>
                <a:t>deceniju</a:t>
              </a:r>
              <a:r>
                <a:rPr lang="en-US" sz="2400" i="1" spc="-36" dirty="0">
                  <a:solidFill>
                    <a:srgbClr val="000000"/>
                  </a:solidFill>
                  <a:latin typeface="Abhaya Libre Regular"/>
                </a:rPr>
                <a:t>, </a:t>
              </a:r>
              <a:r>
                <a:rPr lang="en-US" sz="2400" i="1" spc="-36" dirty="0" err="1">
                  <a:solidFill>
                    <a:srgbClr val="000000"/>
                  </a:solidFill>
                  <a:latin typeface="Abhaya Libre Regular"/>
                </a:rPr>
                <a:t>uzgajajte</a:t>
              </a:r>
              <a:r>
                <a:rPr lang="en-US" sz="2400" i="1" spc="-36" dirty="0">
                  <a:solidFill>
                    <a:srgbClr val="000000"/>
                  </a:solidFill>
                  <a:latin typeface="Abhaya Libre Regular"/>
                </a:rPr>
                <a:t> </a:t>
              </a:r>
              <a:r>
                <a:rPr lang="en-US" sz="2400" i="1" spc="-36" dirty="0" err="1">
                  <a:solidFill>
                    <a:srgbClr val="000000"/>
                  </a:solidFill>
                  <a:latin typeface="Abhaya Libre Regular"/>
                </a:rPr>
                <a:t>drvo</a:t>
              </a:r>
              <a:r>
                <a:rPr lang="en-US" sz="2400" i="1" spc="-36" dirty="0">
                  <a:solidFill>
                    <a:srgbClr val="000000"/>
                  </a:solidFill>
                  <a:latin typeface="Abhaya Libre Regular"/>
                </a:rPr>
                <a:t>, </a:t>
              </a:r>
              <a:r>
                <a:rPr lang="en-US" sz="2400" i="1" spc="-36" dirty="0" err="1">
                  <a:solidFill>
                    <a:srgbClr val="000000"/>
                  </a:solidFill>
                  <a:latin typeface="Abhaya Libre Regular"/>
                </a:rPr>
                <a:t>ako</a:t>
              </a:r>
              <a:r>
                <a:rPr lang="en-US" sz="2400" i="1" spc="-36" dirty="0">
                  <a:solidFill>
                    <a:srgbClr val="000000"/>
                  </a:solidFill>
                  <a:latin typeface="Abhaya Libre Regular"/>
                </a:rPr>
                <a:t> </a:t>
              </a:r>
              <a:r>
                <a:rPr lang="en-US" sz="2400" i="1" spc="-36" dirty="0" err="1">
                  <a:solidFill>
                    <a:srgbClr val="000000"/>
                  </a:solidFill>
                  <a:latin typeface="Abhaya Libre Regular"/>
                </a:rPr>
                <a:t>planirate</a:t>
              </a:r>
              <a:r>
                <a:rPr lang="en-US" sz="2400" i="1" spc="-36" dirty="0">
                  <a:solidFill>
                    <a:srgbClr val="000000"/>
                  </a:solidFill>
                  <a:latin typeface="Abhaya Libre Regular"/>
                </a:rPr>
                <a:t> </a:t>
              </a:r>
              <a:r>
                <a:rPr lang="en-US" sz="2400" i="1" spc="-36" dirty="0" err="1">
                  <a:solidFill>
                    <a:srgbClr val="000000"/>
                  </a:solidFill>
                  <a:latin typeface="Abhaya Libre Regular"/>
                </a:rPr>
                <a:t>budući</a:t>
              </a:r>
              <a:r>
                <a:rPr lang="en-US" sz="2400" i="1" spc="-36" dirty="0">
                  <a:solidFill>
                    <a:srgbClr val="000000"/>
                  </a:solidFill>
                  <a:latin typeface="Abhaya Libre Regular"/>
                </a:rPr>
                <a:t> </a:t>
              </a:r>
              <a:r>
                <a:rPr lang="en-US" sz="2400" i="1" spc="-36" dirty="0" err="1">
                  <a:solidFill>
                    <a:srgbClr val="000000"/>
                  </a:solidFill>
                  <a:latin typeface="Abhaya Libre Regular"/>
                </a:rPr>
                <a:t>život</a:t>
              </a:r>
              <a:r>
                <a:rPr lang="en-US" sz="2400" i="1" spc="-36" dirty="0">
                  <a:solidFill>
                    <a:srgbClr val="000000"/>
                  </a:solidFill>
                  <a:latin typeface="Abhaya Libre Regular"/>
                </a:rPr>
                <a:t>, </a:t>
              </a:r>
              <a:r>
                <a:rPr lang="en-US" sz="2400" i="1" spc="-36" dirty="0" err="1">
                  <a:solidFill>
                    <a:srgbClr val="000000"/>
                  </a:solidFill>
                  <a:latin typeface="Abhaya Libre Regular"/>
                </a:rPr>
                <a:t>obrazujte</a:t>
              </a:r>
              <a:r>
                <a:rPr lang="en-US" sz="2400" i="1" spc="-36" dirty="0">
                  <a:solidFill>
                    <a:srgbClr val="000000"/>
                  </a:solidFill>
                  <a:latin typeface="Abhaya Libre Regular"/>
                </a:rPr>
                <a:t> </a:t>
              </a:r>
              <a:r>
                <a:rPr lang="en-US" sz="2400" i="1" spc="-36" dirty="0" err="1">
                  <a:solidFill>
                    <a:srgbClr val="000000"/>
                  </a:solidFill>
                  <a:latin typeface="Abhaya Libre Regular"/>
                </a:rPr>
                <a:t>čoveka</a:t>
              </a:r>
              <a:r>
                <a:rPr lang="en-US" sz="2400" i="1" spc="-36" dirty="0">
                  <a:solidFill>
                    <a:srgbClr val="000000"/>
                  </a:solidFill>
                  <a:latin typeface="Abhaya Libre Regular"/>
                </a:rPr>
                <a:t>“ – </a:t>
              </a:r>
              <a:r>
                <a:rPr lang="en-US" sz="2400" i="1" spc="-36" dirty="0" err="1">
                  <a:solidFill>
                    <a:srgbClr val="000000"/>
                  </a:solidFill>
                  <a:latin typeface="Abhaya Libre Regular"/>
                </a:rPr>
                <a:t>Guanzi</a:t>
              </a:r>
              <a:r>
                <a:rPr lang="en-US" sz="2400" i="1" spc="-36" dirty="0">
                  <a:solidFill>
                    <a:srgbClr val="000000"/>
                  </a:solidFill>
                  <a:latin typeface="Abhaya Libre Regular"/>
                </a:rPr>
                <a:t>, </a:t>
              </a:r>
              <a:r>
                <a:rPr lang="en-US" sz="2400" i="1" spc="-36" dirty="0" err="1">
                  <a:solidFill>
                    <a:srgbClr val="000000"/>
                  </a:solidFill>
                  <a:latin typeface="Abhaya Libre Regular"/>
                </a:rPr>
                <a:t>kineski</a:t>
              </a:r>
              <a:r>
                <a:rPr lang="en-US" sz="2400" i="1" spc="-36" dirty="0">
                  <a:solidFill>
                    <a:srgbClr val="000000"/>
                  </a:solidFill>
                  <a:latin typeface="Abhaya Libre Regular"/>
                </a:rPr>
                <a:t> </a:t>
              </a:r>
              <a:r>
                <a:rPr lang="en-US" sz="2400" i="1" spc="-36" dirty="0" err="1">
                  <a:solidFill>
                    <a:srgbClr val="000000"/>
                  </a:solidFill>
                  <a:latin typeface="Abhaya Libre Regular"/>
                </a:rPr>
                <a:t>filozof</a:t>
              </a:r>
              <a:r>
                <a:rPr lang="en-US" sz="2400" i="1" spc="-36" dirty="0">
                  <a:solidFill>
                    <a:srgbClr val="000000"/>
                  </a:solidFill>
                  <a:latin typeface="Abhaya Libre Regular"/>
                </a:rPr>
                <a:t> </a:t>
              </a:r>
              <a:r>
                <a:rPr lang="en-US" sz="2400" i="1" spc="-36" dirty="0" err="1">
                  <a:solidFill>
                    <a:srgbClr val="000000"/>
                  </a:solidFill>
                  <a:latin typeface="Abhaya Libre Regular"/>
                </a:rPr>
                <a:t>i</a:t>
              </a:r>
              <a:r>
                <a:rPr lang="en-US" sz="2400" i="1" spc="-36" dirty="0">
                  <a:solidFill>
                    <a:srgbClr val="000000"/>
                  </a:solidFill>
                  <a:latin typeface="Abhaya Libre Regular"/>
                </a:rPr>
                <a:t> </a:t>
              </a:r>
              <a:r>
                <a:rPr lang="en-US" sz="2400" i="1" spc="-36" dirty="0" err="1">
                  <a:solidFill>
                    <a:srgbClr val="000000"/>
                  </a:solidFill>
                  <a:latin typeface="Abhaya Libre Regular"/>
                </a:rPr>
                <a:t>političar</a:t>
              </a:r>
              <a:endParaRPr lang="en-US" sz="2400" b="1" spc="-36" dirty="0">
                <a:solidFill>
                  <a:srgbClr val="000000"/>
                </a:solidFill>
                <a:latin typeface="Abhaya Libre Regular"/>
              </a:endParaRPr>
            </a:p>
          </p:txBody>
        </p:sp>
        <p:sp>
          <p:nvSpPr>
            <p:cNvPr id="11" name="TextBox 11"/>
            <p:cNvSpPr txBox="1"/>
            <p:nvPr/>
          </p:nvSpPr>
          <p:spPr>
            <a:xfrm>
              <a:off x="10421721" y="4546496"/>
              <a:ext cx="11040060" cy="1721839"/>
            </a:xfrm>
            <a:prstGeom prst="rect">
              <a:avLst/>
            </a:prstGeom>
          </p:spPr>
          <p:txBody>
            <a:bodyPr lIns="0" tIns="0" rIns="0" bIns="0" rtlCol="0" anchor="t">
              <a:spAutoFit/>
            </a:bodyPr>
            <a:lstStyle/>
            <a:p>
              <a:pPr algn="just">
                <a:lnSpc>
                  <a:spcPts val="3359"/>
                </a:lnSpc>
              </a:pPr>
              <a:r>
                <a:rPr lang="en-US" sz="2400" spc="-36" dirty="0" err="1">
                  <a:solidFill>
                    <a:srgbClr val="000000"/>
                  </a:solidFill>
                  <a:latin typeface="Abhaya Libre Regular"/>
                </a:rPr>
                <a:t>Doživotno</a:t>
              </a:r>
              <a:r>
                <a:rPr lang="en-US" sz="2400" spc="-36" dirty="0">
                  <a:solidFill>
                    <a:srgbClr val="000000"/>
                  </a:solidFill>
                  <a:latin typeface="Abhaya Libre Regular"/>
                </a:rPr>
                <a:t> </a:t>
              </a:r>
              <a:r>
                <a:rPr lang="en-US" sz="2400" spc="-36" dirty="0" err="1">
                  <a:solidFill>
                    <a:srgbClr val="000000"/>
                  </a:solidFill>
                  <a:latin typeface="Abhaya Libre Regular"/>
                </a:rPr>
                <a:t>učenje</a:t>
              </a:r>
              <a:r>
                <a:rPr lang="en-US" sz="2400" spc="-36" dirty="0">
                  <a:solidFill>
                    <a:srgbClr val="000000"/>
                  </a:solidFill>
                  <a:latin typeface="Abhaya Libre Regular"/>
                </a:rPr>
                <a:t> </a:t>
              </a:r>
              <a:r>
                <a:rPr lang="en-US" sz="2400" spc="-36" dirty="0" err="1">
                  <a:solidFill>
                    <a:srgbClr val="000000"/>
                  </a:solidFill>
                  <a:latin typeface="Abhaya Libre Regular"/>
                </a:rPr>
                <a:t>nam</a:t>
              </a:r>
              <a:r>
                <a:rPr lang="en-US" sz="2400" spc="-36" dirty="0">
                  <a:solidFill>
                    <a:srgbClr val="000000"/>
                  </a:solidFill>
                  <a:latin typeface="Abhaya Libre Regular"/>
                </a:rPr>
                <a:t> </a:t>
              </a:r>
              <a:r>
                <a:rPr lang="en-US" sz="2400" spc="-36" dirty="0" err="1">
                  <a:solidFill>
                    <a:srgbClr val="000000"/>
                  </a:solidFill>
                  <a:latin typeface="Abhaya Libre Regular"/>
                </a:rPr>
                <a:t>može</a:t>
              </a:r>
              <a:r>
                <a:rPr lang="en-US" sz="2400" spc="-36" dirty="0">
                  <a:solidFill>
                    <a:srgbClr val="000000"/>
                  </a:solidFill>
                  <a:latin typeface="Abhaya Libre Regular"/>
                </a:rPr>
                <a:t> </a:t>
              </a:r>
              <a:r>
                <a:rPr lang="en-US" sz="2400" spc="-36" dirty="0" err="1">
                  <a:solidFill>
                    <a:srgbClr val="000000"/>
                  </a:solidFill>
                  <a:latin typeface="Abhaya Libre Regular"/>
                </a:rPr>
                <a:t>pomoći</a:t>
              </a:r>
              <a:r>
                <a:rPr lang="en-US" sz="2400" spc="-36" dirty="0">
                  <a:solidFill>
                    <a:srgbClr val="000000"/>
                  </a:solidFill>
                  <a:latin typeface="Abhaya Libre Regular"/>
                </a:rPr>
                <a:t> u </a:t>
              </a:r>
              <a:r>
                <a:rPr lang="en-US" sz="2400" spc="-36" dirty="0" err="1">
                  <a:solidFill>
                    <a:srgbClr val="000000"/>
                  </a:solidFill>
                  <a:latin typeface="Abhaya Libre Regular"/>
                </a:rPr>
                <a:t>postizanju</a:t>
              </a:r>
              <a:r>
                <a:rPr lang="en-US" sz="2400" spc="-36" dirty="0">
                  <a:solidFill>
                    <a:srgbClr val="000000"/>
                  </a:solidFill>
                  <a:latin typeface="Abhaya Libre Regular"/>
                </a:rPr>
                <a:t> </a:t>
              </a:r>
              <a:r>
                <a:rPr lang="en-US" sz="2400" spc="-36" dirty="0" err="1">
                  <a:solidFill>
                    <a:srgbClr val="000000"/>
                  </a:solidFill>
                  <a:latin typeface="Abhaya Libre Regular"/>
                </a:rPr>
                <a:t>ličnog</a:t>
              </a:r>
              <a:r>
                <a:rPr lang="en-US" sz="2400" spc="-36" dirty="0">
                  <a:solidFill>
                    <a:srgbClr val="000000"/>
                  </a:solidFill>
                  <a:latin typeface="Abhaya Libre Regular"/>
                </a:rPr>
                <a:t> </a:t>
              </a:r>
              <a:r>
                <a:rPr lang="en-US" sz="2400" spc="-36" dirty="0" err="1">
                  <a:solidFill>
                    <a:srgbClr val="000000"/>
                  </a:solidFill>
                  <a:latin typeface="Abhaya Libre Regular"/>
                </a:rPr>
                <a:t>ispunjenja</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zadovoljstva</a:t>
              </a:r>
              <a:r>
                <a:rPr lang="en-US" sz="2400" spc="-36" dirty="0">
                  <a:solidFill>
                    <a:srgbClr val="000000"/>
                  </a:solidFill>
                  <a:latin typeface="Abhaya Libre Regular"/>
                </a:rPr>
                <a:t>, </a:t>
              </a:r>
              <a:r>
                <a:rPr lang="en-US" sz="2400" spc="-36" dirty="0" err="1">
                  <a:solidFill>
                    <a:srgbClr val="000000"/>
                  </a:solidFill>
                  <a:latin typeface="Abhaya Libre Regular"/>
                </a:rPr>
                <a:t>bilo</a:t>
              </a:r>
              <a:r>
                <a:rPr lang="en-US" sz="2400" spc="-36" dirty="0">
                  <a:solidFill>
                    <a:srgbClr val="000000"/>
                  </a:solidFill>
                  <a:latin typeface="Abhaya Libre Regular"/>
                </a:rPr>
                <a:t> da </a:t>
              </a:r>
              <a:r>
                <a:rPr lang="en-US" sz="2400" spc="-36" dirty="0" err="1">
                  <a:solidFill>
                    <a:srgbClr val="000000"/>
                  </a:solidFill>
                  <a:latin typeface="Abhaya Libre Regular"/>
                </a:rPr>
                <a:t>sledimo</a:t>
              </a:r>
              <a:r>
                <a:rPr lang="en-US" sz="2400" spc="-36" dirty="0">
                  <a:solidFill>
                    <a:srgbClr val="000000"/>
                  </a:solidFill>
                  <a:latin typeface="Abhaya Libre Regular"/>
                </a:rPr>
                <a:t> </a:t>
              </a:r>
              <a:r>
                <a:rPr lang="en-US" sz="2400" spc="-36" dirty="0" err="1">
                  <a:solidFill>
                    <a:srgbClr val="000000"/>
                  </a:solidFill>
                  <a:latin typeface="Abhaya Libre Regular"/>
                </a:rPr>
                <a:t>lične</a:t>
              </a:r>
              <a:r>
                <a:rPr lang="en-US" sz="2400" spc="-36" dirty="0">
                  <a:solidFill>
                    <a:srgbClr val="000000"/>
                  </a:solidFill>
                  <a:latin typeface="Abhaya Libre Regular"/>
                </a:rPr>
                <a:t> </a:t>
              </a:r>
              <a:r>
                <a:rPr lang="en-US" sz="2400" spc="-36" dirty="0" err="1">
                  <a:solidFill>
                    <a:srgbClr val="000000"/>
                  </a:solidFill>
                  <a:latin typeface="Abhaya Libre Regular"/>
                </a:rPr>
                <a:t>interese</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hobije</a:t>
              </a:r>
              <a:r>
                <a:rPr lang="en-US" sz="2400" spc="-36" dirty="0">
                  <a:solidFill>
                    <a:srgbClr val="000000"/>
                  </a:solidFill>
                  <a:latin typeface="Abhaya Libre Regular"/>
                </a:rPr>
                <a:t> </a:t>
              </a:r>
              <a:r>
                <a:rPr lang="en-US" sz="2400" spc="-36" dirty="0" err="1">
                  <a:solidFill>
                    <a:srgbClr val="000000"/>
                  </a:solidFill>
                  <a:latin typeface="Abhaya Libre Regular"/>
                </a:rPr>
                <a:t>ili</a:t>
              </a:r>
              <a:r>
                <a:rPr lang="en-US" sz="2400" spc="-36" dirty="0">
                  <a:solidFill>
                    <a:srgbClr val="000000"/>
                  </a:solidFill>
                  <a:latin typeface="Abhaya Libre Regular"/>
                </a:rPr>
                <a:t> </a:t>
              </a:r>
              <a:r>
                <a:rPr lang="en-US" sz="2400" spc="-36" dirty="0" err="1">
                  <a:solidFill>
                    <a:srgbClr val="000000"/>
                  </a:solidFill>
                  <a:latin typeface="Abhaya Libre Regular"/>
                </a:rPr>
                <a:t>profesionalne</a:t>
              </a:r>
              <a:r>
                <a:rPr lang="en-US" sz="2400" spc="-36" dirty="0">
                  <a:solidFill>
                    <a:srgbClr val="000000"/>
                  </a:solidFill>
                  <a:latin typeface="Abhaya Libre Regular"/>
                </a:rPr>
                <a:t> </a:t>
              </a:r>
              <a:r>
                <a:rPr lang="en-US" sz="2400" spc="-36" dirty="0" err="1">
                  <a:solidFill>
                    <a:srgbClr val="000000"/>
                  </a:solidFill>
                  <a:latin typeface="Abhaya Libre Regular"/>
                </a:rPr>
                <a:t>ciljeve</a:t>
              </a:r>
              <a:r>
                <a:rPr lang="en-US" sz="2400" spc="-36" dirty="0">
                  <a:solidFill>
                    <a:srgbClr val="000000"/>
                  </a:solidFill>
                  <a:latin typeface="Abhaya Libre Regular"/>
                </a:rPr>
                <a:t>.</a:t>
              </a:r>
            </a:p>
          </p:txBody>
        </p:sp>
        <p:sp>
          <p:nvSpPr>
            <p:cNvPr id="12" name="TextBox 12"/>
            <p:cNvSpPr txBox="1"/>
            <p:nvPr/>
          </p:nvSpPr>
          <p:spPr>
            <a:xfrm>
              <a:off x="10401401" y="2351393"/>
              <a:ext cx="7411540" cy="1721839"/>
            </a:xfrm>
            <a:prstGeom prst="rect">
              <a:avLst/>
            </a:prstGeom>
          </p:spPr>
          <p:txBody>
            <a:bodyPr wrap="square" lIns="0" tIns="0" rIns="0" bIns="0" rtlCol="0" anchor="t">
              <a:spAutoFit/>
            </a:bodyPr>
            <a:lstStyle/>
            <a:p>
              <a:pPr algn="just">
                <a:lnSpc>
                  <a:spcPts val="3359"/>
                </a:lnSpc>
              </a:pPr>
              <a:r>
                <a:rPr lang="en-US" sz="2400" spc="-36" dirty="0" err="1">
                  <a:solidFill>
                    <a:srgbClr val="000000"/>
                  </a:solidFill>
                  <a:latin typeface="Abhaya Libre Regular"/>
                </a:rPr>
                <a:t>Svako</a:t>
              </a:r>
              <a:r>
                <a:rPr lang="en-US" sz="2400" spc="-36" dirty="0">
                  <a:solidFill>
                    <a:srgbClr val="000000"/>
                  </a:solidFill>
                  <a:latin typeface="Abhaya Libre Regular"/>
                </a:rPr>
                <a:t> je </a:t>
              </a:r>
              <a:r>
                <a:rPr lang="en-US" sz="2400" spc="-36" dirty="0" err="1">
                  <a:solidFill>
                    <a:srgbClr val="000000"/>
                  </a:solidFill>
                  <a:latin typeface="Abhaya Libre Regular"/>
                </a:rPr>
                <a:t>doživotni</a:t>
              </a:r>
              <a:r>
                <a:rPr lang="en-US" sz="2400" spc="-36" dirty="0">
                  <a:solidFill>
                    <a:srgbClr val="000000"/>
                  </a:solidFill>
                  <a:latin typeface="Abhaya Libre Regular"/>
                </a:rPr>
                <a:t> </a:t>
              </a:r>
              <a:r>
                <a:rPr lang="en-US" sz="2400" spc="-36" dirty="0" err="1">
                  <a:solidFill>
                    <a:srgbClr val="000000"/>
                  </a:solidFill>
                  <a:latin typeface="Abhaya Libre Regular"/>
                </a:rPr>
                <a:t>učenik</a:t>
              </a:r>
              <a:r>
                <a:rPr lang="en-US" sz="2400" spc="-36" dirty="0">
                  <a:solidFill>
                    <a:srgbClr val="000000"/>
                  </a:solidFill>
                  <a:latin typeface="Abhaya Libre Regular"/>
                </a:rPr>
                <a:t>! Deca </a:t>
              </a:r>
              <a:r>
                <a:rPr lang="en-US" sz="2400" spc="-36" dirty="0" err="1">
                  <a:solidFill>
                    <a:srgbClr val="000000"/>
                  </a:solidFill>
                  <a:latin typeface="Abhaya Libre Regular"/>
                </a:rPr>
                <a:t>uče</a:t>
              </a:r>
              <a:r>
                <a:rPr lang="en-US" sz="2400" spc="-36" dirty="0">
                  <a:solidFill>
                    <a:srgbClr val="000000"/>
                  </a:solidFill>
                  <a:latin typeface="Abhaya Libre Regular"/>
                </a:rPr>
                <a:t> </a:t>
              </a:r>
              <a:r>
                <a:rPr lang="en-US" sz="2400" spc="-36" dirty="0" err="1">
                  <a:solidFill>
                    <a:srgbClr val="000000"/>
                  </a:solidFill>
                  <a:latin typeface="Abhaya Libre Regular"/>
                </a:rPr>
                <a:t>kako</a:t>
              </a:r>
              <a:r>
                <a:rPr lang="en-US" sz="2400" spc="-36" dirty="0">
                  <a:solidFill>
                    <a:srgbClr val="000000"/>
                  </a:solidFill>
                  <a:latin typeface="Abhaya Libre Regular"/>
                </a:rPr>
                <a:t> da </a:t>
              </a:r>
              <a:r>
                <a:rPr lang="en-US" sz="2400" spc="-36" dirty="0" err="1">
                  <a:solidFill>
                    <a:srgbClr val="000000"/>
                  </a:solidFill>
                  <a:latin typeface="Abhaya Libre Regular"/>
                </a:rPr>
                <a:t>govore</a:t>
              </a:r>
              <a:r>
                <a:rPr lang="en-US" sz="2400" spc="-36" dirty="0">
                  <a:solidFill>
                    <a:srgbClr val="000000"/>
                  </a:solidFill>
                  <a:latin typeface="Abhaya Libre Regular"/>
                </a:rPr>
                <a:t> </a:t>
              </a:r>
              <a:r>
                <a:rPr lang="en-US" sz="2400" spc="-36" dirty="0" err="1">
                  <a:solidFill>
                    <a:srgbClr val="000000"/>
                  </a:solidFill>
                  <a:latin typeface="Abhaya Libre Regular"/>
                </a:rPr>
                <a:t>ili</a:t>
              </a:r>
              <a:r>
                <a:rPr lang="en-US" sz="2400" spc="-36" dirty="0">
                  <a:solidFill>
                    <a:srgbClr val="000000"/>
                  </a:solidFill>
                  <a:latin typeface="Abhaya Libre Regular"/>
                </a:rPr>
                <a:t> </a:t>
              </a:r>
              <a:r>
                <a:rPr lang="en-US" sz="2400" spc="-36" dirty="0" err="1">
                  <a:solidFill>
                    <a:srgbClr val="000000"/>
                  </a:solidFill>
                  <a:latin typeface="Abhaya Libre Regular"/>
                </a:rPr>
                <a:t>hodaju</a:t>
              </a:r>
              <a:r>
                <a:rPr lang="en-US" sz="2400" spc="-36" dirty="0">
                  <a:solidFill>
                    <a:srgbClr val="000000"/>
                  </a:solidFill>
                  <a:latin typeface="Abhaya Libre Regular"/>
                </a:rPr>
                <a:t>. </a:t>
              </a:r>
              <a:r>
                <a:rPr lang="en-US" sz="2400" spc="-36" dirty="0" err="1">
                  <a:solidFill>
                    <a:srgbClr val="000000"/>
                  </a:solidFill>
                  <a:latin typeface="Abhaya Libre Regular"/>
                </a:rPr>
                <a:t>Odrasli</a:t>
              </a:r>
              <a:r>
                <a:rPr lang="en-US" sz="2400" spc="-36" dirty="0">
                  <a:solidFill>
                    <a:srgbClr val="000000"/>
                  </a:solidFill>
                  <a:latin typeface="Abhaya Libre Regular"/>
                </a:rPr>
                <a:t> </a:t>
              </a:r>
              <a:r>
                <a:rPr lang="en-US" sz="2400" spc="-36" dirty="0" err="1">
                  <a:solidFill>
                    <a:srgbClr val="000000"/>
                  </a:solidFill>
                  <a:latin typeface="Abhaya Libre Regular"/>
                </a:rPr>
                <a:t>uče</a:t>
              </a:r>
              <a:r>
                <a:rPr lang="en-US" sz="2400" spc="-36" dirty="0">
                  <a:solidFill>
                    <a:srgbClr val="000000"/>
                  </a:solidFill>
                  <a:latin typeface="Abhaya Libre Regular"/>
                </a:rPr>
                <a:t> </a:t>
              </a:r>
              <a:r>
                <a:rPr lang="en-US" sz="2400" spc="-36" dirty="0" err="1">
                  <a:solidFill>
                    <a:srgbClr val="000000"/>
                  </a:solidFill>
                  <a:latin typeface="Abhaya Libre Regular"/>
                </a:rPr>
                <a:t>kako</a:t>
              </a:r>
              <a:r>
                <a:rPr lang="en-US" sz="2400" spc="-36" dirty="0">
                  <a:solidFill>
                    <a:srgbClr val="000000"/>
                  </a:solidFill>
                  <a:latin typeface="Abhaya Libre Regular"/>
                </a:rPr>
                <a:t> da </a:t>
              </a:r>
              <a:r>
                <a:rPr lang="en-US" sz="2400" spc="-36" dirty="0" err="1">
                  <a:solidFill>
                    <a:srgbClr val="000000"/>
                  </a:solidFill>
                  <a:latin typeface="Abhaya Libre Regular"/>
                </a:rPr>
                <a:t>koriste</a:t>
              </a:r>
              <a:r>
                <a:rPr lang="en-US" sz="2400" spc="-36" dirty="0">
                  <a:solidFill>
                    <a:srgbClr val="000000"/>
                  </a:solidFill>
                  <a:latin typeface="Abhaya Libre Regular"/>
                </a:rPr>
                <a:t> tablet </a:t>
              </a:r>
              <a:r>
                <a:rPr lang="en-US" sz="2400" spc="-36" dirty="0" err="1">
                  <a:solidFill>
                    <a:srgbClr val="000000"/>
                  </a:solidFill>
                  <a:latin typeface="Abhaya Libre Regular"/>
                </a:rPr>
                <a:t>ili</a:t>
              </a:r>
              <a:r>
                <a:rPr lang="en-US" sz="2400" spc="-36" dirty="0">
                  <a:solidFill>
                    <a:srgbClr val="000000"/>
                  </a:solidFill>
                  <a:latin typeface="Abhaya Libre Regular"/>
                </a:rPr>
                <a:t> </a:t>
              </a:r>
              <a:r>
                <a:rPr lang="en-US" sz="2400" spc="-36" dirty="0" err="1">
                  <a:solidFill>
                    <a:srgbClr val="000000"/>
                  </a:solidFill>
                  <a:latin typeface="Abhaya Libre Regular"/>
                </a:rPr>
                <a:t>kako</a:t>
              </a:r>
              <a:r>
                <a:rPr lang="en-US" sz="2400" spc="-36" dirty="0">
                  <a:solidFill>
                    <a:srgbClr val="000000"/>
                  </a:solidFill>
                  <a:latin typeface="Abhaya Libre Regular"/>
                </a:rPr>
                <a:t> da </a:t>
              </a:r>
              <a:r>
                <a:rPr lang="en-US" sz="2400" spc="-36" dirty="0" err="1">
                  <a:solidFill>
                    <a:srgbClr val="000000"/>
                  </a:solidFill>
                  <a:latin typeface="Abhaya Libre Regular"/>
                </a:rPr>
                <a:t>sašiju</a:t>
              </a:r>
              <a:r>
                <a:rPr lang="en-US" sz="2400" spc="-36" dirty="0">
                  <a:solidFill>
                    <a:srgbClr val="000000"/>
                  </a:solidFill>
                  <a:latin typeface="Abhaya Libre Regular"/>
                </a:rPr>
                <a:t> </a:t>
              </a:r>
              <a:r>
                <a:rPr lang="en-US" sz="2400" spc="-36" dirty="0" err="1">
                  <a:solidFill>
                    <a:srgbClr val="000000"/>
                  </a:solidFill>
                  <a:latin typeface="Abhaya Libre Regular"/>
                </a:rPr>
                <a:t>haljinu</a:t>
              </a:r>
              <a:r>
                <a:rPr lang="en-US" sz="2400" spc="-36" dirty="0">
                  <a:solidFill>
                    <a:srgbClr val="000000"/>
                  </a:solidFill>
                  <a:latin typeface="Abhaya Libre Regular"/>
                </a:rPr>
                <a:t>.</a:t>
              </a:r>
            </a:p>
          </p:txBody>
        </p:sp>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859122" y="216970"/>
              <a:ext cx="2693009" cy="2585288"/>
            </a:xfrm>
            <a:prstGeom prst="rect">
              <a:avLst/>
            </a:prstGeom>
          </p:spPr>
        </p:pic>
        <p:sp>
          <p:nvSpPr>
            <p:cNvPr id="15" name="TextBox 15"/>
            <p:cNvSpPr txBox="1"/>
            <p:nvPr/>
          </p:nvSpPr>
          <p:spPr>
            <a:xfrm>
              <a:off x="32119" y="6471333"/>
              <a:ext cx="5615934" cy="2884551"/>
            </a:xfrm>
            <a:prstGeom prst="rect">
              <a:avLst/>
            </a:prstGeom>
          </p:spPr>
          <p:txBody>
            <a:bodyPr lIns="0" tIns="0" rIns="0" bIns="0" rtlCol="0" anchor="t">
              <a:spAutoFit/>
            </a:bodyPr>
            <a:lstStyle/>
            <a:p>
              <a:pPr algn="just">
                <a:lnSpc>
                  <a:spcPts val="3359"/>
                </a:lnSpc>
              </a:pPr>
              <a:r>
                <a:rPr lang="en-US" sz="2400" b="1" spc="-36" dirty="0" err="1">
                  <a:solidFill>
                    <a:srgbClr val="000000"/>
                  </a:solidFill>
                  <a:latin typeface="Abhaya Libre Regular"/>
                </a:rPr>
                <a:t>Doživotno</a:t>
              </a:r>
              <a:r>
                <a:rPr lang="en-US" sz="2400" b="1" spc="-36" dirty="0">
                  <a:solidFill>
                    <a:srgbClr val="000000"/>
                  </a:solidFill>
                  <a:latin typeface="Abhaya Libre Regular"/>
                </a:rPr>
                <a:t> </a:t>
              </a:r>
              <a:r>
                <a:rPr lang="en-US" sz="2400" b="1" spc="-36" dirty="0" err="1">
                  <a:solidFill>
                    <a:srgbClr val="000000"/>
                  </a:solidFill>
                  <a:latin typeface="Abhaya Libre Regular"/>
                </a:rPr>
                <a:t>učenje</a:t>
              </a:r>
              <a:r>
                <a:rPr lang="en-US" sz="2400" b="1" spc="-36" dirty="0">
                  <a:solidFill>
                    <a:srgbClr val="000000"/>
                  </a:solidFill>
                  <a:latin typeface="Abhaya Libre Regular"/>
                </a:rPr>
                <a:t> </a:t>
              </a:r>
              <a:r>
                <a:rPr lang="en-US" sz="2400" spc="-36" dirty="0">
                  <a:solidFill>
                    <a:srgbClr val="000000"/>
                  </a:solidFill>
                  <a:latin typeface="Abhaya Libre Regular"/>
                </a:rPr>
                <a:t>je </a:t>
              </a:r>
              <a:r>
                <a:rPr lang="en-US" sz="2400" spc="-36" dirty="0" err="1">
                  <a:solidFill>
                    <a:srgbClr val="000000"/>
                  </a:solidFill>
                  <a:latin typeface="Abhaya Libre Regular"/>
                </a:rPr>
                <a:t>nivo</a:t>
              </a:r>
              <a:r>
                <a:rPr lang="en-US" sz="2400" spc="-36" dirty="0">
                  <a:solidFill>
                    <a:srgbClr val="000000"/>
                  </a:solidFill>
                  <a:latin typeface="Abhaya Libre Regular"/>
                </a:rPr>
                <a:t> koji </a:t>
              </a:r>
              <a:r>
                <a:rPr lang="en-US" sz="2400" spc="-36" dirty="0" err="1">
                  <a:solidFill>
                    <a:srgbClr val="000000"/>
                  </a:solidFill>
                  <a:latin typeface="Abhaya Libre Regular"/>
                </a:rPr>
                <a:t>su</a:t>
              </a:r>
              <a:r>
                <a:rPr lang="en-US" sz="2400" spc="-36" dirty="0">
                  <a:solidFill>
                    <a:srgbClr val="000000"/>
                  </a:solidFill>
                  <a:latin typeface="Abhaya Libre Regular"/>
                </a:rPr>
                <a:t> </a:t>
              </a:r>
              <a:r>
                <a:rPr lang="en-US" sz="2400" spc="-36" dirty="0" err="1">
                  <a:solidFill>
                    <a:srgbClr val="000000"/>
                  </a:solidFill>
                  <a:latin typeface="Abhaya Libre Regular"/>
                </a:rPr>
                <a:t>ljudi</a:t>
              </a:r>
              <a:r>
                <a:rPr lang="en-US" sz="2400" spc="-36" dirty="0">
                  <a:solidFill>
                    <a:srgbClr val="000000"/>
                  </a:solidFill>
                  <a:latin typeface="Abhaya Libre Regular"/>
                </a:rPr>
                <a:t> </a:t>
              </a:r>
              <a:r>
                <a:rPr lang="en-US" sz="2400" spc="-36" dirty="0" err="1">
                  <a:solidFill>
                    <a:srgbClr val="000000"/>
                  </a:solidFill>
                  <a:latin typeface="Abhaya Libre Regular"/>
                </a:rPr>
                <a:t>danas</a:t>
              </a:r>
              <a:r>
                <a:rPr lang="en-US" sz="2400" spc="-36" dirty="0">
                  <a:solidFill>
                    <a:srgbClr val="000000"/>
                  </a:solidFill>
                  <a:latin typeface="Abhaya Libre Regular"/>
                </a:rPr>
                <a:t> </a:t>
              </a:r>
              <a:r>
                <a:rPr lang="en-US" sz="2400" spc="-36" dirty="0" err="1">
                  <a:solidFill>
                    <a:srgbClr val="000000"/>
                  </a:solidFill>
                  <a:latin typeface="Abhaya Libre Regular"/>
                </a:rPr>
                <a:t>dostigli</a:t>
              </a:r>
              <a:r>
                <a:rPr lang="en-US" sz="2400" spc="-36" dirty="0">
                  <a:solidFill>
                    <a:srgbClr val="000000"/>
                  </a:solidFill>
                  <a:latin typeface="Abhaya Libre Regular"/>
                </a:rPr>
                <a:t> </a:t>
              </a:r>
              <a:r>
                <a:rPr lang="en-US" sz="2400" spc="-36" dirty="0" err="1">
                  <a:solidFill>
                    <a:srgbClr val="000000"/>
                  </a:solidFill>
                  <a:latin typeface="Abhaya Libre Regular"/>
                </a:rPr>
                <a:t>kao</a:t>
              </a:r>
              <a:r>
                <a:rPr lang="en-US" sz="2400" spc="-36" dirty="0">
                  <a:solidFill>
                    <a:srgbClr val="000000"/>
                  </a:solidFill>
                  <a:latin typeface="Abhaya Libre Regular"/>
                </a:rPr>
                <a:t> </a:t>
              </a:r>
              <a:r>
                <a:rPr lang="en-US" sz="2400" spc="-36" dirty="0" err="1">
                  <a:solidFill>
                    <a:srgbClr val="000000"/>
                  </a:solidFill>
                  <a:latin typeface="Abhaya Libre Regular"/>
                </a:rPr>
                <a:t>rezultat</a:t>
              </a:r>
              <a:r>
                <a:rPr lang="en-US" sz="2400" spc="-36" dirty="0">
                  <a:solidFill>
                    <a:srgbClr val="000000"/>
                  </a:solidFill>
                  <a:latin typeface="Abhaya Libre Regular"/>
                </a:rPr>
                <a:t> </a:t>
              </a:r>
              <a:r>
                <a:rPr lang="en-US" sz="2400" spc="-36" dirty="0" err="1">
                  <a:solidFill>
                    <a:srgbClr val="000000"/>
                  </a:solidFill>
                  <a:latin typeface="Abhaya Libre Regular"/>
                </a:rPr>
                <a:t>njihove</a:t>
              </a:r>
              <a:r>
                <a:rPr lang="en-US" sz="2400" spc="-36" dirty="0">
                  <a:solidFill>
                    <a:srgbClr val="000000"/>
                  </a:solidFill>
                  <a:latin typeface="Abhaya Libre Regular"/>
                </a:rPr>
                <a:t> </a:t>
              </a:r>
              <a:r>
                <a:rPr lang="en-US" sz="2400" spc="-36" dirty="0" err="1">
                  <a:solidFill>
                    <a:srgbClr val="000000"/>
                  </a:solidFill>
                  <a:latin typeface="Abhaya Libre Regular"/>
                </a:rPr>
                <a:t>uključenosti</a:t>
              </a:r>
              <a:r>
                <a:rPr lang="en-US" sz="2400" spc="-36" dirty="0">
                  <a:solidFill>
                    <a:srgbClr val="000000"/>
                  </a:solidFill>
                  <a:latin typeface="Abhaya Libre Regular"/>
                </a:rPr>
                <a:t> u </a:t>
              </a:r>
              <a:r>
                <a:rPr lang="en-US" sz="2400" spc="-36" dirty="0" err="1">
                  <a:solidFill>
                    <a:srgbClr val="000000"/>
                  </a:solidFill>
                  <a:latin typeface="Abhaya Libre Regular"/>
                </a:rPr>
                <a:t>obrazovni</a:t>
              </a:r>
              <a:r>
                <a:rPr lang="en-US" sz="2400" spc="-36" dirty="0">
                  <a:solidFill>
                    <a:srgbClr val="000000"/>
                  </a:solidFill>
                  <a:latin typeface="Abhaya Libre Regular"/>
                </a:rPr>
                <a:t> </a:t>
              </a:r>
              <a:r>
                <a:rPr lang="en-US" sz="2400" spc="-36" dirty="0" err="1">
                  <a:solidFill>
                    <a:srgbClr val="000000"/>
                  </a:solidFill>
                  <a:latin typeface="Abhaya Libre Regular"/>
                </a:rPr>
                <a:t>sistem</a:t>
              </a:r>
              <a:r>
                <a:rPr lang="en-US" sz="2400" spc="-36" dirty="0">
                  <a:solidFill>
                    <a:srgbClr val="000000"/>
                  </a:solidFill>
                  <a:latin typeface="Abhaya Libre Regular"/>
                </a:rPr>
                <a:t>. </a:t>
              </a:r>
              <a:r>
                <a:rPr lang="en-US" sz="2400" spc="-36" dirty="0" err="1">
                  <a:solidFill>
                    <a:srgbClr val="000000"/>
                  </a:solidFill>
                  <a:latin typeface="Abhaya Libre Regular"/>
                </a:rPr>
                <a:t>Ljudi</a:t>
              </a:r>
              <a:r>
                <a:rPr lang="en-US" sz="2400" spc="-36" dirty="0">
                  <a:solidFill>
                    <a:srgbClr val="000000"/>
                  </a:solidFill>
                  <a:latin typeface="Abhaya Libre Regular"/>
                </a:rPr>
                <a:t> se </a:t>
              </a:r>
              <a:r>
                <a:rPr lang="en-US" sz="2400" spc="-36" dirty="0" err="1">
                  <a:solidFill>
                    <a:srgbClr val="000000"/>
                  </a:solidFill>
                  <a:latin typeface="Abhaya Libre Regular"/>
                </a:rPr>
                <a:t>moraju</a:t>
              </a:r>
              <a:r>
                <a:rPr lang="en-US" sz="2400" spc="-36" dirty="0">
                  <a:solidFill>
                    <a:srgbClr val="000000"/>
                  </a:solidFill>
                  <a:latin typeface="Abhaya Libre Regular"/>
                </a:rPr>
                <a:t> </a:t>
              </a:r>
              <a:r>
                <a:rPr lang="en-US" sz="2400" spc="-36" dirty="0" err="1">
                  <a:solidFill>
                    <a:srgbClr val="000000"/>
                  </a:solidFill>
                  <a:latin typeface="Abhaya Libre Regular"/>
                </a:rPr>
                <a:t>prilagoditi</a:t>
              </a:r>
              <a:r>
                <a:rPr lang="en-US" sz="2400" spc="-36" dirty="0">
                  <a:solidFill>
                    <a:srgbClr val="000000"/>
                  </a:solidFill>
                  <a:latin typeface="Abhaya Libre Regular"/>
                </a:rPr>
                <a:t> </a:t>
              </a:r>
              <a:r>
                <a:rPr lang="en-US" sz="2400" spc="-36" dirty="0" err="1">
                  <a:solidFill>
                    <a:srgbClr val="000000"/>
                  </a:solidFill>
                  <a:latin typeface="Abhaya Libre Regular"/>
                </a:rPr>
                <a:t>današnjim</a:t>
              </a:r>
              <a:r>
                <a:rPr lang="en-US" sz="2400" spc="-36" dirty="0">
                  <a:solidFill>
                    <a:srgbClr val="000000"/>
                  </a:solidFill>
                  <a:latin typeface="Abhaya Libre Regular"/>
                </a:rPr>
                <a:t> </a:t>
              </a:r>
              <a:r>
                <a:rPr lang="en-US" sz="2400" spc="-36" dirty="0" err="1">
                  <a:solidFill>
                    <a:srgbClr val="000000"/>
                  </a:solidFill>
                  <a:latin typeface="Abhaya Libre Regular"/>
                </a:rPr>
                <a:t>uslovima</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promenama</a:t>
              </a:r>
              <a:r>
                <a:rPr lang="en-US" sz="2400" spc="-36" dirty="0">
                  <a:solidFill>
                    <a:srgbClr val="000000"/>
                  </a:solidFill>
                  <a:latin typeface="Abhaya Libre Regular"/>
                </a:rPr>
                <a:t>.</a:t>
              </a:r>
            </a:p>
          </p:txBody>
        </p:sp>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6585713" y="6268334"/>
              <a:ext cx="2406642" cy="2355501"/>
            </a:xfrm>
            <a:prstGeom prst="rect">
              <a:avLst/>
            </a:prstGeom>
          </p:spPr>
        </p:pic>
        <p:sp>
          <p:nvSpPr>
            <p:cNvPr id="17" name="TextBox 17"/>
            <p:cNvSpPr txBox="1"/>
            <p:nvPr/>
          </p:nvSpPr>
          <p:spPr>
            <a:xfrm>
              <a:off x="10401401" y="6909873"/>
              <a:ext cx="11040060" cy="2303195"/>
            </a:xfrm>
            <a:prstGeom prst="rect">
              <a:avLst/>
            </a:prstGeom>
          </p:spPr>
          <p:txBody>
            <a:bodyPr lIns="0" tIns="0" rIns="0" bIns="0" rtlCol="0" anchor="t">
              <a:spAutoFit/>
            </a:bodyPr>
            <a:lstStyle/>
            <a:p>
              <a:pPr algn="just">
                <a:lnSpc>
                  <a:spcPts val="3359"/>
                </a:lnSpc>
              </a:pPr>
              <a:r>
                <a:rPr lang="en-US" sz="2400" spc="-36" dirty="0" err="1">
                  <a:solidFill>
                    <a:srgbClr val="000000"/>
                  </a:solidFill>
                  <a:latin typeface="Abhaya Libre Regular"/>
                </a:rPr>
                <a:t>Obraćajući</a:t>
              </a:r>
              <a:r>
                <a:rPr lang="en-US" sz="2400" spc="-36" dirty="0">
                  <a:solidFill>
                    <a:srgbClr val="000000"/>
                  </a:solidFill>
                  <a:latin typeface="Abhaya Libre Regular"/>
                </a:rPr>
                <a:t> </a:t>
              </a:r>
              <a:r>
                <a:rPr lang="en-US" sz="2400" spc="-36" dirty="0" err="1">
                  <a:solidFill>
                    <a:srgbClr val="000000"/>
                  </a:solidFill>
                  <a:latin typeface="Abhaya Libre Regular"/>
                </a:rPr>
                <a:t>pažnju</a:t>
              </a:r>
              <a:r>
                <a:rPr lang="en-US" sz="2400" spc="-36" dirty="0">
                  <a:solidFill>
                    <a:srgbClr val="000000"/>
                  </a:solidFill>
                  <a:latin typeface="Abhaya Libre Regular"/>
                </a:rPr>
                <a:t> </a:t>
              </a:r>
              <a:r>
                <a:rPr lang="en-US" sz="2400" spc="-36" dirty="0" err="1">
                  <a:solidFill>
                    <a:srgbClr val="000000"/>
                  </a:solidFill>
                  <a:latin typeface="Abhaya Libre Regular"/>
                </a:rPr>
                <a:t>na</a:t>
              </a:r>
              <a:r>
                <a:rPr lang="en-US" sz="2400" spc="-36" dirty="0">
                  <a:solidFill>
                    <a:srgbClr val="000000"/>
                  </a:solidFill>
                  <a:latin typeface="Abhaya Libre Regular"/>
                </a:rPr>
                <a:t> </a:t>
              </a:r>
              <a:r>
                <a:rPr lang="en-US" sz="2400" spc="-36" dirty="0" err="1">
                  <a:solidFill>
                    <a:srgbClr val="000000"/>
                  </a:solidFill>
                  <a:latin typeface="Abhaya Libre Regular"/>
                </a:rPr>
                <a:t>ideje</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ciljeve</a:t>
              </a:r>
              <a:r>
                <a:rPr lang="en-US" sz="2400" spc="-36" dirty="0">
                  <a:solidFill>
                    <a:srgbClr val="000000"/>
                  </a:solidFill>
                  <a:latin typeface="Abhaya Libre Regular"/>
                </a:rPr>
                <a:t> koji </a:t>
              </a:r>
              <a:r>
                <a:rPr lang="en-US" sz="2400" spc="-36" dirty="0" err="1">
                  <a:solidFill>
                    <a:srgbClr val="000000"/>
                  </a:solidFill>
                  <a:latin typeface="Abhaya Libre Regular"/>
                </a:rPr>
                <a:t>nas</a:t>
              </a:r>
              <a:r>
                <a:rPr lang="en-US" sz="2400" spc="-36" dirty="0">
                  <a:solidFill>
                    <a:srgbClr val="000000"/>
                  </a:solidFill>
                  <a:latin typeface="Abhaya Libre Regular"/>
                </a:rPr>
                <a:t> </a:t>
              </a:r>
              <a:r>
                <a:rPr lang="en-US" sz="2400" spc="-36" dirty="0" err="1">
                  <a:solidFill>
                    <a:srgbClr val="000000"/>
                  </a:solidFill>
                  <a:latin typeface="Abhaya Libre Regular"/>
                </a:rPr>
                <a:t>motivišu</a:t>
              </a:r>
              <a:r>
                <a:rPr lang="en-US" sz="2400" spc="-36" dirty="0">
                  <a:solidFill>
                    <a:srgbClr val="000000"/>
                  </a:solidFill>
                  <a:latin typeface="Abhaya Libre Regular"/>
                </a:rPr>
                <a:t>, ono </a:t>
              </a:r>
              <a:r>
                <a:rPr lang="en-US" sz="2400" spc="-36" dirty="0" err="1">
                  <a:solidFill>
                    <a:srgbClr val="000000"/>
                  </a:solidFill>
                  <a:latin typeface="Abhaya Libre Regular"/>
                </a:rPr>
                <a:t>naas</a:t>
              </a:r>
              <a:r>
                <a:rPr lang="en-US" sz="2400" spc="-36" dirty="0">
                  <a:solidFill>
                    <a:srgbClr val="000000"/>
                  </a:solidFill>
                  <a:latin typeface="Abhaya Libre Regular"/>
                </a:rPr>
                <a:t> </a:t>
              </a:r>
              <a:r>
                <a:rPr lang="en-US" sz="2400" spc="-36" dirty="0" err="1">
                  <a:solidFill>
                    <a:srgbClr val="000000"/>
                  </a:solidFill>
                  <a:latin typeface="Abhaya Libre Regular"/>
                </a:rPr>
                <a:t>podstiče</a:t>
              </a:r>
              <a:r>
                <a:rPr lang="en-US" sz="2400" spc="-36" dirty="0">
                  <a:solidFill>
                    <a:srgbClr val="000000"/>
                  </a:solidFill>
                  <a:latin typeface="Abhaya Libre Regular"/>
                </a:rPr>
                <a:t> da </a:t>
              </a:r>
              <a:r>
                <a:rPr lang="en-US" sz="2400" spc="-36" dirty="0" err="1">
                  <a:solidFill>
                    <a:srgbClr val="000000"/>
                  </a:solidFill>
                  <a:latin typeface="Abhaya Libre Regular"/>
                </a:rPr>
                <a:t>poboljšamo</a:t>
              </a:r>
              <a:r>
                <a:rPr lang="en-US" sz="2400" spc="-36" dirty="0">
                  <a:solidFill>
                    <a:srgbClr val="000000"/>
                  </a:solidFill>
                  <a:latin typeface="Abhaya Libre Regular"/>
                </a:rPr>
                <a:t> </a:t>
              </a:r>
              <a:r>
                <a:rPr lang="en-US" sz="2400" spc="-36" dirty="0" err="1">
                  <a:solidFill>
                    <a:srgbClr val="000000"/>
                  </a:solidFill>
                  <a:latin typeface="Abhaya Libre Regular"/>
                </a:rPr>
                <a:t>sopstveni</a:t>
              </a:r>
              <a:r>
                <a:rPr lang="en-US" sz="2400" spc="-36" dirty="0">
                  <a:solidFill>
                    <a:srgbClr val="000000"/>
                  </a:solidFill>
                  <a:latin typeface="Abhaya Libre Regular"/>
                </a:rPr>
                <a:t> </a:t>
              </a:r>
              <a:r>
                <a:rPr lang="en-US" sz="2400" spc="-36" dirty="0" err="1">
                  <a:solidFill>
                    <a:srgbClr val="000000"/>
                  </a:solidFill>
                  <a:latin typeface="Abhaya Libre Regular"/>
                </a:rPr>
                <a:t>kvalitet</a:t>
              </a:r>
              <a:r>
                <a:rPr lang="en-US" sz="2400" spc="-36" dirty="0">
                  <a:solidFill>
                    <a:srgbClr val="000000"/>
                  </a:solidFill>
                  <a:latin typeface="Abhaya Libre Regular"/>
                </a:rPr>
                <a:t> </a:t>
              </a:r>
              <a:r>
                <a:rPr lang="en-US" sz="2400" spc="-36" dirty="0" err="1">
                  <a:solidFill>
                    <a:srgbClr val="000000"/>
                  </a:solidFill>
                  <a:latin typeface="Abhaya Libre Regular"/>
                </a:rPr>
                <a:t>života</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osećaj</a:t>
              </a:r>
              <a:r>
                <a:rPr lang="en-US" sz="2400" spc="-36" dirty="0">
                  <a:solidFill>
                    <a:srgbClr val="000000"/>
                  </a:solidFill>
                  <a:latin typeface="Abhaya Libre Regular"/>
                </a:rPr>
                <a:t> </a:t>
              </a:r>
              <a:r>
                <a:rPr lang="en-US" sz="2400" spc="-36" dirty="0" err="1">
                  <a:solidFill>
                    <a:srgbClr val="000000"/>
                  </a:solidFill>
                  <a:latin typeface="Abhaya Libre Regular"/>
                </a:rPr>
                <a:t>sopstvene</a:t>
              </a:r>
              <a:r>
                <a:rPr lang="en-US" sz="2400" spc="-36" dirty="0">
                  <a:solidFill>
                    <a:srgbClr val="000000"/>
                  </a:solidFill>
                  <a:latin typeface="Abhaya Libre Regular"/>
                </a:rPr>
                <a:t> </a:t>
              </a:r>
              <a:r>
                <a:rPr lang="en-US" sz="2400" spc="-36" dirty="0" err="1">
                  <a:solidFill>
                    <a:srgbClr val="000000"/>
                  </a:solidFill>
                  <a:latin typeface="Abhaya Libre Regular"/>
                </a:rPr>
                <a:t>vrednosti</a:t>
              </a:r>
              <a:r>
                <a:rPr lang="en-US" sz="2400" spc="-36" dirty="0">
                  <a:solidFill>
                    <a:srgbClr val="000000"/>
                  </a:solidFill>
                  <a:latin typeface="Abhaya Libre Regular"/>
                </a:rPr>
                <a:t>. </a:t>
              </a:r>
              <a:r>
                <a:rPr lang="en-US" sz="2400" spc="-36" dirty="0" err="1">
                  <a:solidFill>
                    <a:srgbClr val="000000"/>
                  </a:solidFill>
                  <a:latin typeface="Abhaya Libre Regular"/>
                </a:rPr>
                <a:t>Potvrđuje</a:t>
              </a:r>
              <a:r>
                <a:rPr lang="en-US" sz="2400" spc="-36" dirty="0">
                  <a:solidFill>
                    <a:srgbClr val="000000"/>
                  </a:solidFill>
                  <a:latin typeface="Abhaya Libre Regular"/>
                </a:rPr>
                <a:t> da </a:t>
              </a:r>
              <a:r>
                <a:rPr lang="en-US" sz="2400" spc="-36" dirty="0" err="1">
                  <a:solidFill>
                    <a:srgbClr val="000000"/>
                  </a:solidFill>
                  <a:latin typeface="Abhaya Libre Regular"/>
                </a:rPr>
                <a:t>ljudi</a:t>
              </a:r>
              <a:r>
                <a:rPr lang="en-US" sz="2400" spc="-36" dirty="0">
                  <a:solidFill>
                    <a:srgbClr val="000000"/>
                  </a:solidFill>
                  <a:latin typeface="Abhaya Libre Regular"/>
                </a:rPr>
                <a:t> </a:t>
              </a:r>
              <a:r>
                <a:rPr lang="en-US" sz="2400" spc="-36" dirty="0" err="1">
                  <a:solidFill>
                    <a:srgbClr val="000000"/>
                  </a:solidFill>
                  <a:latin typeface="Abhaya Libre Regular"/>
                </a:rPr>
                <a:t>imaju</a:t>
              </a:r>
              <a:r>
                <a:rPr lang="en-US" sz="2400" spc="-36" dirty="0">
                  <a:solidFill>
                    <a:srgbClr val="000000"/>
                  </a:solidFill>
                  <a:latin typeface="Abhaya Libre Regular"/>
                </a:rPr>
                <a:t> </a:t>
              </a:r>
              <a:r>
                <a:rPr lang="en-US" sz="2400" spc="-36" dirty="0" err="1">
                  <a:solidFill>
                    <a:srgbClr val="000000"/>
                  </a:solidFill>
                  <a:latin typeface="Abhaya Libre Regular"/>
                </a:rPr>
                <a:t>prirodnu</a:t>
              </a:r>
              <a:r>
                <a:rPr lang="en-US" sz="2400" spc="-36" dirty="0">
                  <a:solidFill>
                    <a:srgbClr val="000000"/>
                  </a:solidFill>
                  <a:latin typeface="Abhaya Libre Regular"/>
                </a:rPr>
                <a:t> </a:t>
              </a:r>
              <a:r>
                <a:rPr lang="en-US" sz="2400" spc="-36" dirty="0" err="1">
                  <a:solidFill>
                    <a:srgbClr val="000000"/>
                  </a:solidFill>
                  <a:latin typeface="Abhaya Libre Regular"/>
                </a:rPr>
                <a:t>želju</a:t>
              </a:r>
              <a:r>
                <a:rPr lang="en-US" sz="2400" spc="-36" dirty="0">
                  <a:solidFill>
                    <a:srgbClr val="000000"/>
                  </a:solidFill>
                  <a:latin typeface="Abhaya Libre Regular"/>
                </a:rPr>
                <a:t> da </a:t>
              </a:r>
              <a:r>
                <a:rPr lang="en-US" sz="2400" spc="-36" dirty="0" err="1">
                  <a:solidFill>
                    <a:srgbClr val="000000"/>
                  </a:solidFill>
                  <a:latin typeface="Abhaya Libre Regular"/>
                </a:rPr>
                <a:t>istražuju</a:t>
              </a:r>
              <a:r>
                <a:rPr lang="en-US" sz="2400" spc="-36" dirty="0">
                  <a:solidFill>
                    <a:srgbClr val="000000"/>
                  </a:solidFill>
                  <a:latin typeface="Abhaya Libre Regular"/>
                </a:rPr>
                <a:t>, </a:t>
              </a:r>
              <a:r>
                <a:rPr lang="en-US" sz="2400" spc="-36" dirty="0" err="1">
                  <a:solidFill>
                    <a:srgbClr val="000000"/>
                  </a:solidFill>
                  <a:latin typeface="Abhaya Libre Regular"/>
                </a:rPr>
                <a:t>uče</a:t>
              </a:r>
              <a:r>
                <a:rPr lang="en-US" sz="2400" spc="-36" dirty="0">
                  <a:solidFill>
                    <a:srgbClr val="000000"/>
                  </a:solidFill>
                  <a:latin typeface="Abhaya Libre Regular"/>
                </a:rPr>
                <a:t> </a:t>
              </a:r>
              <a:r>
                <a:rPr lang="en-US" sz="2400" spc="-36" dirty="0" err="1">
                  <a:solidFill>
                    <a:srgbClr val="000000"/>
                  </a:solidFill>
                  <a:latin typeface="Abhaya Libre Regular"/>
                </a:rPr>
                <a:t>i</a:t>
              </a:r>
              <a:r>
                <a:rPr lang="en-US" sz="2400" spc="-36" dirty="0">
                  <a:solidFill>
                    <a:srgbClr val="000000"/>
                  </a:solidFill>
                  <a:latin typeface="Abhaya Libre Regular"/>
                </a:rPr>
                <a:t> </a:t>
              </a:r>
              <a:r>
                <a:rPr lang="en-US" sz="2400" spc="-36" dirty="0" err="1">
                  <a:solidFill>
                    <a:srgbClr val="000000"/>
                  </a:solidFill>
                  <a:latin typeface="Abhaya Libre Regular"/>
                </a:rPr>
                <a:t>rastu</a:t>
              </a:r>
              <a:r>
                <a:rPr lang="en-US" sz="2400" spc="-36" dirty="0">
                  <a:solidFill>
                    <a:srgbClr val="000000"/>
                  </a:solidFill>
                  <a:latin typeface="Abhaya Libre Regular"/>
                </a:rPr>
                <a:t>.</a:t>
              </a:r>
            </a:p>
          </p:txBody>
        </p:sp>
      </p:grpSp>
      <p:pic>
        <p:nvPicPr>
          <p:cNvPr id="20"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9614497">
            <a:off x="17215841" y="8047725"/>
            <a:ext cx="4352147" cy="4346443"/>
          </a:xfrm>
          <a:prstGeom prst="rect">
            <a:avLst/>
          </a:prstGeom>
        </p:spPr>
      </p:pic>
    </p:spTree>
    <p:extLst>
      <p:ext uri="{BB962C8B-B14F-4D97-AF65-F5344CB8AC3E}">
        <p14:creationId xmlns:p14="http://schemas.microsoft.com/office/powerpoint/2010/main" val="224673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4425830" y="576326"/>
            <a:ext cx="11582400" cy="765979"/>
          </a:xfrm>
          <a:prstGeom prst="rect">
            <a:avLst/>
          </a:prstGeom>
        </p:spPr>
        <p:txBody>
          <a:bodyPr wrap="square" lIns="0" tIns="0" rIns="0" bIns="0" rtlCol="0" anchor="t">
            <a:spAutoFit/>
          </a:bodyPr>
          <a:lstStyle/>
          <a:p>
            <a:pPr>
              <a:lnSpc>
                <a:spcPts val="5449"/>
              </a:lnSpc>
            </a:pPr>
            <a:r>
              <a:rPr lang="en-US" sz="6410" dirty="0">
                <a:solidFill>
                  <a:srgbClr val="000000"/>
                </a:solidFill>
                <a:latin typeface="Abhaya Libre Regular"/>
              </a:rPr>
              <a:t>01 – </a:t>
            </a:r>
            <a:r>
              <a:rPr lang="en-US" sz="6410" dirty="0" err="1">
                <a:solidFill>
                  <a:srgbClr val="000000"/>
                </a:solidFill>
                <a:latin typeface="Abhaya Libre Regular"/>
              </a:rPr>
              <a:t>Prednosti</a:t>
            </a:r>
            <a:r>
              <a:rPr lang="en-US" sz="6410" dirty="0">
                <a:solidFill>
                  <a:srgbClr val="000000"/>
                </a:solidFill>
                <a:latin typeface="Abhaya Libre Regular"/>
              </a:rPr>
              <a:t> </a:t>
            </a:r>
            <a:r>
              <a:rPr lang="en-US" sz="6410" dirty="0" err="1">
                <a:solidFill>
                  <a:srgbClr val="000000"/>
                </a:solidFill>
                <a:latin typeface="Abhaya Libre Regular"/>
              </a:rPr>
              <a:t>doživotnog</a:t>
            </a:r>
            <a:r>
              <a:rPr lang="en-US" sz="6410" dirty="0">
                <a:solidFill>
                  <a:srgbClr val="000000"/>
                </a:solidFill>
                <a:latin typeface="Abhaya Libre Regular"/>
              </a:rPr>
              <a:t> </a:t>
            </a:r>
            <a:r>
              <a:rPr lang="en-US" sz="6410" dirty="0" err="1">
                <a:solidFill>
                  <a:srgbClr val="000000"/>
                </a:solidFill>
                <a:latin typeface="Abhaya Libre Regular"/>
              </a:rPr>
              <a:t>učenja</a:t>
            </a:r>
            <a:endParaRPr lang="en-US" sz="6410" b="1" dirty="0">
              <a:solidFill>
                <a:srgbClr val="000000"/>
              </a:solidFill>
              <a:latin typeface="Abhaya Libre Regular"/>
            </a:endParaRPr>
          </a:p>
        </p:txBody>
      </p:sp>
      <p:sp>
        <p:nvSpPr>
          <p:cNvPr id="5" name="TextBox 5"/>
          <p:cNvSpPr txBox="1"/>
          <p:nvPr/>
        </p:nvSpPr>
        <p:spPr>
          <a:xfrm>
            <a:off x="6853617" y="1452716"/>
            <a:ext cx="10369071" cy="8267648"/>
          </a:xfrm>
          <a:prstGeom prst="rect">
            <a:avLst/>
          </a:prstGeom>
        </p:spPr>
        <p:txBody>
          <a:bodyPr wrap="square" lIns="0" tIns="0" rIns="0" bIns="0" rtlCol="0" anchor="t">
            <a:spAutoFit/>
          </a:bodyPr>
          <a:lstStyle/>
          <a:p>
            <a:pPr marL="342900" indent="-342900" algn="just">
              <a:lnSpc>
                <a:spcPts val="3359"/>
              </a:lnSpc>
              <a:buFont typeface="Wingdings" panose="05000000000000000000" pitchFamily="2" charset="2"/>
              <a:buChar char="ü"/>
            </a:pPr>
            <a:r>
              <a:rPr lang="en-US" sz="2400" b="1" spc="-36" dirty="0" err="1">
                <a:solidFill>
                  <a:srgbClr val="000000"/>
                </a:solidFill>
                <a:latin typeface="Abhaya Libre Regular"/>
              </a:rPr>
              <a:t>Povećava</a:t>
            </a:r>
            <a:r>
              <a:rPr lang="en-US" sz="2400" b="1" spc="-36" dirty="0">
                <a:solidFill>
                  <a:srgbClr val="000000"/>
                </a:solidFill>
                <a:latin typeface="Abhaya Libre Regular"/>
              </a:rPr>
              <a:t> </a:t>
            </a:r>
            <a:r>
              <a:rPr lang="en-US" sz="2400" b="1" spc="-36" dirty="0" err="1">
                <a:solidFill>
                  <a:srgbClr val="000000"/>
                </a:solidFill>
                <a:latin typeface="Abhaya Libre Regular"/>
              </a:rPr>
              <a:t>produktivnost</a:t>
            </a:r>
            <a:r>
              <a:rPr lang="en-US" sz="2400" b="1" spc="-36" dirty="0">
                <a:solidFill>
                  <a:srgbClr val="000000"/>
                </a:solidFill>
                <a:latin typeface="Abhaya Libre Regular"/>
              </a:rPr>
              <a:t> </a:t>
            </a:r>
            <a:r>
              <a:rPr lang="en-US" sz="2400" b="1" spc="-36" dirty="0" err="1">
                <a:solidFill>
                  <a:srgbClr val="000000"/>
                </a:solidFill>
                <a:latin typeface="Abhaya Libre Regular"/>
              </a:rPr>
              <a:t>i</a:t>
            </a:r>
            <a:r>
              <a:rPr lang="en-US" sz="2400" b="1" spc="-36" dirty="0">
                <a:solidFill>
                  <a:srgbClr val="000000"/>
                </a:solidFill>
                <a:latin typeface="Abhaya Libre Regular"/>
              </a:rPr>
              <a:t> </a:t>
            </a:r>
            <a:r>
              <a:rPr lang="en-US" sz="2400" b="1" spc="-36" dirty="0" err="1">
                <a:solidFill>
                  <a:srgbClr val="000000"/>
                </a:solidFill>
                <a:latin typeface="Abhaya Libre Regular"/>
              </a:rPr>
              <a:t>veštine</a:t>
            </a:r>
            <a:endParaRPr lang="en-US" sz="2400" b="1" spc="-36" dirty="0">
              <a:solidFill>
                <a:srgbClr val="000000"/>
              </a:solidFill>
              <a:latin typeface="Abhaya Libre Regular"/>
            </a:endParaRPr>
          </a:p>
          <a:p>
            <a:pPr algn="just">
              <a:lnSpc>
                <a:spcPts val="3359"/>
              </a:lnSpc>
            </a:pPr>
            <a:r>
              <a:rPr lang="en-US" sz="2400" i="1" spc="-36" dirty="0" err="1">
                <a:solidFill>
                  <a:srgbClr val="000000"/>
                </a:solidFill>
                <a:latin typeface="Abhaya Libre Regular"/>
              </a:rPr>
              <a:t>Učešće</a:t>
            </a:r>
            <a:r>
              <a:rPr lang="en-US" sz="2400" i="1" spc="-36" dirty="0">
                <a:solidFill>
                  <a:srgbClr val="000000"/>
                </a:solidFill>
                <a:latin typeface="Abhaya Libre Regular"/>
              </a:rPr>
              <a:t> u </a:t>
            </a:r>
            <a:r>
              <a:rPr lang="en-US" sz="2400" i="1" spc="-36" dirty="0" err="1">
                <a:solidFill>
                  <a:srgbClr val="000000"/>
                </a:solidFill>
                <a:latin typeface="Abhaya Libre Regular"/>
              </a:rPr>
              <a:t>doživotnom</a:t>
            </a:r>
            <a:r>
              <a:rPr lang="en-US" sz="2400" i="1" spc="-36" dirty="0">
                <a:solidFill>
                  <a:srgbClr val="000000"/>
                </a:solidFill>
                <a:latin typeface="Abhaya Libre Regular"/>
              </a:rPr>
              <a:t> </a:t>
            </a:r>
            <a:r>
              <a:rPr lang="en-US" sz="2400" i="1" spc="-36" dirty="0" err="1">
                <a:solidFill>
                  <a:srgbClr val="000000"/>
                </a:solidFill>
                <a:latin typeface="Abhaya Libre Regular"/>
              </a:rPr>
              <a:t>učenju</a:t>
            </a:r>
            <a:r>
              <a:rPr lang="en-US" sz="2400" i="1" spc="-36" dirty="0">
                <a:solidFill>
                  <a:srgbClr val="000000"/>
                </a:solidFill>
                <a:latin typeface="Abhaya Libre Regular"/>
              </a:rPr>
              <a:t> </a:t>
            </a:r>
            <a:r>
              <a:rPr lang="en-US" sz="2400" i="1" spc="-36" dirty="0" err="1">
                <a:solidFill>
                  <a:srgbClr val="000000"/>
                </a:solidFill>
                <a:latin typeface="Abhaya Libre Regular"/>
              </a:rPr>
              <a:t>može</a:t>
            </a:r>
            <a:r>
              <a:rPr lang="en-US" sz="2400" i="1" spc="-36" dirty="0">
                <a:solidFill>
                  <a:srgbClr val="000000"/>
                </a:solidFill>
                <a:latin typeface="Abhaya Libre Regular"/>
              </a:rPr>
              <a:t> </a:t>
            </a:r>
            <a:r>
              <a:rPr lang="en-US" sz="2400" i="1" spc="-36" dirty="0" err="1">
                <a:solidFill>
                  <a:srgbClr val="000000"/>
                </a:solidFill>
                <a:latin typeface="Abhaya Libre Regular"/>
              </a:rPr>
              <a:t>povećati</a:t>
            </a:r>
            <a:r>
              <a:rPr lang="en-US" sz="2400" i="1" spc="-36" dirty="0">
                <a:solidFill>
                  <a:srgbClr val="000000"/>
                </a:solidFill>
                <a:latin typeface="Abhaya Libre Regular"/>
              </a:rPr>
              <a:t> </a:t>
            </a:r>
            <a:r>
              <a:rPr lang="en-US" sz="2400" i="1" spc="-36" dirty="0" err="1">
                <a:solidFill>
                  <a:srgbClr val="000000"/>
                </a:solidFill>
                <a:latin typeface="Abhaya Libre Regular"/>
              </a:rPr>
              <a:t>radoznalost</a:t>
            </a:r>
            <a:r>
              <a:rPr lang="en-US" sz="2400" i="1" spc="-36" dirty="0">
                <a:solidFill>
                  <a:srgbClr val="000000"/>
                </a:solidFill>
                <a:latin typeface="Abhaya Libre Regular"/>
              </a:rPr>
              <a:t>, </a:t>
            </a:r>
            <a:r>
              <a:rPr lang="en-US" sz="2400" i="1" spc="-36" dirty="0" err="1">
                <a:solidFill>
                  <a:srgbClr val="000000"/>
                </a:solidFill>
                <a:latin typeface="Abhaya Libre Regular"/>
              </a:rPr>
              <a:t>što</a:t>
            </a:r>
            <a:r>
              <a:rPr lang="en-US" sz="2400" i="1" spc="-36" dirty="0">
                <a:solidFill>
                  <a:srgbClr val="000000"/>
                </a:solidFill>
                <a:latin typeface="Abhaya Libre Regular"/>
              </a:rPr>
              <a:t> </a:t>
            </a:r>
            <a:r>
              <a:rPr lang="en-US" sz="2400" i="1" spc="-36" dirty="0" err="1">
                <a:solidFill>
                  <a:srgbClr val="000000"/>
                </a:solidFill>
                <a:latin typeface="Abhaya Libre Regular"/>
              </a:rPr>
              <a:t>utiče</a:t>
            </a:r>
            <a:r>
              <a:rPr lang="en-US" sz="2400" i="1" spc="-36" dirty="0">
                <a:solidFill>
                  <a:srgbClr val="000000"/>
                </a:solidFill>
                <a:latin typeface="Abhaya Libre Regular"/>
              </a:rPr>
              <a:t> </a:t>
            </a:r>
            <a:r>
              <a:rPr lang="en-US" sz="2400" i="1" spc="-36" dirty="0" err="1">
                <a:solidFill>
                  <a:srgbClr val="000000"/>
                </a:solidFill>
                <a:latin typeface="Abhaya Libre Regular"/>
              </a:rPr>
              <a:t>na</a:t>
            </a:r>
            <a:r>
              <a:rPr lang="en-US" sz="2400" i="1" spc="-36" dirty="0">
                <a:solidFill>
                  <a:srgbClr val="000000"/>
                </a:solidFill>
                <a:latin typeface="Abhaya Libre Regular"/>
              </a:rPr>
              <a:t> </a:t>
            </a:r>
            <a:r>
              <a:rPr lang="en-US" sz="2400" i="1" spc="-36" dirty="0" err="1">
                <a:solidFill>
                  <a:srgbClr val="000000"/>
                </a:solidFill>
                <a:latin typeface="Abhaya Libre Regular"/>
              </a:rPr>
              <a:t>radni</a:t>
            </a:r>
            <a:r>
              <a:rPr lang="en-US" sz="2400" i="1" spc="-36" dirty="0">
                <a:solidFill>
                  <a:srgbClr val="000000"/>
                </a:solidFill>
                <a:latin typeface="Abhaya Libre Regular"/>
              </a:rPr>
              <a:t> </a:t>
            </a:r>
            <a:r>
              <a:rPr lang="en-US" sz="2400" i="1" spc="-36" dirty="0" err="1">
                <a:solidFill>
                  <a:srgbClr val="000000"/>
                </a:solidFill>
                <a:latin typeface="Abhaya Libre Regular"/>
              </a:rPr>
              <a:t>stav</a:t>
            </a:r>
            <a:r>
              <a:rPr lang="en-US" sz="2400" i="1" spc="-36" dirty="0">
                <a:solidFill>
                  <a:srgbClr val="000000"/>
                </a:solidFill>
                <a:latin typeface="Abhaya Libre Regular"/>
              </a:rPr>
              <a:t> </a:t>
            </a:r>
            <a:r>
              <a:rPr lang="en-US" sz="2400" i="1" spc="-36" dirty="0" err="1">
                <a:solidFill>
                  <a:srgbClr val="000000"/>
                </a:solidFill>
                <a:latin typeface="Abhaya Libre Regular"/>
              </a:rPr>
              <a:t>zaposlenog</a:t>
            </a:r>
            <a:endParaRPr lang="en-US" sz="2400" i="1" spc="-36" dirty="0">
              <a:solidFill>
                <a:srgbClr val="000000"/>
              </a:solidFill>
              <a:latin typeface="Abhaya Libre Regular"/>
            </a:endParaRPr>
          </a:p>
          <a:p>
            <a:pPr marL="342900" indent="-342900" algn="just">
              <a:lnSpc>
                <a:spcPts val="3359"/>
              </a:lnSpc>
              <a:buFont typeface="Wingdings" panose="05000000000000000000" pitchFamily="2" charset="2"/>
              <a:buChar char="ü"/>
            </a:pPr>
            <a:r>
              <a:rPr lang="en-US" sz="2400" b="1" spc="-36" dirty="0" err="1">
                <a:solidFill>
                  <a:srgbClr val="000000"/>
                </a:solidFill>
                <a:latin typeface="Abhaya Libre Regular"/>
              </a:rPr>
              <a:t>Povećava</a:t>
            </a:r>
            <a:r>
              <a:rPr lang="en-US" sz="2400" b="1" spc="-36" dirty="0">
                <a:solidFill>
                  <a:srgbClr val="000000"/>
                </a:solidFill>
                <a:latin typeface="Abhaya Libre Regular"/>
              </a:rPr>
              <a:t> </a:t>
            </a:r>
            <a:r>
              <a:rPr lang="en-US" sz="2400" b="1" spc="-36" dirty="0" err="1">
                <a:solidFill>
                  <a:srgbClr val="000000"/>
                </a:solidFill>
                <a:latin typeface="Abhaya Libre Regular"/>
              </a:rPr>
              <a:t>mentalno</a:t>
            </a:r>
            <a:r>
              <a:rPr lang="en-US" sz="2400" b="1" spc="-36" dirty="0">
                <a:solidFill>
                  <a:srgbClr val="000000"/>
                </a:solidFill>
                <a:latin typeface="Abhaya Libre Regular"/>
              </a:rPr>
              <a:t> </a:t>
            </a:r>
            <a:r>
              <a:rPr lang="en-US" sz="2400" b="1" spc="-36" dirty="0" err="1">
                <a:solidFill>
                  <a:srgbClr val="000000"/>
                </a:solidFill>
                <a:latin typeface="Abhaya Libre Regular"/>
              </a:rPr>
              <a:t>zdravlje</a:t>
            </a:r>
            <a:r>
              <a:rPr lang="en-US" sz="2400" b="1" spc="-36" dirty="0">
                <a:solidFill>
                  <a:srgbClr val="000000"/>
                </a:solidFill>
                <a:latin typeface="Abhaya Libre Regular"/>
              </a:rPr>
              <a:t> </a:t>
            </a:r>
            <a:r>
              <a:rPr lang="en-US" sz="2400" b="1" spc="-36" dirty="0" err="1">
                <a:solidFill>
                  <a:srgbClr val="000000"/>
                </a:solidFill>
                <a:latin typeface="Abhaya Libre Regular"/>
              </a:rPr>
              <a:t>i</a:t>
            </a:r>
            <a:r>
              <a:rPr lang="en-US" sz="2400" b="1" spc="-36" dirty="0">
                <a:solidFill>
                  <a:srgbClr val="000000"/>
                </a:solidFill>
                <a:latin typeface="Abhaya Libre Regular"/>
              </a:rPr>
              <a:t> </a:t>
            </a:r>
            <a:r>
              <a:rPr lang="en-US" sz="2400" b="1" spc="-36" dirty="0" err="1">
                <a:solidFill>
                  <a:srgbClr val="000000"/>
                </a:solidFill>
                <a:latin typeface="Abhaya Libre Regular"/>
              </a:rPr>
              <a:t>samopouzdanje</a:t>
            </a:r>
            <a:endParaRPr lang="en-US" sz="2400" b="1" spc="-36" dirty="0">
              <a:solidFill>
                <a:srgbClr val="000000"/>
              </a:solidFill>
              <a:latin typeface="Abhaya Libre Regular"/>
            </a:endParaRPr>
          </a:p>
          <a:p>
            <a:pPr algn="just">
              <a:lnSpc>
                <a:spcPts val="3359"/>
              </a:lnSpc>
            </a:pPr>
            <a:r>
              <a:rPr lang="en-US" sz="2400" i="1" spc="-36" dirty="0" err="1">
                <a:solidFill>
                  <a:srgbClr val="000000"/>
                </a:solidFill>
                <a:latin typeface="Abhaya Libre Regular"/>
              </a:rPr>
              <a:t>što</a:t>
            </a:r>
            <a:r>
              <a:rPr lang="en-US" sz="2400" i="1" spc="-36" dirty="0">
                <a:solidFill>
                  <a:srgbClr val="000000"/>
                </a:solidFill>
                <a:latin typeface="Abhaya Libre Regular"/>
              </a:rPr>
              <a:t> </a:t>
            </a:r>
            <a:r>
              <a:rPr lang="en-US" sz="2400" i="1" spc="-36" dirty="0" err="1">
                <a:solidFill>
                  <a:srgbClr val="000000"/>
                </a:solidFill>
                <a:latin typeface="Abhaya Libre Regular"/>
              </a:rPr>
              <a:t>više</a:t>
            </a:r>
            <a:r>
              <a:rPr lang="en-US" sz="2400" i="1" spc="-36" dirty="0">
                <a:solidFill>
                  <a:srgbClr val="000000"/>
                </a:solidFill>
                <a:latin typeface="Abhaya Libre Regular"/>
              </a:rPr>
              <a:t> </a:t>
            </a:r>
            <a:r>
              <a:rPr lang="en-US" sz="2400" i="1" spc="-36" dirty="0" err="1">
                <a:solidFill>
                  <a:srgbClr val="000000"/>
                </a:solidFill>
                <a:latin typeface="Abhaya Libre Regular"/>
              </a:rPr>
              <a:t>ljudi</a:t>
            </a:r>
            <a:r>
              <a:rPr lang="en-US" sz="2400" i="1" spc="-36" dirty="0">
                <a:solidFill>
                  <a:srgbClr val="000000"/>
                </a:solidFill>
                <a:latin typeface="Abhaya Libre Regular"/>
              </a:rPr>
              <a:t> </a:t>
            </a:r>
            <a:r>
              <a:rPr lang="en-US" sz="2400" i="1" spc="-36" dirty="0" err="1">
                <a:solidFill>
                  <a:srgbClr val="000000"/>
                </a:solidFill>
                <a:latin typeface="Abhaya Libre Regular"/>
              </a:rPr>
              <a:t>uče</a:t>
            </a:r>
            <a:r>
              <a:rPr lang="en-US" sz="2400" i="1" spc="-36" dirty="0">
                <a:solidFill>
                  <a:srgbClr val="000000"/>
                </a:solidFill>
                <a:latin typeface="Abhaya Libre Regular"/>
              </a:rPr>
              <a:t> </a:t>
            </a:r>
            <a:r>
              <a:rPr lang="en-US" sz="2400" i="1" spc="-36" dirty="0" err="1">
                <a:solidFill>
                  <a:srgbClr val="000000"/>
                </a:solidFill>
                <a:latin typeface="Abhaya Libre Regular"/>
              </a:rPr>
              <a:t>i</a:t>
            </a:r>
            <a:r>
              <a:rPr lang="en-US" sz="2400" i="1" spc="-36" dirty="0">
                <a:solidFill>
                  <a:srgbClr val="000000"/>
                </a:solidFill>
                <a:latin typeface="Abhaya Libre Regular"/>
              </a:rPr>
              <a:t> </a:t>
            </a:r>
            <a:r>
              <a:rPr lang="en-US" sz="2400" i="1" spc="-36" dirty="0" err="1">
                <a:solidFill>
                  <a:srgbClr val="000000"/>
                </a:solidFill>
                <a:latin typeface="Abhaya Libre Regular"/>
              </a:rPr>
              <a:t>izazivaju</a:t>
            </a:r>
            <a:r>
              <a:rPr lang="en-US" sz="2400" i="1" spc="-36" dirty="0">
                <a:solidFill>
                  <a:srgbClr val="000000"/>
                </a:solidFill>
                <a:latin typeface="Abhaya Libre Regular"/>
              </a:rPr>
              <a:t> </a:t>
            </a:r>
            <a:r>
              <a:rPr lang="en-US" sz="2400" i="1" spc="-36" dirty="0" err="1">
                <a:solidFill>
                  <a:srgbClr val="000000"/>
                </a:solidFill>
                <a:latin typeface="Abhaya Libre Regular"/>
              </a:rPr>
              <a:t>sebe</a:t>
            </a:r>
            <a:r>
              <a:rPr lang="en-US" sz="2400" i="1" spc="-36" dirty="0">
                <a:solidFill>
                  <a:srgbClr val="000000"/>
                </a:solidFill>
                <a:latin typeface="Abhaya Libre Regular"/>
              </a:rPr>
              <a:t>, to </a:t>
            </a:r>
            <a:r>
              <a:rPr lang="en-US" sz="2400" i="1" spc="-36" dirty="0" err="1">
                <a:solidFill>
                  <a:srgbClr val="000000"/>
                </a:solidFill>
                <a:latin typeface="Abhaya Libre Regular"/>
              </a:rPr>
              <a:t>im</a:t>
            </a:r>
            <a:r>
              <a:rPr lang="en-US" sz="2400" i="1" spc="-36" dirty="0">
                <a:solidFill>
                  <a:srgbClr val="000000"/>
                </a:solidFill>
                <a:latin typeface="Abhaya Libre Regular"/>
              </a:rPr>
              <a:t> se </a:t>
            </a:r>
            <a:r>
              <a:rPr lang="en-US" sz="2400" i="1" spc="-36" dirty="0" err="1">
                <a:solidFill>
                  <a:srgbClr val="000000"/>
                </a:solidFill>
                <a:latin typeface="Abhaya Libre Regular"/>
              </a:rPr>
              <a:t>više</a:t>
            </a:r>
            <a:r>
              <a:rPr lang="en-US" sz="2400" i="1" spc="-36" dirty="0">
                <a:solidFill>
                  <a:srgbClr val="000000"/>
                </a:solidFill>
                <a:latin typeface="Abhaya Libre Regular"/>
              </a:rPr>
              <a:t> </a:t>
            </a:r>
            <a:r>
              <a:rPr lang="en-US" sz="2400" i="1" spc="-36" dirty="0" err="1">
                <a:solidFill>
                  <a:srgbClr val="000000"/>
                </a:solidFill>
                <a:latin typeface="Abhaya Libre Regular"/>
              </a:rPr>
              <a:t>povećava</a:t>
            </a:r>
            <a:r>
              <a:rPr lang="en-US" sz="2400" i="1" spc="-36" dirty="0">
                <a:solidFill>
                  <a:srgbClr val="000000"/>
                </a:solidFill>
                <a:latin typeface="Abhaya Libre Regular"/>
              </a:rPr>
              <a:t> </a:t>
            </a:r>
            <a:r>
              <a:rPr lang="en-US" sz="2400" i="1" spc="-36" dirty="0" err="1">
                <a:solidFill>
                  <a:srgbClr val="000000"/>
                </a:solidFill>
                <a:latin typeface="Abhaya Libre Regular"/>
              </a:rPr>
              <a:t>samopouzdanje</a:t>
            </a:r>
            <a:endParaRPr lang="en-US" sz="2400" i="1" spc="-36" dirty="0">
              <a:solidFill>
                <a:srgbClr val="000000"/>
              </a:solidFill>
              <a:latin typeface="Abhaya Libre Regular"/>
            </a:endParaRPr>
          </a:p>
          <a:p>
            <a:pPr marL="342900" indent="-342900" algn="just">
              <a:lnSpc>
                <a:spcPts val="3359"/>
              </a:lnSpc>
              <a:buFont typeface="Wingdings" panose="05000000000000000000" pitchFamily="2" charset="2"/>
              <a:buChar char="ü"/>
            </a:pPr>
            <a:r>
              <a:rPr lang="en-US" sz="2400" b="1" spc="-36" dirty="0" err="1">
                <a:solidFill>
                  <a:srgbClr val="000000"/>
                </a:solidFill>
                <a:latin typeface="Abhaya Libre Regular"/>
              </a:rPr>
              <a:t>Poboljšava</a:t>
            </a:r>
            <a:r>
              <a:rPr lang="en-US" sz="2400" b="1" spc="-36" dirty="0">
                <a:solidFill>
                  <a:srgbClr val="000000"/>
                </a:solidFill>
                <a:latin typeface="Abhaya Libre Regular"/>
              </a:rPr>
              <a:t> </a:t>
            </a:r>
            <a:r>
              <a:rPr lang="en-US" sz="2400" b="1" spc="-36" dirty="0" err="1">
                <a:solidFill>
                  <a:srgbClr val="000000"/>
                </a:solidFill>
                <a:latin typeface="Abhaya Libre Regular"/>
              </a:rPr>
              <a:t>zadovoljstvo</a:t>
            </a:r>
            <a:r>
              <a:rPr lang="en-US" sz="2400" b="1" spc="-36" dirty="0">
                <a:solidFill>
                  <a:srgbClr val="000000"/>
                </a:solidFill>
                <a:latin typeface="Abhaya Libre Regular"/>
              </a:rPr>
              <a:t> </a:t>
            </a:r>
            <a:r>
              <a:rPr lang="en-US" sz="2400" b="1" spc="-36" dirty="0" err="1">
                <a:solidFill>
                  <a:srgbClr val="000000"/>
                </a:solidFill>
                <a:latin typeface="Abhaya Libre Regular"/>
              </a:rPr>
              <a:t>kupaca</a:t>
            </a:r>
            <a:endParaRPr lang="en-US" sz="2400" b="1" spc="-36" dirty="0">
              <a:solidFill>
                <a:srgbClr val="000000"/>
              </a:solidFill>
              <a:latin typeface="Abhaya Libre Regular"/>
            </a:endParaRPr>
          </a:p>
          <a:p>
            <a:pPr algn="just">
              <a:lnSpc>
                <a:spcPts val="3359"/>
              </a:lnSpc>
            </a:pPr>
            <a:r>
              <a:rPr lang="en-US" sz="2400" i="1" spc="-36" dirty="0" err="1">
                <a:solidFill>
                  <a:srgbClr val="000000"/>
                </a:solidFill>
                <a:latin typeface="Abhaya Libre Regular"/>
              </a:rPr>
              <a:t>Podsticanje</a:t>
            </a:r>
            <a:r>
              <a:rPr lang="en-US" sz="2400" i="1" spc="-36" dirty="0">
                <a:solidFill>
                  <a:srgbClr val="000000"/>
                </a:solidFill>
                <a:latin typeface="Abhaya Libre Regular"/>
              </a:rPr>
              <a:t> </a:t>
            </a:r>
            <a:r>
              <a:rPr lang="en-US" sz="2400" i="1" spc="-36" dirty="0" err="1">
                <a:solidFill>
                  <a:srgbClr val="000000"/>
                </a:solidFill>
                <a:latin typeface="Abhaya Libre Regular"/>
              </a:rPr>
              <a:t>celoživotnog</a:t>
            </a:r>
            <a:r>
              <a:rPr lang="en-US" sz="2400" i="1" spc="-36" dirty="0">
                <a:solidFill>
                  <a:srgbClr val="000000"/>
                </a:solidFill>
                <a:latin typeface="Abhaya Libre Regular"/>
              </a:rPr>
              <a:t> </a:t>
            </a:r>
            <a:r>
              <a:rPr lang="en-US" sz="2400" i="1" spc="-36" dirty="0" err="1">
                <a:solidFill>
                  <a:srgbClr val="000000"/>
                </a:solidFill>
                <a:latin typeface="Abhaya Libre Regular"/>
              </a:rPr>
              <a:t>učenja</a:t>
            </a:r>
            <a:r>
              <a:rPr lang="en-US" sz="2400" i="1" spc="-36" dirty="0">
                <a:solidFill>
                  <a:srgbClr val="000000"/>
                </a:solidFill>
                <a:latin typeface="Abhaya Libre Regular"/>
              </a:rPr>
              <a:t> ne </a:t>
            </a:r>
            <a:r>
              <a:rPr lang="en-US" sz="2400" i="1" spc="-36" dirty="0" err="1">
                <a:solidFill>
                  <a:srgbClr val="000000"/>
                </a:solidFill>
                <a:latin typeface="Abhaya Libre Regular"/>
              </a:rPr>
              <a:t>samo</a:t>
            </a:r>
            <a:r>
              <a:rPr lang="en-US" sz="2400" i="1" spc="-36" dirty="0">
                <a:solidFill>
                  <a:srgbClr val="000000"/>
                </a:solidFill>
                <a:latin typeface="Abhaya Libre Regular"/>
              </a:rPr>
              <a:t> da </a:t>
            </a:r>
            <a:r>
              <a:rPr lang="en-US" sz="2400" i="1" spc="-36" dirty="0" err="1">
                <a:solidFill>
                  <a:srgbClr val="000000"/>
                </a:solidFill>
                <a:latin typeface="Abhaya Libre Regular"/>
              </a:rPr>
              <a:t>povećava</a:t>
            </a:r>
            <a:r>
              <a:rPr lang="en-US" sz="2400" i="1" spc="-36" dirty="0">
                <a:solidFill>
                  <a:srgbClr val="000000"/>
                </a:solidFill>
                <a:latin typeface="Abhaya Libre Regular"/>
              </a:rPr>
              <a:t> </a:t>
            </a:r>
            <a:r>
              <a:rPr lang="en-US" sz="2400" i="1" spc="-36" dirty="0" err="1">
                <a:solidFill>
                  <a:srgbClr val="000000"/>
                </a:solidFill>
                <a:latin typeface="Abhaya Libre Regular"/>
              </a:rPr>
              <a:t>motivaciju</a:t>
            </a:r>
            <a:r>
              <a:rPr lang="en-US" sz="2400" i="1" spc="-36" dirty="0">
                <a:solidFill>
                  <a:srgbClr val="000000"/>
                </a:solidFill>
                <a:latin typeface="Abhaya Libre Regular"/>
              </a:rPr>
              <a:t> </a:t>
            </a:r>
            <a:r>
              <a:rPr lang="en-US" sz="2400" i="1" spc="-36" dirty="0" err="1">
                <a:solidFill>
                  <a:srgbClr val="000000"/>
                </a:solidFill>
                <a:latin typeface="Abhaya Libre Regular"/>
              </a:rPr>
              <a:t>zaposlenih</a:t>
            </a:r>
            <a:r>
              <a:rPr lang="en-US" sz="2400" i="1" spc="-36" dirty="0">
                <a:solidFill>
                  <a:srgbClr val="000000"/>
                </a:solidFill>
                <a:latin typeface="Abhaya Libre Regular"/>
              </a:rPr>
              <a:t> </a:t>
            </a:r>
            <a:r>
              <a:rPr lang="en-US" sz="2400" i="1" spc="-36" dirty="0" err="1">
                <a:solidFill>
                  <a:srgbClr val="000000"/>
                </a:solidFill>
                <a:latin typeface="Abhaya Libre Regular"/>
              </a:rPr>
              <a:t>već</a:t>
            </a:r>
            <a:r>
              <a:rPr lang="en-US" sz="2400" i="1" spc="-36" dirty="0">
                <a:solidFill>
                  <a:srgbClr val="000000"/>
                </a:solidFill>
                <a:latin typeface="Abhaya Libre Regular"/>
              </a:rPr>
              <a:t> </a:t>
            </a:r>
            <a:r>
              <a:rPr lang="en-US" sz="2400" i="1" spc="-36" dirty="0" err="1">
                <a:solidFill>
                  <a:srgbClr val="000000"/>
                </a:solidFill>
                <a:latin typeface="Abhaya Libre Regular"/>
              </a:rPr>
              <a:t>i</a:t>
            </a:r>
            <a:r>
              <a:rPr lang="en-US" sz="2400" i="1" spc="-36" dirty="0">
                <a:solidFill>
                  <a:srgbClr val="000000"/>
                </a:solidFill>
                <a:latin typeface="Abhaya Libre Regular"/>
              </a:rPr>
              <a:t> </a:t>
            </a:r>
            <a:r>
              <a:rPr lang="en-US" sz="2400" i="1" spc="-36" dirty="0" err="1">
                <a:solidFill>
                  <a:srgbClr val="000000"/>
                </a:solidFill>
                <a:latin typeface="Abhaya Libre Regular"/>
              </a:rPr>
              <a:t>povećava</a:t>
            </a:r>
            <a:r>
              <a:rPr lang="en-US" sz="2400" i="1" spc="-36" dirty="0">
                <a:solidFill>
                  <a:srgbClr val="000000"/>
                </a:solidFill>
                <a:latin typeface="Abhaya Libre Regular"/>
              </a:rPr>
              <a:t> </a:t>
            </a:r>
            <a:r>
              <a:rPr lang="en-US" sz="2400" i="1" spc="-36" dirty="0" err="1">
                <a:solidFill>
                  <a:srgbClr val="000000"/>
                </a:solidFill>
                <a:latin typeface="Abhaya Libre Regular"/>
              </a:rPr>
              <a:t>zadovoljstvo</a:t>
            </a:r>
            <a:r>
              <a:rPr lang="en-US" sz="2400" i="1" spc="-36" dirty="0">
                <a:solidFill>
                  <a:srgbClr val="000000"/>
                </a:solidFill>
                <a:latin typeface="Abhaya Libre Regular"/>
              </a:rPr>
              <a:t> </a:t>
            </a:r>
            <a:r>
              <a:rPr lang="en-US" sz="2400" i="1" spc="-36" dirty="0" err="1">
                <a:solidFill>
                  <a:srgbClr val="000000"/>
                </a:solidFill>
                <a:latin typeface="Abhaya Libre Regular"/>
              </a:rPr>
              <a:t>klijenata</a:t>
            </a:r>
            <a:r>
              <a:rPr lang="en-US" sz="2400" i="1" spc="-36" dirty="0">
                <a:solidFill>
                  <a:srgbClr val="000000"/>
                </a:solidFill>
                <a:latin typeface="Abhaya Libre Regular"/>
              </a:rPr>
              <a:t> </a:t>
            </a:r>
            <a:r>
              <a:rPr lang="en-US" sz="2400" i="1" spc="-36" dirty="0" err="1">
                <a:solidFill>
                  <a:srgbClr val="000000"/>
                </a:solidFill>
                <a:latin typeface="Abhaya Libre Regular"/>
              </a:rPr>
              <a:t>jer</a:t>
            </a:r>
            <a:r>
              <a:rPr lang="en-US" sz="2400" i="1" spc="-36" dirty="0">
                <a:solidFill>
                  <a:srgbClr val="000000"/>
                </a:solidFill>
                <a:latin typeface="Abhaya Libre Regular"/>
              </a:rPr>
              <a:t> </a:t>
            </a:r>
            <a:r>
              <a:rPr lang="en-US" sz="2400" i="1" spc="-36" dirty="0" err="1">
                <a:solidFill>
                  <a:srgbClr val="000000"/>
                </a:solidFill>
                <a:latin typeface="Abhaya Libre Regular"/>
              </a:rPr>
              <a:t>pojedinac</a:t>
            </a:r>
            <a:r>
              <a:rPr lang="en-US" sz="2400" i="1" spc="-36" dirty="0">
                <a:solidFill>
                  <a:srgbClr val="000000"/>
                </a:solidFill>
                <a:latin typeface="Abhaya Libre Regular"/>
              </a:rPr>
              <a:t> </a:t>
            </a:r>
            <a:r>
              <a:rPr lang="en-US" sz="2400" i="1" spc="-36" dirty="0" err="1">
                <a:solidFill>
                  <a:srgbClr val="000000"/>
                </a:solidFill>
                <a:latin typeface="Abhaya Libre Regular"/>
              </a:rPr>
              <a:t>sada</a:t>
            </a:r>
            <a:r>
              <a:rPr lang="en-US" sz="2400" i="1" spc="-36" dirty="0">
                <a:solidFill>
                  <a:srgbClr val="000000"/>
                </a:solidFill>
                <a:latin typeface="Abhaya Libre Regular"/>
              </a:rPr>
              <a:t> </a:t>
            </a:r>
            <a:r>
              <a:rPr lang="en-US" sz="2400" i="1" spc="-36" dirty="0" err="1">
                <a:solidFill>
                  <a:srgbClr val="000000"/>
                </a:solidFill>
                <a:latin typeface="Abhaya Libre Regular"/>
              </a:rPr>
              <a:t>ima</a:t>
            </a:r>
            <a:r>
              <a:rPr lang="en-US" sz="2400" i="1" spc="-36" dirty="0">
                <a:solidFill>
                  <a:srgbClr val="000000"/>
                </a:solidFill>
                <a:latin typeface="Abhaya Libre Regular"/>
              </a:rPr>
              <a:t> </a:t>
            </a:r>
            <a:r>
              <a:rPr lang="en-US" sz="2400" i="1" spc="-36" dirty="0" err="1">
                <a:solidFill>
                  <a:srgbClr val="000000"/>
                </a:solidFill>
                <a:latin typeface="Abhaya Libre Regular"/>
              </a:rPr>
              <a:t>nove</a:t>
            </a:r>
            <a:r>
              <a:rPr lang="en-US" sz="2400" i="1" spc="-36" dirty="0">
                <a:solidFill>
                  <a:srgbClr val="000000"/>
                </a:solidFill>
                <a:latin typeface="Abhaya Libre Regular"/>
              </a:rPr>
              <a:t> </a:t>
            </a:r>
            <a:r>
              <a:rPr lang="en-US" sz="2400" i="1" spc="-36" dirty="0" err="1">
                <a:solidFill>
                  <a:srgbClr val="000000"/>
                </a:solidFill>
                <a:latin typeface="Abhaya Libre Regular"/>
              </a:rPr>
              <a:t>perspektive</a:t>
            </a:r>
            <a:r>
              <a:rPr lang="en-US" sz="2400" i="1" spc="-36" dirty="0">
                <a:solidFill>
                  <a:srgbClr val="000000"/>
                </a:solidFill>
                <a:latin typeface="Abhaya Libre Regular"/>
              </a:rPr>
              <a:t> o tome </a:t>
            </a:r>
            <a:r>
              <a:rPr lang="en-US" sz="2400" i="1" spc="-36" dirty="0" err="1">
                <a:solidFill>
                  <a:srgbClr val="000000"/>
                </a:solidFill>
                <a:latin typeface="Abhaya Libre Regular"/>
              </a:rPr>
              <a:t>kako</a:t>
            </a:r>
            <a:r>
              <a:rPr lang="en-US" sz="2400" i="1" spc="-36" dirty="0">
                <a:solidFill>
                  <a:srgbClr val="000000"/>
                </a:solidFill>
                <a:latin typeface="Abhaya Libre Regular"/>
              </a:rPr>
              <a:t> da </a:t>
            </a:r>
            <a:r>
              <a:rPr lang="en-US" sz="2400" i="1" spc="-36" dirty="0" err="1">
                <a:solidFill>
                  <a:srgbClr val="000000"/>
                </a:solidFill>
                <a:latin typeface="Abhaya Libre Regular"/>
              </a:rPr>
              <a:t>pristupi</a:t>
            </a:r>
            <a:r>
              <a:rPr lang="en-US" sz="2400" i="1" spc="-36" dirty="0">
                <a:solidFill>
                  <a:srgbClr val="000000"/>
                </a:solidFill>
                <a:latin typeface="Abhaya Libre Regular"/>
              </a:rPr>
              <a:t> </a:t>
            </a:r>
            <a:r>
              <a:rPr lang="en-US" sz="2400" i="1" spc="-36" dirty="0" err="1">
                <a:solidFill>
                  <a:srgbClr val="000000"/>
                </a:solidFill>
                <a:latin typeface="Abhaya Libre Regular"/>
              </a:rPr>
              <a:t>svojoj</a:t>
            </a:r>
            <a:r>
              <a:rPr lang="en-US" sz="2400" i="1" spc="-36" dirty="0">
                <a:solidFill>
                  <a:srgbClr val="000000"/>
                </a:solidFill>
                <a:latin typeface="Abhaya Libre Regular"/>
              </a:rPr>
              <a:t> </a:t>
            </a:r>
            <a:r>
              <a:rPr lang="en-US" sz="2400" i="1" spc="-36" dirty="0" err="1">
                <a:solidFill>
                  <a:srgbClr val="000000"/>
                </a:solidFill>
                <a:latin typeface="Abhaya Libre Regular"/>
              </a:rPr>
              <a:t>profesiji</a:t>
            </a:r>
            <a:r>
              <a:rPr lang="en-US" sz="2400" i="1" spc="-36" dirty="0">
                <a:solidFill>
                  <a:srgbClr val="000000"/>
                </a:solidFill>
                <a:latin typeface="Abhaya Libre Regular"/>
              </a:rPr>
              <a:t>.</a:t>
            </a:r>
          </a:p>
          <a:p>
            <a:pPr marL="342900" indent="-342900" algn="just">
              <a:lnSpc>
                <a:spcPts val="3359"/>
              </a:lnSpc>
              <a:buFont typeface="Wingdings" panose="05000000000000000000" pitchFamily="2" charset="2"/>
              <a:buChar char="ü"/>
            </a:pPr>
            <a:r>
              <a:rPr lang="en-US" sz="2400" b="1" spc="-36" dirty="0" err="1">
                <a:solidFill>
                  <a:srgbClr val="000000"/>
                </a:solidFill>
                <a:latin typeface="Abhaya Libre Regular"/>
              </a:rPr>
              <a:t>Negovanje</a:t>
            </a:r>
            <a:r>
              <a:rPr lang="en-US" sz="2400" b="1" spc="-36" dirty="0">
                <a:solidFill>
                  <a:srgbClr val="000000"/>
                </a:solidFill>
                <a:latin typeface="Abhaya Libre Regular"/>
              </a:rPr>
              <a:t> </a:t>
            </a:r>
            <a:r>
              <a:rPr lang="en-US" sz="2400" b="1" spc="-36" dirty="0" err="1">
                <a:solidFill>
                  <a:srgbClr val="000000"/>
                </a:solidFill>
                <a:latin typeface="Abhaya Libre Regular"/>
              </a:rPr>
              <a:t>kooperativnog</a:t>
            </a:r>
            <a:r>
              <a:rPr lang="en-US" sz="2400" b="1" spc="-36" dirty="0">
                <a:solidFill>
                  <a:srgbClr val="000000"/>
                </a:solidFill>
                <a:latin typeface="Abhaya Libre Regular"/>
              </a:rPr>
              <a:t> </a:t>
            </a:r>
            <a:r>
              <a:rPr lang="en-US" sz="2400" b="1" spc="-36" dirty="0" err="1">
                <a:solidFill>
                  <a:srgbClr val="000000"/>
                </a:solidFill>
                <a:latin typeface="Abhaya Libre Regular"/>
              </a:rPr>
              <a:t>radnog</a:t>
            </a:r>
            <a:r>
              <a:rPr lang="en-US" sz="2400" b="1" spc="-36" dirty="0">
                <a:solidFill>
                  <a:srgbClr val="000000"/>
                </a:solidFill>
                <a:latin typeface="Abhaya Libre Regular"/>
              </a:rPr>
              <a:t> </a:t>
            </a:r>
            <a:r>
              <a:rPr lang="en-US" sz="2400" b="1" spc="-36" dirty="0" err="1">
                <a:solidFill>
                  <a:srgbClr val="000000"/>
                </a:solidFill>
                <a:latin typeface="Abhaya Libre Regular"/>
              </a:rPr>
              <a:t>okruženja</a:t>
            </a:r>
            <a:endParaRPr lang="en-US" sz="2400" b="1" spc="-36" dirty="0">
              <a:solidFill>
                <a:srgbClr val="000000"/>
              </a:solidFill>
              <a:latin typeface="Abhaya Libre Regular"/>
            </a:endParaRPr>
          </a:p>
          <a:p>
            <a:pPr algn="just">
              <a:lnSpc>
                <a:spcPts val="3359"/>
              </a:lnSpc>
            </a:pPr>
            <a:r>
              <a:rPr lang="en-US" sz="2400" i="1" spc="-36" dirty="0" err="1">
                <a:solidFill>
                  <a:srgbClr val="000000"/>
                </a:solidFill>
                <a:latin typeface="Abhaya Libre Regular"/>
              </a:rPr>
              <a:t>Kada</a:t>
            </a:r>
            <a:r>
              <a:rPr lang="en-US" sz="2400" i="1" spc="-36" dirty="0">
                <a:solidFill>
                  <a:srgbClr val="000000"/>
                </a:solidFill>
                <a:latin typeface="Abhaya Libre Regular"/>
              </a:rPr>
              <a:t> </a:t>
            </a:r>
            <a:r>
              <a:rPr lang="en-US" sz="2400" i="1" spc="-36" dirty="0" err="1">
                <a:solidFill>
                  <a:srgbClr val="000000"/>
                </a:solidFill>
                <a:latin typeface="Abhaya Libre Regular"/>
              </a:rPr>
              <a:t>im</a:t>
            </a:r>
            <a:r>
              <a:rPr lang="en-US" sz="2400" i="1" spc="-36" dirty="0">
                <a:solidFill>
                  <a:srgbClr val="000000"/>
                </a:solidFill>
                <a:latin typeface="Abhaya Libre Regular"/>
              </a:rPr>
              <a:t> se </a:t>
            </a:r>
            <a:r>
              <a:rPr lang="en-US" sz="2400" i="1" spc="-36" dirty="0" err="1">
                <a:solidFill>
                  <a:srgbClr val="000000"/>
                </a:solidFill>
                <a:latin typeface="Abhaya Libre Regular"/>
              </a:rPr>
              <a:t>pruži</a:t>
            </a:r>
            <a:r>
              <a:rPr lang="en-US" sz="2400" i="1" spc="-36" dirty="0">
                <a:solidFill>
                  <a:srgbClr val="000000"/>
                </a:solidFill>
                <a:latin typeface="Abhaya Libre Regular"/>
              </a:rPr>
              <a:t> </a:t>
            </a:r>
            <a:r>
              <a:rPr lang="en-US" sz="2400" i="1" spc="-36" dirty="0" err="1">
                <a:solidFill>
                  <a:srgbClr val="000000"/>
                </a:solidFill>
                <a:latin typeface="Abhaya Libre Regular"/>
              </a:rPr>
              <a:t>prilika</a:t>
            </a:r>
            <a:r>
              <a:rPr lang="en-US" sz="2400" i="1" spc="-36" dirty="0">
                <a:solidFill>
                  <a:srgbClr val="000000"/>
                </a:solidFill>
                <a:latin typeface="Abhaya Libre Regular"/>
              </a:rPr>
              <a:t> da </a:t>
            </a:r>
            <a:r>
              <a:rPr lang="en-US" sz="2400" i="1" spc="-36" dirty="0" err="1">
                <a:solidFill>
                  <a:srgbClr val="000000"/>
                </a:solidFill>
                <a:latin typeface="Abhaya Libre Regular"/>
              </a:rPr>
              <a:t>uče</a:t>
            </a:r>
            <a:r>
              <a:rPr lang="en-US" sz="2400" i="1" spc="-36" dirty="0">
                <a:solidFill>
                  <a:srgbClr val="000000"/>
                </a:solidFill>
                <a:latin typeface="Abhaya Libre Regular"/>
              </a:rPr>
              <a:t>, </a:t>
            </a:r>
            <a:r>
              <a:rPr lang="en-US" sz="2400" i="1" spc="-36" dirty="0" err="1">
                <a:solidFill>
                  <a:srgbClr val="000000"/>
                </a:solidFill>
                <a:latin typeface="Abhaya Libre Regular"/>
              </a:rPr>
              <a:t>zaposleni</a:t>
            </a:r>
            <a:r>
              <a:rPr lang="en-US" sz="2400" i="1" spc="-36" dirty="0">
                <a:solidFill>
                  <a:srgbClr val="000000"/>
                </a:solidFill>
                <a:latin typeface="Abhaya Libre Regular"/>
              </a:rPr>
              <a:t> to </a:t>
            </a:r>
            <a:r>
              <a:rPr lang="en-US" sz="2400" i="1" spc="-36" dirty="0" err="1">
                <a:solidFill>
                  <a:srgbClr val="000000"/>
                </a:solidFill>
                <a:latin typeface="Abhaya Libre Regular"/>
              </a:rPr>
              <a:t>često</a:t>
            </a:r>
            <a:r>
              <a:rPr lang="en-US" sz="2400" i="1" spc="-36" dirty="0">
                <a:solidFill>
                  <a:srgbClr val="000000"/>
                </a:solidFill>
                <a:latin typeface="Abhaya Libre Regular"/>
              </a:rPr>
              <a:t> </a:t>
            </a:r>
            <a:r>
              <a:rPr lang="en-US" sz="2400" i="1" spc="-36" dirty="0" err="1">
                <a:solidFill>
                  <a:srgbClr val="000000"/>
                </a:solidFill>
                <a:latin typeface="Abhaya Libre Regular"/>
              </a:rPr>
              <a:t>čine</a:t>
            </a:r>
            <a:r>
              <a:rPr lang="en-US" sz="2400" i="1" spc="-36" dirty="0">
                <a:solidFill>
                  <a:srgbClr val="000000"/>
                </a:solidFill>
                <a:latin typeface="Abhaya Libre Regular"/>
              </a:rPr>
              <a:t> </a:t>
            </a:r>
            <a:r>
              <a:rPr lang="en-US" sz="2400" i="1" spc="-36" dirty="0" err="1">
                <a:solidFill>
                  <a:srgbClr val="000000"/>
                </a:solidFill>
                <a:latin typeface="Abhaya Libre Regular"/>
              </a:rPr>
              <a:t>kroz</a:t>
            </a:r>
            <a:r>
              <a:rPr lang="en-US" sz="2400" i="1" spc="-36" dirty="0">
                <a:solidFill>
                  <a:srgbClr val="000000"/>
                </a:solidFill>
                <a:latin typeface="Abhaya Libre Regular"/>
              </a:rPr>
              <a:t> </a:t>
            </a:r>
            <a:r>
              <a:rPr lang="en-US" sz="2400" i="1" spc="-36" dirty="0" err="1">
                <a:solidFill>
                  <a:srgbClr val="000000"/>
                </a:solidFill>
                <a:latin typeface="Abhaya Libre Regular"/>
              </a:rPr>
              <a:t>upoznavanje</a:t>
            </a:r>
            <a:r>
              <a:rPr lang="en-US" sz="2400" i="1" spc="-36" dirty="0">
                <a:solidFill>
                  <a:srgbClr val="000000"/>
                </a:solidFill>
                <a:latin typeface="Abhaya Libre Regular"/>
              </a:rPr>
              <a:t> </a:t>
            </a:r>
            <a:r>
              <a:rPr lang="en-US" sz="2400" i="1" spc="-36" dirty="0" err="1">
                <a:solidFill>
                  <a:srgbClr val="000000"/>
                </a:solidFill>
                <a:latin typeface="Abhaya Libre Regular"/>
              </a:rPr>
              <a:t>obaveza</a:t>
            </a:r>
            <a:r>
              <a:rPr lang="en-US" sz="2400" i="1" spc="-36" dirty="0">
                <a:solidFill>
                  <a:srgbClr val="000000"/>
                </a:solidFill>
                <a:latin typeface="Abhaya Libre Regular"/>
              </a:rPr>
              <a:t> </a:t>
            </a:r>
            <a:r>
              <a:rPr lang="en-US" sz="2400" i="1" spc="-36" dirty="0" err="1">
                <a:solidFill>
                  <a:srgbClr val="000000"/>
                </a:solidFill>
                <a:latin typeface="Abhaya Libre Regular"/>
              </a:rPr>
              <a:t>drugih</a:t>
            </a:r>
            <a:r>
              <a:rPr lang="en-US" sz="2400" i="1" spc="-36" dirty="0">
                <a:solidFill>
                  <a:srgbClr val="000000"/>
                </a:solidFill>
                <a:latin typeface="Abhaya Libre Regular"/>
              </a:rPr>
              <a:t> </a:t>
            </a:r>
            <a:r>
              <a:rPr lang="en-US" sz="2400" i="1" spc="-36" dirty="0" err="1">
                <a:solidFill>
                  <a:srgbClr val="000000"/>
                </a:solidFill>
                <a:latin typeface="Abhaya Libre Regular"/>
              </a:rPr>
              <a:t>na</a:t>
            </a:r>
            <a:r>
              <a:rPr lang="en-US" sz="2400" i="1" spc="-36" dirty="0">
                <a:solidFill>
                  <a:srgbClr val="000000"/>
                </a:solidFill>
                <a:latin typeface="Abhaya Libre Regular"/>
              </a:rPr>
              <a:t> </a:t>
            </a:r>
            <a:r>
              <a:rPr lang="en-US" sz="2400" i="1" spc="-36" dirty="0" err="1">
                <a:solidFill>
                  <a:srgbClr val="000000"/>
                </a:solidFill>
                <a:latin typeface="Abhaya Libre Regular"/>
              </a:rPr>
              <a:t>poslu</a:t>
            </a:r>
            <a:r>
              <a:rPr lang="en-US" sz="2400" i="1" spc="-36" dirty="0">
                <a:solidFill>
                  <a:srgbClr val="000000"/>
                </a:solidFill>
                <a:latin typeface="Abhaya Libre Regular"/>
              </a:rPr>
              <a:t>. Kao </a:t>
            </a:r>
            <a:r>
              <a:rPr lang="en-US" sz="2400" i="1" spc="-36" dirty="0" err="1">
                <a:solidFill>
                  <a:srgbClr val="000000"/>
                </a:solidFill>
                <a:latin typeface="Abhaya Libre Regular"/>
              </a:rPr>
              <a:t>rezultat</a:t>
            </a:r>
            <a:r>
              <a:rPr lang="en-US" sz="2400" i="1" spc="-36" dirty="0">
                <a:solidFill>
                  <a:srgbClr val="000000"/>
                </a:solidFill>
                <a:latin typeface="Abhaya Libre Regular"/>
              </a:rPr>
              <a:t> toga, </a:t>
            </a:r>
            <a:r>
              <a:rPr lang="en-US" sz="2400" i="1" spc="-36" dirty="0" err="1">
                <a:solidFill>
                  <a:srgbClr val="000000"/>
                </a:solidFill>
                <a:latin typeface="Abhaya Libre Regular"/>
              </a:rPr>
              <a:t>stiču</a:t>
            </a:r>
            <a:r>
              <a:rPr lang="en-US" sz="2400" i="1" spc="-36" dirty="0">
                <a:solidFill>
                  <a:srgbClr val="000000"/>
                </a:solidFill>
                <a:latin typeface="Abhaya Libre Regular"/>
              </a:rPr>
              <a:t> </a:t>
            </a:r>
            <a:r>
              <a:rPr lang="en-US" sz="2400" i="1" spc="-36" dirty="0" err="1">
                <a:solidFill>
                  <a:srgbClr val="000000"/>
                </a:solidFill>
                <a:latin typeface="Abhaya Libre Regular"/>
              </a:rPr>
              <a:t>dublje</a:t>
            </a:r>
            <a:r>
              <a:rPr lang="en-US" sz="2400" i="1" spc="-36" dirty="0">
                <a:solidFill>
                  <a:srgbClr val="000000"/>
                </a:solidFill>
                <a:latin typeface="Abhaya Libre Regular"/>
              </a:rPr>
              <a:t> </a:t>
            </a:r>
            <a:r>
              <a:rPr lang="en-US" sz="2400" i="1" spc="-36" dirty="0" err="1">
                <a:solidFill>
                  <a:srgbClr val="000000"/>
                </a:solidFill>
                <a:latin typeface="Abhaya Libre Regular"/>
              </a:rPr>
              <a:t>razumevanje</a:t>
            </a:r>
            <a:r>
              <a:rPr lang="en-US" sz="2400" i="1" spc="-36" dirty="0">
                <a:solidFill>
                  <a:srgbClr val="000000"/>
                </a:solidFill>
                <a:latin typeface="Abhaya Libre Regular"/>
              </a:rPr>
              <a:t> </a:t>
            </a:r>
            <a:r>
              <a:rPr lang="en-US" sz="2400" i="1" spc="-36" dirty="0" err="1">
                <a:solidFill>
                  <a:srgbClr val="000000"/>
                </a:solidFill>
                <a:latin typeface="Abhaya Libre Regular"/>
              </a:rPr>
              <a:t>drugih</a:t>
            </a:r>
            <a:r>
              <a:rPr lang="en-US" sz="2400" i="1" spc="-36" dirty="0">
                <a:solidFill>
                  <a:srgbClr val="000000"/>
                </a:solidFill>
                <a:latin typeface="Abhaya Libre Regular"/>
              </a:rPr>
              <a:t> </a:t>
            </a:r>
            <a:r>
              <a:rPr lang="en-US" sz="2400" i="1" spc="-36" dirty="0" err="1">
                <a:solidFill>
                  <a:srgbClr val="000000"/>
                </a:solidFill>
                <a:latin typeface="Abhaya Libre Regular"/>
              </a:rPr>
              <a:t>odeljenja</a:t>
            </a:r>
            <a:r>
              <a:rPr lang="en-US" sz="2400" i="1" spc="-36" dirty="0">
                <a:solidFill>
                  <a:srgbClr val="000000"/>
                </a:solidFill>
                <a:latin typeface="Abhaya Libre Regular"/>
              </a:rPr>
              <a:t> </a:t>
            </a:r>
            <a:r>
              <a:rPr lang="en-US" sz="2400" i="1" spc="-36" dirty="0" err="1">
                <a:solidFill>
                  <a:srgbClr val="000000"/>
                </a:solidFill>
                <a:latin typeface="Abhaya Libre Regular"/>
              </a:rPr>
              <a:t>osim</a:t>
            </a:r>
            <a:r>
              <a:rPr lang="en-US" sz="2400" i="1" spc="-36" dirty="0">
                <a:solidFill>
                  <a:srgbClr val="000000"/>
                </a:solidFill>
                <a:latin typeface="Abhaya Libre Regular"/>
              </a:rPr>
              <a:t> </a:t>
            </a:r>
            <a:r>
              <a:rPr lang="en-US" sz="2400" i="1" spc="-36" dirty="0" err="1">
                <a:solidFill>
                  <a:srgbClr val="000000"/>
                </a:solidFill>
                <a:latin typeface="Abhaya Libre Regular"/>
              </a:rPr>
              <a:t>svojih</a:t>
            </a:r>
            <a:r>
              <a:rPr lang="en-US" sz="2400" i="1" spc="-36" dirty="0">
                <a:solidFill>
                  <a:srgbClr val="000000"/>
                </a:solidFill>
                <a:latin typeface="Abhaya Libre Regular"/>
              </a:rPr>
              <a:t>, a to </a:t>
            </a:r>
            <a:r>
              <a:rPr lang="en-US" sz="2400" i="1" spc="-36" dirty="0" err="1">
                <a:solidFill>
                  <a:srgbClr val="000000"/>
                </a:solidFill>
                <a:latin typeface="Abhaya Libre Regular"/>
              </a:rPr>
              <a:t>promoviše</a:t>
            </a:r>
            <a:r>
              <a:rPr lang="en-US" sz="2400" i="1" spc="-36" dirty="0">
                <a:solidFill>
                  <a:srgbClr val="000000"/>
                </a:solidFill>
                <a:latin typeface="Abhaya Libre Regular"/>
              </a:rPr>
              <a:t> </a:t>
            </a:r>
            <a:r>
              <a:rPr lang="en-US" sz="2400" i="1" spc="-36" dirty="0" err="1">
                <a:solidFill>
                  <a:srgbClr val="000000"/>
                </a:solidFill>
                <a:latin typeface="Abhaya Libre Regular"/>
              </a:rPr>
              <a:t>timski</a:t>
            </a:r>
            <a:r>
              <a:rPr lang="en-US" sz="2400" i="1" spc="-36" dirty="0">
                <a:solidFill>
                  <a:srgbClr val="000000"/>
                </a:solidFill>
                <a:latin typeface="Abhaya Libre Regular"/>
              </a:rPr>
              <a:t> rad.</a:t>
            </a:r>
          </a:p>
          <a:p>
            <a:pPr marL="342900" indent="-342900" algn="just">
              <a:lnSpc>
                <a:spcPts val="3359"/>
              </a:lnSpc>
              <a:buFont typeface="Wingdings" panose="05000000000000000000" pitchFamily="2" charset="2"/>
              <a:buChar char="ü"/>
            </a:pPr>
            <a:r>
              <a:rPr lang="en-US" sz="2400" b="1" spc="-36" dirty="0" err="1">
                <a:solidFill>
                  <a:srgbClr val="000000"/>
                </a:solidFill>
                <a:latin typeface="Abhaya Libre Regular"/>
              </a:rPr>
              <a:t>Nivo</a:t>
            </a:r>
            <a:r>
              <a:rPr lang="en-US" sz="2400" b="1" spc="-36" dirty="0">
                <a:solidFill>
                  <a:srgbClr val="000000"/>
                </a:solidFill>
                <a:latin typeface="Abhaya Libre Regular"/>
              </a:rPr>
              <a:t> </a:t>
            </a:r>
            <a:r>
              <a:rPr lang="en-US" sz="2400" b="1" spc="-36" dirty="0" err="1">
                <a:solidFill>
                  <a:srgbClr val="000000"/>
                </a:solidFill>
                <a:latin typeface="Abhaya Libre Regular"/>
              </a:rPr>
              <a:t>lojalnosti</a:t>
            </a:r>
            <a:r>
              <a:rPr lang="en-US" sz="2400" b="1" spc="-36" dirty="0">
                <a:solidFill>
                  <a:srgbClr val="000000"/>
                </a:solidFill>
                <a:latin typeface="Abhaya Libre Regular"/>
              </a:rPr>
              <a:t> </a:t>
            </a:r>
            <a:r>
              <a:rPr lang="en-US" sz="2400" b="1" spc="-36" dirty="0" err="1">
                <a:solidFill>
                  <a:srgbClr val="000000"/>
                </a:solidFill>
                <a:latin typeface="Abhaya Libre Regular"/>
              </a:rPr>
              <a:t>zaposlenih</a:t>
            </a:r>
            <a:r>
              <a:rPr lang="en-US" sz="2400" b="1" spc="-36" dirty="0">
                <a:solidFill>
                  <a:srgbClr val="000000"/>
                </a:solidFill>
                <a:latin typeface="Abhaya Libre Regular"/>
              </a:rPr>
              <a:t> </a:t>
            </a:r>
            <a:r>
              <a:rPr lang="en-US" sz="2400" b="1" spc="-36" dirty="0" err="1">
                <a:solidFill>
                  <a:srgbClr val="000000"/>
                </a:solidFill>
                <a:latin typeface="Abhaya Libre Regular"/>
              </a:rPr>
              <a:t>raste</a:t>
            </a:r>
            <a:r>
              <a:rPr lang="en-US" sz="2400" b="1" spc="-36" dirty="0">
                <a:solidFill>
                  <a:srgbClr val="000000"/>
                </a:solidFill>
                <a:latin typeface="Abhaya Libre Regular"/>
              </a:rPr>
              <a:t> </a:t>
            </a:r>
          </a:p>
          <a:p>
            <a:pPr algn="just">
              <a:lnSpc>
                <a:spcPts val="3359"/>
              </a:lnSpc>
            </a:pPr>
            <a:r>
              <a:rPr lang="en-US" sz="2400" i="1" spc="-36" dirty="0" err="1">
                <a:solidFill>
                  <a:srgbClr val="000000"/>
                </a:solidFill>
                <a:latin typeface="Abhaya Libre Regular"/>
              </a:rPr>
              <a:t>Kada</a:t>
            </a:r>
            <a:r>
              <a:rPr lang="en-US" sz="2400" i="1" spc="-36" dirty="0">
                <a:solidFill>
                  <a:srgbClr val="000000"/>
                </a:solidFill>
                <a:latin typeface="Abhaya Libre Regular"/>
              </a:rPr>
              <a:t> </a:t>
            </a:r>
            <a:r>
              <a:rPr lang="en-US" sz="2400" i="1" spc="-36" dirty="0" err="1">
                <a:solidFill>
                  <a:srgbClr val="000000"/>
                </a:solidFill>
                <a:latin typeface="Abhaya Libre Regular"/>
              </a:rPr>
              <a:t>korporacija</a:t>
            </a:r>
            <a:r>
              <a:rPr lang="en-US" sz="2400" i="1" spc="-36" dirty="0">
                <a:solidFill>
                  <a:srgbClr val="000000"/>
                </a:solidFill>
                <a:latin typeface="Abhaya Libre Regular"/>
              </a:rPr>
              <a:t> </a:t>
            </a:r>
            <a:r>
              <a:rPr lang="en-US" sz="2400" i="1" spc="-36" dirty="0" err="1">
                <a:solidFill>
                  <a:srgbClr val="000000"/>
                </a:solidFill>
                <a:latin typeface="Abhaya Libre Regular"/>
              </a:rPr>
              <a:t>ulaže</a:t>
            </a:r>
            <a:r>
              <a:rPr lang="en-US" sz="2400" i="1" spc="-36" dirty="0">
                <a:solidFill>
                  <a:srgbClr val="000000"/>
                </a:solidFill>
                <a:latin typeface="Abhaya Libre Regular"/>
              </a:rPr>
              <a:t> </a:t>
            </a:r>
            <a:r>
              <a:rPr lang="en-US" sz="2400" i="1" spc="-36" dirty="0" err="1">
                <a:solidFill>
                  <a:srgbClr val="000000"/>
                </a:solidFill>
                <a:latin typeface="Abhaya Libre Regular"/>
              </a:rPr>
              <a:t>vreme</a:t>
            </a:r>
            <a:r>
              <a:rPr lang="en-US" sz="2400" i="1" spc="-36" dirty="0">
                <a:solidFill>
                  <a:srgbClr val="000000"/>
                </a:solidFill>
                <a:latin typeface="Abhaya Libre Regular"/>
              </a:rPr>
              <a:t> u </a:t>
            </a:r>
            <a:r>
              <a:rPr lang="en-US" sz="2400" i="1" spc="-36" dirty="0" err="1">
                <a:solidFill>
                  <a:srgbClr val="000000"/>
                </a:solidFill>
                <a:latin typeface="Abhaya Libre Regular"/>
              </a:rPr>
              <a:t>svoje</a:t>
            </a:r>
            <a:r>
              <a:rPr lang="en-US" sz="2400" i="1" spc="-36" dirty="0">
                <a:solidFill>
                  <a:srgbClr val="000000"/>
                </a:solidFill>
                <a:latin typeface="Abhaya Libre Regular"/>
              </a:rPr>
              <a:t> </a:t>
            </a:r>
            <a:r>
              <a:rPr lang="en-US" sz="2400" i="1" spc="-36" dirty="0" err="1">
                <a:solidFill>
                  <a:srgbClr val="000000"/>
                </a:solidFill>
                <a:latin typeface="Abhaya Libre Regular"/>
              </a:rPr>
              <a:t>radnike</a:t>
            </a:r>
            <a:r>
              <a:rPr lang="en-US" sz="2400" i="1" spc="-36" dirty="0">
                <a:solidFill>
                  <a:srgbClr val="000000"/>
                </a:solidFill>
                <a:latin typeface="Abhaya Libre Regular"/>
              </a:rPr>
              <a:t>, </a:t>
            </a:r>
            <a:r>
              <a:rPr lang="en-US" sz="2400" i="1" spc="-36" dirty="0" err="1">
                <a:solidFill>
                  <a:srgbClr val="000000"/>
                </a:solidFill>
                <a:latin typeface="Abhaya Libre Regular"/>
              </a:rPr>
              <a:t>ona</a:t>
            </a:r>
            <a:r>
              <a:rPr lang="en-US" sz="2400" i="1" spc="-36" dirty="0">
                <a:solidFill>
                  <a:srgbClr val="000000"/>
                </a:solidFill>
                <a:latin typeface="Abhaya Libre Regular"/>
              </a:rPr>
              <a:t> </a:t>
            </a:r>
            <a:r>
              <a:rPr lang="en-US" sz="2400" i="1" spc="-36" dirty="0" err="1">
                <a:solidFill>
                  <a:srgbClr val="000000"/>
                </a:solidFill>
                <a:latin typeface="Abhaya Libre Regular"/>
              </a:rPr>
              <a:t>ih</a:t>
            </a:r>
            <a:r>
              <a:rPr lang="en-US" sz="2400" i="1" spc="-36" dirty="0">
                <a:solidFill>
                  <a:srgbClr val="000000"/>
                </a:solidFill>
                <a:latin typeface="Abhaya Libre Regular"/>
              </a:rPr>
              <a:t> </a:t>
            </a:r>
            <a:r>
              <a:rPr lang="en-US" sz="2400" i="1" spc="-36" dirty="0" err="1">
                <a:solidFill>
                  <a:srgbClr val="000000"/>
                </a:solidFill>
                <a:latin typeface="Abhaya Libre Regular"/>
              </a:rPr>
              <a:t>podstiče</a:t>
            </a:r>
            <a:r>
              <a:rPr lang="en-US" sz="2400" i="1" spc="-36" dirty="0">
                <a:solidFill>
                  <a:srgbClr val="000000"/>
                </a:solidFill>
                <a:latin typeface="Abhaya Libre Regular"/>
              </a:rPr>
              <a:t> da </a:t>
            </a:r>
            <a:r>
              <a:rPr lang="en-US" sz="2400" i="1" spc="-36" dirty="0" err="1">
                <a:solidFill>
                  <a:srgbClr val="000000"/>
                </a:solidFill>
                <a:latin typeface="Abhaya Libre Regular"/>
              </a:rPr>
              <a:t>tamo</a:t>
            </a:r>
            <a:r>
              <a:rPr lang="en-US" sz="2400" i="1" spc="-36" dirty="0">
                <a:solidFill>
                  <a:srgbClr val="000000"/>
                </a:solidFill>
                <a:latin typeface="Abhaya Libre Regular"/>
              </a:rPr>
              <a:t> </a:t>
            </a:r>
            <a:r>
              <a:rPr lang="en-US" sz="2400" i="1" spc="-36" dirty="0" err="1">
                <a:solidFill>
                  <a:srgbClr val="000000"/>
                </a:solidFill>
                <a:latin typeface="Abhaya Libre Regular"/>
              </a:rPr>
              <a:t>rade</a:t>
            </a:r>
            <a:r>
              <a:rPr lang="en-US" sz="2400" i="1" spc="-36" dirty="0">
                <a:solidFill>
                  <a:srgbClr val="000000"/>
                </a:solidFill>
                <a:latin typeface="Abhaya Libre Regular"/>
              </a:rPr>
              <a:t> </a:t>
            </a:r>
            <a:r>
              <a:rPr lang="en-US" sz="2400" i="1" spc="-36" dirty="0" err="1">
                <a:solidFill>
                  <a:srgbClr val="000000"/>
                </a:solidFill>
                <a:latin typeface="Abhaya Libre Regular"/>
              </a:rPr>
              <a:t>duži</a:t>
            </a:r>
            <a:r>
              <a:rPr lang="en-US" sz="2400" i="1" spc="-36" dirty="0">
                <a:solidFill>
                  <a:srgbClr val="000000"/>
                </a:solidFill>
                <a:latin typeface="Abhaya Libre Regular"/>
              </a:rPr>
              <a:t> </a:t>
            </a:r>
            <a:r>
              <a:rPr lang="en-US" sz="2400" i="1" spc="-36" dirty="0" err="1">
                <a:solidFill>
                  <a:srgbClr val="000000"/>
                </a:solidFill>
                <a:latin typeface="Abhaya Libre Regular"/>
              </a:rPr>
              <a:t>vremenski</a:t>
            </a:r>
            <a:r>
              <a:rPr lang="en-US" sz="2400" i="1" spc="-36" dirty="0">
                <a:solidFill>
                  <a:srgbClr val="000000"/>
                </a:solidFill>
                <a:latin typeface="Abhaya Libre Regular"/>
              </a:rPr>
              <a:t> period. </a:t>
            </a:r>
            <a:r>
              <a:rPr lang="en-US" sz="2400" i="1" spc="-36" dirty="0" err="1">
                <a:solidFill>
                  <a:srgbClr val="000000"/>
                </a:solidFill>
                <a:latin typeface="Abhaya Libre Regular"/>
              </a:rPr>
              <a:t>Zaposleni</a:t>
            </a:r>
            <a:r>
              <a:rPr lang="en-US" sz="2400" i="1" spc="-36" dirty="0">
                <a:solidFill>
                  <a:srgbClr val="000000"/>
                </a:solidFill>
                <a:latin typeface="Abhaya Libre Regular"/>
              </a:rPr>
              <a:t> </a:t>
            </a:r>
            <a:r>
              <a:rPr lang="en-US" sz="2400" i="1" spc="-36" dirty="0" err="1">
                <a:solidFill>
                  <a:srgbClr val="000000"/>
                </a:solidFill>
                <a:latin typeface="Abhaya Libre Regular"/>
              </a:rPr>
              <a:t>razvijaju</a:t>
            </a:r>
            <a:r>
              <a:rPr lang="en-US" sz="2400" i="1" spc="-36" dirty="0">
                <a:solidFill>
                  <a:srgbClr val="000000"/>
                </a:solidFill>
                <a:latin typeface="Abhaya Libre Regular"/>
              </a:rPr>
              <a:t> </a:t>
            </a:r>
            <a:r>
              <a:rPr lang="en-US" sz="2400" i="1" spc="-36" dirty="0" err="1">
                <a:solidFill>
                  <a:srgbClr val="000000"/>
                </a:solidFill>
                <a:latin typeface="Abhaya Libre Regular"/>
              </a:rPr>
              <a:t>poverenje</a:t>
            </a:r>
            <a:r>
              <a:rPr lang="en-US" sz="2400" i="1" spc="-36" dirty="0">
                <a:solidFill>
                  <a:srgbClr val="000000"/>
                </a:solidFill>
                <a:latin typeface="Abhaya Libre Regular"/>
              </a:rPr>
              <a:t> </a:t>
            </a:r>
            <a:r>
              <a:rPr lang="en-US" sz="2400" i="1" spc="-36" dirty="0" err="1">
                <a:solidFill>
                  <a:srgbClr val="000000"/>
                </a:solidFill>
                <a:latin typeface="Abhaya Libre Regular"/>
              </a:rPr>
              <a:t>i</a:t>
            </a:r>
            <a:r>
              <a:rPr lang="en-US" sz="2400" i="1" spc="-36" dirty="0">
                <a:solidFill>
                  <a:srgbClr val="000000"/>
                </a:solidFill>
                <a:latin typeface="Abhaya Libre Regular"/>
              </a:rPr>
              <a:t> </a:t>
            </a:r>
            <a:r>
              <a:rPr lang="en-US" sz="2400" i="1" spc="-36" dirty="0" err="1">
                <a:solidFill>
                  <a:srgbClr val="000000"/>
                </a:solidFill>
                <a:latin typeface="Abhaya Libre Regular"/>
              </a:rPr>
              <a:t>poverenje</a:t>
            </a:r>
            <a:r>
              <a:rPr lang="en-US" sz="2400" i="1" spc="-36" dirty="0">
                <a:solidFill>
                  <a:srgbClr val="000000"/>
                </a:solidFill>
                <a:latin typeface="Abhaya Libre Regular"/>
              </a:rPr>
              <a:t> u </a:t>
            </a:r>
            <a:r>
              <a:rPr lang="en-US" sz="2400" i="1" spc="-36" dirty="0" err="1">
                <a:solidFill>
                  <a:srgbClr val="000000"/>
                </a:solidFill>
                <a:latin typeface="Abhaya Libre Regular"/>
              </a:rPr>
              <a:t>svoje</a:t>
            </a:r>
            <a:r>
              <a:rPr lang="en-US" sz="2400" i="1" spc="-36" dirty="0">
                <a:solidFill>
                  <a:srgbClr val="000000"/>
                </a:solidFill>
                <a:latin typeface="Abhaya Libre Regular"/>
              </a:rPr>
              <a:t> </a:t>
            </a:r>
            <a:r>
              <a:rPr lang="en-US" sz="2400" i="1" spc="-36" dirty="0" err="1">
                <a:solidFill>
                  <a:srgbClr val="000000"/>
                </a:solidFill>
                <a:latin typeface="Abhaya Libre Regular"/>
              </a:rPr>
              <a:t>poslodavce</a:t>
            </a:r>
            <a:r>
              <a:rPr lang="en-US" sz="2400" i="1" spc="-36" dirty="0">
                <a:solidFill>
                  <a:srgbClr val="000000"/>
                </a:solidFill>
                <a:latin typeface="Abhaya Libre Regular"/>
              </a:rPr>
              <a:t> </a:t>
            </a:r>
            <a:r>
              <a:rPr lang="en-US" sz="2400" i="1" spc="-36" dirty="0" err="1">
                <a:solidFill>
                  <a:srgbClr val="000000"/>
                </a:solidFill>
                <a:latin typeface="Abhaya Libre Regular"/>
              </a:rPr>
              <a:t>kada</a:t>
            </a:r>
            <a:r>
              <a:rPr lang="en-US" sz="2400" i="1" spc="-36" dirty="0">
                <a:solidFill>
                  <a:srgbClr val="000000"/>
                </a:solidFill>
                <a:latin typeface="Abhaya Libre Regular"/>
              </a:rPr>
              <a:t> se </a:t>
            </a:r>
            <a:r>
              <a:rPr lang="en-US" sz="2400" i="1" spc="-36" dirty="0" err="1">
                <a:solidFill>
                  <a:srgbClr val="000000"/>
                </a:solidFill>
                <a:latin typeface="Abhaya Libre Regular"/>
              </a:rPr>
              <a:t>osećaju</a:t>
            </a:r>
            <a:r>
              <a:rPr lang="en-US" sz="2400" i="1" spc="-36" dirty="0">
                <a:solidFill>
                  <a:srgbClr val="000000"/>
                </a:solidFill>
                <a:latin typeface="Abhaya Libre Regular"/>
              </a:rPr>
              <a:t> </a:t>
            </a:r>
            <a:r>
              <a:rPr lang="en-US" sz="2400" i="1" spc="-36" dirty="0" err="1">
                <a:solidFill>
                  <a:srgbClr val="000000"/>
                </a:solidFill>
                <a:latin typeface="Abhaya Libre Regular"/>
              </a:rPr>
              <a:t>cenjenim</a:t>
            </a:r>
            <a:r>
              <a:rPr lang="en-US" sz="2400" i="1" spc="-36" dirty="0">
                <a:solidFill>
                  <a:srgbClr val="000000"/>
                </a:solidFill>
                <a:latin typeface="Abhaya Libre Regular"/>
              </a:rPr>
              <a:t>.</a:t>
            </a:r>
            <a:endParaRPr lang="en-US" sz="2400" b="1"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a:p>
            <a:pPr algn="just">
              <a:lnSpc>
                <a:spcPts val="3359"/>
              </a:lnSpc>
            </a:pPr>
            <a:endParaRPr lang="en-US" sz="2400" spc="-36" dirty="0">
              <a:solidFill>
                <a:srgbClr val="000000"/>
              </a:solidFill>
              <a:latin typeface="Abhaya Libre Regular"/>
            </a:endParaRPr>
          </a:p>
        </p:txBody>
      </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4196164">
            <a:off x="-4782433" y="7411957"/>
            <a:ext cx="11622266" cy="12388074"/>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36636">
            <a:off x="0" y="-2006961"/>
            <a:ext cx="3334026" cy="3588482"/>
          </a:xfrm>
          <a:prstGeom prst="rect">
            <a:avLst/>
          </a:prstGeom>
        </p:spPr>
      </p:pic>
      <p:pic>
        <p:nvPicPr>
          <p:cNvPr id="9" name="Picture 9"/>
          <p:cNvPicPr>
            <a:picLocks noChangeAspect="1"/>
          </p:cNvPicPr>
          <p:nvPr/>
        </p:nvPicPr>
        <p:blipFill>
          <a:blip r:embed="rId7"/>
          <a:srcRect/>
          <a:stretch>
            <a:fillRect/>
          </a:stretch>
        </p:blipFill>
        <p:spPr>
          <a:xfrm>
            <a:off x="16418708" y="0"/>
            <a:ext cx="1869292" cy="1869292"/>
          </a:xfrm>
          <a:prstGeom prst="rect">
            <a:avLst/>
          </a:prstGeom>
        </p:spPr>
      </p:pic>
      <p:pic>
        <p:nvPicPr>
          <p:cNvPr id="10" name="Picture 10"/>
          <p:cNvPicPr>
            <a:picLocks noChangeAspect="1"/>
          </p:cNvPicPr>
          <p:nvPr/>
        </p:nvPicPr>
        <p:blipFill>
          <a:blip r:embed="rId8"/>
          <a:srcRect/>
          <a:stretch>
            <a:fillRect/>
          </a:stretch>
        </p:blipFill>
        <p:spPr>
          <a:xfrm>
            <a:off x="7870030" y="9245916"/>
            <a:ext cx="3710720" cy="779251"/>
          </a:xfrm>
          <a:prstGeom prst="rect">
            <a:avLst/>
          </a:prstGeom>
        </p:spPr>
      </p:pic>
      <p:pic>
        <p:nvPicPr>
          <p:cNvPr id="2" name="Online Media 1" title="Top 10 Unusual Benefits of Lifelong Learning">
            <a:hlinkClick r:id="" action="ppaction://media"/>
            <a:extLst>
              <a:ext uri="{FF2B5EF4-FFF2-40B4-BE49-F238E27FC236}">
                <a16:creationId xmlns:a16="http://schemas.microsoft.com/office/drawing/2014/main" id="{23B6B240-75BA-2171-9A7E-200BE37FC393}"/>
              </a:ext>
            </a:extLst>
          </p:cNvPr>
          <p:cNvPicPr>
            <a:picLocks noRot="1" noChangeAspect="1"/>
          </p:cNvPicPr>
          <p:nvPr>
            <a:videoFile r:link="rId1"/>
          </p:nvPr>
        </p:nvPicPr>
        <p:blipFill>
          <a:blip r:embed="rId9"/>
          <a:stretch>
            <a:fillRect/>
          </a:stretch>
        </p:blipFill>
        <p:spPr>
          <a:xfrm>
            <a:off x="303809" y="2953985"/>
            <a:ext cx="5867400" cy="3398604"/>
          </a:xfrm>
          <a:prstGeom prst="rect">
            <a:avLst/>
          </a:prstGeom>
        </p:spPr>
      </p:pic>
      <p:sp>
        <p:nvSpPr>
          <p:cNvPr id="3" name="TextBox 14">
            <a:extLst>
              <a:ext uri="{FF2B5EF4-FFF2-40B4-BE49-F238E27FC236}">
                <a16:creationId xmlns:a16="http://schemas.microsoft.com/office/drawing/2014/main" id="{6F3FB798-52E3-95FC-A813-1C42CD69CF74}"/>
              </a:ext>
            </a:extLst>
          </p:cNvPr>
          <p:cNvSpPr txBox="1"/>
          <p:nvPr/>
        </p:nvSpPr>
        <p:spPr>
          <a:xfrm>
            <a:off x="315657" y="6591300"/>
            <a:ext cx="6537960" cy="282129"/>
          </a:xfrm>
          <a:prstGeom prst="rect">
            <a:avLst/>
          </a:prstGeom>
        </p:spPr>
        <p:txBody>
          <a:bodyPr wrap="square" lIns="0" tIns="0" rIns="0" bIns="0" rtlCol="0" anchor="t">
            <a:spAutoFit/>
          </a:bodyPr>
          <a:lstStyle/>
          <a:p>
            <a:pPr algn="just">
              <a:lnSpc>
                <a:spcPts val="2240"/>
              </a:lnSpc>
            </a:pPr>
            <a:r>
              <a:rPr lang="en-US" sz="1600" spc="-24" dirty="0">
                <a:solidFill>
                  <a:srgbClr val="000000"/>
                </a:solidFill>
                <a:latin typeface="Abhaya Libre Regular"/>
              </a:rPr>
              <a:t>Video Reference: https://www.youtube.com/watch?v=QVysbQ82C8s</a:t>
            </a:r>
          </a:p>
        </p:txBody>
      </p:sp>
    </p:spTree>
    <p:extLst>
      <p:ext uri="{BB962C8B-B14F-4D97-AF65-F5344CB8AC3E}">
        <p14:creationId xmlns:p14="http://schemas.microsoft.com/office/powerpoint/2010/main" val="167086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135B1474A2FA49992CFCBA79F8C622" ma:contentTypeVersion="13" ma:contentTypeDescription="Create a new document." ma:contentTypeScope="" ma:versionID="7a0d4eeefdecdd71c98eafb5fe5abcf5">
  <xsd:schema xmlns:xsd="http://www.w3.org/2001/XMLSchema" xmlns:xs="http://www.w3.org/2001/XMLSchema" xmlns:p="http://schemas.microsoft.com/office/2006/metadata/properties" xmlns:ns2="cf2f3c26-8763-4d58-9c65-eb246e7ebd06" xmlns:ns3="2beda75c-0cbf-4ac8-a772-312b4f4b6ced" targetNamespace="http://schemas.microsoft.com/office/2006/metadata/properties" ma:root="true" ma:fieldsID="63a448630e85160cb81a2fb5a85b060c" ns2:_="" ns3:_="">
    <xsd:import namespace="cf2f3c26-8763-4d58-9c65-eb246e7ebd06"/>
    <xsd:import namespace="2beda75c-0cbf-4ac8-a772-312b4f4b6c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f3c26-8763-4d58-9c65-eb246e7ebd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dce832-9eca-491a-8648-65f1e522558a"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beda75c-0cbf-4ac8-a772-312b4f4b6c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ff9dc27-93af-4b1f-a98b-9038ff3b61b0}" ma:internalName="TaxCatchAll" ma:showField="CatchAllData" ma:web="2beda75c-0cbf-4ac8-a772-312b4f4b6c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2f3c26-8763-4d58-9c65-eb246e7ebd06">
      <Terms xmlns="http://schemas.microsoft.com/office/infopath/2007/PartnerControls"/>
    </lcf76f155ced4ddcb4097134ff3c332f>
    <TaxCatchAll xmlns="2beda75c-0cbf-4ac8-a772-312b4f4b6ce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73EB86-11B3-4895-A830-F7C0BB1328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f3c26-8763-4d58-9c65-eb246e7ebd06"/>
    <ds:schemaRef ds:uri="2beda75c-0cbf-4ac8-a772-312b4f4b6c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67A28E-6B84-4EC2-91E8-51C8F159F36F}">
  <ds:schemaRefs>
    <ds:schemaRef ds:uri="http://schemas.microsoft.com/office/2006/metadata/properties"/>
    <ds:schemaRef ds:uri="http://schemas.microsoft.com/office/infopath/2007/PartnerControls"/>
    <ds:schemaRef ds:uri="cf2f3c26-8763-4d58-9c65-eb246e7ebd06"/>
    <ds:schemaRef ds:uri="2beda75c-0cbf-4ac8-a772-312b4f4b6ced"/>
  </ds:schemaRefs>
</ds:datastoreItem>
</file>

<file path=customXml/itemProps3.xml><?xml version="1.0" encoding="utf-8"?>
<ds:datastoreItem xmlns:ds="http://schemas.openxmlformats.org/officeDocument/2006/customXml" ds:itemID="{D8338F83-30CA-4615-B764-69B3A0BC0A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2461</TotalTime>
  <Words>2698</Words>
  <Application>Microsoft Office PowerPoint</Application>
  <PresentationFormat>Custom</PresentationFormat>
  <Paragraphs>218</Paragraphs>
  <Slides>40</Slides>
  <Notes>0</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Abhaya Libre Regular Bold</vt:lpstr>
      <vt:lpstr>Arial</vt:lpstr>
      <vt:lpstr>Abhaya Libre Regular Bold Italics</vt:lpstr>
      <vt:lpstr>Abhaya Libre Regular</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dc:title>
  <cp:lastModifiedBy>Milana Popovic</cp:lastModifiedBy>
  <cp:revision>88</cp:revision>
  <dcterms:created xsi:type="dcterms:W3CDTF">2006-08-16T00:00:00Z</dcterms:created>
  <dcterms:modified xsi:type="dcterms:W3CDTF">2023-05-25T08:29:53Z</dcterms:modified>
  <dc:identifier>DAFSGCxx1iQ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0x01010011135B1474A2FA49992CFCBA79F8C622</vt:lpwstr>
  </property>
  <property fmtid="{D5CDD505-2E9C-101B-9397-08002B2CF9AE}" pid="3" name="Order">
    <vt:r8>6932600</vt:r8>
  </property>
  <property fmtid="{D5CDD505-2E9C-101B-9397-08002B2CF9AE}" pid="4" name="MediaServiceImageTags">
    <vt:lpwstr/>
  </property>
</Properties>
</file>