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9" r:id="rId7"/>
    <p:sldId id="312" r:id="rId8"/>
    <p:sldId id="313" r:id="rId9"/>
    <p:sldId id="314" r:id="rId10"/>
    <p:sldId id="370" r:id="rId11"/>
    <p:sldId id="371" r:id="rId12"/>
    <p:sldId id="372" r:id="rId13"/>
    <p:sldId id="364" r:id="rId14"/>
    <p:sldId id="365" r:id="rId15"/>
    <p:sldId id="366" r:id="rId16"/>
    <p:sldId id="367" r:id="rId17"/>
    <p:sldId id="368" r:id="rId18"/>
    <p:sldId id="369" r:id="rId19"/>
    <p:sldId id="263" r:id="rId20"/>
    <p:sldId id="283" r:id="rId21"/>
    <p:sldId id="332" r:id="rId22"/>
    <p:sldId id="333" r:id="rId23"/>
    <p:sldId id="334" r:id="rId24"/>
    <p:sldId id="289" r:id="rId25"/>
    <p:sldId id="335" r:id="rId26"/>
    <p:sldId id="290" r:id="rId27"/>
    <p:sldId id="293" r:id="rId28"/>
    <p:sldId id="342" r:id="rId29"/>
    <p:sldId id="343" r:id="rId30"/>
    <p:sldId id="292" r:id="rId31"/>
    <p:sldId id="344" r:id="rId32"/>
    <p:sldId id="291" r:id="rId33"/>
    <p:sldId id="295" r:id="rId34"/>
    <p:sldId id="346" r:id="rId35"/>
    <p:sldId id="347" r:id="rId36"/>
    <p:sldId id="360" r:id="rId37"/>
    <p:sldId id="361" r:id="rId38"/>
    <p:sldId id="362" r:id="rId39"/>
    <p:sldId id="363" r:id="rId40"/>
    <p:sldId id="270" r:id="rId41"/>
    <p:sldId id="271" r:id="rId42"/>
  </p:sldIdLst>
  <p:sldSz cx="18288000" cy="10287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254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D0B304-EDE7-4B84-999D-7C77BA37A66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483713D-DE37-4F2D-8B7F-478968AD15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E952CC-65F0-479E-86F3-0A0EAD33E5B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CD169D-C326-44B5-A6C8-1DD027E7571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E5F140-075F-4BAC-8DEA-2A8441C3D48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B5934F-4AA0-4799-A510-C84BAA8E5A2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CCF0FE-7BC0-4CEE-8327-39471BB9E1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B15C92-B7FE-4CD0-83B4-CAD426A932D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5AB8D35-9CEF-4935-8D9E-53A7369F270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F7F94FF-EADC-4B9D-95C2-4D3C6832A91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FFCB51-4A9A-41EE-90FD-200A9260F5C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1777174-4B8F-410A-A7F0-55EEB74CF55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EAB5A2F-9157-4F39-B2BD-E432EBAF76E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wnload-and-installation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github.com/opf/openprojec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#the-entire-project-management-life-cycl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www.openproject.org/docs/getting-started/openproject-introduc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cs/getting-started/openproject-introduction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openproject-introduction/#project-definition-and-plann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#project-concept-and-initiation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cs/getting-started/openproject-introduction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openproject-introduction/#project-performance-and-contro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#project-launch-or-execution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openproject-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#project-clos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cs/getting-started/openproject-introduction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projects/#project-structur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projects/#create-a-new-project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cs/getting-started/openproject-introduction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invite-membe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projects/#project-settings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cs/getting-started/gantt-chart-introduction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work-packages-introdu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www.openproject.org/docs/getting-started/openproject-introduction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cs/getting-started/openproject-introduction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agile-board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work-packages/create-work-packag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openproject-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news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openproject-introdu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wik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cs/getting-started/openproject-introduction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budget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start-pag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cs/user-guide/time-and-costs/reporting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time-and-costs/cost-track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time-and-costs/time-tracki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www.openproject.org/docs/getting-started/openproject-introduction%20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cs/getting-started/openproject-introduction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projects/#archive-a-projec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wiki/create-edit-wik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hyperlink" Target="https://www.openproject.org/download-and-installation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10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2"/>
          <a:stretch/>
        </p:blipFill>
        <p:spPr>
          <a:xfrm rot="1852800">
            <a:off x="7890480" y="-217152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3"/>
          <p:cNvPicPr/>
          <p:nvPr/>
        </p:nvPicPr>
        <p:blipFill>
          <a:blip r:embed="rId3"/>
          <a:stretch/>
        </p:blipFill>
        <p:spPr>
          <a:xfrm rot="17403600">
            <a:off x="-4479120" y="686160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4"/>
          <p:cNvPicPr/>
          <p:nvPr/>
        </p:nvPicPr>
        <p:blipFill>
          <a:blip r:embed="rId4"/>
          <a:stretch/>
        </p:blipFill>
        <p:spPr>
          <a:xfrm>
            <a:off x="16027560" y="845208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5"/>
          <p:cNvPicPr/>
          <p:nvPr/>
        </p:nvPicPr>
        <p:blipFill>
          <a:blip r:embed="rId5"/>
          <a:stretch/>
        </p:blipFill>
        <p:spPr>
          <a:xfrm rot="20414400">
            <a:off x="-1434240" y="-1156680"/>
            <a:ext cx="3749760" cy="374472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6"/>
          <p:cNvPicPr/>
          <p:nvPr/>
        </p:nvPicPr>
        <p:blipFill>
          <a:blip r:embed="rId6"/>
          <a:stretch/>
        </p:blipFill>
        <p:spPr>
          <a:xfrm rot="6633000">
            <a:off x="16143480" y="-2036880"/>
            <a:ext cx="4880880" cy="487440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7"/>
          <p:cNvPicPr/>
          <p:nvPr/>
        </p:nvPicPr>
        <p:blipFill>
          <a:blip r:embed="rId7"/>
          <a:stretch/>
        </p:blipFill>
        <p:spPr>
          <a:xfrm>
            <a:off x="243360" y="715680"/>
            <a:ext cx="7273800" cy="727380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8"/>
          <p:cNvPicPr/>
          <p:nvPr/>
        </p:nvPicPr>
        <p:blipFill>
          <a:blip r:embed="rId8"/>
          <a:stretch/>
        </p:blipFill>
        <p:spPr>
          <a:xfrm>
            <a:off x="7752240" y="92584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7010400" y="3646080"/>
            <a:ext cx="9751920" cy="24237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6301"/>
              </a:lnSpc>
            </a:pPr>
            <a:r>
              <a:rPr lang="en-US" sz="4500" spc="-1" dirty="0" err="1">
                <a:solidFill>
                  <a:srgbClr val="000000"/>
                </a:solidFill>
                <a:latin typeface="Abhaya Libre Regular"/>
              </a:rPr>
              <a:t>Promovisanje</a:t>
            </a:r>
            <a:r>
              <a:rPr lang="en-US" sz="4500" spc="-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spc="-1" dirty="0" err="1">
                <a:solidFill>
                  <a:srgbClr val="000000"/>
                </a:solidFill>
                <a:latin typeface="Abhaya Libre Regular"/>
              </a:rPr>
              <a:t>regionalnog</a:t>
            </a:r>
            <a:r>
              <a:rPr lang="en-US" sz="4500" spc="-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spc="-1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4500" spc="-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spc="-1" dirty="0" err="1">
                <a:solidFill>
                  <a:srgbClr val="000000"/>
                </a:solidFill>
                <a:latin typeface="Abhaya Libre Regular"/>
              </a:rPr>
              <a:t>izgradnjom</a:t>
            </a:r>
            <a:r>
              <a:rPr lang="en-US" sz="4500" spc="-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spc="-1" dirty="0" err="1">
                <a:solidFill>
                  <a:srgbClr val="000000"/>
                </a:solidFill>
                <a:latin typeface="Abhaya Libre Regular"/>
              </a:rPr>
              <a:t>kapaciteta</a:t>
            </a:r>
            <a:r>
              <a:rPr lang="en-US" sz="4500" spc="-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spc="-1" dirty="0" err="1">
                <a:solidFill>
                  <a:srgbClr val="000000"/>
                </a:solidFill>
                <a:latin typeface="Abhaya Libre Regular"/>
              </a:rPr>
              <a:t>sistema</a:t>
            </a:r>
            <a:r>
              <a:rPr lang="en-US" sz="4500" spc="-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spc="-1" dirty="0" err="1">
                <a:solidFill>
                  <a:srgbClr val="000000"/>
                </a:solidFill>
                <a:latin typeface="Abhaya Libre Regular"/>
              </a:rPr>
              <a:t>stručnog</a:t>
            </a:r>
            <a:r>
              <a:rPr lang="en-US" sz="4500" spc="-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spc="-1" dirty="0" err="1">
                <a:solidFill>
                  <a:srgbClr val="000000"/>
                </a:solidFill>
                <a:latin typeface="Abhaya Libre Regular"/>
              </a:rPr>
              <a:t>obrazovanja</a:t>
            </a:r>
            <a:r>
              <a:rPr lang="en-US" sz="4500" spc="-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spc="-1" dirty="0" err="1">
                <a:solidFill>
                  <a:srgbClr val="000000"/>
                </a:solidFill>
                <a:latin typeface="Abhaya Libre Regular"/>
              </a:rPr>
              <a:t>odraslih</a:t>
            </a:r>
            <a:r>
              <a:rPr lang="en-US" sz="4500" spc="-1" dirty="0">
                <a:solidFill>
                  <a:srgbClr val="000000"/>
                </a:solidFill>
                <a:latin typeface="Abhaya Libre Regular"/>
              </a:rPr>
              <a:t> (SOO)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>
            <a:off x="1860780" y="3695085"/>
            <a:ext cx="15492480" cy="65402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Koraci za sprovođenje </a:t>
            </a:r>
            <a:r>
              <a:rPr lang="sl-SI" sz="3200" spc="-1" dirty="0" smtClean="0">
                <a:solidFill>
                  <a:srgbClr val="000000"/>
                </a:solidFill>
              </a:rPr>
              <a:t>SWOT </a:t>
            </a:r>
            <a:r>
              <a:rPr lang="sl-SI" sz="3200" spc="-1" dirty="0">
                <a:solidFill>
                  <a:srgbClr val="000000"/>
                </a:solidFill>
              </a:rPr>
              <a:t>analize: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Definišite cilj: Počnite sa jasnim definisanjem cilja </a:t>
            </a:r>
            <a:r>
              <a:rPr lang="sl-SI" sz="3200" spc="-1" dirty="0" smtClean="0">
                <a:solidFill>
                  <a:srgbClr val="000000"/>
                </a:solidFill>
              </a:rPr>
              <a:t>SWOT </a:t>
            </a:r>
            <a:r>
              <a:rPr lang="sl-SI" sz="3200" spc="-1" dirty="0">
                <a:solidFill>
                  <a:srgbClr val="000000"/>
                </a:solidFill>
              </a:rPr>
              <a:t>analize. To može biti bilo šta, od procene održivosti novog proizvoda ili usluge, procene učinka odeljenja ili tima ili identifikovanja oblasti za poboljšanje unutar organizacije.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Prikupite informacije: Prikupite relevantne informacije </a:t>
            </a:r>
            <a:r>
              <a:rPr lang="sl-SI" sz="3200" spc="-1" dirty="0" smtClean="0">
                <a:solidFill>
                  <a:srgbClr val="000000"/>
                </a:solidFill>
              </a:rPr>
              <a:t>o proizvodu, kompaniji ili </a:t>
            </a:r>
            <a:r>
              <a:rPr lang="sl-SI" sz="3200" spc="-1" dirty="0">
                <a:solidFill>
                  <a:srgbClr val="000000"/>
                </a:solidFill>
              </a:rPr>
              <a:t>projektu koji analizirate. Ovo može uključivati finansijske podatke, povratne informacije kupaca, istraživanje tržišta i trendove u industriji. Uzmite u obzir i unutrašnje i spoljašnje faktore.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Identifikujte prednosti: Razmotrite prednosti kompanije ili organizacije. To </a:t>
            </a:r>
            <a:r>
              <a:rPr lang="sl-SI" sz="3200" spc="-1" dirty="0" smtClean="0">
                <a:solidFill>
                  <a:srgbClr val="000000"/>
                </a:solidFill>
              </a:rPr>
              <a:t>se može odnostiti na primer na jedinstvenu </a:t>
            </a:r>
            <a:r>
              <a:rPr lang="sl-SI" sz="3200" spc="-1" dirty="0">
                <a:solidFill>
                  <a:srgbClr val="000000"/>
                </a:solidFill>
              </a:rPr>
              <a:t>prodajnu ponudu, konkurentsku prednost, kvalifikovanu radnu snagu, uspostavljeni brend ili bazu lojalnih kupaca.</a:t>
            </a:r>
            <a:endParaRPr lang="en-US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8293243" y="8228108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1860780" y="15534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8" name="Rectangle 7"/>
          <p:cNvSpPr/>
          <p:nvPr/>
        </p:nvSpPr>
        <p:spPr>
          <a:xfrm>
            <a:off x="3060906" y="1118376"/>
            <a:ext cx="12788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Identifikovanje</a:t>
            </a:r>
            <a:r>
              <a:rPr lang="en-US" sz="4400" b="1" dirty="0"/>
              <a:t> </a:t>
            </a:r>
            <a:r>
              <a:rPr lang="en-US" sz="4400" b="1" dirty="0" err="1"/>
              <a:t>zajedničkih</a:t>
            </a:r>
            <a:r>
              <a:rPr lang="en-US" sz="4400" b="1" dirty="0"/>
              <a:t> </a:t>
            </a:r>
            <a:r>
              <a:rPr lang="en-US" sz="4400" b="1" dirty="0" err="1"/>
              <a:t>elemenata</a:t>
            </a:r>
            <a:r>
              <a:rPr lang="en-US" sz="4400" b="1" dirty="0"/>
              <a:t> </a:t>
            </a:r>
            <a:r>
              <a:rPr lang="en-US" sz="4400" b="1" dirty="0" err="1"/>
              <a:t>između</a:t>
            </a:r>
            <a:r>
              <a:rPr lang="en-US" sz="4400" b="1" dirty="0"/>
              <a:t> </a:t>
            </a:r>
            <a:r>
              <a:rPr lang="en-US" sz="4400" b="1" dirty="0" err="1"/>
              <a:t>niša</a:t>
            </a:r>
            <a:r>
              <a:rPr lang="en-US" sz="4400" b="1" dirty="0"/>
              <a:t> </a:t>
            </a:r>
            <a:r>
              <a:rPr lang="en-US" sz="4400" b="1" dirty="0" err="1"/>
              <a:t>pametne</a:t>
            </a:r>
            <a:r>
              <a:rPr lang="en-US" sz="4400" b="1" dirty="0"/>
              <a:t> </a:t>
            </a:r>
            <a:r>
              <a:rPr lang="en-US" sz="4400" b="1" dirty="0" err="1"/>
              <a:t>specijalizacije</a:t>
            </a:r>
            <a:r>
              <a:rPr lang="en-US" sz="4400" b="1" dirty="0"/>
              <a:t> </a:t>
            </a:r>
            <a:r>
              <a:rPr lang="en-US" sz="4400" b="1" dirty="0" err="1"/>
              <a:t>svakog</a:t>
            </a:r>
            <a:r>
              <a:rPr lang="en-US" sz="4400" b="1" dirty="0"/>
              <a:t> </a:t>
            </a:r>
            <a:r>
              <a:rPr lang="en-US" sz="4400" b="1" dirty="0" err="1"/>
              <a:t>sektora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glavnih</a:t>
            </a:r>
            <a:r>
              <a:rPr lang="en-US" sz="4400" b="1" dirty="0"/>
              <a:t> </a:t>
            </a:r>
            <a:r>
              <a:rPr lang="en-US" sz="4400" b="1" dirty="0" err="1"/>
              <a:t>regionalnih</a:t>
            </a:r>
            <a:r>
              <a:rPr lang="en-US" sz="4400" b="1" dirty="0"/>
              <a:t> </a:t>
            </a:r>
            <a:r>
              <a:rPr lang="en-US" sz="4400" b="1" dirty="0" err="1"/>
              <a:t>izazova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7151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>
            <a:off x="1860780" y="3426030"/>
            <a:ext cx="15492480" cy="61042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pl-PL" sz="3200" spc="-1" dirty="0">
                <a:solidFill>
                  <a:srgbClr val="000000"/>
                </a:solidFill>
              </a:rPr>
              <a:t>Koraci za sprovođenje SWOT analize: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200" spc="-1" dirty="0" err="1">
                <a:solidFill>
                  <a:srgbClr val="000000"/>
                </a:solidFill>
              </a:rPr>
              <a:t>Analizirajte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rezultate</a:t>
            </a:r>
            <a:r>
              <a:rPr lang="en-US" sz="3200" spc="-1" dirty="0">
                <a:solidFill>
                  <a:srgbClr val="000000"/>
                </a:solidFill>
              </a:rPr>
              <a:t>: </a:t>
            </a:r>
            <a:r>
              <a:rPr lang="en-US" sz="3200" spc="-1" dirty="0" err="1">
                <a:solidFill>
                  <a:srgbClr val="000000"/>
                </a:solidFill>
              </a:rPr>
              <a:t>Nakon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što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identifikovali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prednosti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slabosti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prilike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pretnje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analizirajte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rezultate</a:t>
            </a:r>
            <a:r>
              <a:rPr lang="en-US" sz="3200" spc="-1" dirty="0">
                <a:solidFill>
                  <a:srgbClr val="000000"/>
                </a:solidFill>
              </a:rPr>
              <a:t> da </a:t>
            </a:r>
            <a:r>
              <a:rPr lang="en-US" sz="3200" spc="-1" dirty="0" err="1">
                <a:solidFill>
                  <a:srgbClr val="000000"/>
                </a:solidFill>
              </a:rPr>
              <a:t>biste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identifikovali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trendove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obrasce</a:t>
            </a:r>
            <a:r>
              <a:rPr lang="en-US" sz="3200" spc="-1" dirty="0">
                <a:solidFill>
                  <a:srgbClr val="000000"/>
                </a:solidFill>
              </a:rPr>
              <a:t>. </a:t>
            </a:r>
            <a:r>
              <a:rPr lang="sr-Latn-RS" sz="3200" spc="-1" dirty="0" smtClean="0">
                <a:solidFill>
                  <a:srgbClr val="000000"/>
                </a:solidFill>
              </a:rPr>
              <a:t>Is</a:t>
            </a:r>
            <a:r>
              <a:rPr lang="en-US" sz="3200" spc="-1" dirty="0" err="1" smtClean="0">
                <a:solidFill>
                  <a:srgbClr val="000000"/>
                </a:solidFill>
              </a:rPr>
              <a:t>tražite</a:t>
            </a:r>
            <a:r>
              <a:rPr lang="en-US" sz="3200" spc="-1" dirty="0" smtClean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načine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sr-Latn-RS" sz="3200" spc="-1" dirty="0" smtClean="0">
                <a:solidFill>
                  <a:srgbClr val="000000"/>
                </a:solidFill>
              </a:rPr>
              <a:t>kako </a:t>
            </a:r>
            <a:r>
              <a:rPr lang="en-US" sz="3200" spc="-1" dirty="0" smtClean="0">
                <a:solidFill>
                  <a:srgbClr val="000000"/>
                </a:solidFill>
              </a:rPr>
              <a:t>da </a:t>
            </a:r>
            <a:r>
              <a:rPr lang="en-US" sz="3200" spc="-1" dirty="0" err="1">
                <a:solidFill>
                  <a:srgbClr val="000000"/>
                </a:solidFill>
              </a:rPr>
              <a:t>iskoristite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prednosti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mogućnosti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dok</a:t>
            </a:r>
            <a:r>
              <a:rPr lang="en-US" sz="3200" spc="-1" dirty="0">
                <a:solidFill>
                  <a:srgbClr val="000000"/>
                </a:solidFill>
              </a:rPr>
              <a:t> se </a:t>
            </a:r>
            <a:r>
              <a:rPr lang="en-US" sz="3200" spc="-1" dirty="0" err="1">
                <a:solidFill>
                  <a:srgbClr val="000000"/>
                </a:solidFill>
              </a:rPr>
              <a:t>bavite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slabostima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pretnjama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200" spc="-1" dirty="0" err="1" smtClean="0">
                <a:solidFill>
                  <a:srgbClr val="000000"/>
                </a:solidFill>
              </a:rPr>
              <a:t>Razvi</a:t>
            </a:r>
            <a:r>
              <a:rPr lang="sr-Latn-RS" sz="3200" spc="-1" dirty="0" smtClean="0">
                <a:solidFill>
                  <a:srgbClr val="000000"/>
                </a:solidFill>
              </a:rPr>
              <a:t>jte</a:t>
            </a:r>
            <a:r>
              <a:rPr lang="en-US" sz="3200" spc="-1" dirty="0" smtClean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akcioni</a:t>
            </a:r>
            <a:r>
              <a:rPr lang="en-US" sz="3200" spc="-1" dirty="0">
                <a:solidFill>
                  <a:srgbClr val="000000"/>
                </a:solidFill>
              </a:rPr>
              <a:t> plan: Na ​​</a:t>
            </a:r>
            <a:r>
              <a:rPr lang="en-US" sz="3200" spc="-1" dirty="0" err="1">
                <a:solidFill>
                  <a:srgbClr val="000000"/>
                </a:solidFill>
              </a:rPr>
              <a:t>osnovu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rezultata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analize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 smtClean="0">
                <a:solidFill>
                  <a:srgbClr val="000000"/>
                </a:solidFill>
              </a:rPr>
              <a:t>razvi</a:t>
            </a:r>
            <a:r>
              <a:rPr lang="sr-Latn-RS" sz="3200" spc="-1" dirty="0" smtClean="0">
                <a:solidFill>
                  <a:srgbClr val="000000"/>
                </a:solidFill>
              </a:rPr>
              <a:t>jte</a:t>
            </a:r>
            <a:r>
              <a:rPr lang="en-US" sz="3200" spc="-1" dirty="0" smtClean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akcioni</a:t>
            </a:r>
            <a:r>
              <a:rPr lang="en-US" sz="3200" spc="-1" dirty="0">
                <a:solidFill>
                  <a:srgbClr val="000000"/>
                </a:solidFill>
              </a:rPr>
              <a:t> plan </a:t>
            </a:r>
            <a:r>
              <a:rPr lang="en-US" sz="3200" spc="-1" dirty="0" err="1">
                <a:solidFill>
                  <a:srgbClr val="000000"/>
                </a:solidFill>
              </a:rPr>
              <a:t>koji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navodi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konkretne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korake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treba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preduzeti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poboljšanje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kompanije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ili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organizacije</a:t>
            </a:r>
            <a:r>
              <a:rPr lang="en-US" sz="3200" spc="-1" dirty="0">
                <a:solidFill>
                  <a:srgbClr val="000000"/>
                </a:solidFill>
              </a:rPr>
              <a:t>. </a:t>
            </a:r>
            <a:r>
              <a:rPr lang="en-US" sz="3200" spc="-1" dirty="0" err="1">
                <a:solidFill>
                  <a:srgbClr val="000000"/>
                </a:solidFill>
              </a:rPr>
              <a:t>Postavite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prioritete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dodelite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odgovornosti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odredite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vremenske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okvire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smtClean="0">
                <a:solidFill>
                  <a:srgbClr val="000000"/>
                </a:solidFill>
              </a:rPr>
              <a:t>za</a:t>
            </a:r>
            <a:r>
              <a:rPr lang="sr-Latn-RS" sz="3200" spc="-1" dirty="0" smtClean="0">
                <a:solidFill>
                  <a:srgbClr val="000000"/>
                </a:solidFill>
              </a:rPr>
              <a:t> realizaciju</a:t>
            </a:r>
            <a:r>
              <a:rPr lang="en-US" sz="3200" spc="-1" dirty="0" smtClean="0">
                <a:solidFill>
                  <a:srgbClr val="000000"/>
                </a:solidFill>
              </a:rPr>
              <a:t> </a:t>
            </a:r>
            <a:r>
              <a:rPr lang="en-US" sz="3200" spc="-1" dirty="0" err="1" smtClean="0">
                <a:solidFill>
                  <a:srgbClr val="000000"/>
                </a:solidFill>
              </a:rPr>
              <a:t>svak</a:t>
            </a:r>
            <a:r>
              <a:rPr lang="sr-Latn-RS" sz="3200" spc="-1" dirty="0" smtClean="0">
                <a:solidFill>
                  <a:srgbClr val="000000"/>
                </a:solidFill>
              </a:rPr>
              <a:t>e pojedinačne</a:t>
            </a:r>
            <a:r>
              <a:rPr lang="en-US" sz="3200" spc="-1" dirty="0" smtClean="0">
                <a:solidFill>
                  <a:srgbClr val="000000"/>
                </a:solidFill>
              </a:rPr>
              <a:t> </a:t>
            </a:r>
            <a:r>
              <a:rPr lang="en-US" sz="3200" spc="-1" dirty="0" err="1" smtClean="0">
                <a:solidFill>
                  <a:srgbClr val="000000"/>
                </a:solidFill>
              </a:rPr>
              <a:t>akcij</a:t>
            </a:r>
            <a:r>
              <a:rPr lang="sr-Latn-RS" sz="3200" spc="-1" dirty="0" smtClean="0">
                <a:solidFill>
                  <a:srgbClr val="000000"/>
                </a:solidFill>
              </a:rPr>
              <a:t>e</a:t>
            </a:r>
            <a:r>
              <a:rPr lang="en-US" sz="3200" spc="-1" dirty="0" smtClean="0">
                <a:solidFill>
                  <a:srgbClr val="000000"/>
                </a:solidFill>
              </a:rPr>
              <a:t>.</a:t>
            </a:r>
            <a:endParaRPr lang="en-US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200" spc="-1" dirty="0" err="1">
                <a:solidFill>
                  <a:srgbClr val="000000"/>
                </a:solidFill>
              </a:rPr>
              <a:t>Redovno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smtClean="0">
                <a:solidFill>
                  <a:srgbClr val="000000"/>
                </a:solidFill>
              </a:rPr>
              <a:t>p</a:t>
            </a:r>
            <a:r>
              <a:rPr lang="sr-Latn-RS" sz="3200" spc="-1" dirty="0" smtClean="0">
                <a:solidFill>
                  <a:srgbClr val="000000"/>
                </a:solidFill>
              </a:rPr>
              <a:t>ratite</a:t>
            </a:r>
            <a:r>
              <a:rPr lang="en-US" sz="3200" spc="-1" dirty="0" smtClean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ažurirajte</a:t>
            </a:r>
            <a:r>
              <a:rPr lang="en-US" sz="3200" spc="-1" dirty="0">
                <a:solidFill>
                  <a:srgbClr val="000000"/>
                </a:solidFill>
              </a:rPr>
              <a:t>: </a:t>
            </a:r>
            <a:r>
              <a:rPr lang="en-US" sz="3200" spc="-1" dirty="0" err="1">
                <a:solidFill>
                  <a:srgbClr val="000000"/>
                </a:solidFill>
              </a:rPr>
              <a:t>Redovno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 smtClean="0">
                <a:solidFill>
                  <a:srgbClr val="000000"/>
                </a:solidFill>
              </a:rPr>
              <a:t>pr</a:t>
            </a:r>
            <a:r>
              <a:rPr lang="sr-Latn-RS" sz="3200" spc="-1" dirty="0" smtClean="0">
                <a:solidFill>
                  <a:srgbClr val="000000"/>
                </a:solidFill>
              </a:rPr>
              <a:t>atite</a:t>
            </a:r>
            <a:r>
              <a:rPr lang="en-US" sz="3200" spc="-1" dirty="0" smtClean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ažurirajte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smtClean="0">
                <a:solidFill>
                  <a:srgbClr val="000000"/>
                </a:solidFill>
              </a:rPr>
              <a:t>S</a:t>
            </a:r>
            <a:r>
              <a:rPr lang="sr-Latn-RS" sz="3200" spc="-1" dirty="0" smtClean="0">
                <a:solidFill>
                  <a:srgbClr val="000000"/>
                </a:solidFill>
              </a:rPr>
              <a:t>W</a:t>
            </a:r>
            <a:r>
              <a:rPr lang="en-US" sz="3200" spc="-1" dirty="0" smtClean="0">
                <a:solidFill>
                  <a:srgbClr val="000000"/>
                </a:solidFill>
              </a:rPr>
              <a:t>OT </a:t>
            </a:r>
            <a:r>
              <a:rPr lang="en-US" sz="3200" spc="-1" dirty="0" err="1">
                <a:solidFill>
                  <a:srgbClr val="000000"/>
                </a:solidFill>
              </a:rPr>
              <a:t>analizu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kako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biste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osigurali</a:t>
            </a:r>
            <a:r>
              <a:rPr lang="en-US" sz="3200" spc="-1" dirty="0">
                <a:solidFill>
                  <a:srgbClr val="000000"/>
                </a:solidFill>
              </a:rPr>
              <a:t> da </a:t>
            </a:r>
            <a:r>
              <a:rPr lang="en-US" sz="3200" spc="-1" dirty="0" err="1">
                <a:solidFill>
                  <a:srgbClr val="000000"/>
                </a:solidFill>
              </a:rPr>
              <a:t>ona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ostaje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relevantna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efikasna</a:t>
            </a:r>
            <a:r>
              <a:rPr lang="en-US" sz="3200" spc="-1" dirty="0">
                <a:solidFill>
                  <a:srgbClr val="000000"/>
                </a:solidFill>
              </a:rPr>
              <a:t>. </a:t>
            </a:r>
            <a:r>
              <a:rPr lang="en-US" sz="3200" spc="-1" dirty="0" err="1">
                <a:solidFill>
                  <a:srgbClr val="000000"/>
                </a:solidFill>
              </a:rPr>
              <a:t>Koristite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sr-Latn-RS" sz="3200" spc="-1" dirty="0" smtClean="0">
                <a:solidFill>
                  <a:srgbClr val="000000"/>
                </a:solidFill>
              </a:rPr>
              <a:t>je</a:t>
            </a:r>
            <a:r>
              <a:rPr lang="en-US" sz="3200" spc="-1" dirty="0" smtClean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kao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alat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tekuće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strateško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planiranje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donošenje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odluka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8293243" y="8228108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1886542" y="15534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8" name="Rectangle 7"/>
          <p:cNvSpPr/>
          <p:nvPr/>
        </p:nvSpPr>
        <p:spPr>
          <a:xfrm>
            <a:off x="3060906" y="1118376"/>
            <a:ext cx="12788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Identifikovanje</a:t>
            </a:r>
            <a:r>
              <a:rPr lang="en-US" sz="4400" b="1" dirty="0"/>
              <a:t> </a:t>
            </a:r>
            <a:r>
              <a:rPr lang="en-US" sz="4400" b="1" dirty="0" err="1"/>
              <a:t>zajedničkih</a:t>
            </a:r>
            <a:r>
              <a:rPr lang="en-US" sz="4400" b="1" dirty="0"/>
              <a:t> </a:t>
            </a:r>
            <a:r>
              <a:rPr lang="en-US" sz="4400" b="1" dirty="0" err="1"/>
              <a:t>elemenata</a:t>
            </a:r>
            <a:r>
              <a:rPr lang="en-US" sz="4400" b="1" dirty="0"/>
              <a:t> </a:t>
            </a:r>
            <a:r>
              <a:rPr lang="en-US" sz="4400" b="1" dirty="0" err="1"/>
              <a:t>između</a:t>
            </a:r>
            <a:r>
              <a:rPr lang="en-US" sz="4400" b="1" dirty="0"/>
              <a:t> </a:t>
            </a:r>
            <a:r>
              <a:rPr lang="en-US" sz="4400" b="1" dirty="0" err="1"/>
              <a:t>niša</a:t>
            </a:r>
            <a:r>
              <a:rPr lang="en-US" sz="4400" b="1" dirty="0"/>
              <a:t> </a:t>
            </a:r>
            <a:r>
              <a:rPr lang="en-US" sz="4400" b="1" dirty="0" err="1"/>
              <a:t>pametne</a:t>
            </a:r>
            <a:r>
              <a:rPr lang="en-US" sz="4400" b="1" dirty="0"/>
              <a:t> </a:t>
            </a:r>
            <a:r>
              <a:rPr lang="en-US" sz="4400" b="1" dirty="0" err="1"/>
              <a:t>specijalizacije</a:t>
            </a:r>
            <a:r>
              <a:rPr lang="en-US" sz="4400" b="1" dirty="0"/>
              <a:t> </a:t>
            </a:r>
            <a:r>
              <a:rPr lang="en-US" sz="4400" b="1" dirty="0" err="1"/>
              <a:t>svakog</a:t>
            </a:r>
            <a:r>
              <a:rPr lang="en-US" sz="4400" b="1" dirty="0"/>
              <a:t> </a:t>
            </a:r>
            <a:r>
              <a:rPr lang="en-US" sz="4400" b="1" dirty="0" err="1"/>
              <a:t>sektora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glavnih</a:t>
            </a:r>
            <a:r>
              <a:rPr lang="en-US" sz="4400" b="1" dirty="0"/>
              <a:t> </a:t>
            </a:r>
            <a:r>
              <a:rPr lang="en-US" sz="4400" b="1" dirty="0" err="1"/>
              <a:t>regionalnih</a:t>
            </a:r>
            <a:r>
              <a:rPr lang="en-US" sz="4400" b="1" dirty="0"/>
              <a:t> </a:t>
            </a:r>
            <a:r>
              <a:rPr lang="en-US" sz="4400" b="1" dirty="0" err="1"/>
              <a:t>izazova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6842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>
            <a:off x="860138" y="3983916"/>
            <a:ext cx="16950783" cy="56682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pl-PL" sz="3200" spc="-1" dirty="0">
                <a:solidFill>
                  <a:srgbClr val="000000"/>
                </a:solidFill>
              </a:rPr>
              <a:t>Koraci za sprovođenje SWOT analize: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200" spc="-1" dirty="0" err="1">
                <a:solidFill>
                  <a:srgbClr val="000000"/>
                </a:solidFill>
              </a:rPr>
              <a:t>Identifikujte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slabosti</a:t>
            </a:r>
            <a:r>
              <a:rPr lang="en-US" sz="3200" spc="-1" dirty="0">
                <a:solidFill>
                  <a:srgbClr val="000000"/>
                </a:solidFill>
              </a:rPr>
              <a:t>: </a:t>
            </a:r>
            <a:r>
              <a:rPr lang="en-US" sz="3200" spc="-1" dirty="0" err="1">
                <a:solidFill>
                  <a:srgbClr val="000000"/>
                </a:solidFill>
              </a:rPr>
              <a:t>Razmotrite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slabosti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kompanije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ili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organizacije</a:t>
            </a:r>
            <a:r>
              <a:rPr lang="en-US" sz="3200" spc="-1" dirty="0">
                <a:solidFill>
                  <a:srgbClr val="000000"/>
                </a:solidFill>
              </a:rPr>
              <a:t>. To </a:t>
            </a:r>
            <a:r>
              <a:rPr lang="en-US" sz="3200" spc="-1" dirty="0" err="1">
                <a:solidFill>
                  <a:srgbClr val="000000"/>
                </a:solidFill>
              </a:rPr>
              <a:t>može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uključivati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nedostatak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resursa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lošu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reputaciju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zastarelu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tehnologiju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neefikasne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procese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ili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neadekvatne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marketinške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napore</a:t>
            </a:r>
            <a:r>
              <a:rPr lang="en-US" sz="3200" spc="-1" dirty="0" smtClean="0">
                <a:solidFill>
                  <a:srgbClr val="000000"/>
                </a:solidFill>
              </a:rPr>
              <a:t>.</a:t>
            </a:r>
            <a:endParaRPr lang="sr-Latn-RS" sz="3200" spc="-1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200" spc="-1" dirty="0" err="1">
                <a:solidFill>
                  <a:srgbClr val="000000"/>
                </a:solidFill>
              </a:rPr>
              <a:t>Identifikujte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mogućnosti</a:t>
            </a:r>
            <a:r>
              <a:rPr lang="en-US" sz="3200" spc="-1" dirty="0">
                <a:solidFill>
                  <a:srgbClr val="000000"/>
                </a:solidFill>
              </a:rPr>
              <a:t>: </a:t>
            </a:r>
            <a:r>
              <a:rPr lang="en-US" sz="3200" spc="-1" dirty="0" err="1">
                <a:solidFill>
                  <a:srgbClr val="000000"/>
                </a:solidFill>
              </a:rPr>
              <a:t>Razmotrite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mogućnosti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dostupne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kompaniji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ili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organizaciji</a:t>
            </a:r>
            <a:r>
              <a:rPr lang="en-US" sz="3200" spc="-1" dirty="0">
                <a:solidFill>
                  <a:srgbClr val="000000"/>
                </a:solidFill>
              </a:rPr>
              <a:t>. To </a:t>
            </a:r>
            <a:r>
              <a:rPr lang="en-US" sz="3200" spc="-1" dirty="0" err="1">
                <a:solidFill>
                  <a:srgbClr val="000000"/>
                </a:solidFill>
              </a:rPr>
              <a:t>može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uključivati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tržišta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razvoju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ponudu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novih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proizvoda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ili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usluga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trendove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sr-Latn-RS" sz="3200" spc="-1" dirty="0" smtClean="0">
                <a:solidFill>
                  <a:srgbClr val="000000"/>
                </a:solidFill>
              </a:rPr>
              <a:t>na tržištu </a:t>
            </a:r>
            <a:r>
              <a:rPr lang="en-US" sz="3200" spc="-1" dirty="0" err="1" smtClean="0">
                <a:solidFill>
                  <a:srgbClr val="000000"/>
                </a:solidFill>
              </a:rPr>
              <a:t>ili</a:t>
            </a:r>
            <a:r>
              <a:rPr lang="en-US" sz="3200" spc="-1" dirty="0" smtClean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promene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ponašanju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kupaca</a:t>
            </a:r>
            <a:r>
              <a:rPr lang="en-US" sz="3200" spc="-1" dirty="0" smtClean="0">
                <a:solidFill>
                  <a:srgbClr val="000000"/>
                </a:solidFill>
              </a:rPr>
              <a:t>.</a:t>
            </a:r>
            <a:endParaRPr lang="sr-Latn-RS" sz="3200" spc="-1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200" spc="-1" dirty="0" err="1">
                <a:solidFill>
                  <a:srgbClr val="000000"/>
                </a:solidFill>
              </a:rPr>
              <a:t>Identifikujte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pretnje</a:t>
            </a:r>
            <a:r>
              <a:rPr lang="en-US" sz="3200" spc="-1" dirty="0">
                <a:solidFill>
                  <a:srgbClr val="000000"/>
                </a:solidFill>
              </a:rPr>
              <a:t>: </a:t>
            </a:r>
            <a:r>
              <a:rPr lang="en-US" sz="3200" spc="-1" dirty="0" err="1">
                <a:solidFill>
                  <a:srgbClr val="000000"/>
                </a:solidFill>
              </a:rPr>
              <a:t>Razmotrite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pretnje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kompaniji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ili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organizaciji</a:t>
            </a:r>
            <a:r>
              <a:rPr lang="en-US" sz="3200" spc="-1" dirty="0">
                <a:solidFill>
                  <a:srgbClr val="000000"/>
                </a:solidFill>
              </a:rPr>
              <a:t>. To </a:t>
            </a:r>
            <a:r>
              <a:rPr lang="en-US" sz="3200" spc="-1" dirty="0" err="1">
                <a:solidFill>
                  <a:srgbClr val="000000"/>
                </a:solidFill>
              </a:rPr>
              <a:t>može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uključivati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konkurente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 smtClean="0">
                <a:solidFill>
                  <a:srgbClr val="000000"/>
                </a:solidFill>
              </a:rPr>
              <a:t>promenu</a:t>
            </a:r>
            <a:r>
              <a:rPr lang="sr-Latn-RS" sz="3200" spc="-1" dirty="0" smtClean="0">
                <a:solidFill>
                  <a:srgbClr val="000000"/>
                </a:solidFill>
              </a:rPr>
              <a:t> zakonskih</a:t>
            </a:r>
            <a:r>
              <a:rPr lang="en-US" sz="3200" spc="-1" dirty="0" smtClean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propisa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sr-Latn-RS" sz="3200" spc="-1" dirty="0" smtClean="0">
                <a:solidFill>
                  <a:srgbClr val="000000"/>
                </a:solidFill>
              </a:rPr>
              <a:t>oscilacije u ekonomiji</a:t>
            </a:r>
            <a:r>
              <a:rPr lang="en-US" sz="3200" spc="-1" dirty="0" smtClean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tehnološke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poremećaje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ili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promene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preferencijama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potrošača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8293243" y="8228108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1886542" y="15534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8" name="Rectangle 7"/>
          <p:cNvSpPr/>
          <p:nvPr/>
        </p:nvSpPr>
        <p:spPr>
          <a:xfrm>
            <a:off x="3060906" y="1118376"/>
            <a:ext cx="12788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Identifikovanje</a:t>
            </a:r>
            <a:r>
              <a:rPr lang="en-US" sz="4400" b="1" dirty="0"/>
              <a:t> </a:t>
            </a:r>
            <a:r>
              <a:rPr lang="en-US" sz="4400" b="1" dirty="0" err="1"/>
              <a:t>zajedničkih</a:t>
            </a:r>
            <a:r>
              <a:rPr lang="en-US" sz="4400" b="1" dirty="0"/>
              <a:t> </a:t>
            </a:r>
            <a:r>
              <a:rPr lang="en-US" sz="4400" b="1" dirty="0" err="1"/>
              <a:t>elemenata</a:t>
            </a:r>
            <a:r>
              <a:rPr lang="en-US" sz="4400" b="1" dirty="0"/>
              <a:t> </a:t>
            </a:r>
            <a:r>
              <a:rPr lang="en-US" sz="4400" b="1" dirty="0" err="1"/>
              <a:t>između</a:t>
            </a:r>
            <a:r>
              <a:rPr lang="en-US" sz="4400" b="1" dirty="0"/>
              <a:t> </a:t>
            </a:r>
            <a:r>
              <a:rPr lang="en-US" sz="4400" b="1" dirty="0" err="1"/>
              <a:t>niša</a:t>
            </a:r>
            <a:r>
              <a:rPr lang="en-US" sz="4400" b="1" dirty="0"/>
              <a:t> </a:t>
            </a:r>
            <a:r>
              <a:rPr lang="en-US" sz="4400" b="1" dirty="0" err="1"/>
              <a:t>pametne</a:t>
            </a:r>
            <a:r>
              <a:rPr lang="en-US" sz="4400" b="1" dirty="0"/>
              <a:t> </a:t>
            </a:r>
            <a:r>
              <a:rPr lang="en-US" sz="4400" b="1" dirty="0" err="1"/>
              <a:t>specijalizacije</a:t>
            </a:r>
            <a:r>
              <a:rPr lang="en-US" sz="4400" b="1" dirty="0"/>
              <a:t> </a:t>
            </a:r>
            <a:r>
              <a:rPr lang="en-US" sz="4400" b="1" dirty="0" err="1"/>
              <a:t>svakog</a:t>
            </a:r>
            <a:r>
              <a:rPr lang="en-US" sz="4400" b="1" dirty="0"/>
              <a:t> </a:t>
            </a:r>
            <a:r>
              <a:rPr lang="en-US" sz="4400" b="1" dirty="0" err="1"/>
              <a:t>sektora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glavnih</a:t>
            </a:r>
            <a:r>
              <a:rPr lang="en-US" sz="4400" b="1" dirty="0"/>
              <a:t> </a:t>
            </a:r>
            <a:r>
              <a:rPr lang="en-US" sz="4400" b="1" dirty="0" err="1"/>
              <a:t>regionalnih</a:t>
            </a:r>
            <a:r>
              <a:rPr lang="en-US" sz="4400" b="1" dirty="0"/>
              <a:t> </a:t>
            </a:r>
            <a:r>
              <a:rPr lang="en-US" sz="4400" b="1" dirty="0" err="1"/>
              <a:t>izazova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2796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>
            <a:off x="1886542" y="4273807"/>
            <a:ext cx="15492480" cy="30521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3200" spc="-1" dirty="0" err="1">
                <a:solidFill>
                  <a:srgbClr val="000000"/>
                </a:solidFill>
              </a:rPr>
              <a:t>Strategije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specijalizacije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odnose</a:t>
            </a:r>
            <a:r>
              <a:rPr lang="en-US" sz="3200" spc="-1" dirty="0">
                <a:solidFill>
                  <a:srgbClr val="000000"/>
                </a:solidFill>
              </a:rPr>
              <a:t> se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pristup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ekonomskom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razvoju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koji</a:t>
            </a:r>
            <a:r>
              <a:rPr lang="en-US" sz="3200" spc="-1" dirty="0">
                <a:solidFill>
                  <a:srgbClr val="000000"/>
                </a:solidFill>
              </a:rPr>
              <a:t> se </a:t>
            </a:r>
            <a:r>
              <a:rPr lang="en-US" sz="3200" spc="-1" dirty="0" err="1">
                <a:solidFill>
                  <a:srgbClr val="000000"/>
                </a:solidFill>
              </a:rPr>
              <a:t>fokusira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identifikaciju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jedinstvenih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snaga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sposobnosti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regiona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njihovo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korišćenje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stvaranje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konkurentske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prednosti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određenim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industrijama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ili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sektorima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en-US" sz="3200" spc="-1" dirty="0">
                <a:solidFill>
                  <a:srgbClr val="000000"/>
                </a:solidFill>
              </a:rPr>
              <a:t>Ova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ima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cilj</a:t>
            </a:r>
            <a:r>
              <a:rPr lang="en-US" sz="3200" spc="-1" dirty="0">
                <a:solidFill>
                  <a:srgbClr val="000000"/>
                </a:solidFill>
              </a:rPr>
              <a:t> da </a:t>
            </a:r>
            <a:r>
              <a:rPr lang="en-US" sz="3200" spc="-1" dirty="0" err="1">
                <a:solidFill>
                  <a:srgbClr val="000000"/>
                </a:solidFill>
              </a:rPr>
              <a:t>podstakne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inovacije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produktivnost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otvaranje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novih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radnih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mesta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sr-Latn-RS" sz="3200" spc="-1" dirty="0" smtClean="0">
                <a:solidFill>
                  <a:srgbClr val="000000"/>
                </a:solidFill>
              </a:rPr>
              <a:t>usmeravanjem</a:t>
            </a:r>
            <a:r>
              <a:rPr lang="en-US" sz="3200" spc="-1" dirty="0" smtClean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resursa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napora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oblasti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kojima</a:t>
            </a:r>
            <a:r>
              <a:rPr lang="en-US" sz="3200" spc="-1" dirty="0">
                <a:solidFill>
                  <a:srgbClr val="000000"/>
                </a:solidFill>
              </a:rPr>
              <a:t> region </a:t>
            </a:r>
            <a:r>
              <a:rPr lang="en-US" sz="3200" spc="-1" dirty="0" err="1">
                <a:solidFill>
                  <a:srgbClr val="000000"/>
                </a:solidFill>
              </a:rPr>
              <a:t>ima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najveći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potencijal</a:t>
            </a:r>
            <a:r>
              <a:rPr lang="en-US" sz="3200" spc="-1" dirty="0">
                <a:solidFill>
                  <a:srgbClr val="000000"/>
                </a:solidFill>
              </a:rPr>
              <a:t> da se </a:t>
            </a:r>
            <a:r>
              <a:rPr lang="en-US" sz="3200" spc="-1" dirty="0" err="1">
                <a:solidFill>
                  <a:srgbClr val="000000"/>
                </a:solidFill>
              </a:rPr>
              <a:t>istakne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8" name="Rectangle 7"/>
          <p:cNvSpPr/>
          <p:nvPr/>
        </p:nvSpPr>
        <p:spPr>
          <a:xfrm>
            <a:off x="3060906" y="1118376"/>
            <a:ext cx="12788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Identifikovanje</a:t>
            </a:r>
            <a:r>
              <a:rPr lang="en-US" sz="4400" b="1" dirty="0"/>
              <a:t> </a:t>
            </a:r>
            <a:r>
              <a:rPr lang="en-US" sz="4400" b="1" dirty="0" err="1"/>
              <a:t>zajedničkih</a:t>
            </a:r>
            <a:r>
              <a:rPr lang="en-US" sz="4400" b="1" dirty="0"/>
              <a:t> </a:t>
            </a:r>
            <a:r>
              <a:rPr lang="en-US" sz="4400" b="1" dirty="0" err="1"/>
              <a:t>elemenata</a:t>
            </a:r>
            <a:r>
              <a:rPr lang="en-US" sz="4400" b="1" dirty="0"/>
              <a:t> </a:t>
            </a:r>
            <a:r>
              <a:rPr lang="en-US" sz="4400" b="1" dirty="0" err="1"/>
              <a:t>između</a:t>
            </a:r>
            <a:r>
              <a:rPr lang="en-US" sz="4400" b="1" dirty="0"/>
              <a:t> </a:t>
            </a:r>
            <a:r>
              <a:rPr lang="en-US" sz="4400" b="1" dirty="0" err="1"/>
              <a:t>niša</a:t>
            </a:r>
            <a:r>
              <a:rPr lang="en-US" sz="4400" b="1" dirty="0"/>
              <a:t> </a:t>
            </a:r>
            <a:r>
              <a:rPr lang="en-US" sz="4400" b="1" dirty="0" err="1"/>
              <a:t>pametne</a:t>
            </a:r>
            <a:r>
              <a:rPr lang="en-US" sz="4400" b="1" dirty="0"/>
              <a:t> </a:t>
            </a:r>
            <a:r>
              <a:rPr lang="en-US" sz="4400" b="1" dirty="0" err="1"/>
              <a:t>specijalizacije</a:t>
            </a:r>
            <a:r>
              <a:rPr lang="en-US" sz="4400" b="1" dirty="0"/>
              <a:t> </a:t>
            </a:r>
            <a:r>
              <a:rPr lang="en-US" sz="4400" b="1" dirty="0" err="1"/>
              <a:t>svakog</a:t>
            </a:r>
            <a:r>
              <a:rPr lang="en-US" sz="4400" b="1" dirty="0"/>
              <a:t> </a:t>
            </a:r>
            <a:r>
              <a:rPr lang="en-US" sz="4400" b="1" dirty="0" err="1"/>
              <a:t>sektora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glavnih</a:t>
            </a:r>
            <a:r>
              <a:rPr lang="en-US" sz="4400" b="1" dirty="0"/>
              <a:t> </a:t>
            </a:r>
            <a:r>
              <a:rPr lang="en-US" sz="4400" b="1" dirty="0" err="1"/>
              <a:t>regionalnih</a:t>
            </a:r>
            <a:r>
              <a:rPr lang="en-US" sz="4400" b="1" dirty="0"/>
              <a:t> </a:t>
            </a:r>
            <a:r>
              <a:rPr lang="en-US" sz="4400" b="1" dirty="0" err="1"/>
              <a:t>izazova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09354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>
            <a:off x="1475724" y="3577662"/>
            <a:ext cx="15492480" cy="56682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3200" spc="-1" dirty="0" err="1">
                <a:solidFill>
                  <a:srgbClr val="000000"/>
                </a:solidFill>
              </a:rPr>
              <a:t>Primeri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specijalizacije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uključuju</a:t>
            </a:r>
            <a:r>
              <a:rPr lang="en-US" sz="3200" spc="-1" dirty="0" smtClean="0">
                <a:solidFill>
                  <a:srgbClr val="000000"/>
                </a:solidFill>
              </a:rPr>
              <a:t>:</a:t>
            </a:r>
            <a:endParaRPr lang="sr-Latn-RS" sz="3200" spc="-1" dirty="0" smtClean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/>
            </a:pPr>
            <a:r>
              <a:rPr lang="en-US" sz="3200" spc="-1" dirty="0" err="1">
                <a:solidFill>
                  <a:srgbClr val="000000"/>
                </a:solidFill>
              </a:rPr>
              <a:t>Napredna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proizvodnja</a:t>
            </a:r>
            <a:r>
              <a:rPr lang="en-US" sz="3200" spc="-1" dirty="0">
                <a:solidFill>
                  <a:srgbClr val="000000"/>
                </a:solidFill>
              </a:rPr>
              <a:t>: Ova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se </a:t>
            </a:r>
            <a:r>
              <a:rPr lang="en-US" sz="3200" spc="-1" dirty="0" err="1">
                <a:solidFill>
                  <a:srgbClr val="000000"/>
                </a:solidFill>
              </a:rPr>
              <a:t>fokusira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korišćenje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postojeće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ekspertize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regiona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proizvodnji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prelazak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visokotehnološke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inovativne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proizvodne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procese</a:t>
            </a:r>
            <a:r>
              <a:rPr lang="en-US" sz="3200" spc="-1" dirty="0">
                <a:solidFill>
                  <a:srgbClr val="000000"/>
                </a:solidFill>
              </a:rPr>
              <a:t>. </a:t>
            </a:r>
            <a:r>
              <a:rPr lang="en-US" sz="3200" spc="-1" dirty="0" err="1">
                <a:solidFill>
                  <a:srgbClr val="000000"/>
                </a:solidFill>
              </a:rPr>
              <a:t>Primeri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uključuju</a:t>
            </a:r>
            <a:r>
              <a:rPr lang="en-US" sz="3200" spc="-1" dirty="0">
                <a:solidFill>
                  <a:srgbClr val="000000"/>
                </a:solidFill>
              </a:rPr>
              <a:t> razvoj </a:t>
            </a:r>
            <a:r>
              <a:rPr lang="en-US" sz="3200" spc="-1" dirty="0" err="1">
                <a:solidFill>
                  <a:srgbClr val="000000"/>
                </a:solidFill>
              </a:rPr>
              <a:t>tehnologije</a:t>
            </a:r>
            <a:r>
              <a:rPr lang="en-US" sz="3200" spc="-1" dirty="0">
                <a:solidFill>
                  <a:srgbClr val="000000"/>
                </a:solidFill>
              </a:rPr>
              <a:t> 3D </a:t>
            </a:r>
            <a:r>
              <a:rPr lang="en-US" sz="3200" spc="-1" dirty="0" err="1">
                <a:solidFill>
                  <a:srgbClr val="000000"/>
                </a:solidFill>
              </a:rPr>
              <a:t>štampanja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robotike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interneta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stvari</a:t>
            </a:r>
            <a:r>
              <a:rPr lang="en-US" sz="3200" spc="-1" dirty="0" smtClean="0">
                <a:solidFill>
                  <a:srgbClr val="000000"/>
                </a:solidFill>
              </a:rPr>
              <a:t>.</a:t>
            </a:r>
            <a:endParaRPr lang="sr-Latn-RS" sz="3200" spc="-1" dirty="0" smtClean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/>
            </a:pPr>
            <a:endParaRPr lang="en-US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/>
            </a:pPr>
            <a:r>
              <a:rPr lang="en-US" sz="3200" spc="-1" dirty="0" err="1">
                <a:solidFill>
                  <a:srgbClr val="000000"/>
                </a:solidFill>
              </a:rPr>
              <a:t>Digitalna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ekonomija</a:t>
            </a:r>
            <a:r>
              <a:rPr lang="en-US" sz="3200" spc="-1" dirty="0">
                <a:solidFill>
                  <a:srgbClr val="000000"/>
                </a:solidFill>
              </a:rPr>
              <a:t>: Ova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se </a:t>
            </a:r>
            <a:r>
              <a:rPr lang="en-US" sz="3200" spc="-1" dirty="0" err="1">
                <a:solidFill>
                  <a:srgbClr val="000000"/>
                </a:solidFill>
              </a:rPr>
              <a:t>fokusira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razvoj </a:t>
            </a:r>
            <a:r>
              <a:rPr lang="en-US" sz="3200" spc="-1" dirty="0" err="1">
                <a:solidFill>
                  <a:srgbClr val="000000"/>
                </a:solidFill>
              </a:rPr>
              <a:t>infrastrukture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ekosistema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neophodnih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podršku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rasta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digitalne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ekonomije</a:t>
            </a:r>
            <a:r>
              <a:rPr lang="en-US" sz="3200" spc="-1" dirty="0">
                <a:solidFill>
                  <a:srgbClr val="000000"/>
                </a:solidFill>
              </a:rPr>
              <a:t>. </a:t>
            </a:r>
            <a:r>
              <a:rPr lang="en-US" sz="3200" spc="-1" dirty="0" err="1">
                <a:solidFill>
                  <a:srgbClr val="000000"/>
                </a:solidFill>
              </a:rPr>
              <a:t>Ovo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uključuje</a:t>
            </a:r>
            <a:r>
              <a:rPr lang="en-US" sz="3200" spc="-1" dirty="0">
                <a:solidFill>
                  <a:srgbClr val="000000"/>
                </a:solidFill>
              </a:rPr>
              <a:t> razvoj </a:t>
            </a:r>
            <a:r>
              <a:rPr lang="en-US" sz="3200" spc="-1" dirty="0" err="1">
                <a:solidFill>
                  <a:srgbClr val="000000"/>
                </a:solidFill>
              </a:rPr>
              <a:t>brzog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pristupa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internetu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stvaranje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inkubatora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akceleratora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startapove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razvoj </a:t>
            </a:r>
            <a:r>
              <a:rPr lang="en-US" sz="3200" spc="-1" dirty="0" err="1">
                <a:solidFill>
                  <a:srgbClr val="000000"/>
                </a:solidFill>
              </a:rPr>
              <a:t>kvalifikovane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radne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snage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oblastima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kao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što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nauka</a:t>
            </a:r>
            <a:r>
              <a:rPr lang="en-US" sz="3200" spc="-1" dirty="0">
                <a:solidFill>
                  <a:srgbClr val="000000"/>
                </a:solidFill>
              </a:rPr>
              <a:t> o </a:t>
            </a:r>
            <a:r>
              <a:rPr lang="en-US" sz="3200" spc="-1" dirty="0" err="1">
                <a:solidFill>
                  <a:srgbClr val="000000"/>
                </a:solidFill>
              </a:rPr>
              <a:t>podacima</a:t>
            </a:r>
            <a:r>
              <a:rPr lang="en-US" sz="3200" spc="-1" dirty="0">
                <a:solidFill>
                  <a:srgbClr val="000000"/>
                </a:solidFill>
              </a:rPr>
              <a:t>, razvoj </a:t>
            </a:r>
            <a:r>
              <a:rPr lang="en-US" sz="3200" spc="-1" dirty="0" err="1">
                <a:solidFill>
                  <a:srgbClr val="000000"/>
                </a:solidFill>
              </a:rPr>
              <a:t>softvera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sajber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bezbednost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8" name="Rectangle 7"/>
          <p:cNvSpPr/>
          <p:nvPr/>
        </p:nvSpPr>
        <p:spPr>
          <a:xfrm>
            <a:off x="3060906" y="1118376"/>
            <a:ext cx="12788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Identifikovanje</a:t>
            </a:r>
            <a:r>
              <a:rPr lang="en-US" sz="4400" b="1" dirty="0"/>
              <a:t> </a:t>
            </a:r>
            <a:r>
              <a:rPr lang="en-US" sz="4400" b="1" dirty="0" err="1"/>
              <a:t>zajedničkih</a:t>
            </a:r>
            <a:r>
              <a:rPr lang="en-US" sz="4400" b="1" dirty="0"/>
              <a:t> </a:t>
            </a:r>
            <a:r>
              <a:rPr lang="en-US" sz="4400" b="1" dirty="0" err="1"/>
              <a:t>elemenata</a:t>
            </a:r>
            <a:r>
              <a:rPr lang="en-US" sz="4400" b="1" dirty="0"/>
              <a:t> </a:t>
            </a:r>
            <a:r>
              <a:rPr lang="en-US" sz="4400" b="1" dirty="0" err="1"/>
              <a:t>između</a:t>
            </a:r>
            <a:r>
              <a:rPr lang="en-US" sz="4400" b="1" dirty="0"/>
              <a:t> </a:t>
            </a:r>
            <a:r>
              <a:rPr lang="en-US" sz="4400" b="1" dirty="0" err="1"/>
              <a:t>niša</a:t>
            </a:r>
            <a:r>
              <a:rPr lang="en-US" sz="4400" b="1" dirty="0"/>
              <a:t> </a:t>
            </a:r>
            <a:r>
              <a:rPr lang="en-US" sz="4400" b="1" dirty="0" err="1"/>
              <a:t>pametne</a:t>
            </a:r>
            <a:r>
              <a:rPr lang="en-US" sz="4400" b="1" dirty="0"/>
              <a:t> </a:t>
            </a:r>
            <a:r>
              <a:rPr lang="en-US" sz="4400" b="1" dirty="0" err="1"/>
              <a:t>specijalizacije</a:t>
            </a:r>
            <a:r>
              <a:rPr lang="en-US" sz="4400" b="1" dirty="0"/>
              <a:t> </a:t>
            </a:r>
            <a:r>
              <a:rPr lang="en-US" sz="4400" b="1" dirty="0" err="1"/>
              <a:t>svakog</a:t>
            </a:r>
            <a:r>
              <a:rPr lang="en-US" sz="4400" b="1" dirty="0"/>
              <a:t> </a:t>
            </a:r>
            <a:r>
              <a:rPr lang="en-US" sz="4400" b="1" dirty="0" err="1"/>
              <a:t>sektora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glavnih</a:t>
            </a:r>
            <a:r>
              <a:rPr lang="en-US" sz="4400" b="1" dirty="0"/>
              <a:t> </a:t>
            </a:r>
            <a:r>
              <a:rPr lang="en-US" sz="4400" b="1" dirty="0" err="1"/>
              <a:t>regionalnih</a:t>
            </a:r>
            <a:r>
              <a:rPr lang="en-US" sz="4400" b="1" dirty="0"/>
              <a:t> </a:t>
            </a:r>
            <a:r>
              <a:rPr lang="en-US" sz="4400" b="1" dirty="0" err="1"/>
              <a:t>izazova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3531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>
            <a:off x="1860780" y="3845864"/>
            <a:ext cx="15492480" cy="47961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3200" spc="-1" dirty="0" err="1">
                <a:solidFill>
                  <a:srgbClr val="000000"/>
                </a:solidFill>
              </a:rPr>
              <a:t>Primeri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specijalizacije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uključuju</a:t>
            </a:r>
            <a:r>
              <a:rPr lang="en-US" sz="3200" spc="-1" dirty="0" smtClean="0">
                <a:solidFill>
                  <a:srgbClr val="000000"/>
                </a:solidFill>
              </a:rPr>
              <a:t>:</a:t>
            </a:r>
            <a:endParaRPr lang="sr-Latn-RS" sz="3200" spc="-1" dirty="0" smtClean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 startAt="3"/>
            </a:pPr>
            <a:r>
              <a:rPr lang="en-US" sz="3200" spc="-1" dirty="0" err="1">
                <a:solidFill>
                  <a:srgbClr val="000000"/>
                </a:solidFill>
              </a:rPr>
              <a:t>Čista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energija</a:t>
            </a:r>
            <a:r>
              <a:rPr lang="en-US" sz="3200" spc="-1" dirty="0">
                <a:solidFill>
                  <a:srgbClr val="000000"/>
                </a:solidFill>
              </a:rPr>
              <a:t>: Ova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se </a:t>
            </a:r>
            <a:r>
              <a:rPr lang="en-US" sz="3200" spc="-1" dirty="0" err="1">
                <a:solidFill>
                  <a:srgbClr val="000000"/>
                </a:solidFill>
              </a:rPr>
              <a:t>fokusira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korišćenje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prirodnih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resursa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 smtClean="0">
                <a:solidFill>
                  <a:srgbClr val="000000"/>
                </a:solidFill>
              </a:rPr>
              <a:t>regiona</a:t>
            </a:r>
            <a:r>
              <a:rPr lang="en-US" sz="3200" spc="-1" dirty="0" smtClean="0">
                <a:solidFill>
                  <a:srgbClr val="000000"/>
                </a:solidFill>
              </a:rPr>
              <a:t> </a:t>
            </a:r>
            <a:r>
              <a:rPr lang="en-US" sz="3200" spc="-1" dirty="0">
                <a:solidFill>
                  <a:srgbClr val="000000"/>
                </a:solidFill>
              </a:rPr>
              <a:t>u </a:t>
            </a:r>
            <a:r>
              <a:rPr lang="en-US" sz="3200" spc="-1" dirty="0" err="1">
                <a:solidFill>
                  <a:srgbClr val="000000"/>
                </a:solidFill>
              </a:rPr>
              <a:t>oblasti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obnovljivih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izvora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energije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kako</a:t>
            </a:r>
            <a:r>
              <a:rPr lang="en-US" sz="3200" spc="-1" dirty="0">
                <a:solidFill>
                  <a:srgbClr val="000000"/>
                </a:solidFill>
              </a:rPr>
              <a:t> bi se </a:t>
            </a:r>
            <a:r>
              <a:rPr lang="en-US" sz="3200" spc="-1" dirty="0" err="1">
                <a:solidFill>
                  <a:srgbClr val="000000"/>
                </a:solidFill>
              </a:rPr>
              <a:t>razvila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konkurentska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prednost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sektoru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čiste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energije</a:t>
            </a:r>
            <a:r>
              <a:rPr lang="en-US" sz="3200" spc="-1" dirty="0">
                <a:solidFill>
                  <a:srgbClr val="000000"/>
                </a:solidFill>
              </a:rPr>
              <a:t>. </a:t>
            </a:r>
            <a:r>
              <a:rPr lang="en-US" sz="3200" spc="-1" dirty="0" err="1">
                <a:solidFill>
                  <a:srgbClr val="000000"/>
                </a:solidFill>
              </a:rPr>
              <a:t>Primeri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uključuju</a:t>
            </a:r>
            <a:r>
              <a:rPr lang="en-US" sz="3200" spc="-1" dirty="0">
                <a:solidFill>
                  <a:srgbClr val="000000"/>
                </a:solidFill>
              </a:rPr>
              <a:t> razvoj </a:t>
            </a:r>
            <a:r>
              <a:rPr lang="en-US" sz="3200" spc="-1" dirty="0" err="1">
                <a:solidFill>
                  <a:srgbClr val="000000"/>
                </a:solidFill>
              </a:rPr>
              <a:t>energije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vetra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sunca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kao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razvoj </a:t>
            </a:r>
            <a:r>
              <a:rPr lang="en-US" sz="3200" spc="-1" dirty="0" err="1">
                <a:solidFill>
                  <a:srgbClr val="000000"/>
                </a:solidFill>
              </a:rPr>
              <a:t>tehnologija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skladištenja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energije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</a:p>
          <a:p>
            <a:pPr marL="514350" indent="-514350" algn="just">
              <a:lnSpc>
                <a:spcPts val="3359"/>
              </a:lnSpc>
              <a:buFont typeface="+mj-lt"/>
              <a:buAutoNum type="arabicPeriod" startAt="3"/>
            </a:pPr>
            <a:endParaRPr lang="en-US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 startAt="3"/>
            </a:pPr>
            <a:r>
              <a:rPr lang="en-US" sz="3200" spc="-1" dirty="0" err="1" smtClean="0">
                <a:solidFill>
                  <a:srgbClr val="000000"/>
                </a:solidFill>
              </a:rPr>
              <a:t>Nauk</a:t>
            </a:r>
            <a:r>
              <a:rPr lang="sr-Latn-RS" sz="3200" spc="-1" dirty="0" smtClean="0">
                <a:solidFill>
                  <a:srgbClr val="000000"/>
                </a:solidFill>
              </a:rPr>
              <a:t>a</a:t>
            </a:r>
            <a:r>
              <a:rPr lang="en-US" sz="3200" spc="-1" dirty="0" smtClean="0">
                <a:solidFill>
                  <a:srgbClr val="000000"/>
                </a:solidFill>
              </a:rPr>
              <a:t> </a:t>
            </a:r>
            <a:r>
              <a:rPr lang="en-US" sz="3200" spc="-1" dirty="0">
                <a:solidFill>
                  <a:srgbClr val="000000"/>
                </a:solidFill>
              </a:rPr>
              <a:t>o </a:t>
            </a:r>
            <a:r>
              <a:rPr lang="en-US" sz="3200" spc="-1" dirty="0" err="1">
                <a:solidFill>
                  <a:srgbClr val="000000"/>
                </a:solidFill>
              </a:rPr>
              <a:t>životu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zdravstvena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zaštita</a:t>
            </a:r>
            <a:r>
              <a:rPr lang="en-US" sz="3200" spc="-1" dirty="0">
                <a:solidFill>
                  <a:srgbClr val="000000"/>
                </a:solidFill>
              </a:rPr>
              <a:t>: Ova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se </a:t>
            </a:r>
            <a:r>
              <a:rPr lang="en-US" sz="3200" spc="-1" dirty="0" err="1">
                <a:solidFill>
                  <a:srgbClr val="000000"/>
                </a:solidFill>
              </a:rPr>
              <a:t>fokusira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iskorištavanje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postojeće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ekspertize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regionu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oblasti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prirodnih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nauka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zdravstvene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zaštite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kako</a:t>
            </a:r>
            <a:r>
              <a:rPr lang="en-US" sz="3200" spc="-1" dirty="0">
                <a:solidFill>
                  <a:srgbClr val="000000"/>
                </a:solidFill>
              </a:rPr>
              <a:t> bi se </a:t>
            </a:r>
            <a:r>
              <a:rPr lang="en-US" sz="3200" spc="-1" dirty="0" err="1">
                <a:solidFill>
                  <a:srgbClr val="000000"/>
                </a:solidFill>
              </a:rPr>
              <a:t>razvila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konkurentska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prednost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oblastima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kao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što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biotehnologija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medicinski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uređaji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digitalno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zdravlje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8" name="Rectangle 7"/>
          <p:cNvSpPr/>
          <p:nvPr/>
        </p:nvSpPr>
        <p:spPr>
          <a:xfrm>
            <a:off x="3060906" y="1118376"/>
            <a:ext cx="12788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Identifikovanje</a:t>
            </a:r>
            <a:r>
              <a:rPr lang="en-US" sz="4400" b="1" dirty="0"/>
              <a:t> </a:t>
            </a:r>
            <a:r>
              <a:rPr lang="en-US" sz="4400" b="1" dirty="0" err="1"/>
              <a:t>zajedničkih</a:t>
            </a:r>
            <a:r>
              <a:rPr lang="en-US" sz="4400" b="1" dirty="0"/>
              <a:t> </a:t>
            </a:r>
            <a:r>
              <a:rPr lang="en-US" sz="4400" b="1" dirty="0" err="1"/>
              <a:t>elemenata</a:t>
            </a:r>
            <a:r>
              <a:rPr lang="en-US" sz="4400" b="1" dirty="0"/>
              <a:t> </a:t>
            </a:r>
            <a:r>
              <a:rPr lang="en-US" sz="4400" b="1" dirty="0" err="1"/>
              <a:t>između</a:t>
            </a:r>
            <a:r>
              <a:rPr lang="en-US" sz="4400" b="1" dirty="0"/>
              <a:t> </a:t>
            </a:r>
            <a:r>
              <a:rPr lang="en-US" sz="4400" b="1" dirty="0" err="1"/>
              <a:t>niša</a:t>
            </a:r>
            <a:r>
              <a:rPr lang="en-US" sz="4400" b="1" dirty="0"/>
              <a:t> </a:t>
            </a:r>
            <a:r>
              <a:rPr lang="en-US" sz="4400" b="1" dirty="0" err="1"/>
              <a:t>pametne</a:t>
            </a:r>
            <a:r>
              <a:rPr lang="en-US" sz="4400" b="1" dirty="0"/>
              <a:t> </a:t>
            </a:r>
            <a:r>
              <a:rPr lang="en-US" sz="4400" b="1" dirty="0" err="1"/>
              <a:t>specijalizacije</a:t>
            </a:r>
            <a:r>
              <a:rPr lang="en-US" sz="4400" b="1" dirty="0"/>
              <a:t> </a:t>
            </a:r>
            <a:r>
              <a:rPr lang="en-US" sz="4400" b="1" dirty="0" err="1"/>
              <a:t>svakog</a:t>
            </a:r>
            <a:r>
              <a:rPr lang="en-US" sz="4400" b="1" dirty="0"/>
              <a:t> </a:t>
            </a:r>
            <a:r>
              <a:rPr lang="en-US" sz="4400" b="1" dirty="0" err="1"/>
              <a:t>sektora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glavnih</a:t>
            </a:r>
            <a:r>
              <a:rPr lang="en-US" sz="4400" b="1" dirty="0"/>
              <a:t> </a:t>
            </a:r>
            <a:r>
              <a:rPr lang="en-US" sz="4400" b="1" dirty="0" err="1"/>
              <a:t>regionalnih</a:t>
            </a:r>
            <a:r>
              <a:rPr lang="en-US" sz="4400" b="1" dirty="0"/>
              <a:t> </a:t>
            </a:r>
            <a:r>
              <a:rPr lang="en-US" sz="4400" b="1" dirty="0" err="1"/>
              <a:t>izazova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52670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>
            <a:off x="1886542" y="4273807"/>
            <a:ext cx="15492480" cy="21800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3200" spc="-1" dirty="0" err="1">
                <a:solidFill>
                  <a:srgbClr val="000000"/>
                </a:solidFill>
              </a:rPr>
              <a:t>Primeri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specijalizacije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uključuju</a:t>
            </a:r>
            <a:r>
              <a:rPr lang="en-US" sz="3200" spc="-1" dirty="0" smtClean="0">
                <a:solidFill>
                  <a:srgbClr val="000000"/>
                </a:solidFill>
              </a:rPr>
              <a:t>:</a:t>
            </a:r>
            <a:endParaRPr lang="sr-Latn-RS" sz="3200" spc="-1" dirty="0" smtClean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 startAt="5"/>
            </a:pPr>
            <a:r>
              <a:rPr lang="en-US" sz="3200" spc="-1" dirty="0" err="1">
                <a:solidFill>
                  <a:srgbClr val="000000"/>
                </a:solidFill>
              </a:rPr>
              <a:t>Kulturne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kreativne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industrije</a:t>
            </a:r>
            <a:r>
              <a:rPr lang="en-US" sz="3200" spc="-1" dirty="0">
                <a:solidFill>
                  <a:srgbClr val="000000"/>
                </a:solidFill>
              </a:rPr>
              <a:t>: Ova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se </a:t>
            </a:r>
            <a:r>
              <a:rPr lang="en-US" sz="3200" spc="-1" dirty="0" err="1">
                <a:solidFill>
                  <a:srgbClr val="000000"/>
                </a:solidFill>
              </a:rPr>
              <a:t>fokusira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korišćenje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jedinstvenih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kulturnih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dobara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kreativnog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talenta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regiona</a:t>
            </a:r>
            <a:r>
              <a:rPr lang="en-US" sz="3200" spc="-1" dirty="0">
                <a:solidFill>
                  <a:srgbClr val="000000"/>
                </a:solidFill>
              </a:rPr>
              <a:t> za razvoj </a:t>
            </a:r>
            <a:r>
              <a:rPr lang="en-US" sz="3200" spc="-1" dirty="0" err="1">
                <a:solidFill>
                  <a:srgbClr val="000000"/>
                </a:solidFill>
              </a:rPr>
              <a:t>konkurentske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prednosti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oblastima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kao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što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dizajn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arhitektura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muzika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film.</a:t>
            </a: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8" name="Rectangle 7"/>
          <p:cNvSpPr/>
          <p:nvPr/>
        </p:nvSpPr>
        <p:spPr>
          <a:xfrm>
            <a:off x="3060906" y="1118376"/>
            <a:ext cx="12788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Identifikovanje</a:t>
            </a:r>
            <a:r>
              <a:rPr lang="en-US" sz="4400" b="1" dirty="0"/>
              <a:t> </a:t>
            </a:r>
            <a:r>
              <a:rPr lang="en-US" sz="4400" b="1" dirty="0" err="1"/>
              <a:t>zajedničkih</a:t>
            </a:r>
            <a:r>
              <a:rPr lang="en-US" sz="4400" b="1" dirty="0"/>
              <a:t> </a:t>
            </a:r>
            <a:r>
              <a:rPr lang="en-US" sz="4400" b="1" dirty="0" err="1"/>
              <a:t>elemenata</a:t>
            </a:r>
            <a:r>
              <a:rPr lang="en-US" sz="4400" b="1" dirty="0"/>
              <a:t> </a:t>
            </a:r>
            <a:r>
              <a:rPr lang="en-US" sz="4400" b="1" dirty="0" err="1"/>
              <a:t>između</a:t>
            </a:r>
            <a:r>
              <a:rPr lang="en-US" sz="4400" b="1" dirty="0"/>
              <a:t> </a:t>
            </a:r>
            <a:r>
              <a:rPr lang="en-US" sz="4400" b="1" dirty="0" err="1"/>
              <a:t>niša</a:t>
            </a:r>
            <a:r>
              <a:rPr lang="en-US" sz="4400" b="1" dirty="0"/>
              <a:t> </a:t>
            </a:r>
            <a:r>
              <a:rPr lang="en-US" sz="4400" b="1" dirty="0" err="1"/>
              <a:t>pametne</a:t>
            </a:r>
            <a:r>
              <a:rPr lang="en-US" sz="4400" b="1" dirty="0"/>
              <a:t> </a:t>
            </a:r>
            <a:r>
              <a:rPr lang="en-US" sz="4400" b="1" dirty="0" err="1"/>
              <a:t>specijalizacije</a:t>
            </a:r>
            <a:r>
              <a:rPr lang="en-US" sz="4400" b="1" dirty="0"/>
              <a:t> </a:t>
            </a:r>
            <a:r>
              <a:rPr lang="en-US" sz="4400" b="1" dirty="0" err="1"/>
              <a:t>svakog</a:t>
            </a:r>
            <a:r>
              <a:rPr lang="en-US" sz="4400" b="1" dirty="0"/>
              <a:t> </a:t>
            </a:r>
            <a:r>
              <a:rPr lang="en-US" sz="4400" b="1" dirty="0" err="1"/>
              <a:t>sektora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glavnih</a:t>
            </a:r>
            <a:r>
              <a:rPr lang="en-US" sz="4400" b="1" dirty="0"/>
              <a:t> </a:t>
            </a:r>
            <a:r>
              <a:rPr lang="en-US" sz="4400" b="1" dirty="0" err="1"/>
              <a:t>regionalnih</a:t>
            </a:r>
            <a:r>
              <a:rPr lang="en-US" sz="4400" b="1" dirty="0"/>
              <a:t> </a:t>
            </a:r>
            <a:r>
              <a:rPr lang="en-US" sz="4400" b="1" dirty="0" err="1"/>
              <a:t>izazova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620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>
            <a:off x="1860780" y="3406467"/>
            <a:ext cx="15492480" cy="5232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3200" spc="-1" dirty="0" err="1">
                <a:solidFill>
                  <a:srgbClr val="000000"/>
                </a:solidFill>
              </a:rPr>
              <a:t>Primeri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uspešnih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specijalizacije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uključuju</a:t>
            </a:r>
            <a:r>
              <a:rPr lang="en-US" sz="3200" spc="-1" dirty="0" smtClean="0">
                <a:solidFill>
                  <a:srgbClr val="000000"/>
                </a:solidFill>
              </a:rPr>
              <a:t>:</a:t>
            </a:r>
            <a:endParaRPr lang="sr-Latn-RS" sz="3200" spc="-1" dirty="0" smtClean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r-Latn-RS" sz="3200" spc="-1" dirty="0" smtClean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AutoNum type="arabicPeriod"/>
            </a:pPr>
            <a:r>
              <a:rPr lang="en-US" sz="3200" spc="-1" dirty="0" err="1">
                <a:solidFill>
                  <a:srgbClr val="000000"/>
                </a:solidFill>
              </a:rPr>
              <a:t>Katalonija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Španija</a:t>
            </a:r>
            <a:r>
              <a:rPr lang="en-US" sz="3200" spc="-1" dirty="0">
                <a:solidFill>
                  <a:srgbClr val="000000"/>
                </a:solidFill>
              </a:rPr>
              <a:t>: </a:t>
            </a:r>
            <a:r>
              <a:rPr lang="en-US" sz="3200" spc="-1" dirty="0" err="1">
                <a:solidFill>
                  <a:srgbClr val="000000"/>
                </a:solidFill>
              </a:rPr>
              <a:t>Katalonija</a:t>
            </a:r>
            <a:r>
              <a:rPr lang="en-US" sz="3200" spc="-1" dirty="0">
                <a:solidFill>
                  <a:srgbClr val="000000"/>
                </a:solidFill>
              </a:rPr>
              <a:t> je </a:t>
            </a:r>
            <a:r>
              <a:rPr lang="en-US" sz="3200" spc="-1" dirty="0" err="1">
                <a:solidFill>
                  <a:srgbClr val="000000"/>
                </a:solidFill>
              </a:rPr>
              <a:t>razvila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specijalizacije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fokusiranu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digitalnu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ekonomiju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sa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posebnim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naglaskom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razvoj </a:t>
            </a:r>
            <a:r>
              <a:rPr lang="en-US" sz="3200" spc="-1" dirty="0" err="1">
                <a:solidFill>
                  <a:srgbClr val="000000"/>
                </a:solidFill>
              </a:rPr>
              <a:t>industrije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mobilnih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video </a:t>
            </a:r>
            <a:r>
              <a:rPr lang="en-US" sz="3200" spc="-1" dirty="0" err="1">
                <a:solidFill>
                  <a:srgbClr val="000000"/>
                </a:solidFill>
              </a:rPr>
              <a:t>igara</a:t>
            </a:r>
            <a:r>
              <a:rPr lang="en-US" sz="3200" spc="-1" dirty="0">
                <a:solidFill>
                  <a:srgbClr val="000000"/>
                </a:solidFill>
              </a:rPr>
              <a:t>. Ova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je </a:t>
            </a:r>
            <a:r>
              <a:rPr lang="en-US" sz="3200" spc="-1" dirty="0" err="1">
                <a:solidFill>
                  <a:srgbClr val="000000"/>
                </a:solidFill>
              </a:rPr>
              <a:t>dovela</a:t>
            </a:r>
            <a:r>
              <a:rPr lang="en-US" sz="3200" spc="-1" dirty="0">
                <a:solidFill>
                  <a:srgbClr val="000000"/>
                </a:solidFill>
              </a:rPr>
              <a:t> do </a:t>
            </a:r>
            <a:r>
              <a:rPr lang="en-US" sz="3200" spc="-1" dirty="0" err="1">
                <a:solidFill>
                  <a:srgbClr val="000000"/>
                </a:solidFill>
              </a:rPr>
              <a:t>otvaranja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preko</a:t>
            </a:r>
            <a:r>
              <a:rPr lang="en-US" sz="3200" spc="-1" dirty="0">
                <a:solidFill>
                  <a:srgbClr val="000000"/>
                </a:solidFill>
              </a:rPr>
              <a:t> 15.000 </a:t>
            </a:r>
            <a:r>
              <a:rPr lang="en-US" sz="3200" spc="-1" dirty="0" err="1">
                <a:solidFill>
                  <a:srgbClr val="000000"/>
                </a:solidFill>
              </a:rPr>
              <a:t>radnih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mesta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osnivanja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preko</a:t>
            </a:r>
            <a:r>
              <a:rPr lang="en-US" sz="3200" spc="-1" dirty="0">
                <a:solidFill>
                  <a:srgbClr val="000000"/>
                </a:solidFill>
              </a:rPr>
              <a:t> 400 </a:t>
            </a:r>
            <a:r>
              <a:rPr lang="en-US" sz="3200" spc="-1" dirty="0" err="1">
                <a:solidFill>
                  <a:srgbClr val="000000"/>
                </a:solidFill>
              </a:rPr>
              <a:t>startapova</a:t>
            </a:r>
            <a:r>
              <a:rPr lang="en-US" sz="3200" spc="-1" dirty="0" smtClean="0">
                <a:solidFill>
                  <a:srgbClr val="000000"/>
                </a:solidFill>
              </a:rPr>
              <a:t>.</a:t>
            </a:r>
            <a:endParaRPr lang="sr-Latn-RS" sz="3200" spc="-1" dirty="0" smtClean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AutoNum type="arabicPeriod"/>
            </a:pPr>
            <a:endParaRPr lang="en-US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AutoNum type="arabicPeriod"/>
            </a:pPr>
            <a:r>
              <a:rPr lang="en-US" sz="3200" spc="-1" dirty="0" err="1">
                <a:solidFill>
                  <a:srgbClr val="000000"/>
                </a:solidFill>
              </a:rPr>
              <a:t>Saksonija-Anhalt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Nemačka</a:t>
            </a:r>
            <a:r>
              <a:rPr lang="en-US" sz="3200" spc="-1" dirty="0">
                <a:solidFill>
                  <a:srgbClr val="000000"/>
                </a:solidFill>
              </a:rPr>
              <a:t>: </a:t>
            </a:r>
            <a:r>
              <a:rPr lang="en-US" sz="3200" spc="-1" dirty="0" err="1">
                <a:solidFill>
                  <a:srgbClr val="000000"/>
                </a:solidFill>
              </a:rPr>
              <a:t>Saksonija-Anhalt</a:t>
            </a:r>
            <a:r>
              <a:rPr lang="en-US" sz="3200" spc="-1" dirty="0">
                <a:solidFill>
                  <a:srgbClr val="000000"/>
                </a:solidFill>
              </a:rPr>
              <a:t> je </a:t>
            </a:r>
            <a:r>
              <a:rPr lang="en-US" sz="3200" spc="-1" dirty="0" err="1">
                <a:solidFill>
                  <a:srgbClr val="000000"/>
                </a:solidFill>
              </a:rPr>
              <a:t>razvila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specijalizacije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usmerenu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razvoj </a:t>
            </a:r>
            <a:r>
              <a:rPr lang="en-US" sz="3200" spc="-1" dirty="0" err="1">
                <a:solidFill>
                  <a:srgbClr val="000000"/>
                </a:solidFill>
              </a:rPr>
              <a:t>vodonične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ekonomije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koristeći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postojeću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ekspertizu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regionu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oblasti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hemijskog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inženjeringa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obnovljive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energije</a:t>
            </a:r>
            <a:r>
              <a:rPr lang="en-US" sz="3200" spc="-1" dirty="0">
                <a:solidFill>
                  <a:srgbClr val="000000"/>
                </a:solidFill>
              </a:rPr>
              <a:t>. Ova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je </a:t>
            </a:r>
            <a:r>
              <a:rPr lang="en-US" sz="3200" spc="-1" dirty="0" err="1">
                <a:solidFill>
                  <a:srgbClr val="000000"/>
                </a:solidFill>
              </a:rPr>
              <a:t>dovela</a:t>
            </a:r>
            <a:r>
              <a:rPr lang="en-US" sz="3200" spc="-1" dirty="0">
                <a:solidFill>
                  <a:srgbClr val="000000"/>
                </a:solidFill>
              </a:rPr>
              <a:t> do </a:t>
            </a:r>
            <a:r>
              <a:rPr lang="en-US" sz="3200" spc="-1" dirty="0" err="1">
                <a:solidFill>
                  <a:srgbClr val="000000"/>
                </a:solidFill>
              </a:rPr>
              <a:t>osnivanja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nekoliko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novih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kompanija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otvaranja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preko</a:t>
            </a:r>
            <a:r>
              <a:rPr lang="en-US" sz="3200" spc="-1" dirty="0">
                <a:solidFill>
                  <a:srgbClr val="000000"/>
                </a:solidFill>
              </a:rPr>
              <a:t> 5.000 </a:t>
            </a:r>
            <a:r>
              <a:rPr lang="en-US" sz="3200" spc="-1" dirty="0" err="1">
                <a:solidFill>
                  <a:srgbClr val="000000"/>
                </a:solidFill>
              </a:rPr>
              <a:t>radnih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mesta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8" name="Rectangle 7"/>
          <p:cNvSpPr/>
          <p:nvPr/>
        </p:nvSpPr>
        <p:spPr>
          <a:xfrm>
            <a:off x="3060906" y="1118376"/>
            <a:ext cx="12788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Identifikovanje</a:t>
            </a:r>
            <a:r>
              <a:rPr lang="en-US" sz="4400" b="1" dirty="0"/>
              <a:t> </a:t>
            </a:r>
            <a:r>
              <a:rPr lang="en-US" sz="4400" b="1" dirty="0" err="1"/>
              <a:t>zajedničkih</a:t>
            </a:r>
            <a:r>
              <a:rPr lang="en-US" sz="4400" b="1" dirty="0"/>
              <a:t> </a:t>
            </a:r>
            <a:r>
              <a:rPr lang="en-US" sz="4400" b="1" dirty="0" err="1"/>
              <a:t>elemenata</a:t>
            </a:r>
            <a:r>
              <a:rPr lang="en-US" sz="4400" b="1" dirty="0"/>
              <a:t> </a:t>
            </a:r>
            <a:r>
              <a:rPr lang="en-US" sz="4400" b="1" dirty="0" err="1"/>
              <a:t>između</a:t>
            </a:r>
            <a:r>
              <a:rPr lang="en-US" sz="4400" b="1" dirty="0"/>
              <a:t> </a:t>
            </a:r>
            <a:r>
              <a:rPr lang="en-US" sz="4400" b="1" dirty="0" err="1"/>
              <a:t>niša</a:t>
            </a:r>
            <a:r>
              <a:rPr lang="en-US" sz="4400" b="1" dirty="0"/>
              <a:t> </a:t>
            </a:r>
            <a:r>
              <a:rPr lang="en-US" sz="4400" b="1" dirty="0" err="1"/>
              <a:t>pametne</a:t>
            </a:r>
            <a:r>
              <a:rPr lang="en-US" sz="4400" b="1" dirty="0"/>
              <a:t> </a:t>
            </a:r>
            <a:r>
              <a:rPr lang="en-US" sz="4400" b="1" dirty="0" err="1"/>
              <a:t>specijalizacije</a:t>
            </a:r>
            <a:r>
              <a:rPr lang="en-US" sz="4400" b="1" dirty="0"/>
              <a:t> </a:t>
            </a:r>
            <a:r>
              <a:rPr lang="en-US" sz="4400" b="1" dirty="0" err="1"/>
              <a:t>svakog</a:t>
            </a:r>
            <a:r>
              <a:rPr lang="en-US" sz="4400" b="1" dirty="0"/>
              <a:t> </a:t>
            </a:r>
            <a:r>
              <a:rPr lang="en-US" sz="4400" b="1" dirty="0" err="1"/>
              <a:t>sektora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glavnih</a:t>
            </a:r>
            <a:r>
              <a:rPr lang="en-US" sz="4400" b="1" dirty="0"/>
              <a:t> </a:t>
            </a:r>
            <a:r>
              <a:rPr lang="en-US" sz="4400" b="1" dirty="0" err="1"/>
              <a:t>regionalnih</a:t>
            </a:r>
            <a:r>
              <a:rPr lang="en-US" sz="4400" b="1" dirty="0"/>
              <a:t> </a:t>
            </a:r>
            <a:r>
              <a:rPr lang="en-US" sz="4400" b="1" dirty="0" err="1"/>
              <a:t>izazova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7450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>
            <a:off x="1886542" y="4273807"/>
            <a:ext cx="15492480" cy="30521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3200" spc="-1" dirty="0" err="1">
                <a:solidFill>
                  <a:srgbClr val="000000"/>
                </a:solidFill>
              </a:rPr>
              <a:t>Primeri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uspešnih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specijalizacije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uključuju</a:t>
            </a:r>
            <a:r>
              <a:rPr lang="en-US" sz="3200" spc="-1" dirty="0" smtClean="0">
                <a:solidFill>
                  <a:srgbClr val="000000"/>
                </a:solidFill>
              </a:rPr>
              <a:t>:</a:t>
            </a:r>
            <a:endParaRPr lang="sr-Latn-RS" sz="3200" spc="-1" dirty="0" smtClean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 smtClean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 startAt="3"/>
            </a:pPr>
            <a:r>
              <a:rPr lang="en-US" sz="3200" spc="-1" dirty="0" err="1">
                <a:solidFill>
                  <a:srgbClr val="000000"/>
                </a:solidFill>
              </a:rPr>
              <a:t>Severni</a:t>
            </a:r>
            <a:r>
              <a:rPr lang="en-US" sz="3200" spc="-1" dirty="0">
                <a:solidFill>
                  <a:srgbClr val="000000"/>
                </a:solidFill>
              </a:rPr>
              <a:t> Brabant, </a:t>
            </a:r>
            <a:r>
              <a:rPr lang="en-US" sz="3200" spc="-1" dirty="0" err="1">
                <a:solidFill>
                  <a:srgbClr val="000000"/>
                </a:solidFill>
              </a:rPr>
              <a:t>Holandija</a:t>
            </a:r>
            <a:r>
              <a:rPr lang="en-US" sz="3200" spc="-1" dirty="0">
                <a:solidFill>
                  <a:srgbClr val="000000"/>
                </a:solidFill>
              </a:rPr>
              <a:t>: </a:t>
            </a:r>
            <a:r>
              <a:rPr lang="en-US" sz="3200" spc="-1" dirty="0" err="1">
                <a:solidFill>
                  <a:srgbClr val="000000"/>
                </a:solidFill>
              </a:rPr>
              <a:t>Severni</a:t>
            </a:r>
            <a:r>
              <a:rPr lang="en-US" sz="3200" spc="-1" dirty="0">
                <a:solidFill>
                  <a:srgbClr val="000000"/>
                </a:solidFill>
              </a:rPr>
              <a:t> Brabant je </a:t>
            </a:r>
            <a:r>
              <a:rPr lang="en-US" sz="3200" spc="-1" dirty="0" err="1">
                <a:solidFill>
                  <a:srgbClr val="000000"/>
                </a:solidFill>
              </a:rPr>
              <a:t>razvio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specijalizacije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fokusiranu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razvoj </a:t>
            </a:r>
            <a:r>
              <a:rPr lang="en-US" sz="3200" spc="-1" dirty="0" err="1">
                <a:solidFill>
                  <a:srgbClr val="000000"/>
                </a:solidFill>
              </a:rPr>
              <a:t>visokotehnoloških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sistema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materijala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koristeći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postojeću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ekspertizu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regionu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oblasti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inženjeringa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inovacija</a:t>
            </a:r>
            <a:r>
              <a:rPr lang="en-US" sz="3200" spc="-1" dirty="0">
                <a:solidFill>
                  <a:srgbClr val="000000"/>
                </a:solidFill>
              </a:rPr>
              <a:t>. Ova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je </a:t>
            </a:r>
            <a:r>
              <a:rPr lang="en-US" sz="3200" spc="-1" dirty="0" err="1">
                <a:solidFill>
                  <a:srgbClr val="000000"/>
                </a:solidFill>
              </a:rPr>
              <a:t>dovela</a:t>
            </a:r>
            <a:r>
              <a:rPr lang="en-US" sz="3200" spc="-1" dirty="0">
                <a:solidFill>
                  <a:srgbClr val="000000"/>
                </a:solidFill>
              </a:rPr>
              <a:t> do </a:t>
            </a:r>
            <a:r>
              <a:rPr lang="en-US" sz="3200" spc="-1" dirty="0" err="1">
                <a:solidFill>
                  <a:srgbClr val="000000"/>
                </a:solidFill>
              </a:rPr>
              <a:t>osnivanja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nekoliko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novih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kompanija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otvaranja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preko</a:t>
            </a:r>
            <a:r>
              <a:rPr lang="en-US" sz="3200" spc="-1" dirty="0">
                <a:solidFill>
                  <a:srgbClr val="000000"/>
                </a:solidFill>
              </a:rPr>
              <a:t> 10.000 </a:t>
            </a:r>
            <a:r>
              <a:rPr lang="en-US" sz="3200" spc="-1" dirty="0" err="1">
                <a:solidFill>
                  <a:srgbClr val="000000"/>
                </a:solidFill>
              </a:rPr>
              <a:t>radnih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mesta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8" name="Rectangle 7"/>
          <p:cNvSpPr/>
          <p:nvPr/>
        </p:nvSpPr>
        <p:spPr>
          <a:xfrm>
            <a:off x="3060906" y="1118376"/>
            <a:ext cx="12788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Identifikovanje</a:t>
            </a:r>
            <a:r>
              <a:rPr lang="en-US" sz="4400" b="1" dirty="0"/>
              <a:t> </a:t>
            </a:r>
            <a:r>
              <a:rPr lang="en-US" sz="4400" b="1" dirty="0" err="1"/>
              <a:t>zajedničkih</a:t>
            </a:r>
            <a:r>
              <a:rPr lang="en-US" sz="4400" b="1" dirty="0"/>
              <a:t> </a:t>
            </a:r>
            <a:r>
              <a:rPr lang="en-US" sz="4400" b="1" dirty="0" err="1"/>
              <a:t>elemenata</a:t>
            </a:r>
            <a:r>
              <a:rPr lang="en-US" sz="4400" b="1" dirty="0"/>
              <a:t> </a:t>
            </a:r>
            <a:r>
              <a:rPr lang="en-US" sz="4400" b="1" dirty="0" err="1"/>
              <a:t>između</a:t>
            </a:r>
            <a:r>
              <a:rPr lang="en-US" sz="4400" b="1" dirty="0"/>
              <a:t> </a:t>
            </a:r>
            <a:r>
              <a:rPr lang="en-US" sz="4400" b="1" dirty="0" err="1"/>
              <a:t>niša</a:t>
            </a:r>
            <a:r>
              <a:rPr lang="en-US" sz="4400" b="1" dirty="0"/>
              <a:t> </a:t>
            </a:r>
            <a:r>
              <a:rPr lang="en-US" sz="4400" b="1" dirty="0" err="1"/>
              <a:t>pametne</a:t>
            </a:r>
            <a:r>
              <a:rPr lang="en-US" sz="4400" b="1" dirty="0"/>
              <a:t> </a:t>
            </a:r>
            <a:r>
              <a:rPr lang="en-US" sz="4400" b="1" dirty="0" err="1"/>
              <a:t>specijalizacije</a:t>
            </a:r>
            <a:r>
              <a:rPr lang="en-US" sz="4400" b="1" dirty="0"/>
              <a:t> </a:t>
            </a:r>
            <a:r>
              <a:rPr lang="en-US" sz="4400" b="1" dirty="0" err="1"/>
              <a:t>svakog</a:t>
            </a:r>
            <a:r>
              <a:rPr lang="en-US" sz="4400" b="1" dirty="0"/>
              <a:t> </a:t>
            </a:r>
            <a:r>
              <a:rPr lang="en-US" sz="4400" b="1" dirty="0" err="1"/>
              <a:t>sektora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glavnih</a:t>
            </a:r>
            <a:r>
              <a:rPr lang="en-US" sz="4400" b="1" dirty="0"/>
              <a:t> </a:t>
            </a:r>
            <a:r>
              <a:rPr lang="en-US" sz="4400" b="1" dirty="0" err="1"/>
              <a:t>regionalnih</a:t>
            </a:r>
            <a:r>
              <a:rPr lang="en-US" sz="4400" b="1" dirty="0"/>
              <a:t> </a:t>
            </a:r>
            <a:r>
              <a:rPr lang="en-US" sz="4400" b="1" dirty="0" err="1"/>
              <a:t>izazova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1676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0559409" y="4227803"/>
            <a:ext cx="7134840" cy="2547125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0" name="TextBox 8"/>
          <p:cNvSpPr/>
          <p:nvPr/>
        </p:nvSpPr>
        <p:spPr>
          <a:xfrm>
            <a:off x="1911600" y="3799800"/>
            <a:ext cx="7643880" cy="4062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/>
            <a:r>
              <a:rPr lang="en-US" sz="2400" dirty="0" err="1"/>
              <a:t>OpenProject</a:t>
            </a:r>
            <a:r>
              <a:rPr lang="en-US" sz="2400" dirty="0"/>
              <a:t> </a:t>
            </a:r>
            <a:r>
              <a:rPr lang="sr-Latn-RS" sz="2400" dirty="0" smtClean="0"/>
              <a:t>je</a:t>
            </a:r>
            <a:r>
              <a:rPr lang="sl-SI" sz="2400" dirty="0" smtClean="0"/>
              <a:t>:</a:t>
            </a:r>
            <a:endParaRPr lang="sl-SI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err="1" smtClean="0"/>
              <a:t>B</a:t>
            </a:r>
            <a:r>
              <a:rPr lang="en-US" sz="2400" dirty="0" err="1" smtClean="0"/>
              <a:t>esplatni</a:t>
            </a:r>
            <a:r>
              <a:rPr lang="en-US" sz="2400" dirty="0" smtClean="0"/>
              <a:t> </a:t>
            </a:r>
            <a:r>
              <a:rPr lang="en-US" sz="2400" dirty="0" err="1"/>
              <a:t>softver</a:t>
            </a:r>
            <a:r>
              <a:rPr lang="en-US" sz="2400" dirty="0"/>
              <a:t> </a:t>
            </a:r>
            <a:r>
              <a:rPr lang="en-US" sz="2400" dirty="0" err="1"/>
              <a:t>otvorenog</a:t>
            </a:r>
            <a:r>
              <a:rPr lang="en-US" sz="2400" dirty="0"/>
              <a:t> </a:t>
            </a:r>
            <a:r>
              <a:rPr lang="en-US" sz="2400" dirty="0" err="1"/>
              <a:t>koda</a:t>
            </a:r>
            <a:r>
              <a:rPr lang="en-US" sz="2400" dirty="0"/>
              <a:t> za </a:t>
            </a:r>
            <a:r>
              <a:rPr lang="en-US" sz="2400" dirty="0" err="1"/>
              <a:t>klasično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agilno</a:t>
            </a:r>
            <a:r>
              <a:rPr lang="en-US" sz="2400" dirty="0"/>
              <a:t> </a:t>
            </a:r>
            <a:r>
              <a:rPr lang="en-US" sz="2400" dirty="0" err="1"/>
              <a:t>upravljanje</a:t>
            </a:r>
            <a:r>
              <a:rPr lang="en-US" sz="2400" dirty="0"/>
              <a:t> </a:t>
            </a:r>
            <a:r>
              <a:rPr lang="en-US" sz="2400" dirty="0" err="1"/>
              <a:t>projektima</a:t>
            </a:r>
            <a:r>
              <a:rPr lang="en-US" sz="2400" dirty="0"/>
              <a:t> </a:t>
            </a:r>
            <a:r>
              <a:rPr lang="sr-Latn-RS" sz="2400" dirty="0" smtClean="0"/>
              <a:t>i služi kao </a:t>
            </a:r>
            <a:r>
              <a:rPr lang="en-US" sz="2400" dirty="0" err="1" smtClean="0"/>
              <a:t>podršk</a:t>
            </a:r>
            <a:r>
              <a:rPr lang="sr-Latn-RS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timovima</a:t>
            </a:r>
            <a:r>
              <a:rPr lang="sr-Latn-RS" sz="2400" dirty="0" smtClean="0"/>
              <a:t> kroz </a:t>
            </a:r>
            <a:r>
              <a:rPr lang="en-US" sz="2400" dirty="0" err="1" smtClean="0">
                <a:hlinkClick r:id="rId6"/>
              </a:rPr>
              <a:t>ceo</a:t>
            </a:r>
            <a:r>
              <a:rPr lang="en-US" sz="2400" dirty="0" smtClean="0">
                <a:hlinkClick r:id="rId6"/>
              </a:rPr>
              <a:t> </a:t>
            </a:r>
            <a:r>
              <a:rPr lang="en-US" sz="2400" dirty="0" err="1" smtClean="0">
                <a:hlinkClick r:id="rId6"/>
              </a:rPr>
              <a:t>životni</a:t>
            </a:r>
            <a:r>
              <a:rPr lang="en-US" sz="2400" dirty="0" smtClean="0">
                <a:hlinkClick r:id="rId6"/>
              </a:rPr>
              <a:t> </a:t>
            </a:r>
            <a:r>
              <a:rPr lang="en-US" sz="2400" dirty="0" err="1" smtClean="0">
                <a:hlinkClick r:id="rId6"/>
              </a:rPr>
              <a:t>ciklus</a:t>
            </a:r>
            <a:r>
              <a:rPr lang="en-US" sz="2400" dirty="0" smtClean="0">
                <a:hlinkClick r:id="rId6"/>
              </a:rPr>
              <a:t> </a:t>
            </a:r>
            <a:r>
              <a:rPr lang="en-US" sz="2400" dirty="0" err="1" smtClean="0">
                <a:hlinkClick r:id="rId6"/>
              </a:rPr>
              <a:t>proizvoda</a:t>
            </a:r>
            <a:r>
              <a:rPr lang="sl-SI" sz="2400" dirty="0" smtClean="0"/>
              <a:t>;</a:t>
            </a:r>
            <a:endParaRPr lang="sl-SI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Dostupan na više od</a:t>
            </a:r>
            <a:r>
              <a:rPr lang="en-US" sz="2400" dirty="0" smtClean="0"/>
              <a:t> </a:t>
            </a:r>
            <a:r>
              <a:rPr lang="en-US" sz="2400" dirty="0"/>
              <a:t>30 </a:t>
            </a:r>
            <a:r>
              <a:rPr lang="sr-Latn-RS" sz="2400" dirty="0" smtClean="0"/>
              <a:t>jezika</a:t>
            </a:r>
            <a:r>
              <a:rPr lang="sl-SI" sz="2400" dirty="0" smtClean="0"/>
              <a:t>;</a:t>
            </a:r>
            <a:endParaRPr lang="sl-SI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Licencirano </a:t>
            </a:r>
            <a:r>
              <a:rPr lang="pl-PL" sz="2400" dirty="0"/>
              <a:t>pod GNU GPL </a:t>
            </a:r>
            <a:r>
              <a:rPr lang="pl-PL" sz="2400" dirty="0" smtClean="0"/>
              <a:t>V3 - izvorni </a:t>
            </a:r>
            <a:r>
              <a:rPr lang="pl-PL" sz="2400" dirty="0"/>
              <a:t>kod je slobodno objavljen na </a:t>
            </a:r>
            <a:r>
              <a:rPr lang="en-US" sz="2400" dirty="0" smtClean="0">
                <a:hlinkClick r:id="rId7"/>
              </a:rPr>
              <a:t>GitHub</a:t>
            </a:r>
            <a:r>
              <a:rPr lang="sl-SI" sz="24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Mogućnost plaćanja </a:t>
            </a:r>
            <a:r>
              <a:rPr lang="en-US" sz="2400" dirty="0" err="1" smtClean="0"/>
              <a:t>pretplate</a:t>
            </a:r>
            <a:r>
              <a:rPr lang="en-US" sz="2400" dirty="0" smtClean="0"/>
              <a:t> </a:t>
            </a:r>
            <a:r>
              <a:rPr lang="en-US" sz="2400" dirty="0" err="1"/>
              <a:t>ili</a:t>
            </a:r>
            <a:r>
              <a:rPr lang="en-US" sz="2400" dirty="0"/>
              <a:t> Enterprise-</a:t>
            </a:r>
            <a:r>
              <a:rPr lang="en-US" sz="2400" dirty="0" err="1"/>
              <a:t>on-premise</a:t>
            </a:r>
            <a:r>
              <a:rPr lang="en-US" sz="2400" dirty="0"/>
              <a:t> Edition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Communiti</a:t>
            </a:r>
            <a:r>
              <a:rPr lang="en-US" sz="2400" dirty="0"/>
              <a:t> </a:t>
            </a:r>
            <a:r>
              <a:rPr lang="en-US" sz="2400" dirty="0" smtClean="0"/>
              <a:t>Edition</a:t>
            </a:r>
            <a:r>
              <a:rPr lang="sr-Latn-RS" sz="2400" dirty="0" smtClean="0"/>
              <a:t> </a:t>
            </a:r>
            <a:r>
              <a:rPr lang="sl-SI" sz="2400" dirty="0" smtClean="0"/>
              <a:t>(</a:t>
            </a:r>
            <a:r>
              <a:rPr lang="sl-SI" sz="2400" dirty="0" smtClean="0">
                <a:hlinkClick r:id="rId8"/>
              </a:rPr>
              <a:t>pogledajte na linku</a:t>
            </a:r>
            <a:r>
              <a:rPr lang="sl-SI" sz="2400" dirty="0" smtClean="0"/>
              <a:t>)</a:t>
            </a:r>
            <a:endParaRPr lang="sl-SI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Razvijen </a:t>
            </a:r>
            <a:r>
              <a:rPr lang="en-US" sz="2400" dirty="0" smtClean="0"/>
              <a:t>2011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Box 9"/>
          <p:cNvSpPr/>
          <p:nvPr/>
        </p:nvSpPr>
        <p:spPr>
          <a:xfrm>
            <a:off x="1911599" y="1856695"/>
            <a:ext cx="15782650" cy="1283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6600" b="1" spc="-49" dirty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6600" b="1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8280360" cy="705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4000" dirty="0" smtClean="0"/>
              <a:t>Šta je OpenProject</a:t>
            </a:r>
            <a:r>
              <a:rPr lang="sl-SI" sz="4000" dirty="0"/>
              <a:t>?</a:t>
            </a:r>
            <a:endParaRPr lang="en-US" sz="3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62FAEA0-67F0-4B32-A3D2-0520B2F7718C}"/>
              </a:ext>
            </a:extLst>
          </p:cNvPr>
          <p:cNvSpPr/>
          <p:nvPr/>
        </p:nvSpPr>
        <p:spPr>
          <a:xfrm>
            <a:off x="11226627" y="5184859"/>
            <a:ext cx="6467622" cy="1144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2400" dirty="0">
                <a:hlinkClick r:id="rId9"/>
              </a:rPr>
              <a:t>https://www.openproject.org/docs/getting-started/openproject-introduction/</a:t>
            </a:r>
            <a:endParaRPr lang="en-US" sz="2400" dirty="0"/>
          </a:p>
          <a:p>
            <a:pPr algn="just">
              <a:lnSpc>
                <a:spcPts val="3359"/>
              </a:lnSpc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"/>
          <p:cNvPicPr/>
          <p:nvPr/>
        </p:nvPicPr>
        <p:blipFill>
          <a:blip r:embed="rId2"/>
          <a:stretch/>
        </p:blipFill>
        <p:spPr>
          <a:xfrm rot="12652800">
            <a:off x="6661080" y="760536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6"/>
          <p:cNvPicPr/>
          <p:nvPr/>
        </p:nvPicPr>
        <p:blipFill>
          <a:blip r:embed="rId3"/>
          <a:stretch/>
        </p:blipFill>
        <p:spPr>
          <a:xfrm rot="11967600">
            <a:off x="-2431440" y="-170496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7"/>
          <p:cNvPicPr/>
          <p:nvPr/>
        </p:nvPicPr>
        <p:blipFill>
          <a:blip r:embed="rId3"/>
          <a:stretch/>
        </p:blipFill>
        <p:spPr>
          <a:xfrm rot="13029000">
            <a:off x="-2522880" y="7570800"/>
            <a:ext cx="6835680" cy="67734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/>
          <p:cNvPicPr/>
          <p:nvPr/>
        </p:nvPicPr>
        <p:blipFill>
          <a:blip r:embed="rId4"/>
          <a:stretch/>
        </p:blipFill>
        <p:spPr>
          <a:xfrm rot="10800000">
            <a:off x="15157080" y="826488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/>
          <p:cNvPicPr/>
          <p:nvPr/>
        </p:nvPicPr>
        <p:blipFill>
          <a:blip r:embed="rId5"/>
          <a:stretch/>
        </p:blipFill>
        <p:spPr>
          <a:xfrm rot="10800000">
            <a:off x="1904760" y="-77184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/>
          <p:cNvPicPr/>
          <p:nvPr/>
        </p:nvPicPr>
        <p:blipFill>
          <a:blip r:embed="rId6"/>
          <a:stretch/>
        </p:blipFill>
        <p:spPr>
          <a:xfrm rot="9614400">
            <a:off x="17190360" y="60915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/>
          <p:cNvPicPr/>
          <p:nvPr/>
        </p:nvPicPr>
        <p:blipFill>
          <a:blip r:embed="rId6"/>
          <a:stretch/>
        </p:blipFill>
        <p:spPr>
          <a:xfrm rot="3420600">
            <a:off x="5570640" y="-434916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12"/>
          <p:cNvPicPr/>
          <p:nvPr/>
        </p:nvPicPr>
        <p:blipFill>
          <a:blip r:embed="rId6"/>
          <a:stretch/>
        </p:blipFill>
        <p:spPr>
          <a:xfrm rot="17433000">
            <a:off x="-3176280" y="486072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60" name="Group 13"/>
          <p:cNvGrpSpPr/>
          <p:nvPr/>
        </p:nvGrpSpPr>
        <p:grpSpPr>
          <a:xfrm>
            <a:off x="1171080" y="8531640"/>
            <a:ext cx="2900160" cy="807480"/>
            <a:chOff x="1171080" y="8531640"/>
            <a:chExt cx="2900160" cy="807480"/>
          </a:xfrm>
        </p:grpSpPr>
        <p:pic>
          <p:nvPicPr>
            <p:cNvPr id="61" name="Picture 14"/>
            <p:cNvPicPr/>
            <p:nvPr/>
          </p:nvPicPr>
          <p:blipFill>
            <a:blip r:embed="rId7"/>
            <a:stretch/>
          </p:blipFill>
          <p:spPr>
            <a:xfrm rot="10800000">
              <a:off x="1171080" y="887544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" name="Picture 15"/>
            <p:cNvPicPr/>
            <p:nvPr/>
          </p:nvPicPr>
          <p:blipFill>
            <a:blip r:embed="rId7"/>
            <a:stretch/>
          </p:blipFill>
          <p:spPr>
            <a:xfrm rot="10800000">
              <a:off x="1171080" y="853164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64" name="Picture 17"/>
          <p:cNvPicPr/>
          <p:nvPr/>
        </p:nvPicPr>
        <p:blipFill>
          <a:blip r:embed="rId8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8"/>
          <p:cNvPicPr/>
          <p:nvPr/>
        </p:nvPicPr>
        <p:blipFill>
          <a:blip r:embed="rId9"/>
          <a:stretch/>
        </p:blipFill>
        <p:spPr>
          <a:xfrm>
            <a:off x="7758720" y="92584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23A170EC-29BA-42AF-82C5-910C14512764}"/>
              </a:ext>
            </a:extLst>
          </p:cNvPr>
          <p:cNvSpPr/>
          <p:nvPr/>
        </p:nvSpPr>
        <p:spPr>
          <a:xfrm>
            <a:off x="2302325" y="3525596"/>
            <a:ext cx="156139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/>
              <a:t>Identifikovanje</a:t>
            </a:r>
            <a:r>
              <a:rPr lang="en-US" sz="6000" dirty="0"/>
              <a:t> </a:t>
            </a:r>
            <a:r>
              <a:rPr lang="en-US" sz="6000" dirty="0" err="1"/>
              <a:t>zajedničkih</a:t>
            </a:r>
            <a:r>
              <a:rPr lang="en-US" sz="6000" dirty="0"/>
              <a:t> </a:t>
            </a:r>
            <a:r>
              <a:rPr lang="en-US" sz="6000" dirty="0" err="1"/>
              <a:t>elemenata</a:t>
            </a:r>
            <a:r>
              <a:rPr lang="en-US" sz="6000" dirty="0"/>
              <a:t> </a:t>
            </a:r>
            <a:r>
              <a:rPr lang="en-US" sz="6000" dirty="0" err="1"/>
              <a:t>između</a:t>
            </a:r>
            <a:r>
              <a:rPr lang="en-US" sz="6000" dirty="0"/>
              <a:t> </a:t>
            </a:r>
            <a:r>
              <a:rPr lang="en-US" sz="6000" dirty="0" err="1"/>
              <a:t>niša</a:t>
            </a:r>
            <a:r>
              <a:rPr lang="en-US" sz="6000" dirty="0"/>
              <a:t> </a:t>
            </a:r>
            <a:r>
              <a:rPr lang="en-US" sz="6000" dirty="0" err="1"/>
              <a:t>pametne</a:t>
            </a:r>
            <a:r>
              <a:rPr lang="en-US" sz="6000" dirty="0"/>
              <a:t> </a:t>
            </a:r>
            <a:r>
              <a:rPr lang="en-US" sz="6000" dirty="0" err="1"/>
              <a:t>specijalizacije</a:t>
            </a:r>
            <a:r>
              <a:rPr lang="en-US" sz="6000" dirty="0"/>
              <a:t> </a:t>
            </a:r>
            <a:r>
              <a:rPr lang="en-US" sz="6000" dirty="0" err="1"/>
              <a:t>svakog</a:t>
            </a:r>
            <a:r>
              <a:rPr lang="en-US" sz="6000" dirty="0"/>
              <a:t> </a:t>
            </a:r>
            <a:r>
              <a:rPr lang="en-US" sz="6000" dirty="0" err="1"/>
              <a:t>sektora</a:t>
            </a:r>
            <a:r>
              <a:rPr lang="en-US" sz="6000" dirty="0"/>
              <a:t> </a:t>
            </a:r>
            <a:r>
              <a:rPr lang="en-US" sz="6000" dirty="0" err="1"/>
              <a:t>i</a:t>
            </a:r>
            <a:r>
              <a:rPr lang="en-US" sz="6000" dirty="0"/>
              <a:t> </a:t>
            </a:r>
            <a:r>
              <a:rPr lang="en-US" sz="6000" dirty="0" err="1"/>
              <a:t>glavnih</a:t>
            </a:r>
            <a:r>
              <a:rPr lang="en-US" sz="6000" dirty="0"/>
              <a:t> </a:t>
            </a:r>
            <a:r>
              <a:rPr lang="en-US" sz="6000" dirty="0" err="1"/>
              <a:t>regionalnih</a:t>
            </a:r>
            <a:r>
              <a:rPr lang="en-US" sz="6000" dirty="0"/>
              <a:t> </a:t>
            </a:r>
            <a:r>
              <a:rPr lang="en-US" sz="6000" dirty="0" err="1"/>
              <a:t>izazova</a:t>
            </a:r>
            <a:endParaRPr lang="en-US"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0218420" y="3217627"/>
            <a:ext cx="7134840" cy="521544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0" name="TextBox 8"/>
          <p:cNvSpPr/>
          <p:nvPr/>
        </p:nvSpPr>
        <p:spPr>
          <a:xfrm>
            <a:off x="1871292" y="4813060"/>
            <a:ext cx="7643880" cy="2585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/>
            <a:r>
              <a:rPr lang="sr-Latn-RS" sz="2400" dirty="0" smtClean="0"/>
              <a:t>Da bi počeli koristiti </a:t>
            </a:r>
            <a:r>
              <a:rPr lang="en-US" sz="2400" dirty="0" smtClean="0"/>
              <a:t> </a:t>
            </a:r>
            <a:r>
              <a:rPr lang="en-US" sz="2400" dirty="0" err="1"/>
              <a:t>OpenProject</a:t>
            </a:r>
            <a:r>
              <a:rPr lang="en-US" sz="2400" dirty="0"/>
              <a:t>, </a:t>
            </a:r>
            <a:r>
              <a:rPr lang="sr-Latn-RS" sz="2400" dirty="0" smtClean="0"/>
              <a:t>treba da pratite nekoliko sledećih koraka</a:t>
            </a:r>
            <a:r>
              <a:rPr lang="en-US" sz="2400" dirty="0" smtClean="0"/>
              <a:t>: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sr-Latn-RS" sz="2400" dirty="0" smtClean="0"/>
              <a:t>Kreirajte</a:t>
            </a:r>
            <a:r>
              <a:rPr lang="en-US" sz="2400" dirty="0" smtClean="0"/>
              <a:t> </a:t>
            </a:r>
            <a:r>
              <a:rPr lang="en-US" sz="2400" dirty="0" err="1"/>
              <a:t>nalog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prijavite</a:t>
            </a:r>
            <a:r>
              <a:rPr lang="en-US" sz="2400" dirty="0"/>
              <a:t> 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Kreirajte</a:t>
            </a:r>
            <a:r>
              <a:rPr lang="en-US" sz="2400" dirty="0"/>
              <a:t> </a:t>
            </a:r>
            <a:r>
              <a:rPr lang="en-US" sz="2400" dirty="0" err="1"/>
              <a:t>novi</a:t>
            </a:r>
            <a:r>
              <a:rPr lang="en-US" sz="2400" dirty="0"/>
              <a:t> </a:t>
            </a:r>
            <a:r>
              <a:rPr lang="en-US" sz="2400" dirty="0" err="1"/>
              <a:t>projekat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Pozovite</a:t>
            </a:r>
            <a:r>
              <a:rPr lang="en-US" sz="2400" dirty="0"/>
              <a:t> </a:t>
            </a:r>
            <a:r>
              <a:rPr lang="en-US" sz="2400" dirty="0" err="1"/>
              <a:t>članove</a:t>
            </a:r>
            <a:r>
              <a:rPr lang="en-US" sz="2400" dirty="0"/>
              <a:t> </a:t>
            </a:r>
            <a:r>
              <a:rPr lang="en-US" sz="2400" dirty="0" err="1"/>
              <a:t>tima</a:t>
            </a:r>
            <a:r>
              <a:rPr lang="en-US" sz="2400" dirty="0"/>
              <a:t> </a:t>
            </a:r>
            <a:r>
              <a:rPr lang="sr-Latn-RS" sz="2400" dirty="0" smtClean="0"/>
              <a:t>da se uključe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Kreirajte</a:t>
            </a:r>
            <a:r>
              <a:rPr lang="en-US" sz="2400" dirty="0"/>
              <a:t> </a:t>
            </a:r>
            <a:r>
              <a:rPr lang="en-US" sz="2400" dirty="0" err="1"/>
              <a:t>radne</a:t>
            </a:r>
            <a:r>
              <a:rPr lang="en-US" sz="2400" dirty="0"/>
              <a:t> </a:t>
            </a:r>
            <a:r>
              <a:rPr lang="en-US" sz="2400" dirty="0" err="1"/>
              <a:t>pakete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Postavite</a:t>
            </a:r>
            <a:r>
              <a:rPr lang="en-US" sz="2400" dirty="0"/>
              <a:t> plan </a:t>
            </a:r>
            <a:r>
              <a:rPr lang="en-US" sz="2400" dirty="0" err="1"/>
              <a:t>projekta</a:t>
            </a:r>
            <a:endParaRPr lang="en-US" sz="2400" dirty="0"/>
          </a:p>
        </p:txBody>
      </p:sp>
      <p:sp>
        <p:nvSpPr>
          <p:cNvPr id="182" name="TextBox 10"/>
          <p:cNvSpPr/>
          <p:nvPr/>
        </p:nvSpPr>
        <p:spPr>
          <a:xfrm>
            <a:off x="1911599" y="3513740"/>
            <a:ext cx="828036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r>
              <a:rPr lang="sr-Latn-RS" sz="4000" b="1" dirty="0" smtClean="0"/>
              <a:t>Početni koraci</a:t>
            </a:r>
            <a:endParaRPr lang="en-US" sz="4000" b="1" dirty="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7250E8A9-5EDF-443C-AF83-C45DB1170D9C}"/>
              </a:ext>
            </a:extLst>
          </p:cNvPr>
          <p:cNvSpPr/>
          <p:nvPr/>
        </p:nvSpPr>
        <p:spPr>
          <a:xfrm>
            <a:off x="1747003" y="8137465"/>
            <a:ext cx="834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Izvor</a:t>
            </a:r>
            <a:r>
              <a:rPr lang="sl-SI" dirty="0" smtClean="0"/>
              <a:t>: </a:t>
            </a:r>
            <a:r>
              <a:rPr lang="sl-SI" dirty="0">
                <a:hlinkClick r:id="rId6"/>
              </a:rPr>
              <a:t>https://www.openproject.org/docs/getting-started/openproject-introduction</a:t>
            </a:r>
            <a:r>
              <a:rPr lang="sl-SI" dirty="0" smtClean="0">
                <a:hlinkClick r:id="rId6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B4BABC7-9D20-4D58-B735-79E488D15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8973" y="3647447"/>
            <a:ext cx="6400800" cy="4552950"/>
          </a:xfrm>
          <a:prstGeom prst="rect">
            <a:avLst/>
          </a:prstGeom>
        </p:spPr>
      </p:pic>
      <p:sp>
        <p:nvSpPr>
          <p:cNvPr id="13" name="TextBox 9"/>
          <p:cNvSpPr/>
          <p:nvPr/>
        </p:nvSpPr>
        <p:spPr>
          <a:xfrm>
            <a:off x="1911599" y="1856695"/>
            <a:ext cx="15782650" cy="1283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6600" b="1" spc="-49" dirty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6600" b="1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5860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782368"/>
            <a:ext cx="17238617" cy="5111952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016750" y="3092654"/>
            <a:ext cx="1690019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r-Latn-RS" sz="4000" b="1" dirty="0" err="1" smtClean="0"/>
              <a:t>Ž</a:t>
            </a:r>
            <a:r>
              <a:rPr lang="en-US" sz="4000" b="1" dirty="0" err="1" smtClean="0"/>
              <a:t>ivotni</a:t>
            </a:r>
            <a:r>
              <a:rPr lang="en-US" sz="4000" b="1" dirty="0" smtClean="0"/>
              <a:t> </a:t>
            </a:r>
            <a:r>
              <a:rPr lang="en-US" sz="4000" b="1" dirty="0" err="1"/>
              <a:t>ciklus</a:t>
            </a:r>
            <a:r>
              <a:rPr lang="en-US" sz="4000" b="1" dirty="0"/>
              <a:t> </a:t>
            </a:r>
            <a:r>
              <a:rPr lang="sr-Latn-RS" sz="4000" b="1" dirty="0" smtClean="0"/>
              <a:t>projektnog menadžmenta (upravljanja projektom)</a:t>
            </a:r>
            <a:endParaRPr lang="en-US" sz="4000" b="1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403F377-7C2E-4874-8870-FBF88A8D8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69699"/>
              </p:ext>
            </p:extLst>
          </p:nvPr>
        </p:nvGraphicFramePr>
        <p:xfrm>
          <a:off x="1828800" y="3708207"/>
          <a:ext cx="14420850" cy="6014928"/>
        </p:xfrm>
        <a:graphic>
          <a:graphicData uri="http://schemas.openxmlformats.org/drawingml/2006/table">
            <a:tbl>
              <a:tblPr/>
              <a:tblGrid>
                <a:gridCol w="3321469">
                  <a:extLst>
                    <a:ext uri="{9D8B030D-6E8A-4147-A177-3AD203B41FA5}">
                      <a16:colId xmlns:a16="http://schemas.microsoft.com/office/drawing/2014/main" val="4231584736"/>
                    </a:ext>
                  </a:extLst>
                </a:gridCol>
                <a:gridCol w="11099381">
                  <a:extLst>
                    <a:ext uri="{9D8B030D-6E8A-4147-A177-3AD203B41FA5}">
                      <a16:colId xmlns:a16="http://schemas.microsoft.com/office/drawing/2014/main" val="1028423006"/>
                    </a:ext>
                  </a:extLst>
                </a:gridCol>
              </a:tblGrid>
              <a:tr h="443209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Faza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Dokumentacija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2656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6"/>
                        </a:rPr>
                        <a:t>Priprema i koncept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 smtClean="0"/>
                        <a:t>Prikupite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ideje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sr-Latn-RS" sz="3200" dirty="0" smtClean="0"/>
                        <a:t>definišite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obim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projekta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rezultate</a:t>
                      </a:r>
                      <a:r>
                        <a:rPr lang="en-US" sz="3200" dirty="0" smtClean="0"/>
                        <a:t>: </a:t>
                      </a:r>
                      <a:r>
                        <a:rPr lang="sr-Latn-RS" sz="3200" dirty="0" smtClean="0"/>
                        <a:t>osmislite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projekat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dokumentujte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početne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ideje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opi</a:t>
                      </a:r>
                      <a:r>
                        <a:rPr lang="sr-Latn-RS" sz="3200" dirty="0" smtClean="0"/>
                        <a:t>šite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</a:t>
                      </a:r>
                      <a:r>
                        <a:rPr lang="sr-Latn-RS" sz="3200" dirty="0" smtClean="0"/>
                        <a:t>at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pozovite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članove</a:t>
                      </a:r>
                      <a:r>
                        <a:rPr lang="sr-Latn-RS" sz="3200" dirty="0" smtClean="0"/>
                        <a:t> tima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483089"/>
                  </a:ext>
                </a:extLst>
              </a:tr>
              <a:tr h="443209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7"/>
                        </a:rPr>
                        <a:t>Definisanje projekta i planiranje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r-Latn-RS" sz="3200" dirty="0" smtClean="0"/>
                        <a:t>Kreirajte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pregled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projekta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detaljnim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informacijama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postavite</a:t>
                      </a:r>
                      <a:r>
                        <a:rPr lang="en-US" sz="3200" dirty="0" smtClean="0"/>
                        <a:t> plan </a:t>
                      </a:r>
                      <a:r>
                        <a:rPr lang="en-US" sz="3200" dirty="0" err="1" smtClean="0"/>
                        <a:t>projekta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napravite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svoju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mapu</a:t>
                      </a:r>
                      <a:r>
                        <a:rPr lang="en-US" sz="3200" dirty="0" smtClean="0"/>
                        <a:t> puta</a:t>
                      </a:r>
                      <a:r>
                        <a:rPr lang="sr-Latn-RS" sz="3200" dirty="0" smtClean="0"/>
                        <a:t> (RoadMap)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041219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966411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73906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17687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C89963-482E-4FB1-A950-DDE5424A1C6E}"/>
              </a:ext>
            </a:extLst>
          </p:cNvPr>
          <p:cNvSpPr/>
          <p:nvPr/>
        </p:nvSpPr>
        <p:spPr>
          <a:xfrm>
            <a:off x="4830348" y="8496483"/>
            <a:ext cx="841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Izvor</a:t>
            </a:r>
            <a:r>
              <a:rPr lang="sl-SI" dirty="0" smtClean="0"/>
              <a:t>: </a:t>
            </a:r>
            <a:r>
              <a:rPr lang="sl-SI" dirty="0">
                <a:hlinkClick r:id="rId8"/>
              </a:rPr>
              <a:t>https://www.openproject.org/docs/getting-started/openproject-introduction</a:t>
            </a:r>
            <a:r>
              <a:rPr lang="sl-SI" dirty="0" smtClean="0">
                <a:hlinkClick r:id="rId8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2" name="TextBox 9"/>
          <p:cNvSpPr/>
          <p:nvPr/>
        </p:nvSpPr>
        <p:spPr>
          <a:xfrm>
            <a:off x="1911599" y="1856695"/>
            <a:ext cx="15782650" cy="1283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6600" b="1" spc="-49" dirty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6600" b="1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67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6350633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318208" y="3018172"/>
            <a:ext cx="158125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r-Latn-RS" sz="4000" b="1" dirty="0" smtClean="0"/>
              <a:t>Ž</a:t>
            </a:r>
            <a:r>
              <a:rPr lang="en-US" sz="4000" b="1" dirty="0" err="1" smtClean="0"/>
              <a:t>ivotni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ciklus</a:t>
            </a:r>
            <a:r>
              <a:rPr lang="en-US" sz="4000" b="1" dirty="0" smtClean="0"/>
              <a:t> </a:t>
            </a:r>
            <a:r>
              <a:rPr lang="sr-Latn-RS" sz="4000" b="1" dirty="0" smtClean="0"/>
              <a:t>projektnog menadžmenta (upravljanja projektom)</a:t>
            </a:r>
            <a:endParaRPr lang="en-US" sz="4000" b="1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403F377-7C2E-4874-8870-FBF88A8D8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747828"/>
              </p:ext>
            </p:extLst>
          </p:nvPr>
        </p:nvGraphicFramePr>
        <p:xfrm>
          <a:off x="1828800" y="3894631"/>
          <a:ext cx="14420850" cy="4175760"/>
        </p:xfrm>
        <a:graphic>
          <a:graphicData uri="http://schemas.openxmlformats.org/drawingml/2006/table">
            <a:tbl>
              <a:tblPr/>
              <a:tblGrid>
                <a:gridCol w="3321469">
                  <a:extLst>
                    <a:ext uri="{9D8B030D-6E8A-4147-A177-3AD203B41FA5}">
                      <a16:colId xmlns:a16="http://schemas.microsoft.com/office/drawing/2014/main" val="4231584736"/>
                    </a:ext>
                  </a:extLst>
                </a:gridCol>
                <a:gridCol w="11099381">
                  <a:extLst>
                    <a:ext uri="{9D8B030D-6E8A-4147-A177-3AD203B41FA5}">
                      <a16:colId xmlns:a16="http://schemas.microsoft.com/office/drawing/2014/main" val="1028423006"/>
                    </a:ext>
                  </a:extLst>
                </a:gridCol>
              </a:tblGrid>
              <a:tr h="443209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Faza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Dokumentacija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2656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6"/>
                        </a:rPr>
                        <a:t>Početak i realizacija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 smtClean="0"/>
                        <a:t>Upravljajte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svim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projektnim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aktivnostima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kao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što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zadaci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rezultati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rizici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karakteristike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greške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zahtevi</a:t>
                      </a:r>
                      <a:r>
                        <a:rPr lang="en-US" sz="3200" dirty="0" smtClean="0"/>
                        <a:t> za </a:t>
                      </a:r>
                      <a:r>
                        <a:rPr lang="en-US" sz="3200" dirty="0" err="1" smtClean="0"/>
                        <a:t>izmene</a:t>
                      </a:r>
                      <a:r>
                        <a:rPr lang="en-US" sz="3200" dirty="0" smtClean="0"/>
                        <a:t>. </a:t>
                      </a:r>
                      <a:r>
                        <a:rPr lang="en-US" sz="3200" dirty="0" err="1" smtClean="0"/>
                        <a:t>Koristite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agilne</a:t>
                      </a:r>
                      <a:r>
                        <a:rPr lang="en-US" sz="3200" dirty="0" smtClean="0"/>
                        <a:t> table </a:t>
                      </a:r>
                      <a:r>
                        <a:rPr lang="en-US" sz="3200" dirty="0" err="1" smtClean="0"/>
                        <a:t>sa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svojim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timovima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dokumentujte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sastanke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delite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vesti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966411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7"/>
                        </a:rPr>
                        <a:t>Praćenje i kontrola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 smtClean="0"/>
                        <a:t>Kreirajte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upravljajte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budžetom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projekta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pratite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procenite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vreme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troškove</a:t>
                      </a:r>
                      <a:r>
                        <a:rPr lang="en-US" sz="3200" dirty="0" smtClean="0"/>
                        <a:t>. </a:t>
                      </a:r>
                      <a:r>
                        <a:rPr lang="sr-Latn-RS" sz="3200" dirty="0" smtClean="0"/>
                        <a:t>Pripremite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prilagođene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izveštaje</a:t>
                      </a:r>
                      <a:r>
                        <a:rPr lang="en-US" sz="3200" dirty="0" smtClean="0"/>
                        <a:t> za </a:t>
                      </a:r>
                      <a:r>
                        <a:rPr lang="en-US" sz="3200" dirty="0" err="1" smtClean="0"/>
                        <a:t>tačan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trenutni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uvid</a:t>
                      </a:r>
                      <a:r>
                        <a:rPr lang="en-US" sz="3200" dirty="0" smtClean="0"/>
                        <a:t> u </a:t>
                      </a:r>
                      <a:r>
                        <a:rPr lang="sr-Latn-RS" sz="3200" dirty="0" smtClean="0"/>
                        <a:t>napredak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projekta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dodeljene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resurse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7390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C89963-482E-4FB1-A950-DDE5424A1C6E}"/>
              </a:ext>
            </a:extLst>
          </p:cNvPr>
          <p:cNvSpPr/>
          <p:nvPr/>
        </p:nvSpPr>
        <p:spPr>
          <a:xfrm>
            <a:off x="4830348" y="8935255"/>
            <a:ext cx="841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Izvor</a:t>
            </a:r>
            <a:r>
              <a:rPr lang="sl-SI" dirty="0" smtClean="0"/>
              <a:t>: </a:t>
            </a:r>
            <a:r>
              <a:rPr lang="sl-SI" dirty="0">
                <a:hlinkClick r:id="rId8"/>
              </a:rPr>
              <a:t>https://</a:t>
            </a:r>
            <a:r>
              <a:rPr lang="sl-SI" dirty="0" smtClean="0">
                <a:hlinkClick r:id="rId8"/>
              </a:rPr>
              <a:t>www.openproject.org/docs/getting-started/openproject-introduction/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2" name="TextBox 9"/>
          <p:cNvSpPr/>
          <p:nvPr/>
        </p:nvSpPr>
        <p:spPr>
          <a:xfrm>
            <a:off x="1911599" y="1856695"/>
            <a:ext cx="15782650" cy="1283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6600" b="1" spc="-49" dirty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6600" b="1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359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049645" y="3011608"/>
            <a:ext cx="15369235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r-Latn-RS" sz="4000" b="1" dirty="0"/>
              <a:t>Ž</a:t>
            </a:r>
            <a:r>
              <a:rPr lang="en-US" sz="4000" b="1" dirty="0" err="1"/>
              <a:t>ivotni</a:t>
            </a:r>
            <a:r>
              <a:rPr lang="en-US" sz="4000" b="1" dirty="0"/>
              <a:t> </a:t>
            </a:r>
            <a:r>
              <a:rPr lang="en-US" sz="4000" b="1" dirty="0" err="1"/>
              <a:t>ciklus</a:t>
            </a:r>
            <a:r>
              <a:rPr lang="en-US" sz="4000" b="1" dirty="0"/>
              <a:t> </a:t>
            </a:r>
            <a:r>
              <a:rPr lang="sr-Latn-RS" sz="4000" b="1" dirty="0"/>
              <a:t>projektnog menadžmenta (upravljanja projektom)</a:t>
            </a:r>
            <a:endParaRPr lang="en-US" sz="4000" b="1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403F377-7C2E-4874-8870-FBF88A8D8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58641"/>
              </p:ext>
            </p:extLst>
          </p:nvPr>
        </p:nvGraphicFramePr>
        <p:xfrm>
          <a:off x="1837840" y="4235310"/>
          <a:ext cx="14420850" cy="2133600"/>
        </p:xfrm>
        <a:graphic>
          <a:graphicData uri="http://schemas.openxmlformats.org/drawingml/2006/table">
            <a:tbl>
              <a:tblPr/>
              <a:tblGrid>
                <a:gridCol w="3321469">
                  <a:extLst>
                    <a:ext uri="{9D8B030D-6E8A-4147-A177-3AD203B41FA5}">
                      <a16:colId xmlns:a16="http://schemas.microsoft.com/office/drawing/2014/main" val="4231584736"/>
                    </a:ext>
                  </a:extLst>
                </a:gridCol>
                <a:gridCol w="11099381">
                  <a:extLst>
                    <a:ext uri="{9D8B030D-6E8A-4147-A177-3AD203B41FA5}">
                      <a16:colId xmlns:a16="http://schemas.microsoft.com/office/drawing/2014/main" val="1028423006"/>
                    </a:ext>
                  </a:extLst>
                </a:gridCol>
              </a:tblGrid>
              <a:tr h="443209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Faza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Dokumentacija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2656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6"/>
                        </a:rPr>
                        <a:t>Završetak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 smtClean="0"/>
                        <a:t>Dokumentujte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dostignuća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projekta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naučene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lekcije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najbolje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prakse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sumirajte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glavne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rezultate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projekta</a:t>
                      </a:r>
                      <a:r>
                        <a:rPr lang="en-US" sz="3200" dirty="0" smtClean="0"/>
                        <a:t>. </a:t>
                      </a:r>
                      <a:r>
                        <a:rPr lang="en-US" sz="3200" dirty="0" err="1" smtClean="0"/>
                        <a:t>Arhivirajte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projekte</a:t>
                      </a:r>
                      <a:r>
                        <a:rPr lang="en-US" sz="3200" dirty="0" smtClean="0"/>
                        <a:t> za </a:t>
                      </a:r>
                      <a:r>
                        <a:rPr lang="en-US" sz="3200" dirty="0" err="1" smtClean="0"/>
                        <a:t>kasniju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upotrebu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naučene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lekcije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17687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C89963-482E-4FB1-A950-DDE5424A1C6E}"/>
              </a:ext>
            </a:extLst>
          </p:cNvPr>
          <p:cNvSpPr/>
          <p:nvPr/>
        </p:nvSpPr>
        <p:spPr>
          <a:xfrm>
            <a:off x="5051680" y="8076505"/>
            <a:ext cx="841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Izvor</a:t>
            </a:r>
            <a:r>
              <a:rPr lang="sl-SI" dirty="0" smtClean="0"/>
              <a:t>: </a:t>
            </a:r>
            <a:r>
              <a:rPr lang="sl-SI" dirty="0">
                <a:hlinkClick r:id="rId7"/>
              </a:rPr>
              <a:t>https://www.openproject.org/docs/getting-started/openproject-introduction</a:t>
            </a:r>
            <a:r>
              <a:rPr lang="sl-SI" dirty="0" smtClean="0">
                <a:hlinkClick r:id="rId7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2" name="TextBox 9"/>
          <p:cNvSpPr/>
          <p:nvPr/>
        </p:nvSpPr>
        <p:spPr>
          <a:xfrm>
            <a:off x="1911599" y="1856695"/>
            <a:ext cx="15782650" cy="1283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6600" b="1" spc="-49" dirty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6600" b="1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8469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altLang="sl-SI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Priprema i koncept projekta</a:t>
            </a:r>
            <a:endParaRPr kumimoji="0" lang="sl-SI" altLang="sl-SI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A85E972-C153-4B11-8179-6D8D7D276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021550"/>
              </p:ext>
            </p:extLst>
          </p:nvPr>
        </p:nvGraphicFramePr>
        <p:xfrm>
          <a:off x="1765140" y="4756683"/>
          <a:ext cx="14476512" cy="2712720"/>
        </p:xfrm>
        <a:graphic>
          <a:graphicData uri="http://schemas.openxmlformats.org/drawingml/2006/table">
            <a:tbl>
              <a:tblPr/>
              <a:tblGrid>
                <a:gridCol w="7238256">
                  <a:extLst>
                    <a:ext uri="{9D8B030D-6E8A-4147-A177-3AD203B41FA5}">
                      <a16:colId xmlns:a16="http://schemas.microsoft.com/office/drawing/2014/main" val="2479674383"/>
                    </a:ext>
                  </a:extLst>
                </a:gridCol>
                <a:gridCol w="7238256">
                  <a:extLst>
                    <a:ext uri="{9D8B030D-6E8A-4147-A177-3AD203B41FA5}">
                      <a16:colId xmlns:a16="http://schemas.microsoft.com/office/drawing/2014/main" val="98684462"/>
                    </a:ext>
                  </a:extLst>
                </a:gridCol>
              </a:tblGrid>
              <a:tr h="486193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Karakteristike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Dokumentacija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473202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6"/>
                        </a:rPr>
                        <a:t>Kreirajte novi projekat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3200" dirty="0" smtClean="0"/>
                        <a:t>Kreirajte njovi projekat u </a:t>
                      </a:r>
                      <a:r>
                        <a:rPr lang="en-US" sz="3200" dirty="0" err="1" smtClean="0"/>
                        <a:t>OpenProject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252555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hlinkClick r:id="rId7"/>
                        </a:rPr>
                        <a:t>Postavite</a:t>
                      </a:r>
                      <a:r>
                        <a:rPr lang="en-US" sz="3200" dirty="0" smtClean="0">
                          <a:hlinkClick r:id="rId7"/>
                        </a:rPr>
                        <a:t> </a:t>
                      </a:r>
                      <a:r>
                        <a:rPr lang="en-US" sz="3200" dirty="0" err="1" smtClean="0">
                          <a:hlinkClick r:id="rId7"/>
                        </a:rPr>
                        <a:t>strukturu</a:t>
                      </a:r>
                      <a:r>
                        <a:rPr lang="en-US" sz="3200" dirty="0" smtClean="0">
                          <a:hlinkClick r:id="rId7"/>
                        </a:rPr>
                        <a:t> </a:t>
                      </a:r>
                      <a:r>
                        <a:rPr lang="en-US" sz="3200" dirty="0" err="1" smtClean="0">
                          <a:hlinkClick r:id="rId7"/>
                        </a:rPr>
                        <a:t>projekta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 smtClean="0"/>
                        <a:t>Napravite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hijerarhiju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projekt</a:t>
                      </a:r>
                      <a:r>
                        <a:rPr lang="sr-Latn-RS" sz="3200" dirty="0" smtClean="0"/>
                        <a:t>nih</a:t>
                      </a:r>
                      <a:r>
                        <a:rPr lang="sr-Latn-RS" sz="3200" baseline="0" dirty="0" smtClean="0"/>
                        <a:t> zadataka</a:t>
                      </a:r>
                      <a:r>
                        <a:rPr lang="en-US" sz="3200" dirty="0" smtClean="0"/>
                        <a:t> da </a:t>
                      </a:r>
                      <a:r>
                        <a:rPr lang="en-US" sz="3200" dirty="0" err="1" smtClean="0"/>
                        <a:t>biste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strukturirali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svoj</a:t>
                      </a:r>
                      <a:r>
                        <a:rPr lang="en-US" sz="3200" dirty="0" smtClean="0"/>
                        <a:t> rad</a:t>
                      </a:r>
                      <a:r>
                        <a:rPr lang="sr-Latn-RS" sz="3200" dirty="0" smtClean="0"/>
                        <a:t> u </a:t>
                      </a:r>
                      <a:r>
                        <a:rPr lang="en-US" sz="3200" dirty="0" err="1" smtClean="0"/>
                        <a:t>OpenProject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81137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149" y="3656080"/>
            <a:ext cx="14632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OpenProject </a:t>
            </a:r>
            <a:r>
              <a:rPr lang="sl-SI" altLang="sl-SI" sz="3200" dirty="0">
                <a:latin typeface="Arial" panose="020B0604020202020204" pitchFamily="34" charset="0"/>
              </a:rPr>
              <a:t>podržava </a:t>
            </a:r>
            <a:r>
              <a:rPr lang="sl-SI" altLang="sl-SI" sz="3200" dirty="0" smtClean="0">
                <a:latin typeface="Arial" panose="020B0604020202020204" pitchFamily="34" charset="0"/>
              </a:rPr>
              <a:t>kreiranje projekta i postavljanje </a:t>
            </a:r>
            <a:r>
              <a:rPr lang="sl-SI" altLang="sl-SI" sz="3200" dirty="0">
                <a:latin typeface="Arial" panose="020B0604020202020204" pitchFamily="34" charset="0"/>
              </a:rPr>
              <a:t>strukture projekta.</a:t>
            </a:r>
            <a:r>
              <a:rPr kumimoji="0" lang="sl-SI" alt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072AE04B-CC93-422E-BFD2-CA0F65C088F2}"/>
              </a:ext>
            </a:extLst>
          </p:cNvPr>
          <p:cNvSpPr/>
          <p:nvPr/>
        </p:nvSpPr>
        <p:spPr>
          <a:xfrm>
            <a:off x="4468584" y="8546727"/>
            <a:ext cx="841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Izvor</a:t>
            </a:r>
            <a:r>
              <a:rPr lang="sl-SI" dirty="0" smtClean="0"/>
              <a:t>: </a:t>
            </a:r>
            <a:r>
              <a:rPr lang="sl-SI" dirty="0">
                <a:hlinkClick r:id="rId8"/>
              </a:rPr>
              <a:t>https://www.openproject.org/docs/getting-started/openproject-introduction</a:t>
            </a:r>
            <a:r>
              <a:rPr lang="sl-SI" dirty="0" smtClean="0">
                <a:hlinkClick r:id="rId8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4" name="TextBox 9"/>
          <p:cNvSpPr/>
          <p:nvPr/>
        </p:nvSpPr>
        <p:spPr>
          <a:xfrm>
            <a:off x="1911599" y="1856695"/>
            <a:ext cx="15782650" cy="1283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6600" b="1" spc="-49" dirty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6600" b="1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20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4000" b="1" dirty="0">
                <a:latin typeface="Arial" panose="020B0604020202020204" pitchFamily="34" charset="0"/>
              </a:rPr>
              <a:t>Priprema i koncept projekta</a:t>
            </a:r>
            <a:endParaRPr lang="sl-SI" altLang="sl-SI" sz="4000" b="1" dirty="0">
              <a:latin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A85E972-C153-4B11-8179-6D8D7D276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71557"/>
              </p:ext>
            </p:extLst>
          </p:nvPr>
        </p:nvGraphicFramePr>
        <p:xfrm>
          <a:off x="1744149" y="4587270"/>
          <a:ext cx="11719560" cy="2712720"/>
        </p:xfrm>
        <a:graphic>
          <a:graphicData uri="http://schemas.openxmlformats.org/drawingml/2006/table">
            <a:tbl>
              <a:tblPr/>
              <a:tblGrid>
                <a:gridCol w="5859780">
                  <a:extLst>
                    <a:ext uri="{9D8B030D-6E8A-4147-A177-3AD203B41FA5}">
                      <a16:colId xmlns:a16="http://schemas.microsoft.com/office/drawing/2014/main" val="2479674383"/>
                    </a:ext>
                  </a:extLst>
                </a:gridCol>
                <a:gridCol w="5859780">
                  <a:extLst>
                    <a:ext uri="{9D8B030D-6E8A-4147-A177-3AD203B41FA5}">
                      <a16:colId xmlns:a16="http://schemas.microsoft.com/office/drawing/2014/main" val="98684462"/>
                    </a:ext>
                  </a:extLst>
                </a:gridCol>
              </a:tblGrid>
              <a:tr h="486193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Karakteristike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Dokumentacija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473202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6"/>
                        </a:rPr>
                        <a:t>Podešavanja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3200" dirty="0" smtClean="0"/>
                        <a:t>Kreirajte prve ideje, zadatke,</a:t>
                      </a:r>
                      <a:r>
                        <a:rPr lang="pl-PL" sz="3200" baseline="0" dirty="0" smtClean="0"/>
                        <a:t> </a:t>
                      </a:r>
                      <a:r>
                        <a:rPr lang="pl-PL" sz="3200" dirty="0" smtClean="0"/>
                        <a:t>prekretnice.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50552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7"/>
                        </a:rPr>
                        <a:t>Dodaj članove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3200" dirty="0" smtClean="0"/>
                        <a:t>Pozovite</a:t>
                      </a:r>
                      <a:r>
                        <a:rPr lang="sr-Latn-RS" sz="3200" baseline="0" dirty="0" smtClean="0"/>
                        <a:t> svoj tim na platformu </a:t>
                      </a:r>
                      <a:r>
                        <a:rPr lang="en-US" sz="3200" dirty="0" err="1" smtClean="0"/>
                        <a:t>OpenProject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29213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149" y="3656080"/>
            <a:ext cx="14632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OpenProject </a:t>
            </a:r>
            <a:r>
              <a:rPr lang="sl-SI" altLang="sl-SI" sz="3200" dirty="0">
                <a:latin typeface="Arial" panose="020B0604020202020204" pitchFamily="34" charset="0"/>
              </a:rPr>
              <a:t>podržava kreiranje projekta i postavljanje strukture projekta</a:t>
            </a:r>
            <a:r>
              <a:rPr lang="sl-SI" altLang="sl-SI" sz="3200" dirty="0" smtClean="0">
                <a:latin typeface="Arial" panose="020B0604020202020204" pitchFamily="34" charset="0"/>
              </a:rPr>
              <a:t>.</a:t>
            </a:r>
            <a:r>
              <a:rPr lang="sl-SI" altLang="sl-SI" sz="1200" dirty="0" smtClean="0">
                <a:latin typeface="Arial" panose="020B0604020202020204" pitchFamily="34" charset="0"/>
              </a:rPr>
              <a:t>.</a:t>
            </a:r>
            <a:r>
              <a:rPr kumimoji="0" lang="sl-SI" alt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072AE04B-CC93-422E-BFD2-CA0F65C088F2}"/>
              </a:ext>
            </a:extLst>
          </p:cNvPr>
          <p:cNvSpPr/>
          <p:nvPr/>
        </p:nvSpPr>
        <p:spPr>
          <a:xfrm>
            <a:off x="4601105" y="8546727"/>
            <a:ext cx="841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Izvor</a:t>
            </a:r>
            <a:r>
              <a:rPr lang="sl-SI" dirty="0" smtClean="0"/>
              <a:t>: </a:t>
            </a:r>
            <a:r>
              <a:rPr lang="sl-SI" dirty="0">
                <a:hlinkClick r:id="rId8"/>
              </a:rPr>
              <a:t>https://www.openproject.org/docs/getting-started/openproject-introduction</a:t>
            </a:r>
            <a:r>
              <a:rPr lang="sl-SI" dirty="0" smtClean="0">
                <a:hlinkClick r:id="rId8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4" name="TextBox 9"/>
          <p:cNvSpPr/>
          <p:nvPr/>
        </p:nvSpPr>
        <p:spPr>
          <a:xfrm>
            <a:off x="1911599" y="1856695"/>
            <a:ext cx="15782650" cy="1283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6600" b="1" spc="-49" dirty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6600" b="1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61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6140677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4000" b="1" dirty="0"/>
              <a:t>Definisanje i planiranje projekta</a:t>
            </a:r>
            <a:endParaRPr lang="sl-SI" sz="4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140" y="3544051"/>
            <a:ext cx="144025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3200" dirty="0" smtClean="0"/>
              <a:t>Pripremite</a:t>
            </a:r>
            <a:r>
              <a:rPr lang="en-US" sz="3200" dirty="0" smtClean="0"/>
              <a:t> </a:t>
            </a:r>
            <a:r>
              <a:rPr lang="en-US" sz="3200" dirty="0" err="1"/>
              <a:t>pregled</a:t>
            </a:r>
            <a:r>
              <a:rPr lang="en-US" sz="3200" dirty="0"/>
              <a:t> </a:t>
            </a:r>
            <a:r>
              <a:rPr lang="en-US" sz="3200" dirty="0" err="1"/>
              <a:t>projekta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detaljnijim</a:t>
            </a:r>
            <a:r>
              <a:rPr lang="en-US" sz="3200" dirty="0"/>
              <a:t> </a:t>
            </a:r>
            <a:r>
              <a:rPr lang="en-US" sz="3200" dirty="0" err="1"/>
              <a:t>informacijama</a:t>
            </a:r>
            <a:r>
              <a:rPr lang="en-US" sz="3200" dirty="0"/>
              <a:t>, </a:t>
            </a:r>
            <a:r>
              <a:rPr lang="en-US" sz="3200" dirty="0" err="1"/>
              <a:t>postavite</a:t>
            </a:r>
            <a:r>
              <a:rPr lang="en-US" sz="3200" dirty="0"/>
              <a:t> plan </a:t>
            </a:r>
            <a:r>
              <a:rPr lang="en-US" sz="3200" dirty="0" err="1"/>
              <a:t>projekta</a:t>
            </a:r>
            <a:r>
              <a:rPr lang="en-US" sz="3200" dirty="0"/>
              <a:t>, </a:t>
            </a:r>
            <a:r>
              <a:rPr lang="en-US" sz="3200" dirty="0" err="1"/>
              <a:t>strukturirajte</a:t>
            </a:r>
            <a:r>
              <a:rPr lang="en-US" sz="3200" dirty="0"/>
              <a:t> </a:t>
            </a:r>
            <a:r>
              <a:rPr lang="en-US" sz="3200" dirty="0" err="1"/>
              <a:t>svoj</a:t>
            </a:r>
            <a:r>
              <a:rPr lang="en-US" sz="3200" dirty="0"/>
              <a:t> rad, </a:t>
            </a:r>
            <a:r>
              <a:rPr lang="en-US" sz="3200" dirty="0" err="1"/>
              <a:t>napravite</a:t>
            </a:r>
            <a:r>
              <a:rPr lang="en-US" sz="3200" dirty="0"/>
              <a:t> </a:t>
            </a:r>
            <a:r>
              <a:rPr lang="en-US" sz="3200" dirty="0" err="1"/>
              <a:t>mapu</a:t>
            </a:r>
            <a:r>
              <a:rPr lang="en-US" sz="3200" dirty="0"/>
              <a:t> </a:t>
            </a:r>
            <a:r>
              <a:rPr lang="en-US" sz="3200" dirty="0" smtClean="0"/>
              <a:t>puta</a:t>
            </a:r>
            <a:r>
              <a:rPr lang="sr-Latn-RS" sz="3200" dirty="0" smtClean="0"/>
              <a:t> (RoadMap)</a:t>
            </a:r>
            <a:r>
              <a:rPr lang="en-US" sz="3200" dirty="0" smtClean="0"/>
              <a:t>.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B5DE3F9-3AC8-4645-98AC-971BEDD71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01273"/>
              </p:ext>
            </p:extLst>
          </p:nvPr>
        </p:nvGraphicFramePr>
        <p:xfrm>
          <a:off x="1911600" y="4687396"/>
          <a:ext cx="13978890" cy="3291840"/>
        </p:xfrm>
        <a:graphic>
          <a:graphicData uri="http://schemas.openxmlformats.org/drawingml/2006/table">
            <a:tbl>
              <a:tblPr/>
              <a:tblGrid>
                <a:gridCol w="5977890">
                  <a:extLst>
                    <a:ext uri="{9D8B030D-6E8A-4147-A177-3AD203B41FA5}">
                      <a16:colId xmlns:a16="http://schemas.microsoft.com/office/drawing/2014/main" val="1348054168"/>
                    </a:ext>
                  </a:extLst>
                </a:gridCol>
                <a:gridCol w="8001000">
                  <a:extLst>
                    <a:ext uri="{9D8B030D-6E8A-4147-A177-3AD203B41FA5}">
                      <a16:colId xmlns:a16="http://schemas.microsoft.com/office/drawing/2014/main" val="3877159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Karakteristike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Dokumentacija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911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6"/>
                        </a:rPr>
                        <a:t>Pregled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3200" dirty="0" smtClean="0"/>
                        <a:t>Napravite pregled projekta sa važnim informacijama o projektu.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708477"/>
                  </a:ext>
                </a:extLst>
              </a:tr>
              <a:tr h="305881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7"/>
                        </a:rPr>
                        <a:t>Struktura zadataka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n-NO" sz="3200" dirty="0" smtClean="0"/>
                        <a:t>Kreirajte radne pakete </a:t>
                      </a:r>
                      <a:r>
                        <a:rPr lang="sr-Latn-RS" sz="3200" dirty="0" smtClean="0"/>
                        <a:t>naprafite strukturu.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324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8"/>
                        </a:rPr>
                        <a:t>Planiranje mape puta (RoadMap)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3200" dirty="0" smtClean="0"/>
                        <a:t>Kreirajte mapu puta</a:t>
                      </a:r>
                      <a:r>
                        <a:rPr lang="en-US" sz="3200" dirty="0" smtClean="0"/>
                        <a:t> </a:t>
                      </a:r>
                      <a:r>
                        <a:rPr lang="sr-Latn-RS" sz="3200" dirty="0" smtClean="0"/>
                        <a:t>(R</a:t>
                      </a:r>
                      <a:r>
                        <a:rPr lang="en-US" sz="3200" dirty="0" err="1" smtClean="0"/>
                        <a:t>oad</a:t>
                      </a:r>
                      <a:r>
                        <a:rPr lang="sr-Latn-RS" sz="3200" dirty="0" smtClean="0"/>
                        <a:t>M</a:t>
                      </a:r>
                      <a:r>
                        <a:rPr lang="en-US" sz="3200" dirty="0" err="1" smtClean="0"/>
                        <a:t>ap</a:t>
                      </a:r>
                      <a:r>
                        <a:rPr lang="sr-Latn-RS" sz="3200" dirty="0" smtClean="0"/>
                        <a:t>)</a:t>
                      </a:r>
                      <a:r>
                        <a:rPr lang="en-US" sz="3200" dirty="0" smtClean="0"/>
                        <a:t> </a:t>
                      </a:r>
                      <a:r>
                        <a:rPr lang="sr-Latn-RS" sz="3200" dirty="0" smtClean="0"/>
                        <a:t>svog projekta.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8318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094BA67B-1EBE-459D-A2C8-C6A8E5E31F91}"/>
              </a:ext>
            </a:extLst>
          </p:cNvPr>
          <p:cNvSpPr/>
          <p:nvPr/>
        </p:nvSpPr>
        <p:spPr>
          <a:xfrm>
            <a:off x="4415575" y="8775018"/>
            <a:ext cx="841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Izvor</a:t>
            </a:r>
            <a:r>
              <a:rPr lang="sl-SI" dirty="0" smtClean="0"/>
              <a:t>: </a:t>
            </a:r>
            <a:r>
              <a:rPr lang="sl-SI" dirty="0">
                <a:hlinkClick r:id="rId9"/>
              </a:rPr>
              <a:t>https://www.openproject.org/docs/getting-started/openproject-introduction</a:t>
            </a:r>
            <a:r>
              <a:rPr lang="sl-SI" dirty="0" smtClean="0">
                <a:hlinkClick r:id="rId9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4" name="TextBox 9"/>
          <p:cNvSpPr/>
          <p:nvPr/>
        </p:nvSpPr>
        <p:spPr>
          <a:xfrm>
            <a:off x="1911599" y="1856695"/>
            <a:ext cx="15782650" cy="1283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6600" b="1" spc="-49" dirty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6600" b="1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673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 smtClean="0"/>
              <a:t>Realizacija projekta</a:t>
            </a:r>
            <a:endParaRPr lang="sl-SI" sz="4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966" y="3557778"/>
            <a:ext cx="14879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3200" dirty="0" err="1">
                <a:latin typeface="Arial" panose="020B0604020202020204" pitchFamily="34" charset="0"/>
              </a:rPr>
              <a:t>Upravljajte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svim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projektnim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aktivnostima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kao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što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su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zadaci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rezultati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rizici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karakteristike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greške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zahtevi</a:t>
            </a:r>
            <a:r>
              <a:rPr lang="en-US" altLang="sl-SI" sz="3200" dirty="0">
                <a:latin typeface="Arial" panose="020B0604020202020204" pitchFamily="34" charset="0"/>
              </a:rPr>
              <a:t> za </a:t>
            </a:r>
            <a:r>
              <a:rPr lang="en-US" altLang="sl-SI" sz="3200" dirty="0" err="1">
                <a:latin typeface="Arial" panose="020B0604020202020204" pitchFamily="34" charset="0"/>
              </a:rPr>
              <a:t>izmene</a:t>
            </a:r>
            <a:r>
              <a:rPr lang="en-US" altLang="sl-SI" sz="3200" dirty="0">
                <a:latin typeface="Arial" panose="020B0604020202020204" pitchFamily="34" charset="0"/>
              </a:rPr>
              <a:t> u </a:t>
            </a:r>
            <a:r>
              <a:rPr lang="en-US" altLang="sl-SI" sz="3200" dirty="0" err="1">
                <a:latin typeface="Arial" panose="020B0604020202020204" pitchFamily="34" charset="0"/>
              </a:rPr>
              <a:t>radnim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paketima</a:t>
            </a:r>
            <a:r>
              <a:rPr lang="en-US" altLang="sl-SI" sz="3200" dirty="0">
                <a:latin typeface="Arial" panose="020B0604020202020204" pitchFamily="34" charset="0"/>
              </a:rPr>
              <a:t>. </a:t>
            </a:r>
            <a:r>
              <a:rPr lang="en-US" altLang="sl-SI" sz="3200" dirty="0" err="1">
                <a:latin typeface="Arial" panose="020B0604020202020204" pitchFamily="34" charset="0"/>
              </a:rPr>
              <a:t>Koristite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agilne</a:t>
            </a:r>
            <a:r>
              <a:rPr lang="en-US" altLang="sl-SI" sz="3200" dirty="0">
                <a:latin typeface="Arial" panose="020B0604020202020204" pitchFamily="34" charset="0"/>
              </a:rPr>
              <a:t> table </a:t>
            </a:r>
            <a:r>
              <a:rPr lang="en-US" altLang="sl-SI" sz="3200" dirty="0" err="1">
                <a:latin typeface="Arial" panose="020B0604020202020204" pitchFamily="34" charset="0"/>
              </a:rPr>
              <a:t>sa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svojim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timovima</a:t>
            </a:r>
            <a:r>
              <a:rPr lang="en-US" altLang="sl-SI" sz="3200" dirty="0">
                <a:latin typeface="Arial" panose="020B0604020202020204" pitchFamily="34" charset="0"/>
              </a:rPr>
              <a:t>. </a:t>
            </a:r>
            <a:r>
              <a:rPr lang="en-US" altLang="sl-SI" sz="3200" dirty="0" err="1">
                <a:latin typeface="Arial" panose="020B0604020202020204" pitchFamily="34" charset="0"/>
              </a:rPr>
              <a:t>Dokumentujte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sastanke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delite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vesti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itd</a:t>
            </a:r>
            <a:r>
              <a:rPr lang="en-US" altLang="sl-SI" sz="3200" dirty="0">
                <a:latin typeface="Arial" panose="020B0604020202020204" pitchFamily="34" charset="0"/>
              </a:rPr>
              <a:t>.</a:t>
            </a:r>
            <a:endParaRPr lang="en-US" altLang="sl-SI" sz="3200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EA48BC4-01F4-4D7D-B517-B06AB400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48831"/>
              </p:ext>
            </p:extLst>
          </p:nvPr>
        </p:nvGraphicFramePr>
        <p:xfrm>
          <a:off x="1765140" y="5181600"/>
          <a:ext cx="15324651" cy="2712720"/>
        </p:xfrm>
        <a:graphic>
          <a:graphicData uri="http://schemas.openxmlformats.org/drawingml/2006/table">
            <a:tbl>
              <a:tblPr/>
              <a:tblGrid>
                <a:gridCol w="5913951">
                  <a:extLst>
                    <a:ext uri="{9D8B030D-6E8A-4147-A177-3AD203B41FA5}">
                      <a16:colId xmlns:a16="http://schemas.microsoft.com/office/drawing/2014/main" val="880597948"/>
                    </a:ext>
                  </a:extLst>
                </a:gridCol>
                <a:gridCol w="9410700">
                  <a:extLst>
                    <a:ext uri="{9D8B030D-6E8A-4147-A177-3AD203B41FA5}">
                      <a16:colId xmlns:a16="http://schemas.microsoft.com/office/drawing/2014/main" val="1615095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Karakteristike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Dokumentacija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0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6"/>
                        </a:rPr>
                        <a:t>Radni paketi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Kreirajte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upravljajte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svim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projektnim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rezultatima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zadacima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funkcijama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rizicima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još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mnogo</a:t>
                      </a:r>
                      <a:r>
                        <a:rPr lang="en-US" sz="3200" dirty="0" smtClean="0"/>
                        <a:t> toga.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788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7"/>
                        </a:rPr>
                        <a:t>Table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Upravljajte</a:t>
                      </a:r>
                      <a:r>
                        <a:rPr lang="en-US" sz="3200" dirty="0" smtClean="0"/>
                        <a:t> </a:t>
                      </a:r>
                      <a:r>
                        <a:rPr lang="sr-Latn-RS" sz="3200" dirty="0" smtClean="0"/>
                        <a:t>parojektom</a:t>
                      </a:r>
                      <a:r>
                        <a:rPr lang="sr-Latn-RS" sz="3200" baseline="0" dirty="0" smtClean="0"/>
                        <a:t> </a:t>
                      </a:r>
                      <a:r>
                        <a:rPr lang="en-US" sz="3200" dirty="0" err="1" smtClean="0"/>
                        <a:t>pomoću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agilnog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pristupa</a:t>
                      </a:r>
                      <a:r>
                        <a:rPr lang="en-US" sz="3200" dirty="0" smtClean="0"/>
                        <a:t> u </a:t>
                      </a:r>
                      <a:r>
                        <a:rPr lang="en-US" sz="3200" dirty="0" err="1" smtClean="0"/>
                        <a:t>prikazu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fleksibilnih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tabli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06150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6DDC44D-E5D2-4001-BBC4-965E968331ED}"/>
              </a:ext>
            </a:extLst>
          </p:cNvPr>
          <p:cNvSpPr/>
          <p:nvPr/>
        </p:nvSpPr>
        <p:spPr>
          <a:xfrm>
            <a:off x="4866149" y="8513159"/>
            <a:ext cx="841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Izvor</a:t>
            </a:r>
            <a:r>
              <a:rPr lang="sl-SI" dirty="0" smtClean="0"/>
              <a:t>: </a:t>
            </a:r>
            <a:r>
              <a:rPr lang="sl-SI" dirty="0">
                <a:hlinkClick r:id="rId8"/>
              </a:rPr>
              <a:t>https://www.openproject.org/docs/getting-started/openproject-introduction</a:t>
            </a:r>
            <a:r>
              <a:rPr lang="sl-SI" dirty="0" smtClean="0">
                <a:hlinkClick r:id="rId8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4" name="TextBox 9"/>
          <p:cNvSpPr/>
          <p:nvPr/>
        </p:nvSpPr>
        <p:spPr>
          <a:xfrm>
            <a:off x="1911599" y="1856695"/>
            <a:ext cx="15782650" cy="1283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6600" b="1" spc="-49" dirty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6600" b="1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384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 smtClean="0"/>
              <a:t>Realizacija projekta</a:t>
            </a:r>
            <a:endParaRPr lang="sl-SI" sz="4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966" y="3557778"/>
            <a:ext cx="151578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3200" dirty="0" err="1">
                <a:latin typeface="Arial" panose="020B0604020202020204" pitchFamily="34" charset="0"/>
              </a:rPr>
              <a:t>Upravljajte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svim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projektnim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aktivnostima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kao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što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su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zadaci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rezultati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rizici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karakteristike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greške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zahtevi</a:t>
            </a:r>
            <a:r>
              <a:rPr lang="en-US" altLang="sl-SI" sz="3200" dirty="0">
                <a:latin typeface="Arial" panose="020B0604020202020204" pitchFamily="34" charset="0"/>
              </a:rPr>
              <a:t> za </a:t>
            </a:r>
            <a:r>
              <a:rPr lang="en-US" altLang="sl-SI" sz="3200" dirty="0" err="1">
                <a:latin typeface="Arial" panose="020B0604020202020204" pitchFamily="34" charset="0"/>
              </a:rPr>
              <a:t>izmene</a:t>
            </a:r>
            <a:r>
              <a:rPr lang="en-US" altLang="sl-SI" sz="3200" dirty="0">
                <a:latin typeface="Arial" panose="020B0604020202020204" pitchFamily="34" charset="0"/>
              </a:rPr>
              <a:t> u </a:t>
            </a:r>
            <a:r>
              <a:rPr lang="en-US" altLang="sl-SI" sz="3200" dirty="0" err="1">
                <a:latin typeface="Arial" panose="020B0604020202020204" pitchFamily="34" charset="0"/>
              </a:rPr>
              <a:t>radnim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paketima</a:t>
            </a:r>
            <a:r>
              <a:rPr lang="en-US" altLang="sl-SI" sz="3200" dirty="0">
                <a:latin typeface="Arial" panose="020B0604020202020204" pitchFamily="34" charset="0"/>
              </a:rPr>
              <a:t>. </a:t>
            </a:r>
            <a:r>
              <a:rPr lang="en-US" altLang="sl-SI" sz="3200" dirty="0" err="1">
                <a:latin typeface="Arial" panose="020B0604020202020204" pitchFamily="34" charset="0"/>
              </a:rPr>
              <a:t>Koristite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agilne</a:t>
            </a:r>
            <a:r>
              <a:rPr lang="en-US" altLang="sl-SI" sz="3200" dirty="0">
                <a:latin typeface="Arial" panose="020B0604020202020204" pitchFamily="34" charset="0"/>
              </a:rPr>
              <a:t> table </a:t>
            </a:r>
            <a:r>
              <a:rPr lang="en-US" altLang="sl-SI" sz="3200" dirty="0" err="1">
                <a:latin typeface="Arial" panose="020B0604020202020204" pitchFamily="34" charset="0"/>
              </a:rPr>
              <a:t>sa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svojim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timovima</a:t>
            </a:r>
            <a:r>
              <a:rPr lang="en-US" altLang="sl-SI" sz="3200" dirty="0">
                <a:latin typeface="Arial" panose="020B0604020202020204" pitchFamily="34" charset="0"/>
              </a:rPr>
              <a:t>. </a:t>
            </a:r>
            <a:r>
              <a:rPr lang="en-US" altLang="sl-SI" sz="3200" dirty="0" err="1">
                <a:latin typeface="Arial" panose="020B0604020202020204" pitchFamily="34" charset="0"/>
              </a:rPr>
              <a:t>Dokumentujte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sastanke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delite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vesti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itd</a:t>
            </a:r>
            <a:r>
              <a:rPr lang="en-US" altLang="sl-SI" sz="3200" dirty="0">
                <a:latin typeface="Arial" panose="020B0604020202020204" pitchFamily="34" charset="0"/>
              </a:rPr>
              <a:t>.</a:t>
            </a:r>
            <a:endParaRPr lang="en-US" altLang="sl-SI" sz="3200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EA48BC4-01F4-4D7D-B517-B06AB400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36084"/>
              </p:ext>
            </p:extLst>
          </p:nvPr>
        </p:nvGraphicFramePr>
        <p:xfrm>
          <a:off x="1765140" y="5181600"/>
          <a:ext cx="15324651" cy="2225040"/>
        </p:xfrm>
        <a:graphic>
          <a:graphicData uri="http://schemas.openxmlformats.org/drawingml/2006/table">
            <a:tbl>
              <a:tblPr/>
              <a:tblGrid>
                <a:gridCol w="5913951">
                  <a:extLst>
                    <a:ext uri="{9D8B030D-6E8A-4147-A177-3AD203B41FA5}">
                      <a16:colId xmlns:a16="http://schemas.microsoft.com/office/drawing/2014/main" val="880597948"/>
                    </a:ext>
                  </a:extLst>
                </a:gridCol>
                <a:gridCol w="9410700">
                  <a:extLst>
                    <a:ext uri="{9D8B030D-6E8A-4147-A177-3AD203B41FA5}">
                      <a16:colId xmlns:a16="http://schemas.microsoft.com/office/drawing/2014/main" val="1615095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Karakteristike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Dokumentacija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0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b="0" u="sng" dirty="0" smtClean="0">
                          <a:solidFill>
                            <a:srgbClr val="0000FF"/>
                          </a:solidFill>
                        </a:rPr>
                        <a:t>Sastanci</a:t>
                      </a:r>
                      <a:endParaRPr lang="sl-SI" sz="3200" b="0" u="sng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Planirajte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dokumentujte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sastanke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na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projektu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podelite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zapisnike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svojim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timom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34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6"/>
                        </a:rPr>
                        <a:t>Vesti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3200" dirty="0" smtClean="0"/>
                        <a:t>Delite vesti u vezi projekta sa svojim timom.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321678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6DDC44D-E5D2-4001-BBC4-965E968331ED}"/>
              </a:ext>
            </a:extLst>
          </p:cNvPr>
          <p:cNvSpPr/>
          <p:nvPr/>
        </p:nvSpPr>
        <p:spPr>
          <a:xfrm>
            <a:off x="4349827" y="8548116"/>
            <a:ext cx="841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Izvor</a:t>
            </a:r>
            <a:r>
              <a:rPr lang="sl-SI" dirty="0" smtClean="0"/>
              <a:t>: </a:t>
            </a:r>
            <a:r>
              <a:rPr lang="sl-SI" dirty="0">
                <a:hlinkClick r:id="rId7"/>
              </a:rPr>
              <a:t>https://www.openproject.org/docs/getting-started/openproject-introduction</a:t>
            </a:r>
            <a:r>
              <a:rPr lang="sl-SI" dirty="0" smtClean="0">
                <a:hlinkClick r:id="rId7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4" name="TextBox 9"/>
          <p:cNvSpPr/>
          <p:nvPr/>
        </p:nvSpPr>
        <p:spPr>
          <a:xfrm>
            <a:off x="1911599" y="1856695"/>
            <a:ext cx="15782650" cy="1283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6600" b="1" spc="-49" dirty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6600" b="1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495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 smtClean="0"/>
              <a:t>Realizacija projekta</a:t>
            </a:r>
            <a:endParaRPr lang="sl-SI" sz="4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966" y="3557778"/>
            <a:ext cx="149192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3200" dirty="0" err="1">
                <a:latin typeface="Arial" panose="020B0604020202020204" pitchFamily="34" charset="0"/>
              </a:rPr>
              <a:t>Upravljajte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svim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projektnim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aktivnostima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kao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što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su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zadaci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rezultati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rizici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karakteristike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greške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zahtevi</a:t>
            </a:r>
            <a:r>
              <a:rPr lang="en-US" altLang="sl-SI" sz="3200" dirty="0">
                <a:latin typeface="Arial" panose="020B0604020202020204" pitchFamily="34" charset="0"/>
              </a:rPr>
              <a:t> za </a:t>
            </a:r>
            <a:r>
              <a:rPr lang="en-US" altLang="sl-SI" sz="3200" dirty="0" err="1">
                <a:latin typeface="Arial" panose="020B0604020202020204" pitchFamily="34" charset="0"/>
              </a:rPr>
              <a:t>izmene</a:t>
            </a:r>
            <a:r>
              <a:rPr lang="en-US" altLang="sl-SI" sz="3200" dirty="0">
                <a:latin typeface="Arial" panose="020B0604020202020204" pitchFamily="34" charset="0"/>
              </a:rPr>
              <a:t> u </a:t>
            </a:r>
            <a:r>
              <a:rPr lang="en-US" altLang="sl-SI" sz="3200" dirty="0" err="1">
                <a:latin typeface="Arial" panose="020B0604020202020204" pitchFamily="34" charset="0"/>
              </a:rPr>
              <a:t>radnim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paketima</a:t>
            </a:r>
            <a:r>
              <a:rPr lang="en-US" altLang="sl-SI" sz="3200" dirty="0">
                <a:latin typeface="Arial" panose="020B0604020202020204" pitchFamily="34" charset="0"/>
              </a:rPr>
              <a:t>. </a:t>
            </a:r>
            <a:r>
              <a:rPr lang="en-US" altLang="sl-SI" sz="3200" dirty="0" err="1">
                <a:latin typeface="Arial" panose="020B0604020202020204" pitchFamily="34" charset="0"/>
              </a:rPr>
              <a:t>Koristite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agilne</a:t>
            </a:r>
            <a:r>
              <a:rPr lang="en-US" altLang="sl-SI" sz="3200" dirty="0">
                <a:latin typeface="Arial" panose="020B0604020202020204" pitchFamily="34" charset="0"/>
              </a:rPr>
              <a:t> table </a:t>
            </a:r>
            <a:r>
              <a:rPr lang="en-US" altLang="sl-SI" sz="3200" dirty="0" err="1">
                <a:latin typeface="Arial" panose="020B0604020202020204" pitchFamily="34" charset="0"/>
              </a:rPr>
              <a:t>sa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svojim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timovima</a:t>
            </a:r>
            <a:r>
              <a:rPr lang="en-US" altLang="sl-SI" sz="3200" dirty="0">
                <a:latin typeface="Arial" panose="020B0604020202020204" pitchFamily="34" charset="0"/>
              </a:rPr>
              <a:t>. </a:t>
            </a:r>
            <a:r>
              <a:rPr lang="en-US" altLang="sl-SI" sz="3200" dirty="0" err="1">
                <a:latin typeface="Arial" panose="020B0604020202020204" pitchFamily="34" charset="0"/>
              </a:rPr>
              <a:t>Dokumentujte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sastanke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delite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vesti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itd</a:t>
            </a:r>
            <a:r>
              <a:rPr lang="en-US" altLang="sl-SI" sz="3200" dirty="0">
                <a:latin typeface="Arial" panose="020B0604020202020204" pitchFamily="34" charset="0"/>
              </a:rPr>
              <a:t>.</a:t>
            </a:r>
            <a:endParaRPr lang="en-US" altLang="sl-SI" sz="3200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EA48BC4-01F4-4D7D-B517-B06AB400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6623"/>
              </p:ext>
            </p:extLst>
          </p:nvPr>
        </p:nvGraphicFramePr>
        <p:xfrm>
          <a:off x="1911600" y="5656038"/>
          <a:ext cx="15324651" cy="1645920"/>
        </p:xfrm>
        <a:graphic>
          <a:graphicData uri="http://schemas.openxmlformats.org/drawingml/2006/table">
            <a:tbl>
              <a:tblPr/>
              <a:tblGrid>
                <a:gridCol w="5913951">
                  <a:extLst>
                    <a:ext uri="{9D8B030D-6E8A-4147-A177-3AD203B41FA5}">
                      <a16:colId xmlns:a16="http://schemas.microsoft.com/office/drawing/2014/main" val="880597948"/>
                    </a:ext>
                  </a:extLst>
                </a:gridCol>
                <a:gridCol w="9410700">
                  <a:extLst>
                    <a:ext uri="{9D8B030D-6E8A-4147-A177-3AD203B41FA5}">
                      <a16:colId xmlns:a16="http://schemas.microsoft.com/office/drawing/2014/main" val="1615095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Karakteristike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Dokumentacija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0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6"/>
                        </a:rPr>
                        <a:t>Vikipedija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Dokumentujte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sve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važne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informacije</a:t>
                      </a:r>
                      <a:r>
                        <a:rPr lang="en-US" sz="3200" dirty="0" smtClean="0"/>
                        <a:t> o </a:t>
                      </a:r>
                      <a:r>
                        <a:rPr lang="en-US" sz="3200" dirty="0" err="1" smtClean="0"/>
                        <a:t>projektu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ažurirajte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ih</a:t>
                      </a:r>
                      <a:r>
                        <a:rPr lang="en-US" sz="3200" dirty="0" smtClean="0"/>
                        <a:t> </a:t>
                      </a:r>
                      <a:r>
                        <a:rPr lang="sr-Latn-RS" sz="3200" dirty="0" smtClean="0"/>
                        <a:t>redovno </a:t>
                      </a:r>
                      <a:r>
                        <a:rPr lang="en-US" sz="3200" dirty="0" err="1" smtClean="0"/>
                        <a:t>sa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svojim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timom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8158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6DDC44D-E5D2-4001-BBC4-965E968331ED}"/>
              </a:ext>
            </a:extLst>
          </p:cNvPr>
          <p:cNvSpPr/>
          <p:nvPr/>
        </p:nvSpPr>
        <p:spPr>
          <a:xfrm>
            <a:off x="4349827" y="8468852"/>
            <a:ext cx="841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Izvor</a:t>
            </a:r>
            <a:r>
              <a:rPr lang="sl-SI" dirty="0" smtClean="0"/>
              <a:t>: </a:t>
            </a:r>
            <a:r>
              <a:rPr lang="sl-SI" dirty="0">
                <a:hlinkClick r:id="rId7"/>
              </a:rPr>
              <a:t>https://www.openproject.org/docs/getting-started/openproject-introduction</a:t>
            </a:r>
            <a:r>
              <a:rPr lang="sl-SI" dirty="0" smtClean="0">
                <a:hlinkClick r:id="rId7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4" name="TextBox 9"/>
          <p:cNvSpPr/>
          <p:nvPr/>
        </p:nvSpPr>
        <p:spPr>
          <a:xfrm>
            <a:off x="1911599" y="1856695"/>
            <a:ext cx="15782650" cy="1283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6600" b="1" spc="-49" dirty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6600" b="1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85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2"/>
          <p:cNvSpPr/>
          <p:nvPr/>
        </p:nvSpPr>
        <p:spPr>
          <a:xfrm>
            <a:off x="1784160" y="1895040"/>
            <a:ext cx="8280360" cy="706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r-Latn-RS" sz="6410" b="0" strike="noStrike" spc="-1" dirty="0" smtClean="0">
                <a:solidFill>
                  <a:srgbClr val="000000"/>
                </a:solidFill>
                <a:latin typeface="Abhaya Libre Regular Bold"/>
              </a:rPr>
              <a:t>Napomena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Box 3"/>
          <p:cNvSpPr/>
          <p:nvPr/>
        </p:nvSpPr>
        <p:spPr>
          <a:xfrm>
            <a:off x="1784160" y="2828880"/>
            <a:ext cx="15741360" cy="39882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Podrška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Evropske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komisije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izradu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ove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publikacije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ne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predstavlja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odobravanje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sadržaja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koji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odražava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stavove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samo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autora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Komisija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se ne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smatrati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odgovornom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bilo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kakvu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upotrebu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informacija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sadržanih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njoj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.</a:t>
            </a:r>
            <a:endParaRPr lang="sr-Latn-RS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61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619"/>
              </a:lnSpc>
            </a:pP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Proje</a:t>
            </a:r>
            <a:r>
              <a:rPr lang="sr-Latn-RS" sz="3299" spc="-49" dirty="0">
                <a:solidFill>
                  <a:srgbClr val="000000"/>
                </a:solidFill>
                <a:latin typeface="Abhaya Libre Regular"/>
              </a:rPr>
              <a:t>kat broj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: 2021-1-RO01-KA220-VET-000028118</a:t>
            </a:r>
          </a:p>
          <a:p>
            <a:pPr algn="just">
              <a:lnSpc>
                <a:spcPts val="4618"/>
              </a:lnSpc>
            </a:pPr>
            <a:endParaRPr lang="en-US" sz="33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3498"/>
              </a:lnSpc>
            </a:pPr>
            <a:endParaRPr lang="en-US" sz="33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Picture 4"/>
          <p:cNvPicPr/>
          <p:nvPr/>
        </p:nvPicPr>
        <p:blipFill>
          <a:blip r:embed="rId2"/>
          <a:stretch/>
        </p:blipFill>
        <p:spPr>
          <a:xfrm rot="17403600">
            <a:off x="-4782600" y="74480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5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6"/>
          <p:cNvPicPr/>
          <p:nvPr/>
        </p:nvPicPr>
        <p:blipFill>
          <a:blip r:embed="rId4"/>
          <a:stretch/>
        </p:blipFill>
        <p:spPr>
          <a:xfrm rot="20414400">
            <a:off x="-3467160" y="3531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7"/>
          <p:cNvPicPr/>
          <p:nvPr/>
        </p:nvPicPr>
        <p:blipFill>
          <a:blip r:embed="rId5"/>
          <a:stretch/>
        </p:blipFill>
        <p:spPr>
          <a:xfrm rot="14220600">
            <a:off x="3147120" y="890712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8"/>
          <p:cNvPicPr/>
          <p:nvPr/>
        </p:nvPicPr>
        <p:blipFill>
          <a:blip r:embed="rId6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9"/>
          <p:cNvPicPr/>
          <p:nvPr/>
        </p:nvPicPr>
        <p:blipFill>
          <a:blip r:embed="rId7"/>
          <a:stretch/>
        </p:blipFill>
        <p:spPr>
          <a:xfrm rot="12652800">
            <a:off x="13507200" y="747792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10"/>
          <p:cNvPicPr/>
          <p:nvPr/>
        </p:nvPicPr>
        <p:blipFill>
          <a:blip r:embed="rId8"/>
          <a:stretch/>
        </p:blipFill>
        <p:spPr>
          <a:xfrm>
            <a:off x="1784160" y="6481080"/>
            <a:ext cx="7870680" cy="165240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11"/>
          <p:cNvPicPr/>
          <p:nvPr/>
        </p:nvPicPr>
        <p:blipFill>
          <a:blip r:embed="rId9"/>
          <a:stretch/>
        </p:blipFill>
        <p:spPr>
          <a:xfrm rot="6633000">
            <a:off x="15049080" y="414468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76" name="Group 12"/>
          <p:cNvGrpSpPr/>
          <p:nvPr/>
        </p:nvGrpSpPr>
        <p:grpSpPr>
          <a:xfrm>
            <a:off x="13890240" y="6582600"/>
            <a:ext cx="2900160" cy="807120"/>
            <a:chOff x="13890240" y="6582600"/>
            <a:chExt cx="2900160" cy="807120"/>
          </a:xfrm>
        </p:grpSpPr>
        <p:pic>
          <p:nvPicPr>
            <p:cNvPr id="77" name="Picture 13"/>
            <p:cNvPicPr/>
            <p:nvPr/>
          </p:nvPicPr>
          <p:blipFill>
            <a:blip r:embed="rId10"/>
            <a:stretch/>
          </p:blipFill>
          <p:spPr>
            <a:xfrm>
              <a:off x="13890240" y="658260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" name="Picture 14"/>
            <p:cNvPicPr/>
            <p:nvPr/>
          </p:nvPicPr>
          <p:blipFill>
            <a:blip r:embed="rId10"/>
            <a:stretch/>
          </p:blipFill>
          <p:spPr>
            <a:xfrm>
              <a:off x="13890240" y="692604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 smtClean="0"/>
              <a:t>Praćenje i kontrola projekta</a:t>
            </a:r>
            <a:endParaRPr lang="sl-SI" sz="4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278" y="3552358"/>
            <a:ext cx="144701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3200" dirty="0" err="1">
                <a:latin typeface="Arial" panose="020B0604020202020204" pitchFamily="34" charset="0"/>
              </a:rPr>
              <a:t>Kreirajte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upravljajte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 smtClean="0">
                <a:latin typeface="Arial" panose="020B0604020202020204" pitchFamily="34" charset="0"/>
              </a:rPr>
              <a:t>budžet</a:t>
            </a:r>
            <a:r>
              <a:rPr lang="sr-Latn-RS" altLang="sl-SI" sz="3200" dirty="0" smtClean="0">
                <a:latin typeface="Arial" panose="020B0604020202020204" pitchFamily="34" charset="0"/>
              </a:rPr>
              <a:t>om</a:t>
            </a:r>
            <a:r>
              <a:rPr lang="en-US" altLang="sl-SI" sz="3200" dirty="0" smtClean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projekta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pratite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procenite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vreme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troškove</a:t>
            </a:r>
            <a:r>
              <a:rPr lang="en-US" altLang="sl-SI" sz="3200" dirty="0">
                <a:latin typeface="Arial" panose="020B0604020202020204" pitchFamily="34" charset="0"/>
              </a:rPr>
              <a:t>. </a:t>
            </a:r>
            <a:r>
              <a:rPr lang="sr-Latn-RS" altLang="sl-SI" sz="3200" dirty="0" smtClean="0">
                <a:latin typeface="Arial" panose="020B0604020202020204" pitchFamily="34" charset="0"/>
              </a:rPr>
              <a:t>Prirpemite</a:t>
            </a:r>
            <a:r>
              <a:rPr lang="en-US" altLang="sl-SI" sz="3200" dirty="0" smtClean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prilagođene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izveštaje</a:t>
            </a:r>
            <a:r>
              <a:rPr lang="en-US" altLang="sl-SI" sz="3200" dirty="0">
                <a:latin typeface="Arial" panose="020B0604020202020204" pitchFamily="34" charset="0"/>
              </a:rPr>
              <a:t> za </a:t>
            </a:r>
            <a:r>
              <a:rPr lang="en-US" altLang="sl-SI" sz="3200" dirty="0" err="1">
                <a:latin typeface="Arial" panose="020B0604020202020204" pitchFamily="34" charset="0"/>
              </a:rPr>
              <a:t>tačan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trenutni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uvid</a:t>
            </a:r>
            <a:r>
              <a:rPr lang="en-US" altLang="sl-SI" sz="3200" dirty="0">
                <a:latin typeface="Arial" panose="020B0604020202020204" pitchFamily="34" charset="0"/>
              </a:rPr>
              <a:t> u </a:t>
            </a:r>
            <a:r>
              <a:rPr lang="en-US" altLang="sl-SI" sz="3200" dirty="0" err="1">
                <a:latin typeface="Arial" panose="020B0604020202020204" pitchFamily="34" charset="0"/>
              </a:rPr>
              <a:t>performanse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projekta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sr-Latn-RS" altLang="sl-SI" sz="3200" dirty="0" smtClean="0">
                <a:latin typeface="Arial" panose="020B0604020202020204" pitchFamily="34" charset="0"/>
              </a:rPr>
              <a:t>opredeljene</a:t>
            </a:r>
            <a:r>
              <a:rPr lang="en-US" altLang="sl-SI" sz="3200" dirty="0" smtClean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resurse</a:t>
            </a:r>
            <a:r>
              <a:rPr lang="en-US" altLang="sl-SI" sz="3200" dirty="0">
                <a:latin typeface="Arial" panose="020B0604020202020204" pitchFamily="34" charset="0"/>
              </a:rPr>
              <a:t>.</a:t>
            </a:r>
            <a:endParaRPr kumimoji="0" lang="sl-SI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12A6D2A-D4C8-430A-B038-553632A28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700751"/>
              </p:ext>
            </p:extLst>
          </p:nvPr>
        </p:nvGraphicFramePr>
        <p:xfrm>
          <a:off x="1906278" y="5329474"/>
          <a:ext cx="15267502" cy="2225040"/>
        </p:xfrm>
        <a:graphic>
          <a:graphicData uri="http://schemas.openxmlformats.org/drawingml/2006/table">
            <a:tbl>
              <a:tblPr/>
              <a:tblGrid>
                <a:gridCol w="5875851">
                  <a:extLst>
                    <a:ext uri="{9D8B030D-6E8A-4147-A177-3AD203B41FA5}">
                      <a16:colId xmlns:a16="http://schemas.microsoft.com/office/drawing/2014/main" val="3103915060"/>
                    </a:ext>
                  </a:extLst>
                </a:gridCol>
                <a:gridCol w="9391651">
                  <a:extLst>
                    <a:ext uri="{9D8B030D-6E8A-4147-A177-3AD203B41FA5}">
                      <a16:colId xmlns:a16="http://schemas.microsoft.com/office/drawing/2014/main" val="2402692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Karakteristike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Dokumentacija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72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6"/>
                        </a:rPr>
                        <a:t>Komandna tabla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 smtClean="0"/>
                        <a:t>Vizueliz</a:t>
                      </a:r>
                      <a:r>
                        <a:rPr lang="sr-Latn-RS" sz="3200" dirty="0" smtClean="0"/>
                        <a:t>ujte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svoj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napredak</a:t>
                      </a:r>
                      <a:r>
                        <a:rPr lang="en-US" sz="3200" dirty="0" smtClean="0"/>
                        <a:t> u </a:t>
                      </a:r>
                      <a:r>
                        <a:rPr lang="en-US" sz="3200" dirty="0" err="1" smtClean="0"/>
                        <a:t>okviru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projekta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ili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projekta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480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7"/>
                        </a:rPr>
                        <a:t>Budžet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3200" dirty="0" smtClean="0"/>
                        <a:t>Kreirajte i upravljajte</a:t>
                      </a:r>
                      <a:r>
                        <a:rPr lang="sr-Latn-RS" sz="3200" baseline="0" dirty="0" smtClean="0"/>
                        <a:t> budžetom projekta.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614213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672A75-6B93-4D19-A7E2-B57FBF1B89CC}"/>
              </a:ext>
            </a:extLst>
          </p:cNvPr>
          <p:cNvSpPr/>
          <p:nvPr/>
        </p:nvSpPr>
        <p:spPr>
          <a:xfrm>
            <a:off x="1765140" y="8111490"/>
            <a:ext cx="841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Izvor</a:t>
            </a:r>
            <a:r>
              <a:rPr lang="sl-SI" dirty="0" smtClean="0"/>
              <a:t>: </a:t>
            </a:r>
            <a:r>
              <a:rPr lang="sl-SI" dirty="0">
                <a:hlinkClick r:id="rId8"/>
              </a:rPr>
              <a:t>https://www.openproject.org/docs/getting-started/openproject-introduction</a:t>
            </a:r>
            <a:r>
              <a:rPr lang="sl-SI" dirty="0" smtClean="0">
                <a:hlinkClick r:id="rId8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4" name="TextBox 9"/>
          <p:cNvSpPr/>
          <p:nvPr/>
        </p:nvSpPr>
        <p:spPr>
          <a:xfrm>
            <a:off x="1911599" y="1856695"/>
            <a:ext cx="15782650" cy="1283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6600" b="1" spc="-49" dirty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6600" b="1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70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620485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 smtClean="0"/>
              <a:t>Praćenje i kontrola projekta</a:t>
            </a:r>
            <a:endParaRPr lang="sl-SI" sz="4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965" y="3552358"/>
            <a:ext cx="150644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3200" dirty="0" err="1">
                <a:latin typeface="Arial" panose="020B0604020202020204" pitchFamily="34" charset="0"/>
              </a:rPr>
              <a:t>Kreirajte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upravljajte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budžet</a:t>
            </a:r>
            <a:r>
              <a:rPr lang="sr-Latn-RS" altLang="sl-SI" sz="3200" dirty="0">
                <a:latin typeface="Arial" panose="020B0604020202020204" pitchFamily="34" charset="0"/>
              </a:rPr>
              <a:t>om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projekta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pratite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procenite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vreme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troškove</a:t>
            </a:r>
            <a:r>
              <a:rPr lang="en-US" altLang="sl-SI" sz="3200" dirty="0">
                <a:latin typeface="Arial" panose="020B0604020202020204" pitchFamily="34" charset="0"/>
              </a:rPr>
              <a:t>. </a:t>
            </a:r>
            <a:r>
              <a:rPr lang="sr-Latn-RS" altLang="sl-SI" sz="3200" dirty="0">
                <a:latin typeface="Arial" panose="020B0604020202020204" pitchFamily="34" charset="0"/>
              </a:rPr>
              <a:t>Prirpemite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prilagođene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izveštaje</a:t>
            </a:r>
            <a:r>
              <a:rPr lang="en-US" altLang="sl-SI" sz="3200" dirty="0">
                <a:latin typeface="Arial" panose="020B0604020202020204" pitchFamily="34" charset="0"/>
              </a:rPr>
              <a:t> za </a:t>
            </a:r>
            <a:r>
              <a:rPr lang="en-US" altLang="sl-SI" sz="3200" dirty="0" err="1">
                <a:latin typeface="Arial" panose="020B0604020202020204" pitchFamily="34" charset="0"/>
              </a:rPr>
              <a:t>tačan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trenutni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uvid</a:t>
            </a:r>
            <a:r>
              <a:rPr lang="en-US" altLang="sl-SI" sz="3200" dirty="0">
                <a:latin typeface="Arial" panose="020B0604020202020204" pitchFamily="34" charset="0"/>
              </a:rPr>
              <a:t> u </a:t>
            </a:r>
            <a:r>
              <a:rPr lang="en-US" altLang="sl-SI" sz="3200" dirty="0" err="1">
                <a:latin typeface="Arial" panose="020B0604020202020204" pitchFamily="34" charset="0"/>
              </a:rPr>
              <a:t>performanse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projekta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sr-Latn-RS" altLang="sl-SI" sz="3200" dirty="0">
                <a:latin typeface="Arial" panose="020B0604020202020204" pitchFamily="34" charset="0"/>
              </a:rPr>
              <a:t>opredeljene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resurse</a:t>
            </a:r>
            <a:r>
              <a:rPr lang="en-US" altLang="sl-SI" sz="3200" dirty="0">
                <a:latin typeface="Arial" panose="020B0604020202020204" pitchFamily="34" charset="0"/>
              </a:rPr>
              <a:t>.</a:t>
            </a:r>
            <a:endParaRPr lang="sl-SI" altLang="sl-SI" sz="3200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12A6D2A-D4C8-430A-B038-553632A28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077044"/>
              </p:ext>
            </p:extLst>
          </p:nvPr>
        </p:nvGraphicFramePr>
        <p:xfrm>
          <a:off x="1311965" y="5122018"/>
          <a:ext cx="16382284" cy="3291840"/>
        </p:xfrm>
        <a:graphic>
          <a:graphicData uri="http://schemas.openxmlformats.org/drawingml/2006/table">
            <a:tbl>
              <a:tblPr/>
              <a:tblGrid>
                <a:gridCol w="6304886">
                  <a:extLst>
                    <a:ext uri="{9D8B030D-6E8A-4147-A177-3AD203B41FA5}">
                      <a16:colId xmlns:a16="http://schemas.microsoft.com/office/drawing/2014/main" val="3103915060"/>
                    </a:ext>
                  </a:extLst>
                </a:gridCol>
                <a:gridCol w="10077398">
                  <a:extLst>
                    <a:ext uri="{9D8B030D-6E8A-4147-A177-3AD203B41FA5}">
                      <a16:colId xmlns:a16="http://schemas.microsoft.com/office/drawing/2014/main" val="2402692565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Karakteristike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Dokumentacija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729636"/>
                  </a:ext>
                </a:extLst>
              </a:tr>
              <a:tr h="574547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6"/>
                        </a:rPr>
                        <a:t>Vremensko praćenje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 smtClean="0"/>
                        <a:t>Pratite</a:t>
                      </a:r>
                      <a:r>
                        <a:rPr lang="en-US" sz="3200" dirty="0" smtClean="0"/>
                        <a:t> </a:t>
                      </a:r>
                      <a:r>
                        <a:rPr lang="sr-Latn-RS" sz="3200" baseline="0" dirty="0" smtClean="0"/>
                        <a:t>potrebno </a:t>
                      </a:r>
                      <a:r>
                        <a:rPr lang="en-US" sz="3200" dirty="0" err="1" smtClean="0"/>
                        <a:t>vreme</a:t>
                      </a:r>
                      <a:r>
                        <a:rPr lang="sr-Latn-RS" sz="3200" dirty="0" smtClean="0"/>
                        <a:t> realizacije</a:t>
                      </a:r>
                      <a:r>
                        <a:rPr lang="en-US" sz="3200" dirty="0" smtClean="0"/>
                        <a:t> za </a:t>
                      </a:r>
                      <a:r>
                        <a:rPr lang="en-US" sz="3200" dirty="0" err="1" smtClean="0"/>
                        <a:t>bilo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koji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posao</a:t>
                      </a:r>
                      <a:r>
                        <a:rPr lang="en-US" sz="3200" dirty="0" smtClean="0"/>
                        <a:t> u </a:t>
                      </a:r>
                      <a:r>
                        <a:rPr lang="en-US" sz="3200" dirty="0" err="1" smtClean="0"/>
                        <a:t>okviru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vašeg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projekta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408684"/>
                  </a:ext>
                </a:extLst>
              </a:tr>
              <a:tr h="574547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7"/>
                        </a:rPr>
                        <a:t>Praćenje troškova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3200" dirty="0" smtClean="0"/>
                        <a:t>Pratite troškove</a:t>
                      </a:r>
                      <a:r>
                        <a:rPr lang="sr-Latn-RS" sz="3200" baseline="0" dirty="0" smtClean="0"/>
                        <a:t> projekta.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403323"/>
                  </a:ext>
                </a:extLst>
              </a:tr>
              <a:tr h="1058376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8"/>
                        </a:rPr>
                        <a:t>Izveštavanje o vremenu i troškovima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sz="3200" dirty="0" smtClean="0"/>
                        <a:t>prirpemajte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tačne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detaljne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izveštaje</a:t>
                      </a:r>
                      <a:r>
                        <a:rPr lang="en-US" sz="3200" dirty="0" smtClean="0"/>
                        <a:t> o </a:t>
                      </a:r>
                      <a:r>
                        <a:rPr lang="en-US" sz="3200" dirty="0" err="1" smtClean="0"/>
                        <a:t>trenutno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utrošenom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vremenu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troškovima</a:t>
                      </a:r>
                      <a:r>
                        <a:rPr lang="en-US" sz="3200" dirty="0" smtClean="0"/>
                        <a:t> u </a:t>
                      </a:r>
                      <a:r>
                        <a:rPr lang="en-US" sz="3200" dirty="0" err="1" smtClean="0"/>
                        <a:t>okviru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projekta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496732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672A75-6B93-4D19-A7E2-B57FBF1B89CC}"/>
              </a:ext>
            </a:extLst>
          </p:cNvPr>
          <p:cNvSpPr/>
          <p:nvPr/>
        </p:nvSpPr>
        <p:spPr>
          <a:xfrm>
            <a:off x="4074657" y="8740562"/>
            <a:ext cx="841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Izvor: </a:t>
            </a:r>
            <a:r>
              <a:rPr lang="sl-SI" dirty="0">
                <a:hlinkClick r:id="rId9"/>
              </a:rPr>
              <a:t>https://</a:t>
            </a:r>
            <a:r>
              <a:rPr lang="sl-SI" dirty="0" smtClean="0">
                <a:hlinkClick r:id="rId9"/>
              </a:rPr>
              <a:t>www.openproject.org/docs/getting-started/openproject-introduction/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4" name="TextBox 9"/>
          <p:cNvSpPr/>
          <p:nvPr/>
        </p:nvSpPr>
        <p:spPr>
          <a:xfrm>
            <a:off x="1911599" y="1856695"/>
            <a:ext cx="15782650" cy="1283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6600" b="1" spc="-49" dirty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6600" b="1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390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914648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 smtClean="0"/>
              <a:t>Završetak projekta</a:t>
            </a:r>
            <a:endParaRPr lang="sl-SI" sz="4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599" y="3968878"/>
            <a:ext cx="150511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/>
              <a:t>Dokumentujte</a:t>
            </a:r>
            <a:r>
              <a:rPr lang="en-US" sz="3200" dirty="0"/>
              <a:t> </a:t>
            </a:r>
            <a:r>
              <a:rPr lang="sr-Latn-RS" sz="3200" dirty="0" smtClean="0"/>
              <a:t>dostignuća</a:t>
            </a:r>
            <a:r>
              <a:rPr lang="en-US" sz="3200" dirty="0" smtClean="0"/>
              <a:t> </a:t>
            </a:r>
            <a:r>
              <a:rPr lang="en-US" sz="3200" dirty="0" err="1"/>
              <a:t>projekta</a:t>
            </a:r>
            <a:r>
              <a:rPr lang="en-US" sz="3200" dirty="0"/>
              <a:t>, </a:t>
            </a:r>
            <a:r>
              <a:rPr lang="en-US" sz="3200" dirty="0" err="1"/>
              <a:t>naučene</a:t>
            </a:r>
            <a:r>
              <a:rPr lang="en-US" sz="3200" dirty="0"/>
              <a:t> </a:t>
            </a:r>
            <a:r>
              <a:rPr lang="en-US" sz="3200" dirty="0" err="1"/>
              <a:t>lekcije</a:t>
            </a:r>
            <a:r>
              <a:rPr lang="en-US" sz="3200" dirty="0"/>
              <a:t>, </a:t>
            </a:r>
            <a:r>
              <a:rPr lang="en-US" sz="3200" dirty="0" err="1"/>
              <a:t>najbolje</a:t>
            </a:r>
            <a:r>
              <a:rPr lang="en-US" sz="3200" dirty="0"/>
              <a:t> </a:t>
            </a:r>
            <a:r>
              <a:rPr lang="en-US" sz="3200" dirty="0" err="1"/>
              <a:t>prakse</a:t>
            </a:r>
            <a:r>
              <a:rPr lang="en-US" sz="3200" dirty="0"/>
              <a:t> </a:t>
            </a:r>
            <a:r>
              <a:rPr lang="en-US" sz="3200" dirty="0" err="1" smtClean="0"/>
              <a:t>i</a:t>
            </a:r>
            <a:r>
              <a:rPr lang="sr-Latn-RS" sz="3200" dirty="0" smtClean="0"/>
              <a:t> </a:t>
            </a:r>
            <a:r>
              <a:rPr lang="en-US" sz="3200" dirty="0" err="1" smtClean="0"/>
              <a:t>sumirajte</a:t>
            </a:r>
            <a:r>
              <a:rPr lang="en-US" sz="3200" dirty="0" smtClean="0"/>
              <a:t> </a:t>
            </a:r>
            <a:r>
              <a:rPr lang="en-US" sz="3200" dirty="0" err="1"/>
              <a:t>glavne</a:t>
            </a:r>
            <a:r>
              <a:rPr lang="en-US" sz="3200" dirty="0"/>
              <a:t> </a:t>
            </a:r>
            <a:r>
              <a:rPr lang="en-US" sz="3200" dirty="0" err="1"/>
              <a:t>rezultate</a:t>
            </a:r>
            <a:r>
              <a:rPr lang="en-US" sz="3200" dirty="0"/>
              <a:t> </a:t>
            </a:r>
            <a:r>
              <a:rPr lang="en-US" sz="3200" dirty="0" err="1"/>
              <a:t>projekta</a:t>
            </a:r>
            <a:r>
              <a:rPr lang="en-US" sz="3200" dirty="0"/>
              <a:t>. </a:t>
            </a:r>
            <a:r>
              <a:rPr lang="en-US" sz="3200" dirty="0" err="1"/>
              <a:t>Arhivirajte</a:t>
            </a:r>
            <a:r>
              <a:rPr lang="en-US" sz="3200" dirty="0"/>
              <a:t> </a:t>
            </a:r>
            <a:r>
              <a:rPr lang="en-US" sz="3200" dirty="0" err="1"/>
              <a:t>projekte</a:t>
            </a:r>
            <a:r>
              <a:rPr lang="en-US" sz="3200" dirty="0"/>
              <a:t> za </a:t>
            </a:r>
            <a:r>
              <a:rPr lang="en-US" sz="3200" dirty="0" err="1"/>
              <a:t>kasniju</a:t>
            </a:r>
            <a:r>
              <a:rPr lang="en-US" sz="3200" dirty="0"/>
              <a:t> </a:t>
            </a:r>
            <a:r>
              <a:rPr lang="en-US" sz="3200" dirty="0" err="1"/>
              <a:t>upotrebu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naučene</a:t>
            </a:r>
            <a:r>
              <a:rPr lang="en-US" sz="3200" dirty="0"/>
              <a:t> </a:t>
            </a:r>
            <a:r>
              <a:rPr lang="en-US" sz="3200" dirty="0" err="1"/>
              <a:t>lekcije</a:t>
            </a:r>
            <a:r>
              <a:rPr lang="en-US" sz="3200" dirty="0"/>
              <a:t>.</a:t>
            </a:r>
            <a:endParaRPr lang="sl-SI" altLang="sl-SI" sz="3200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C8FDBE9-55EE-47BD-B21E-2A3E90988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33261"/>
              </p:ext>
            </p:extLst>
          </p:nvPr>
        </p:nvGraphicFramePr>
        <p:xfrm>
          <a:off x="1911599" y="5348589"/>
          <a:ext cx="14757720" cy="3200400"/>
        </p:xfrm>
        <a:graphic>
          <a:graphicData uri="http://schemas.openxmlformats.org/drawingml/2006/table">
            <a:tbl>
              <a:tblPr/>
              <a:tblGrid>
                <a:gridCol w="6073140">
                  <a:extLst>
                    <a:ext uri="{9D8B030D-6E8A-4147-A177-3AD203B41FA5}">
                      <a16:colId xmlns:a16="http://schemas.microsoft.com/office/drawing/2014/main" val="602057072"/>
                    </a:ext>
                  </a:extLst>
                </a:gridCol>
                <a:gridCol w="8684580">
                  <a:extLst>
                    <a:ext uri="{9D8B030D-6E8A-4147-A177-3AD203B41FA5}">
                      <a16:colId xmlns:a16="http://schemas.microsoft.com/office/drawing/2014/main" val="2598487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Karakteristike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Dokumentacija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075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6"/>
                        </a:rPr>
                        <a:t>Vikipedija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Dokumentujte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sve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relevantne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informacije</a:t>
                      </a:r>
                      <a:r>
                        <a:rPr lang="en-US" sz="3200" dirty="0" smtClean="0"/>
                        <a:t> o </a:t>
                      </a:r>
                      <a:r>
                        <a:rPr lang="en-US" sz="3200" dirty="0" err="1" smtClean="0"/>
                        <a:t>projektu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naučene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lekcije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najbolje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prakse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rezultate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još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mnogo</a:t>
                      </a:r>
                      <a:r>
                        <a:rPr lang="en-US" sz="3200" dirty="0" smtClean="0"/>
                        <a:t> toga.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455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hlinkClick r:id="rId7"/>
                        </a:rPr>
                        <a:t>Arhiva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3200" dirty="0" smtClean="0"/>
                        <a:t>Arhivirajte svoj projekat za dalje reference i dokumentaciju.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997290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045F083D-7896-4531-BAE5-4359AA3C418A}"/>
              </a:ext>
            </a:extLst>
          </p:cNvPr>
          <p:cNvSpPr/>
          <p:nvPr/>
        </p:nvSpPr>
        <p:spPr>
          <a:xfrm>
            <a:off x="5081582" y="8701287"/>
            <a:ext cx="841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Izvor</a:t>
            </a:r>
            <a:r>
              <a:rPr lang="sl-SI" dirty="0" smtClean="0"/>
              <a:t>: </a:t>
            </a:r>
            <a:r>
              <a:rPr lang="sl-SI" dirty="0">
                <a:hlinkClick r:id="rId8"/>
              </a:rPr>
              <a:t>https://www.openproject.org/docs/getting-started/openproject-introduction</a:t>
            </a:r>
            <a:r>
              <a:rPr lang="sl-SI" dirty="0" smtClean="0">
                <a:hlinkClick r:id="rId8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4" name="TextBox 9"/>
          <p:cNvSpPr/>
          <p:nvPr/>
        </p:nvSpPr>
        <p:spPr>
          <a:xfrm>
            <a:off x="1911599" y="1856695"/>
            <a:ext cx="15782650" cy="1283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6600" b="1" spc="-49" dirty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6600" b="1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764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156225" y="3155059"/>
            <a:ext cx="16005339" cy="12311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en-US" sz="4000" dirty="0" err="1"/>
              <a:t>OpenProject</a:t>
            </a:r>
            <a:r>
              <a:rPr lang="en-US" sz="4000" dirty="0"/>
              <a:t> </a:t>
            </a:r>
            <a:r>
              <a:rPr lang="en-US" sz="4000" dirty="0" err="1"/>
              <a:t>može</a:t>
            </a:r>
            <a:r>
              <a:rPr lang="en-US" sz="4000" dirty="0"/>
              <a:t> se </a:t>
            </a:r>
            <a:r>
              <a:rPr lang="en-US" sz="4000" dirty="0" err="1"/>
              <a:t>koristiti</a:t>
            </a:r>
            <a:r>
              <a:rPr lang="en-US" sz="4000" dirty="0"/>
              <a:t> </a:t>
            </a:r>
            <a:r>
              <a:rPr lang="sr-Latn-RS" sz="4000" dirty="0" smtClean="0"/>
              <a:t>na tri načina</a:t>
            </a:r>
            <a:r>
              <a:rPr lang="en-US" sz="4000" dirty="0" smtClean="0"/>
              <a:t>, </a:t>
            </a:r>
            <a:r>
              <a:rPr lang="en-US" sz="4000" dirty="0" err="1"/>
              <a:t>bilo</a:t>
            </a:r>
            <a:r>
              <a:rPr lang="en-US" sz="4000" dirty="0"/>
              <a:t> </a:t>
            </a:r>
            <a:r>
              <a:rPr lang="en-US" sz="4000" dirty="0" err="1" smtClean="0"/>
              <a:t>lokalno</a:t>
            </a:r>
            <a:r>
              <a:rPr lang="sr-Latn-RS" sz="4000" dirty="0" smtClean="0"/>
              <a:t>/</a:t>
            </a:r>
            <a:r>
              <a:rPr lang="en-US" sz="4000" dirty="0" err="1" smtClean="0"/>
              <a:t>kao</a:t>
            </a:r>
            <a:r>
              <a:rPr lang="en-US" sz="4000" dirty="0" smtClean="0"/>
              <a:t> </a:t>
            </a:r>
            <a:r>
              <a:rPr lang="en-US" sz="4000" dirty="0" err="1" smtClean="0"/>
              <a:t>softver</a:t>
            </a:r>
            <a:r>
              <a:rPr lang="sr-Latn-RS" sz="4000" dirty="0" smtClean="0"/>
              <a:t>/</a:t>
            </a:r>
            <a:r>
              <a:rPr lang="en-US" sz="4000" dirty="0" err="1" smtClean="0"/>
              <a:t>kao</a:t>
            </a:r>
            <a:r>
              <a:rPr lang="en-US" sz="4000" dirty="0" smtClean="0"/>
              <a:t> </a:t>
            </a:r>
            <a:r>
              <a:rPr lang="en-US" sz="4000" dirty="0" err="1"/>
              <a:t>usluga</a:t>
            </a:r>
            <a:r>
              <a:rPr lang="en-US" sz="4000" dirty="0"/>
              <a:t>.</a:t>
            </a:r>
            <a:endParaRPr lang="sl-SI" sz="4000" b="1" dirty="0"/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CB1F6C3E-9EAE-401B-ABB8-9D16C93DC9F5}"/>
              </a:ext>
            </a:extLst>
          </p:cNvPr>
          <p:cNvSpPr/>
          <p:nvPr/>
        </p:nvSpPr>
        <p:spPr>
          <a:xfrm>
            <a:off x="5091435" y="8351618"/>
            <a:ext cx="841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Izvor</a:t>
            </a:r>
            <a:r>
              <a:rPr lang="sl-SI" dirty="0" smtClean="0"/>
              <a:t>: </a:t>
            </a:r>
            <a:r>
              <a:rPr lang="sl-SI" dirty="0">
                <a:hlinkClick r:id="rId6"/>
              </a:rPr>
              <a:t>https://www.openproject.org/docs/getting-started/openproject-introduction</a:t>
            </a:r>
            <a:r>
              <a:rPr lang="sl-SI" dirty="0" smtClean="0">
                <a:hlinkClick r:id="rId6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87D14A-477A-45B2-AA3E-EF976267D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600" y="4535670"/>
            <a:ext cx="12649200" cy="2904423"/>
          </a:xfrm>
          <a:prstGeom prst="rect">
            <a:avLst/>
          </a:prstGeom>
        </p:spPr>
      </p:pic>
      <p:sp>
        <p:nvSpPr>
          <p:cNvPr id="12" name="TextBox 9"/>
          <p:cNvSpPr/>
          <p:nvPr/>
        </p:nvSpPr>
        <p:spPr>
          <a:xfrm>
            <a:off x="1911599" y="1856695"/>
            <a:ext cx="15782650" cy="1283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6600" b="1" spc="-49" dirty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6600" b="1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801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4411136" y="9398931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206506" y="2906486"/>
            <a:ext cx="8460007" cy="4286896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77D50A69-C478-49ED-BADC-F9E27671E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7754" y="2241518"/>
            <a:ext cx="7532174" cy="79264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0679" y="821335"/>
            <a:ext cx="13199154" cy="12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33"/>
              </a:lnSpc>
            </a:pPr>
            <a:r>
              <a:rPr lang="sl-SI" sz="5400" b="1" spc="-49" dirty="0">
                <a:solidFill>
                  <a:srgbClr val="000000"/>
                </a:solidFill>
                <a:latin typeface="Abhaya Libre Regular"/>
              </a:rPr>
              <a:t>Hands-on projektni menadžment uz OpenProject</a:t>
            </a:r>
            <a:endParaRPr lang="en-US" sz="5400" b="1" spc="-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4396" y="4172771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/>
              <a:t>Kreirajte</a:t>
            </a:r>
            <a:r>
              <a:rPr lang="en-US" sz="3600" dirty="0"/>
              <a:t> </a:t>
            </a:r>
            <a:r>
              <a:rPr lang="en-US" sz="3600" dirty="0" err="1"/>
              <a:t>novi</a:t>
            </a:r>
            <a:r>
              <a:rPr lang="en-US" sz="3600" dirty="0"/>
              <a:t> </a:t>
            </a:r>
            <a:r>
              <a:rPr lang="en-US" sz="3600" dirty="0" err="1"/>
              <a:t>projekat</a:t>
            </a:r>
            <a:r>
              <a:rPr lang="en-US" sz="3600" dirty="0"/>
              <a:t>:</a:t>
            </a:r>
          </a:p>
          <a:p>
            <a:r>
              <a:rPr lang="en-US" sz="3600" dirty="0"/>
              <a:t>Veliki </a:t>
            </a:r>
            <a:r>
              <a:rPr lang="en-US" sz="3600" dirty="0" err="1"/>
              <a:t>regionalni</a:t>
            </a:r>
            <a:r>
              <a:rPr lang="en-US" sz="3600" dirty="0"/>
              <a:t> </a:t>
            </a:r>
            <a:r>
              <a:rPr lang="en-US" sz="3600" dirty="0" err="1"/>
              <a:t>projekat</a:t>
            </a:r>
            <a:r>
              <a:rPr lang="en-US" sz="3600" dirty="0"/>
              <a:t> </a:t>
            </a:r>
            <a:r>
              <a:rPr lang="sr-Latn-RS" sz="3600" dirty="0" smtClean="0"/>
              <a:t>sadržaće</a:t>
            </a:r>
            <a:r>
              <a:rPr lang="en-US" sz="3600" dirty="0" smtClean="0"/>
              <a:t> </a:t>
            </a:r>
            <a:r>
              <a:rPr lang="en-US" sz="3600" dirty="0"/>
              <a:t>tri </a:t>
            </a:r>
            <a:r>
              <a:rPr lang="en-US" sz="3600" dirty="0" err="1" smtClean="0"/>
              <a:t>po</a:t>
            </a:r>
            <a:r>
              <a:rPr lang="sr-Latn-RS" sz="3600" dirty="0" smtClean="0"/>
              <a:t>d</a:t>
            </a:r>
            <a:r>
              <a:rPr lang="en-US" sz="3600" dirty="0" err="1" smtClean="0"/>
              <a:t>projekt</a:t>
            </a:r>
            <a:r>
              <a:rPr lang="sr-Latn-RS" sz="3600" dirty="0" smtClean="0"/>
              <a:t>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66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4411136" y="9398931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 rot="19902991">
            <a:off x="1085869" y="5245092"/>
            <a:ext cx="6076037" cy="1596616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 rot="19920374">
            <a:off x="1352087" y="5135114"/>
            <a:ext cx="7849075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 smtClean="0"/>
              <a:t>Projekat je kreiran:</a:t>
            </a:r>
            <a:endParaRPr lang="sl-SI" sz="4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2B63957-A547-48D3-ABD5-79E471104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272" y="2752043"/>
            <a:ext cx="10398708" cy="66468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10679" y="821335"/>
            <a:ext cx="13199154" cy="12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33"/>
              </a:lnSpc>
            </a:pPr>
            <a:r>
              <a:rPr lang="sl-SI" sz="5400" b="1" spc="-49" dirty="0">
                <a:solidFill>
                  <a:srgbClr val="000000"/>
                </a:solidFill>
                <a:latin typeface="Abhaya Libre Regular"/>
              </a:rPr>
              <a:t>Hands-on projektni menadžment uz OpenProject</a:t>
            </a:r>
            <a:endParaRPr lang="en-US" sz="5400" b="1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57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1464987" y="388695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200169" y="2509099"/>
            <a:ext cx="6076037" cy="1596616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877189" y="2755888"/>
            <a:ext cx="7849075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 smtClean="0"/>
              <a:t>Primer WBS</a:t>
            </a:r>
            <a:endParaRPr lang="sl-SI" sz="4000" b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6F451BC-854C-490B-8098-4EC23B7AC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405" y="3511370"/>
            <a:ext cx="14988472" cy="64134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23931" y="1293268"/>
            <a:ext cx="13199154" cy="12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33"/>
              </a:lnSpc>
            </a:pPr>
            <a:r>
              <a:rPr lang="sl-SI" sz="5400" b="1" spc="-49" dirty="0">
                <a:solidFill>
                  <a:srgbClr val="000000"/>
                </a:solidFill>
                <a:latin typeface="Abhaya Libre Regular"/>
              </a:rPr>
              <a:t>Hands-on projektni menadžment uz OpenProject</a:t>
            </a:r>
            <a:endParaRPr lang="en-US" sz="5400" b="1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34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14555551" y="9176072"/>
            <a:ext cx="3710520" cy="779040"/>
          </a:xfrm>
          <a:prstGeom prst="rect">
            <a:avLst/>
          </a:prstGeom>
          <a:ln w="0"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3463450-A088-4A75-B2F2-C6024058D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189" y="3386022"/>
            <a:ext cx="11822482" cy="656909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B5E9292C-D0AF-41E4-9A2D-0BB7C74DC5F9}"/>
              </a:ext>
            </a:extLst>
          </p:cNvPr>
          <p:cNvSpPr/>
          <p:nvPr/>
        </p:nvSpPr>
        <p:spPr>
          <a:xfrm>
            <a:off x="1877189" y="2663123"/>
            <a:ext cx="9506428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 smtClean="0"/>
              <a:t>Primer liste članova tima projekta</a:t>
            </a:r>
            <a:endParaRPr lang="sl-SI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2610679" y="821335"/>
            <a:ext cx="13199154" cy="12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33"/>
              </a:lnSpc>
            </a:pPr>
            <a:r>
              <a:rPr lang="sl-SI" sz="5400" b="1" spc="-49" dirty="0">
                <a:solidFill>
                  <a:srgbClr val="000000"/>
                </a:solidFill>
                <a:latin typeface="Abhaya Libre Regular"/>
              </a:rPr>
              <a:t>Hands-on projektni menadžment uz OpenProject</a:t>
            </a:r>
            <a:endParaRPr lang="en-US" sz="5400" b="1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96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14555551" y="9176072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B5E9292C-D0AF-41E4-9A2D-0BB7C74DC5F9}"/>
              </a:ext>
            </a:extLst>
          </p:cNvPr>
          <p:cNvSpPr/>
          <p:nvPr/>
        </p:nvSpPr>
        <p:spPr>
          <a:xfrm>
            <a:off x="1877189" y="2611998"/>
            <a:ext cx="14250707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pl-PL" sz="4000" b="1" dirty="0" smtClean="0"/>
              <a:t>Primeri </a:t>
            </a:r>
            <a:r>
              <a:rPr lang="pl-PL" sz="4000" b="1" dirty="0"/>
              <a:t>sastanaka i zapisnika sa sastanaka </a:t>
            </a:r>
            <a:r>
              <a:rPr lang="pl-PL" sz="4000" b="1" dirty="0" smtClean="0"/>
              <a:t>članova tima</a:t>
            </a:r>
            <a:endParaRPr lang="sl-SI" sz="4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51BC67A-0734-4A55-9733-74D7FF76C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189" y="3411437"/>
            <a:ext cx="12077700" cy="65436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97426" y="1168216"/>
            <a:ext cx="13199154" cy="12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33"/>
              </a:lnSpc>
            </a:pPr>
            <a:r>
              <a:rPr lang="sl-SI" sz="5400" b="1" spc="-49" dirty="0">
                <a:solidFill>
                  <a:srgbClr val="000000"/>
                </a:solidFill>
                <a:latin typeface="Abhaya Libre Regular"/>
              </a:rPr>
              <a:t>Hands-on projektni menadžment uz OpenProject</a:t>
            </a:r>
            <a:endParaRPr lang="en-US" sz="5400" b="1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80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14555551" y="9176072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B5E9292C-D0AF-41E4-9A2D-0BB7C74DC5F9}"/>
              </a:ext>
            </a:extLst>
          </p:cNvPr>
          <p:cNvSpPr/>
          <p:nvPr/>
        </p:nvSpPr>
        <p:spPr>
          <a:xfrm>
            <a:off x="1877189" y="2449583"/>
            <a:ext cx="7849075" cy="5539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3600" b="1" dirty="0" smtClean="0"/>
              <a:t>Primer podešavanja projekta</a:t>
            </a:r>
            <a:endParaRPr lang="sl-SI" sz="36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DAC2E1F-6446-425B-A9BB-801235C88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189" y="3023211"/>
            <a:ext cx="10695811" cy="6589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10679" y="1033370"/>
            <a:ext cx="13199154" cy="12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33"/>
              </a:lnSpc>
            </a:pPr>
            <a:r>
              <a:rPr lang="sl-SI" sz="5400" b="1" spc="-49" dirty="0">
                <a:solidFill>
                  <a:srgbClr val="000000"/>
                </a:solidFill>
                <a:latin typeface="Abhaya Libre Regular"/>
              </a:rPr>
              <a:t>Hands-on projektni menadžment uz OpenProject</a:t>
            </a:r>
            <a:endParaRPr lang="en-US" sz="5400" b="1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4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/>
          <p:cNvPicPr/>
          <p:nvPr/>
        </p:nvPicPr>
        <p:blipFill>
          <a:blip r:embed="rId2"/>
          <a:stretch/>
        </p:blipFill>
        <p:spPr>
          <a:xfrm>
            <a:off x="180000" y="837360"/>
            <a:ext cx="17927280" cy="963576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3"/>
          <p:cNvPicPr/>
          <p:nvPr/>
        </p:nvPicPr>
        <p:blipFill>
          <a:blip r:embed="rId3"/>
          <a:stretch/>
        </p:blipFill>
        <p:spPr>
          <a:xfrm rot="1852800">
            <a:off x="6163920" y="-332676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4"/>
          <p:cNvPicPr/>
          <p:nvPr/>
        </p:nvPicPr>
        <p:blipFill>
          <a:blip r:embed="rId4"/>
          <a:stretch/>
        </p:blipFill>
        <p:spPr>
          <a:xfrm rot="1167600">
            <a:off x="16542000" y="750312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5"/>
          <p:cNvPicPr/>
          <p:nvPr/>
        </p:nvPicPr>
        <p:blipFill>
          <a:blip r:embed="rId5"/>
          <a:stretch/>
        </p:blipFill>
        <p:spPr>
          <a:xfrm rot="17403600">
            <a:off x="-5667480" y="81176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6"/>
          <p:cNvPicPr/>
          <p:nvPr/>
        </p:nvPicPr>
        <p:blipFill>
          <a:blip r:embed="rId6"/>
          <a:stretch/>
        </p:blipFill>
        <p:spPr>
          <a:xfrm>
            <a:off x="-642240" y="-255996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7"/>
          <p:cNvPicPr/>
          <p:nvPr/>
        </p:nvPicPr>
        <p:blipFill>
          <a:blip r:embed="rId6"/>
          <a:stretch/>
        </p:blipFill>
        <p:spPr>
          <a:xfrm>
            <a:off x="15371640" y="948816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8"/>
          <p:cNvPicPr/>
          <p:nvPr/>
        </p:nvPicPr>
        <p:blipFill>
          <a:blip r:embed="rId7"/>
          <a:stretch/>
        </p:blipFill>
        <p:spPr>
          <a:xfrm rot="20414400">
            <a:off x="-3852720" y="1893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9"/>
          <p:cNvPicPr/>
          <p:nvPr/>
        </p:nvPicPr>
        <p:blipFill>
          <a:blip r:embed="rId8"/>
          <a:stretch/>
        </p:blipFill>
        <p:spPr>
          <a:xfrm rot="14220600">
            <a:off x="2804760" y="1036152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10"/>
          <p:cNvPicPr/>
          <p:nvPr/>
        </p:nvPicPr>
        <p:blipFill>
          <a:blip r:embed="rId9"/>
          <a:stretch/>
        </p:blipFill>
        <p:spPr>
          <a:xfrm rot="6633000">
            <a:off x="18127800" y="173196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88" name="Group 11"/>
          <p:cNvGrpSpPr/>
          <p:nvPr/>
        </p:nvGrpSpPr>
        <p:grpSpPr>
          <a:xfrm>
            <a:off x="3249360" y="1562760"/>
            <a:ext cx="3085920" cy="2796480"/>
            <a:chOff x="3249360" y="1562760"/>
            <a:chExt cx="3085920" cy="2796480"/>
          </a:xfrm>
        </p:grpSpPr>
        <p:sp>
          <p:nvSpPr>
            <p:cNvPr id="89" name="Freeform 12"/>
            <p:cNvSpPr/>
            <p:nvPr/>
          </p:nvSpPr>
          <p:spPr>
            <a:xfrm>
              <a:off x="3249360" y="170748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TextBox 13"/>
            <p:cNvSpPr/>
            <p:nvPr/>
          </p:nvSpPr>
          <p:spPr>
            <a:xfrm>
              <a:off x="3683520" y="156276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1" name="Group 14"/>
          <p:cNvGrpSpPr/>
          <p:nvPr/>
        </p:nvGrpSpPr>
        <p:grpSpPr>
          <a:xfrm>
            <a:off x="5709600" y="3007800"/>
            <a:ext cx="3085920" cy="2796480"/>
            <a:chOff x="5709600" y="3007800"/>
            <a:chExt cx="3085920" cy="2796480"/>
          </a:xfrm>
        </p:grpSpPr>
        <p:sp>
          <p:nvSpPr>
            <p:cNvPr id="92" name="Freeform 15"/>
            <p:cNvSpPr/>
            <p:nvPr/>
          </p:nvSpPr>
          <p:spPr>
            <a:xfrm>
              <a:off x="5709600" y="315252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TextBox 16"/>
            <p:cNvSpPr/>
            <p:nvPr/>
          </p:nvSpPr>
          <p:spPr>
            <a:xfrm>
              <a:off x="6143760" y="300780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4" name="Group 17"/>
          <p:cNvGrpSpPr/>
          <p:nvPr/>
        </p:nvGrpSpPr>
        <p:grpSpPr>
          <a:xfrm>
            <a:off x="2691720" y="4338000"/>
            <a:ext cx="3643560" cy="3301920"/>
            <a:chOff x="2691720" y="4338000"/>
            <a:chExt cx="3643560" cy="3301920"/>
          </a:xfrm>
        </p:grpSpPr>
        <p:sp>
          <p:nvSpPr>
            <p:cNvPr id="95" name="Freeform 18"/>
            <p:cNvSpPr/>
            <p:nvPr/>
          </p:nvSpPr>
          <p:spPr>
            <a:xfrm>
              <a:off x="2691720" y="4509000"/>
              <a:ext cx="3643560" cy="3130920"/>
            </a:xfrm>
            <a:custGeom>
              <a:avLst/>
              <a:gdLst>
                <a:gd name="textAreaLeft" fmla="*/ 0 w 3643560"/>
                <a:gd name="textAreaRight" fmla="*/ 3643920 w 3643560"/>
                <a:gd name="textAreaTop" fmla="*/ 0 h 3130920"/>
                <a:gd name="textAreaBottom" fmla="*/ 3131280 h 313092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TextBox 19"/>
            <p:cNvSpPr/>
            <p:nvPr/>
          </p:nvSpPr>
          <p:spPr>
            <a:xfrm>
              <a:off x="3204000" y="4338000"/>
              <a:ext cx="2618640" cy="330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7" name="Group 20"/>
          <p:cNvGrpSpPr/>
          <p:nvPr/>
        </p:nvGrpSpPr>
        <p:grpSpPr>
          <a:xfrm>
            <a:off x="5760000" y="6012360"/>
            <a:ext cx="3085920" cy="2796480"/>
            <a:chOff x="5760000" y="6012360"/>
            <a:chExt cx="3085920" cy="2796480"/>
          </a:xfrm>
        </p:grpSpPr>
        <p:sp>
          <p:nvSpPr>
            <p:cNvPr id="98" name="Freeform 21"/>
            <p:cNvSpPr/>
            <p:nvPr/>
          </p:nvSpPr>
          <p:spPr>
            <a:xfrm>
              <a:off x="5760000" y="615708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TextBox 22"/>
            <p:cNvSpPr/>
            <p:nvPr/>
          </p:nvSpPr>
          <p:spPr>
            <a:xfrm>
              <a:off x="6193800" y="601236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0" name="Group 23"/>
          <p:cNvGrpSpPr/>
          <p:nvPr/>
        </p:nvGrpSpPr>
        <p:grpSpPr>
          <a:xfrm>
            <a:off x="8182440" y="4334040"/>
            <a:ext cx="3085920" cy="2796480"/>
            <a:chOff x="8182440" y="4334040"/>
            <a:chExt cx="3085920" cy="2796480"/>
          </a:xfrm>
        </p:grpSpPr>
        <p:sp>
          <p:nvSpPr>
            <p:cNvPr id="101" name="Freeform 24"/>
            <p:cNvSpPr/>
            <p:nvPr/>
          </p:nvSpPr>
          <p:spPr>
            <a:xfrm>
              <a:off x="8182440" y="447876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TextBox 25"/>
            <p:cNvSpPr/>
            <p:nvPr/>
          </p:nvSpPr>
          <p:spPr>
            <a:xfrm>
              <a:off x="8616240" y="433404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3" name="Group 26"/>
          <p:cNvGrpSpPr/>
          <p:nvPr/>
        </p:nvGrpSpPr>
        <p:grpSpPr>
          <a:xfrm>
            <a:off x="10749240" y="3038040"/>
            <a:ext cx="3085920" cy="2796480"/>
            <a:chOff x="10749240" y="3038040"/>
            <a:chExt cx="3085920" cy="2796480"/>
          </a:xfrm>
        </p:grpSpPr>
        <p:sp>
          <p:nvSpPr>
            <p:cNvPr id="104" name="Freeform 27"/>
            <p:cNvSpPr/>
            <p:nvPr/>
          </p:nvSpPr>
          <p:spPr>
            <a:xfrm>
              <a:off x="10749240" y="318276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TextBox 28"/>
            <p:cNvSpPr/>
            <p:nvPr/>
          </p:nvSpPr>
          <p:spPr>
            <a:xfrm>
              <a:off x="11183400" y="303804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6" name="Group 29"/>
          <p:cNvGrpSpPr/>
          <p:nvPr/>
        </p:nvGrpSpPr>
        <p:grpSpPr>
          <a:xfrm>
            <a:off x="10749240" y="5839560"/>
            <a:ext cx="3085920" cy="2796480"/>
            <a:chOff x="10749240" y="5839560"/>
            <a:chExt cx="3085920" cy="2796480"/>
          </a:xfrm>
        </p:grpSpPr>
        <p:sp>
          <p:nvSpPr>
            <p:cNvPr id="107" name="Freeform 30"/>
            <p:cNvSpPr/>
            <p:nvPr/>
          </p:nvSpPr>
          <p:spPr>
            <a:xfrm>
              <a:off x="10749240" y="598428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TextBox 31"/>
            <p:cNvSpPr/>
            <p:nvPr/>
          </p:nvSpPr>
          <p:spPr>
            <a:xfrm>
              <a:off x="11183400" y="583956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9" name="Group 32"/>
          <p:cNvGrpSpPr/>
          <p:nvPr/>
        </p:nvGrpSpPr>
        <p:grpSpPr>
          <a:xfrm>
            <a:off x="13225680" y="4364280"/>
            <a:ext cx="3085920" cy="2796480"/>
            <a:chOff x="13225680" y="4364280"/>
            <a:chExt cx="3085920" cy="2796480"/>
          </a:xfrm>
        </p:grpSpPr>
        <p:sp>
          <p:nvSpPr>
            <p:cNvPr id="110" name="Freeform 33"/>
            <p:cNvSpPr/>
            <p:nvPr/>
          </p:nvSpPr>
          <p:spPr>
            <a:xfrm>
              <a:off x="13225680" y="450900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TextBox 34"/>
            <p:cNvSpPr/>
            <p:nvPr/>
          </p:nvSpPr>
          <p:spPr>
            <a:xfrm>
              <a:off x="13659480" y="436428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112" name="Picture 35"/>
          <p:cNvPicPr/>
          <p:nvPr/>
        </p:nvPicPr>
        <p:blipFill>
          <a:blip r:embed="rId10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36"/>
          <p:cNvPicPr/>
          <p:nvPr/>
        </p:nvPicPr>
        <p:blipFill>
          <a:blip r:embed="rId11"/>
          <a:stretch/>
        </p:blipFill>
        <p:spPr>
          <a:xfrm>
            <a:off x="3687120" y="2559600"/>
            <a:ext cx="2210400" cy="94752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37"/>
          <p:cNvPicPr/>
          <p:nvPr/>
        </p:nvPicPr>
        <p:blipFill>
          <a:blip r:embed="rId12"/>
          <a:stretch/>
        </p:blipFill>
        <p:spPr>
          <a:xfrm>
            <a:off x="6243840" y="3864240"/>
            <a:ext cx="2017440" cy="128844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38"/>
          <p:cNvPicPr/>
          <p:nvPr/>
        </p:nvPicPr>
        <p:blipFill>
          <a:blip r:embed="rId13"/>
          <a:stretch/>
        </p:blipFill>
        <p:spPr>
          <a:xfrm>
            <a:off x="2989800" y="5655600"/>
            <a:ext cx="3047400" cy="79272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39"/>
          <p:cNvPicPr/>
          <p:nvPr/>
        </p:nvPicPr>
        <p:blipFill>
          <a:blip r:embed="rId14"/>
          <a:stretch/>
        </p:blipFill>
        <p:spPr>
          <a:xfrm>
            <a:off x="8630640" y="5274720"/>
            <a:ext cx="2189520" cy="93672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40"/>
          <p:cNvPicPr/>
          <p:nvPr/>
        </p:nvPicPr>
        <p:blipFill>
          <a:blip r:embed="rId15"/>
          <a:stretch/>
        </p:blipFill>
        <p:spPr>
          <a:xfrm>
            <a:off x="11121840" y="4169520"/>
            <a:ext cx="2340720" cy="69804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41"/>
          <p:cNvPicPr/>
          <p:nvPr/>
        </p:nvPicPr>
        <p:blipFill>
          <a:blip r:embed="rId16"/>
          <a:stretch/>
        </p:blipFill>
        <p:spPr>
          <a:xfrm>
            <a:off x="13225680" y="5274720"/>
            <a:ext cx="2940840" cy="110520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42"/>
          <p:cNvPicPr/>
          <p:nvPr/>
        </p:nvPicPr>
        <p:blipFill>
          <a:blip r:embed="rId17"/>
          <a:stretch/>
        </p:blipFill>
        <p:spPr>
          <a:xfrm>
            <a:off x="11121840" y="6279480"/>
            <a:ext cx="2425320" cy="206100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43"/>
          <p:cNvPicPr/>
          <p:nvPr/>
        </p:nvPicPr>
        <p:blipFill>
          <a:blip r:embed="rId18"/>
          <a:stretch/>
        </p:blipFill>
        <p:spPr>
          <a:xfrm>
            <a:off x="5831280" y="6271560"/>
            <a:ext cx="3014640" cy="2131560"/>
          </a:xfrm>
          <a:prstGeom prst="rect">
            <a:avLst/>
          </a:prstGeom>
          <a:ln w="0">
            <a:noFill/>
          </a:ln>
        </p:spPr>
      </p:pic>
      <p:sp>
        <p:nvSpPr>
          <p:cNvPr id="121" name="TextBox 44"/>
          <p:cNvSpPr/>
          <p:nvPr/>
        </p:nvSpPr>
        <p:spPr>
          <a:xfrm>
            <a:off x="6608880" y="1228680"/>
            <a:ext cx="8280360" cy="706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r-Latn-RS" sz="6410" b="0" strike="noStrike" spc="-1" dirty="0" smtClean="0">
                <a:solidFill>
                  <a:srgbClr val="000000"/>
                </a:solidFill>
                <a:latin typeface="Abhaya Libre Regular Bold"/>
              </a:rPr>
              <a:t>Konzorcijum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Picture 45"/>
          <p:cNvPicPr/>
          <p:nvPr/>
        </p:nvPicPr>
        <p:blipFill>
          <a:blip r:embed="rId19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2"/>
          <p:cNvPicPr/>
          <p:nvPr/>
        </p:nvPicPr>
        <p:blipFill>
          <a:blip r:embed="rId2"/>
          <a:stretch/>
        </p:blipFill>
        <p:spPr>
          <a:xfrm rot="1167600">
            <a:off x="15049080" y="659412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3"/>
          <p:cNvPicPr/>
          <p:nvPr/>
        </p:nvPicPr>
        <p:blipFill>
          <a:blip r:embed="rId3"/>
          <a:stretch/>
        </p:blipFill>
        <p:spPr>
          <a:xfrm rot="2229000">
            <a:off x="-3893760" y="-4467960"/>
            <a:ext cx="6835680" cy="67734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4"/>
          <p:cNvPicPr/>
          <p:nvPr/>
        </p:nvPicPr>
        <p:blipFill>
          <a:blip r:embed="rId4"/>
          <a:stretch/>
        </p:blipFill>
        <p:spPr>
          <a:xfrm>
            <a:off x="13878360" y="857952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5"/>
          <p:cNvPicPr/>
          <p:nvPr/>
        </p:nvPicPr>
        <p:blipFill>
          <a:blip r:embed="rId5"/>
          <a:stretch/>
        </p:blipFill>
        <p:spPr>
          <a:xfrm rot="6633000">
            <a:off x="17605440" y="3001320"/>
            <a:ext cx="4880880" cy="487440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6"/>
          <p:cNvPicPr/>
          <p:nvPr/>
        </p:nvPicPr>
        <p:blipFill>
          <a:blip r:embed="rId6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281" name="TextBox 7"/>
          <p:cNvSpPr/>
          <p:nvPr/>
        </p:nvSpPr>
        <p:spPr>
          <a:xfrm>
            <a:off x="2216519" y="3721680"/>
            <a:ext cx="14690593" cy="8779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sl-SI" sz="3200" dirty="0" err="1"/>
              <a:t>OpenProject</a:t>
            </a:r>
            <a:r>
              <a:rPr lang="sl-SI" sz="3200" dirty="0"/>
              <a:t>, </a:t>
            </a:r>
            <a:r>
              <a:rPr lang="sl-SI" sz="3200" dirty="0">
                <a:hlinkClick r:id="rId7"/>
              </a:rPr>
              <a:t>https://www.openproject.org</a:t>
            </a:r>
            <a:endParaRPr lang="sl-SI" sz="3200" dirty="0"/>
          </a:p>
          <a:p>
            <a:pPr>
              <a:lnSpc>
                <a:spcPts val="3600"/>
              </a:lnSpc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Box 8"/>
          <p:cNvSpPr/>
          <p:nvPr/>
        </p:nvSpPr>
        <p:spPr>
          <a:xfrm>
            <a:off x="2216520" y="2282760"/>
            <a:ext cx="8280360" cy="706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r-Latn-RS" sz="6410" b="0" strike="noStrike" spc="-1" dirty="0" smtClean="0">
                <a:solidFill>
                  <a:srgbClr val="000000"/>
                </a:solidFill>
                <a:latin typeface="Abhaya Libre Regular Bold"/>
              </a:rPr>
              <a:t>Izvor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Picture 9"/>
          <p:cNvPicPr/>
          <p:nvPr/>
        </p:nvPicPr>
        <p:blipFill>
          <a:blip r:embed="rId8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284" name="Group 10"/>
          <p:cNvGrpSpPr/>
          <p:nvPr/>
        </p:nvGrpSpPr>
        <p:grpSpPr>
          <a:xfrm>
            <a:off x="-906480" y="8854560"/>
            <a:ext cx="2900160" cy="807120"/>
            <a:chOff x="-906480" y="8854560"/>
            <a:chExt cx="2900160" cy="807120"/>
          </a:xfrm>
        </p:grpSpPr>
        <p:pic>
          <p:nvPicPr>
            <p:cNvPr id="285" name="Picture 11"/>
            <p:cNvPicPr/>
            <p:nvPr/>
          </p:nvPicPr>
          <p:blipFill>
            <a:blip r:embed="rId9"/>
            <a:stretch/>
          </p:blipFill>
          <p:spPr>
            <a:xfrm>
              <a:off x="-906480" y="885456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6" name="Picture 12"/>
            <p:cNvPicPr/>
            <p:nvPr/>
          </p:nvPicPr>
          <p:blipFill>
            <a:blip r:embed="rId9"/>
            <a:stretch/>
          </p:blipFill>
          <p:spPr>
            <a:xfrm>
              <a:off x="-906480" y="919800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2"/>
          <p:cNvSpPr/>
          <p:nvPr/>
        </p:nvSpPr>
        <p:spPr>
          <a:xfrm>
            <a:off x="2212920" y="3812145"/>
            <a:ext cx="13909884" cy="16030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12487"/>
              </a:lnSpc>
            </a:pPr>
            <a:r>
              <a:rPr lang="en-US" sz="14030" b="0" i="1" strike="noStrike" spc="-1" dirty="0" err="1" smtClean="0">
                <a:solidFill>
                  <a:srgbClr val="000000"/>
                </a:solidFill>
                <a:latin typeface="Abhaya Libre Regular Bold Italics"/>
              </a:rPr>
              <a:t>Hvala</a:t>
            </a:r>
            <a:r>
              <a:rPr lang="en-US" sz="14030" b="0" i="1" strike="noStrike" spc="-1" dirty="0" smtClean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en-US" sz="14030" b="0" i="1" strike="noStrike" spc="-1" dirty="0" err="1" smtClean="0">
                <a:solidFill>
                  <a:srgbClr val="000000"/>
                </a:solidFill>
                <a:latin typeface="Abhaya Libre Regular Bold Italics"/>
              </a:rPr>
              <a:t>na</a:t>
            </a:r>
            <a:r>
              <a:rPr lang="en-US" sz="14030" b="0" i="1" strike="noStrike" spc="-1" dirty="0" smtClean="0">
                <a:solidFill>
                  <a:srgbClr val="000000"/>
                </a:solidFill>
                <a:latin typeface="Abhaya Libre Regular Bold Italics"/>
              </a:rPr>
              <a:t> </a:t>
            </a:r>
            <a:r>
              <a:rPr lang="sr-Latn-RS" sz="14030" b="0" i="1" strike="noStrike" spc="-1" dirty="0" smtClean="0">
                <a:solidFill>
                  <a:srgbClr val="000000"/>
                </a:solidFill>
                <a:latin typeface="Abhaya Libre Regular Bold Italics"/>
              </a:rPr>
              <a:t>pažnji</a:t>
            </a:r>
            <a:r>
              <a:rPr lang="en-US" sz="14030" b="0" i="1" strike="noStrike" spc="-1" dirty="0" smtClean="0">
                <a:solidFill>
                  <a:srgbClr val="000000"/>
                </a:solidFill>
                <a:latin typeface="Abhaya Libre Regular Bold Italics"/>
              </a:rPr>
              <a:t>!</a:t>
            </a:r>
            <a:endParaRPr lang="en-US" sz="1403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Picture 3"/>
          <p:cNvPicPr/>
          <p:nvPr/>
        </p:nvPicPr>
        <p:blipFill>
          <a:blip r:embed="rId2"/>
          <a:stretch/>
        </p:blipFill>
        <p:spPr>
          <a:xfrm rot="1852800">
            <a:off x="5778360" y="-256212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4"/>
          <p:cNvPicPr/>
          <p:nvPr/>
        </p:nvPicPr>
        <p:blipFill>
          <a:blip r:embed="rId3"/>
          <a:stretch/>
        </p:blipFill>
        <p:spPr>
          <a:xfrm rot="1167600">
            <a:off x="15049080" y="659412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5"/>
          <p:cNvPicPr/>
          <p:nvPr/>
        </p:nvPicPr>
        <p:blipFill>
          <a:blip r:embed="rId4"/>
          <a:stretch/>
        </p:blipFill>
        <p:spPr>
          <a:xfrm rot="17403600">
            <a:off x="-4479120" y="686160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6"/>
          <p:cNvPicPr/>
          <p:nvPr/>
        </p:nvPicPr>
        <p:blipFill>
          <a:blip r:embed="rId5"/>
          <a:stretch/>
        </p:blipFill>
        <p:spPr>
          <a:xfrm rot="2229000">
            <a:off x="14026320" y="-3785760"/>
            <a:ext cx="6835680" cy="67734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7"/>
          <p:cNvPicPr/>
          <p:nvPr/>
        </p:nvPicPr>
        <p:blipFill>
          <a:blip r:embed="rId6"/>
          <a:stretch/>
        </p:blipFill>
        <p:spPr>
          <a:xfrm rot="12585000">
            <a:off x="-336240" y="7597080"/>
            <a:ext cx="5099040" cy="19652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8"/>
          <p:cNvPicPr/>
          <p:nvPr/>
        </p:nvPicPr>
        <p:blipFill>
          <a:blip r:embed="rId7"/>
          <a:stretch/>
        </p:blipFill>
        <p:spPr>
          <a:xfrm>
            <a:off x="546120" y="-17942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/>
          <p:cNvPicPr/>
          <p:nvPr/>
        </p:nvPicPr>
        <p:blipFill>
          <a:blip r:embed="rId7"/>
          <a:stretch/>
        </p:blipFill>
        <p:spPr>
          <a:xfrm>
            <a:off x="13878360" y="857952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/>
          <p:cNvPicPr/>
          <p:nvPr/>
        </p:nvPicPr>
        <p:blipFill>
          <a:blip r:embed="rId8"/>
          <a:stretch/>
        </p:blipFill>
        <p:spPr>
          <a:xfrm rot="20414400">
            <a:off x="-3202920" y="12060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/>
          <p:cNvPicPr/>
          <p:nvPr/>
        </p:nvPicPr>
        <p:blipFill>
          <a:blip r:embed="rId9"/>
          <a:stretch/>
        </p:blipFill>
        <p:spPr>
          <a:xfrm rot="14220600">
            <a:off x="3993480" y="910548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2"/>
          <p:cNvPicPr/>
          <p:nvPr/>
        </p:nvPicPr>
        <p:blipFill>
          <a:blip r:embed="rId10"/>
          <a:stretch/>
        </p:blipFill>
        <p:spPr>
          <a:xfrm rot="6633000">
            <a:off x="16634880" y="82296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298" name="Group 13"/>
          <p:cNvGrpSpPr/>
          <p:nvPr/>
        </p:nvGrpSpPr>
        <p:grpSpPr>
          <a:xfrm>
            <a:off x="14267880" y="1219320"/>
            <a:ext cx="2900160" cy="807480"/>
            <a:chOff x="14267880" y="1219320"/>
            <a:chExt cx="2900160" cy="807480"/>
          </a:xfrm>
        </p:grpSpPr>
        <p:pic>
          <p:nvPicPr>
            <p:cNvPr id="299" name="Picture 14"/>
            <p:cNvPicPr/>
            <p:nvPr/>
          </p:nvPicPr>
          <p:blipFill>
            <a:blip r:embed="rId11"/>
            <a:stretch/>
          </p:blipFill>
          <p:spPr>
            <a:xfrm>
              <a:off x="14267880" y="121932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0" name="Picture 15"/>
            <p:cNvPicPr/>
            <p:nvPr/>
          </p:nvPicPr>
          <p:blipFill>
            <a:blip r:embed="rId11"/>
            <a:stretch/>
          </p:blipFill>
          <p:spPr>
            <a:xfrm>
              <a:off x="14267880" y="156312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1" name="TextBox 16"/>
          <p:cNvSpPr/>
          <p:nvPr/>
        </p:nvSpPr>
        <p:spPr>
          <a:xfrm>
            <a:off x="4879826" y="5658088"/>
            <a:ext cx="8526433" cy="14491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11296"/>
              </a:lnSpc>
            </a:pPr>
            <a:r>
              <a:rPr lang="en-US" sz="8069" b="0" strike="noStrike" spc="-1" dirty="0">
                <a:solidFill>
                  <a:srgbClr val="04989E"/>
                </a:solidFill>
                <a:latin typeface="Abhaya Libre Regular Bold"/>
              </a:rPr>
              <a:t>@</a:t>
            </a:r>
            <a:r>
              <a:rPr lang="en-US" sz="8069" b="0" strike="noStrike" spc="-1" dirty="0" err="1">
                <a:solidFill>
                  <a:srgbClr val="04989E"/>
                </a:solidFill>
                <a:latin typeface="Abhaya Libre Regular Bold"/>
              </a:rPr>
              <a:t>Regio.Digi.Hub</a:t>
            </a:r>
            <a:r>
              <a:rPr lang="en-US" sz="8069" b="0" strike="noStrike" spc="-1" dirty="0">
                <a:solidFill>
                  <a:srgbClr val="04989E"/>
                </a:solidFill>
                <a:latin typeface="Abhaya Libre Regular"/>
              </a:rPr>
              <a:t> </a:t>
            </a:r>
            <a:endParaRPr lang="en-US" sz="8069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2" name="Picture 17"/>
          <p:cNvPicPr/>
          <p:nvPr/>
        </p:nvPicPr>
        <p:blipFill>
          <a:blip r:embed="rId12"/>
          <a:stretch/>
        </p:blipFill>
        <p:spPr>
          <a:xfrm>
            <a:off x="7555680" y="9258480"/>
            <a:ext cx="3710520" cy="77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2"/>
          <p:cNvSpPr/>
          <p:nvPr/>
        </p:nvSpPr>
        <p:spPr>
          <a:xfrm>
            <a:off x="8336880" y="2945879"/>
            <a:ext cx="8504364" cy="16934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Identifikovanje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zajedničkih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elemenata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između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niša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specijalizacije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svakog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sektora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glavnih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regionalnih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izazova</a:t>
            </a:r>
            <a:endParaRPr lang="en-US" sz="3240" spc="-1" dirty="0">
              <a:solidFill>
                <a:srgbClr val="000000"/>
              </a:solidFill>
            </a:endParaRPr>
          </a:p>
        </p:txBody>
      </p:sp>
      <p:sp>
        <p:nvSpPr>
          <p:cNvPr id="124" name="TextBox 3"/>
          <p:cNvSpPr/>
          <p:nvPr/>
        </p:nvSpPr>
        <p:spPr>
          <a:xfrm>
            <a:off x="8336880" y="5827407"/>
            <a:ext cx="8811433" cy="5770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3240" spc="-49" dirty="0">
                <a:solidFill>
                  <a:srgbClr val="000000"/>
                </a:solidFill>
                <a:latin typeface="Abhaya Libre Regular"/>
              </a:rPr>
              <a:t>Hands-on </a:t>
            </a:r>
            <a:r>
              <a:rPr lang="sl-SI" sz="3240" spc="-49" dirty="0" smtClean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3240" spc="-1" dirty="0">
              <a:solidFill>
                <a:srgbClr val="000000"/>
              </a:solidFill>
            </a:endParaRPr>
          </a:p>
        </p:txBody>
      </p:sp>
      <p:sp>
        <p:nvSpPr>
          <p:cNvPr id="126" name="TextBox 5"/>
          <p:cNvSpPr/>
          <p:nvPr/>
        </p:nvSpPr>
        <p:spPr>
          <a:xfrm>
            <a:off x="8336879" y="4893236"/>
            <a:ext cx="9250080" cy="539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3240" spc="-49" dirty="0" smtClean="0">
                <a:solidFill>
                  <a:srgbClr val="000000"/>
                </a:solidFill>
                <a:latin typeface="Abhaya Libre Regular"/>
              </a:rPr>
              <a:t>Projektni menadžment uz OpenProject</a:t>
            </a:r>
            <a:endParaRPr lang="en-US" sz="3240" spc="-1" dirty="0">
              <a:solidFill>
                <a:srgbClr val="000000"/>
              </a:solidFill>
            </a:endParaRPr>
          </a:p>
        </p:txBody>
      </p:sp>
      <p:pic>
        <p:nvPicPr>
          <p:cNvPr id="129" name="Picture 8"/>
          <p:cNvPicPr/>
          <p:nvPr/>
        </p:nvPicPr>
        <p:blipFill>
          <a:blip r:embed="rId2"/>
          <a:stretch/>
        </p:blipFill>
        <p:spPr>
          <a:xfrm rot="12652800">
            <a:off x="7774974" y="8297152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9"/>
          <p:cNvPicPr/>
          <p:nvPr/>
        </p:nvPicPr>
        <p:blipFill>
          <a:blip r:embed="rId3"/>
          <a:stretch/>
        </p:blipFill>
        <p:spPr>
          <a:xfrm rot="11967600">
            <a:off x="-2174040" y="-170496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10"/>
          <p:cNvPicPr/>
          <p:nvPr/>
        </p:nvPicPr>
        <p:blipFill>
          <a:blip r:embed="rId4"/>
          <a:stretch/>
        </p:blipFill>
        <p:spPr>
          <a:xfrm rot="6603600">
            <a:off x="5296320" y="-1040580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11"/>
          <p:cNvPicPr/>
          <p:nvPr/>
        </p:nvPicPr>
        <p:blipFill>
          <a:blip r:embed="rId5"/>
          <a:stretch/>
        </p:blipFill>
        <p:spPr>
          <a:xfrm rot="10800000">
            <a:off x="15414480" y="826488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12"/>
          <p:cNvPicPr/>
          <p:nvPr/>
        </p:nvPicPr>
        <p:blipFill>
          <a:blip r:embed="rId6"/>
          <a:stretch/>
        </p:blipFill>
        <p:spPr>
          <a:xfrm rot="10800000">
            <a:off x="2162160" y="-77184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13"/>
          <p:cNvPicPr/>
          <p:nvPr/>
        </p:nvPicPr>
        <p:blipFill>
          <a:blip r:embed="rId7"/>
          <a:stretch/>
        </p:blipFill>
        <p:spPr>
          <a:xfrm rot="9614400">
            <a:off x="17447760" y="60915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14"/>
          <p:cNvPicPr/>
          <p:nvPr/>
        </p:nvPicPr>
        <p:blipFill>
          <a:blip r:embed="rId8"/>
          <a:stretch/>
        </p:blipFill>
        <p:spPr>
          <a:xfrm rot="3420600">
            <a:off x="5570640" y="-4349160"/>
            <a:ext cx="5810040" cy="5802480"/>
          </a:xfrm>
          <a:prstGeom prst="rect">
            <a:avLst/>
          </a:prstGeom>
          <a:ln w="0">
            <a:noFill/>
          </a:ln>
        </p:spPr>
      </p:pic>
      <p:sp>
        <p:nvSpPr>
          <p:cNvPr id="136" name="TextBox 15"/>
          <p:cNvSpPr/>
          <p:nvPr/>
        </p:nvSpPr>
        <p:spPr>
          <a:xfrm>
            <a:off x="787176" y="4705073"/>
            <a:ext cx="8280360" cy="706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r-Latn-RS" sz="6410" b="0" strike="noStrike" spc="-1" dirty="0" smtClean="0">
                <a:solidFill>
                  <a:srgbClr val="000000"/>
                </a:solidFill>
                <a:latin typeface="Abhaya Libre Regular Bold"/>
              </a:rPr>
              <a:t>Sadržaj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Box 16"/>
          <p:cNvSpPr/>
          <p:nvPr/>
        </p:nvSpPr>
        <p:spPr>
          <a:xfrm>
            <a:off x="7008840" y="2855880"/>
            <a:ext cx="107928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655"/>
              </a:lnSpc>
            </a:pPr>
            <a:r>
              <a:rPr lang="en-US" sz="4040" b="0" strike="noStrike" spc="-60">
                <a:solidFill>
                  <a:srgbClr val="000000"/>
                </a:solidFill>
                <a:latin typeface="Abhaya Libre Regular"/>
              </a:rPr>
              <a:t>01</a:t>
            </a:r>
            <a:endParaRPr lang="en-US" sz="40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17"/>
          <p:cNvSpPr/>
          <p:nvPr/>
        </p:nvSpPr>
        <p:spPr>
          <a:xfrm>
            <a:off x="7008840" y="4755441"/>
            <a:ext cx="107928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655"/>
              </a:lnSpc>
            </a:pPr>
            <a:r>
              <a:rPr lang="en-US" sz="4040" b="0" strike="noStrike" spc="-60" dirty="0">
                <a:solidFill>
                  <a:srgbClr val="000000"/>
                </a:solidFill>
                <a:latin typeface="Abhaya Libre Regular"/>
              </a:rPr>
              <a:t>02</a:t>
            </a:r>
            <a:endParaRPr lang="en-US" sz="404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Box 18"/>
          <p:cNvSpPr/>
          <p:nvPr/>
        </p:nvSpPr>
        <p:spPr>
          <a:xfrm>
            <a:off x="7008840" y="5729334"/>
            <a:ext cx="107928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655"/>
              </a:lnSpc>
            </a:pPr>
            <a:r>
              <a:rPr lang="en-US" sz="4040" b="0" strike="noStrike" spc="-60" dirty="0">
                <a:solidFill>
                  <a:srgbClr val="000000"/>
                </a:solidFill>
                <a:latin typeface="Abhaya Libre Regular"/>
              </a:rPr>
              <a:t>03</a:t>
            </a:r>
            <a:endParaRPr lang="en-US" sz="404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Picture 22"/>
          <p:cNvPicPr/>
          <p:nvPr/>
        </p:nvPicPr>
        <p:blipFill>
          <a:blip r:embed="rId9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23"/>
          <p:cNvPicPr/>
          <p:nvPr/>
        </p:nvPicPr>
        <p:blipFill>
          <a:blip r:embed="rId10"/>
          <a:stretch/>
        </p:blipFill>
        <p:spPr>
          <a:xfrm>
            <a:off x="787176" y="9312049"/>
            <a:ext cx="3710520" cy="77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711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r-Latn-RS" sz="6600" spc="-1" dirty="0" smtClean="0">
                <a:solidFill>
                  <a:srgbClr val="000000"/>
                </a:solidFill>
              </a:rPr>
              <a:t> </a:t>
            </a: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264432"/>
            <a:ext cx="15492480" cy="24057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/>
            <a:r>
              <a:rPr lang="en-US" sz="3200" dirty="0" err="1"/>
              <a:t>Identifikovanje</a:t>
            </a:r>
            <a:r>
              <a:rPr lang="en-US" sz="3200" dirty="0"/>
              <a:t> </a:t>
            </a:r>
            <a:r>
              <a:rPr lang="en-US" sz="3200" dirty="0" err="1"/>
              <a:t>zajedničkih</a:t>
            </a:r>
            <a:r>
              <a:rPr lang="en-US" sz="3200" dirty="0"/>
              <a:t> </a:t>
            </a:r>
            <a:r>
              <a:rPr lang="en-US" sz="3200" dirty="0" err="1"/>
              <a:t>elemenata</a:t>
            </a:r>
            <a:r>
              <a:rPr lang="en-US" sz="3200" dirty="0"/>
              <a:t> </a:t>
            </a:r>
            <a:r>
              <a:rPr lang="en-US" sz="3200" dirty="0" err="1"/>
              <a:t>između</a:t>
            </a:r>
            <a:r>
              <a:rPr lang="en-US" sz="3200" dirty="0"/>
              <a:t> </a:t>
            </a:r>
            <a:r>
              <a:rPr lang="en-US" sz="3200" dirty="0" err="1"/>
              <a:t>niša</a:t>
            </a:r>
            <a:r>
              <a:rPr lang="en-US" sz="3200" dirty="0"/>
              <a:t> </a:t>
            </a:r>
            <a:r>
              <a:rPr lang="en-US" sz="3200" dirty="0" err="1"/>
              <a:t>pametne</a:t>
            </a:r>
            <a:r>
              <a:rPr lang="en-US" sz="3200" dirty="0"/>
              <a:t> </a:t>
            </a:r>
            <a:r>
              <a:rPr lang="en-US" sz="3200" dirty="0" err="1"/>
              <a:t>specijalizacije</a:t>
            </a:r>
            <a:r>
              <a:rPr lang="en-US" sz="3200" dirty="0"/>
              <a:t> </a:t>
            </a:r>
            <a:r>
              <a:rPr lang="en-US" sz="3200" dirty="0" err="1"/>
              <a:t>svakog</a:t>
            </a:r>
            <a:r>
              <a:rPr lang="en-US" sz="3200" dirty="0"/>
              <a:t> </a:t>
            </a:r>
            <a:r>
              <a:rPr lang="en-US" sz="3200" dirty="0" err="1"/>
              <a:t>sektora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glavnih</a:t>
            </a:r>
            <a:r>
              <a:rPr lang="en-US" sz="3200" dirty="0"/>
              <a:t> </a:t>
            </a:r>
            <a:r>
              <a:rPr lang="en-US" sz="3200" dirty="0" err="1"/>
              <a:t>regionalnih</a:t>
            </a:r>
            <a:r>
              <a:rPr lang="en-US" sz="3200" dirty="0"/>
              <a:t> </a:t>
            </a:r>
            <a:r>
              <a:rPr lang="en-US" sz="3200" dirty="0" err="1"/>
              <a:t>izazova</a:t>
            </a:r>
            <a:r>
              <a:rPr lang="en-US" sz="3200" dirty="0"/>
              <a:t> </a:t>
            </a:r>
            <a:r>
              <a:rPr lang="en-US" sz="3200" dirty="0" err="1"/>
              <a:t>zahteva</a:t>
            </a:r>
            <a:r>
              <a:rPr lang="en-US" sz="3200" dirty="0"/>
              <a:t> </a:t>
            </a:r>
            <a:r>
              <a:rPr lang="en-US" sz="3200" dirty="0" err="1"/>
              <a:t>sistematsku</a:t>
            </a:r>
            <a:r>
              <a:rPr lang="en-US" sz="3200" dirty="0"/>
              <a:t> </a:t>
            </a:r>
            <a:r>
              <a:rPr lang="en-US" sz="3200" dirty="0" err="1"/>
              <a:t>analizu</a:t>
            </a:r>
            <a:r>
              <a:rPr lang="en-US" sz="3200" dirty="0"/>
              <a:t> </a:t>
            </a:r>
            <a:r>
              <a:rPr lang="en-US" sz="3200" dirty="0" err="1"/>
              <a:t>postojećih</a:t>
            </a:r>
            <a:r>
              <a:rPr lang="en-US" sz="3200" dirty="0"/>
              <a:t> </a:t>
            </a:r>
            <a:r>
              <a:rPr lang="en-US" sz="3200" dirty="0" err="1"/>
              <a:t>podataka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angažovanje</a:t>
            </a:r>
            <a:r>
              <a:rPr lang="en-US" sz="3200" dirty="0"/>
              <a:t> </a:t>
            </a:r>
            <a:r>
              <a:rPr lang="en-US" sz="3200" dirty="0" err="1"/>
              <a:t>zainteresovanih</a:t>
            </a:r>
            <a:r>
              <a:rPr lang="en-US" sz="3200" dirty="0"/>
              <a:t> </a:t>
            </a:r>
            <a:r>
              <a:rPr lang="en-US" sz="3200" dirty="0" err="1"/>
              <a:t>strana</a:t>
            </a:r>
            <a:r>
              <a:rPr lang="en-US" sz="3200" dirty="0"/>
              <a:t>. </a:t>
            </a:r>
            <a:r>
              <a:rPr lang="en-US" sz="3200" dirty="0" err="1"/>
              <a:t>Evo</a:t>
            </a:r>
            <a:r>
              <a:rPr lang="en-US" sz="3200" dirty="0"/>
              <a:t> </a:t>
            </a:r>
            <a:r>
              <a:rPr lang="en-US" sz="3200" dirty="0" err="1"/>
              <a:t>nekoliko</a:t>
            </a:r>
            <a:r>
              <a:rPr lang="en-US" sz="3200" dirty="0"/>
              <a:t> </a:t>
            </a:r>
            <a:r>
              <a:rPr lang="en-US" sz="3200" dirty="0" err="1"/>
              <a:t>koraka</a:t>
            </a:r>
            <a:r>
              <a:rPr lang="en-US" sz="3200" dirty="0"/>
              <a:t> </a:t>
            </a:r>
            <a:r>
              <a:rPr lang="en-US" sz="3200" dirty="0" err="1"/>
              <a:t>koje</a:t>
            </a:r>
            <a:r>
              <a:rPr lang="en-US" sz="3200" dirty="0"/>
              <a:t> </a:t>
            </a:r>
            <a:r>
              <a:rPr lang="en-US" sz="3200" dirty="0" err="1"/>
              <a:t>možete</a:t>
            </a:r>
            <a:r>
              <a:rPr lang="en-US" sz="3200" dirty="0"/>
              <a:t> </a:t>
            </a:r>
            <a:r>
              <a:rPr lang="en-US" sz="3200" dirty="0" err="1"/>
              <a:t>preduzeti</a:t>
            </a:r>
            <a:r>
              <a:rPr lang="en-US" sz="3200" dirty="0"/>
              <a:t> da </a:t>
            </a:r>
            <a:r>
              <a:rPr lang="en-US" sz="3200" dirty="0" err="1"/>
              <a:t>biste</a:t>
            </a:r>
            <a:r>
              <a:rPr lang="en-US" sz="3200" dirty="0"/>
              <a:t> </a:t>
            </a:r>
            <a:r>
              <a:rPr lang="en-US" sz="3200" dirty="0" err="1"/>
              <a:t>identifikovali</a:t>
            </a:r>
            <a:r>
              <a:rPr lang="en-US" sz="3200" dirty="0"/>
              <a:t> </a:t>
            </a:r>
            <a:r>
              <a:rPr lang="en-US" sz="3200" dirty="0" err="1"/>
              <a:t>ove</a:t>
            </a:r>
            <a:r>
              <a:rPr lang="en-US" sz="3200" dirty="0"/>
              <a:t> </a:t>
            </a:r>
            <a:r>
              <a:rPr lang="en-US" sz="3200" dirty="0" err="1"/>
              <a:t>zajedničke</a:t>
            </a:r>
            <a:r>
              <a:rPr lang="en-US" sz="3200" dirty="0"/>
              <a:t> </a:t>
            </a:r>
            <a:r>
              <a:rPr lang="en-US" sz="3200" dirty="0" err="1"/>
              <a:t>karakteristike</a:t>
            </a:r>
            <a:r>
              <a:rPr lang="en-US" sz="3200" dirty="0"/>
              <a:t>: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3" name="Rectangle 2"/>
          <p:cNvSpPr/>
          <p:nvPr/>
        </p:nvSpPr>
        <p:spPr>
          <a:xfrm>
            <a:off x="2994646" y="1543874"/>
            <a:ext cx="12788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Identifikovanje</a:t>
            </a:r>
            <a:r>
              <a:rPr lang="en-US" sz="4400" b="1" dirty="0"/>
              <a:t> </a:t>
            </a:r>
            <a:r>
              <a:rPr lang="en-US" sz="4400" b="1" dirty="0" err="1"/>
              <a:t>zajedničkih</a:t>
            </a:r>
            <a:r>
              <a:rPr lang="en-US" sz="4400" b="1" dirty="0"/>
              <a:t> </a:t>
            </a:r>
            <a:r>
              <a:rPr lang="en-US" sz="4400" b="1" dirty="0" err="1"/>
              <a:t>elemenata</a:t>
            </a:r>
            <a:r>
              <a:rPr lang="en-US" sz="4400" b="1" dirty="0"/>
              <a:t> </a:t>
            </a:r>
            <a:r>
              <a:rPr lang="en-US" sz="4400" b="1" dirty="0" err="1"/>
              <a:t>između</a:t>
            </a:r>
            <a:r>
              <a:rPr lang="en-US" sz="4400" b="1" dirty="0"/>
              <a:t> </a:t>
            </a:r>
            <a:r>
              <a:rPr lang="en-US" sz="4400" b="1" dirty="0" err="1"/>
              <a:t>niša</a:t>
            </a:r>
            <a:r>
              <a:rPr lang="en-US" sz="4400" b="1" dirty="0"/>
              <a:t> </a:t>
            </a:r>
            <a:r>
              <a:rPr lang="en-US" sz="4400" b="1" dirty="0" err="1"/>
              <a:t>pametne</a:t>
            </a:r>
            <a:r>
              <a:rPr lang="en-US" sz="4400" b="1" dirty="0"/>
              <a:t> </a:t>
            </a:r>
            <a:r>
              <a:rPr lang="en-US" sz="4400" b="1" dirty="0" err="1"/>
              <a:t>specijalizacije</a:t>
            </a:r>
            <a:r>
              <a:rPr lang="en-US" sz="4400" b="1" dirty="0"/>
              <a:t> </a:t>
            </a:r>
            <a:r>
              <a:rPr lang="en-US" sz="4400" b="1" dirty="0" err="1"/>
              <a:t>svakog</a:t>
            </a:r>
            <a:r>
              <a:rPr lang="en-US" sz="4400" b="1" dirty="0"/>
              <a:t> </a:t>
            </a:r>
            <a:r>
              <a:rPr lang="en-US" sz="4400" b="1" dirty="0" err="1"/>
              <a:t>sektora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glavnih</a:t>
            </a:r>
            <a:r>
              <a:rPr lang="en-US" sz="4400" b="1" dirty="0"/>
              <a:t> </a:t>
            </a:r>
            <a:r>
              <a:rPr lang="en-US" sz="4400" b="1" dirty="0" err="1"/>
              <a:t>regionalnih</a:t>
            </a:r>
            <a:r>
              <a:rPr lang="en-US" sz="4400" b="1" dirty="0"/>
              <a:t> </a:t>
            </a:r>
            <a:r>
              <a:rPr lang="en-US" sz="4400" b="1" dirty="0" err="1"/>
              <a:t>izazova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6060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>
            <a:off x="1886542" y="4228836"/>
            <a:ext cx="15492480" cy="3939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dirty="0" err="1"/>
              <a:t>Pregledajte</a:t>
            </a:r>
            <a:r>
              <a:rPr lang="en-US" sz="3200" dirty="0"/>
              <a:t> </a:t>
            </a:r>
            <a:r>
              <a:rPr lang="en-US" sz="3200" dirty="0" err="1"/>
              <a:t>strategije</a:t>
            </a:r>
            <a:r>
              <a:rPr lang="en-US" sz="3200" dirty="0"/>
              <a:t> </a:t>
            </a:r>
            <a:r>
              <a:rPr lang="en-US" sz="3200" dirty="0" err="1"/>
              <a:t>pametne</a:t>
            </a:r>
            <a:r>
              <a:rPr lang="en-US" sz="3200" dirty="0"/>
              <a:t> </a:t>
            </a:r>
            <a:r>
              <a:rPr lang="en-US" sz="3200" dirty="0" err="1"/>
              <a:t>specijalizacije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regionalne</a:t>
            </a:r>
            <a:r>
              <a:rPr lang="en-US" sz="3200" dirty="0"/>
              <a:t> </a:t>
            </a:r>
            <a:r>
              <a:rPr lang="en-US" sz="3200" dirty="0" err="1"/>
              <a:t>razvojne</a:t>
            </a:r>
            <a:r>
              <a:rPr lang="en-US" sz="3200" dirty="0"/>
              <a:t> </a:t>
            </a:r>
            <a:r>
              <a:rPr lang="en-US" sz="3200" dirty="0" err="1"/>
              <a:t>planove</a:t>
            </a:r>
            <a:r>
              <a:rPr lang="en-US" sz="3200" dirty="0"/>
              <a:t>: </a:t>
            </a:r>
            <a:r>
              <a:rPr lang="en-US" sz="3200" dirty="0" err="1"/>
              <a:t>Analizirajte</a:t>
            </a:r>
            <a:r>
              <a:rPr lang="en-US" sz="3200" dirty="0"/>
              <a:t> </a:t>
            </a:r>
            <a:r>
              <a:rPr lang="en-US" sz="3200" dirty="0" err="1"/>
              <a:t>strategije</a:t>
            </a:r>
            <a:r>
              <a:rPr lang="en-US" sz="3200" dirty="0"/>
              <a:t> </a:t>
            </a:r>
            <a:r>
              <a:rPr lang="en-US" sz="3200" dirty="0" err="1"/>
              <a:t>pametne</a:t>
            </a:r>
            <a:r>
              <a:rPr lang="en-US" sz="3200" dirty="0"/>
              <a:t> </a:t>
            </a:r>
            <a:r>
              <a:rPr lang="en-US" sz="3200" dirty="0" err="1"/>
              <a:t>specijalizacije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regionalne</a:t>
            </a:r>
            <a:r>
              <a:rPr lang="en-US" sz="3200" dirty="0"/>
              <a:t> </a:t>
            </a:r>
            <a:r>
              <a:rPr lang="en-US" sz="3200" dirty="0" err="1"/>
              <a:t>razvojne</a:t>
            </a:r>
            <a:r>
              <a:rPr lang="en-US" sz="3200" dirty="0"/>
              <a:t> </a:t>
            </a:r>
            <a:r>
              <a:rPr lang="en-US" sz="3200" dirty="0" err="1"/>
              <a:t>planove</a:t>
            </a:r>
            <a:r>
              <a:rPr lang="en-US" sz="3200" dirty="0"/>
              <a:t> </a:t>
            </a:r>
            <a:r>
              <a:rPr lang="en-US" sz="3200" dirty="0" err="1"/>
              <a:t>različitih</a:t>
            </a:r>
            <a:r>
              <a:rPr lang="en-US" sz="3200" dirty="0"/>
              <a:t> </a:t>
            </a:r>
            <a:r>
              <a:rPr lang="en-US" sz="3200" dirty="0" err="1"/>
              <a:t>sektora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regiona</a:t>
            </a:r>
            <a:r>
              <a:rPr lang="en-US" sz="3200" dirty="0"/>
              <a:t> da </a:t>
            </a:r>
            <a:r>
              <a:rPr lang="en-US" sz="3200" dirty="0" err="1"/>
              <a:t>biste</a:t>
            </a:r>
            <a:r>
              <a:rPr lang="en-US" sz="3200" dirty="0"/>
              <a:t> </a:t>
            </a:r>
            <a:r>
              <a:rPr lang="en-US" sz="3200" dirty="0" err="1"/>
              <a:t>identifikovali</a:t>
            </a:r>
            <a:r>
              <a:rPr lang="en-US" sz="3200" dirty="0"/>
              <a:t> </a:t>
            </a:r>
            <a:r>
              <a:rPr lang="en-US" sz="3200" dirty="0" err="1"/>
              <a:t>prioritetne</a:t>
            </a:r>
            <a:r>
              <a:rPr lang="en-US" sz="3200" dirty="0"/>
              <a:t> </a:t>
            </a:r>
            <a:r>
              <a:rPr lang="en-US" sz="3200" dirty="0" err="1"/>
              <a:t>oblasti</a:t>
            </a:r>
            <a:r>
              <a:rPr lang="en-US" sz="3200" dirty="0"/>
              <a:t> </a:t>
            </a:r>
            <a:r>
              <a:rPr lang="en-US" sz="3200" dirty="0" err="1" smtClean="0"/>
              <a:t>ulaganja</a:t>
            </a:r>
            <a:r>
              <a:rPr lang="en-US" sz="3200" dirty="0" smtClean="0"/>
              <a:t>.</a:t>
            </a:r>
            <a:endParaRPr lang="sr-Latn-RS" sz="3200" dirty="0" smtClean="0"/>
          </a:p>
          <a:p>
            <a:pPr marL="514350" indent="-514350" algn="just">
              <a:buAutoNum type="arabicPeriod"/>
            </a:pPr>
            <a:endParaRPr lang="en-US" sz="3200" dirty="0"/>
          </a:p>
          <a:p>
            <a:pPr marL="514350" indent="-514350" algn="just">
              <a:buAutoNum type="arabicPeriod"/>
            </a:pPr>
            <a:r>
              <a:rPr lang="en-US" sz="3200" dirty="0" err="1"/>
              <a:t>Sprovedite</a:t>
            </a:r>
            <a:r>
              <a:rPr lang="en-US" sz="3200" dirty="0"/>
              <a:t> </a:t>
            </a:r>
            <a:r>
              <a:rPr lang="en-US" sz="3200" dirty="0" smtClean="0"/>
              <a:t>S</a:t>
            </a:r>
            <a:r>
              <a:rPr lang="sr-Latn-RS" sz="3200" dirty="0" smtClean="0"/>
              <a:t>W</a:t>
            </a:r>
            <a:r>
              <a:rPr lang="en-US" sz="3200" dirty="0" smtClean="0"/>
              <a:t>OT </a:t>
            </a:r>
            <a:r>
              <a:rPr lang="en-US" sz="3200" dirty="0" err="1"/>
              <a:t>analizu</a:t>
            </a:r>
            <a:r>
              <a:rPr lang="en-US" sz="3200" dirty="0"/>
              <a:t>: </a:t>
            </a:r>
            <a:r>
              <a:rPr lang="en-US" sz="3200" dirty="0" err="1"/>
              <a:t>Sprovedite</a:t>
            </a:r>
            <a:r>
              <a:rPr lang="en-US" sz="3200" dirty="0"/>
              <a:t> </a:t>
            </a:r>
            <a:r>
              <a:rPr lang="en-US" sz="3200" dirty="0" smtClean="0"/>
              <a:t>S</a:t>
            </a:r>
            <a:r>
              <a:rPr lang="sr-Latn-RS" sz="3200" dirty="0" smtClean="0"/>
              <a:t>W</a:t>
            </a:r>
            <a:r>
              <a:rPr lang="en-US" sz="3200" dirty="0" smtClean="0"/>
              <a:t>OT </a:t>
            </a:r>
            <a:r>
              <a:rPr lang="en-US" sz="3200" dirty="0"/>
              <a:t>(</a:t>
            </a:r>
            <a:r>
              <a:rPr lang="en-US" sz="3200" dirty="0" err="1"/>
              <a:t>snage</a:t>
            </a:r>
            <a:r>
              <a:rPr lang="en-US" sz="3200" dirty="0"/>
              <a:t>, </a:t>
            </a:r>
            <a:r>
              <a:rPr lang="en-US" sz="3200" dirty="0" err="1"/>
              <a:t>slabosti</a:t>
            </a:r>
            <a:r>
              <a:rPr lang="en-US" sz="3200" dirty="0"/>
              <a:t>, </a:t>
            </a:r>
            <a:r>
              <a:rPr lang="en-US" sz="3200" dirty="0" err="1"/>
              <a:t>mogućnosti</a:t>
            </a:r>
            <a:r>
              <a:rPr lang="en-US" sz="3200" dirty="0"/>
              <a:t>, </a:t>
            </a:r>
            <a:r>
              <a:rPr lang="en-US" sz="3200" dirty="0" err="1"/>
              <a:t>pretnje</a:t>
            </a:r>
            <a:r>
              <a:rPr lang="en-US" sz="3200" dirty="0"/>
              <a:t>) </a:t>
            </a:r>
            <a:r>
              <a:rPr lang="en-US" sz="3200" dirty="0" err="1"/>
              <a:t>analizu</a:t>
            </a:r>
            <a:r>
              <a:rPr lang="en-US" sz="3200" dirty="0"/>
              <a:t> </a:t>
            </a:r>
            <a:r>
              <a:rPr lang="en-US" sz="3200" dirty="0" err="1"/>
              <a:t>različitih</a:t>
            </a:r>
            <a:r>
              <a:rPr lang="en-US" sz="3200" dirty="0"/>
              <a:t> </a:t>
            </a:r>
            <a:r>
              <a:rPr lang="en-US" sz="3200" dirty="0" err="1"/>
              <a:t>sektora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regiona</a:t>
            </a:r>
            <a:r>
              <a:rPr lang="en-US" sz="3200" dirty="0"/>
              <a:t> da </a:t>
            </a:r>
            <a:r>
              <a:rPr lang="en-US" sz="3200" dirty="0" err="1"/>
              <a:t>biste</a:t>
            </a:r>
            <a:r>
              <a:rPr lang="en-US" sz="3200" dirty="0"/>
              <a:t> </a:t>
            </a:r>
            <a:r>
              <a:rPr lang="en-US" sz="3200" dirty="0" err="1"/>
              <a:t>identifikovali</a:t>
            </a:r>
            <a:r>
              <a:rPr lang="en-US" sz="3200" dirty="0"/>
              <a:t> </a:t>
            </a:r>
            <a:r>
              <a:rPr lang="en-US" sz="3200" dirty="0" err="1"/>
              <a:t>unutrašnje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spoljašnje</a:t>
            </a:r>
            <a:r>
              <a:rPr lang="en-US" sz="3200" dirty="0"/>
              <a:t> </a:t>
            </a:r>
            <a:r>
              <a:rPr lang="en-US" sz="3200" dirty="0" err="1"/>
              <a:t>faktore</a:t>
            </a:r>
            <a:r>
              <a:rPr lang="en-US" sz="3200" dirty="0"/>
              <a:t> </a:t>
            </a:r>
            <a:r>
              <a:rPr lang="en-US" sz="3200" dirty="0" err="1"/>
              <a:t>koji</a:t>
            </a:r>
            <a:r>
              <a:rPr lang="en-US" sz="3200" dirty="0"/>
              <a:t> </a:t>
            </a:r>
            <a:r>
              <a:rPr lang="en-US" sz="3200" dirty="0" err="1"/>
              <a:t>utiču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njihov</a:t>
            </a:r>
            <a:r>
              <a:rPr lang="en-US" sz="3200" dirty="0"/>
              <a:t> razvoj. </a:t>
            </a:r>
            <a:r>
              <a:rPr lang="en-US" sz="3200" dirty="0" err="1"/>
              <a:t>Potražite</a:t>
            </a:r>
            <a:r>
              <a:rPr lang="en-US" sz="3200" dirty="0"/>
              <a:t> </a:t>
            </a:r>
            <a:r>
              <a:rPr lang="en-US" sz="3200" dirty="0" err="1"/>
              <a:t>zajedničke</a:t>
            </a:r>
            <a:r>
              <a:rPr lang="en-US" sz="3200" dirty="0"/>
              <a:t> </a:t>
            </a:r>
            <a:r>
              <a:rPr lang="en-US" sz="3200" dirty="0" err="1"/>
              <a:t>karakteristike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faktore</a:t>
            </a:r>
            <a:r>
              <a:rPr lang="en-US" sz="3200" dirty="0"/>
              <a:t> </a:t>
            </a:r>
            <a:r>
              <a:rPr lang="en-US" sz="3200" dirty="0" err="1"/>
              <a:t>koji</a:t>
            </a:r>
            <a:r>
              <a:rPr lang="en-US" sz="3200" dirty="0"/>
              <a:t> se </a:t>
            </a:r>
            <a:r>
              <a:rPr lang="en-US" sz="3200" dirty="0" err="1"/>
              <a:t>preklapaju</a:t>
            </a:r>
            <a:r>
              <a:rPr lang="en-US" sz="3200" dirty="0"/>
              <a:t> </a:t>
            </a:r>
            <a:r>
              <a:rPr lang="en-US" sz="3200" dirty="0" err="1"/>
              <a:t>između</a:t>
            </a:r>
            <a:r>
              <a:rPr lang="en-US" sz="3200" dirty="0"/>
              <a:t> </a:t>
            </a:r>
            <a:r>
              <a:rPr lang="en-US" sz="3200" dirty="0" err="1"/>
              <a:t>različitih</a:t>
            </a:r>
            <a:r>
              <a:rPr lang="en-US" sz="3200" dirty="0"/>
              <a:t> </a:t>
            </a:r>
            <a:r>
              <a:rPr lang="en-US" sz="3200" dirty="0" err="1"/>
              <a:t>sektora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regiona</a:t>
            </a:r>
            <a:r>
              <a:rPr lang="en-US" sz="3200" dirty="0"/>
              <a:t>.</a:t>
            </a: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8" name="Rectangle 7"/>
          <p:cNvSpPr/>
          <p:nvPr/>
        </p:nvSpPr>
        <p:spPr>
          <a:xfrm>
            <a:off x="2994646" y="1390388"/>
            <a:ext cx="12788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Identifikovanje</a:t>
            </a:r>
            <a:r>
              <a:rPr lang="en-US" sz="4400" b="1" dirty="0"/>
              <a:t> </a:t>
            </a:r>
            <a:r>
              <a:rPr lang="en-US" sz="4400" b="1" dirty="0" err="1"/>
              <a:t>zajedničkih</a:t>
            </a:r>
            <a:r>
              <a:rPr lang="en-US" sz="4400" b="1" dirty="0"/>
              <a:t> </a:t>
            </a:r>
            <a:r>
              <a:rPr lang="en-US" sz="4400" b="1" dirty="0" err="1"/>
              <a:t>elemenata</a:t>
            </a:r>
            <a:r>
              <a:rPr lang="en-US" sz="4400" b="1" dirty="0"/>
              <a:t> </a:t>
            </a:r>
            <a:r>
              <a:rPr lang="en-US" sz="4400" b="1" dirty="0" err="1"/>
              <a:t>između</a:t>
            </a:r>
            <a:r>
              <a:rPr lang="en-US" sz="4400" b="1" dirty="0"/>
              <a:t> </a:t>
            </a:r>
            <a:r>
              <a:rPr lang="en-US" sz="4400" b="1" dirty="0" err="1"/>
              <a:t>niša</a:t>
            </a:r>
            <a:r>
              <a:rPr lang="en-US" sz="4400" b="1" dirty="0"/>
              <a:t> </a:t>
            </a:r>
            <a:r>
              <a:rPr lang="en-US" sz="4400" b="1" dirty="0" err="1"/>
              <a:t>pametne</a:t>
            </a:r>
            <a:r>
              <a:rPr lang="en-US" sz="4400" b="1" dirty="0"/>
              <a:t> </a:t>
            </a:r>
            <a:r>
              <a:rPr lang="en-US" sz="4400" b="1" dirty="0" err="1"/>
              <a:t>specijalizacije</a:t>
            </a:r>
            <a:r>
              <a:rPr lang="en-US" sz="4400" b="1" dirty="0"/>
              <a:t> </a:t>
            </a:r>
            <a:r>
              <a:rPr lang="en-US" sz="4400" b="1" dirty="0" err="1"/>
              <a:t>svakog</a:t>
            </a:r>
            <a:r>
              <a:rPr lang="en-US" sz="4400" b="1" dirty="0"/>
              <a:t> </a:t>
            </a:r>
            <a:r>
              <a:rPr lang="en-US" sz="4400" b="1" dirty="0" err="1"/>
              <a:t>sektora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glavnih</a:t>
            </a:r>
            <a:r>
              <a:rPr lang="en-US" sz="4400" b="1" dirty="0"/>
              <a:t> </a:t>
            </a:r>
            <a:r>
              <a:rPr lang="en-US" sz="4400" b="1" dirty="0" err="1"/>
              <a:t>regionalnih</a:t>
            </a:r>
            <a:r>
              <a:rPr lang="en-US" sz="4400" b="1" dirty="0"/>
              <a:t> </a:t>
            </a:r>
            <a:r>
              <a:rPr lang="en-US" sz="4400" b="1" dirty="0" err="1"/>
              <a:t>izazova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7012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>
            <a:off x="1169339" y="3314134"/>
            <a:ext cx="16571825" cy="5416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sr-Latn-RS" sz="3200" dirty="0" smtClean="0"/>
              <a:t>Saradnja</a:t>
            </a:r>
            <a:r>
              <a:rPr lang="en-US" sz="3200" dirty="0" smtClean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zainteresovanim</a:t>
            </a:r>
            <a:r>
              <a:rPr lang="en-US" sz="3200" dirty="0"/>
              <a:t> </a:t>
            </a:r>
            <a:r>
              <a:rPr lang="en-US" sz="3200" dirty="0" err="1"/>
              <a:t>stranama</a:t>
            </a:r>
            <a:r>
              <a:rPr lang="en-US" sz="3200" dirty="0"/>
              <a:t>: </a:t>
            </a:r>
            <a:r>
              <a:rPr lang="sr-Latn-RS" sz="3200" dirty="0" smtClean="0"/>
              <a:t>Saradnja</a:t>
            </a:r>
            <a:r>
              <a:rPr lang="en-US" sz="3200" dirty="0" smtClean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zainteresovanim</a:t>
            </a:r>
            <a:r>
              <a:rPr lang="en-US" sz="3200" dirty="0"/>
              <a:t> </a:t>
            </a:r>
            <a:r>
              <a:rPr lang="en-US" sz="3200" dirty="0" err="1"/>
              <a:t>stranama</a:t>
            </a:r>
            <a:r>
              <a:rPr lang="en-US" sz="3200" dirty="0"/>
              <a:t> </a:t>
            </a:r>
            <a:r>
              <a:rPr lang="en-US" sz="3200" dirty="0" err="1"/>
              <a:t>iz</a:t>
            </a:r>
            <a:r>
              <a:rPr lang="en-US" sz="3200" dirty="0"/>
              <a:t> </a:t>
            </a:r>
            <a:r>
              <a:rPr lang="en-US" sz="3200" dirty="0" err="1"/>
              <a:t>različitih</a:t>
            </a:r>
            <a:r>
              <a:rPr lang="en-US" sz="3200" dirty="0"/>
              <a:t> </a:t>
            </a:r>
            <a:r>
              <a:rPr lang="en-US" sz="3200" dirty="0" err="1"/>
              <a:t>sektora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regiona</a:t>
            </a:r>
            <a:r>
              <a:rPr lang="en-US" sz="3200" dirty="0"/>
              <a:t>, </a:t>
            </a:r>
            <a:r>
              <a:rPr lang="en-US" sz="3200" dirty="0" err="1"/>
              <a:t>uključujući</a:t>
            </a:r>
            <a:r>
              <a:rPr lang="en-US" sz="3200" dirty="0"/>
              <a:t> </a:t>
            </a:r>
            <a:r>
              <a:rPr lang="en-US" sz="3200" dirty="0" err="1"/>
              <a:t>industrijske</a:t>
            </a:r>
            <a:r>
              <a:rPr lang="en-US" sz="3200" dirty="0"/>
              <a:t> </a:t>
            </a:r>
            <a:r>
              <a:rPr lang="en-US" sz="3200" dirty="0" err="1"/>
              <a:t>asocijacije</a:t>
            </a:r>
            <a:r>
              <a:rPr lang="en-US" sz="3200" dirty="0"/>
              <a:t>, </a:t>
            </a:r>
            <a:r>
              <a:rPr lang="en-US" sz="3200" dirty="0" err="1"/>
              <a:t>kreatore</a:t>
            </a:r>
            <a:r>
              <a:rPr lang="en-US" sz="3200" dirty="0"/>
              <a:t> </a:t>
            </a:r>
            <a:r>
              <a:rPr lang="en-US" sz="3200" dirty="0" err="1" smtClean="0"/>
              <a:t>politik</a:t>
            </a:r>
            <a:r>
              <a:rPr lang="sr-Latn-RS" sz="3200" dirty="0" smtClean="0"/>
              <a:t>a</a:t>
            </a:r>
            <a:r>
              <a:rPr lang="en-US" sz="3200" dirty="0" smtClean="0"/>
              <a:t>, </a:t>
            </a:r>
            <a:r>
              <a:rPr lang="en-US" sz="3200" dirty="0" err="1"/>
              <a:t>istraživače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lidere</a:t>
            </a:r>
            <a:r>
              <a:rPr lang="en-US" sz="3200" dirty="0"/>
              <a:t> </a:t>
            </a:r>
            <a:r>
              <a:rPr lang="en-US" sz="3200" dirty="0" err="1" smtClean="0"/>
              <a:t>zajednic</a:t>
            </a:r>
            <a:r>
              <a:rPr lang="sr-Latn-RS" sz="3200" dirty="0" smtClean="0"/>
              <a:t>a</a:t>
            </a:r>
            <a:r>
              <a:rPr lang="en-US" sz="3200" dirty="0" smtClean="0"/>
              <a:t>. </a:t>
            </a:r>
            <a:r>
              <a:rPr lang="en-US" sz="3200" dirty="0" err="1"/>
              <a:t>Vodite</a:t>
            </a:r>
            <a:r>
              <a:rPr lang="en-US" sz="3200" dirty="0"/>
              <a:t> </a:t>
            </a:r>
            <a:r>
              <a:rPr lang="en-US" sz="3200" dirty="0" err="1"/>
              <a:t>intervjue</a:t>
            </a:r>
            <a:r>
              <a:rPr lang="en-US" sz="3200" dirty="0"/>
              <a:t> </a:t>
            </a:r>
            <a:r>
              <a:rPr lang="en-US" sz="3200" dirty="0" err="1"/>
              <a:t>ili</a:t>
            </a:r>
            <a:r>
              <a:rPr lang="en-US" sz="3200" dirty="0"/>
              <a:t> </a:t>
            </a:r>
            <a:r>
              <a:rPr lang="sr-Latn-RS" sz="3200" dirty="0" smtClean="0"/>
              <a:t>napravite </a:t>
            </a:r>
            <a:r>
              <a:rPr lang="en-US" sz="3200" dirty="0" err="1" smtClean="0"/>
              <a:t>fokus</a:t>
            </a:r>
            <a:r>
              <a:rPr lang="en-US" sz="3200" dirty="0" smtClean="0"/>
              <a:t> </a:t>
            </a:r>
            <a:r>
              <a:rPr lang="en-US" sz="3200" dirty="0" err="1"/>
              <a:t>grupe</a:t>
            </a:r>
            <a:r>
              <a:rPr lang="en-US" sz="3200" dirty="0"/>
              <a:t> </a:t>
            </a:r>
            <a:r>
              <a:rPr lang="en-US" sz="3200" dirty="0" err="1"/>
              <a:t>kako</a:t>
            </a:r>
            <a:r>
              <a:rPr lang="en-US" sz="3200" dirty="0"/>
              <a:t> </a:t>
            </a:r>
            <a:r>
              <a:rPr lang="en-US" sz="3200" dirty="0" err="1"/>
              <a:t>biste</a:t>
            </a:r>
            <a:r>
              <a:rPr lang="en-US" sz="3200" dirty="0"/>
              <a:t> </a:t>
            </a:r>
            <a:r>
              <a:rPr lang="en-US" sz="3200" dirty="0" err="1"/>
              <a:t>prikupili</a:t>
            </a:r>
            <a:r>
              <a:rPr lang="en-US" sz="3200" dirty="0"/>
              <a:t> </a:t>
            </a:r>
            <a:r>
              <a:rPr lang="en-US" sz="3200" dirty="0" err="1"/>
              <a:t>njihove</a:t>
            </a:r>
            <a:r>
              <a:rPr lang="en-US" sz="3200" dirty="0"/>
              <a:t> </a:t>
            </a:r>
            <a:r>
              <a:rPr lang="en-US" sz="3200" dirty="0" err="1"/>
              <a:t>perspektive</a:t>
            </a:r>
            <a:r>
              <a:rPr lang="en-US" sz="3200" dirty="0"/>
              <a:t> o </a:t>
            </a:r>
            <a:r>
              <a:rPr lang="en-US" sz="3200" dirty="0" err="1"/>
              <a:t>glavnim</a:t>
            </a:r>
            <a:r>
              <a:rPr lang="en-US" sz="3200" dirty="0"/>
              <a:t> </a:t>
            </a:r>
            <a:r>
              <a:rPr lang="en-US" sz="3200" dirty="0" err="1"/>
              <a:t>regionalnim</a:t>
            </a:r>
            <a:r>
              <a:rPr lang="en-US" sz="3200" dirty="0"/>
              <a:t> </a:t>
            </a:r>
            <a:r>
              <a:rPr lang="en-US" sz="3200" dirty="0" err="1"/>
              <a:t>izazovima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mogućnostima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potencijalnim</a:t>
            </a:r>
            <a:r>
              <a:rPr lang="en-US" sz="3200" dirty="0"/>
              <a:t> </a:t>
            </a:r>
            <a:r>
              <a:rPr lang="en-US" sz="3200" dirty="0" err="1"/>
              <a:t>nišama</a:t>
            </a:r>
            <a:r>
              <a:rPr lang="en-US" sz="3200" dirty="0"/>
              <a:t> </a:t>
            </a:r>
            <a:r>
              <a:rPr lang="en-US" sz="3200" dirty="0" err="1"/>
              <a:t>pametne</a:t>
            </a:r>
            <a:r>
              <a:rPr lang="en-US" sz="3200" dirty="0"/>
              <a:t> </a:t>
            </a:r>
            <a:r>
              <a:rPr lang="en-US" sz="3200" dirty="0" err="1"/>
              <a:t>specijalizacije</a:t>
            </a:r>
            <a:r>
              <a:rPr lang="en-US" sz="3200" dirty="0"/>
              <a:t> </a:t>
            </a:r>
            <a:r>
              <a:rPr lang="en-US" sz="3200" dirty="0" err="1"/>
              <a:t>koje</a:t>
            </a:r>
            <a:r>
              <a:rPr lang="en-US" sz="3200" dirty="0"/>
              <a:t> bi </a:t>
            </a:r>
            <a:r>
              <a:rPr lang="en-US" sz="3200" dirty="0" err="1"/>
              <a:t>mogle</a:t>
            </a:r>
            <a:r>
              <a:rPr lang="en-US" sz="3200" dirty="0"/>
              <a:t> da </a:t>
            </a:r>
            <a:r>
              <a:rPr lang="en-US" sz="3200" dirty="0" err="1"/>
              <a:t>odgovore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ove</a:t>
            </a:r>
            <a:r>
              <a:rPr lang="en-US" sz="3200" dirty="0"/>
              <a:t> </a:t>
            </a:r>
            <a:r>
              <a:rPr lang="en-US" sz="3200" dirty="0" err="1"/>
              <a:t>izazove</a:t>
            </a:r>
            <a:r>
              <a:rPr lang="en-US" sz="3200" dirty="0"/>
              <a:t>.</a:t>
            </a:r>
          </a:p>
          <a:p>
            <a:pPr marL="514350" indent="-514350" algn="just">
              <a:buFont typeface="+mj-lt"/>
              <a:buAutoNum type="arabicPeriod" startAt="3"/>
            </a:pPr>
            <a:endParaRPr lang="en-US" sz="3200" dirty="0"/>
          </a:p>
          <a:p>
            <a:pPr marL="514350" indent="-514350" algn="just">
              <a:buFont typeface="+mj-lt"/>
              <a:buAutoNum type="arabicPeriod" startAt="3"/>
            </a:pPr>
            <a:r>
              <a:rPr lang="en-US" sz="3200" dirty="0" err="1"/>
              <a:t>Identifikujte</a:t>
            </a:r>
            <a:r>
              <a:rPr lang="en-US" sz="3200" dirty="0"/>
              <a:t> </a:t>
            </a:r>
            <a:r>
              <a:rPr lang="en-US" sz="3200" dirty="0" err="1"/>
              <a:t>zajedničke</a:t>
            </a:r>
            <a:r>
              <a:rPr lang="en-US" sz="3200" dirty="0"/>
              <a:t> </a:t>
            </a:r>
            <a:r>
              <a:rPr lang="en-US" sz="3200" dirty="0" err="1"/>
              <a:t>teme</a:t>
            </a:r>
            <a:r>
              <a:rPr lang="en-US" sz="3200" dirty="0"/>
              <a:t>: </a:t>
            </a:r>
            <a:r>
              <a:rPr lang="en-US" sz="3200" dirty="0" err="1"/>
              <a:t>Analizirajte</a:t>
            </a:r>
            <a:r>
              <a:rPr lang="en-US" sz="3200" dirty="0"/>
              <a:t> </a:t>
            </a:r>
            <a:r>
              <a:rPr lang="en-US" sz="3200" dirty="0" err="1"/>
              <a:t>podatke</a:t>
            </a:r>
            <a:r>
              <a:rPr lang="en-US" sz="3200" dirty="0"/>
              <a:t> </a:t>
            </a:r>
            <a:r>
              <a:rPr lang="en-US" sz="3200" dirty="0" err="1"/>
              <a:t>iz</a:t>
            </a:r>
            <a:r>
              <a:rPr lang="en-US" sz="3200" dirty="0"/>
              <a:t> </a:t>
            </a:r>
            <a:r>
              <a:rPr lang="en-US" sz="3200" dirty="0" err="1"/>
              <a:t>prethodnih</a:t>
            </a:r>
            <a:r>
              <a:rPr lang="en-US" sz="3200" dirty="0"/>
              <a:t> </a:t>
            </a:r>
            <a:r>
              <a:rPr lang="en-US" sz="3200" dirty="0" err="1"/>
              <a:t>koraka</a:t>
            </a:r>
            <a:r>
              <a:rPr lang="en-US" sz="3200" dirty="0"/>
              <a:t> da </a:t>
            </a:r>
            <a:r>
              <a:rPr lang="en-US" sz="3200" dirty="0" err="1"/>
              <a:t>biste</a:t>
            </a:r>
            <a:r>
              <a:rPr lang="en-US" sz="3200" dirty="0"/>
              <a:t> </a:t>
            </a:r>
            <a:r>
              <a:rPr lang="en-US" sz="3200" dirty="0" err="1"/>
              <a:t>identifikovali</a:t>
            </a:r>
            <a:r>
              <a:rPr lang="en-US" sz="3200" dirty="0"/>
              <a:t> </a:t>
            </a:r>
            <a:r>
              <a:rPr lang="en-US" sz="3200" dirty="0" err="1"/>
              <a:t>zajedničke</a:t>
            </a:r>
            <a:r>
              <a:rPr lang="en-US" sz="3200" dirty="0"/>
              <a:t> </a:t>
            </a:r>
            <a:r>
              <a:rPr lang="en-US" sz="3200" dirty="0" err="1"/>
              <a:t>teme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oblasti</a:t>
            </a:r>
            <a:r>
              <a:rPr lang="en-US" sz="3200" dirty="0"/>
              <a:t> </a:t>
            </a:r>
            <a:r>
              <a:rPr lang="en-US" sz="3200" dirty="0" err="1"/>
              <a:t>preklapanja</a:t>
            </a:r>
            <a:r>
              <a:rPr lang="en-US" sz="3200" dirty="0"/>
              <a:t> </a:t>
            </a:r>
            <a:r>
              <a:rPr lang="en-US" sz="3200" dirty="0" err="1"/>
              <a:t>između</a:t>
            </a:r>
            <a:r>
              <a:rPr lang="en-US" sz="3200" dirty="0"/>
              <a:t> </a:t>
            </a:r>
            <a:r>
              <a:rPr lang="en-US" sz="3200" dirty="0" err="1"/>
              <a:t>niša</a:t>
            </a:r>
            <a:r>
              <a:rPr lang="en-US" sz="3200" dirty="0"/>
              <a:t> </a:t>
            </a:r>
            <a:r>
              <a:rPr lang="en-US" sz="3200" dirty="0" err="1"/>
              <a:t>pametne</a:t>
            </a:r>
            <a:r>
              <a:rPr lang="en-US" sz="3200" dirty="0"/>
              <a:t> </a:t>
            </a:r>
            <a:r>
              <a:rPr lang="en-US" sz="3200" dirty="0" err="1"/>
              <a:t>specijalizacije</a:t>
            </a:r>
            <a:r>
              <a:rPr lang="en-US" sz="3200" dirty="0"/>
              <a:t> </a:t>
            </a:r>
            <a:r>
              <a:rPr lang="en-US" sz="3200" dirty="0" err="1"/>
              <a:t>svakog</a:t>
            </a:r>
            <a:r>
              <a:rPr lang="en-US" sz="3200" dirty="0"/>
              <a:t> </a:t>
            </a:r>
            <a:r>
              <a:rPr lang="en-US" sz="3200" dirty="0" err="1"/>
              <a:t>sektora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glavnih</a:t>
            </a:r>
            <a:r>
              <a:rPr lang="en-US" sz="3200" dirty="0"/>
              <a:t> </a:t>
            </a:r>
            <a:r>
              <a:rPr lang="en-US" sz="3200" dirty="0" err="1"/>
              <a:t>regionalnih</a:t>
            </a:r>
            <a:r>
              <a:rPr lang="en-US" sz="3200" dirty="0"/>
              <a:t> </a:t>
            </a:r>
            <a:r>
              <a:rPr lang="en-US" sz="3200" dirty="0" err="1"/>
              <a:t>izazova</a:t>
            </a:r>
            <a:r>
              <a:rPr lang="en-US" sz="3200" dirty="0"/>
              <a:t>. </a:t>
            </a:r>
            <a:r>
              <a:rPr lang="sr-Latn-RS" sz="3200" dirty="0" smtClean="0"/>
              <a:t>Is</a:t>
            </a:r>
            <a:r>
              <a:rPr lang="en-US" sz="3200" dirty="0" err="1" smtClean="0"/>
              <a:t>tražite</a:t>
            </a:r>
            <a:r>
              <a:rPr lang="en-US" sz="3200" dirty="0" smtClean="0"/>
              <a:t> </a:t>
            </a:r>
            <a:r>
              <a:rPr lang="en-US" sz="3200" dirty="0" err="1"/>
              <a:t>mogućnosti</a:t>
            </a:r>
            <a:r>
              <a:rPr lang="en-US" sz="3200" dirty="0"/>
              <a:t> </a:t>
            </a:r>
            <a:r>
              <a:rPr lang="sr-Latn-RS" sz="3200" dirty="0" smtClean="0"/>
              <a:t>kako bi mogli da</a:t>
            </a:r>
            <a:r>
              <a:rPr lang="en-US" sz="3200" dirty="0" smtClean="0"/>
              <a:t> </a:t>
            </a:r>
            <a:r>
              <a:rPr lang="en-US" sz="3200" dirty="0" err="1"/>
              <a:t>uskladite</a:t>
            </a:r>
            <a:r>
              <a:rPr lang="en-US" sz="3200" dirty="0"/>
              <a:t> </a:t>
            </a:r>
            <a:r>
              <a:rPr lang="en-US" sz="3200" dirty="0" err="1"/>
              <a:t>niše</a:t>
            </a:r>
            <a:r>
              <a:rPr lang="en-US" sz="3200" dirty="0"/>
              <a:t> </a:t>
            </a:r>
            <a:r>
              <a:rPr lang="en-US" sz="3200" dirty="0" err="1"/>
              <a:t>pametne</a:t>
            </a:r>
            <a:r>
              <a:rPr lang="en-US" sz="3200" dirty="0"/>
              <a:t> </a:t>
            </a:r>
            <a:r>
              <a:rPr lang="en-US" sz="3200" dirty="0" err="1"/>
              <a:t>specijalizacije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glavnim</a:t>
            </a:r>
            <a:r>
              <a:rPr lang="en-US" sz="3200" dirty="0"/>
              <a:t> </a:t>
            </a:r>
            <a:r>
              <a:rPr lang="en-US" sz="3200" dirty="0" err="1"/>
              <a:t>regionalnim</a:t>
            </a:r>
            <a:r>
              <a:rPr lang="en-US" sz="3200" dirty="0"/>
              <a:t> </a:t>
            </a:r>
            <a:r>
              <a:rPr lang="en-US" sz="3200" dirty="0" err="1" smtClean="0"/>
              <a:t>izazovima</a:t>
            </a:r>
            <a:r>
              <a:rPr lang="sr-Latn-RS" sz="3200" dirty="0" smtClean="0"/>
              <a:t>, a da </a:t>
            </a:r>
            <a:r>
              <a:rPr lang="en-US" sz="3200" dirty="0" err="1" smtClean="0"/>
              <a:t>biste</a:t>
            </a:r>
            <a:r>
              <a:rPr lang="en-US" sz="3200" dirty="0" smtClean="0"/>
              <a:t> </a:t>
            </a:r>
            <a:r>
              <a:rPr lang="en-US" sz="3200" dirty="0" err="1"/>
              <a:t>stvorili</a:t>
            </a:r>
            <a:r>
              <a:rPr lang="en-US" sz="3200" dirty="0"/>
              <a:t> </a:t>
            </a:r>
            <a:r>
              <a:rPr lang="en-US" sz="3200" dirty="0" err="1"/>
              <a:t>sinergiju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maksimizirali</a:t>
            </a:r>
            <a:r>
              <a:rPr lang="en-US" sz="3200" dirty="0"/>
              <a:t> </a:t>
            </a:r>
            <a:r>
              <a:rPr lang="en-US" sz="3200" dirty="0" err="1"/>
              <a:t>uticaj</a:t>
            </a:r>
            <a:r>
              <a:rPr lang="en-US" sz="3200" dirty="0"/>
              <a:t>.</a:t>
            </a:r>
            <a:endParaRPr lang="sl-SI" sz="3200" dirty="0"/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8" name="Rectangle 7"/>
          <p:cNvSpPr/>
          <p:nvPr/>
        </p:nvSpPr>
        <p:spPr>
          <a:xfrm>
            <a:off x="3060906" y="1118376"/>
            <a:ext cx="12788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Identifikovanje</a:t>
            </a:r>
            <a:r>
              <a:rPr lang="en-US" sz="4400" b="1" dirty="0"/>
              <a:t> </a:t>
            </a:r>
            <a:r>
              <a:rPr lang="en-US" sz="4400" b="1" dirty="0" err="1"/>
              <a:t>zajedničkih</a:t>
            </a:r>
            <a:r>
              <a:rPr lang="en-US" sz="4400" b="1" dirty="0"/>
              <a:t> </a:t>
            </a:r>
            <a:r>
              <a:rPr lang="en-US" sz="4400" b="1" dirty="0" err="1"/>
              <a:t>elemenata</a:t>
            </a:r>
            <a:r>
              <a:rPr lang="en-US" sz="4400" b="1" dirty="0"/>
              <a:t> </a:t>
            </a:r>
            <a:r>
              <a:rPr lang="en-US" sz="4400" b="1" dirty="0" err="1"/>
              <a:t>između</a:t>
            </a:r>
            <a:r>
              <a:rPr lang="en-US" sz="4400" b="1" dirty="0"/>
              <a:t> </a:t>
            </a:r>
            <a:r>
              <a:rPr lang="en-US" sz="4400" b="1" dirty="0" err="1"/>
              <a:t>niša</a:t>
            </a:r>
            <a:r>
              <a:rPr lang="en-US" sz="4400" b="1" dirty="0"/>
              <a:t> </a:t>
            </a:r>
            <a:r>
              <a:rPr lang="en-US" sz="4400" b="1" dirty="0" err="1"/>
              <a:t>pametne</a:t>
            </a:r>
            <a:r>
              <a:rPr lang="en-US" sz="4400" b="1" dirty="0"/>
              <a:t> </a:t>
            </a:r>
            <a:r>
              <a:rPr lang="en-US" sz="4400" b="1" dirty="0" err="1"/>
              <a:t>specijalizacije</a:t>
            </a:r>
            <a:r>
              <a:rPr lang="en-US" sz="4400" b="1" dirty="0"/>
              <a:t> </a:t>
            </a:r>
            <a:r>
              <a:rPr lang="en-US" sz="4400" b="1" dirty="0" err="1"/>
              <a:t>svakog</a:t>
            </a:r>
            <a:r>
              <a:rPr lang="en-US" sz="4400" b="1" dirty="0"/>
              <a:t> </a:t>
            </a:r>
            <a:r>
              <a:rPr lang="en-US" sz="4400" b="1" dirty="0" err="1"/>
              <a:t>sektora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glavnih</a:t>
            </a:r>
            <a:r>
              <a:rPr lang="en-US" sz="4400" b="1" dirty="0"/>
              <a:t> </a:t>
            </a:r>
            <a:r>
              <a:rPr lang="en-US" sz="4400" b="1" dirty="0" err="1"/>
              <a:t>regionalnih</a:t>
            </a:r>
            <a:r>
              <a:rPr lang="en-US" sz="4400" b="1" dirty="0"/>
              <a:t> </a:t>
            </a:r>
            <a:r>
              <a:rPr lang="en-US" sz="4400" b="1" dirty="0" err="1"/>
              <a:t>izazova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6118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>
            <a:off x="1886542" y="4273807"/>
            <a:ext cx="15492480" cy="34881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514350" indent="-514350" algn="just">
              <a:lnSpc>
                <a:spcPts val="3359"/>
              </a:lnSpc>
              <a:buFont typeface="+mj-lt"/>
              <a:buAutoNum type="arabicPeriod" startAt="5"/>
            </a:pPr>
            <a:r>
              <a:rPr lang="sr-Latn-RS" sz="3200" spc="-1" dirty="0" smtClean="0">
                <a:solidFill>
                  <a:srgbClr val="000000"/>
                </a:solidFill>
              </a:rPr>
              <a:t>Definišite</a:t>
            </a:r>
            <a:r>
              <a:rPr lang="en-US" sz="3200" spc="-1" dirty="0" smtClean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prioritetne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oblasti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ulaganja</a:t>
            </a:r>
            <a:r>
              <a:rPr lang="en-US" sz="3200" spc="-1" dirty="0">
                <a:solidFill>
                  <a:srgbClr val="000000"/>
                </a:solidFill>
              </a:rPr>
              <a:t>: </a:t>
            </a:r>
            <a:r>
              <a:rPr lang="en-US" sz="3200" spc="-1" dirty="0" err="1">
                <a:solidFill>
                  <a:srgbClr val="000000"/>
                </a:solidFill>
              </a:rPr>
              <a:t>Dajte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prioritet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oblastima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ulaganja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osnovu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potencijalnog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uticaja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izvodljivosti</a:t>
            </a:r>
            <a:r>
              <a:rPr lang="en-US" sz="3200" spc="-1" dirty="0">
                <a:solidFill>
                  <a:srgbClr val="000000"/>
                </a:solidFill>
              </a:rPr>
              <a:t>. </a:t>
            </a:r>
            <a:r>
              <a:rPr lang="en-US" sz="3200" spc="-1" dirty="0" err="1">
                <a:solidFill>
                  <a:srgbClr val="000000"/>
                </a:solidFill>
              </a:rPr>
              <a:t>Uzmite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obzir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faktore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kao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što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dostupnost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resursa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nivo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stručnosti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 smtClean="0">
                <a:solidFill>
                  <a:srgbClr val="000000"/>
                </a:solidFill>
              </a:rPr>
              <a:t>potencijal</a:t>
            </a:r>
            <a:r>
              <a:rPr lang="sr-Latn-RS" sz="3200" spc="-1" dirty="0" smtClean="0">
                <a:solidFill>
                  <a:srgbClr val="000000"/>
                </a:solidFill>
              </a:rPr>
              <a:t>a</a:t>
            </a:r>
            <a:r>
              <a:rPr lang="en-US" sz="3200" spc="-1" dirty="0" smtClean="0">
                <a:solidFill>
                  <a:srgbClr val="000000"/>
                </a:solidFill>
              </a:rPr>
              <a:t> </a:t>
            </a:r>
            <a:r>
              <a:rPr lang="en-US" sz="3200" spc="-1" dirty="0">
                <a:solidFill>
                  <a:srgbClr val="000000"/>
                </a:solidFill>
              </a:rPr>
              <a:t>za </a:t>
            </a:r>
            <a:r>
              <a:rPr lang="en-US" sz="3200" spc="-1" dirty="0" err="1">
                <a:solidFill>
                  <a:srgbClr val="000000"/>
                </a:solidFill>
              </a:rPr>
              <a:t>saradnju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između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različitih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sektora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regiona</a:t>
            </a:r>
            <a:r>
              <a:rPr lang="en-US" sz="3200" spc="-1" dirty="0" smtClean="0">
                <a:solidFill>
                  <a:srgbClr val="000000"/>
                </a:solidFill>
              </a:rPr>
              <a:t>.</a:t>
            </a:r>
            <a:endParaRPr lang="sr-Latn-RS" sz="3200" spc="-1" dirty="0" smtClean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en-US" sz="3200" spc="-1" dirty="0" err="1">
                <a:solidFill>
                  <a:srgbClr val="000000"/>
                </a:solidFill>
              </a:rPr>
              <a:t>Prateći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ove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korake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možete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identifikovati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zajedničke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elemente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između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niša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specijalizacije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svakom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sektoru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glavnih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regionalnih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izazova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koji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mogu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pomoći</a:t>
            </a:r>
            <a:r>
              <a:rPr lang="en-US" sz="3200" spc="-1" dirty="0">
                <a:solidFill>
                  <a:srgbClr val="000000"/>
                </a:solidFill>
              </a:rPr>
              <a:t> u </a:t>
            </a:r>
            <a:r>
              <a:rPr lang="en-US" sz="3200" spc="-1" dirty="0" err="1">
                <a:solidFill>
                  <a:srgbClr val="000000"/>
                </a:solidFill>
              </a:rPr>
              <a:t>vođenju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regionalnog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razvoja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maksimiziranju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uticaja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8" name="Rectangle 7"/>
          <p:cNvSpPr/>
          <p:nvPr/>
        </p:nvSpPr>
        <p:spPr>
          <a:xfrm>
            <a:off x="3060906" y="1118376"/>
            <a:ext cx="12788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Identifikovanje</a:t>
            </a:r>
            <a:r>
              <a:rPr lang="en-US" sz="4400" b="1" dirty="0"/>
              <a:t> </a:t>
            </a:r>
            <a:r>
              <a:rPr lang="en-US" sz="4400" b="1" dirty="0" err="1"/>
              <a:t>zajedničkih</a:t>
            </a:r>
            <a:r>
              <a:rPr lang="en-US" sz="4400" b="1" dirty="0"/>
              <a:t> </a:t>
            </a:r>
            <a:r>
              <a:rPr lang="en-US" sz="4400" b="1" dirty="0" err="1"/>
              <a:t>elemenata</a:t>
            </a:r>
            <a:r>
              <a:rPr lang="en-US" sz="4400" b="1" dirty="0"/>
              <a:t> </a:t>
            </a:r>
            <a:r>
              <a:rPr lang="en-US" sz="4400" b="1" dirty="0" err="1"/>
              <a:t>između</a:t>
            </a:r>
            <a:r>
              <a:rPr lang="en-US" sz="4400" b="1" dirty="0"/>
              <a:t> </a:t>
            </a:r>
            <a:r>
              <a:rPr lang="en-US" sz="4400" b="1" dirty="0" err="1"/>
              <a:t>niša</a:t>
            </a:r>
            <a:r>
              <a:rPr lang="en-US" sz="4400" b="1" dirty="0"/>
              <a:t> </a:t>
            </a:r>
            <a:r>
              <a:rPr lang="en-US" sz="4400" b="1" dirty="0" err="1"/>
              <a:t>pametne</a:t>
            </a:r>
            <a:r>
              <a:rPr lang="en-US" sz="4400" b="1" dirty="0"/>
              <a:t> </a:t>
            </a:r>
            <a:r>
              <a:rPr lang="en-US" sz="4400" b="1" dirty="0" err="1"/>
              <a:t>specijalizacije</a:t>
            </a:r>
            <a:r>
              <a:rPr lang="en-US" sz="4400" b="1" dirty="0"/>
              <a:t> </a:t>
            </a:r>
            <a:r>
              <a:rPr lang="en-US" sz="4400" b="1" dirty="0" err="1"/>
              <a:t>svakog</a:t>
            </a:r>
            <a:r>
              <a:rPr lang="en-US" sz="4400" b="1" dirty="0"/>
              <a:t> </a:t>
            </a:r>
            <a:r>
              <a:rPr lang="en-US" sz="4400" b="1" dirty="0" err="1"/>
              <a:t>sektora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glavnih</a:t>
            </a:r>
            <a:r>
              <a:rPr lang="en-US" sz="4400" b="1" dirty="0"/>
              <a:t> </a:t>
            </a:r>
            <a:r>
              <a:rPr lang="en-US" sz="4400" b="1" dirty="0" err="1"/>
              <a:t>regionalnih</a:t>
            </a:r>
            <a:r>
              <a:rPr lang="en-US" sz="4400" b="1" dirty="0"/>
              <a:t> </a:t>
            </a:r>
            <a:r>
              <a:rPr lang="en-US" sz="4400" b="1" dirty="0" err="1"/>
              <a:t>izazova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1030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5287</TotalTime>
  <Words>2395</Words>
  <Application>Microsoft Office PowerPoint</Application>
  <PresentationFormat>Custom</PresentationFormat>
  <Paragraphs>239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Abhaya Libre Regular</vt:lpstr>
      <vt:lpstr>Abhaya Libre Regular Bold</vt:lpstr>
      <vt:lpstr>Abhaya Libre Regular Bold Italics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REGIO.DIGI.HUB Content Development</dc:title>
  <dc:subject/>
  <dc:creator>Ana Paraschiv</dc:creator>
  <dc:description/>
  <cp:lastModifiedBy>Andrea</cp:lastModifiedBy>
  <cp:revision>138</cp:revision>
  <dcterms:created xsi:type="dcterms:W3CDTF">2006-08-16T00:00:00Z</dcterms:created>
  <dcterms:modified xsi:type="dcterms:W3CDTF">2023-06-08T11:51:05Z</dcterms:modified>
  <dc:identifier>DAFSGCxx1iQ</dc:identifier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PresentationFormat">
    <vt:lpwstr>Custom</vt:lpwstr>
  </property>
  <property fmtid="{D5CDD505-2E9C-101B-9397-08002B2CF9AE}" pid="4" name="Slides">
    <vt:i4>26</vt:i4>
  </property>
</Properties>
</file>