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312" r:id="rId8"/>
    <p:sldId id="280" r:id="rId9"/>
    <p:sldId id="313" r:id="rId10"/>
    <p:sldId id="302" r:id="rId11"/>
    <p:sldId id="301" r:id="rId12"/>
    <p:sldId id="281" r:id="rId13"/>
    <p:sldId id="282" r:id="rId14"/>
    <p:sldId id="314" r:id="rId15"/>
    <p:sldId id="283" r:id="rId16"/>
    <p:sldId id="303" r:id="rId17"/>
    <p:sldId id="315" r:id="rId18"/>
    <p:sldId id="264" r:id="rId19"/>
    <p:sldId id="304" r:id="rId20"/>
    <p:sldId id="317" r:id="rId21"/>
    <p:sldId id="265" r:id="rId22"/>
    <p:sldId id="285" r:id="rId23"/>
    <p:sldId id="318" r:id="rId24"/>
    <p:sldId id="305" r:id="rId25"/>
    <p:sldId id="271" r:id="rId26"/>
    <p:sldId id="287" r:id="rId27"/>
    <p:sldId id="288" r:id="rId28"/>
    <p:sldId id="289" r:id="rId29"/>
    <p:sldId id="306" r:id="rId30"/>
    <p:sldId id="307" r:id="rId31"/>
    <p:sldId id="290" r:id="rId32"/>
    <p:sldId id="308" r:id="rId33"/>
    <p:sldId id="291" r:id="rId34"/>
    <p:sldId id="292" r:id="rId35"/>
    <p:sldId id="293" r:id="rId36"/>
    <p:sldId id="295" r:id="rId37"/>
    <p:sldId id="316" r:id="rId38"/>
    <p:sldId id="309" r:id="rId39"/>
    <p:sldId id="296" r:id="rId40"/>
    <p:sldId id="297" r:id="rId41"/>
    <p:sldId id="298" r:id="rId42"/>
    <p:sldId id="299" r:id="rId43"/>
    <p:sldId id="300" r:id="rId44"/>
    <p:sldId id="311" r:id="rId45"/>
    <p:sldId id="310" r:id="rId46"/>
    <p:sldId id="268" r:id="rId47"/>
    <p:sldId id="269" r:id="rId48"/>
  </p:sldIdLst>
  <p:sldSz cx="18288000" cy="10287000"/>
  <p:notesSz cx="6858000" cy="9144000"/>
  <p:embeddedFontLst>
    <p:embeddedFont>
      <p:font typeface="Abhaya Libre Regular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Abhaya Libre Regular Bold" panose="020B0604020202020204" charset="0"/>
      <p:regular r:id="rId55"/>
    </p:embeddedFont>
    <p:embeddedFont>
      <p:font typeface="Abhaya Libre Regular Bold Italics" panose="020B0604020202020204" charset="0"/>
      <p:regular r:id="rId56"/>
    </p:embeddedFont>
    <p:embeddedFont>
      <p:font typeface="Georgia" panose="02040502050405020303" pitchFamily="18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4" autoAdjust="0"/>
  </p:normalViewPr>
  <p:slideViewPr>
    <p:cSldViewPr>
      <p:cViewPr varScale="1">
        <p:scale>
          <a:sx n="76" d="100"/>
          <a:sy n="76" d="100"/>
        </p:scale>
        <p:origin x="966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7D4E2-755A-614D-A690-4D37C4659591}" type="datetimeFigureOut">
              <a:rPr lang="en-RO" smtClean="0"/>
              <a:t>06/01/2023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5A84-FC01-BE42-A4C5-B014B88AB7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1083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10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03761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16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8446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21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71188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7.svg"/><Relationship Id="rId3" Type="http://schemas.openxmlformats.org/officeDocument/2006/relationships/image" Target="../media/image41.png"/><Relationship Id="rId7" Type="http://schemas.openxmlformats.org/officeDocument/2006/relationships/image" Target="../media/image24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30.sv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_yuGFMM6r0?feature=oembed" TargetMode="External"/><Relationship Id="rId6" Type="http://schemas.openxmlformats.org/officeDocument/2006/relationships/image" Target="../media/image24.sv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hyperlink" Target="https://www.youtube.com/watch?v=J_yuGFMM6r0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5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image" Target="../media/image24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5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24.svg"/><Relationship Id="rId10" Type="http://schemas.openxmlformats.org/officeDocument/2006/relationships/image" Target="../media/image68.sv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49.png"/><Relationship Id="rId10" Type="http://schemas.openxmlformats.org/officeDocument/2006/relationships/image" Target="../media/image57.svg"/><Relationship Id="rId4" Type="http://schemas.openxmlformats.org/officeDocument/2006/relationships/image" Target="../media/image24.sv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0.svg"/><Relationship Id="rId4" Type="http://schemas.openxmlformats.org/officeDocument/2006/relationships/image" Target="../media/image49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4.svg"/><Relationship Id="rId5" Type="http://schemas.openxmlformats.org/officeDocument/2006/relationships/image" Target="../media/image24.svg"/><Relationship Id="rId1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72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9.png"/><Relationship Id="rId12" Type="http://schemas.openxmlformats.org/officeDocument/2006/relationships/image" Target="../media/image5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7.svg"/><Relationship Id="rId5" Type="http://schemas.openxmlformats.org/officeDocument/2006/relationships/image" Target="../media/image30.svg"/><Relationship Id="rId10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22.svg"/><Relationship Id="rId1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7.svg"/><Relationship Id="rId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0.jpeg"/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59.png"/><Relationship Id="rId5" Type="http://schemas.openxmlformats.org/officeDocument/2006/relationships/image" Target="../media/image13.png"/><Relationship Id="rId10" Type="http://schemas.openxmlformats.org/officeDocument/2006/relationships/image" Target="../media/image30.svg"/><Relationship Id="rId4" Type="http://schemas.openxmlformats.org/officeDocument/2006/relationships/image" Target="../media/image6.sv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4.svg"/><Relationship Id="rId5" Type="http://schemas.openxmlformats.org/officeDocument/2006/relationships/image" Target="../media/image24.svg"/><Relationship Id="rId15" Type="http://schemas.openxmlformats.org/officeDocument/2006/relationships/image" Target="../media/image57.sv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72.sv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72.sv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0.sv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57.svg"/><Relationship Id="rId5" Type="http://schemas.openxmlformats.org/officeDocument/2006/relationships/image" Target="../media/image61.png"/><Relationship Id="rId10" Type="http://schemas.openxmlformats.org/officeDocument/2006/relationships/image" Target="../media/image37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10" Type="http://schemas.openxmlformats.org/officeDocument/2006/relationships/image" Target="../media/image97.svg"/><Relationship Id="rId4" Type="http://schemas.openxmlformats.org/officeDocument/2006/relationships/image" Target="../media/image13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12" Type="http://schemas.openxmlformats.org/officeDocument/2006/relationships/image" Target="../media/image16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24.svg"/><Relationship Id="rId10" Type="http://schemas.openxmlformats.org/officeDocument/2006/relationships/image" Target="../media/image57.sv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20.sv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2.sv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0.svg"/><Relationship Id="rId7" Type="http://schemas.openxmlformats.org/officeDocument/2006/relationships/image" Target="../media/image24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0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7.svg"/><Relationship Id="rId5" Type="http://schemas.openxmlformats.org/officeDocument/2006/relationships/image" Target="../media/image24.sv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4.svg"/><Relationship Id="rId7" Type="http://schemas.openxmlformats.org/officeDocument/2006/relationships/image" Target="../media/image75.png"/><Relationship Id="rId12" Type="http://schemas.openxmlformats.org/officeDocument/2006/relationships/image" Target="../media/image5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7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24" Type="http://schemas.openxmlformats.org/officeDocument/2006/relationships/image" Target="../media/image10.png"/><Relationship Id="rId5" Type="http://schemas.openxmlformats.org/officeDocument/2006/relationships/image" Target="../media/image86.svg"/><Relationship Id="rId15" Type="http://schemas.openxmlformats.org/officeDocument/2006/relationships/image" Target="../media/image76.png"/><Relationship Id="rId23" Type="http://schemas.openxmlformats.org/officeDocument/2006/relationships/image" Target="../media/image16.svg"/><Relationship Id="rId10" Type="http://schemas.openxmlformats.org/officeDocument/2006/relationships/image" Target="../media/image90.svg"/><Relationship Id="rId19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5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9.svg"/><Relationship Id="rId5" Type="http://schemas.openxmlformats.org/officeDocument/2006/relationships/image" Target="../media/image24.svg"/><Relationship Id="rId10" Type="http://schemas.openxmlformats.org/officeDocument/2006/relationships/image" Target="../media/image79.pn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10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57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3.png"/><Relationship Id="rId5" Type="http://schemas.openxmlformats.org/officeDocument/2006/relationships/image" Target="../media/image24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85.png"/><Relationship Id="rId4" Type="http://schemas.openxmlformats.org/officeDocument/2006/relationships/image" Target="../media/image9.png"/><Relationship Id="rId9" Type="http://schemas.openxmlformats.org/officeDocument/2006/relationships/image" Target="../media/image5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10.png"/><Relationship Id="rId10" Type="http://schemas.openxmlformats.org/officeDocument/2006/relationships/image" Target="../media/image87.png"/><Relationship Id="rId4" Type="http://schemas.openxmlformats.org/officeDocument/2006/relationships/image" Target="../media/image9.png"/><Relationship Id="rId9" Type="http://schemas.openxmlformats.org/officeDocument/2006/relationships/image" Target="../media/image11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7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24" Type="http://schemas.openxmlformats.org/officeDocument/2006/relationships/image" Target="../media/image10.png"/><Relationship Id="rId5" Type="http://schemas.openxmlformats.org/officeDocument/2006/relationships/image" Target="../media/image86.svg"/><Relationship Id="rId15" Type="http://schemas.openxmlformats.org/officeDocument/2006/relationships/image" Target="../media/image88.png"/><Relationship Id="rId23" Type="http://schemas.openxmlformats.org/officeDocument/2006/relationships/image" Target="../media/image16.svg"/><Relationship Id="rId10" Type="http://schemas.openxmlformats.org/officeDocument/2006/relationships/image" Target="../media/image90.svg"/><Relationship Id="rId19" Type="http://schemas.openxmlformats.org/officeDocument/2006/relationships/image" Target="../media/image89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svg"/><Relationship Id="rId18" Type="http://schemas.openxmlformats.org/officeDocument/2006/relationships/image" Target="../media/image9.png"/><Relationship Id="rId26" Type="http://schemas.openxmlformats.org/officeDocument/2006/relationships/image" Target="../media/image31.png"/><Relationship Id="rId3" Type="http://schemas.openxmlformats.org/officeDocument/2006/relationships/image" Target="../media/image34.svg"/><Relationship Id="rId21" Type="http://schemas.openxmlformats.org/officeDocument/2006/relationships/image" Target="../media/image26.png"/><Relationship Id="rId7" Type="http://schemas.openxmlformats.org/officeDocument/2006/relationships/image" Target="../media/image36.svg"/><Relationship Id="rId12" Type="http://schemas.openxmlformats.org/officeDocument/2006/relationships/image" Target="../media/image18.png"/><Relationship Id="rId17" Type="http://schemas.openxmlformats.org/officeDocument/2006/relationships/image" Target="../media/image32.svg"/><Relationship Id="rId25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23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svg"/><Relationship Id="rId24" Type="http://schemas.openxmlformats.org/officeDocument/2006/relationships/image" Target="../media/image29.png"/><Relationship Id="rId5" Type="http://schemas.openxmlformats.org/officeDocument/2006/relationships/image" Target="../media/image2.svg"/><Relationship Id="rId15" Type="http://schemas.openxmlformats.org/officeDocument/2006/relationships/image" Target="../media/image38.svg"/><Relationship Id="rId23" Type="http://schemas.openxmlformats.org/officeDocument/2006/relationships/image" Target="../media/image28.png"/><Relationship Id="rId10" Type="http://schemas.openxmlformats.org/officeDocument/2006/relationships/image" Target="../media/image4.png"/><Relationship Id="rId19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22.png"/><Relationship Id="rId22" Type="http://schemas.openxmlformats.org/officeDocument/2006/relationships/image" Target="../media/image27.png"/><Relationship Id="rId27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24" Type="http://schemas.openxmlformats.org/officeDocument/2006/relationships/image" Target="../media/image90.jpe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8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13.png"/><Relationship Id="rId2" Type="http://schemas.openxmlformats.org/officeDocument/2006/relationships/image" Target="../media/image62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86.svg"/><Relationship Id="rId15" Type="http://schemas.openxmlformats.org/officeDocument/2006/relationships/image" Target="../media/image37.png"/><Relationship Id="rId23" Type="http://schemas.openxmlformats.org/officeDocument/2006/relationships/image" Target="../media/image10.png"/><Relationship Id="rId10" Type="http://schemas.openxmlformats.org/officeDocument/2006/relationships/image" Target="../media/image90.svg"/><Relationship Id="rId19" Type="http://schemas.openxmlformats.org/officeDocument/2006/relationships/image" Target="../media/image18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1.jpeg"/><Relationship Id="rId3" Type="http://schemas.openxmlformats.org/officeDocument/2006/relationships/image" Target="../media/image9.png"/><Relationship Id="rId7" Type="http://schemas.openxmlformats.org/officeDocument/2006/relationships/image" Target="../media/image24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S3XGUZzLuI?feature=oembed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57.sv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16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12" Type="http://schemas.openxmlformats.org/officeDocument/2006/relationships/image" Target="../media/image9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5" Type="http://schemas.openxmlformats.org/officeDocument/2006/relationships/image" Target="../media/image118.svg"/><Relationship Id="rId10" Type="http://schemas.openxmlformats.org/officeDocument/2006/relationships/image" Target="../media/image16.svg"/><Relationship Id="rId4" Type="http://schemas.openxmlformats.org/officeDocument/2006/relationships/image" Target="../media/image57.svg"/><Relationship Id="rId9" Type="http://schemas.openxmlformats.org/officeDocument/2006/relationships/image" Target="../media/image8.png"/><Relationship Id="rId1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6.svg"/><Relationship Id="rId3" Type="http://schemas.openxmlformats.org/officeDocument/2006/relationships/image" Target="../media/image120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2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svg"/><Relationship Id="rId18" Type="http://schemas.openxmlformats.org/officeDocument/2006/relationships/image" Target="../media/image100.png"/><Relationship Id="rId3" Type="http://schemas.openxmlformats.org/officeDocument/2006/relationships/image" Target="../media/image2.svg"/><Relationship Id="rId21" Type="http://schemas.openxmlformats.org/officeDocument/2006/relationships/image" Target="../media/image134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17" Type="http://schemas.openxmlformats.org/officeDocument/2006/relationships/image" Target="../media/image130.svg"/><Relationship Id="rId2" Type="http://schemas.openxmlformats.org/officeDocument/2006/relationships/image" Target="../media/image1.pn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5" Type="http://schemas.openxmlformats.org/officeDocument/2006/relationships/image" Target="../media/image128.svg"/><Relationship Id="rId10" Type="http://schemas.openxmlformats.org/officeDocument/2006/relationships/image" Target="../media/image97.png"/><Relationship Id="rId19" Type="http://schemas.openxmlformats.org/officeDocument/2006/relationships/image" Target="../media/image132.svg"/><Relationship Id="rId4" Type="http://schemas.openxmlformats.org/officeDocument/2006/relationships/image" Target="../media/image96.png"/><Relationship Id="rId9" Type="http://schemas.openxmlformats.org/officeDocument/2006/relationships/image" Target="../media/image4.svg"/><Relationship Id="rId14" Type="http://schemas.openxmlformats.org/officeDocument/2006/relationships/image" Target="../media/image98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image" Target="../media/image1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5" Type="http://schemas.openxmlformats.org/officeDocument/2006/relationships/image" Target="../media/image52.sv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0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4.sv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10" Type="http://schemas.openxmlformats.org/officeDocument/2006/relationships/image" Target="../media/image57.sv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10" Type="http://schemas.openxmlformats.org/officeDocument/2006/relationships/image" Target="../media/image38.jpg"/><Relationship Id="rId4" Type="http://schemas.openxmlformats.org/officeDocument/2006/relationships/image" Target="../media/image13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54.sv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671988" y="-2007864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984413" y="400167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752212" y="3645911"/>
            <a:ext cx="901059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500" dirty="0">
                <a:solidFill>
                  <a:srgbClr val="000000"/>
                </a:solidFill>
                <a:latin typeface="Abhaya Libre Regular"/>
              </a:rPr>
              <a:t>s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500" dirty="0">
                <a:solidFill>
                  <a:srgbClr val="000000"/>
                </a:solidFill>
                <a:latin typeface="Abhaya Libre Regular"/>
              </a:rPr>
              <a:t>stručnog obrazovanja odraslih (SOO)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61A8B-C497-8803-E7D0-2DDA709B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564159"/>
            <a:ext cx="10058400" cy="7158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B6F67-2AC8-A46D-FDE1-18965A6D3D94}"/>
              </a:ext>
            </a:extLst>
          </p:cNvPr>
          <p:cNvSpPr txBox="1"/>
          <p:nvPr/>
        </p:nvSpPr>
        <p:spPr>
          <a:xfrm>
            <a:off x="11201400" y="24765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Prognoze</a:t>
            </a:r>
            <a:r>
              <a:rPr lang="en-US" sz="2400" dirty="0"/>
              <a:t> </a:t>
            </a:r>
            <a:r>
              <a:rPr lang="en-US" sz="2400" dirty="0" err="1"/>
              <a:t>promene</a:t>
            </a:r>
            <a:r>
              <a:rPr lang="en-US" sz="2400" dirty="0"/>
              <a:t> </a:t>
            </a:r>
            <a:r>
              <a:rPr lang="en-US" sz="2400" dirty="0" err="1"/>
              <a:t>strukture</a:t>
            </a:r>
            <a:r>
              <a:rPr lang="en-US" sz="2400" dirty="0"/>
              <a:t> </a:t>
            </a:r>
            <a:r>
              <a:rPr lang="en-US" sz="2400" dirty="0" err="1"/>
              <a:t>zanimanja</a:t>
            </a:r>
            <a:r>
              <a:rPr lang="en-US" sz="2400" dirty="0"/>
              <a:t> u </a:t>
            </a:r>
            <a:r>
              <a:rPr lang="en-US" sz="2400" dirty="0" err="1"/>
              <a:t>pridruženim</a:t>
            </a:r>
            <a:r>
              <a:rPr lang="en-US" sz="2400" dirty="0"/>
              <a:t> </a:t>
            </a:r>
            <a:r>
              <a:rPr lang="en-US" sz="2400" dirty="0" err="1"/>
              <a:t>zemljama</a:t>
            </a:r>
            <a:r>
              <a:rPr lang="en-US" sz="2400" dirty="0"/>
              <a:t> EU28+3, </a:t>
            </a:r>
            <a:r>
              <a:rPr lang="en-US" sz="2400" dirty="0" err="1"/>
              <a:t>broj</a:t>
            </a:r>
            <a:r>
              <a:rPr lang="en-US" sz="2400" dirty="0"/>
              <a:t> </a:t>
            </a:r>
            <a:r>
              <a:rPr lang="en-US" sz="2400" dirty="0" err="1"/>
              <a:t>zaposlenih</a:t>
            </a:r>
            <a:r>
              <a:rPr lang="en-US" sz="2400" dirty="0"/>
              <a:t>; U </a:t>
            </a:r>
            <a:r>
              <a:rPr lang="en-US" sz="2400" dirty="0" err="1"/>
              <a:t>poređenju</a:t>
            </a:r>
            <a:r>
              <a:rPr lang="en-US" sz="2400" dirty="0"/>
              <a:t> 2016. </a:t>
            </a:r>
            <a:r>
              <a:rPr lang="en-US" sz="2400" dirty="0" err="1"/>
              <a:t>i</a:t>
            </a:r>
            <a:r>
              <a:rPr lang="en-US" sz="2400" dirty="0"/>
              <a:t> 2030. </a:t>
            </a:r>
            <a:r>
              <a:rPr lang="en-US" sz="2400" dirty="0" err="1"/>
              <a:t>godine</a:t>
            </a:r>
            <a:endParaRPr lang="en-RO" sz="24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A991A8A-09A5-A984-A9CB-4CB73A162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3103354" y="5751185"/>
            <a:ext cx="4352147" cy="43464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A349695-5779-8061-5C01-1500E5187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E61B4-46A7-DF75-728A-7B93CEAB43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88640" y="91059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832631C-A0C3-5715-D375-5ACB2AC276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F418AE98-5441-F287-2E00-7856906A0209}"/>
              </a:ext>
            </a:extLst>
          </p:cNvPr>
          <p:cNvGrpSpPr/>
          <p:nvPr/>
        </p:nvGrpSpPr>
        <p:grpSpPr>
          <a:xfrm>
            <a:off x="-533400" y="895350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EAF70142-9D98-06AF-19DD-86DCB2307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9FFE0E70-052D-B375-CC7F-6F33D865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53E89D4B-19B3-F174-2D27-86FD606F26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938494" y="1091356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nn-NO" sz="5400" spc="-48" dirty="0">
                <a:solidFill>
                  <a:srgbClr val="000000"/>
                </a:solidFill>
                <a:latin typeface="Abhaya Libre Regular"/>
              </a:rPr>
              <a:t>Veštine u obliku slova T</a:t>
            </a:r>
          </a:p>
        </p:txBody>
      </p:sp>
      <p:pic>
        <p:nvPicPr>
          <p:cNvPr id="8" name="Online Media 7" descr="What is a T Shaped Talent?">
            <a:hlinkClick r:id="" action="ppaction://media"/>
            <a:extLst>
              <a:ext uri="{FF2B5EF4-FFF2-40B4-BE49-F238E27FC236}">
                <a16:creationId xmlns:a16="http://schemas.microsoft.com/office/drawing/2014/main" id="{3D0DA42B-2DB3-A7AA-7A2F-F6A2634697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505200" y="1892303"/>
            <a:ext cx="11353800" cy="64148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C397DD-0CA6-181E-B2E3-FF4C63FF0535}"/>
              </a:ext>
            </a:extLst>
          </p:cNvPr>
          <p:cNvSpPr txBox="1"/>
          <p:nvPr/>
        </p:nvSpPr>
        <p:spPr>
          <a:xfrm>
            <a:off x="5905364" y="8591892"/>
            <a:ext cx="764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RO" dirty="0">
                <a:hlinkClick r:id="rId10"/>
              </a:rPr>
              <a:t>https://</a:t>
            </a:r>
            <a:r>
              <a:rPr lang="en-RO" dirty="0" smtClean="0">
                <a:hlinkClick r:id="rId10"/>
              </a:rPr>
              <a:t>www.youtube.com/watch?v=J_yuGFMM6r0</a:t>
            </a:r>
            <a:r>
              <a:rPr lang="sr-Latn-RS" dirty="0" smtClean="0"/>
              <a:t> </a:t>
            </a:r>
            <a:endParaRPr lang="en-RO" dirty="0"/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613B7A64-E665-F100-1642-06D8FF4D0F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8311550" y="-34613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14600" y="1335536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nn-NO" sz="5400" spc="-48" dirty="0">
                <a:solidFill>
                  <a:srgbClr val="000000"/>
                </a:solidFill>
                <a:latin typeface="Abhaya Libre Regular"/>
              </a:rPr>
              <a:t>Veštine u obliku slova 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37830-F460-79F6-6EBD-6642381E0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589" y="3467100"/>
            <a:ext cx="7772400" cy="309550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609599" y="2228531"/>
            <a:ext cx="9901989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slova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T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skup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visoke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jednoj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više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specifičnih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nekoliko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različitih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Oblik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„T“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vizualizuje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međusob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ni odnos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ove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dve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vrste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čemu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vertikalna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traka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predstavlja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duboku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određenoj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horizontalna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traka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predstavlja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više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just"/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O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ve veštine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omogućavaju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pojedincima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objedine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svoju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tehničku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ekspertizu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razumevanjem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konteksta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lice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slova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T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imati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duboku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jednoj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digitalne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takođe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razumevanje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društvenih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ekonomskih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političkih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faktora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utiču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usvajanje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novih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tehnologija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slova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T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pomoći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donosiocima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odluka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vide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sliku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donesu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odluke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na osnovu uzimanja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obzir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šir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eg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kontekst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B79BE860-9C86-3B30-9C8C-ACAC24B1928A}"/>
              </a:ext>
            </a:extLst>
          </p:cNvPr>
          <p:cNvGrpSpPr/>
          <p:nvPr/>
        </p:nvGrpSpPr>
        <p:grpSpPr>
          <a:xfrm>
            <a:off x="16032355" y="8528841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105BB48F-B47D-ABA1-179C-C357C881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674D1D2E-080A-A5E5-F48F-B222C542B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0" name="Picture 32">
            <a:extLst>
              <a:ext uri="{FF2B5EF4-FFF2-40B4-BE49-F238E27FC236}">
                <a16:creationId xmlns:a16="http://schemas.microsoft.com/office/drawing/2014/main" id="{3B97B223-576A-54E1-956B-EE411ECD26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7534967" y="-3308951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27450" y="934646"/>
            <a:ext cx="14706600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5400" spc="-48" dirty="0" smtClean="0">
                <a:solidFill>
                  <a:srgbClr val="000000"/>
                </a:solidFill>
                <a:latin typeface="Abhaya Libre Regular"/>
              </a:rPr>
              <a:t>Šta su v</a:t>
            </a:r>
            <a:r>
              <a:rPr lang="nn-NO" sz="5400" spc="-48" dirty="0" smtClean="0">
                <a:solidFill>
                  <a:srgbClr val="000000"/>
                </a:solidFill>
                <a:latin typeface="Abhaya Libre Regular"/>
              </a:rPr>
              <a:t>eštine </a:t>
            </a:r>
            <a:r>
              <a:rPr lang="nn-NO" sz="5400" spc="-48" dirty="0">
                <a:solidFill>
                  <a:srgbClr val="000000"/>
                </a:solidFill>
                <a:latin typeface="Abhaya Libre Regular"/>
              </a:rPr>
              <a:t>u obliku slova T</a:t>
            </a:r>
          </a:p>
          <a:p>
            <a:pPr>
              <a:lnSpc>
                <a:spcPts val="5449"/>
              </a:lnSpc>
            </a:pPr>
            <a:r>
              <a:rPr lang="sr-Latn-RS" sz="5400" spc="-48" dirty="0" smtClean="0">
                <a:solidFill>
                  <a:srgbClr val="000000"/>
                </a:solidFill>
                <a:latin typeface="Abhaya Libre Regular"/>
              </a:rPr>
              <a:t> 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2590800" y="6514022"/>
            <a:ext cx="135636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System Font Regular"/>
              <a:buChar char="-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Timski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rad.</a:t>
            </a:r>
          </a:p>
          <a:p>
            <a:pPr marL="342900" indent="-342900" algn="just">
              <a:buFont typeface="System Font Regular"/>
              <a:buChar char="-"/>
            </a:pP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Komunikacija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. </a:t>
            </a:r>
            <a:endParaRPr lang="en-GB" sz="2800" dirty="0">
              <a:solidFill>
                <a:srgbClr val="374151"/>
              </a:solidFill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Upravljanje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vremenom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</a:p>
          <a:p>
            <a:pPr marL="342900" indent="-342900" algn="just">
              <a:buFont typeface="System Font Regular"/>
              <a:buChar char="-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Osnovne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IT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342900" indent="-342900" algn="just">
              <a:buFont typeface="System Font Regular"/>
              <a:buChar char="-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Tolerancija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otvorenost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	</a:t>
            </a:r>
          </a:p>
        </p:txBody>
      </p:sp>
      <p:grpSp>
        <p:nvGrpSpPr>
          <p:cNvPr id="7" name="Group 36">
            <a:extLst>
              <a:ext uri="{FF2B5EF4-FFF2-40B4-BE49-F238E27FC236}">
                <a16:creationId xmlns:a16="http://schemas.microsoft.com/office/drawing/2014/main" id="{DC85C076-648C-49FB-E485-E452243D3501}"/>
              </a:ext>
            </a:extLst>
          </p:cNvPr>
          <p:cNvGrpSpPr/>
          <p:nvPr/>
        </p:nvGrpSpPr>
        <p:grpSpPr>
          <a:xfrm>
            <a:off x="-681327" y="8924839"/>
            <a:ext cx="2900572" cy="807705"/>
            <a:chOff x="0" y="0"/>
            <a:chExt cx="3867430" cy="1076939"/>
          </a:xfrm>
        </p:grpSpPr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E87A87E8-FB54-A225-878E-CC831A6F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C7F27C79-CFE7-900B-A0D6-FEFBCDD3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E69A1-5DE7-0262-67CD-7F1DE2945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869292"/>
            <a:ext cx="6934200" cy="3900488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A173D1E7-7491-174F-4480-D227C7521950}"/>
              </a:ext>
            </a:extLst>
          </p:cNvPr>
          <p:cNvSpPr txBox="1"/>
          <p:nvPr/>
        </p:nvSpPr>
        <p:spPr>
          <a:xfrm>
            <a:off x="1007716" y="1655176"/>
            <a:ext cx="92093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Zaposleni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sa ovim veštinama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veoma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vredni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svaku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kompaniju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Primeri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određenoj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temi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kontekst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specijalizovanog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skupa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Osnovno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tome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ljudi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društvo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funkcionišu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Razumevanje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industrije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Osnovno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tome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funkcioniše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poslovni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svet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Meke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–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ponekad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nazivaju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međuljudske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”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ljudske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”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On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subjektivn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merljiv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–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primer: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74595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A1DD5C8-EF01-244B-AA57-16161236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024F924-18C6-6B8B-7BF3-C4E942D6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2A1A885-14CE-1C2F-E894-92B6A83C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BCD54C6-D61F-1CEB-2D8F-8565883C995F}"/>
              </a:ext>
            </a:extLst>
          </p:cNvPr>
          <p:cNvSpPr txBox="1"/>
          <p:nvPr/>
        </p:nvSpPr>
        <p:spPr>
          <a:xfrm>
            <a:off x="6858000" y="2885601"/>
            <a:ext cx="102870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Dubinske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odnose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pojedinca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određenoj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To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tehničke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pojedinac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poseduje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određenoj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inženjer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dubinsko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računarstvu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elektrotehnici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programiranju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softvera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odnose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sposobnost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pojedinca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sarađuje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komunicira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ljudima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različitih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disciplina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pozadina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meke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komunikacija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saradnja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kreativnost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liderstvo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emocionalna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inteligencija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pojedinac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poseduje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upravljanju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projektima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imati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iskustvo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inženjeringu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takođe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poseduje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jake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komunikacije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saradnje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omogućavaju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rad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višefunkcionalnim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timovima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953E5FC3-7C89-4A37-3D60-6DA5FA0FF405}"/>
              </a:ext>
            </a:extLst>
          </p:cNvPr>
          <p:cNvGrpSpPr/>
          <p:nvPr/>
        </p:nvGrpSpPr>
        <p:grpSpPr>
          <a:xfrm>
            <a:off x="304800" y="8959978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E10C9800-9C95-E80A-1379-FC94D1698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EB6D8162-0351-F65E-CA0F-030B5F44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2FD5F8A-4B54-F92E-57D4-98C4733E5361}"/>
              </a:ext>
            </a:extLst>
          </p:cNvPr>
          <p:cNvSpPr txBox="1"/>
          <p:nvPr/>
        </p:nvSpPr>
        <p:spPr>
          <a:xfrm>
            <a:off x="4191000" y="923760"/>
            <a:ext cx="9486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sz="3600" b="0" i="0" dirty="0" smtClean="0">
                <a:solidFill>
                  <a:srgbClr val="374151"/>
                </a:solidFill>
                <a:effectLst/>
                <a:latin typeface="Söhne"/>
              </a:rPr>
              <a:t>Veštine u obliku slova T mogu da se podele u dve kategorije</a:t>
            </a:r>
            <a:r>
              <a:rPr lang="en-GB" sz="3600" b="0" i="0" dirty="0" smtClean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it-IT" sz="3600" dirty="0">
                <a:solidFill>
                  <a:srgbClr val="374151"/>
                </a:solidFill>
                <a:latin typeface="Söhne"/>
              </a:rPr>
              <a:t>veštine dubine i veštine širine</a:t>
            </a:r>
            <a:endParaRPr lang="en-GB" sz="36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5B2309-1360-426B-8B11-ED6A87254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62048"/>
            <a:ext cx="52832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7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92230" y="2430530"/>
            <a:ext cx="14706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5400" spc="-48" dirty="0" smtClean="0">
                <a:solidFill>
                  <a:srgbClr val="000000"/>
                </a:solidFill>
                <a:latin typeface="Abhaya Libre Regular"/>
              </a:rPr>
              <a:t>Prednosti pojedinaca koji poseduju v</a:t>
            </a:r>
            <a:r>
              <a:rPr lang="nn-NO" sz="5400" spc="-48" dirty="0" smtClean="0">
                <a:solidFill>
                  <a:srgbClr val="000000"/>
                </a:solidFill>
                <a:latin typeface="Abhaya Libre Regular"/>
              </a:rPr>
              <a:t>eštine </a:t>
            </a:r>
            <a:r>
              <a:rPr lang="nn-NO" sz="5400" spc="-48" dirty="0">
                <a:solidFill>
                  <a:srgbClr val="000000"/>
                </a:solidFill>
                <a:latin typeface="Abhaya Libre Regular"/>
              </a:rPr>
              <a:t>u obliku slova T 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1667013" y="4048409"/>
            <a:ext cx="982815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Zapošljavanje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pojedinaca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sa veštinama 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obliku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slova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T 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je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veoma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korisno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,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ne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samo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na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individualnom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nivou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–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kao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menadžeru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,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već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celoj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kompaniji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Osnovne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veštine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sposobnost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brzog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učenja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samo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neki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od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razloga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zašto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se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sa veštinama 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obliku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slova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T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ističu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svojim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glavnim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odgovornostima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ali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efikasno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obavljaju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druge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zadatke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en-GB" sz="2800" dirty="0" err="1" smtClean="0">
                <a:solidFill>
                  <a:srgbClr val="303030"/>
                </a:solidFill>
                <a:latin typeface="Acumin Pro"/>
              </a:rPr>
              <a:t>celo</a:t>
            </a:r>
            <a:r>
              <a:rPr lang="sr-Latn-RS" sz="2800" dirty="0" smtClean="0">
                <a:solidFill>
                  <a:srgbClr val="303030"/>
                </a:solidFill>
                <a:latin typeface="Acumin Pro"/>
              </a:rPr>
              <a:t>kupnom poslovanju</a:t>
            </a:r>
            <a:r>
              <a:rPr lang="en-GB" sz="2800" dirty="0" smtClean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Time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doprinose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rastu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2800" dirty="0" err="1">
                <a:solidFill>
                  <a:srgbClr val="303030"/>
                </a:solidFill>
                <a:latin typeface="Acumin Pro"/>
              </a:rPr>
              <a:t>tima</a:t>
            </a:r>
            <a:r>
              <a:rPr lang="en-GB" sz="2800" dirty="0">
                <a:solidFill>
                  <a:srgbClr val="303030"/>
                </a:solidFill>
                <a:latin typeface="Acumin Pro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2050" name="Picture 2" descr="Free Teamwork Cooperation photo and picture">
            <a:extLst>
              <a:ext uri="{FF2B5EF4-FFF2-40B4-BE49-F238E27FC236}">
                <a16:creationId xmlns:a16="http://schemas.microsoft.com/office/drawing/2014/main" id="{98248EAD-F5BD-E445-DE98-3BBE14D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26" y="5226878"/>
            <a:ext cx="4134782" cy="26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C1318AC5-C8E3-EDD6-6770-51406652DB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05000" y="7207646"/>
            <a:ext cx="1712413" cy="1712413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60406E98-8AB8-5204-9387-510D174C39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7924882" y="387760"/>
            <a:ext cx="1933090" cy="19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EA6D5234-94BC-1367-A963-F2866F9DDBD5}"/>
              </a:ext>
            </a:extLst>
          </p:cNvPr>
          <p:cNvSpPr txBox="1"/>
          <p:nvPr/>
        </p:nvSpPr>
        <p:spPr>
          <a:xfrm>
            <a:off x="2514600" y="3375582"/>
            <a:ext cx="1390410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Osnovne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veštine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kji poseduju veštine 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obliku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slova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T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ističu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se 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glavnim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odgovornostima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,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okviru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radne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uloge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 To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takođe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znači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da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značajan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resurs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Duboka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stručnost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koju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će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sa veštinama 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obliku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slova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T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pokazati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,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kako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bi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pokrenuo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diskusiju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podstakao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kretanje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,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je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nesumnjivo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velika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korist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za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organizaciju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celini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03030"/>
                </a:solidFill>
                <a:latin typeface="Acumin Pro"/>
              </a:rPr>
              <a:t> 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Bolja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komunikacija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velikoj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meri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zahvaljujući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interpersonalnim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veštinama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stanju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da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saosećaju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ljudima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razumeju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njihove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potrebe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– u celom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timu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03030"/>
                </a:solidFill>
                <a:latin typeface="Acumin Pro"/>
              </a:rPr>
              <a:t> 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Bolje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veštine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saradnje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Ovo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ide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ruku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pod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ruku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sposobnošću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komunicira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nja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celoj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kompaniji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jer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mogu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da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razgovaraju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o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svemu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da 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dobro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obavljaju posao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.</a:t>
            </a:r>
            <a:endParaRPr lang="en-GB" sz="320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C135F85-6D95-9980-36BD-3E39AF58202D}"/>
              </a:ext>
            </a:extLst>
          </p:cNvPr>
          <p:cNvSpPr txBox="1"/>
          <p:nvPr/>
        </p:nvSpPr>
        <p:spPr>
          <a:xfrm>
            <a:off x="2743200" y="2003092"/>
            <a:ext cx="14706600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Prednosti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pojedinaca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poseduju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T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0AA9E8E-2872-8D7D-3B8A-D163ACB7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11B4C4AB-8665-452C-7580-C9722CAAA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70056" y="7976240"/>
            <a:ext cx="2217944" cy="221794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32BBDD9-84FD-0DD8-976D-C6CE208CD9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50540" y="9215625"/>
            <a:ext cx="3710720" cy="77925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C72DD62-CCF6-9E4B-23BD-ACAF1FD5AD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B3409274-DD35-DD3F-C495-420117AC33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BA0E8F1E-A6C5-1421-E4E7-10733F574120}"/>
              </a:ext>
            </a:extLst>
          </p:cNvPr>
          <p:cNvSpPr txBox="1"/>
          <p:nvPr/>
        </p:nvSpPr>
        <p:spPr>
          <a:xfrm>
            <a:off x="1143000" y="3086100"/>
            <a:ext cx="15925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3200" b="1" i="0" dirty="0" err="1" smtClean="0">
                <a:solidFill>
                  <a:srgbClr val="303030"/>
                </a:solidFill>
                <a:effectLst/>
                <a:latin typeface="Acumin Pro"/>
              </a:rPr>
              <a:t>Fle</a:t>
            </a:r>
            <a:r>
              <a:rPr lang="sr-Latn-RS" sz="3200" b="1" i="0" dirty="0" smtClean="0">
                <a:solidFill>
                  <a:srgbClr val="303030"/>
                </a:solidFill>
                <a:effectLst/>
                <a:latin typeface="Acumin Pro"/>
              </a:rPr>
              <a:t>ksibilnost</a:t>
            </a:r>
            <a:r>
              <a:rPr lang="en-GB" sz="3200" b="1" i="0" dirty="0" smtClean="0">
                <a:solidFill>
                  <a:srgbClr val="303030"/>
                </a:solidFill>
                <a:effectLst/>
                <a:latin typeface="Acumin Pro"/>
              </a:rPr>
              <a:t>.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 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Oni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dovoljno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fleksibilni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da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preuzmu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nove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zadatke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uporedo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radnim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opterećenjem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bez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ugrožavanja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kvaliteta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rada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–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postižu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trenutne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ciljeve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dok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pomažu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kompaniji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</a:t>
            </a:r>
            <a:endParaRPr lang="en-GB" sz="3200" b="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516C578-C36F-0AB4-2A91-61707ACF5B3C}"/>
              </a:ext>
            </a:extLst>
          </p:cNvPr>
          <p:cNvSpPr txBox="1"/>
          <p:nvPr/>
        </p:nvSpPr>
        <p:spPr>
          <a:xfrm>
            <a:off x="2743200" y="1611096"/>
            <a:ext cx="14706600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Prednosti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pojedinaca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poseduju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T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83DF60C-A087-DEF9-9412-B89306A4C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ECF4D3E0-883F-946A-CDA5-0B9CE532A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7277100"/>
            <a:ext cx="2217944" cy="2217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03951-459C-6A38-3D37-C73ECA1B34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50540" y="9215625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3C4CA85-AF02-CC69-A0F0-27AC32FC5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C81A3C8D-34F7-44FA-AF78-0C2E4D74E4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3DA49-1659-9325-B665-1CE32645E8C0}"/>
              </a:ext>
            </a:extLst>
          </p:cNvPr>
          <p:cNvSpPr txBox="1"/>
          <p:nvPr/>
        </p:nvSpPr>
        <p:spPr>
          <a:xfrm>
            <a:off x="990600" y="4945475"/>
            <a:ext cx="13868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79375" algn="just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03030"/>
                </a:solidFill>
                <a:latin typeface="Acumin Pro"/>
              </a:rPr>
              <a:t>  </a:t>
            </a:r>
            <a:r>
              <a:rPr lang="sr-Latn-RS" sz="3200" b="1" dirty="0" smtClean="0">
                <a:solidFill>
                  <a:srgbClr val="303030"/>
                </a:solidFill>
                <a:latin typeface="Acumin Pro"/>
              </a:rPr>
              <a:t>Mogućnost posmatranja „cele slike“</a:t>
            </a:r>
            <a:r>
              <a:rPr lang="en-GB" sz="3200" b="1" dirty="0" smtClean="0">
                <a:solidFill>
                  <a:srgbClr val="303030"/>
                </a:solidFill>
                <a:latin typeface="Acumin Pro"/>
              </a:rPr>
              <a:t>.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 </a:t>
            </a:r>
            <a:r>
              <a:rPr lang="pl-PL" sz="3200" dirty="0" smtClean="0">
                <a:solidFill>
                  <a:srgbClr val="303030"/>
                </a:solidFill>
                <a:latin typeface="Acumin Pro"/>
              </a:rPr>
              <a:t>Zaposleni </a:t>
            </a:r>
            <a:r>
              <a:rPr lang="pl-PL" sz="3200" dirty="0">
                <a:solidFill>
                  <a:srgbClr val="303030"/>
                </a:solidFill>
                <a:latin typeface="Acumin Pro"/>
              </a:rPr>
              <a:t>sa veštinama u obliku slova I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poseduju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veoma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specifičan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skup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veština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su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od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velike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vrednosti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Međutim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često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mogu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pasti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klopku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tunelske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vizije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–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istražujući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vlastitu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predmetnu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oblast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zanemarujući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druge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oblasti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od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značaja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sr-Latn-RS" sz="3200" dirty="0" smtClean="0">
                <a:solidFill>
                  <a:srgbClr val="303030"/>
                </a:solidFill>
                <a:latin typeface="Acumin Pro"/>
              </a:rPr>
              <a:t>sa veštinama </a:t>
            </a:r>
            <a:r>
              <a:rPr lang="en-GB" sz="3200" dirty="0" smtClean="0">
                <a:solidFill>
                  <a:srgbClr val="303030"/>
                </a:solidFill>
                <a:latin typeface="Acumin Pro"/>
              </a:rPr>
              <a:t>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obliku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slova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T, s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druge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strane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mogu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da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primene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specijalizovana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znanja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želju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za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učenjem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u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drugim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oblastima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projektima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kojima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 smtClean="0">
                <a:solidFill>
                  <a:srgbClr val="303030"/>
                </a:solidFill>
                <a:latin typeface="Acumin Pro"/>
              </a:rPr>
              <a:t>rade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</a:t>
            </a:r>
            <a:endParaRPr lang="en-RO" sz="3200" dirty="0">
              <a:solidFill>
                <a:srgbClr val="303030"/>
              </a:solidFill>
              <a:latin typeface="Acumin Pro"/>
            </a:endParaRPr>
          </a:p>
        </p:txBody>
      </p:sp>
    </p:spTree>
    <p:extLst>
      <p:ext uri="{BB962C8B-B14F-4D97-AF65-F5344CB8AC3E}">
        <p14:creationId xmlns:p14="http://schemas.microsoft.com/office/powerpoint/2010/main" val="33326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15353" y="1556615"/>
            <a:ext cx="1049030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Kako postati pojedinac sa veštinama u obliku slova T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1558" y="137575"/>
            <a:ext cx="1980734" cy="20571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152095" y="3382608"/>
            <a:ext cx="11146589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Prvo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pitanje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treba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odgovoriti </a:t>
            </a:r>
            <a:r>
              <a:rPr lang="en-GB" sz="2800" dirty="0" err="1" smtClean="0">
                <a:solidFill>
                  <a:srgbClr val="333333"/>
                </a:solidFill>
                <a:latin typeface="McKinsey Sans"/>
              </a:rPr>
              <a:t>kada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se </a:t>
            </a:r>
            <a:r>
              <a:rPr lang="en-GB" sz="2800" dirty="0" err="1" smtClean="0">
                <a:solidFill>
                  <a:srgbClr val="333333"/>
                </a:solidFill>
                <a:latin typeface="McKinsey Sans"/>
              </a:rPr>
              <a:t>krene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 smtClean="0">
                <a:solidFill>
                  <a:srgbClr val="333333"/>
                </a:solidFill>
                <a:latin typeface="McKinsey Sans"/>
              </a:rPr>
              <a:t>putovanje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 razvoja veština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u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obliku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slova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T 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je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: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treba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savladam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?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Šta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naučim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?</a:t>
            </a:r>
          </a:p>
          <a:p>
            <a:pPr algn="just">
              <a:lnSpc>
                <a:spcPts val="3359"/>
              </a:lnSpc>
            </a:pPr>
            <a:r>
              <a:rPr lang="en-GB" sz="2800" dirty="0">
                <a:solidFill>
                  <a:srgbClr val="333333"/>
                </a:solidFill>
                <a:latin typeface="McKinsey Sans"/>
              </a:rPr>
              <a:t>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postoji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konkretan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odgovor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zavisi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od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ciljeva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vrednosti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definisali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Međutim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izgraditi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opšti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okvir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  <a:endParaRPr lang="en-GB" sz="2800" b="0" i="0" dirty="0">
              <a:solidFill>
                <a:srgbClr val="333333"/>
              </a:solidFill>
              <a:effectLst/>
              <a:latin typeface="McKinsey San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5712" y="6470555"/>
            <a:ext cx="2019756" cy="193896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A781B8-76B2-9CE1-4289-62A13463C0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8" y="5519719"/>
            <a:ext cx="4682831" cy="3068845"/>
          </a:xfrm>
          <a:prstGeom prst="rect">
            <a:avLst/>
          </a:prstGeom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0C2C2E01-9355-DE48-ACAC-4C43C4277E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D5B153F2-0665-B66C-69CE-52292285FAAD}"/>
              </a:ext>
            </a:extLst>
          </p:cNvPr>
          <p:cNvSpPr txBox="1"/>
          <p:nvPr/>
        </p:nvSpPr>
        <p:spPr>
          <a:xfrm>
            <a:off x="7402940" y="2596651"/>
            <a:ext cx="10490302" cy="2165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Prvo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proceniti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znanje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već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posedujete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treba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ocenite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sposobnosti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svakoj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odredite uz pomoć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 smtClean="0">
                <a:solidFill>
                  <a:srgbClr val="333333"/>
                </a:solidFill>
                <a:latin typeface="McKinsey Sans"/>
              </a:rPr>
              <a:t>tabel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e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gde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treba da </a:t>
            </a:r>
            <a:r>
              <a:rPr lang="en-GB" sz="2800" dirty="0" err="1" smtClean="0">
                <a:solidFill>
                  <a:srgbClr val="333333"/>
                </a:solidFill>
                <a:latin typeface="McKinsey Sans"/>
              </a:rPr>
              <a:t>zapišete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znanja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se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setite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zatim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svaku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ocenite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skali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od 0-5.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Evo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zamislite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svaki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nivo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: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F29D07D-6F31-9356-6127-C2516CE7D7F5}"/>
              </a:ext>
            </a:extLst>
          </p:cNvPr>
          <p:cNvSpPr txBox="1"/>
          <p:nvPr/>
        </p:nvSpPr>
        <p:spPr>
          <a:xfrm>
            <a:off x="2055476" y="1133817"/>
            <a:ext cx="1447992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Koje nivoe treba preći da bi se postalo pojedinac sa veštinama u obliku slova T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A49E7-5D70-AF81-8AE5-F8FBB367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1" y="-1496688"/>
            <a:ext cx="3334026" cy="358848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EE78B99-CA65-B905-A188-290286943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4322554" y="7960987"/>
            <a:ext cx="4352147" cy="4346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888C3-3468-7219-BCF0-402B771247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2940" y="91821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6E79E9-ECB5-DAC1-B671-DAC76D9DC1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9E340BB0-2872-0242-FA0C-E4BE0441A476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7687832C-6A77-E131-2968-BE03359D6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B6A0A2BC-F87B-FD04-F19C-1E66BAC6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D1935A57-94C4-891E-B0C5-6D18E3C82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91E707-0178-DE6C-AE0A-C88AA333F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26322"/>
            <a:ext cx="6477001" cy="3788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FF40B9-681B-3052-2EFD-F636312DB46F}"/>
              </a:ext>
            </a:extLst>
          </p:cNvPr>
          <p:cNvSpPr txBox="1"/>
          <p:nvPr/>
        </p:nvSpPr>
        <p:spPr>
          <a:xfrm>
            <a:off x="7365218" y="4396667"/>
            <a:ext cx="10528023" cy="356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59"/>
              </a:lnSpc>
            </a:pPr>
            <a:endParaRPr lang="en-GB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0 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– 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(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skoro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)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ništa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osim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naziva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naučite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vežbali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proučavali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1 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– Vi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početnik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Počeli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učite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još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radite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izrazite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terminima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za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fakultet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vi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prvih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nekoliko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nedelja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kursa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101.</a:t>
            </a: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2 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– Vi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napredni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početnik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Nekoliko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stvari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uradite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sami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vam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je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dalje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potrebno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mnogo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smernica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smtClean="0">
                <a:solidFill>
                  <a:srgbClr val="333333"/>
                </a:solidFill>
                <a:latin typeface="McKinsey Sans"/>
              </a:rPr>
              <a:t>formula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.</a:t>
            </a:r>
            <a:endParaRPr lang="en-GB" sz="2800" dirty="0">
              <a:solidFill>
                <a:srgbClr val="333333"/>
              </a:solidFill>
              <a:latin typeface="McKinsey Sans"/>
            </a:endParaRPr>
          </a:p>
        </p:txBody>
      </p:sp>
    </p:spTree>
    <p:extLst>
      <p:ext uri="{BB962C8B-B14F-4D97-AF65-F5344CB8AC3E}">
        <p14:creationId xmlns:p14="http://schemas.microsoft.com/office/powerpoint/2010/main" val="127314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70764" y="3434800"/>
            <a:ext cx="168402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Razvoj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pametnih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veština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: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veštine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 u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obliku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slova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 T, </a:t>
            </a:r>
            <a:r>
              <a:rPr lang="en-US" sz="5400" dirty="0" err="1" smtClean="0">
                <a:solidFill>
                  <a:srgbClr val="04989E"/>
                </a:solidFill>
                <a:latin typeface="Abhaya Libre Regular"/>
              </a:rPr>
              <a:t>pametno</a:t>
            </a:r>
            <a:r>
              <a:rPr lang="sr-Latn-RS" sz="54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5400" dirty="0" err="1" smtClean="0">
                <a:solidFill>
                  <a:srgbClr val="04989E"/>
                </a:solidFill>
                <a:latin typeface="Abhaya Libre Regular"/>
              </a:rPr>
              <a:t>razmišljanje</a:t>
            </a:r>
            <a:r>
              <a:rPr lang="en-US" sz="54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o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rešenjima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,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pametno</a:t>
            </a:r>
            <a:r>
              <a:rPr lang="en-US" sz="54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4989E"/>
                </a:solidFill>
                <a:latin typeface="Abhaya Libre Regular"/>
              </a:rPr>
              <a:t>planiranje</a:t>
            </a:r>
            <a:endParaRPr lang="en-US" sz="54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FFB95C82-A474-0BC4-1FDF-5A785F128825}"/>
              </a:ext>
            </a:extLst>
          </p:cNvPr>
          <p:cNvSpPr txBox="1"/>
          <p:nvPr/>
        </p:nvSpPr>
        <p:spPr>
          <a:xfrm>
            <a:off x="5131959" y="4258647"/>
            <a:ext cx="11963401" cy="3037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McKinsey Sans"/>
              </a:rPr>
              <a:t>3 –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Sada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kompetentni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Prošli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uvodni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materijal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shvatate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gde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primenite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različita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pravila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naučili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McKinsey Sans"/>
              </a:rPr>
              <a:t>4 – Vi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raditi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stvari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većina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ljudi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može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pomisliti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savršeni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još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uvek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razmislite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šta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radite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određenim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situacijama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Ali </a:t>
            </a:r>
            <a:r>
              <a:rPr lang="sr-Latn-RS" sz="2800" dirty="0" smtClean="0">
                <a:solidFill>
                  <a:srgbClr val="333333"/>
                </a:solidFill>
                <a:latin typeface="McKinsey Sans"/>
              </a:rPr>
              <a:t>ste stvarno dobri.</a:t>
            </a:r>
            <a:endParaRPr lang="en-GB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McKinsey Sans"/>
              </a:rPr>
              <a:t>5 – Vi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stručnjak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Radite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koristeći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intuiciju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iznad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svega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spoljnom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posmatraču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vaša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izvedba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izgleda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magija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BBD21C7-0C84-BD85-1004-800988917004}"/>
              </a:ext>
            </a:extLst>
          </p:cNvPr>
          <p:cNvSpPr txBox="1"/>
          <p:nvPr/>
        </p:nvSpPr>
        <p:spPr>
          <a:xfrm>
            <a:off x="2717749" y="2110090"/>
            <a:ext cx="1308110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"/>
              </a:rPr>
              <a:t>Koje nivoe treba preći da bi se postalo pojedinac sa veštinama u obliku slova T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997E7-935F-6C4A-11B1-C9DEA9325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1" y="-1496688"/>
            <a:ext cx="3334026" cy="358848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F17DB2D-C10E-61AF-1F5B-5886DA345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4237383" y="7181115"/>
            <a:ext cx="2586967" cy="2583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61F00-2633-2A27-F216-2477535E9A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2940" y="91821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F0EFBE1-7AD3-4818-C6FF-B83DAA295B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CC22EB87-1F00-E53D-B0BE-4AE173966942}"/>
              </a:ext>
            </a:extLst>
          </p:cNvPr>
          <p:cNvGrpSpPr/>
          <p:nvPr/>
        </p:nvGrpSpPr>
        <p:grpSpPr>
          <a:xfrm>
            <a:off x="85161" y="876402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A6F4284A-84AB-16F6-36D0-EF629C50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08C26C6A-B13B-F5D8-D96E-77847D94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E8A5BA3F-5E30-EEC1-17A7-ADEDB0CB0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8307954" y="-936413"/>
            <a:ext cx="2366200" cy="236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531BF5-DFE5-7825-4D9A-E6172E48B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83" y="4369987"/>
            <a:ext cx="3238500" cy="31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5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404230" y="8614041"/>
            <a:ext cx="1260875" cy="13439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6085383" y="8090175"/>
            <a:ext cx="1708997" cy="170675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25390" y="1450925"/>
            <a:ext cx="7214492" cy="4119961"/>
            <a:chOff x="-1105" y="-179322"/>
            <a:chExt cx="2377441" cy="2899810"/>
          </a:xfrm>
        </p:grpSpPr>
        <p:sp>
          <p:nvSpPr>
            <p:cNvPr id="8" name="Freeform 8"/>
            <p:cNvSpPr/>
            <p:nvPr/>
          </p:nvSpPr>
          <p:spPr>
            <a:xfrm>
              <a:off x="-1105" y="-179322"/>
              <a:ext cx="2377441" cy="289981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/>
              <a:endParaRPr lang="en-GB" sz="4000" dirty="0"/>
            </a:p>
            <a:p>
              <a:pPr algn="ctr"/>
              <a:r>
                <a:rPr lang="en-GB" sz="4000" dirty="0" err="1"/>
                <a:t>Procenite</a:t>
              </a:r>
              <a:r>
                <a:rPr lang="en-GB" sz="4000" dirty="0"/>
                <a:t> </a:t>
              </a:r>
              <a:r>
                <a:rPr lang="en-GB" sz="4000" dirty="0" err="1"/>
                <a:t>svoje</a:t>
              </a:r>
              <a:r>
                <a:rPr lang="en-GB" sz="4000" dirty="0"/>
                <a:t> </a:t>
              </a:r>
              <a:r>
                <a:rPr lang="en-GB" sz="4000" dirty="0" err="1"/>
                <a:t>trenutne</a:t>
              </a:r>
              <a:r>
                <a:rPr lang="en-GB" sz="4000" dirty="0"/>
                <a:t> </a:t>
              </a:r>
              <a:r>
                <a:rPr lang="en-GB" sz="4000" dirty="0" err="1"/>
                <a:t>veštine</a:t>
              </a:r>
              <a:r>
                <a:rPr lang="en-GB" sz="4000" dirty="0"/>
                <a:t>:</a:t>
              </a:r>
            </a:p>
            <a:p>
              <a:pPr algn="ctr"/>
              <a:r>
                <a:rPr lang="en-GB" sz="4000" dirty="0" err="1"/>
                <a:t>Počnite</a:t>
              </a:r>
              <a:r>
                <a:rPr lang="en-GB" sz="4000" dirty="0"/>
                <a:t> </a:t>
              </a:r>
              <a:r>
                <a:rPr lang="en-GB" sz="4000" dirty="0" err="1"/>
                <a:t>tako</a:t>
              </a:r>
              <a:r>
                <a:rPr lang="en-GB" sz="4000" dirty="0"/>
                <a:t> </a:t>
              </a:r>
              <a:r>
                <a:rPr lang="en-GB" sz="4000" dirty="0" err="1"/>
                <a:t>što</a:t>
              </a:r>
              <a:r>
                <a:rPr lang="en-GB" sz="4000" dirty="0"/>
                <a:t> </a:t>
              </a:r>
              <a:r>
                <a:rPr lang="en-GB" sz="4000" dirty="0" err="1"/>
                <a:t>ćete</a:t>
              </a:r>
              <a:r>
                <a:rPr lang="en-GB" sz="4000" dirty="0"/>
                <a:t> </a:t>
              </a:r>
              <a:r>
                <a:rPr lang="en-GB" sz="4000" dirty="0" err="1"/>
                <a:t>identifikovati</a:t>
              </a:r>
              <a:r>
                <a:rPr lang="en-GB" sz="4000" dirty="0"/>
                <a:t> </a:t>
              </a:r>
              <a:r>
                <a:rPr lang="en-GB" sz="4000" dirty="0" err="1"/>
                <a:t>svoje</a:t>
              </a:r>
              <a:r>
                <a:rPr lang="en-GB" sz="4000" dirty="0"/>
                <a:t> </a:t>
              </a:r>
              <a:r>
                <a:rPr lang="en-GB" sz="4000" dirty="0" err="1"/>
                <a:t>trenutne</a:t>
              </a:r>
              <a:r>
                <a:rPr lang="en-GB" sz="4000" dirty="0"/>
                <a:t> </a:t>
              </a:r>
              <a:r>
                <a:rPr lang="en-GB" sz="4000" dirty="0" err="1"/>
                <a:t>veštine</a:t>
              </a:r>
              <a:r>
                <a:rPr lang="en-GB" sz="4000" dirty="0"/>
                <a:t> </a:t>
              </a:r>
              <a:r>
                <a:rPr lang="en-GB" sz="4000" dirty="0" err="1"/>
                <a:t>i</a:t>
              </a:r>
              <a:r>
                <a:rPr lang="en-GB" sz="4000" dirty="0"/>
                <a:t> </a:t>
              </a:r>
              <a:r>
                <a:rPr lang="en-GB" sz="4000" dirty="0" err="1"/>
                <a:t>oceniti</a:t>
              </a:r>
              <a:r>
                <a:rPr lang="en-GB" sz="4000" dirty="0"/>
                <a:t> </a:t>
              </a:r>
              <a:r>
                <a:rPr lang="en-GB" sz="4000" dirty="0" err="1"/>
                <a:t>svoju</a:t>
              </a:r>
              <a:r>
                <a:rPr lang="en-GB" sz="4000" dirty="0"/>
                <a:t> </a:t>
              </a:r>
              <a:r>
                <a:rPr lang="en-GB" sz="4000" dirty="0" err="1"/>
                <a:t>veštinu</a:t>
              </a:r>
              <a:r>
                <a:rPr lang="en-GB" sz="4000" dirty="0"/>
                <a:t> </a:t>
              </a:r>
              <a:r>
                <a:rPr lang="en-GB" sz="4000" dirty="0" err="1"/>
                <a:t>na</a:t>
              </a:r>
              <a:r>
                <a:rPr lang="en-GB" sz="4000" dirty="0"/>
                <a:t> </a:t>
              </a:r>
              <a:r>
                <a:rPr lang="en-GB" sz="4000" dirty="0" err="1"/>
                <a:t>skali</a:t>
              </a:r>
              <a:r>
                <a:rPr lang="en-GB" sz="4000" dirty="0"/>
                <a:t> (0-5)</a:t>
              </a:r>
              <a:endParaRPr lang="en-RO" sz="400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Aktivnosti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58176" y="1847234"/>
            <a:ext cx="8280738" cy="4234814"/>
            <a:chOff x="29273" y="129866"/>
            <a:chExt cx="9783703" cy="3258989"/>
          </a:xfrm>
        </p:grpSpPr>
        <p:sp>
          <p:nvSpPr>
            <p:cNvPr id="11" name="TextBox 11"/>
            <p:cNvSpPr txBox="1"/>
            <p:nvPr/>
          </p:nvSpPr>
          <p:spPr>
            <a:xfrm>
              <a:off x="29273" y="1723956"/>
              <a:ext cx="9783703" cy="1664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Potreba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za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razvojem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pametnih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veština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 smtClean="0">
                  <a:solidFill>
                    <a:srgbClr val="374151"/>
                  </a:solidFill>
                  <a:latin typeface="Söhne"/>
                </a:rPr>
                <a:t>na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 smtClean="0">
                  <a:solidFill>
                    <a:srgbClr val="374151"/>
                  </a:solidFill>
                  <a:latin typeface="Söhne"/>
                </a:rPr>
                <a:t>tržištu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 smtClean="0">
                  <a:solidFill>
                    <a:srgbClr val="374151"/>
                  </a:solidFill>
                  <a:latin typeface="Söhne"/>
                </a:rPr>
                <a:t>rada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raste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sr-Latn-RS" sz="2400" dirty="0" smtClean="0">
                  <a:solidFill>
                    <a:srgbClr val="374151"/>
                  </a:solidFill>
                  <a:latin typeface="Söhne"/>
                </a:rPr>
                <a:t>usled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sr-Latn-RS" sz="2400" dirty="0" smtClean="0">
                  <a:solidFill>
                    <a:srgbClr val="374151"/>
                  </a:solidFill>
                  <a:latin typeface="Söhne"/>
                </a:rPr>
                <a:t>kontinuiranog menjanja </a:t>
              </a:r>
              <a:r>
                <a:rPr lang="en-GB" sz="2400" dirty="0" err="1" smtClean="0">
                  <a:solidFill>
                    <a:srgbClr val="374151"/>
                  </a:solidFill>
                  <a:latin typeface="Söhne"/>
                </a:rPr>
                <a:t>tehnologije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zahteva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tržišta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.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Poslodavci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traže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pojedince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koji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sr-Latn-RS" sz="2400" dirty="0" smtClean="0">
                  <a:solidFill>
                    <a:srgbClr val="374151"/>
                  </a:solidFill>
                  <a:latin typeface="Söhne"/>
                </a:rPr>
                <a:t>poseduju</a:t>
              </a:r>
              <a:r>
                <a:rPr lang="en-GB" sz="2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jedinstvenu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kombinaciju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tehničkih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veština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prenosivih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veština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,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kao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što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su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rešavanje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problema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,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kritičko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razmišljanje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komunikacija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.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01174" y="129866"/>
              <a:ext cx="2384746" cy="1219571"/>
            </a:xfrm>
            <a:prstGeom prst="rect">
              <a:avLst/>
            </a:prstGeom>
          </p:spPr>
        </p:pic>
      </p:grpSp>
      <p:pic>
        <p:nvPicPr>
          <p:cNvPr id="7172" name="Picture 4" descr="Free Algebra Analyse photo and picture">
            <a:extLst>
              <a:ext uri="{FF2B5EF4-FFF2-40B4-BE49-F238E27FC236}">
                <a16:creationId xmlns:a16="http://schemas.microsoft.com/office/drawing/2014/main" id="{508C86C3-09E7-73E7-1E0C-18C56F15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19" y="6427888"/>
            <a:ext cx="5461893" cy="30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8E4D31-0921-08C9-C4FE-079EB72CBB87}"/>
              </a:ext>
            </a:extLst>
          </p:cNvPr>
          <p:cNvSpPr txBox="1"/>
          <p:nvPr/>
        </p:nvSpPr>
        <p:spPr>
          <a:xfrm>
            <a:off x="8398179" y="6331107"/>
            <a:ext cx="8280738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400" dirty="0" err="1"/>
              <a:t>Sve</a:t>
            </a:r>
            <a:r>
              <a:rPr lang="en-GB" sz="2400" dirty="0"/>
              <a:t> u </a:t>
            </a:r>
            <a:r>
              <a:rPr lang="en-GB" sz="2400" dirty="0" err="1"/>
              <a:t>svemu</a:t>
            </a:r>
            <a:r>
              <a:rPr lang="en-GB" sz="2400" dirty="0"/>
              <a:t>, </a:t>
            </a:r>
            <a:r>
              <a:rPr lang="en-GB" sz="2400" dirty="0" smtClean="0"/>
              <a:t>model</a:t>
            </a:r>
            <a:r>
              <a:rPr lang="sr-Latn-RS" sz="2400" dirty="0" smtClean="0"/>
              <a:t> veština</a:t>
            </a:r>
            <a:r>
              <a:rPr lang="en-GB" sz="2400" dirty="0" smtClean="0"/>
              <a:t> </a:t>
            </a:r>
            <a:r>
              <a:rPr lang="en-GB" sz="2400" dirty="0"/>
              <a:t>u </a:t>
            </a:r>
            <a:r>
              <a:rPr lang="en-GB" sz="2400" dirty="0" err="1"/>
              <a:t>obliku</a:t>
            </a:r>
            <a:r>
              <a:rPr lang="en-GB" sz="2400" dirty="0"/>
              <a:t> </a:t>
            </a:r>
            <a:r>
              <a:rPr lang="en-GB" sz="2400" dirty="0" err="1"/>
              <a:t>slova</a:t>
            </a:r>
            <a:r>
              <a:rPr lang="en-GB" sz="2400" dirty="0"/>
              <a:t> T </a:t>
            </a:r>
            <a:r>
              <a:rPr lang="en-GB" sz="2400" dirty="0" err="1"/>
              <a:t>ohrabruje</a:t>
            </a:r>
            <a:r>
              <a:rPr lang="en-GB" sz="2400" dirty="0"/>
              <a:t> </a:t>
            </a:r>
            <a:r>
              <a:rPr lang="en-GB" sz="2400" dirty="0" err="1"/>
              <a:t>pojedince</a:t>
            </a:r>
            <a:r>
              <a:rPr lang="en-GB" sz="2400" dirty="0"/>
              <a:t> da </a:t>
            </a:r>
            <a:r>
              <a:rPr lang="en-GB" sz="2400" dirty="0" err="1"/>
              <a:t>razviju</a:t>
            </a:r>
            <a:r>
              <a:rPr lang="en-GB" sz="2400" dirty="0"/>
              <a:t> </a:t>
            </a:r>
            <a:r>
              <a:rPr lang="en-GB" sz="2400" dirty="0" err="1"/>
              <a:t>širok</a:t>
            </a:r>
            <a:r>
              <a:rPr lang="en-GB" sz="2400" dirty="0"/>
              <a:t> </a:t>
            </a:r>
            <a:r>
              <a:rPr lang="en-GB" sz="2400" dirty="0" err="1"/>
              <a:t>spektar</a:t>
            </a:r>
            <a:r>
              <a:rPr lang="en-GB" sz="2400" dirty="0"/>
              <a:t> </a:t>
            </a:r>
            <a:r>
              <a:rPr lang="en-GB" sz="2400" dirty="0" err="1"/>
              <a:t>veština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znanja</a:t>
            </a:r>
            <a:r>
              <a:rPr lang="en-GB" sz="2400" dirty="0"/>
              <a:t>, a </a:t>
            </a:r>
            <a:r>
              <a:rPr lang="en-GB" sz="2400" dirty="0" err="1"/>
              <a:t>istovremeno</a:t>
            </a:r>
            <a:r>
              <a:rPr lang="en-GB" sz="2400" dirty="0"/>
              <a:t> </a:t>
            </a:r>
            <a:r>
              <a:rPr lang="en-GB" sz="2400" dirty="0" err="1"/>
              <a:t>zalaze</a:t>
            </a:r>
            <a:r>
              <a:rPr lang="en-GB" sz="2400" dirty="0"/>
              <a:t> </a:t>
            </a:r>
            <a:r>
              <a:rPr lang="en-GB" sz="2400" dirty="0" err="1"/>
              <a:t>duboko</a:t>
            </a:r>
            <a:r>
              <a:rPr lang="en-GB" sz="2400" dirty="0"/>
              <a:t> u </a:t>
            </a:r>
            <a:r>
              <a:rPr lang="en-GB" sz="2400" dirty="0" err="1"/>
              <a:t>određene</a:t>
            </a:r>
            <a:r>
              <a:rPr lang="en-GB" sz="2400" dirty="0"/>
              <a:t> </a:t>
            </a:r>
            <a:r>
              <a:rPr lang="en-GB" sz="2400" dirty="0" err="1"/>
              <a:t>oblasti</a:t>
            </a:r>
            <a:r>
              <a:rPr lang="en-GB" sz="2400" dirty="0"/>
              <a:t>. </a:t>
            </a:r>
            <a:r>
              <a:rPr lang="en-GB" sz="2400" dirty="0" err="1"/>
              <a:t>Ovo</a:t>
            </a:r>
            <a:r>
              <a:rPr lang="en-GB" sz="2400" dirty="0"/>
              <a:t> vas </a:t>
            </a:r>
            <a:r>
              <a:rPr lang="en-GB" sz="2400" dirty="0" err="1"/>
              <a:t>može</a:t>
            </a:r>
            <a:r>
              <a:rPr lang="en-GB" sz="2400" dirty="0"/>
              <a:t> </a:t>
            </a:r>
            <a:r>
              <a:rPr lang="en-GB" sz="2400" dirty="0" err="1"/>
              <a:t>učiniti</a:t>
            </a:r>
            <a:r>
              <a:rPr lang="en-GB" sz="2400" dirty="0"/>
              <a:t> </a:t>
            </a:r>
            <a:r>
              <a:rPr lang="en-GB" sz="2400" dirty="0" err="1"/>
              <a:t>svestranijim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prilagodljivijim</a:t>
            </a:r>
            <a:r>
              <a:rPr lang="en-GB" sz="2400" dirty="0"/>
              <a:t> </a:t>
            </a:r>
            <a:r>
              <a:rPr lang="en-GB" sz="2400" dirty="0" err="1"/>
              <a:t>profesionalcem</a:t>
            </a:r>
            <a:r>
              <a:rPr lang="en-GB" sz="2400" dirty="0"/>
              <a:t>, </a:t>
            </a:r>
            <a:r>
              <a:rPr lang="en-GB" sz="2400" dirty="0" err="1"/>
              <a:t>bolje</a:t>
            </a:r>
            <a:r>
              <a:rPr lang="en-GB" sz="2400" dirty="0"/>
              <a:t> </a:t>
            </a:r>
            <a:r>
              <a:rPr lang="sr-Latn-RS" sz="2400" dirty="0" smtClean="0"/>
              <a:t>pripremljenim </a:t>
            </a:r>
            <a:r>
              <a:rPr lang="en-GB" sz="2400" dirty="0" smtClean="0"/>
              <a:t>da </a:t>
            </a:r>
            <a:r>
              <a:rPr lang="en-GB" sz="2400" dirty="0"/>
              <a:t>se </a:t>
            </a:r>
            <a:r>
              <a:rPr lang="en-GB" sz="2400" dirty="0" err="1"/>
              <a:t>nosite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 smtClean="0"/>
              <a:t>izazovima</a:t>
            </a:r>
            <a:r>
              <a:rPr lang="en-GB" sz="2400" dirty="0" smtClean="0"/>
              <a:t> </a:t>
            </a:r>
            <a:r>
              <a:rPr lang="en-GB" sz="2400" dirty="0" err="1" smtClean="0"/>
              <a:t>radnog</a:t>
            </a:r>
            <a:r>
              <a:rPr lang="en-GB" sz="2400" dirty="0" smtClean="0"/>
              <a:t> </a:t>
            </a:r>
            <a:r>
              <a:rPr lang="en-GB" sz="2400" dirty="0" err="1"/>
              <a:t>mesta</a:t>
            </a:r>
            <a:r>
              <a:rPr lang="en-GB" sz="2400" dirty="0"/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8967" y="8400891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73884" y="30558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25206" y="9276474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29000" y="1363226"/>
            <a:ext cx="1049030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Novi ti (sa veštinama u obliku slova T)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934" y="267413"/>
            <a:ext cx="1980734" cy="20571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67013" y="3201645"/>
            <a:ext cx="141732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Kada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izvršite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samoprocenu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utvrdite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:</a:t>
            </a:r>
          </a:p>
          <a:p>
            <a:pPr algn="just"/>
            <a:endParaRPr lang="en-GB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sr-Latn-RS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U kojim oblastima </a:t>
            </a:r>
            <a:r>
              <a:rPr lang="en-GB" sz="2800" b="1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da </a:t>
            </a:r>
            <a:r>
              <a:rPr lang="en-GB" sz="28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unapredite</a:t>
            </a:r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svoje</a:t>
            </a:r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b="1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znanje</a:t>
            </a:r>
            <a:r>
              <a:rPr lang="en-GB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/</a:t>
            </a:r>
            <a:r>
              <a:rPr lang="en-GB" sz="2800" b="1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sposobnost</a:t>
            </a:r>
            <a:r>
              <a:rPr lang="sr-Latn-RS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?</a:t>
            </a:r>
            <a:endParaRPr lang="en-GB" sz="28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just"/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Identifikujte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kojima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poboljšate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svoje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znanje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može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vašoj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trenutnoj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stručnosti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novim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oblastima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istražite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Fokusirajte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se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razvijanje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širokog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razumevanja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ovih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, a ne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samo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površno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znanje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</a:p>
          <a:p>
            <a:pPr algn="just"/>
            <a:endParaRPr lang="sr-Latn-RS" sz="2800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just"/>
            <a:r>
              <a:rPr lang="en-GB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2</a:t>
            </a:r>
            <a:r>
              <a:rPr lang="sr-Latn-RS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. Koje veštine želite da zadržite?</a:t>
            </a:r>
          </a:p>
          <a:p>
            <a:pPr algn="just"/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Uzmite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obzir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znanje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već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posedujete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osećate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se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prijatno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njima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To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mogu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stručnosti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zadržite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produbite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Trebalo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bi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nastavite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razvijate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dok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istovremeno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istražujete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nove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3218" y="2159763"/>
            <a:ext cx="2019756" cy="193896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171017" y="8078283"/>
            <a:ext cx="4352147" cy="4346443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27A70D5E-10F5-497E-9ED5-9B97B99249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52805">
            <a:off x="6330349" y="-3158835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3161C8-BF75-BA97-BECA-5301052BB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8967" y="8400891"/>
            <a:ext cx="10675280" cy="1137869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57E7851-72D4-99C2-102D-3BCB00D5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73884" y="30558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3D856F5-106A-BE81-0DFB-8A336F4D3A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25206" y="9276474"/>
            <a:ext cx="3710720" cy="77925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B986654-597D-FEFB-5CB4-5E45BD57F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9934" y="267413"/>
            <a:ext cx="1980734" cy="205711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6F552FF-D882-6301-3DAE-E05864BCCAC4}"/>
              </a:ext>
            </a:extLst>
          </p:cNvPr>
          <p:cNvSpPr txBox="1"/>
          <p:nvPr/>
        </p:nvSpPr>
        <p:spPr>
          <a:xfrm>
            <a:off x="1676400" y="2909897"/>
            <a:ext cx="141732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3. </a:t>
            </a:r>
            <a:r>
              <a:rPr lang="en-GB" sz="28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Šta</a:t>
            </a:r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b="1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b="1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dodate</a:t>
            </a:r>
            <a:r>
              <a:rPr lang="sr-Latn-RS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?</a:t>
            </a:r>
            <a:endParaRPr lang="en-GB" sz="28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just"/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Identifikujte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nove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znanja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dodate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svom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profilu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sr-Latn-RS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veština 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obliku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slova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T. To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mogu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komplementarne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poboljšavaju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vašu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postojeću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stručnost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nove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istražite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vam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može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pomoći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proširite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perspektivu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postanete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svestraniji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</a:p>
          <a:p>
            <a:pPr algn="just"/>
            <a:endParaRPr lang="en-GB" sz="28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just"/>
            <a:r>
              <a:rPr lang="en-GB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4. </a:t>
            </a:r>
            <a:r>
              <a:rPr lang="sr-Latn-RS" sz="28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U koje oblasti želite da zađete </a:t>
            </a:r>
            <a:r>
              <a:rPr lang="en-GB" sz="2800" b="1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duboko</a:t>
            </a:r>
            <a:r>
              <a:rPr lang="sr-Latn-RS" sz="2800" b="1" dirty="0">
                <a:solidFill>
                  <a:srgbClr val="333333"/>
                </a:solidFill>
                <a:latin typeface="Georgia" panose="02040502050405020303" pitchFamily="18" charset="0"/>
              </a:rPr>
              <a:t>?</a:t>
            </a:r>
            <a:endParaRPr lang="en-GB" sz="28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just"/>
            <a:r>
              <a:rPr lang="en-GB" sz="28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Razmislite</a:t>
            </a:r>
            <a:r>
              <a:rPr lang="en-GB" sz="28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za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se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specijalizujete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produbite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svoje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znanje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može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poseban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aspekt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vašeg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trenutnog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polja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nova oblast 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kojoj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postanete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stručnjak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Ulazak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duboko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određenu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oblast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može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vam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pomoći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da se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izdvojite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postanete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vredan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resurs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 za </a:t>
            </a:r>
            <a:r>
              <a:rPr lang="en-GB" sz="2800" dirty="0" err="1">
                <a:solidFill>
                  <a:srgbClr val="333333"/>
                </a:solidFill>
                <a:latin typeface="Georgia" panose="02040502050405020303" pitchFamily="18" charset="0"/>
              </a:rPr>
              <a:t>druge</a:t>
            </a:r>
            <a:r>
              <a:rPr lang="en-GB" sz="28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67A8379-70DD-6197-5589-19FCACFD5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73218" y="2159763"/>
            <a:ext cx="2019756" cy="1938966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E2C30CF7-9429-40A7-4817-0FAE44CC69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71017" y="8078283"/>
            <a:ext cx="4352147" cy="4346443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833D7225-FA58-974F-69B3-FBD5CABDF6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52805">
            <a:off x="6394878" y="-3450583"/>
            <a:ext cx="5364129" cy="5364129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3F849C5-E7CD-58CE-ADB8-2EAF883398C6}"/>
              </a:ext>
            </a:extLst>
          </p:cNvPr>
          <p:cNvSpPr txBox="1"/>
          <p:nvPr/>
        </p:nvSpPr>
        <p:spPr>
          <a:xfrm>
            <a:off x="3673654" y="1597212"/>
            <a:ext cx="10490301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Novi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veštinama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T)</a:t>
            </a:r>
          </a:p>
        </p:txBody>
      </p:sp>
    </p:spTree>
    <p:extLst>
      <p:ext uri="{BB962C8B-B14F-4D97-AF65-F5344CB8AC3E}">
        <p14:creationId xmlns:p14="http://schemas.microsoft.com/office/powerpoint/2010/main" val="192254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464032A8-078B-4C5A-38A6-82076FC46F98}"/>
              </a:ext>
            </a:extLst>
          </p:cNvPr>
          <p:cNvSpPr txBox="1"/>
          <p:nvPr/>
        </p:nvSpPr>
        <p:spPr>
          <a:xfrm>
            <a:off x="768539" y="3275701"/>
            <a:ext cx="77343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1. </a:t>
            </a:r>
            <a:r>
              <a:rPr lang="sr-Latn-RS" sz="2400" b="1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Napredak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Kada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ocenili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sr-Latn-RS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svoje veštine 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za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svaku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od </a:t>
            </a:r>
            <a:r>
              <a:rPr lang="en-GB" sz="2400" dirty="0" err="1" smtClean="0">
                <a:solidFill>
                  <a:srgbClr val="333333"/>
                </a:solidFill>
                <a:latin typeface="Georgia" panose="02040502050405020303" pitchFamily="18" charset="0"/>
              </a:rPr>
              <a:t>postojećih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verovatno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primetili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neke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za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želeli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da</a:t>
            </a:r>
            <a:r>
              <a:rPr lang="sr-Latn-RS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su razvojenije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Na primer,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želeo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bih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unapredim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svoje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programiranja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penjanja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Zabeležite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tabeli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kako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mogli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počnete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radite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njima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72A25E3-42C4-98FA-9BAC-4385727DC484}"/>
              </a:ext>
            </a:extLst>
          </p:cNvPr>
          <p:cNvSpPr txBox="1"/>
          <p:nvPr/>
        </p:nvSpPr>
        <p:spPr>
          <a:xfrm>
            <a:off x="8992775" y="2517915"/>
            <a:ext cx="789452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3. </a:t>
            </a:r>
            <a:r>
              <a:rPr lang="sr-Latn-RS" sz="2400" b="1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Unapređenje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stvari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o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kojima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trenutno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ne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znate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ništa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ali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naučite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Možda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ih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morate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naučiti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postali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bolji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kandidat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za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posao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vas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samo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zanimaju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Šta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god da je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razlog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počnete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učite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Na primer,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naučim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kodiram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veštačku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inteligenciju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kako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bih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mogao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sr-Latn-RS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realizujem</a:t>
            </a:r>
            <a:r>
              <a:rPr lang="en-GB" sz="24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sjajne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projekte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koji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će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mi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pomoći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radu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8DF2B4C-C131-C9A5-E262-D2D786C64DF0}"/>
              </a:ext>
            </a:extLst>
          </p:cNvPr>
          <p:cNvSpPr txBox="1"/>
          <p:nvPr/>
        </p:nvSpPr>
        <p:spPr>
          <a:xfrm>
            <a:off x="1219200" y="5834501"/>
            <a:ext cx="81692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2. </a:t>
            </a:r>
            <a:r>
              <a:rPr lang="sr-Latn-RS" sz="2400" b="1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Održavanje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U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nekim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savršeno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zadovoljni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svojim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nivoom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ne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idete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dalje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je dobro. Ne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gubite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vreme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poboljšanje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oblasti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nisu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bitne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Na primer,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ja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u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redu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svojim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osnovnim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sposobnostima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kuvanja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Znam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dovoljno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kuvam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zdravo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raznovrsno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nisam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zainteresovan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postanem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sledeći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kuvar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dok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redovno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kuvam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održavaću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svoje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veštine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nema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problema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FD4C7-CBD4-B685-1372-207039D6E721}"/>
              </a:ext>
            </a:extLst>
          </p:cNvPr>
          <p:cNvSpPr txBox="1"/>
          <p:nvPr/>
        </p:nvSpPr>
        <p:spPr>
          <a:xfrm>
            <a:off x="9721379" y="5600260"/>
            <a:ext cx="78945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4. </a:t>
            </a:r>
            <a:r>
              <a:rPr lang="sr-Latn-RS" sz="2400" b="1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Dubina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Na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kraju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morate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identifikujete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oblast u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kojoj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želite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se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specijalizujete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Možda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već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znate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šta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je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područje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... To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može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postojeće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područje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;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bi to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moglo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nešto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novo o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čemu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ne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znate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ništa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ali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zaista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mislite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će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biti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korisno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/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zanimljivo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 Bez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obzira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to,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morate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identifikujete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ovu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oblast da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biste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mogli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da se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fokusirate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na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nju</a:t>
            </a:r>
            <a:r>
              <a:rPr lang="en-GB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E91D6BC-8B0C-CA97-61D8-C0639302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9232388"/>
            <a:ext cx="3710720" cy="77925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C1934EF-21E9-94AA-ABB5-FFEDCD4F7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173293" y="-1384180"/>
            <a:ext cx="3334026" cy="3588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D797F-1A6C-4454-31CE-F320BC35F314}"/>
              </a:ext>
            </a:extLst>
          </p:cNvPr>
          <p:cNvSpPr txBox="1"/>
          <p:nvPr/>
        </p:nvSpPr>
        <p:spPr>
          <a:xfrm>
            <a:off x="6248400" y="1130117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dirty="0" smtClean="0">
                <a:latin typeface="Georgia" panose="02040502050405020303" pitchFamily="18" charset="0"/>
              </a:rPr>
              <a:t>Karakteristike</a:t>
            </a:r>
            <a:endParaRPr lang="en-RO" sz="4400" dirty="0">
              <a:latin typeface="Georgia" panose="02040502050405020303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784FB3-1492-4074-FFC0-281E61756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1173" y="1797014"/>
            <a:ext cx="1403660" cy="127764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ACDEB69-0FD9-492E-1583-735CC53654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13" name="Group 36">
            <a:extLst>
              <a:ext uri="{FF2B5EF4-FFF2-40B4-BE49-F238E27FC236}">
                <a16:creationId xmlns:a16="http://schemas.microsoft.com/office/drawing/2014/main" id="{E2731B1B-DAC5-A0C7-C4B5-474817FD2C0C}"/>
              </a:ext>
            </a:extLst>
          </p:cNvPr>
          <p:cNvGrpSpPr/>
          <p:nvPr/>
        </p:nvGrpSpPr>
        <p:grpSpPr>
          <a:xfrm>
            <a:off x="15903068" y="8682605"/>
            <a:ext cx="2900572" cy="807705"/>
            <a:chOff x="0" y="0"/>
            <a:chExt cx="3867430" cy="1076939"/>
          </a:xfrm>
        </p:grpSpPr>
        <p:pic>
          <p:nvPicPr>
            <p:cNvPr id="14" name="Picture 37">
              <a:extLst>
                <a:ext uri="{FF2B5EF4-FFF2-40B4-BE49-F238E27FC236}">
                  <a16:creationId xmlns:a16="http://schemas.microsoft.com/office/drawing/2014/main" id="{72BBF00C-7BC6-5B23-330B-5303C5A3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2ABB0BD7-07DF-2C57-2C74-178192A0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9" name="Picture 32">
            <a:extLst>
              <a:ext uri="{FF2B5EF4-FFF2-40B4-BE49-F238E27FC236}">
                <a16:creationId xmlns:a16="http://schemas.microsoft.com/office/drawing/2014/main" id="{725495F1-6CE0-6969-E5C0-D1FEE46E42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310711" y="-3433603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r-Latn-RS" sz="3199" dirty="0" smtClean="0">
                  <a:solidFill>
                    <a:srgbClr val="FEFEFE"/>
                  </a:solidFill>
                  <a:latin typeface="Abhaya Libre Regular"/>
                </a:rPr>
                <a:t>Veštine u obliku slova T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738755" y="6360519"/>
            <a:ext cx="10021672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2. </a:t>
            </a:r>
            <a:r>
              <a:rPr lang="sr-Latn-RS" sz="2800" b="1" spc="-36" dirty="0" smtClean="0">
                <a:solidFill>
                  <a:srgbClr val="000000"/>
                </a:solidFill>
                <a:latin typeface="Abhaya Libre Regular"/>
              </a:rPr>
              <a:t>Rad na projektima.</a:t>
            </a:r>
            <a:endParaRPr lang="en-US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Kreirajte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nešto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slobodno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vreme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 Na primer,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naučite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err="1" smtClean="0">
                <a:solidFill>
                  <a:srgbClr val="000000"/>
                </a:solidFill>
                <a:latin typeface="Abhaya Libre Regular"/>
              </a:rPr>
              <a:t>W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ordPress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možete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napravite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ličnu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err="1" smtClean="0">
                <a:solidFill>
                  <a:srgbClr val="000000"/>
                </a:solidFill>
                <a:latin typeface="Abhaya Libre Regular"/>
              </a:rPr>
              <a:t>w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eb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lokaciju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da je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održavate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01149" y="2847259"/>
            <a:ext cx="9492375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1. </a:t>
            </a:r>
            <a:r>
              <a:rPr lang="sr-Latn-RS" sz="2800" b="1" spc="-36" dirty="0" smtClean="0">
                <a:solidFill>
                  <a:srgbClr val="000000"/>
                </a:solidFill>
                <a:latin typeface="Abhaya Libre Regular"/>
              </a:rPr>
              <a:t>Neka vam to postane navika.</a:t>
            </a:r>
            <a:endParaRPr lang="en-US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Navike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čine 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veliki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deo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naših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života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(40% 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svakodnevnih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radnji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prema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istraživačima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Univerziteta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Djuk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).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Dakle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preuzmete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kontrolu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nad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navikama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dobijate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ogromnu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moć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Moramo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stvorimo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naviku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razvijamo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sebe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sa veštinama 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T. To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možemo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učiniti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ćemo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navesti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svaku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oblast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u kojoj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želimo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da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 se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poboljšamo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2800" spc="-36" dirty="0" err="1" smtClean="0">
                <a:solidFill>
                  <a:srgbClr val="000000"/>
                </a:solidFill>
                <a:latin typeface="Abhaya Libre Regular"/>
              </a:rPr>
              <a:t>održimo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dodamo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našu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listu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dnevnih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obaveza</a:t>
            </a:r>
            <a:r>
              <a:rPr lang="en-US" sz="2800" spc="-36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8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695995" y="1638986"/>
            <a:ext cx="104896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3600" b="1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Koraci za uspeh: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r-Latn-RS" sz="3199" dirty="0">
                  <a:solidFill>
                    <a:srgbClr val="FEFEFE"/>
                  </a:solidFill>
                  <a:latin typeface="Abhaya Libre Regular"/>
                </a:rPr>
                <a:t>Veštine u obliku slova T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513003" y="2223730"/>
            <a:ext cx="10281519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3.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Pratite svoj napredak.</a:t>
            </a:r>
            <a:endParaRPr lang="en-US" sz="24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prakse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naviku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redovno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procenjivati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nekoliko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samovrednovanje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sr-Latn-RS" sz="2400" spc="-36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testirate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određenu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oblast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ocenite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toga od 1-5.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Fejnmanovu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uzmite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papira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napišite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temi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Brzo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pronaći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praznine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Naučite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Slično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Fejnmanovoj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neposrednim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povratnim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vam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otkriti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oblasti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 smtClean="0">
                <a:solidFill>
                  <a:srgbClr val="000000"/>
                </a:solidFill>
                <a:latin typeface="Abhaya Libre Regular"/>
              </a:rPr>
              <a:t>zaista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41531" y="1351915"/>
            <a:ext cx="104896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4000" b="1" dirty="0">
                <a:solidFill>
                  <a:srgbClr val="333333"/>
                </a:solidFill>
                <a:latin typeface="Georgia" panose="02040502050405020303" pitchFamily="18" charset="0"/>
              </a:rPr>
              <a:t>Koraci za </a:t>
            </a:r>
            <a:r>
              <a:rPr lang="sr-Latn-RS" sz="4000" b="1" dirty="0" smtClean="0">
                <a:solidFill>
                  <a:srgbClr val="333333"/>
                </a:solidFill>
                <a:latin typeface="Georgia" panose="02040502050405020303" pitchFamily="18" charset="0"/>
              </a:rPr>
              <a:t>uspeh: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41" name="TextBox 28">
            <a:extLst>
              <a:ext uri="{FF2B5EF4-FFF2-40B4-BE49-F238E27FC236}">
                <a16:creationId xmlns:a16="http://schemas.microsoft.com/office/drawing/2014/main" id="{FC0BBDE9-DE1A-1A2B-D617-F4886B5CB242}"/>
              </a:ext>
            </a:extLst>
          </p:cNvPr>
          <p:cNvSpPr txBox="1"/>
          <p:nvPr/>
        </p:nvSpPr>
        <p:spPr>
          <a:xfrm>
            <a:off x="1509501" y="6662154"/>
            <a:ext cx="10885524" cy="216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4. </a:t>
            </a:r>
            <a:r>
              <a:rPr lang="sr-Latn-RS" sz="2400" b="1" spc="-36" dirty="0" smtClean="0">
                <a:solidFill>
                  <a:srgbClr val="000000"/>
                </a:solidFill>
                <a:latin typeface="Abhaya Libre Regular"/>
              </a:rPr>
              <a:t>Posvetite posebnu pažnju oblasti u kojoj želite da postanete stručnjak.</a:t>
            </a:r>
            <a:endParaRPr lang="en-US" sz="24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sr-Latn-RS" sz="2400" spc="-36" dirty="0">
                <a:solidFill>
                  <a:srgbClr val="000000"/>
                </a:solidFill>
                <a:latin typeface="Abhaya Libre Regular"/>
              </a:rPr>
              <a:t>Z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a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oblast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postanete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stručnjak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obratiti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posebnu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pažnju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Takođe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potražite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mentora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pomoći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400" spc="-36" dirty="0" smtClean="0">
                <a:solidFill>
                  <a:srgbClr val="000000"/>
                </a:solidFill>
                <a:latin typeface="Abhaya Libre Regular"/>
              </a:rPr>
              <a:t>kako da</a:t>
            </a:r>
            <a:r>
              <a:rPr lang="en-US" sz="24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napredujete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kroz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uvodne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materijale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06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r-Latn-RS" sz="3199" dirty="0">
                  <a:solidFill>
                    <a:srgbClr val="FEFEFE"/>
                  </a:solidFill>
                  <a:latin typeface="Abhaya Libre Regular"/>
                </a:rPr>
                <a:t>Veštine u obliku slova T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049788" y="2443554"/>
            <a:ext cx="9154997" cy="259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b="1" spc="-36" dirty="0">
                <a:solidFill>
                  <a:srgbClr val="000000"/>
                </a:solidFill>
                <a:latin typeface="Abhaya Libre Regular"/>
              </a:rPr>
              <a:t>5. </a:t>
            </a:r>
            <a:r>
              <a:rPr lang="sr-Latn-RS" sz="2800" b="1" spc="-36" dirty="0" smtClean="0">
                <a:solidFill>
                  <a:srgbClr val="000000"/>
                </a:solidFill>
                <a:latin typeface="Abhaya Libre Regular"/>
              </a:rPr>
              <a:t>Rekonstruisanje veština.</a:t>
            </a:r>
            <a:endParaRPr lang="en-GB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Nešto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poput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naučiti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penjanje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stenama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“ je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ogroman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nejasan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Toliko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ogroman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GB" sz="2800" spc="-36" dirty="0" err="1" smtClean="0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GB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izgledati </a:t>
            </a:r>
            <a:r>
              <a:rPr lang="en-GB" sz="2800" spc="-36" dirty="0" err="1" smtClean="0">
                <a:solidFill>
                  <a:srgbClr val="000000"/>
                </a:solidFill>
                <a:latin typeface="Abhaya Libre Regular"/>
              </a:rPr>
              <a:t>nemoguće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toliko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 smtClean="0">
                <a:solidFill>
                  <a:srgbClr val="000000"/>
                </a:solidFill>
                <a:latin typeface="Abhaya Libre Regular"/>
              </a:rPr>
              <a:t>nejas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an</a:t>
            </a:r>
            <a:r>
              <a:rPr lang="en-GB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neće biti izvodljiv ukoliko </a:t>
            </a:r>
            <a:r>
              <a:rPr lang="en-GB" sz="2800" spc="-36" dirty="0" err="1" smtClean="0">
                <a:solidFill>
                  <a:srgbClr val="000000"/>
                </a:solidFill>
                <a:latin typeface="Abhaya Libre Regular"/>
              </a:rPr>
              <a:t>ga</a:t>
            </a:r>
            <a:r>
              <a:rPr lang="en-GB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ne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učinite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konkretnijim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Da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biste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to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prevazišli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 smtClean="0">
                <a:solidFill>
                  <a:srgbClr val="000000"/>
                </a:solidFill>
                <a:latin typeface="Abhaya Libre Regular"/>
              </a:rPr>
              <a:t>nau</a:t>
            </a:r>
            <a:r>
              <a:rPr lang="sr-Latn-RS" sz="2800" spc="-36" dirty="0" smtClean="0">
                <a:solidFill>
                  <a:srgbClr val="000000"/>
                </a:solidFill>
                <a:latin typeface="Abhaya Libre Regular"/>
              </a:rPr>
              <a:t>čite</a:t>
            </a:r>
            <a:r>
              <a:rPr lang="en-GB" sz="2800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veštinu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Na primer,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možete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odlučiti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fokusirate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pozicioniranje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stopala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jačanje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prstiju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GB" sz="28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967035" y="1414810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4000" b="1" dirty="0">
                <a:solidFill>
                  <a:srgbClr val="333333"/>
                </a:solidFill>
                <a:latin typeface="Georgia" panose="02040502050405020303" pitchFamily="18" charset="0"/>
              </a:rPr>
              <a:t>Koraci za uspeh: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41" name="TextBox 28">
            <a:extLst>
              <a:ext uri="{FF2B5EF4-FFF2-40B4-BE49-F238E27FC236}">
                <a16:creationId xmlns:a16="http://schemas.microsoft.com/office/drawing/2014/main" id="{FC0BBDE9-DE1A-1A2B-D617-F4886B5CB242}"/>
              </a:ext>
            </a:extLst>
          </p:cNvPr>
          <p:cNvSpPr txBox="1"/>
          <p:nvPr/>
        </p:nvSpPr>
        <p:spPr>
          <a:xfrm>
            <a:off x="2019254" y="5850620"/>
            <a:ext cx="9114135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6. </a:t>
            </a:r>
            <a:r>
              <a:rPr lang="sr-Latn-RS" sz="2800" b="1" spc="-36" dirty="0" smtClean="0">
                <a:solidFill>
                  <a:srgbClr val="000000"/>
                </a:solidFill>
                <a:latin typeface="Abhaya Libre Regular"/>
              </a:rPr>
              <a:t>Strpljenje.</a:t>
            </a:r>
            <a:endParaRPr lang="en-US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Izgradnja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T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zahteva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vreme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trud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Budite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strpljivi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dosledni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naporima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kraju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ćete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videti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rezultate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800" spc="-36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88235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5250" y="809990"/>
            <a:ext cx="9861726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pravcu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rešenja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1905250" y="2194985"/>
            <a:ext cx="868655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374151"/>
                </a:solidFill>
                <a:latin typeface="Söhne"/>
              </a:rPr>
              <a:t>„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 pravcu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pametni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h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rešen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ja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“ 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je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način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razmišljanja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rešavanju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problema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karakteriše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fokus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inovativnost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kreativnost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pronalaženje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delotvornih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efikasnih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složene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izazove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kontekstu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to je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ključna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profesionalce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rade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uključujući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one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sektoru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stručnog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obrazovanja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obuke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(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SOO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),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one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rade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razvojnim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agencijama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telima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donošenje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odluka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Evropskoj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uniji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CD1528D3-B969-AB90-1320-806641C348B5}"/>
              </a:ext>
            </a:extLst>
          </p:cNvPr>
          <p:cNvSpPr txBox="1"/>
          <p:nvPr/>
        </p:nvSpPr>
        <p:spPr>
          <a:xfrm>
            <a:off x="7010400" y="6035353"/>
            <a:ext cx="913971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dirty="0">
                <a:solidFill>
                  <a:srgbClr val="374151"/>
                </a:solidFill>
                <a:latin typeface="Söhne"/>
              </a:rPr>
              <a:t>Na primer,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profesionalac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koji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razmišlja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 pravcu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pametni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h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rešenj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mogao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bi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zauzme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sveobuhvatan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multidisciplinarni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analizi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složenog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razvojnog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izazova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je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nedostatak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određenom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regionu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Oni bi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bili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stanju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identifikuju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osnovni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uzrok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problema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razmotre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različita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alternativna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razviju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prilagođeni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rešavanju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izazova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postojeće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resurse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partnere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A3083-DC61-74AE-CE75-F4630EB2E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317" y="959057"/>
            <a:ext cx="4495800" cy="44958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AAFCB562-E714-C837-9042-55861CD063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99097" y="5774879"/>
            <a:ext cx="3381728" cy="28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78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54C60506-2A11-EA43-EEFE-77D6D017415C}"/>
              </a:ext>
            </a:extLst>
          </p:cNvPr>
          <p:cNvSpPr txBox="1"/>
          <p:nvPr/>
        </p:nvSpPr>
        <p:spPr>
          <a:xfrm>
            <a:off x="6187220" y="2342272"/>
            <a:ext cx="92202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pravcu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rešenja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je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važna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profesionalce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promovisanju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podrške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širom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Evrope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Usvajanjem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ovakvog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načina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profesionalci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kreiraju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inovativna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održiva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izazove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kraju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doprinosi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ukupnom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Evropske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unije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3" name="Picture 2" descr="Free Maze Graphic photo and picture">
            <a:extLst>
              <a:ext uri="{FF2B5EF4-FFF2-40B4-BE49-F238E27FC236}">
                <a16:creationId xmlns:a16="http://schemas.microsoft.com/office/drawing/2014/main" id="{0917FAB8-DF44-B9BC-53CF-EDBD3580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04614"/>
            <a:ext cx="4038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9F33132-71B4-867D-C50E-785E55555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9208393"/>
            <a:ext cx="3710720" cy="77925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1826195-C61D-F664-C826-4D18C7866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FD0590-72BA-688E-5547-53C856D98B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0ACC44B-7F2D-F831-7ABE-EFF4E84FF90B}"/>
              </a:ext>
            </a:extLst>
          </p:cNvPr>
          <p:cNvSpPr txBox="1"/>
          <p:nvPr/>
        </p:nvSpPr>
        <p:spPr>
          <a:xfrm>
            <a:off x="3083585" y="1225022"/>
            <a:ext cx="11201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pravcu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rešenja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21EE4-94D7-5AC5-71BD-D25C97D961D3}"/>
              </a:ext>
            </a:extLst>
          </p:cNvPr>
          <p:cNvSpPr txBox="1"/>
          <p:nvPr/>
        </p:nvSpPr>
        <p:spPr>
          <a:xfrm>
            <a:off x="3719940" y="5893404"/>
            <a:ext cx="9488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 err="1"/>
              <a:t>Ključ</a:t>
            </a:r>
            <a:r>
              <a:rPr lang="en-GB" sz="2800" dirty="0"/>
              <a:t> za </a:t>
            </a:r>
            <a:r>
              <a:rPr lang="en-GB" sz="2800" dirty="0" err="1"/>
              <a:t>razmišljanje</a:t>
            </a:r>
            <a:r>
              <a:rPr lang="en-GB" sz="2800" dirty="0"/>
              <a:t> </a:t>
            </a:r>
            <a:r>
              <a:rPr lang="sr-Latn-RS" sz="2800" dirty="0" smtClean="0"/>
              <a:t>u pravcu </a:t>
            </a:r>
            <a:r>
              <a:rPr lang="en-GB" sz="2800" dirty="0" err="1" smtClean="0"/>
              <a:t>pametni</a:t>
            </a:r>
            <a:r>
              <a:rPr lang="sr-Latn-RS" sz="2800" dirty="0" smtClean="0"/>
              <a:t>h</a:t>
            </a:r>
            <a:r>
              <a:rPr lang="en-GB" sz="2800" dirty="0" smtClean="0"/>
              <a:t> </a:t>
            </a:r>
            <a:r>
              <a:rPr lang="en-GB" sz="2800" dirty="0" err="1" smtClean="0"/>
              <a:t>rešen</a:t>
            </a:r>
            <a:r>
              <a:rPr lang="sr-Latn-RS" sz="2800" dirty="0" smtClean="0"/>
              <a:t>ja</a:t>
            </a:r>
            <a:r>
              <a:rPr lang="en-GB" sz="2800" dirty="0" smtClean="0"/>
              <a:t> </a:t>
            </a:r>
            <a:r>
              <a:rPr lang="en-GB" sz="2800" dirty="0"/>
              <a:t>je </a:t>
            </a:r>
            <a:r>
              <a:rPr lang="en-GB" sz="2800" dirty="0" err="1"/>
              <a:t>spremnost</a:t>
            </a:r>
            <a:r>
              <a:rPr lang="en-GB" sz="2800" dirty="0"/>
              <a:t> da se </a:t>
            </a:r>
            <a:r>
              <a:rPr lang="en-GB" sz="2800" dirty="0" err="1"/>
              <a:t>prihvate</a:t>
            </a:r>
            <a:r>
              <a:rPr lang="en-GB" sz="2800" dirty="0"/>
              <a:t> </a:t>
            </a:r>
            <a:r>
              <a:rPr lang="en-GB" sz="2800" dirty="0" err="1"/>
              <a:t>promene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inovacije</a:t>
            </a:r>
            <a:r>
              <a:rPr lang="en-GB" sz="2800" dirty="0"/>
              <a:t>, </a:t>
            </a:r>
            <a:r>
              <a:rPr lang="en-GB" sz="2800" dirty="0" err="1"/>
              <a:t>kao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da se </a:t>
            </a:r>
            <a:r>
              <a:rPr lang="en-GB" sz="2800" dirty="0" err="1"/>
              <a:t>kontinuirano</a:t>
            </a:r>
            <a:r>
              <a:rPr lang="en-GB" sz="2800" dirty="0"/>
              <a:t> </a:t>
            </a:r>
            <a:r>
              <a:rPr lang="en-GB" sz="2800" dirty="0" err="1"/>
              <a:t>uči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prilagođava</a:t>
            </a:r>
            <a:r>
              <a:rPr lang="en-GB" sz="2800" dirty="0"/>
              <a:t> </a:t>
            </a:r>
            <a:r>
              <a:rPr lang="en-GB" sz="2800" dirty="0" err="1"/>
              <a:t>novim</a:t>
            </a:r>
            <a:r>
              <a:rPr lang="en-GB" sz="2800" dirty="0"/>
              <a:t> </a:t>
            </a:r>
            <a:r>
              <a:rPr lang="en-GB" sz="2800" dirty="0" err="1"/>
              <a:t>izazovima</a:t>
            </a:r>
            <a:r>
              <a:rPr lang="en-GB" sz="2800" dirty="0"/>
              <a:t>. </a:t>
            </a:r>
            <a:r>
              <a:rPr lang="sr-Latn-RS" sz="2800" dirty="0" smtClean="0"/>
              <a:t>Bivajući</a:t>
            </a:r>
            <a:r>
              <a:rPr lang="en-GB" sz="2800" dirty="0" smtClean="0"/>
              <a:t> </a:t>
            </a:r>
            <a:r>
              <a:rPr lang="en-GB" sz="2800" dirty="0" err="1" smtClean="0"/>
              <a:t>radoznali</a:t>
            </a:r>
            <a:r>
              <a:rPr lang="sr-Latn-RS" sz="2800" dirty="0" smtClean="0"/>
              <a:t>ji</a:t>
            </a:r>
            <a:r>
              <a:rPr lang="en-GB" sz="2800" dirty="0" smtClean="0"/>
              <a:t>, </a:t>
            </a:r>
            <a:r>
              <a:rPr lang="en-GB" sz="2800" dirty="0" err="1" smtClean="0"/>
              <a:t>fleksibilni</a:t>
            </a:r>
            <a:r>
              <a:rPr lang="sr-Latn-RS" sz="2800" dirty="0" smtClean="0"/>
              <a:t>ji</a:t>
            </a:r>
            <a:r>
              <a:rPr lang="en-GB" sz="2800" dirty="0" smtClean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otvorenog</a:t>
            </a:r>
            <a:r>
              <a:rPr lang="en-GB" sz="2800" dirty="0"/>
              <a:t> </a:t>
            </a:r>
            <a:r>
              <a:rPr lang="en-GB" sz="2800" dirty="0" err="1"/>
              <a:t>uma</a:t>
            </a:r>
            <a:r>
              <a:rPr lang="en-GB" sz="2800" dirty="0"/>
              <a:t>, </a:t>
            </a:r>
            <a:r>
              <a:rPr lang="en-GB" sz="2800" dirty="0" err="1"/>
              <a:t>možemo</a:t>
            </a:r>
            <a:r>
              <a:rPr lang="en-GB" sz="2800" dirty="0"/>
              <a:t> da </a:t>
            </a:r>
            <a:r>
              <a:rPr lang="en-GB" sz="2800" dirty="0" err="1"/>
              <a:t>kreiramo</a:t>
            </a:r>
            <a:r>
              <a:rPr lang="en-GB" sz="2800" dirty="0"/>
              <a:t> </a:t>
            </a:r>
            <a:r>
              <a:rPr lang="en-GB" sz="2800" dirty="0" err="1"/>
              <a:t>pametnija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održivija</a:t>
            </a:r>
            <a:r>
              <a:rPr lang="en-GB" sz="2800" dirty="0"/>
              <a:t> </a:t>
            </a:r>
            <a:r>
              <a:rPr lang="en-GB" sz="2800" dirty="0" err="1"/>
              <a:t>rešenja</a:t>
            </a:r>
            <a:r>
              <a:rPr lang="en-GB" sz="2800" dirty="0"/>
              <a:t> </a:t>
            </a:r>
            <a:r>
              <a:rPr lang="en-GB" sz="2800" dirty="0" err="1"/>
              <a:t>koja</a:t>
            </a:r>
            <a:r>
              <a:rPr lang="en-GB" sz="2800" dirty="0"/>
              <a:t> </a:t>
            </a:r>
            <a:r>
              <a:rPr lang="en-GB" sz="2800" dirty="0" err="1"/>
              <a:t>će</a:t>
            </a:r>
            <a:r>
              <a:rPr lang="en-GB" sz="2800" dirty="0"/>
              <a:t> </a:t>
            </a:r>
            <a:r>
              <a:rPr lang="en-GB" sz="2800" dirty="0" err="1"/>
              <a:t>koristiti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nama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našim</a:t>
            </a:r>
            <a:r>
              <a:rPr lang="en-GB" sz="2800" dirty="0"/>
              <a:t> </a:t>
            </a:r>
            <a:r>
              <a:rPr lang="en-GB" sz="2800" dirty="0" err="1"/>
              <a:t>zajednicama</a:t>
            </a:r>
            <a:r>
              <a:rPr lang="en-GB" sz="2800" dirty="0"/>
              <a:t>.</a:t>
            </a:r>
            <a:endParaRPr lang="en-RO" sz="2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69AC2AD-311A-4971-DB9C-E2EEEF1A6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03760" y="6412054"/>
            <a:ext cx="1403660" cy="127764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9B9B303-1EF7-5468-0E87-14D598193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526" y="6377965"/>
            <a:ext cx="1403660" cy="1277646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7F38DC0D-8D7F-9F89-790D-D325A7F2D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5790782" y="-3308950"/>
            <a:ext cx="5364129" cy="5364129"/>
          </a:xfrm>
          <a:prstGeom prst="rect">
            <a:avLst/>
          </a:prstGeom>
        </p:spPr>
      </p:pic>
      <p:grpSp>
        <p:nvGrpSpPr>
          <p:cNvPr id="13" name="Group 36">
            <a:extLst>
              <a:ext uri="{FF2B5EF4-FFF2-40B4-BE49-F238E27FC236}">
                <a16:creationId xmlns:a16="http://schemas.microsoft.com/office/drawing/2014/main" id="{CD469171-A34B-8880-A70C-7ED843757B30}"/>
              </a:ext>
            </a:extLst>
          </p:cNvPr>
          <p:cNvGrpSpPr/>
          <p:nvPr/>
        </p:nvGrpSpPr>
        <p:grpSpPr>
          <a:xfrm>
            <a:off x="-855216" y="8822622"/>
            <a:ext cx="2900572" cy="807705"/>
            <a:chOff x="0" y="0"/>
            <a:chExt cx="3867430" cy="1076939"/>
          </a:xfrm>
        </p:grpSpPr>
        <p:pic>
          <p:nvPicPr>
            <p:cNvPr id="14" name="Picture 37">
              <a:extLst>
                <a:ext uri="{FF2B5EF4-FFF2-40B4-BE49-F238E27FC236}">
                  <a16:creationId xmlns:a16="http://schemas.microsoft.com/office/drawing/2014/main" id="{79C42560-CF98-CD2E-3391-563BE74A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D9EBC219-DF19-3499-4B56-0B8D9C03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48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 smtClean="0">
                <a:solidFill>
                  <a:srgbClr val="000000"/>
                </a:solidFill>
                <a:latin typeface="Abhaya Libre Regular Bold"/>
              </a:rPr>
              <a:t>Napomena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	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40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izradu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kakvu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njoj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Proje</a:t>
            </a:r>
            <a:r>
              <a:rPr lang="sr-Latn-RS" sz="3299" spc="-49" dirty="0">
                <a:solidFill>
                  <a:srgbClr val="000000"/>
                </a:solidFill>
                <a:latin typeface="Abhaya Libre Regular"/>
              </a:rPr>
              <a:t>kat broj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B55EF-0D9C-7BBD-351A-F8C46F8235EF}"/>
              </a:ext>
            </a:extLst>
          </p:cNvPr>
          <p:cNvSpPr txBox="1"/>
          <p:nvPr/>
        </p:nvSpPr>
        <p:spPr>
          <a:xfrm>
            <a:off x="457200" y="2654968"/>
            <a:ext cx="6757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 smtClean="0"/>
              <a:t>Razmišljanje</a:t>
            </a:r>
            <a:r>
              <a:rPr lang="en-GB" sz="2400" dirty="0" smtClean="0"/>
              <a:t> </a:t>
            </a:r>
            <a:r>
              <a:rPr lang="en-GB" sz="2400" dirty="0"/>
              <a:t>u </a:t>
            </a:r>
            <a:r>
              <a:rPr lang="en-GB" sz="2400" dirty="0" err="1"/>
              <a:t>pravcu</a:t>
            </a:r>
            <a:r>
              <a:rPr lang="en-GB" sz="2400" dirty="0"/>
              <a:t>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 smtClean="0"/>
              <a:t>rešenja</a:t>
            </a:r>
            <a:r>
              <a:rPr lang="sr-Latn-RS" sz="2400" dirty="0" smtClean="0"/>
              <a:t> </a:t>
            </a:r>
            <a:r>
              <a:rPr lang="en-GB" sz="2400" dirty="0" smtClean="0"/>
              <a:t>je </a:t>
            </a:r>
            <a:r>
              <a:rPr lang="en-GB" sz="2400" dirty="0" err="1"/>
              <a:t>proces</a:t>
            </a:r>
            <a:r>
              <a:rPr lang="en-GB" sz="2400" dirty="0"/>
              <a:t> </a:t>
            </a:r>
            <a:r>
              <a:rPr lang="en-GB" sz="2400" dirty="0" err="1"/>
              <a:t>identifikovanja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implementacije</a:t>
            </a:r>
            <a:r>
              <a:rPr lang="en-GB" sz="2400" dirty="0"/>
              <a:t> </a:t>
            </a:r>
            <a:r>
              <a:rPr lang="en-GB" sz="2400" dirty="0" err="1"/>
              <a:t>inovativnih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efikasnih</a:t>
            </a:r>
            <a:r>
              <a:rPr lang="en-GB" sz="2400" dirty="0"/>
              <a:t> </a:t>
            </a:r>
            <a:r>
              <a:rPr lang="en-GB" sz="2400" dirty="0" err="1"/>
              <a:t>rešenja</a:t>
            </a:r>
            <a:r>
              <a:rPr lang="en-GB" sz="2400" dirty="0"/>
              <a:t> za </a:t>
            </a:r>
            <a:r>
              <a:rPr lang="en-GB" sz="2400" dirty="0" err="1"/>
              <a:t>složene</a:t>
            </a:r>
            <a:r>
              <a:rPr lang="en-GB" sz="2400" dirty="0"/>
              <a:t> </a:t>
            </a:r>
            <a:r>
              <a:rPr lang="en-GB" sz="2400" dirty="0" err="1"/>
              <a:t>probleme</a:t>
            </a:r>
            <a:r>
              <a:rPr lang="en-GB" sz="2400" dirty="0"/>
              <a:t>.</a:t>
            </a:r>
            <a:endParaRPr lang="en-RO" sz="24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69E3AE4-3535-4273-1DC5-578B2C78A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14937" y="2628900"/>
            <a:ext cx="3300663" cy="390754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E8174FA-25A6-CFBE-67C4-A777250D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C43E10-CD33-3670-8E02-686EDD41FE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738D5-9CEB-0C75-8FEE-791DE6C50C53}"/>
              </a:ext>
            </a:extLst>
          </p:cNvPr>
          <p:cNvSpPr txBox="1"/>
          <p:nvPr/>
        </p:nvSpPr>
        <p:spPr>
          <a:xfrm>
            <a:off x="457200" y="4019371"/>
            <a:ext cx="6757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To </a:t>
            </a:r>
            <a:r>
              <a:rPr lang="en-GB" sz="2400" dirty="0" err="1"/>
              <a:t>uključuje</a:t>
            </a:r>
            <a:r>
              <a:rPr lang="en-GB" sz="2400" dirty="0"/>
              <a:t> </a:t>
            </a:r>
            <a:r>
              <a:rPr lang="en-GB" sz="2400" dirty="0" err="1"/>
              <a:t>sistematski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strateški</a:t>
            </a:r>
            <a:r>
              <a:rPr lang="en-GB" sz="2400" dirty="0"/>
              <a:t> </a:t>
            </a:r>
            <a:r>
              <a:rPr lang="en-GB" sz="2400" dirty="0" err="1"/>
              <a:t>pristup</a:t>
            </a:r>
            <a:r>
              <a:rPr lang="en-GB" sz="2400" dirty="0"/>
              <a:t> </a:t>
            </a:r>
            <a:r>
              <a:rPr lang="en-GB" sz="2400" dirty="0" err="1"/>
              <a:t>rešavanju</a:t>
            </a:r>
            <a:r>
              <a:rPr lang="en-GB" sz="2400" dirty="0"/>
              <a:t> </a:t>
            </a:r>
            <a:r>
              <a:rPr lang="en-GB" sz="2400" dirty="0" err="1"/>
              <a:t>problema</a:t>
            </a:r>
            <a:r>
              <a:rPr lang="en-GB" sz="2400" dirty="0"/>
              <a:t>, </a:t>
            </a:r>
            <a:r>
              <a:rPr lang="en-GB" sz="2400" dirty="0" err="1"/>
              <a:t>koristeći</a:t>
            </a:r>
            <a:r>
              <a:rPr lang="en-GB" sz="2400" dirty="0"/>
              <a:t> </a:t>
            </a:r>
            <a:r>
              <a:rPr lang="en-GB" sz="2400" dirty="0" err="1"/>
              <a:t>kritičko</a:t>
            </a:r>
            <a:r>
              <a:rPr lang="en-GB" sz="2400" dirty="0"/>
              <a:t> </a:t>
            </a:r>
            <a:r>
              <a:rPr lang="en-GB" sz="2400" dirty="0" err="1"/>
              <a:t>mišljenje</a:t>
            </a:r>
            <a:r>
              <a:rPr lang="en-GB" sz="2400" dirty="0"/>
              <a:t>, </a:t>
            </a:r>
            <a:r>
              <a:rPr lang="en-GB" sz="2400" dirty="0" err="1"/>
              <a:t>kreativnost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analitičke</a:t>
            </a:r>
            <a:r>
              <a:rPr lang="en-GB" sz="2400" dirty="0"/>
              <a:t> </a:t>
            </a:r>
            <a:r>
              <a:rPr lang="en-GB" sz="2400" dirty="0" err="1"/>
              <a:t>veštine</a:t>
            </a:r>
            <a:r>
              <a:rPr lang="en-GB" sz="2400" dirty="0"/>
              <a:t>.</a:t>
            </a:r>
            <a:endParaRPr lang="en-RO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A2FEF-60C9-54AA-7E0C-EF2FCA2A8489}"/>
              </a:ext>
            </a:extLst>
          </p:cNvPr>
          <p:cNvSpPr txBox="1"/>
          <p:nvPr/>
        </p:nvSpPr>
        <p:spPr>
          <a:xfrm>
            <a:off x="457200" y="5524500"/>
            <a:ext cx="6757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 smtClean="0"/>
              <a:t>Razmišljanje</a:t>
            </a:r>
            <a:r>
              <a:rPr lang="en-GB" sz="2400" dirty="0" smtClean="0"/>
              <a:t> </a:t>
            </a:r>
            <a:r>
              <a:rPr lang="en-GB" sz="2400" dirty="0"/>
              <a:t>u </a:t>
            </a:r>
            <a:r>
              <a:rPr lang="en-GB" sz="2400" dirty="0" err="1"/>
              <a:t>pravcu</a:t>
            </a:r>
            <a:r>
              <a:rPr lang="en-GB" sz="2400" dirty="0"/>
              <a:t>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 smtClean="0"/>
              <a:t>rešenja</a:t>
            </a:r>
            <a:r>
              <a:rPr lang="sr-Latn-RS" sz="2400" dirty="0" smtClean="0"/>
              <a:t> </a:t>
            </a:r>
            <a:r>
              <a:rPr lang="en-GB" sz="2400" dirty="0" err="1" smtClean="0"/>
              <a:t>zahteva</a:t>
            </a:r>
            <a:r>
              <a:rPr lang="en-GB" sz="2400" dirty="0" smtClean="0"/>
              <a:t> </a:t>
            </a:r>
            <a:r>
              <a:rPr lang="en-GB" sz="2400" dirty="0" err="1"/>
              <a:t>pristup</a:t>
            </a:r>
            <a:r>
              <a:rPr lang="en-GB" sz="2400" dirty="0"/>
              <a:t> </a:t>
            </a:r>
            <a:r>
              <a:rPr lang="en-GB" sz="2400" dirty="0" err="1"/>
              <a:t>otvorenog</a:t>
            </a:r>
            <a:r>
              <a:rPr lang="en-GB" sz="2400" dirty="0"/>
              <a:t> </a:t>
            </a:r>
            <a:r>
              <a:rPr lang="en-GB" sz="2400" dirty="0" err="1"/>
              <a:t>uma</a:t>
            </a:r>
            <a:r>
              <a:rPr lang="en-GB" sz="2400" dirty="0"/>
              <a:t>, </a:t>
            </a:r>
            <a:r>
              <a:rPr lang="en-GB" sz="2400" dirty="0" err="1"/>
              <a:t>gde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pojedinci</a:t>
            </a:r>
            <a:r>
              <a:rPr lang="en-GB" sz="2400" dirty="0"/>
              <a:t> </a:t>
            </a:r>
            <a:r>
              <a:rPr lang="en-GB" sz="2400" dirty="0" err="1"/>
              <a:t>spremni</a:t>
            </a:r>
            <a:r>
              <a:rPr lang="en-GB" sz="2400" dirty="0"/>
              <a:t> da </a:t>
            </a:r>
            <a:r>
              <a:rPr lang="sr-Latn-RS" sz="2400" dirty="0" smtClean="0"/>
              <a:t>postave</a:t>
            </a:r>
            <a:r>
              <a:rPr lang="en-GB" sz="2400" dirty="0" smtClean="0"/>
              <a:t> </a:t>
            </a:r>
            <a:r>
              <a:rPr lang="en-GB" sz="2400" dirty="0" err="1"/>
              <a:t>pretpostavke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istraže</a:t>
            </a:r>
            <a:r>
              <a:rPr lang="en-GB" sz="2400" dirty="0"/>
              <a:t> </a:t>
            </a:r>
            <a:r>
              <a:rPr lang="en-GB" sz="2400" dirty="0" err="1"/>
              <a:t>različite</a:t>
            </a:r>
            <a:r>
              <a:rPr lang="en-GB" sz="2400" dirty="0"/>
              <a:t> </a:t>
            </a:r>
            <a:r>
              <a:rPr lang="en-GB" sz="2400" dirty="0" err="1"/>
              <a:t>perspektive</a:t>
            </a:r>
            <a:r>
              <a:rPr lang="en-GB" sz="24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B57F6-C119-522E-EF0A-560B7058026A}"/>
              </a:ext>
            </a:extLst>
          </p:cNvPr>
          <p:cNvSpPr txBox="1"/>
          <p:nvPr/>
        </p:nvSpPr>
        <p:spPr>
          <a:xfrm>
            <a:off x="10668000" y="2695073"/>
            <a:ext cx="716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Često</a:t>
            </a:r>
            <a:r>
              <a:rPr lang="en-GB" sz="2400" dirty="0"/>
              <a:t> se </a:t>
            </a:r>
            <a:r>
              <a:rPr lang="en-GB" sz="2400" dirty="0" err="1"/>
              <a:t>koristi</a:t>
            </a:r>
            <a:r>
              <a:rPr lang="en-GB" sz="2400" dirty="0"/>
              <a:t> u </a:t>
            </a:r>
            <a:r>
              <a:rPr lang="en-GB" sz="2400" dirty="0" err="1"/>
              <a:t>oblastima</a:t>
            </a:r>
            <a:r>
              <a:rPr lang="en-GB" sz="2400" dirty="0"/>
              <a:t> </a:t>
            </a:r>
            <a:r>
              <a:rPr lang="en-GB" sz="2400" dirty="0" err="1"/>
              <a:t>kao</a:t>
            </a:r>
            <a:r>
              <a:rPr lang="en-GB" sz="2400" dirty="0"/>
              <a:t> </a:t>
            </a:r>
            <a:r>
              <a:rPr lang="en-GB" sz="2400" dirty="0" err="1"/>
              <a:t>što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inženjering</a:t>
            </a:r>
            <a:r>
              <a:rPr lang="en-GB" sz="2400" dirty="0"/>
              <a:t>, </a:t>
            </a:r>
            <a:r>
              <a:rPr lang="en-GB" sz="2400" dirty="0" err="1"/>
              <a:t>tehnologija</a:t>
            </a:r>
            <a:r>
              <a:rPr lang="en-GB" sz="2400" dirty="0"/>
              <a:t>, </a:t>
            </a:r>
            <a:r>
              <a:rPr lang="en-GB" sz="2400" dirty="0" err="1"/>
              <a:t>poslovanje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održivost</a:t>
            </a:r>
            <a:r>
              <a:rPr lang="en-GB" sz="2400" dirty="0"/>
              <a:t>, </a:t>
            </a:r>
            <a:r>
              <a:rPr lang="en-GB" sz="2400" dirty="0" err="1"/>
              <a:t>gde</a:t>
            </a:r>
            <a:r>
              <a:rPr lang="en-GB" sz="2400" dirty="0"/>
              <a:t> je </a:t>
            </a:r>
            <a:r>
              <a:rPr lang="en-GB" sz="2400" dirty="0" err="1"/>
              <a:t>pronalaženje</a:t>
            </a:r>
            <a:r>
              <a:rPr lang="en-GB" sz="2400" dirty="0"/>
              <a:t> </a:t>
            </a:r>
            <a:r>
              <a:rPr lang="en-GB" sz="2400" dirty="0" err="1"/>
              <a:t>efikasnih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efektivnih</a:t>
            </a:r>
            <a:r>
              <a:rPr lang="en-GB" sz="2400" dirty="0"/>
              <a:t> </a:t>
            </a:r>
            <a:r>
              <a:rPr lang="en-GB" sz="2400" dirty="0" err="1"/>
              <a:t>rešenja</a:t>
            </a:r>
            <a:r>
              <a:rPr lang="en-GB" sz="2400" dirty="0"/>
              <a:t> </a:t>
            </a:r>
            <a:r>
              <a:rPr lang="en-GB" sz="2400" dirty="0" err="1"/>
              <a:t>ključno</a:t>
            </a:r>
            <a:r>
              <a:rPr lang="en-GB" sz="2400" dirty="0"/>
              <a:t>.</a:t>
            </a:r>
            <a:endParaRPr lang="en-RO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FB0FA-E123-0865-E94A-FC0928104F31}"/>
              </a:ext>
            </a:extLst>
          </p:cNvPr>
          <p:cNvSpPr txBox="1"/>
          <p:nvPr/>
        </p:nvSpPr>
        <p:spPr>
          <a:xfrm>
            <a:off x="10668000" y="3991124"/>
            <a:ext cx="701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Razmišljanje</a:t>
            </a:r>
            <a:r>
              <a:rPr lang="en-GB" sz="2400" dirty="0"/>
              <a:t> u </a:t>
            </a:r>
            <a:r>
              <a:rPr lang="en-GB" sz="2400" dirty="0" err="1"/>
              <a:t>pravcu</a:t>
            </a:r>
            <a:r>
              <a:rPr lang="en-GB" sz="2400" dirty="0"/>
              <a:t>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/>
              <a:t>rešenja</a:t>
            </a:r>
            <a:r>
              <a:rPr lang="sr-Latn-RS" sz="2400" dirty="0"/>
              <a:t> </a:t>
            </a:r>
            <a:r>
              <a:rPr lang="en-GB" sz="2400" dirty="0" err="1" smtClean="0"/>
              <a:t>takođe</a:t>
            </a:r>
            <a:r>
              <a:rPr lang="en-GB" sz="2400" dirty="0" smtClean="0"/>
              <a:t> </a:t>
            </a:r>
            <a:r>
              <a:rPr lang="en-GB" sz="2400" dirty="0" err="1"/>
              <a:t>naglašava</a:t>
            </a:r>
            <a:r>
              <a:rPr lang="en-GB" sz="2400" dirty="0"/>
              <a:t> </a:t>
            </a:r>
            <a:r>
              <a:rPr lang="en-GB" sz="2400" dirty="0" err="1"/>
              <a:t>saradnju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timski</a:t>
            </a:r>
            <a:r>
              <a:rPr lang="en-GB" sz="2400" dirty="0"/>
              <a:t> rad, </a:t>
            </a:r>
            <a:r>
              <a:rPr lang="en-GB" sz="2400" dirty="0" err="1"/>
              <a:t>jer</a:t>
            </a:r>
            <a:r>
              <a:rPr lang="en-GB" sz="2400" dirty="0"/>
              <a:t> </a:t>
            </a:r>
            <a:r>
              <a:rPr lang="en-GB" sz="2400" dirty="0" err="1"/>
              <a:t>pojedinci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različitim</a:t>
            </a:r>
            <a:r>
              <a:rPr lang="en-GB" sz="2400" dirty="0"/>
              <a:t> </a:t>
            </a:r>
            <a:r>
              <a:rPr lang="sr-Latn-RS" sz="2400" dirty="0" smtClean="0"/>
              <a:t>iskustvima</a:t>
            </a:r>
            <a:r>
              <a:rPr lang="en-GB" sz="2400" dirty="0" smtClean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 smtClean="0"/>
              <a:t>veština</a:t>
            </a:r>
            <a:r>
              <a:rPr lang="sr-Latn-RS" sz="2400" dirty="0" smtClean="0"/>
              <a:t>ma</a:t>
            </a:r>
            <a:r>
              <a:rPr lang="en-GB" sz="2400" dirty="0" smtClean="0"/>
              <a:t> </a:t>
            </a:r>
            <a:r>
              <a:rPr lang="en-GB" sz="2400" dirty="0" err="1"/>
              <a:t>mogu</a:t>
            </a:r>
            <a:r>
              <a:rPr lang="en-GB" sz="2400" dirty="0"/>
              <a:t> </a:t>
            </a:r>
            <a:r>
              <a:rPr lang="sr-Latn-RS" sz="2400" dirty="0" smtClean="0"/>
              <a:t>dati</a:t>
            </a:r>
            <a:r>
              <a:rPr lang="en-GB" sz="2400" dirty="0" smtClean="0"/>
              <a:t> </a:t>
            </a:r>
            <a:r>
              <a:rPr lang="en-GB" sz="2400" dirty="0" err="1"/>
              <a:t>jedinstvene</a:t>
            </a:r>
            <a:r>
              <a:rPr lang="en-GB" sz="2400" dirty="0"/>
              <a:t> </a:t>
            </a:r>
            <a:r>
              <a:rPr lang="en-GB" sz="2400" dirty="0" err="1"/>
              <a:t>perspektive</a:t>
            </a:r>
            <a:r>
              <a:rPr lang="en-GB" sz="2400" dirty="0"/>
              <a:t> </a:t>
            </a:r>
            <a:r>
              <a:rPr lang="sr-Latn-RS" sz="2400" dirty="0" smtClean="0"/>
              <a:t>sagledavanja </a:t>
            </a:r>
            <a:r>
              <a:rPr lang="en-GB" sz="2400" dirty="0" smtClean="0"/>
              <a:t>problem</a:t>
            </a:r>
            <a:r>
              <a:rPr lang="sr-Latn-RS" sz="2400" dirty="0" smtClean="0"/>
              <a:t>a</a:t>
            </a:r>
            <a:r>
              <a:rPr lang="en-GB" sz="2400" dirty="0" smtClean="0"/>
              <a:t>.</a:t>
            </a:r>
            <a:endParaRPr lang="en-RO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5C33B-A885-C050-8440-130CAA9F122E}"/>
              </a:ext>
            </a:extLst>
          </p:cNvPr>
          <p:cNvSpPr txBox="1"/>
          <p:nvPr/>
        </p:nvSpPr>
        <p:spPr>
          <a:xfrm>
            <a:off x="10668000" y="5566708"/>
            <a:ext cx="70103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Sa </a:t>
            </a:r>
            <a:r>
              <a:rPr lang="en-GB" sz="2400" dirty="0" err="1"/>
              <a:t>sve</a:t>
            </a:r>
            <a:r>
              <a:rPr lang="en-GB" sz="2400" dirty="0"/>
              <a:t> </a:t>
            </a:r>
            <a:r>
              <a:rPr lang="en-GB" sz="2400" dirty="0" err="1"/>
              <a:t>većom</a:t>
            </a:r>
            <a:r>
              <a:rPr lang="en-GB" sz="2400" dirty="0"/>
              <a:t> </a:t>
            </a:r>
            <a:r>
              <a:rPr lang="en-GB" sz="2400" dirty="0" err="1"/>
              <a:t>složenošću</a:t>
            </a:r>
            <a:r>
              <a:rPr lang="en-GB" sz="2400" dirty="0"/>
              <a:t> </a:t>
            </a:r>
            <a:r>
              <a:rPr lang="en-GB" sz="2400" dirty="0" err="1"/>
              <a:t>savremenih</a:t>
            </a:r>
            <a:r>
              <a:rPr lang="en-GB" sz="2400" dirty="0"/>
              <a:t> </a:t>
            </a:r>
            <a:r>
              <a:rPr lang="en-GB" sz="2400" dirty="0" err="1"/>
              <a:t>izazova</a:t>
            </a:r>
            <a:r>
              <a:rPr lang="en-GB" sz="2400" dirty="0"/>
              <a:t>, </a:t>
            </a:r>
            <a:r>
              <a:rPr lang="en-GB" sz="2400" dirty="0" err="1"/>
              <a:t>razmišljanje</a:t>
            </a:r>
            <a:r>
              <a:rPr lang="en-GB" sz="2400" dirty="0"/>
              <a:t> o </a:t>
            </a:r>
            <a:r>
              <a:rPr lang="en-GB" sz="2400" dirty="0" err="1"/>
              <a:t>pametnim</a:t>
            </a:r>
            <a:r>
              <a:rPr lang="en-GB" sz="2400" dirty="0"/>
              <a:t> </a:t>
            </a:r>
            <a:r>
              <a:rPr lang="en-GB" sz="2400" dirty="0" err="1"/>
              <a:t>rešenjima</a:t>
            </a:r>
            <a:r>
              <a:rPr lang="en-GB" sz="2400" dirty="0"/>
              <a:t> </a:t>
            </a:r>
            <a:r>
              <a:rPr lang="en-GB" sz="2400" dirty="0" err="1"/>
              <a:t>postaje</a:t>
            </a:r>
            <a:r>
              <a:rPr lang="en-GB" sz="2400" dirty="0"/>
              <a:t> </a:t>
            </a:r>
            <a:r>
              <a:rPr lang="en-GB" sz="2400" dirty="0" err="1"/>
              <a:t>sve</a:t>
            </a:r>
            <a:r>
              <a:rPr lang="en-GB" sz="2400" dirty="0"/>
              <a:t> </a:t>
            </a:r>
            <a:r>
              <a:rPr lang="en-GB" sz="2400" dirty="0" err="1"/>
              <a:t>važnije</a:t>
            </a:r>
            <a:r>
              <a:rPr lang="en-GB" sz="2400" dirty="0"/>
              <a:t>, </a:t>
            </a:r>
            <a:r>
              <a:rPr lang="en-GB" sz="2400" dirty="0" err="1"/>
              <a:t>jer</a:t>
            </a:r>
            <a:r>
              <a:rPr lang="en-GB" sz="2400" dirty="0"/>
              <a:t> </a:t>
            </a:r>
            <a:r>
              <a:rPr lang="en-GB" sz="2400" dirty="0" err="1"/>
              <a:t>nam</a:t>
            </a:r>
            <a:r>
              <a:rPr lang="en-GB" sz="2400" dirty="0"/>
              <a:t> </a:t>
            </a:r>
            <a:r>
              <a:rPr lang="en-GB" sz="2400" dirty="0" err="1"/>
              <a:t>omogućava</a:t>
            </a:r>
            <a:r>
              <a:rPr lang="en-GB" sz="2400" dirty="0"/>
              <a:t> da se </a:t>
            </a:r>
            <a:r>
              <a:rPr lang="en-GB" sz="2400" dirty="0" err="1"/>
              <a:t>uhvatimo</a:t>
            </a:r>
            <a:r>
              <a:rPr lang="en-GB" sz="2400" dirty="0"/>
              <a:t> u </a:t>
            </a:r>
            <a:r>
              <a:rPr lang="en-GB" sz="2400" dirty="0" err="1"/>
              <a:t>koštac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problemima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efikasniji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delotvorniji</a:t>
            </a:r>
            <a:r>
              <a:rPr lang="en-GB" sz="2400" dirty="0"/>
              <a:t> </a:t>
            </a:r>
            <a:r>
              <a:rPr lang="en-GB" sz="2400" dirty="0" err="1"/>
              <a:t>način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kraju</a:t>
            </a:r>
            <a:r>
              <a:rPr lang="en-GB" sz="2400" dirty="0"/>
              <a:t> </a:t>
            </a:r>
            <a:r>
              <a:rPr lang="en-GB" sz="2400" dirty="0" err="1"/>
              <a:t>stvorimo</a:t>
            </a:r>
            <a:r>
              <a:rPr lang="en-GB" sz="2400" dirty="0"/>
              <a:t> </a:t>
            </a:r>
            <a:r>
              <a:rPr lang="en-GB" sz="2400" dirty="0" err="1"/>
              <a:t>bolji</a:t>
            </a:r>
            <a:r>
              <a:rPr lang="en-GB" sz="2400" dirty="0"/>
              <a:t> </a:t>
            </a:r>
            <a:r>
              <a:rPr lang="en-GB" sz="2400" dirty="0" err="1"/>
              <a:t>svet</a:t>
            </a:r>
            <a:r>
              <a:rPr lang="en-GB" sz="2400" dirty="0"/>
              <a:t> za </a:t>
            </a:r>
            <a:r>
              <a:rPr lang="en-GB" sz="2400" dirty="0" err="1"/>
              <a:t>sve</a:t>
            </a:r>
            <a:r>
              <a:rPr lang="en-GB" sz="2400" dirty="0"/>
              <a:t>.</a:t>
            </a:r>
            <a:endParaRPr lang="en-RO" sz="2400" dirty="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8E9F57C-3410-C098-5B51-D7D0D80F268E}"/>
              </a:ext>
            </a:extLst>
          </p:cNvPr>
          <p:cNvSpPr txBox="1"/>
          <p:nvPr/>
        </p:nvSpPr>
        <p:spPr>
          <a:xfrm>
            <a:off x="3505200" y="1243437"/>
            <a:ext cx="1153525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pravcu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rešenja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5123200-A8BF-1E58-4878-FD43F40F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186A36D-9A1B-A09F-66B2-D76907F24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32057" y="7475621"/>
            <a:ext cx="2767262" cy="10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5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07536" y="654629"/>
            <a:ext cx="115062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pravcu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rešenja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3733800" y="2701698"/>
            <a:ext cx="13803604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solidFill>
                  <a:srgbClr val="374151"/>
                </a:solidFill>
                <a:latin typeface="Söhne"/>
              </a:rPr>
              <a:t>Definišite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problem: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Jasno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identifikujte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definišite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problem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pokušavate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solidFill>
                  <a:srgbClr val="374151"/>
                </a:solidFill>
                <a:latin typeface="Söhne"/>
              </a:rPr>
              <a:t>Prikupite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informacije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Istražite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prikupite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podatke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vezi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problemom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relevantnim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trendovima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industriji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solidFill>
                  <a:srgbClr val="374151"/>
                </a:solidFill>
                <a:latin typeface="Söhne"/>
              </a:rPr>
              <a:t>Brainstorm: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Razmislite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generišite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više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ideja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potencijalnih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Podstičite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različite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perspektive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van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okvira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solidFill>
                  <a:srgbClr val="374151"/>
                </a:solidFill>
                <a:latin typeface="Söhne"/>
              </a:rPr>
              <a:t>Procenite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opcije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Predložite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potencijalna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odredite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njihovu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izvodljivost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uticaj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rizike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Done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site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odluku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 Na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osnovu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evaluacije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donesite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odluku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najboljem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napravite plan implementacije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solidFill>
                  <a:srgbClr val="374151"/>
                </a:solidFill>
                <a:latin typeface="Söhne"/>
              </a:rPr>
              <a:t>Pratite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napredak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Redovno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pratite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napredak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procenite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li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funkcioniše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je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planirano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Ako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ne,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budite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spremni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izvršite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prilagođavanja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razmotrite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alternativna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solidFill>
                <a:srgbClr val="374151"/>
              </a:solidFill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 err="1">
                <a:solidFill>
                  <a:srgbClr val="374151"/>
                </a:solidFill>
                <a:latin typeface="Söhne"/>
              </a:rPr>
              <a:t>Kontinuirano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poboljšanje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Kontinuirano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procenjujte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poboljšavajte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tokom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vremena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prilagođavajući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ga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promenljivim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okolnostima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učeći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prošlih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iskustava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2B29B94-0F72-0B16-75E2-68988B6D3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3457367"/>
            <a:ext cx="481336" cy="481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448C05-355A-E8C2-632C-3FD11D45C280}"/>
              </a:ext>
            </a:extLst>
          </p:cNvPr>
          <p:cNvSpPr txBox="1"/>
          <p:nvPr/>
        </p:nvSpPr>
        <p:spPr>
          <a:xfrm>
            <a:off x="1447800" y="1621816"/>
            <a:ext cx="14809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distancirate 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od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problema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ga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sagledate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različitih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uglova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razmotrite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više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opcija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donesete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odluke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zasnovane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podacima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Saveti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primenu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pametnih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rešenja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razmišljanja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: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FF7644-E1E0-FA9B-391B-029AD1EE8E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3968782"/>
            <a:ext cx="481336" cy="4813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28B05FB-1EA1-27DA-024E-8E3279ED2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4790673"/>
            <a:ext cx="481336" cy="4813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4FF6D48-8F46-7C17-ADEC-BFDCCB60C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5660851"/>
            <a:ext cx="481336" cy="4813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B7E68425-1D1D-5A79-0D05-1E48B07D5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6621015"/>
            <a:ext cx="481336" cy="4813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3BCDE617-4967-B1CF-AB00-9489D863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7491193"/>
            <a:ext cx="481336" cy="48133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48573707-882F-A73D-EBD9-879A9D579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8451358"/>
            <a:ext cx="481336" cy="481336"/>
          </a:xfrm>
          <a:prstGeom prst="rect">
            <a:avLst/>
          </a:prstGeom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E805CB7C-0279-ABF3-DA5A-0C3C0C776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10290725" y="-3624957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3068947-EEB8-D52F-A944-C70025CB4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100B6E3-038A-9449-7BF6-0A07EFB1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C9FD164-D61A-CC8F-BFD4-0D10E3705D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AAA711A5-C35E-9F84-9F35-D3F37B6FCA94}"/>
              </a:ext>
            </a:extLst>
          </p:cNvPr>
          <p:cNvSpPr txBox="1"/>
          <p:nvPr/>
        </p:nvSpPr>
        <p:spPr>
          <a:xfrm>
            <a:off x="7908610" y="3173730"/>
            <a:ext cx="908399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32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pravcu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pametnih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rešenja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se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primeniti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različitim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oblastima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industrijama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uključujući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regionalni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razvoj, 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SOO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(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stručno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obrazovanje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obuku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),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unutar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razvojnih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agencija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tela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za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donošenje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odluka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M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ože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biti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dragocena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stalno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promenljivom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dinamičnom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okruženju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je u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kontekstu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Evropske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unije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programa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Era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s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mus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.</a:t>
            </a:r>
            <a:endParaRPr lang="en-GB" sz="3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Picture 2" descr="Free Board Chalk photo and picture">
            <a:extLst>
              <a:ext uri="{FF2B5EF4-FFF2-40B4-BE49-F238E27FC236}">
                <a16:creationId xmlns:a16="http://schemas.microsoft.com/office/drawing/2014/main" id="{23CCD460-CD57-83BA-8849-B2952076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8" y="2180334"/>
            <a:ext cx="5052967" cy="33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9752A30-F0E0-988A-12A7-9BE36AF8D576}"/>
              </a:ext>
            </a:extLst>
          </p:cNvPr>
          <p:cNvSpPr txBox="1"/>
          <p:nvPr/>
        </p:nvSpPr>
        <p:spPr>
          <a:xfrm>
            <a:off x="4025392" y="1213871"/>
            <a:ext cx="1139999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pravcu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rešenja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10E4FFF-8048-1AB9-801C-13D58C81E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29400" y="3221476"/>
            <a:ext cx="1069138" cy="1286360"/>
          </a:xfrm>
          <a:prstGeom prst="rect">
            <a:avLst/>
          </a:prstGeom>
        </p:spPr>
      </p:pic>
      <p:grpSp>
        <p:nvGrpSpPr>
          <p:cNvPr id="9" name="Group 36">
            <a:extLst>
              <a:ext uri="{FF2B5EF4-FFF2-40B4-BE49-F238E27FC236}">
                <a16:creationId xmlns:a16="http://schemas.microsoft.com/office/drawing/2014/main" id="{8FD21ACA-3EA7-0323-9B6A-0E2E1170CC2A}"/>
              </a:ext>
            </a:extLst>
          </p:cNvPr>
          <p:cNvGrpSpPr/>
          <p:nvPr/>
        </p:nvGrpSpPr>
        <p:grpSpPr>
          <a:xfrm>
            <a:off x="-681327" y="8801676"/>
            <a:ext cx="2900572" cy="807705"/>
            <a:chOff x="0" y="0"/>
            <a:chExt cx="3867430" cy="1076939"/>
          </a:xfrm>
        </p:grpSpPr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590F1C65-2E41-1B8D-A10B-5BE2C3C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BDC71CD0-9F16-2E93-E082-52DCE2CD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2" name="Picture 32">
            <a:extLst>
              <a:ext uri="{FF2B5EF4-FFF2-40B4-BE49-F238E27FC236}">
                <a16:creationId xmlns:a16="http://schemas.microsoft.com/office/drawing/2014/main" id="{0923AC49-9FE6-8BC9-65D3-F0B138A2AF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6452336" y="-341297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6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r-Latn-RS" sz="3199" dirty="0" smtClean="0">
                  <a:solidFill>
                    <a:srgbClr val="FEFEFE"/>
                  </a:solidFill>
                  <a:latin typeface="Abhaya Libre Regular"/>
                </a:rPr>
                <a:t>Razmišljanje u pravcu pametnih rešenja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746036" y="2317342"/>
            <a:ext cx="9492375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800" b="1" i="0" dirty="0" smtClean="0">
                <a:solidFill>
                  <a:srgbClr val="374151"/>
                </a:solidFill>
                <a:effectLst/>
                <a:latin typeface="Söhne"/>
              </a:rPr>
              <a:t>Zdravstvena zaštita</a:t>
            </a:r>
            <a:r>
              <a:rPr lang="en-GB" sz="2800" b="0" i="0" dirty="0" smtClean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kontekstu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zdravstvene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zaštite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u pravcu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pametni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h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rešenj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“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uključivati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sagledavanje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podataka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trendova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potreba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pacijenata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bi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stvorili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novi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inovativni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načini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pružanja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zdravstvenih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usluga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bolnica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telemedicinu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kako bi se povezala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sa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udaljenim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pacijentima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algoritme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mašinskog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učenja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bi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pomogla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se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dijagniza postavi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preciznije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brže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539707" y="1099263"/>
            <a:ext cx="10489690" cy="90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3600" b="1" dirty="0" smtClean="0">
                <a:solidFill>
                  <a:srgbClr val="374151"/>
                </a:solidFill>
                <a:latin typeface="Söhne"/>
              </a:rPr>
              <a:t>Primeri razmišljanja </a:t>
            </a:r>
            <a:r>
              <a:rPr lang="sr-Latn-RS" sz="3600" b="1" dirty="0">
                <a:solidFill>
                  <a:srgbClr val="374151"/>
                </a:solidFill>
                <a:latin typeface="Söhne"/>
              </a:rPr>
              <a:t>u pravcu pametnih rešenja</a:t>
            </a:r>
          </a:p>
          <a:p>
            <a:pPr algn="just">
              <a:lnSpc>
                <a:spcPts val="3359"/>
              </a:lnSpc>
            </a:pPr>
            <a:r>
              <a:rPr lang="sr-Latn-RS" sz="3600" b="1" i="0" dirty="0" smtClean="0">
                <a:solidFill>
                  <a:srgbClr val="374151"/>
                </a:solidFill>
                <a:effectLst/>
                <a:latin typeface="Söhne"/>
              </a:rPr>
              <a:t> 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722713" y="5880049"/>
            <a:ext cx="94923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800" b="1" i="0" dirty="0" smtClean="0">
                <a:solidFill>
                  <a:srgbClr val="374151"/>
                </a:solidFill>
                <a:effectLst/>
                <a:latin typeface="Söhne"/>
              </a:rPr>
              <a:t>Energija</a:t>
            </a:r>
            <a:r>
              <a:rPr lang="en-GB" sz="2800" b="0" i="0" dirty="0" smtClean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energetskom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sektoru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to bi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moglo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značiti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novih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tehnologija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sistema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efikasniji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održiviji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ekološki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prihvatljiviji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kompanija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bi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mogla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nove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tehnologije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vetroturbina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generišu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više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energije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dok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koriste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zemljišta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se posveti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stvaranju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dizajna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energetski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efikasnijih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zgrada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356800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Razmišljanje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u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pravcu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pametnih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rešenja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400" b="1" i="0" dirty="0" smtClean="0">
                <a:solidFill>
                  <a:srgbClr val="374151"/>
                </a:solidFill>
                <a:effectLst/>
                <a:latin typeface="Söhne"/>
              </a:rPr>
              <a:t>Obrazovanje</a:t>
            </a:r>
            <a:r>
              <a:rPr lang="en-GB" sz="2400" b="0" i="0" dirty="0" smtClean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Možete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uključiti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tehnologiju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podatke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biste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kreirali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nove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načine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za realizaciju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programa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obrazovanja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obuke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univerzitet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može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platforme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učenje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internetu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da bi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došao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do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studenata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udaljenim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lokacijama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simulacije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virtuelne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realnosti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bi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pružio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praktična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iskustva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obuci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366532" y="1752224"/>
            <a:ext cx="1048969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3600" b="1" dirty="0" err="1">
                <a:solidFill>
                  <a:srgbClr val="374151"/>
                </a:solidFill>
                <a:latin typeface="Söhne"/>
              </a:rPr>
              <a:t>Primeri</a:t>
            </a:r>
            <a:r>
              <a:rPr lang="en-GB" sz="36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600" b="1" dirty="0" err="1">
                <a:solidFill>
                  <a:srgbClr val="374151"/>
                </a:solidFill>
                <a:latin typeface="Söhne"/>
              </a:rPr>
              <a:t>razmišljanja</a:t>
            </a:r>
            <a:r>
              <a:rPr lang="en-GB" sz="3600" b="1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3600" b="1" dirty="0" err="1">
                <a:solidFill>
                  <a:srgbClr val="374151"/>
                </a:solidFill>
                <a:latin typeface="Söhne"/>
              </a:rPr>
              <a:t>pravcu</a:t>
            </a:r>
            <a:r>
              <a:rPr lang="en-GB" sz="36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600" b="1" dirty="0" err="1">
                <a:solidFill>
                  <a:srgbClr val="374151"/>
                </a:solidFill>
                <a:latin typeface="Söhne"/>
              </a:rPr>
              <a:t>pametnih</a:t>
            </a:r>
            <a:r>
              <a:rPr lang="en-GB" sz="36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600" b="1" dirty="0" err="1">
                <a:solidFill>
                  <a:srgbClr val="374151"/>
                </a:solidFill>
                <a:latin typeface="Söhne"/>
              </a:rPr>
              <a:t>rešenja</a:t>
            </a:r>
            <a:endParaRPr lang="en-GB" sz="3600" b="1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0678061" y="-384745"/>
            <a:ext cx="2502663" cy="250266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4454156" y="8161068"/>
            <a:ext cx="2029361" cy="202670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825376" y="7661156"/>
            <a:ext cx="2252717" cy="225271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204695" y="8868809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622381" y="4388191"/>
            <a:ext cx="94923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 smtClean="0">
                <a:solidFill>
                  <a:srgbClr val="374151"/>
                </a:solidFill>
                <a:effectLst/>
                <a:latin typeface="Söhne"/>
              </a:rPr>
              <a:t>Transport</a:t>
            </a:r>
            <a:r>
              <a:rPr lang="en-GB" sz="2400" b="0" i="0" dirty="0" smtClean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sektoru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transporta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„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 pravcu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pametni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h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rešenj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moglo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bi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novih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tehnologija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sistema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čine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transport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bezbednijim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efikasnijim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ekološki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prihvatljivijim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Na primer,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kompanija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bi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mogla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radi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stvaranju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vozila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mogu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sama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se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voze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podatke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analitiku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optimizaciju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transportnih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ruta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smanjenje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zagušenja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 u saobraćaju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1DC91000-5878-3976-2BC2-3EF0ED1A330E}"/>
              </a:ext>
            </a:extLst>
          </p:cNvPr>
          <p:cNvSpPr txBox="1"/>
          <p:nvPr/>
        </p:nvSpPr>
        <p:spPr>
          <a:xfrm>
            <a:off x="1619970" y="6779097"/>
            <a:ext cx="99247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dirty="0"/>
              <a:t>U </a:t>
            </a:r>
            <a:r>
              <a:rPr lang="en-GB" sz="2400" dirty="0" err="1"/>
              <a:t>svakom</a:t>
            </a:r>
            <a:r>
              <a:rPr lang="en-GB" sz="2400" dirty="0"/>
              <a:t> od </a:t>
            </a:r>
            <a:r>
              <a:rPr lang="en-GB" sz="2400" dirty="0" err="1"/>
              <a:t>ovih</a:t>
            </a:r>
            <a:r>
              <a:rPr lang="en-GB" sz="2400" dirty="0"/>
              <a:t> </a:t>
            </a:r>
            <a:r>
              <a:rPr lang="en-GB" sz="2400" dirty="0" err="1"/>
              <a:t>primera</a:t>
            </a:r>
            <a:r>
              <a:rPr lang="en-GB" sz="2400" dirty="0"/>
              <a:t> </a:t>
            </a:r>
            <a:r>
              <a:rPr lang="en-GB" sz="2400" dirty="0" err="1"/>
              <a:t>primenjeno</a:t>
            </a:r>
            <a:r>
              <a:rPr lang="en-GB" sz="2400" dirty="0"/>
              <a:t> je </a:t>
            </a:r>
            <a:r>
              <a:rPr lang="en-GB" sz="2400" dirty="0" err="1"/>
              <a:t>razmišljanje</a:t>
            </a:r>
            <a:r>
              <a:rPr lang="en-GB" sz="2400" dirty="0"/>
              <a:t> </a:t>
            </a:r>
            <a:r>
              <a:rPr lang="sr-Latn-RS" sz="2400" dirty="0" smtClean="0"/>
              <a:t>u pravcu</a:t>
            </a:r>
            <a:r>
              <a:rPr lang="en-GB" sz="2400" dirty="0" smtClean="0"/>
              <a:t> </a:t>
            </a:r>
            <a:r>
              <a:rPr lang="en-GB" sz="2400" dirty="0" err="1" smtClean="0"/>
              <a:t>pametni</a:t>
            </a:r>
            <a:r>
              <a:rPr lang="sr-Latn-RS" sz="2400" dirty="0" smtClean="0"/>
              <a:t>h</a:t>
            </a:r>
            <a:r>
              <a:rPr lang="en-GB" sz="2400" dirty="0" smtClean="0"/>
              <a:t> </a:t>
            </a:r>
            <a:r>
              <a:rPr lang="en-GB" sz="2400" dirty="0" err="1" smtClean="0"/>
              <a:t>rešenj</a:t>
            </a:r>
            <a:r>
              <a:rPr lang="sr-Latn-RS" sz="2400" dirty="0" smtClean="0"/>
              <a:t>a</a:t>
            </a:r>
            <a:r>
              <a:rPr lang="en-GB" sz="2400" dirty="0" smtClean="0"/>
              <a:t> </a:t>
            </a:r>
            <a:r>
              <a:rPr lang="en-GB" sz="2400" dirty="0" err="1"/>
              <a:t>analizom</a:t>
            </a:r>
            <a:r>
              <a:rPr lang="en-GB" sz="2400" dirty="0"/>
              <a:t> </a:t>
            </a:r>
            <a:r>
              <a:rPr lang="en-GB" sz="2400" dirty="0" err="1"/>
              <a:t>osnovnih</a:t>
            </a:r>
            <a:r>
              <a:rPr lang="en-GB" sz="2400" dirty="0"/>
              <a:t> </a:t>
            </a:r>
            <a:r>
              <a:rPr lang="en-GB" sz="2400" dirty="0" err="1"/>
              <a:t>uzroka</a:t>
            </a:r>
            <a:r>
              <a:rPr lang="en-GB" sz="2400" dirty="0"/>
              <a:t> </a:t>
            </a:r>
            <a:r>
              <a:rPr lang="en-GB" sz="2400" dirty="0" err="1"/>
              <a:t>problema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primenom</a:t>
            </a:r>
            <a:r>
              <a:rPr lang="en-GB" sz="2400" dirty="0"/>
              <a:t> </a:t>
            </a:r>
            <a:r>
              <a:rPr lang="en-GB" sz="2400" dirty="0" err="1"/>
              <a:t>ciljanih</a:t>
            </a:r>
            <a:r>
              <a:rPr lang="en-GB" sz="2400" dirty="0"/>
              <a:t> </a:t>
            </a:r>
            <a:r>
              <a:rPr lang="en-GB" sz="2400" dirty="0" err="1"/>
              <a:t>rešenja</a:t>
            </a:r>
            <a:r>
              <a:rPr lang="en-GB" sz="2400" dirty="0"/>
              <a:t> za </a:t>
            </a:r>
            <a:r>
              <a:rPr lang="en-GB" sz="2400" dirty="0" err="1"/>
              <a:t>rešavanje</a:t>
            </a:r>
            <a:r>
              <a:rPr lang="en-GB" sz="2400" dirty="0"/>
              <a:t> </a:t>
            </a:r>
            <a:r>
              <a:rPr lang="en-GB" sz="2400" dirty="0" err="1"/>
              <a:t>tih</a:t>
            </a:r>
            <a:r>
              <a:rPr lang="en-GB" sz="2400" dirty="0"/>
              <a:t> </a:t>
            </a:r>
            <a:r>
              <a:rPr lang="en-GB" sz="2400" dirty="0" err="1"/>
              <a:t>uzroka</a:t>
            </a:r>
            <a:r>
              <a:rPr lang="en-GB" sz="2400" dirty="0"/>
              <a:t>. </a:t>
            </a:r>
            <a:r>
              <a:rPr lang="en-GB" sz="2400" dirty="0" err="1"/>
              <a:t>Ovaj</a:t>
            </a:r>
            <a:r>
              <a:rPr lang="en-GB" sz="2400" dirty="0"/>
              <a:t> </a:t>
            </a:r>
            <a:r>
              <a:rPr lang="en-GB" sz="2400" dirty="0" err="1"/>
              <a:t>pristup</a:t>
            </a:r>
            <a:r>
              <a:rPr lang="en-GB" sz="2400" dirty="0"/>
              <a:t> se </a:t>
            </a:r>
            <a:r>
              <a:rPr lang="en-GB" sz="2400" dirty="0" err="1"/>
              <a:t>može</a:t>
            </a:r>
            <a:r>
              <a:rPr lang="en-GB" sz="2400" dirty="0"/>
              <a:t> </a:t>
            </a:r>
            <a:r>
              <a:rPr lang="en-GB" sz="2400" dirty="0" err="1"/>
              <a:t>primeniti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širok</a:t>
            </a:r>
            <a:r>
              <a:rPr lang="en-GB" sz="2400" dirty="0"/>
              <a:t> </a:t>
            </a:r>
            <a:r>
              <a:rPr lang="en-GB" sz="2400" dirty="0" err="1"/>
              <a:t>spektar</a:t>
            </a:r>
            <a:r>
              <a:rPr lang="en-GB" sz="2400" dirty="0"/>
              <a:t> </a:t>
            </a:r>
            <a:r>
              <a:rPr lang="en-GB" sz="2400" dirty="0" err="1"/>
              <a:t>izazova</a:t>
            </a:r>
            <a:r>
              <a:rPr lang="en-GB" sz="2400" dirty="0"/>
              <a:t> u </a:t>
            </a:r>
            <a:r>
              <a:rPr lang="en-GB" sz="2400" dirty="0" err="1"/>
              <a:t>različitim</a:t>
            </a:r>
            <a:r>
              <a:rPr lang="en-GB" sz="2400" dirty="0"/>
              <a:t> </a:t>
            </a:r>
            <a:r>
              <a:rPr lang="en-GB" sz="2400" dirty="0" err="1"/>
              <a:t>industrijama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može</a:t>
            </a:r>
            <a:r>
              <a:rPr lang="en-GB" sz="2400" dirty="0"/>
              <a:t> </a:t>
            </a:r>
            <a:r>
              <a:rPr lang="sr-Latn-RS" sz="2400" dirty="0" smtClean="0"/>
              <a:t>doprineti iznalaženju </a:t>
            </a:r>
            <a:r>
              <a:rPr lang="en-GB" sz="2400" dirty="0" err="1" smtClean="0"/>
              <a:t>efikasnijih</a:t>
            </a:r>
            <a:r>
              <a:rPr lang="en-GB" sz="2400" dirty="0" smtClean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efikasnijih</a:t>
            </a:r>
            <a:r>
              <a:rPr lang="en-GB" sz="2400" dirty="0"/>
              <a:t> </a:t>
            </a:r>
            <a:r>
              <a:rPr lang="en-GB" sz="2400" dirty="0" err="1"/>
              <a:t>rešenja</a:t>
            </a:r>
            <a:r>
              <a:rPr lang="en-GB" sz="2400" dirty="0"/>
              <a:t>.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70378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371593" y="1686837"/>
            <a:ext cx="6446740" cy="3414557"/>
            <a:chOff x="-10605" y="-148534"/>
            <a:chExt cx="2377441" cy="1780625"/>
          </a:xfrm>
        </p:grpSpPr>
        <p:sp>
          <p:nvSpPr>
            <p:cNvPr id="8" name="Freeform 8"/>
            <p:cNvSpPr/>
            <p:nvPr/>
          </p:nvSpPr>
          <p:spPr>
            <a:xfrm>
              <a:off x="-10605" y="-148534"/>
              <a:ext cx="2377441" cy="1780625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>
                <a:lnSpc>
                  <a:spcPts val="3359"/>
                </a:lnSpc>
              </a:pPr>
              <a:endParaRPr lang="en-GB" sz="5400" b="0" i="0" dirty="0">
                <a:solidFill>
                  <a:srgbClr val="374151"/>
                </a:solidFill>
                <a:effectLst/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endParaRPr lang="en-GB" sz="5400" b="0" i="0" dirty="0">
                <a:solidFill>
                  <a:srgbClr val="374151"/>
                </a:solidFill>
                <a:effectLst/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endParaRPr lang="en-GB" sz="5400" dirty="0">
                <a:solidFill>
                  <a:srgbClr val="374151"/>
                </a:solidFill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Kako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smanjiti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 err="1" smtClean="0">
                  <a:solidFill>
                    <a:srgbClr val="374151"/>
                  </a:solidFill>
                  <a:latin typeface="Söhne"/>
                </a:rPr>
                <a:t>otpad</a:t>
              </a:r>
              <a:endParaRPr lang="sr-Latn-RS" sz="5400" dirty="0">
                <a:solidFill>
                  <a:srgbClr val="374151"/>
                </a:solidFill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endParaRPr lang="sr-Latn-RS" sz="5400" dirty="0" smtClean="0">
                <a:solidFill>
                  <a:srgbClr val="374151"/>
                </a:solidFill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r>
                <a:rPr lang="en-GB" sz="5400" dirty="0" smtClean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u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kancelariji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?</a:t>
              </a:r>
              <a:endParaRPr lang="en-US" sz="5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Vežba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94173" y="1735778"/>
            <a:ext cx="8280738" cy="6385914"/>
            <a:chOff x="-46347" y="35987"/>
            <a:chExt cx="9783703" cy="5378840"/>
          </a:xfrm>
        </p:grpSpPr>
        <p:sp>
          <p:nvSpPr>
            <p:cNvPr id="11" name="TextBox 11"/>
            <p:cNvSpPr txBox="1"/>
            <p:nvPr/>
          </p:nvSpPr>
          <p:spPr>
            <a:xfrm>
              <a:off x="-46347" y="1756310"/>
              <a:ext cx="9783703" cy="3658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Formirajte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timove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od 3-4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osobe</a:t>
              </a:r>
              <a:endParaRPr lang="en-GB" sz="2400" dirty="0">
                <a:solidFill>
                  <a:srgbClr val="374151"/>
                </a:solidFill>
                <a:latin typeface="Söhne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Svaki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tim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ima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5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minuta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da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smisli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što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više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kreativnih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izvodljivih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rešenja</a:t>
              </a:r>
              <a:endParaRPr lang="en-GB" sz="2400" dirty="0">
                <a:solidFill>
                  <a:srgbClr val="374151"/>
                </a:solidFill>
                <a:latin typeface="Söhne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Svaki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tim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predstavlja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svoja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rešenja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ostatku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grupe</a:t>
              </a:r>
              <a:endParaRPr lang="en-GB" sz="2400" dirty="0">
                <a:solidFill>
                  <a:srgbClr val="374151"/>
                </a:solidFill>
                <a:latin typeface="Söhne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Timovi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će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postavljati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pitanja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dati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povratne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informacije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o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rešenjima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jedni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drugima</a:t>
              </a:r>
              <a:endParaRPr lang="en-GB" sz="2400" dirty="0">
                <a:solidFill>
                  <a:srgbClr val="374151"/>
                </a:solidFill>
                <a:latin typeface="Söhne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Svaki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tim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će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izabrati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najbolja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3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rešenja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rangirati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ih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prioritetu</a:t>
              </a:r>
              <a:endParaRPr lang="en-GB" sz="2400" dirty="0">
                <a:solidFill>
                  <a:srgbClr val="374151"/>
                </a:solidFill>
                <a:latin typeface="Söhne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Razgovarajte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kao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grupa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o tome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šta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je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rešenja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učinilo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pametnim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i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šta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bi se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moglo</a:t>
              </a:r>
              <a:r>
                <a:rPr lang="en-GB" sz="2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2400" dirty="0" err="1">
                  <a:solidFill>
                    <a:srgbClr val="374151"/>
                  </a:solidFill>
                  <a:latin typeface="Söhne"/>
                </a:rPr>
                <a:t>poboljšati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4664" y="35987"/>
              <a:ext cx="2384746" cy="1492776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3666322" y="410435"/>
              <a:ext cx="5001917" cy="759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sr-Latn-RS" sz="3600" spc="-36" dirty="0" smtClean="0">
                  <a:solidFill>
                    <a:srgbClr val="000000"/>
                  </a:solidFill>
                  <a:latin typeface="Abhaya Libre Regular"/>
                </a:rPr>
                <a:t>Razmišljanje u pravcu pametnih rešenja</a:t>
              </a:r>
              <a:endParaRPr lang="en-US" sz="36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pic>
        <p:nvPicPr>
          <p:cNvPr id="6146" name="Picture 2" descr="Free Pencil Sharpen photo and picture">
            <a:extLst>
              <a:ext uri="{FF2B5EF4-FFF2-40B4-BE49-F238E27FC236}">
                <a16:creationId xmlns:a16="http://schemas.microsoft.com/office/drawing/2014/main" id="{45B5957D-601D-2CA3-8954-C34EE6C5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7" y="5325086"/>
            <a:ext cx="5726911" cy="32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B2200A-FC22-AEFD-EE53-0481BE308E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38683" y="2491835"/>
            <a:ext cx="1069138" cy="12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13454982" y="6220244"/>
            <a:ext cx="3498315" cy="3728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52839" y="414767"/>
            <a:ext cx="2309311" cy="2485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0918" y="2041371"/>
            <a:ext cx="1185874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5400" spc="-48" dirty="0" smtClean="0">
                <a:solidFill>
                  <a:srgbClr val="000000"/>
                </a:solidFill>
                <a:latin typeface="Abhaya Libre Regular"/>
              </a:rPr>
              <a:t>Pametno planiranje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595C1D2-768D-EF4A-E2D8-15C2166CC5E4}"/>
              </a:ext>
            </a:extLst>
          </p:cNvPr>
          <p:cNvSpPr txBox="1"/>
          <p:nvPr/>
        </p:nvSpPr>
        <p:spPr>
          <a:xfrm>
            <a:off x="1143000" y="3036252"/>
            <a:ext cx="94488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“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predstavlja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proces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strateškog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pristupa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zasnovanog na informisanosti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donošenju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odluka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Cilj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je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bolje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raspoloživih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resursa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poboljšanje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efektivnosti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efikasnosti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planova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za realizaciju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poboljšanje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ukupnog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ishoda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projekata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inicijativa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Ova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vrsta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podataka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analiz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kreativnosti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razvoj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realnih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ostvarivih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ciljeva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istovremeno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razmatranje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potencijalnih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prepreka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izazova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pojaviti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Koristeći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organizacije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pojedinci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mogu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donositi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odluke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zasnovane na prikupljenim informacijama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implementirati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strategije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dovode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uspešnih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ishoda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pic>
        <p:nvPicPr>
          <p:cNvPr id="9218" name="Picture 2" descr="Free Businessman Tablet photo and picture">
            <a:extLst>
              <a:ext uri="{FF2B5EF4-FFF2-40B4-BE49-F238E27FC236}">
                <a16:creationId xmlns:a16="http://schemas.microsoft.com/office/drawing/2014/main" id="{BFC42524-BC75-A64C-EEE8-8931797E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202343"/>
            <a:ext cx="6529003" cy="34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9DA2789D-FBBE-8C31-B2A5-8BFAEB0C577F}"/>
              </a:ext>
            </a:extLst>
          </p:cNvPr>
          <p:cNvGrpSpPr/>
          <p:nvPr/>
        </p:nvGrpSpPr>
        <p:grpSpPr>
          <a:xfrm>
            <a:off x="280918" y="8789736"/>
            <a:ext cx="2900572" cy="807705"/>
            <a:chOff x="0" y="0"/>
            <a:chExt cx="3867430" cy="1076939"/>
          </a:xfrm>
        </p:grpSpPr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D017CC8B-BB66-EBC2-3E0A-81492EE8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FDC1A921-59A9-5011-1535-5D3CED461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2" name="Picture 32">
            <a:extLst>
              <a:ext uri="{FF2B5EF4-FFF2-40B4-BE49-F238E27FC236}">
                <a16:creationId xmlns:a16="http://schemas.microsoft.com/office/drawing/2014/main" id="{E00F85A4-4C63-1C5C-5996-860BB28799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7854224" y="474519"/>
            <a:ext cx="1789735" cy="17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66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65FB1C-506E-22D4-1053-B5C0D8263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811203" y="436375"/>
            <a:ext cx="1313405" cy="141364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04C7245-1157-632B-AD54-EA2B1F3F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BFF8BA1-D3B8-B5C1-546F-9E2ABE87D2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53CAEF7-81B3-5135-7AB9-3E2247C341D9}"/>
              </a:ext>
            </a:extLst>
          </p:cNvPr>
          <p:cNvSpPr txBox="1"/>
          <p:nvPr/>
        </p:nvSpPr>
        <p:spPr>
          <a:xfrm>
            <a:off x="1848967" y="5970423"/>
            <a:ext cx="1476263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podrazumeva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tehnologije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drugih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alata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prikupljanje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analizu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prenošenje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podataka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angažovanje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zainteresovanih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strana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donosilaca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odluka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transparentan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inkluzivan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proces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definisanje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sprovođenje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ciljeva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Ovaj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takođe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kontinuirani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ciklus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praćenja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evaluacije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redovna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prilagođavanja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, 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bi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osiguralo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planovi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ostanu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relevantni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postizanju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ciljeva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A016D664-614C-38AE-728A-1B6D8B2A2A51}"/>
              </a:ext>
            </a:extLst>
          </p:cNvPr>
          <p:cNvGrpSpPr/>
          <p:nvPr/>
        </p:nvGrpSpPr>
        <p:grpSpPr>
          <a:xfrm>
            <a:off x="147428" y="8979682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2EBCB9A4-285E-D575-C1A2-AB509BDA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E1F1616C-D99B-3650-A219-5419C974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2">
            <a:extLst>
              <a:ext uri="{FF2B5EF4-FFF2-40B4-BE49-F238E27FC236}">
                <a16:creationId xmlns:a16="http://schemas.microsoft.com/office/drawing/2014/main" id="{7D0BA6D9-C456-1E1E-E930-4CC77FD84B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7851962" y="169828"/>
            <a:ext cx="2250817" cy="2250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3194D-4B65-C614-23F9-AEE2EA0E468A}"/>
              </a:ext>
            </a:extLst>
          </p:cNvPr>
          <p:cNvSpPr txBox="1"/>
          <p:nvPr/>
        </p:nvSpPr>
        <p:spPr>
          <a:xfrm>
            <a:off x="3048000" y="1551631"/>
            <a:ext cx="1185874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5400" spc="-48" dirty="0" smtClean="0">
                <a:solidFill>
                  <a:srgbClr val="000000"/>
                </a:solidFill>
                <a:latin typeface="Abhaya Libre Regular"/>
              </a:rPr>
              <a:t>Pametno planiranje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7D386-9896-C8DF-714C-651BE2701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96" y="2421322"/>
            <a:ext cx="4572000" cy="304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20C4A2-2C85-FF68-051E-174E35A95AC3}"/>
              </a:ext>
            </a:extLst>
          </p:cNvPr>
          <p:cNvSpPr txBox="1"/>
          <p:nvPr/>
        </p:nvSpPr>
        <p:spPr>
          <a:xfrm>
            <a:off x="6998399" y="2416293"/>
            <a:ext cx="97808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kontekstu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pametno planiranje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podrazumeva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strateških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inovativnih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zasnovanih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podacima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rešavanje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specifičnih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potreba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izazova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smislu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njegovog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ekonomskog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društvenog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ekološkog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Ovaj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prepoznaje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značaj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međuzavisnost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faktora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nastoji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uravnoteži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procesu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RO" sz="2800" dirty="0"/>
          </a:p>
        </p:txBody>
      </p:sp>
    </p:spTree>
    <p:extLst>
      <p:ext uri="{BB962C8B-B14F-4D97-AF65-F5344CB8AC3E}">
        <p14:creationId xmlns:p14="http://schemas.microsoft.com/office/powerpoint/2010/main" val="975913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E3C0940-21CD-57A8-5CF1-2793C04B4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-95784" y="-2045004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320F8D2-43AB-761E-0D23-0ADC87AFBF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D563E85-3073-FBC2-67DD-C8ABE9E4A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226372D-CAA7-3CC2-3EDA-1336A12F2A5B}"/>
              </a:ext>
            </a:extLst>
          </p:cNvPr>
          <p:cNvSpPr txBox="1"/>
          <p:nvPr/>
        </p:nvSpPr>
        <p:spPr>
          <a:xfrm>
            <a:off x="3183052" y="1388771"/>
            <a:ext cx="1185874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000" dirty="0" smtClean="0"/>
              <a:t>Šta znači „SMART“ (pametan) cilj</a:t>
            </a:r>
            <a:r>
              <a:rPr lang="en-US" sz="6000" spc="-48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6000" spc="-48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740A7C41-E168-A871-8986-133EB2F35D83}"/>
              </a:ext>
            </a:extLst>
          </p:cNvPr>
          <p:cNvGrpSpPr/>
          <p:nvPr/>
        </p:nvGrpSpPr>
        <p:grpSpPr>
          <a:xfrm>
            <a:off x="705132" y="8796994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D4C8EED4-D905-78A7-F36C-972A880D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1A4484AE-18B2-9EA8-98CE-1D9B8829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5CF1B5EE-6254-C452-F9F6-D69E091F7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9194" y="3389811"/>
            <a:ext cx="5226457" cy="4971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981FA-423D-9656-4D94-A540708DE6A3}"/>
              </a:ext>
            </a:extLst>
          </p:cNvPr>
          <p:cNvSpPr txBox="1"/>
          <p:nvPr/>
        </p:nvSpPr>
        <p:spPr>
          <a:xfrm>
            <a:off x="8534226" y="2189482"/>
            <a:ext cx="723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effectLst/>
              </a:rPr>
              <a:t>Specifi</a:t>
            </a:r>
            <a:r>
              <a:rPr lang="sr-Latn-RS" sz="2400" b="1" dirty="0" smtClean="0">
                <a:effectLst/>
              </a:rPr>
              <a:t>čan</a:t>
            </a:r>
            <a:endParaRPr lang="en-GB" sz="2400" b="1" dirty="0">
              <a:effectLst/>
            </a:endParaRPr>
          </a:p>
          <a:p>
            <a:r>
              <a:rPr lang="en-GB" sz="2400" dirty="0"/>
              <a:t>o </a:t>
            </a:r>
            <a:r>
              <a:rPr lang="en-GB" sz="2400" dirty="0" err="1"/>
              <a:t>Detaljno</a:t>
            </a:r>
            <a:r>
              <a:rPr lang="en-GB" sz="2400" dirty="0"/>
              <a:t> </a:t>
            </a:r>
            <a:r>
              <a:rPr lang="en-GB" sz="2400" dirty="0" err="1"/>
              <a:t>objasnite</a:t>
            </a:r>
            <a:r>
              <a:rPr lang="en-GB" sz="2400" dirty="0"/>
              <a:t> </a:t>
            </a:r>
            <a:r>
              <a:rPr lang="en-GB" sz="2400" dirty="0" err="1"/>
              <a:t>cilj</a:t>
            </a:r>
            <a:r>
              <a:rPr lang="en-GB" sz="2400" dirty="0"/>
              <a:t> – </a:t>
            </a:r>
            <a:r>
              <a:rPr lang="en-GB" sz="2400" dirty="0" err="1"/>
              <a:t>ko</a:t>
            </a:r>
            <a:r>
              <a:rPr lang="en-GB" sz="2400" dirty="0"/>
              <a:t>, </a:t>
            </a:r>
            <a:r>
              <a:rPr lang="en-GB" sz="2400" dirty="0" err="1"/>
              <a:t>šta</a:t>
            </a:r>
            <a:r>
              <a:rPr lang="en-GB" sz="2400" dirty="0"/>
              <a:t>, </a:t>
            </a:r>
            <a:r>
              <a:rPr lang="en-GB" sz="2400" dirty="0" err="1"/>
              <a:t>gde</a:t>
            </a:r>
            <a:r>
              <a:rPr lang="en-GB" sz="2400" dirty="0"/>
              <a:t>, </a:t>
            </a:r>
            <a:r>
              <a:rPr lang="en-GB" sz="2400" dirty="0" err="1" smtClean="0"/>
              <a:t>zašto</a:t>
            </a:r>
            <a:r>
              <a:rPr lang="sr-Latn-RS" sz="2400" dirty="0"/>
              <a:t>?</a:t>
            </a:r>
            <a:endParaRPr lang="sr-Latn-RS" sz="2400" dirty="0" smtClean="0"/>
          </a:p>
          <a:p>
            <a:r>
              <a:rPr lang="en-GB" sz="2400" dirty="0" smtClean="0"/>
              <a:t>o </a:t>
            </a:r>
            <a:r>
              <a:rPr lang="en-GB" sz="2400" dirty="0"/>
              <a:t>Da li bi </a:t>
            </a:r>
            <a:r>
              <a:rPr lang="en-GB" sz="2400" dirty="0" err="1"/>
              <a:t>neko</a:t>
            </a:r>
            <a:r>
              <a:rPr lang="en-GB" sz="2400" dirty="0"/>
              <a:t> </a:t>
            </a:r>
            <a:r>
              <a:rPr lang="en-GB" sz="2400" dirty="0" err="1"/>
              <a:t>drugi</a:t>
            </a:r>
            <a:r>
              <a:rPr lang="en-GB" sz="2400" dirty="0"/>
              <a:t> </a:t>
            </a:r>
            <a:r>
              <a:rPr lang="en-GB" sz="2400" dirty="0" err="1"/>
              <a:t>mogao</a:t>
            </a:r>
            <a:r>
              <a:rPr lang="en-GB" sz="2400" dirty="0"/>
              <a:t> da </a:t>
            </a:r>
            <a:r>
              <a:rPr lang="en-GB" sz="2400" dirty="0" err="1"/>
              <a:t>razume</a:t>
            </a:r>
            <a:r>
              <a:rPr lang="en-GB" sz="2400" dirty="0"/>
              <a:t> </a:t>
            </a:r>
            <a:r>
              <a:rPr lang="en-GB" sz="2400" dirty="0" err="1"/>
              <a:t>vaš</a:t>
            </a:r>
            <a:r>
              <a:rPr lang="en-GB" sz="2400" dirty="0"/>
              <a:t> </a:t>
            </a:r>
            <a:r>
              <a:rPr lang="en-GB" sz="2400" dirty="0" err="1"/>
              <a:t>cilj</a:t>
            </a:r>
            <a:r>
              <a:rPr lang="en-GB" sz="2400" dirty="0"/>
              <a:t>?</a:t>
            </a:r>
            <a:endParaRPr lang="en-RO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1B2D4-D16A-F498-8608-F969E88D1DA6}"/>
              </a:ext>
            </a:extLst>
          </p:cNvPr>
          <p:cNvSpPr txBox="1"/>
          <p:nvPr/>
        </p:nvSpPr>
        <p:spPr>
          <a:xfrm>
            <a:off x="8634867" y="3868867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77A3C-D18D-0476-F857-5C4D8824B4F1}"/>
              </a:ext>
            </a:extLst>
          </p:cNvPr>
          <p:cNvSpPr txBox="1"/>
          <p:nvPr/>
        </p:nvSpPr>
        <p:spPr>
          <a:xfrm>
            <a:off x="10107808" y="4943155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9B649E-A423-CF4B-36D5-9384326B7269}"/>
              </a:ext>
            </a:extLst>
          </p:cNvPr>
          <p:cNvSpPr txBox="1"/>
          <p:nvPr/>
        </p:nvSpPr>
        <p:spPr>
          <a:xfrm>
            <a:off x="9709233" y="6652316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9E714-39F0-D4E6-672A-6CD013101A82}"/>
              </a:ext>
            </a:extLst>
          </p:cNvPr>
          <p:cNvSpPr txBox="1"/>
          <p:nvPr/>
        </p:nvSpPr>
        <p:spPr>
          <a:xfrm>
            <a:off x="7888962" y="6726946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84A24-DCB3-408B-EF06-7522382CCADB}"/>
              </a:ext>
            </a:extLst>
          </p:cNvPr>
          <p:cNvSpPr txBox="1"/>
          <p:nvPr/>
        </p:nvSpPr>
        <p:spPr>
          <a:xfrm>
            <a:off x="7023919" y="4859982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CF755-3197-9476-0CDB-8AF64952DCF0}"/>
              </a:ext>
            </a:extLst>
          </p:cNvPr>
          <p:cNvSpPr txBox="1"/>
          <p:nvPr/>
        </p:nvSpPr>
        <p:spPr>
          <a:xfrm>
            <a:off x="11580750" y="3944062"/>
            <a:ext cx="66093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smtClean="0">
                <a:effectLst/>
              </a:rPr>
              <a:t>Me</a:t>
            </a:r>
            <a:r>
              <a:rPr lang="sr-Latn-RS" sz="2400" b="1" dirty="0" smtClean="0">
                <a:effectLst/>
              </a:rPr>
              <a:t>rljiv</a:t>
            </a:r>
            <a:endParaRPr lang="en-GB" sz="2400" b="1" dirty="0" smtClean="0">
              <a:effectLst/>
            </a:endParaRPr>
          </a:p>
          <a:p>
            <a:r>
              <a:rPr lang="it-IT" sz="2400" dirty="0"/>
              <a:t>o Uverite se da ste kvantifikovali </a:t>
            </a:r>
            <a:r>
              <a:rPr lang="it-IT" sz="2400" dirty="0" smtClean="0"/>
              <a:t>cilj</a:t>
            </a:r>
            <a:r>
              <a:rPr lang="sr-Latn-RS" sz="2400" dirty="0" smtClean="0"/>
              <a:t>.</a:t>
            </a:r>
            <a:r>
              <a:rPr lang="it-IT" sz="2400" dirty="0" smtClean="0"/>
              <a:t> </a:t>
            </a:r>
            <a:endParaRPr lang="sr-Latn-RS" sz="2400" dirty="0" smtClean="0"/>
          </a:p>
          <a:p>
            <a:r>
              <a:rPr lang="it-IT" sz="2400" dirty="0" smtClean="0"/>
              <a:t>o </a:t>
            </a:r>
            <a:r>
              <a:rPr lang="it-IT" sz="2400" dirty="0"/>
              <a:t>Da li ste u mogućnosti da pratite svoj napredak ka cilju? </a:t>
            </a:r>
            <a:endParaRPr lang="sr-Latn-RS" sz="2400" dirty="0"/>
          </a:p>
          <a:p>
            <a:r>
              <a:rPr lang="it-IT" sz="2400" dirty="0" smtClean="0"/>
              <a:t>o </a:t>
            </a:r>
            <a:r>
              <a:rPr lang="it-IT" sz="2400" dirty="0"/>
              <a:t>Kako ćete znati da li ste postigli cilj?</a:t>
            </a:r>
            <a:endParaRPr lang="en-RO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DA24D-C7FA-F7BF-0625-4CE3269FC0E4}"/>
              </a:ext>
            </a:extLst>
          </p:cNvPr>
          <p:cNvSpPr txBox="1"/>
          <p:nvPr/>
        </p:nvSpPr>
        <p:spPr>
          <a:xfrm>
            <a:off x="11385627" y="6061503"/>
            <a:ext cx="6428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 smtClean="0">
                <a:effectLst/>
              </a:rPr>
              <a:t>Ostvariv</a:t>
            </a:r>
            <a:endParaRPr lang="en-GB" sz="2400" b="1" dirty="0">
              <a:effectLst/>
            </a:endParaRPr>
          </a:p>
          <a:p>
            <a:r>
              <a:rPr lang="en-GB" sz="2400" dirty="0"/>
              <a:t>o </a:t>
            </a:r>
            <a:r>
              <a:rPr lang="en-GB" sz="2400" dirty="0" err="1"/>
              <a:t>Uverite</a:t>
            </a:r>
            <a:r>
              <a:rPr lang="en-GB" sz="2400" dirty="0"/>
              <a:t> se da je </a:t>
            </a:r>
            <a:r>
              <a:rPr lang="en-GB" sz="2400" dirty="0" err="1"/>
              <a:t>cilj</a:t>
            </a:r>
            <a:r>
              <a:rPr lang="en-GB" sz="2400" dirty="0"/>
              <a:t> </a:t>
            </a:r>
            <a:r>
              <a:rPr lang="sr-Latn-RS" sz="2400" dirty="0" smtClean="0"/>
              <a:t>ostvariv </a:t>
            </a:r>
            <a:r>
              <a:rPr lang="en-GB" sz="2400" dirty="0" smtClean="0"/>
              <a:t>– </a:t>
            </a:r>
            <a:r>
              <a:rPr lang="en-GB" sz="2400" dirty="0"/>
              <a:t>ne </a:t>
            </a:r>
            <a:r>
              <a:rPr lang="en-GB" sz="2400" dirty="0" err="1"/>
              <a:t>previše</a:t>
            </a:r>
            <a:r>
              <a:rPr lang="en-GB" sz="2400" dirty="0"/>
              <a:t> </a:t>
            </a:r>
            <a:r>
              <a:rPr lang="en-GB" sz="2400" dirty="0" err="1" smtClean="0"/>
              <a:t>lak</a:t>
            </a:r>
            <a:r>
              <a:rPr lang="sr-Latn-RS" sz="2400" dirty="0" smtClean="0"/>
              <a:t> za ostvarenje</a:t>
            </a:r>
            <a:r>
              <a:rPr lang="en-GB" sz="2400" dirty="0" smtClean="0"/>
              <a:t>, </a:t>
            </a:r>
            <a:r>
              <a:rPr lang="en-GB" sz="2400" dirty="0" err="1"/>
              <a:t>ali</a:t>
            </a:r>
            <a:r>
              <a:rPr lang="en-GB" sz="2400" dirty="0"/>
              <a:t> </a:t>
            </a:r>
            <a:r>
              <a:rPr lang="en-GB" sz="2400" dirty="0" err="1"/>
              <a:t>ni</a:t>
            </a:r>
            <a:r>
              <a:rPr lang="en-GB" sz="2400" dirty="0"/>
              <a:t> van </a:t>
            </a:r>
            <a:r>
              <a:rPr lang="en-GB" sz="2400" dirty="0" err="1" smtClean="0"/>
              <a:t>domašaja</a:t>
            </a:r>
            <a:r>
              <a:rPr lang="sr-Latn-RS" sz="2400" dirty="0" smtClean="0"/>
              <a:t>.</a:t>
            </a:r>
            <a:endParaRPr lang="sr-Latn-RS" sz="2400" dirty="0" smtClean="0"/>
          </a:p>
          <a:p>
            <a:r>
              <a:rPr lang="en-GB" sz="2400" dirty="0" smtClean="0"/>
              <a:t>o </a:t>
            </a:r>
            <a:r>
              <a:rPr lang="en-GB" sz="2400" dirty="0" err="1"/>
              <a:t>Možete</a:t>
            </a:r>
            <a:r>
              <a:rPr lang="en-GB" sz="2400" dirty="0"/>
              <a:t> li </a:t>
            </a:r>
            <a:r>
              <a:rPr lang="en-GB" sz="2400" dirty="0" err="1"/>
              <a:t>realno</a:t>
            </a:r>
            <a:r>
              <a:rPr lang="en-GB" sz="2400" dirty="0"/>
              <a:t> </a:t>
            </a:r>
            <a:r>
              <a:rPr lang="en-GB" sz="2400" dirty="0" err="1"/>
              <a:t>postići</a:t>
            </a:r>
            <a:r>
              <a:rPr lang="en-GB" sz="2400" dirty="0"/>
              <a:t> </a:t>
            </a:r>
            <a:r>
              <a:rPr lang="en-GB" sz="2400" dirty="0" err="1"/>
              <a:t>cilj</a:t>
            </a:r>
            <a:r>
              <a:rPr lang="en-GB" sz="2400" dirty="0"/>
              <a:t>? </a:t>
            </a:r>
            <a:endParaRPr lang="sr-Latn-RS" sz="2400" dirty="0" smtClean="0"/>
          </a:p>
          <a:p>
            <a:r>
              <a:rPr lang="en-GB" sz="2400" dirty="0" smtClean="0"/>
              <a:t>o </a:t>
            </a:r>
            <a:r>
              <a:rPr lang="en-GB" sz="2400" dirty="0"/>
              <a:t>Da li </a:t>
            </a:r>
            <a:r>
              <a:rPr lang="en-GB" sz="2400" dirty="0" err="1"/>
              <a:t>imate</a:t>
            </a:r>
            <a:r>
              <a:rPr lang="en-GB" sz="2400" dirty="0"/>
              <a:t> </a:t>
            </a:r>
            <a:r>
              <a:rPr lang="en-GB" sz="2400" dirty="0" err="1"/>
              <a:t>potrebne</a:t>
            </a:r>
            <a:r>
              <a:rPr lang="en-GB" sz="2400" dirty="0"/>
              <a:t> </a:t>
            </a:r>
            <a:r>
              <a:rPr lang="en-GB" sz="2400" dirty="0" err="1"/>
              <a:t>resurse</a:t>
            </a:r>
            <a:r>
              <a:rPr lang="en-GB" sz="2400" dirty="0"/>
              <a:t>?</a:t>
            </a:r>
            <a:endParaRPr lang="en-RO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665A-80D0-5556-A232-D363CD9D3DE2}"/>
              </a:ext>
            </a:extLst>
          </p:cNvPr>
          <p:cNvSpPr txBox="1"/>
          <p:nvPr/>
        </p:nvSpPr>
        <p:spPr>
          <a:xfrm>
            <a:off x="705132" y="5958819"/>
            <a:ext cx="6428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 smtClean="0">
                <a:effectLst/>
              </a:rPr>
              <a:t>Realan</a:t>
            </a:r>
            <a:endParaRPr lang="en-GB" sz="2400" b="1" dirty="0">
              <a:effectLst/>
            </a:endParaRPr>
          </a:p>
          <a:p>
            <a:r>
              <a:rPr lang="en-GB" sz="2400" dirty="0"/>
              <a:t>o </a:t>
            </a:r>
            <a:r>
              <a:rPr lang="en-GB" sz="2400" dirty="0" err="1"/>
              <a:t>Uverite</a:t>
            </a:r>
            <a:r>
              <a:rPr lang="en-GB" sz="2400" dirty="0"/>
              <a:t> se da je </a:t>
            </a:r>
            <a:r>
              <a:rPr lang="en-GB" sz="2400" dirty="0" err="1"/>
              <a:t>vaš</a:t>
            </a:r>
            <a:r>
              <a:rPr lang="en-GB" sz="2400" dirty="0"/>
              <a:t> </a:t>
            </a:r>
            <a:r>
              <a:rPr lang="en-GB" sz="2400" dirty="0" err="1"/>
              <a:t>cilj</a:t>
            </a:r>
            <a:r>
              <a:rPr lang="en-GB" sz="2400" dirty="0"/>
              <a:t> </a:t>
            </a:r>
            <a:r>
              <a:rPr lang="sr-Latn-RS" sz="2400" dirty="0" smtClean="0"/>
              <a:t>realan za realizovanje.</a:t>
            </a:r>
          </a:p>
          <a:p>
            <a:r>
              <a:rPr lang="en-GB" sz="2400" dirty="0" smtClean="0"/>
              <a:t>o </a:t>
            </a:r>
            <a:r>
              <a:rPr lang="en-GB" sz="2400" dirty="0"/>
              <a:t>Da li je </a:t>
            </a:r>
            <a:r>
              <a:rPr lang="en-GB" sz="2400" dirty="0" err="1"/>
              <a:t>ovaj</a:t>
            </a:r>
            <a:r>
              <a:rPr lang="en-GB" sz="2400" dirty="0"/>
              <a:t> </a:t>
            </a:r>
            <a:r>
              <a:rPr lang="en-GB" sz="2400" dirty="0" err="1"/>
              <a:t>cilj</a:t>
            </a:r>
            <a:r>
              <a:rPr lang="en-GB" sz="2400" dirty="0"/>
              <a:t> u </a:t>
            </a:r>
            <a:r>
              <a:rPr lang="en-GB" sz="2400" dirty="0" err="1"/>
              <a:t>skladu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vašim</a:t>
            </a:r>
            <a:r>
              <a:rPr lang="en-GB" sz="2400" dirty="0"/>
              <a:t> </a:t>
            </a:r>
            <a:r>
              <a:rPr lang="en-GB" sz="2400" dirty="0" err="1"/>
              <a:t>dugoročnim</a:t>
            </a:r>
            <a:r>
              <a:rPr lang="en-GB" sz="2400" dirty="0"/>
              <a:t> </a:t>
            </a:r>
            <a:r>
              <a:rPr lang="en-GB" sz="2400" dirty="0" err="1"/>
              <a:t>ciljevima</a:t>
            </a:r>
            <a:r>
              <a:rPr lang="en-GB" sz="2400" dirty="0"/>
              <a:t>?</a:t>
            </a:r>
            <a:endParaRPr lang="en-RO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67A6C3-D351-1138-4DB6-977DA1588D70}"/>
              </a:ext>
            </a:extLst>
          </p:cNvPr>
          <p:cNvSpPr txBox="1"/>
          <p:nvPr/>
        </p:nvSpPr>
        <p:spPr>
          <a:xfrm>
            <a:off x="726862" y="3798154"/>
            <a:ext cx="60726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b="1" dirty="0" smtClean="0">
                <a:effectLst/>
              </a:rPr>
              <a:t>Vremenski ograničen</a:t>
            </a:r>
            <a:endParaRPr lang="en-GB" sz="2400" b="1" dirty="0">
              <a:effectLst/>
            </a:endParaRPr>
          </a:p>
          <a:p>
            <a:r>
              <a:rPr lang="en-GB" sz="2400" dirty="0"/>
              <a:t>o </a:t>
            </a:r>
            <a:r>
              <a:rPr lang="sr-Latn-RS" sz="2400" dirty="0" smtClean="0"/>
              <a:t>Odredite</a:t>
            </a:r>
            <a:r>
              <a:rPr lang="en-GB" sz="2400" dirty="0" smtClean="0"/>
              <a:t> </a:t>
            </a:r>
            <a:r>
              <a:rPr lang="en-GB" sz="2400" dirty="0" err="1"/>
              <a:t>vremenski</a:t>
            </a:r>
            <a:r>
              <a:rPr lang="en-GB" sz="2400" dirty="0"/>
              <a:t>/</a:t>
            </a:r>
            <a:r>
              <a:rPr lang="en-GB" sz="2400" dirty="0" err="1"/>
              <a:t>rok</a:t>
            </a:r>
            <a:r>
              <a:rPr lang="en-GB" sz="2400" dirty="0"/>
              <a:t> </a:t>
            </a:r>
            <a:r>
              <a:rPr lang="en-GB" sz="2400" dirty="0" smtClean="0"/>
              <a:t>za</a:t>
            </a:r>
            <a:r>
              <a:rPr lang="sr-Latn-RS" sz="2400" dirty="0" smtClean="0"/>
              <a:t> realizaciju cilja.</a:t>
            </a:r>
            <a:r>
              <a:rPr lang="en-GB" sz="2400" dirty="0" smtClean="0"/>
              <a:t> </a:t>
            </a:r>
            <a:endParaRPr lang="sr-Latn-RS" sz="2400" dirty="0" smtClean="0"/>
          </a:p>
          <a:p>
            <a:r>
              <a:rPr lang="en-GB" sz="2400" dirty="0" smtClean="0"/>
              <a:t>o </a:t>
            </a:r>
            <a:r>
              <a:rPr lang="en-GB" sz="2400" dirty="0" err="1"/>
              <a:t>Koliko</a:t>
            </a:r>
            <a:r>
              <a:rPr lang="en-GB" sz="2400" dirty="0"/>
              <a:t> </a:t>
            </a:r>
            <a:r>
              <a:rPr lang="sr-Latn-RS" sz="2400" dirty="0" smtClean="0"/>
              <a:t>maksimalno vremena opredeljujete za realizaciju</a:t>
            </a:r>
            <a:r>
              <a:rPr lang="en-GB" sz="2400" dirty="0" smtClean="0"/>
              <a:t> </a:t>
            </a:r>
            <a:r>
              <a:rPr lang="en-GB" sz="2400" dirty="0" err="1" smtClean="0"/>
              <a:t>cilj</a:t>
            </a:r>
            <a:r>
              <a:rPr lang="sr-Latn-RS" sz="2400" dirty="0" smtClean="0"/>
              <a:t>a</a:t>
            </a:r>
            <a:r>
              <a:rPr lang="en-GB" sz="2400" dirty="0" smtClean="0"/>
              <a:t>?</a:t>
            </a:r>
            <a:endParaRPr lang="en-RO" sz="2400" dirty="0"/>
          </a:p>
        </p:txBody>
      </p:sp>
      <p:pic>
        <p:nvPicPr>
          <p:cNvPr id="26" name="Picture 32">
            <a:extLst>
              <a:ext uri="{FF2B5EF4-FFF2-40B4-BE49-F238E27FC236}">
                <a16:creationId xmlns:a16="http://schemas.microsoft.com/office/drawing/2014/main" id="{7E1FFEB5-E6A0-49EB-3143-520B4B2F63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8271105" y="397104"/>
            <a:ext cx="1288996" cy="12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4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planning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24626" y="3030613"/>
            <a:ext cx="949237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Urbano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Razvoj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urbanih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područja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promovišu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visok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kvalitet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štite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sredinu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je primer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razmatranje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faktora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pristupačnost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javni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prevoz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zelene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površine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potrebe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različitih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grupa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stanovništva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588645" y="2003809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4000" b="1" dirty="0">
                <a:solidFill>
                  <a:srgbClr val="374151"/>
                </a:solidFill>
                <a:latin typeface="Söhne"/>
              </a:rPr>
              <a:t>Primeri pametnog planiranja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9927041" y="-452538"/>
            <a:ext cx="2622735" cy="26227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7427" y="221265"/>
            <a:ext cx="2494397" cy="268477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4809245" y="7995731"/>
            <a:ext cx="2220317" cy="22174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860784" y="7440826"/>
            <a:ext cx="2253907" cy="225390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424489" y="8872389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606237" y="5617101"/>
            <a:ext cx="94923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zdravstvene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zaštite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zdravstvenom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sektoru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resursa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efikasno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upravljanje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brigom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pacijentima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bi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poboljšali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zdravstveni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uslovi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stanovništva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elektronske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medicinske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dokumentacije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telemedicinu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puteva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nege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planning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962037" y="4110504"/>
            <a:ext cx="94923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životne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b="1" dirty="0" err="1">
                <a:solidFill>
                  <a:srgbClr val="374151"/>
                </a:solidFill>
                <a:latin typeface="Söhne"/>
              </a:rPr>
              <a:t>sredine</a:t>
            </a:r>
            <a:r>
              <a:rPr lang="en-GB" sz="28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sredinu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razmatranje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dugoročnih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uticaja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razvoja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regiona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zauzimanje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proaktivnog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pristupa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zaštiti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sredine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obnovljivih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izvora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energije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smanjenje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otpada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emisij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gasova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,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staklene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bašte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promovisanje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prakse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održivog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korišćenja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zemljišta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20866" y="2424979"/>
            <a:ext cx="1048969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3600" b="1" dirty="0">
                <a:solidFill>
                  <a:srgbClr val="374151"/>
                </a:solidFill>
                <a:latin typeface="Söhne"/>
              </a:rPr>
              <a:t>Primeri pametnog planiranja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2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planning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400" b="1" dirty="0" smtClean="0">
                <a:solidFill>
                  <a:srgbClr val="374151"/>
                </a:solidFill>
                <a:latin typeface="Söhne"/>
              </a:rPr>
              <a:t>Planiranje pametnog grada</a:t>
            </a:r>
            <a:r>
              <a:rPr lang="en-GB" sz="2400" b="1" dirty="0" smtClean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integraciju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tehnologije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analize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podataka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radi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poboljšanja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upravljanja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pružanja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urbanih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usluga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transport,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energija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upravljanje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otpadom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334026" y="1626872"/>
            <a:ext cx="1048969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3600" b="1" i="0" dirty="0" smtClean="0">
                <a:solidFill>
                  <a:srgbClr val="374151"/>
                </a:solidFill>
                <a:effectLst/>
                <a:latin typeface="Söhne"/>
              </a:rPr>
              <a:t>Primeri pametnog planiranja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948972" y="4335078"/>
            <a:ext cx="1005841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regionalnog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ekonomskog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sveobuhvatne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strategije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pokretanje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ekonomskog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rasta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otvaranj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novih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radnih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mesta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određenom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regionu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sr-Latn-RS" sz="2400" dirty="0">
                <a:solidFill>
                  <a:srgbClr val="374151"/>
                </a:solidFill>
                <a:latin typeface="Söhne"/>
              </a:rPr>
              <a:t>Č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esto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podrazumeva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saradnju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između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lokalnih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vlasti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preduzeća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zajednica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D80F3511-B43C-96A7-9F65-B203ADC0F5E9}"/>
              </a:ext>
            </a:extLst>
          </p:cNvPr>
          <p:cNvSpPr txBox="1"/>
          <p:nvPr/>
        </p:nvSpPr>
        <p:spPr>
          <a:xfrm>
            <a:off x="1966167" y="6353092"/>
            <a:ext cx="94923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transporta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pametne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transportne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mreže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koja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integriše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različite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načine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prevoza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pešačenje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biciklizam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javni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prevoz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privatna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vozila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je primer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pametnog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planiranja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pomaže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smanjenju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saobraćajnih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gužvi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poboljšanju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mobilnosti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smanjenju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negativnog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uticaja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životnu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sredinu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604565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planning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smanjenja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rizika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od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katastrofa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sveobuhvatnog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plana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smanjenje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uticaja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prirodnih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katastrofa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region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njegov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zajednic</a:t>
            </a:r>
            <a:r>
              <a:rPr lang="sr-Latn-RS" sz="2400" dirty="0" smtClean="0">
                <a:solidFill>
                  <a:srgbClr val="374151"/>
                </a:solidFill>
                <a:latin typeface="Söhne"/>
              </a:rPr>
              <a:t>u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. </a:t>
            </a:r>
            <a:r>
              <a:rPr lang="sr-Latn-RS" sz="2400" dirty="0">
                <a:solidFill>
                  <a:srgbClr val="374151"/>
                </a:solidFill>
                <a:latin typeface="Söhne"/>
              </a:rPr>
              <a:t>U</a:t>
            </a:r>
            <a:r>
              <a:rPr lang="en-GB" sz="2400" dirty="0" err="1" smtClean="0">
                <a:solidFill>
                  <a:srgbClr val="374151"/>
                </a:solidFill>
                <a:latin typeface="Söhne"/>
              </a:rPr>
              <a:t>ključuje</a:t>
            </a:r>
            <a:r>
              <a:rPr lang="en-GB" sz="24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identifikaciju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potencijalnih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opasnosti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planova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evakuacije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identifikaciju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kritične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infrastrukture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usluga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780253" y="1466560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4000" b="1" i="0" dirty="0" smtClean="0">
                <a:solidFill>
                  <a:srgbClr val="374151"/>
                </a:solidFill>
                <a:effectLst/>
                <a:latin typeface="Söhne"/>
              </a:rPr>
              <a:t>Primeri pametnog planiranja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969916" y="7382204"/>
            <a:ext cx="104697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razvoja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1" dirty="0" err="1">
                <a:solidFill>
                  <a:srgbClr val="374151"/>
                </a:solidFill>
                <a:latin typeface="Söhne"/>
              </a:rPr>
              <a:t>turizma</a:t>
            </a:r>
            <a:r>
              <a:rPr lang="en-GB" sz="2400" b="1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Ovo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razvoj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strategije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privlačenje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turista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u region,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istovremeno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osiguravajući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očuvanje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njegovih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prirodnih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kulturnih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resursa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Obično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uključuje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saradnju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između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lokalnih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vlasti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preduzeća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dirty="0" err="1">
                <a:solidFill>
                  <a:srgbClr val="374151"/>
                </a:solidFill>
                <a:latin typeface="Söhne"/>
              </a:rPr>
              <a:t>zajednica</a:t>
            </a:r>
            <a:r>
              <a:rPr lang="en-GB" sz="2400" dirty="0">
                <a:solidFill>
                  <a:srgbClr val="374151"/>
                </a:solidFill>
                <a:latin typeface="Söhne"/>
              </a:rPr>
              <a:t>.</a:t>
            </a:r>
            <a:endParaRPr lang="en-GB" sz="24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10242" name="Picture 2" descr="Free Salento Quindío photo and picture">
            <a:extLst>
              <a:ext uri="{FF2B5EF4-FFF2-40B4-BE49-F238E27FC236}">
                <a16:creationId xmlns:a16="http://schemas.microsoft.com/office/drawing/2014/main" id="{C4AD631B-56EA-F3BA-D66B-B649B20A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41" y="4188732"/>
            <a:ext cx="4501903" cy="300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6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planning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789982" y="3876097"/>
            <a:ext cx="94923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Primeri dobre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prakse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Rumuniji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374151"/>
                </a:solidFill>
                <a:latin typeface="Söhne"/>
              </a:rPr>
              <a:t>Inicijativa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grada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Temišvara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grad“,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koristi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tehnologiju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poboljšanje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gradskih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usluga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životnih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uslova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stanovnike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74151"/>
                </a:solidFill>
                <a:latin typeface="Söhne"/>
              </a:rPr>
              <a:t>Program „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region”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okrugu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Kluž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fokusira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digitalizaciju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lokalnoj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ekonomiji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394161" y="1934489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r-Latn-RS" sz="4000" b="1" i="0" dirty="0" smtClean="0">
                <a:solidFill>
                  <a:srgbClr val="374151"/>
                </a:solidFill>
                <a:effectLst/>
                <a:latin typeface="Söhne"/>
              </a:rPr>
              <a:t>Primeri pametnog planiranja u Rumuniji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225659" y="-3260924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46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F5B8004B-83BD-B7A5-A8AA-2ADE3B21B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" name="Picture 32">
            <a:extLst>
              <a:ext uri="{FF2B5EF4-FFF2-40B4-BE49-F238E27FC236}">
                <a16:creationId xmlns:a16="http://schemas.microsoft.com/office/drawing/2014/main" id="{55B93129-ED8A-8BFC-2ECF-151C30923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081246" y="-3110660"/>
            <a:ext cx="5364129" cy="5364129"/>
          </a:xfrm>
          <a:prstGeom prst="rect">
            <a:avLst/>
          </a:prstGeom>
        </p:spPr>
      </p:pic>
      <p:pic>
        <p:nvPicPr>
          <p:cNvPr id="4" name="Picture 33">
            <a:extLst>
              <a:ext uri="{FF2B5EF4-FFF2-40B4-BE49-F238E27FC236}">
                <a16:creationId xmlns:a16="http://schemas.microsoft.com/office/drawing/2014/main" id="{E2B5800B-7BE9-5AC7-DCF4-B852F0D19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34">
            <a:extLst>
              <a:ext uri="{FF2B5EF4-FFF2-40B4-BE49-F238E27FC236}">
                <a16:creationId xmlns:a16="http://schemas.microsoft.com/office/drawing/2014/main" id="{B0A3D34C-5DBC-BCF0-9A6B-992A1E4B1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grpSp>
        <p:nvGrpSpPr>
          <p:cNvPr id="6" name="Group 36">
            <a:extLst>
              <a:ext uri="{FF2B5EF4-FFF2-40B4-BE49-F238E27FC236}">
                <a16:creationId xmlns:a16="http://schemas.microsoft.com/office/drawing/2014/main" id="{A4166C40-80C3-22F9-B6B7-92C723C563EC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ACBE60A3-9493-0552-D74F-6A60B2B9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81D779FA-E6FC-C727-F839-470A8DF9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9">
            <a:extLst>
              <a:ext uri="{FF2B5EF4-FFF2-40B4-BE49-F238E27FC236}">
                <a16:creationId xmlns:a16="http://schemas.microsoft.com/office/drawing/2014/main" id="{1CF60F18-2CC1-987D-8960-1A0D96732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54B9C4-E63C-0C86-D8B0-A7514041C7E4}"/>
              </a:ext>
            </a:extLst>
          </p:cNvPr>
          <p:cNvSpPr txBox="1"/>
          <p:nvPr/>
        </p:nvSpPr>
        <p:spPr>
          <a:xfrm>
            <a:off x="1673746" y="1476877"/>
            <a:ext cx="147747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Pogledajmo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primer,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planiranje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poljoprivredi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nline Media 11" descr="Empowering Smart Farming with VEST Embedded System Solution">
            <a:hlinkClick r:id="" action="ppaction://media"/>
            <a:extLst>
              <a:ext uri="{FF2B5EF4-FFF2-40B4-BE49-F238E27FC236}">
                <a16:creationId xmlns:a16="http://schemas.microsoft.com/office/drawing/2014/main" id="{A78AC677-3542-DFAD-17EC-32046DC8E9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3310689" y="2389635"/>
            <a:ext cx="11430000" cy="64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27C4919-F917-7E8F-15DE-9C5149EACEA5}"/>
              </a:ext>
            </a:extLst>
          </p:cNvPr>
          <p:cNvSpPr txBox="1"/>
          <p:nvPr/>
        </p:nvSpPr>
        <p:spPr>
          <a:xfrm>
            <a:off x="4495800" y="1529662"/>
            <a:ext cx="8280738" cy="70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to play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2427A0F7-C966-0293-B8A4-D3EE0D02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32">
            <a:extLst>
              <a:ext uri="{FF2B5EF4-FFF2-40B4-BE49-F238E27FC236}">
                <a16:creationId xmlns:a16="http://schemas.microsoft.com/office/drawing/2014/main" id="{D04FF60C-F55F-FF7F-5A03-C892E37CD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6081246" y="-3110660"/>
            <a:ext cx="5364129" cy="5364129"/>
          </a:xfrm>
          <a:prstGeom prst="rect">
            <a:avLst/>
          </a:prstGeom>
        </p:spPr>
      </p:pic>
      <p:pic>
        <p:nvPicPr>
          <p:cNvPr id="5" name="Picture 33">
            <a:extLst>
              <a:ext uri="{FF2B5EF4-FFF2-40B4-BE49-F238E27FC236}">
                <a16:creationId xmlns:a16="http://schemas.microsoft.com/office/drawing/2014/main" id="{ED284EEA-3EBE-3AF8-E155-22D0F8817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D24E8E53-E2D4-F02F-461C-F31D27F550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grpSp>
        <p:nvGrpSpPr>
          <p:cNvPr id="7" name="Group 36">
            <a:extLst>
              <a:ext uri="{FF2B5EF4-FFF2-40B4-BE49-F238E27FC236}">
                <a16:creationId xmlns:a16="http://schemas.microsoft.com/office/drawing/2014/main" id="{FADE68D4-EF4F-71E4-5F9A-50C566AF93BB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97C0C700-8C25-5703-5D02-1FD4067A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BC73DF15-BBEB-2C52-DFFB-4D864EC7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0" name="Picture 39">
            <a:extLst>
              <a:ext uri="{FF2B5EF4-FFF2-40B4-BE49-F238E27FC236}">
                <a16:creationId xmlns:a16="http://schemas.microsoft.com/office/drawing/2014/main" id="{44A515D7-F157-10C8-B749-D510A42288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145A40A-82A6-1C1E-1A81-59BEE81650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>
            <a:off x="826850" y="4260030"/>
            <a:ext cx="5179167" cy="1445850"/>
          </a:xfrm>
          <a:prstGeom prst="rect">
            <a:avLst/>
          </a:prstGeom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id="{2375DC06-B741-701E-74D6-6DCBE1DF995A}"/>
              </a:ext>
            </a:extLst>
          </p:cNvPr>
          <p:cNvSpPr txBox="1"/>
          <p:nvPr/>
        </p:nvSpPr>
        <p:spPr>
          <a:xfrm>
            <a:off x="4397812" y="2453225"/>
            <a:ext cx="949237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Form teams with 3-4 members</a:t>
            </a:r>
          </a:p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If you are a city manager, give 3 examples of Smart Planning for the city.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96FBD936-3703-B7B7-8241-82C781341F2E}"/>
              </a:ext>
            </a:extLst>
          </p:cNvPr>
          <p:cNvSpPr txBox="1"/>
          <p:nvPr/>
        </p:nvSpPr>
        <p:spPr>
          <a:xfrm>
            <a:off x="4397812" y="6350387"/>
            <a:ext cx="94923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In the end will be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choosen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the best 3 Smart Planning solutions from all the teams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16BE7AF2-F595-9F78-FA70-660EE97A86F9}"/>
              </a:ext>
            </a:extLst>
          </p:cNvPr>
          <p:cNvSpPr txBox="1"/>
          <p:nvPr/>
        </p:nvSpPr>
        <p:spPr>
          <a:xfrm>
            <a:off x="4369237" y="4552068"/>
            <a:ext cx="94923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You have 10 minutes to think and after that each team will present their plan.</a:t>
            </a: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809D17D3-15DF-E5E1-03CE-2D6E958CD0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7929" y="6293237"/>
            <a:ext cx="2336366" cy="22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24000" y="2469472"/>
            <a:ext cx="14633256" cy="6429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Overcoming the challenges of smart solution development: Co-alignment of processes, routines, and practices to manage product, service, and software integration 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www.sciencedirect.com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/science/article/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/S0166497221001632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Career challenges in smart cities: A sociotechnical systems view on sustainable careers 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journals.sagepub.com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/10.1177/0018726720949925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Building a Workforce for Smart City Governance: Challenges and Opportunities for the Planning and Administrative Professions 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www.mdpi.com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/2227-9709/6/4/47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Smart cities: shaping the society of 2030 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unesdoc.unesco.org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/ark:/48223/pf0000367762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Vocational education and training: Skills for today and for the future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ec.europa.eu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/social/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main.jsp?catId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=738&amp;langId=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en&amp;pubId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=8450&amp;furtherPubs=yes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The T-Shaped Person: Building Deep Expertise AND a Wide Knowledge Base</a:t>
            </a: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collegeinfogeek.com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/become-t-shaped-person/</a:t>
            </a:r>
          </a:p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endParaRPr lang="en-US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90800" y="999072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r-Latn-RS" sz="14030" dirty="0" smtClean="0">
                <a:solidFill>
                  <a:srgbClr val="000000"/>
                </a:solidFill>
                <a:latin typeface="Abhaya Libre Regular Bold Italics"/>
              </a:rPr>
              <a:t>Hvala na pažnji</a:t>
            </a:r>
            <a:r>
              <a:rPr lang="en-US" sz="14030" dirty="0" smtClean="0">
                <a:solidFill>
                  <a:srgbClr val="000000"/>
                </a:solidFill>
                <a:latin typeface="Abhaya Libre Regular Bold Italics"/>
              </a:rPr>
              <a:t>!</a:t>
            </a:r>
            <a:endParaRPr lang="en-US" sz="14030" dirty="0">
              <a:solidFill>
                <a:srgbClr val="000000"/>
              </a:solidFill>
              <a:latin typeface="Abhaya Libre Regular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8436" y="1730019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b="1" spc="-48" dirty="0" smtClean="0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3238" b="1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96877" y="3530703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pl-PL" sz="3238" b="1" spc="-48" dirty="0">
                <a:solidFill>
                  <a:srgbClr val="000000"/>
                </a:solidFill>
                <a:latin typeface="Abhaya Libre Regular"/>
              </a:rPr>
              <a:t>Postanite pojedinac u obliku slova T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98436" y="5587599"/>
            <a:ext cx="106202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34"/>
              </a:lnSpc>
            </a:pP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Identifikovanje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zajedničkih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elemenata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između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niša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specijalizacije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svakog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sektora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glavnih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regionalnih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izazova</a:t>
            </a:r>
            <a:endParaRPr lang="en-US" sz="3238" b="1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96877" y="2549140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b="1" spc="-48" dirty="0" smtClean="0">
                <a:solidFill>
                  <a:srgbClr val="000000"/>
                </a:solidFill>
                <a:latin typeface="Abhaya Libre Regular"/>
              </a:rPr>
              <a:t>Veštine u obliku slova T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798436" y="4662303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pametnim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rešenjima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876457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Sadržaj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13066" y="16383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13066" y="24765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13066" y="34671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13066" y="458886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13066" y="565566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13066" y="7293954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96877" y="7079986"/>
            <a:ext cx="106202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34"/>
              </a:lnSpc>
            </a:pP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obliku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slova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T,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pametnim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rešenjima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pametno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planiranje</a:t>
            </a:r>
            <a:endParaRPr lang="en-US" sz="3238" b="1" spc="-48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01305" y="1207152"/>
            <a:ext cx="7067037" cy="7872695"/>
            <a:chOff x="0" y="-109220"/>
            <a:chExt cx="5759450" cy="6416040"/>
          </a:xfrm>
        </p:grpSpPr>
        <p:sp>
          <p:nvSpPr>
            <p:cNvPr id="3" name="Freeform 3"/>
            <p:cNvSpPr/>
            <p:nvPr/>
          </p:nvSpPr>
          <p:spPr>
            <a:xfrm>
              <a:off x="0" y="-109220"/>
              <a:ext cx="5759450" cy="6416040"/>
            </a:xfrm>
            <a:custGeom>
              <a:avLst/>
              <a:gdLst/>
              <a:ahLst/>
              <a:cxnLst/>
              <a:rect l="l" t="t" r="r" b="b"/>
              <a:pathLst>
                <a:path w="5759450" h="6416040">
                  <a:moveTo>
                    <a:pt x="3689350" y="2145030"/>
                  </a:moveTo>
                  <a:lnTo>
                    <a:pt x="5759450" y="1197610"/>
                  </a:lnTo>
                  <a:lnTo>
                    <a:pt x="5759450" y="2886710"/>
                  </a:lnTo>
                  <a:lnTo>
                    <a:pt x="4556760" y="3754120"/>
                  </a:lnTo>
                  <a:cubicBezTo>
                    <a:pt x="4946650" y="3728720"/>
                    <a:pt x="5336540" y="3740150"/>
                    <a:pt x="5723890" y="3787140"/>
                  </a:cubicBezTo>
                  <a:lnTo>
                    <a:pt x="5585460" y="5309870"/>
                  </a:lnTo>
                  <a:cubicBezTo>
                    <a:pt x="3920490" y="5110480"/>
                    <a:pt x="871220" y="6416040"/>
                    <a:pt x="871220" y="6416040"/>
                  </a:cubicBezTo>
                  <a:lnTo>
                    <a:pt x="871220" y="5125720"/>
                  </a:lnTo>
                  <a:lnTo>
                    <a:pt x="833120" y="5143500"/>
                  </a:lnTo>
                  <a:cubicBezTo>
                    <a:pt x="538480" y="5278120"/>
                    <a:pt x="189230" y="5148580"/>
                    <a:pt x="54610" y="4852670"/>
                  </a:cubicBezTo>
                  <a:cubicBezTo>
                    <a:pt x="17780" y="4776470"/>
                    <a:pt x="0" y="4692650"/>
                    <a:pt x="0" y="4607560"/>
                  </a:cubicBezTo>
                  <a:lnTo>
                    <a:pt x="0" y="4607560"/>
                  </a:lnTo>
                  <a:cubicBezTo>
                    <a:pt x="0" y="4114800"/>
                    <a:pt x="207010" y="3644900"/>
                    <a:pt x="570230" y="3310890"/>
                  </a:cubicBezTo>
                  <a:lnTo>
                    <a:pt x="1681480" y="2293620"/>
                  </a:lnTo>
                  <a:cubicBezTo>
                    <a:pt x="1130300" y="2419350"/>
                    <a:pt x="563880" y="2466340"/>
                    <a:pt x="0" y="2437130"/>
                  </a:cubicBezTo>
                  <a:lnTo>
                    <a:pt x="0" y="1084580"/>
                  </a:lnTo>
                  <a:cubicBezTo>
                    <a:pt x="1257300" y="1145540"/>
                    <a:pt x="2424430" y="811530"/>
                    <a:pt x="3529330" y="203200"/>
                  </a:cubicBezTo>
                  <a:cubicBezTo>
                    <a:pt x="3896360" y="0"/>
                    <a:pt x="4358640" y="133350"/>
                    <a:pt x="4561840" y="500380"/>
                  </a:cubicBezTo>
                  <a:cubicBezTo>
                    <a:pt x="4624070" y="613410"/>
                    <a:pt x="4657090" y="739140"/>
                    <a:pt x="4657090" y="867410"/>
                  </a:cubicBezTo>
                  <a:lnTo>
                    <a:pt x="4657090" y="923290"/>
                  </a:lnTo>
                  <a:cubicBezTo>
                    <a:pt x="4657090" y="1136650"/>
                    <a:pt x="4568190" y="1339850"/>
                    <a:pt x="4410710" y="1483360"/>
                  </a:cubicBezTo>
                  <a:cubicBezTo>
                    <a:pt x="4122420" y="1747520"/>
                    <a:pt x="3689350" y="2145030"/>
                    <a:pt x="3689350" y="214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24200" y="1332013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2882" y="2773619"/>
            <a:ext cx="841886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 err="1">
                <a:solidFill>
                  <a:srgbClr val="374151"/>
                </a:solidFill>
                <a:latin typeface="Söhne"/>
              </a:rPr>
              <a:t>Pristup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specijalizacije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deo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je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regionalne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politike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inovacija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EU od 2010.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godine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a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uloga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stručnog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obrazovanja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obuke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je 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primeni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strategija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specijalizacije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tek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nedavno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privukla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pažnju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Komunikacija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2017.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jačanju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inovacija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evropskim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oslanjajući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iskustvo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implementacije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specijalizacije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praksi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ilustrovala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 je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njen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značaj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regionalnu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inovaci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onu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politiku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028" name="Picture 4" descr="Free Businessman Tablet photo and picture">
            <a:extLst>
              <a:ext uri="{FF2B5EF4-FFF2-40B4-BE49-F238E27FC236}">
                <a16:creationId xmlns:a16="http://schemas.microsoft.com/office/drawing/2014/main" id="{A970FA27-1555-EBDB-5D5D-0CD7A217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05" y="4016768"/>
            <a:ext cx="6997445" cy="29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785B8112-FE51-FEF6-D79E-69912C16D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0914DE8-3267-AC10-62AC-3B98A4E128E7}"/>
              </a:ext>
            </a:extLst>
          </p:cNvPr>
          <p:cNvSpPr txBox="1"/>
          <p:nvPr/>
        </p:nvSpPr>
        <p:spPr>
          <a:xfrm>
            <a:off x="6629400" y="3190563"/>
            <a:ext cx="898682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2800" b="0" i="0" dirty="0" smtClean="0">
                <a:solidFill>
                  <a:srgbClr val="374151"/>
                </a:solidFill>
                <a:effectLst/>
                <a:latin typeface="Söhne"/>
              </a:rPr>
              <a:t>Pandemija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COVID-19 je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ubrzala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potrebu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prekvalifikacijom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usavršavanjem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snage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posebno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regionima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jako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pogođeni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krizom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Sektor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SOO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važnu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ulogu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učenju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pojedinaca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neop</a:t>
            </a:r>
            <a:r>
              <a:rPr lang="sr-Cyrl-RS" sz="2800" dirty="0">
                <a:solidFill>
                  <a:srgbClr val="374151"/>
                </a:solidFill>
                <a:latin typeface="Söhne"/>
              </a:rPr>
              <a:t>һ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odnim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napreduju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tržištu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koj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se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brzo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menja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ovom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kontekstu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razvoj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pametni</a:t>
            </a:r>
            <a:r>
              <a:rPr lang="sr-Cyrl-RS" sz="2800" dirty="0">
                <a:solidFill>
                  <a:srgbClr val="374151"/>
                </a:solidFill>
                <a:latin typeface="Söhne"/>
              </a:rPr>
              <a:t>һ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uključujući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u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obliku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slova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T,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pametnim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rešenjima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planiranje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je od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suštinskog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značaja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BFDA1CE-3C19-8BB3-B025-5EC7056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338C864-00C4-ED2C-0B7D-0799D85A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77F1175-B58A-3010-D7E4-AF1F889B96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9431EC7-9A45-EB48-A4CC-F6D0C0EDDF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6E20A8C7-EEBF-5D47-D718-F7656D33140D}"/>
              </a:ext>
            </a:extLst>
          </p:cNvPr>
          <p:cNvSpPr txBox="1"/>
          <p:nvPr/>
        </p:nvSpPr>
        <p:spPr>
          <a:xfrm>
            <a:off x="8155150" y="1612001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sr-Latn-RS" sz="4400" dirty="0" smtClean="0">
                <a:solidFill>
                  <a:srgbClr val="000000"/>
                </a:solidFill>
                <a:latin typeface="Abhaya Libre Regular"/>
              </a:rPr>
              <a:t>Razvoj pametnih veština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32">
            <a:extLst>
              <a:ext uri="{FF2B5EF4-FFF2-40B4-BE49-F238E27FC236}">
                <a16:creationId xmlns:a16="http://schemas.microsoft.com/office/drawing/2014/main" id="{AB28DC33-BBEF-A0A0-59DF-C5E07EA263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0A20E-E9E3-9C83-3B53-0558E0CCD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" y="2585342"/>
            <a:ext cx="4696680" cy="465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065789" y="7371100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8331" y="-1191888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29000" y="1257300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sr-Latn-RS" sz="4400" dirty="0">
                <a:solidFill>
                  <a:srgbClr val="000000"/>
                </a:solidFill>
                <a:latin typeface="Abhaya Libre Regular"/>
              </a:rPr>
              <a:t>Razvoj pametnih veština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9200" y="2620703"/>
            <a:ext cx="9829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r-Latn-RS" sz="3200" dirty="0">
                <a:solidFill>
                  <a:srgbClr val="374151"/>
                </a:solidFill>
                <a:latin typeface="Söhne"/>
              </a:rPr>
              <a:t>K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oraci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za razvoj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pametni</a:t>
            </a:r>
            <a:r>
              <a:rPr lang="sr-Cyrl-RS" sz="3200" dirty="0">
                <a:solidFill>
                  <a:srgbClr val="374151"/>
                </a:solidFill>
                <a:latin typeface="Söhne"/>
              </a:rPr>
              <a:t>һ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:</a:t>
            </a:r>
          </a:p>
          <a:p>
            <a:pPr algn="just"/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1.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Procenite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svoje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trenutne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Počnite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tako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ćete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identifikovati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svoje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trenutne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odrediti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koje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 od njih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je potrebno unaprediti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3200" dirty="0">
              <a:solidFill>
                <a:srgbClr val="374151"/>
              </a:solidFill>
              <a:latin typeface="Söhne"/>
            </a:endParaRPr>
          </a:p>
          <a:p>
            <a:pPr algn="just"/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2.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Postavite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specifične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ciljeve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Odredite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pametne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želite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razvijete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/unapredite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postavite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jasne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ostvarive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ciljeve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svaku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od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nji</a:t>
            </a:r>
            <a:r>
              <a:rPr lang="sr-Cyrl-RS" sz="3200" dirty="0">
                <a:solidFill>
                  <a:srgbClr val="374151"/>
                </a:solidFill>
                <a:latin typeface="Söhne"/>
              </a:rPr>
              <a:t>һ.</a:t>
            </a:r>
          </a:p>
          <a:p>
            <a:pPr algn="just"/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3. </a:t>
            </a:r>
            <a:r>
              <a:rPr lang="en-GB" sz="3200" dirty="0" err="1" smtClean="0">
                <a:solidFill>
                  <a:srgbClr val="374151"/>
                </a:solidFill>
                <a:latin typeface="Söhne"/>
              </a:rPr>
              <a:t>Razvijte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plan: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Razvijte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plan za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sticanje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veština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su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vam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potrebne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kao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što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je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po</a:t>
            </a:r>
            <a:r>
              <a:rPr lang="sr-Cyrl-RS" sz="3200" dirty="0">
                <a:solidFill>
                  <a:srgbClr val="374151"/>
                </a:solidFill>
                <a:latin typeface="Söhne"/>
              </a:rPr>
              <a:t>һ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ađanje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kurseva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po</a:t>
            </a:r>
            <a:r>
              <a:rPr lang="sr-Cyrl-RS" sz="3200" dirty="0">
                <a:solidFill>
                  <a:srgbClr val="374151"/>
                </a:solidFill>
                <a:latin typeface="Söhne"/>
              </a:rPr>
              <a:t>һ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ađanje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radionica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3200" dirty="0" err="1">
                <a:solidFill>
                  <a:srgbClr val="374151"/>
                </a:solidFill>
                <a:latin typeface="Söhne"/>
              </a:rPr>
              <a:t>ili</a:t>
            </a:r>
            <a:r>
              <a:rPr lang="en-GB" sz="32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3200" dirty="0" smtClean="0">
                <a:solidFill>
                  <a:srgbClr val="374151"/>
                </a:solidFill>
                <a:latin typeface="Söhne"/>
              </a:rPr>
              <a:t>mentorstvo</a:t>
            </a:r>
            <a:r>
              <a:rPr lang="en-GB" sz="32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3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B513A-CC4E-8445-32FA-15F5A18EC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80" y="2620703"/>
            <a:ext cx="6375719" cy="41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89536D1-BC32-B95D-45E8-87DF514B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699A6B8-B7E2-970E-1EEE-277F5D0CC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1A8989-5DA5-21AB-C07A-FCA1EF3259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CAEE968D-6B70-6472-C3F5-E3D791672B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31FAE572-53D5-983E-1CF4-23E4FAA65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254150" y="-3461350"/>
            <a:ext cx="5364129" cy="536412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9FF1658-D183-0DC7-3194-B366A56AD1E5}"/>
              </a:ext>
            </a:extLst>
          </p:cNvPr>
          <p:cNvSpPr txBox="1"/>
          <p:nvPr/>
        </p:nvSpPr>
        <p:spPr>
          <a:xfrm>
            <a:off x="8957633" y="1361790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sr-Latn-RS" sz="4400" dirty="0">
                <a:solidFill>
                  <a:srgbClr val="000000"/>
                </a:solidFill>
                <a:latin typeface="Abhaya Libre Regular"/>
              </a:rPr>
              <a:t>Razvoj pametnih veština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59992DB-6B86-0A9A-3E40-E274BD82527B}"/>
              </a:ext>
            </a:extLst>
          </p:cNvPr>
          <p:cNvSpPr txBox="1"/>
          <p:nvPr/>
        </p:nvSpPr>
        <p:spPr>
          <a:xfrm>
            <a:off x="6934200" y="2931787"/>
            <a:ext cx="10363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4.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Steknite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praktično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iskustvo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Vežbajte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naučili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kroz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situacije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projekte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stvarnog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života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5.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Razmišljajte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napretku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Redovno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razmišljajte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svom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napretku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prilagodite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svoj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plan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tome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2800" dirty="0">
              <a:solidFill>
                <a:srgbClr val="374151"/>
              </a:solidFill>
              <a:latin typeface="Söhne"/>
            </a:endParaRPr>
          </a:p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6.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Tražite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povratne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informacije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Zatražite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povratne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informacije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od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drugi</a:t>
            </a:r>
            <a:r>
              <a:rPr lang="sr-Cyrl-RS" sz="2800" dirty="0">
                <a:solidFill>
                  <a:srgbClr val="374151"/>
                </a:solidFill>
                <a:latin typeface="Söhne"/>
              </a:rPr>
              <a:t>һ 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vidite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napredujete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kako bi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identifik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ovali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oblasti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za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poboljšanje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7.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Kontinuirano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učite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razvijajte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se: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Tržište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rada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te</a:t>
            </a:r>
            <a:r>
              <a:rPr lang="sr-Cyrl-RS" sz="2800" dirty="0">
                <a:solidFill>
                  <a:srgbClr val="374151"/>
                </a:solidFill>
                <a:latin typeface="Söhne"/>
              </a:rPr>
              <a:t>һ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nologija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se </a:t>
            </a:r>
            <a:r>
              <a:rPr lang="sr-Latn-RS" sz="2800" dirty="0" smtClean="0">
                <a:solidFill>
                  <a:srgbClr val="374151"/>
                </a:solidFill>
                <a:latin typeface="Söhne"/>
              </a:rPr>
              <a:t>konstantno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menjaju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tako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je od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suštinskog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značaja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da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stalno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učite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razvijate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svoje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 smtClean="0">
                <a:solidFill>
                  <a:srgbClr val="374151"/>
                </a:solidFill>
                <a:latin typeface="Söhne"/>
              </a:rPr>
              <a:t>veštine</a:t>
            </a:r>
            <a:r>
              <a:rPr lang="en-GB" sz="2800" dirty="0" smtClean="0">
                <a:solidFill>
                  <a:srgbClr val="374151"/>
                </a:solidFill>
                <a:latin typeface="Söhne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CD960-5C4A-86A6-CE39-9C784AB3F3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527"/>
            <a:ext cx="5808798" cy="32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5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25714</TotalTime>
  <Words>4414</Words>
  <Application>Microsoft Office PowerPoint</Application>
  <PresentationFormat>Custom</PresentationFormat>
  <Paragraphs>257</Paragraphs>
  <Slides>47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Abhaya Libre Regular</vt:lpstr>
      <vt:lpstr>Arial</vt:lpstr>
      <vt:lpstr>Calibri</vt:lpstr>
      <vt:lpstr>Söhne</vt:lpstr>
      <vt:lpstr>Abhaya Libre Regular Bold</vt:lpstr>
      <vt:lpstr>Abhaya Libre Regular Bold Italics</vt:lpstr>
      <vt:lpstr>System Font Regular</vt:lpstr>
      <vt:lpstr>McKinsey Sans</vt:lpstr>
      <vt:lpstr>Acumin Pro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MIREN</dc:creator>
  <cp:lastModifiedBy>Andrea</cp:lastModifiedBy>
  <cp:revision>58</cp:revision>
  <dcterms:created xsi:type="dcterms:W3CDTF">2006-08-16T00:00:00Z</dcterms:created>
  <dcterms:modified xsi:type="dcterms:W3CDTF">2023-06-06T12:01:39Z</dcterms:modified>
  <dc:identifier>DAFSGCxx1iQ</dc:identifier>
</cp:coreProperties>
</file>