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</p:sldIdLst>
  <p:sldSz cx="18288000" cy="10287000"/>
  <p:notesSz cx="6858000" cy="9144000"/>
  <p:embeddedFontLst>
    <p:embeddedFont>
      <p:font typeface="Calibri" panose="020F0502020204030204" pitchFamily="34" charset="0"/>
      <p:regular r:id="rId47"/>
      <p:bold r:id="rId48"/>
      <p:italic r:id="rId49"/>
      <p:boldItalic r:id="rId50"/>
    </p:embeddedFont>
    <p:embeddedFont>
      <p:font typeface="Abhaya Libre Regular Bold" panose="020B0604020202020204" charset="0"/>
      <p:regular r:id="rId51"/>
    </p:embeddedFont>
    <p:embeddedFont>
      <p:font typeface="Open Sans Extra Bold" panose="020B0604020202020204" charset="0"/>
      <p:regular r:id="rId52"/>
    </p:embeddedFont>
    <p:embeddedFont>
      <p:font typeface="Abhaya Libre Regular Bold Italics" panose="020B0604020202020204" charset="0"/>
      <p:regular r:id="rId53"/>
    </p:embeddedFont>
    <p:embeddedFont>
      <p:font typeface="Abhaya Libre Regular" panose="020B0604020202020204" charset="0"/>
      <p:regular r:id="rId5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F9842E5-5BE0-4A56-819F-3AAB89AB2683}" v="6" dt="2023-02-28T13:58:11.39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2" d="100"/>
          <a:sy n="72" d="100"/>
        </p:scale>
        <p:origin x="1254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font" Target="fonts/font1.fntdata"/><Relationship Id="rId50" Type="http://schemas.openxmlformats.org/officeDocument/2006/relationships/font" Target="fonts/font4.fntdata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7.fntdata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font" Target="fonts/font2.fntdata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font" Target="fonts/font5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microsoft.com/office/2016/11/relationships/changesInfo" Target="changesInfos/changesInfo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3.fntdata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6.fntdata"/><Relationship Id="rId6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iren Arrien" userId="sV3ulnFFzSTe+a+uAT7WoFvDbkIjPON+TAp7rzouHqA=" providerId="None" clId="Web-{BF9842E5-5BE0-4A56-819F-3AAB89AB2683}"/>
    <pc:docChg chg="modSld">
      <pc:chgData name="Miren Arrien" userId="sV3ulnFFzSTe+a+uAT7WoFvDbkIjPON+TAp7rzouHqA=" providerId="None" clId="Web-{BF9842E5-5BE0-4A56-819F-3AAB89AB2683}" dt="2023-02-28T13:58:11.393" v="5" actId="20577"/>
      <pc:docMkLst>
        <pc:docMk/>
      </pc:docMkLst>
      <pc:sldChg chg="modSp">
        <pc:chgData name="Miren Arrien" userId="sV3ulnFFzSTe+a+uAT7WoFvDbkIjPON+TAp7rzouHqA=" providerId="None" clId="Web-{BF9842E5-5BE0-4A56-819F-3AAB89AB2683}" dt="2023-02-28T13:58:11.393" v="5" actId="20577"/>
        <pc:sldMkLst>
          <pc:docMk/>
          <pc:sldMk cId="0" sldId="293"/>
        </pc:sldMkLst>
        <pc:spChg chg="mod">
          <ac:chgData name="Miren Arrien" userId="sV3ulnFFzSTe+a+uAT7WoFvDbkIjPON+TAp7rzouHqA=" providerId="None" clId="Web-{BF9842E5-5BE0-4A56-819F-3AAB89AB2683}" dt="2023-02-28T13:58:11.393" v="5" actId="20577"/>
          <ac:spMkLst>
            <pc:docMk/>
            <pc:sldMk cId="0" sldId="293"/>
            <ac:spMk id="7" creationId="{00000000-0000-0000-0000-000000000000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6.png"/><Relationship Id="rId2" Type="http://schemas.openxmlformats.org/officeDocument/2006/relationships/image" Target="../media/image1.png"/><Relationship Id="rId16" Type="http://schemas.openxmlformats.org/officeDocument/2006/relationships/image" Target="../media/image15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9.png"/><Relationship Id="rId10" Type="http://schemas.openxmlformats.org/officeDocument/2006/relationships/image" Target="../media/image5.png"/><Relationship Id="rId4" Type="http://schemas.openxmlformats.org/officeDocument/2006/relationships/image" Target="../media/image2.png"/><Relationship Id="rId9" Type="http://schemas.openxmlformats.org/officeDocument/2006/relationships/image" Target="../media/image8.svg"/><Relationship Id="rId14" Type="http://schemas.openxmlformats.org/officeDocument/2006/relationships/image" Target="../media/image8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9.png"/><Relationship Id="rId7" Type="http://schemas.openxmlformats.org/officeDocument/2006/relationships/image" Target="../media/image6.png"/><Relationship Id="rId12" Type="http://schemas.openxmlformats.org/officeDocument/2006/relationships/image" Target="../media/image8.jpeg"/><Relationship Id="rId2" Type="http://schemas.openxmlformats.org/officeDocument/2006/relationships/image" Target="../media/image2.png"/><Relationship Id="rId16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svg"/><Relationship Id="rId11" Type="http://schemas.openxmlformats.org/officeDocument/2006/relationships/image" Target="../media/image48.jpeg"/><Relationship Id="rId5" Type="http://schemas.openxmlformats.org/officeDocument/2006/relationships/image" Target="../media/image13.png"/><Relationship Id="rId15" Type="http://schemas.openxmlformats.org/officeDocument/2006/relationships/image" Target="../media/image15.svg"/><Relationship Id="rId10" Type="http://schemas.openxmlformats.org/officeDocument/2006/relationships/image" Target="../media/image29.svg"/><Relationship Id="rId4" Type="http://schemas.openxmlformats.org/officeDocument/2006/relationships/image" Target="../media/image4.svg"/><Relationship Id="rId9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8.jpeg"/><Relationship Id="rId3" Type="http://schemas.openxmlformats.org/officeDocument/2006/relationships/image" Target="../media/image4.svg"/><Relationship Id="rId7" Type="http://schemas.openxmlformats.org/officeDocument/2006/relationships/image" Target="../media/image7.png"/><Relationship Id="rId12" Type="http://schemas.openxmlformats.org/officeDocument/2006/relationships/image" Target="../media/image5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74.svg"/><Relationship Id="rId5" Type="http://schemas.openxmlformats.org/officeDocument/2006/relationships/image" Target="../media/image21.svg"/><Relationship Id="rId15" Type="http://schemas.openxmlformats.org/officeDocument/2006/relationships/image" Target="../media/image15.svg"/><Relationship Id="rId10" Type="http://schemas.openxmlformats.org/officeDocument/2006/relationships/image" Target="../media/image50.png"/><Relationship Id="rId4" Type="http://schemas.openxmlformats.org/officeDocument/2006/relationships/image" Target="../media/image13.png"/><Relationship Id="rId9" Type="http://schemas.openxmlformats.org/officeDocument/2006/relationships/image" Target="../media/image29.svg"/><Relationship Id="rId1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15.svg"/><Relationship Id="rId3" Type="http://schemas.openxmlformats.org/officeDocument/2006/relationships/image" Target="../media/image4.svg"/><Relationship Id="rId7" Type="http://schemas.openxmlformats.org/officeDocument/2006/relationships/image" Target="../media/image7.png"/><Relationship Id="rId12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8.jpeg"/><Relationship Id="rId5" Type="http://schemas.openxmlformats.org/officeDocument/2006/relationships/image" Target="../media/image21.svg"/><Relationship Id="rId10" Type="http://schemas.openxmlformats.org/officeDocument/2006/relationships/image" Target="../media/image52.jpeg"/><Relationship Id="rId4" Type="http://schemas.openxmlformats.org/officeDocument/2006/relationships/image" Target="../media/image13.png"/><Relationship Id="rId9" Type="http://schemas.openxmlformats.org/officeDocument/2006/relationships/image" Target="../media/image29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15.svg"/><Relationship Id="rId3" Type="http://schemas.openxmlformats.org/officeDocument/2006/relationships/image" Target="../media/image4.svg"/><Relationship Id="rId7" Type="http://schemas.openxmlformats.org/officeDocument/2006/relationships/image" Target="../media/image7.png"/><Relationship Id="rId12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8.jpeg"/><Relationship Id="rId5" Type="http://schemas.openxmlformats.org/officeDocument/2006/relationships/image" Target="../media/image21.svg"/><Relationship Id="rId10" Type="http://schemas.openxmlformats.org/officeDocument/2006/relationships/image" Target="../media/image53.jpeg"/><Relationship Id="rId4" Type="http://schemas.openxmlformats.org/officeDocument/2006/relationships/image" Target="../media/image13.png"/><Relationship Id="rId9" Type="http://schemas.openxmlformats.org/officeDocument/2006/relationships/image" Target="../media/image29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7" Type="http://schemas.openxmlformats.org/officeDocument/2006/relationships/image" Target="../media/image6.png"/><Relationship Id="rId12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svg"/><Relationship Id="rId11" Type="http://schemas.openxmlformats.org/officeDocument/2006/relationships/image" Target="../media/image8.jpeg"/><Relationship Id="rId5" Type="http://schemas.openxmlformats.org/officeDocument/2006/relationships/image" Target="../media/image13.png"/><Relationship Id="rId15" Type="http://schemas.openxmlformats.org/officeDocument/2006/relationships/image" Target="../media/image54.png"/><Relationship Id="rId10" Type="http://schemas.openxmlformats.org/officeDocument/2006/relationships/image" Target="../media/image29.svg"/><Relationship Id="rId4" Type="http://schemas.openxmlformats.org/officeDocument/2006/relationships/image" Target="../media/image4.svg"/><Relationship Id="rId9" Type="http://schemas.openxmlformats.org/officeDocument/2006/relationships/image" Target="../media/image19.png"/><Relationship Id="rId14" Type="http://schemas.openxmlformats.org/officeDocument/2006/relationships/image" Target="../media/image15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9.png"/><Relationship Id="rId7" Type="http://schemas.openxmlformats.org/officeDocument/2006/relationships/image" Target="../media/image6.png"/><Relationship Id="rId12" Type="http://schemas.openxmlformats.org/officeDocument/2006/relationships/image" Target="../media/image8.jpeg"/><Relationship Id="rId2" Type="http://schemas.openxmlformats.org/officeDocument/2006/relationships/image" Target="../media/image2.png"/><Relationship Id="rId16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svg"/><Relationship Id="rId11" Type="http://schemas.openxmlformats.org/officeDocument/2006/relationships/image" Target="../media/image7.png"/><Relationship Id="rId5" Type="http://schemas.openxmlformats.org/officeDocument/2006/relationships/image" Target="../media/image13.png"/><Relationship Id="rId15" Type="http://schemas.openxmlformats.org/officeDocument/2006/relationships/image" Target="../media/image15.svg"/><Relationship Id="rId10" Type="http://schemas.openxmlformats.org/officeDocument/2006/relationships/image" Target="../media/image55.jpeg"/><Relationship Id="rId4" Type="http://schemas.openxmlformats.org/officeDocument/2006/relationships/image" Target="../media/image4.svg"/><Relationship Id="rId9" Type="http://schemas.openxmlformats.org/officeDocument/2006/relationships/image" Target="../media/image29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8.jpeg"/><Relationship Id="rId3" Type="http://schemas.openxmlformats.org/officeDocument/2006/relationships/image" Target="../media/image4.svg"/><Relationship Id="rId7" Type="http://schemas.openxmlformats.org/officeDocument/2006/relationships/image" Target="../media/image7.png"/><Relationship Id="rId12" Type="http://schemas.openxmlformats.org/officeDocument/2006/relationships/image" Target="../media/image74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50.png"/><Relationship Id="rId5" Type="http://schemas.openxmlformats.org/officeDocument/2006/relationships/image" Target="../media/image21.svg"/><Relationship Id="rId15" Type="http://schemas.openxmlformats.org/officeDocument/2006/relationships/image" Target="../media/image15.svg"/><Relationship Id="rId10" Type="http://schemas.openxmlformats.org/officeDocument/2006/relationships/image" Target="../media/image57.jpeg"/><Relationship Id="rId4" Type="http://schemas.openxmlformats.org/officeDocument/2006/relationships/image" Target="../media/image13.png"/><Relationship Id="rId9" Type="http://schemas.openxmlformats.org/officeDocument/2006/relationships/image" Target="../media/image29.svg"/><Relationship Id="rId14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svg"/><Relationship Id="rId13" Type="http://schemas.openxmlformats.org/officeDocument/2006/relationships/image" Target="../media/image33.svg"/><Relationship Id="rId3" Type="http://schemas.openxmlformats.org/officeDocument/2006/relationships/image" Target="../media/image2.png"/><Relationship Id="rId7" Type="http://schemas.openxmlformats.org/officeDocument/2006/relationships/image" Target="../media/image38.png"/><Relationship Id="rId12" Type="http://schemas.openxmlformats.org/officeDocument/2006/relationships/image" Target="../media/image21.png"/><Relationship Id="rId2" Type="http://schemas.openxmlformats.org/officeDocument/2006/relationships/image" Target="../media/image6.png"/><Relationship Id="rId16" Type="http://schemas.openxmlformats.org/officeDocument/2006/relationships/image" Target="../media/image15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svg"/><Relationship Id="rId11" Type="http://schemas.openxmlformats.org/officeDocument/2006/relationships/image" Target="../media/image6.svg"/><Relationship Id="rId5" Type="http://schemas.openxmlformats.org/officeDocument/2006/relationships/image" Target="../media/image36.png"/><Relationship Id="rId15" Type="http://schemas.openxmlformats.org/officeDocument/2006/relationships/image" Target="../media/image9.png"/><Relationship Id="rId10" Type="http://schemas.openxmlformats.org/officeDocument/2006/relationships/image" Target="../media/image3.png"/><Relationship Id="rId4" Type="http://schemas.openxmlformats.org/officeDocument/2006/relationships/image" Target="../media/image4.svg"/><Relationship Id="rId9" Type="http://schemas.openxmlformats.org/officeDocument/2006/relationships/image" Target="../media/image7.png"/><Relationship Id="rId14" Type="http://schemas.openxmlformats.org/officeDocument/2006/relationships/image" Target="../media/image8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image" Target="../media/image4.sv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5.svg"/><Relationship Id="rId5" Type="http://schemas.openxmlformats.org/officeDocument/2006/relationships/image" Target="../media/image21.svg"/><Relationship Id="rId10" Type="http://schemas.openxmlformats.org/officeDocument/2006/relationships/image" Target="../media/image9.png"/><Relationship Id="rId4" Type="http://schemas.openxmlformats.org/officeDocument/2006/relationships/image" Target="../media/image13.png"/><Relationship Id="rId9" Type="http://schemas.openxmlformats.org/officeDocument/2006/relationships/image" Target="../media/image8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6.svg"/><Relationship Id="rId18" Type="http://schemas.openxmlformats.org/officeDocument/2006/relationships/image" Target="../media/image46.png"/><Relationship Id="rId3" Type="http://schemas.openxmlformats.org/officeDocument/2006/relationships/image" Target="../media/image2.svg"/><Relationship Id="rId21" Type="http://schemas.openxmlformats.org/officeDocument/2006/relationships/image" Target="../media/image71.svg"/><Relationship Id="rId7" Type="http://schemas.openxmlformats.org/officeDocument/2006/relationships/image" Target="../media/image4.svg"/><Relationship Id="rId12" Type="http://schemas.openxmlformats.org/officeDocument/2006/relationships/image" Target="../media/image3.png"/><Relationship Id="rId17" Type="http://schemas.openxmlformats.org/officeDocument/2006/relationships/image" Target="../media/image67.svg"/><Relationship Id="rId25" Type="http://schemas.openxmlformats.org/officeDocument/2006/relationships/image" Target="../media/image15.svg"/><Relationship Id="rId2" Type="http://schemas.openxmlformats.org/officeDocument/2006/relationships/image" Target="../media/image1.png"/><Relationship Id="rId16" Type="http://schemas.openxmlformats.org/officeDocument/2006/relationships/image" Target="../media/image45.png"/><Relationship Id="rId20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11" Type="http://schemas.openxmlformats.org/officeDocument/2006/relationships/image" Target="../media/image63.svg"/><Relationship Id="rId24" Type="http://schemas.openxmlformats.org/officeDocument/2006/relationships/image" Target="../media/image9.png"/><Relationship Id="rId5" Type="http://schemas.openxmlformats.org/officeDocument/2006/relationships/image" Target="../media/image59.svg"/><Relationship Id="rId15" Type="http://schemas.openxmlformats.org/officeDocument/2006/relationships/image" Target="../media/image65.svg"/><Relationship Id="rId23" Type="http://schemas.openxmlformats.org/officeDocument/2006/relationships/image" Target="../media/image8.jpeg"/><Relationship Id="rId10" Type="http://schemas.openxmlformats.org/officeDocument/2006/relationships/image" Target="../media/image43.png"/><Relationship Id="rId19" Type="http://schemas.openxmlformats.org/officeDocument/2006/relationships/image" Target="../media/image69.svg"/><Relationship Id="rId4" Type="http://schemas.openxmlformats.org/officeDocument/2006/relationships/image" Target="../media/image41.png"/><Relationship Id="rId9" Type="http://schemas.openxmlformats.org/officeDocument/2006/relationships/image" Target="../media/image61.svg"/><Relationship Id="rId14" Type="http://schemas.openxmlformats.org/officeDocument/2006/relationships/image" Target="../media/image44.png"/><Relationship Id="rId22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13" Type="http://schemas.openxmlformats.org/officeDocument/2006/relationships/image" Target="../media/image16.png"/><Relationship Id="rId18" Type="http://schemas.openxmlformats.org/officeDocument/2006/relationships/image" Target="../media/image7.png"/><Relationship Id="rId3" Type="http://schemas.openxmlformats.org/officeDocument/2006/relationships/image" Target="../media/image17.svg"/><Relationship Id="rId21" Type="http://schemas.openxmlformats.org/officeDocument/2006/relationships/image" Target="../media/image15.svg"/><Relationship Id="rId7" Type="http://schemas.openxmlformats.org/officeDocument/2006/relationships/image" Target="../media/image13.png"/><Relationship Id="rId12" Type="http://schemas.openxmlformats.org/officeDocument/2006/relationships/image" Target="../media/image25.svg"/><Relationship Id="rId17" Type="http://schemas.openxmlformats.org/officeDocument/2006/relationships/image" Target="../media/image6.png"/><Relationship Id="rId2" Type="http://schemas.openxmlformats.org/officeDocument/2006/relationships/image" Target="../media/image10.png"/><Relationship Id="rId16" Type="http://schemas.openxmlformats.org/officeDocument/2006/relationships/image" Target="../media/image27.svg"/><Relationship Id="rId20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15.png"/><Relationship Id="rId5" Type="http://schemas.openxmlformats.org/officeDocument/2006/relationships/image" Target="../media/image19.svg"/><Relationship Id="rId15" Type="http://schemas.openxmlformats.org/officeDocument/2006/relationships/image" Target="../media/image18.png"/><Relationship Id="rId10" Type="http://schemas.openxmlformats.org/officeDocument/2006/relationships/image" Target="../media/image23.svg"/><Relationship Id="rId19" Type="http://schemas.openxmlformats.org/officeDocument/2006/relationships/image" Target="../media/image8.jpeg"/><Relationship Id="rId4" Type="http://schemas.openxmlformats.org/officeDocument/2006/relationships/image" Target="../media/image11.png"/><Relationship Id="rId9" Type="http://schemas.openxmlformats.org/officeDocument/2006/relationships/image" Target="../media/image14.png"/><Relationship Id="rId14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59.png"/><Relationship Id="rId7" Type="http://schemas.openxmlformats.org/officeDocument/2006/relationships/image" Target="../media/image6.png"/><Relationship Id="rId12" Type="http://schemas.openxmlformats.org/officeDocument/2006/relationships/image" Target="../media/image15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svg"/><Relationship Id="rId5" Type="http://schemas.openxmlformats.org/officeDocument/2006/relationships/image" Target="../media/image13.png"/><Relationship Id="rId10" Type="http://schemas.openxmlformats.org/officeDocument/2006/relationships/image" Target="../media/image9.png"/><Relationship Id="rId4" Type="http://schemas.openxmlformats.org/officeDocument/2006/relationships/image" Target="../media/image4.svg"/><Relationship Id="rId9" Type="http://schemas.openxmlformats.org/officeDocument/2006/relationships/image" Target="../media/image8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60.png"/><Relationship Id="rId7" Type="http://schemas.openxmlformats.org/officeDocument/2006/relationships/image" Target="../media/image6.png"/><Relationship Id="rId12" Type="http://schemas.openxmlformats.org/officeDocument/2006/relationships/image" Target="../media/image15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svg"/><Relationship Id="rId5" Type="http://schemas.openxmlformats.org/officeDocument/2006/relationships/image" Target="../media/image13.png"/><Relationship Id="rId10" Type="http://schemas.openxmlformats.org/officeDocument/2006/relationships/image" Target="../media/image9.png"/><Relationship Id="rId4" Type="http://schemas.openxmlformats.org/officeDocument/2006/relationships/image" Target="../media/image4.svg"/><Relationship Id="rId9" Type="http://schemas.openxmlformats.org/officeDocument/2006/relationships/image" Target="../media/image8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3" Type="http://schemas.openxmlformats.org/officeDocument/2006/relationships/image" Target="../media/image4.sv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5.svg"/><Relationship Id="rId5" Type="http://schemas.openxmlformats.org/officeDocument/2006/relationships/image" Target="../media/image21.svg"/><Relationship Id="rId10" Type="http://schemas.openxmlformats.org/officeDocument/2006/relationships/image" Target="../media/image9.png"/><Relationship Id="rId4" Type="http://schemas.openxmlformats.org/officeDocument/2006/relationships/image" Target="../media/image13.png"/><Relationship Id="rId9" Type="http://schemas.openxmlformats.org/officeDocument/2006/relationships/image" Target="../media/image8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3" Type="http://schemas.openxmlformats.org/officeDocument/2006/relationships/image" Target="../media/image4.sv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5.svg"/><Relationship Id="rId5" Type="http://schemas.openxmlformats.org/officeDocument/2006/relationships/image" Target="../media/image21.svg"/><Relationship Id="rId10" Type="http://schemas.openxmlformats.org/officeDocument/2006/relationships/image" Target="../media/image9.png"/><Relationship Id="rId4" Type="http://schemas.openxmlformats.org/officeDocument/2006/relationships/image" Target="../media/image13.png"/><Relationship Id="rId9" Type="http://schemas.openxmlformats.org/officeDocument/2006/relationships/image" Target="../media/image8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63.png"/><Relationship Id="rId7" Type="http://schemas.openxmlformats.org/officeDocument/2006/relationships/image" Target="../media/image6.png"/><Relationship Id="rId12" Type="http://schemas.openxmlformats.org/officeDocument/2006/relationships/image" Target="../media/image15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svg"/><Relationship Id="rId5" Type="http://schemas.openxmlformats.org/officeDocument/2006/relationships/image" Target="../media/image13.png"/><Relationship Id="rId10" Type="http://schemas.openxmlformats.org/officeDocument/2006/relationships/image" Target="../media/image9.png"/><Relationship Id="rId4" Type="http://schemas.openxmlformats.org/officeDocument/2006/relationships/image" Target="../media/image4.svg"/><Relationship Id="rId9" Type="http://schemas.openxmlformats.org/officeDocument/2006/relationships/image" Target="../media/image8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3" Type="http://schemas.openxmlformats.org/officeDocument/2006/relationships/image" Target="../media/image4.sv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5.svg"/><Relationship Id="rId5" Type="http://schemas.openxmlformats.org/officeDocument/2006/relationships/image" Target="../media/image21.svg"/><Relationship Id="rId10" Type="http://schemas.openxmlformats.org/officeDocument/2006/relationships/image" Target="../media/image9.png"/><Relationship Id="rId4" Type="http://schemas.openxmlformats.org/officeDocument/2006/relationships/image" Target="../media/image13.png"/><Relationship Id="rId9" Type="http://schemas.openxmlformats.org/officeDocument/2006/relationships/image" Target="../media/image8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3" Type="http://schemas.openxmlformats.org/officeDocument/2006/relationships/image" Target="../media/image4.sv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5.svg"/><Relationship Id="rId5" Type="http://schemas.openxmlformats.org/officeDocument/2006/relationships/image" Target="../media/image21.svg"/><Relationship Id="rId10" Type="http://schemas.openxmlformats.org/officeDocument/2006/relationships/image" Target="../media/image9.png"/><Relationship Id="rId4" Type="http://schemas.openxmlformats.org/officeDocument/2006/relationships/image" Target="../media/image13.png"/><Relationship Id="rId9" Type="http://schemas.openxmlformats.org/officeDocument/2006/relationships/image" Target="../media/image8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4.svg"/><Relationship Id="rId7" Type="http://schemas.openxmlformats.org/officeDocument/2006/relationships/image" Target="../media/image7.png"/><Relationship Id="rId12" Type="http://schemas.openxmlformats.org/officeDocument/2006/relationships/image" Target="../media/image86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66.png"/><Relationship Id="rId5" Type="http://schemas.openxmlformats.org/officeDocument/2006/relationships/image" Target="../media/image21.svg"/><Relationship Id="rId10" Type="http://schemas.openxmlformats.org/officeDocument/2006/relationships/image" Target="../media/image15.svg"/><Relationship Id="rId4" Type="http://schemas.openxmlformats.org/officeDocument/2006/relationships/image" Target="../media/image13.png"/><Relationship Id="rId9" Type="http://schemas.openxmlformats.org/officeDocument/2006/relationships/image" Target="../media/image9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5.svg"/><Relationship Id="rId7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svg"/><Relationship Id="rId11" Type="http://schemas.openxmlformats.org/officeDocument/2006/relationships/image" Target="../media/image68.png"/><Relationship Id="rId5" Type="http://schemas.openxmlformats.org/officeDocument/2006/relationships/image" Target="../media/image13.png"/><Relationship Id="rId10" Type="http://schemas.openxmlformats.org/officeDocument/2006/relationships/image" Target="../media/image8.jpeg"/><Relationship Id="rId4" Type="http://schemas.openxmlformats.org/officeDocument/2006/relationships/image" Target="../media/image4.svg"/><Relationship Id="rId9" Type="http://schemas.openxmlformats.org/officeDocument/2006/relationships/image" Target="../media/image67.jpeg"/><Relationship Id="rId14" Type="http://schemas.openxmlformats.org/officeDocument/2006/relationships/image" Target="../media/image69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6.svg"/><Relationship Id="rId18" Type="http://schemas.openxmlformats.org/officeDocument/2006/relationships/image" Target="../media/image46.png"/><Relationship Id="rId3" Type="http://schemas.openxmlformats.org/officeDocument/2006/relationships/image" Target="../media/image2.svg"/><Relationship Id="rId21" Type="http://schemas.openxmlformats.org/officeDocument/2006/relationships/image" Target="../media/image71.svg"/><Relationship Id="rId7" Type="http://schemas.openxmlformats.org/officeDocument/2006/relationships/image" Target="../media/image4.svg"/><Relationship Id="rId12" Type="http://schemas.openxmlformats.org/officeDocument/2006/relationships/image" Target="../media/image3.png"/><Relationship Id="rId17" Type="http://schemas.openxmlformats.org/officeDocument/2006/relationships/image" Target="../media/image67.svg"/><Relationship Id="rId25" Type="http://schemas.openxmlformats.org/officeDocument/2006/relationships/image" Target="../media/image15.svg"/><Relationship Id="rId2" Type="http://schemas.openxmlformats.org/officeDocument/2006/relationships/image" Target="../media/image1.png"/><Relationship Id="rId16" Type="http://schemas.openxmlformats.org/officeDocument/2006/relationships/image" Target="../media/image45.png"/><Relationship Id="rId20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11" Type="http://schemas.openxmlformats.org/officeDocument/2006/relationships/image" Target="../media/image63.svg"/><Relationship Id="rId24" Type="http://schemas.openxmlformats.org/officeDocument/2006/relationships/image" Target="../media/image9.png"/><Relationship Id="rId5" Type="http://schemas.openxmlformats.org/officeDocument/2006/relationships/image" Target="../media/image59.svg"/><Relationship Id="rId15" Type="http://schemas.openxmlformats.org/officeDocument/2006/relationships/image" Target="../media/image65.svg"/><Relationship Id="rId23" Type="http://schemas.openxmlformats.org/officeDocument/2006/relationships/image" Target="../media/image8.jpeg"/><Relationship Id="rId10" Type="http://schemas.openxmlformats.org/officeDocument/2006/relationships/image" Target="../media/image43.png"/><Relationship Id="rId19" Type="http://schemas.openxmlformats.org/officeDocument/2006/relationships/image" Target="../media/image69.svg"/><Relationship Id="rId4" Type="http://schemas.openxmlformats.org/officeDocument/2006/relationships/image" Target="../media/image41.png"/><Relationship Id="rId9" Type="http://schemas.openxmlformats.org/officeDocument/2006/relationships/image" Target="../media/image61.svg"/><Relationship Id="rId14" Type="http://schemas.openxmlformats.org/officeDocument/2006/relationships/image" Target="../media/image44.png"/><Relationship Id="rId22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7.png"/><Relationship Id="rId18" Type="http://schemas.openxmlformats.org/officeDocument/2006/relationships/image" Target="../media/image8.jpeg"/><Relationship Id="rId3" Type="http://schemas.openxmlformats.org/officeDocument/2006/relationships/image" Target="../media/image4.svg"/><Relationship Id="rId7" Type="http://schemas.openxmlformats.org/officeDocument/2006/relationships/image" Target="../media/image29.svg"/><Relationship Id="rId12" Type="http://schemas.openxmlformats.org/officeDocument/2006/relationships/image" Target="../media/image17.svg"/><Relationship Id="rId17" Type="http://schemas.openxmlformats.org/officeDocument/2006/relationships/image" Target="../media/image33.svg"/><Relationship Id="rId2" Type="http://schemas.openxmlformats.org/officeDocument/2006/relationships/image" Target="../media/image2.png"/><Relationship Id="rId16" Type="http://schemas.openxmlformats.org/officeDocument/2006/relationships/image" Target="../media/image21.png"/><Relationship Id="rId20" Type="http://schemas.openxmlformats.org/officeDocument/2006/relationships/image" Target="../media/image15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10.png"/><Relationship Id="rId5" Type="http://schemas.openxmlformats.org/officeDocument/2006/relationships/image" Target="../media/image6.svg"/><Relationship Id="rId15" Type="http://schemas.openxmlformats.org/officeDocument/2006/relationships/image" Target="../media/image10.svg"/><Relationship Id="rId10" Type="http://schemas.openxmlformats.org/officeDocument/2006/relationships/image" Target="../media/image6.png"/><Relationship Id="rId19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31.svg"/><Relationship Id="rId1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jpeg"/><Relationship Id="rId3" Type="http://schemas.openxmlformats.org/officeDocument/2006/relationships/image" Target="../media/image4.sv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5.svg"/><Relationship Id="rId5" Type="http://schemas.openxmlformats.org/officeDocument/2006/relationships/image" Target="../media/image21.svg"/><Relationship Id="rId10" Type="http://schemas.openxmlformats.org/officeDocument/2006/relationships/image" Target="../media/image9.png"/><Relationship Id="rId4" Type="http://schemas.openxmlformats.org/officeDocument/2006/relationships/image" Target="../media/image13.png"/><Relationship Id="rId9" Type="http://schemas.openxmlformats.org/officeDocument/2006/relationships/image" Target="../media/image8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researchgate.net/publication/307598681_Effective_Leadership_is_all_about_Communicating_Effectively_Connecting_Leadership_and_Communication" TargetMode="External"/><Relationship Id="rId3" Type="http://schemas.openxmlformats.org/officeDocument/2006/relationships/image" Target="../media/image4.svg"/><Relationship Id="rId7" Type="http://schemas.openxmlformats.org/officeDocument/2006/relationships/image" Target="../media/image7.png"/><Relationship Id="rId12" Type="http://schemas.openxmlformats.org/officeDocument/2006/relationships/image" Target="../media/image15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9.png"/><Relationship Id="rId5" Type="http://schemas.openxmlformats.org/officeDocument/2006/relationships/image" Target="../media/image21.svg"/><Relationship Id="rId10" Type="http://schemas.openxmlformats.org/officeDocument/2006/relationships/image" Target="../media/image8.jpeg"/><Relationship Id="rId4" Type="http://schemas.openxmlformats.org/officeDocument/2006/relationships/image" Target="../media/image13.png"/><Relationship Id="rId9" Type="http://schemas.openxmlformats.org/officeDocument/2006/relationships/image" Target="../media/image71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jpeg"/><Relationship Id="rId3" Type="http://schemas.openxmlformats.org/officeDocument/2006/relationships/image" Target="../media/image4.svg"/><Relationship Id="rId7" Type="http://schemas.openxmlformats.org/officeDocument/2006/relationships/image" Target="../media/image7.png"/><Relationship Id="rId12" Type="http://schemas.openxmlformats.org/officeDocument/2006/relationships/image" Target="../media/image15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21.svg"/><Relationship Id="rId10" Type="http://schemas.openxmlformats.org/officeDocument/2006/relationships/image" Target="../media/image9.png"/><Relationship Id="rId4" Type="http://schemas.openxmlformats.org/officeDocument/2006/relationships/image" Target="../media/image13.png"/><Relationship Id="rId9" Type="http://schemas.openxmlformats.org/officeDocument/2006/relationships/image" Target="../media/image8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jpeg"/><Relationship Id="rId3" Type="http://schemas.openxmlformats.org/officeDocument/2006/relationships/image" Target="../media/image4.sv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5.svg"/><Relationship Id="rId5" Type="http://schemas.openxmlformats.org/officeDocument/2006/relationships/image" Target="../media/image21.svg"/><Relationship Id="rId10" Type="http://schemas.openxmlformats.org/officeDocument/2006/relationships/image" Target="../media/image9.png"/><Relationship Id="rId4" Type="http://schemas.openxmlformats.org/officeDocument/2006/relationships/image" Target="../media/image13.png"/><Relationship Id="rId9" Type="http://schemas.openxmlformats.org/officeDocument/2006/relationships/image" Target="../media/image8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jpeg"/><Relationship Id="rId3" Type="http://schemas.openxmlformats.org/officeDocument/2006/relationships/image" Target="../media/image4.sv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5.svg"/><Relationship Id="rId5" Type="http://schemas.openxmlformats.org/officeDocument/2006/relationships/image" Target="../media/image21.svg"/><Relationship Id="rId10" Type="http://schemas.openxmlformats.org/officeDocument/2006/relationships/image" Target="../media/image9.png"/><Relationship Id="rId4" Type="http://schemas.openxmlformats.org/officeDocument/2006/relationships/image" Target="../media/image13.png"/><Relationship Id="rId9" Type="http://schemas.openxmlformats.org/officeDocument/2006/relationships/image" Target="../media/image8.jpe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6.svg"/><Relationship Id="rId18" Type="http://schemas.openxmlformats.org/officeDocument/2006/relationships/image" Target="../media/image46.png"/><Relationship Id="rId3" Type="http://schemas.openxmlformats.org/officeDocument/2006/relationships/image" Target="../media/image2.svg"/><Relationship Id="rId21" Type="http://schemas.openxmlformats.org/officeDocument/2006/relationships/image" Target="../media/image71.svg"/><Relationship Id="rId7" Type="http://schemas.openxmlformats.org/officeDocument/2006/relationships/image" Target="../media/image4.svg"/><Relationship Id="rId12" Type="http://schemas.openxmlformats.org/officeDocument/2006/relationships/image" Target="../media/image3.png"/><Relationship Id="rId17" Type="http://schemas.openxmlformats.org/officeDocument/2006/relationships/image" Target="../media/image67.svg"/><Relationship Id="rId25" Type="http://schemas.openxmlformats.org/officeDocument/2006/relationships/image" Target="../media/image15.svg"/><Relationship Id="rId2" Type="http://schemas.openxmlformats.org/officeDocument/2006/relationships/image" Target="../media/image1.png"/><Relationship Id="rId16" Type="http://schemas.openxmlformats.org/officeDocument/2006/relationships/image" Target="../media/image45.png"/><Relationship Id="rId20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11" Type="http://schemas.openxmlformats.org/officeDocument/2006/relationships/image" Target="../media/image63.svg"/><Relationship Id="rId24" Type="http://schemas.openxmlformats.org/officeDocument/2006/relationships/image" Target="../media/image9.png"/><Relationship Id="rId5" Type="http://schemas.openxmlformats.org/officeDocument/2006/relationships/image" Target="../media/image59.svg"/><Relationship Id="rId15" Type="http://schemas.openxmlformats.org/officeDocument/2006/relationships/image" Target="../media/image65.svg"/><Relationship Id="rId23" Type="http://schemas.openxmlformats.org/officeDocument/2006/relationships/image" Target="../media/image8.jpeg"/><Relationship Id="rId10" Type="http://schemas.openxmlformats.org/officeDocument/2006/relationships/image" Target="../media/image43.png"/><Relationship Id="rId19" Type="http://schemas.openxmlformats.org/officeDocument/2006/relationships/image" Target="../media/image69.svg"/><Relationship Id="rId4" Type="http://schemas.openxmlformats.org/officeDocument/2006/relationships/image" Target="../media/image41.png"/><Relationship Id="rId9" Type="http://schemas.openxmlformats.org/officeDocument/2006/relationships/image" Target="../media/image61.svg"/><Relationship Id="rId14" Type="http://schemas.openxmlformats.org/officeDocument/2006/relationships/image" Target="../media/image44.png"/><Relationship Id="rId22" Type="http://schemas.openxmlformats.org/officeDocument/2006/relationships/image" Target="../media/image7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4.sv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21.svg"/><Relationship Id="rId10" Type="http://schemas.openxmlformats.org/officeDocument/2006/relationships/image" Target="../media/image15.svg"/><Relationship Id="rId4" Type="http://schemas.openxmlformats.org/officeDocument/2006/relationships/image" Target="../media/image13.png"/><Relationship Id="rId9" Type="http://schemas.openxmlformats.org/officeDocument/2006/relationships/image" Target="../media/image9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4.sv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5.svg"/><Relationship Id="rId5" Type="http://schemas.openxmlformats.org/officeDocument/2006/relationships/image" Target="../media/image21.svg"/><Relationship Id="rId10" Type="http://schemas.openxmlformats.org/officeDocument/2006/relationships/image" Target="../media/image9.png"/><Relationship Id="rId4" Type="http://schemas.openxmlformats.org/officeDocument/2006/relationships/image" Target="../media/image13.png"/><Relationship Id="rId9" Type="http://schemas.openxmlformats.org/officeDocument/2006/relationships/image" Target="../media/image8.jpe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4.sv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21.svg"/><Relationship Id="rId10" Type="http://schemas.openxmlformats.org/officeDocument/2006/relationships/image" Target="../media/image15.svg"/><Relationship Id="rId4" Type="http://schemas.openxmlformats.org/officeDocument/2006/relationships/image" Target="../media/image13.png"/><Relationship Id="rId9" Type="http://schemas.openxmlformats.org/officeDocument/2006/relationships/image" Target="../media/image76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4.sv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5.svg"/><Relationship Id="rId5" Type="http://schemas.openxmlformats.org/officeDocument/2006/relationships/image" Target="../media/image21.svg"/><Relationship Id="rId10" Type="http://schemas.openxmlformats.org/officeDocument/2006/relationships/image" Target="../media/image9.png"/><Relationship Id="rId4" Type="http://schemas.openxmlformats.org/officeDocument/2006/relationships/image" Target="../media/image13.png"/><Relationship Id="rId9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29.svg"/><Relationship Id="rId18" Type="http://schemas.openxmlformats.org/officeDocument/2006/relationships/image" Target="../media/image6.png"/><Relationship Id="rId26" Type="http://schemas.openxmlformats.org/officeDocument/2006/relationships/image" Target="../media/image33.png"/><Relationship Id="rId3" Type="http://schemas.openxmlformats.org/officeDocument/2006/relationships/image" Target="../media/image35.svg"/><Relationship Id="rId21" Type="http://schemas.openxmlformats.org/officeDocument/2006/relationships/image" Target="../media/image28.png"/><Relationship Id="rId7" Type="http://schemas.openxmlformats.org/officeDocument/2006/relationships/image" Target="../media/image37.svg"/><Relationship Id="rId12" Type="http://schemas.openxmlformats.org/officeDocument/2006/relationships/image" Target="../media/image19.png"/><Relationship Id="rId17" Type="http://schemas.openxmlformats.org/officeDocument/2006/relationships/image" Target="../media/image31.svg"/><Relationship Id="rId25" Type="http://schemas.openxmlformats.org/officeDocument/2006/relationships/image" Target="../media/image32.png"/><Relationship Id="rId2" Type="http://schemas.openxmlformats.org/officeDocument/2006/relationships/image" Target="../media/image22.png"/><Relationship Id="rId16" Type="http://schemas.openxmlformats.org/officeDocument/2006/relationships/image" Target="../media/image25.png"/><Relationship Id="rId20" Type="http://schemas.openxmlformats.org/officeDocument/2006/relationships/image" Target="../media/image27.jpeg"/><Relationship Id="rId29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openxmlformats.org/officeDocument/2006/relationships/image" Target="../media/image6.svg"/><Relationship Id="rId24" Type="http://schemas.openxmlformats.org/officeDocument/2006/relationships/image" Target="../media/image31.png"/><Relationship Id="rId5" Type="http://schemas.openxmlformats.org/officeDocument/2006/relationships/image" Target="../media/image2.svg"/><Relationship Id="rId15" Type="http://schemas.openxmlformats.org/officeDocument/2006/relationships/image" Target="../media/image39.svg"/><Relationship Id="rId23" Type="http://schemas.openxmlformats.org/officeDocument/2006/relationships/image" Target="../media/image30.png"/><Relationship Id="rId28" Type="http://schemas.openxmlformats.org/officeDocument/2006/relationships/image" Target="../media/image8.jpeg"/><Relationship Id="rId10" Type="http://schemas.openxmlformats.org/officeDocument/2006/relationships/image" Target="../media/image3.png"/><Relationship Id="rId19" Type="http://schemas.openxmlformats.org/officeDocument/2006/relationships/image" Target="../media/image26.png"/><Relationship Id="rId4" Type="http://schemas.openxmlformats.org/officeDocument/2006/relationships/image" Target="../media/image1.png"/><Relationship Id="rId9" Type="http://schemas.openxmlformats.org/officeDocument/2006/relationships/image" Target="../media/image4.svg"/><Relationship Id="rId14" Type="http://schemas.openxmlformats.org/officeDocument/2006/relationships/image" Target="../media/image24.png"/><Relationship Id="rId22" Type="http://schemas.openxmlformats.org/officeDocument/2006/relationships/image" Target="../media/image29.png"/><Relationship Id="rId27" Type="http://schemas.openxmlformats.org/officeDocument/2006/relationships/image" Target="../media/image7.png"/><Relationship Id="rId30" Type="http://schemas.openxmlformats.org/officeDocument/2006/relationships/image" Target="../media/image15.sv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4.sv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21.svg"/><Relationship Id="rId10" Type="http://schemas.openxmlformats.org/officeDocument/2006/relationships/image" Target="../media/image15.svg"/><Relationship Id="rId4" Type="http://schemas.openxmlformats.org/officeDocument/2006/relationships/image" Target="../media/image13.png"/><Relationship Id="rId9" Type="http://schemas.openxmlformats.org/officeDocument/2006/relationships/image" Target="../media/image9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6.svg"/><Relationship Id="rId18" Type="http://schemas.openxmlformats.org/officeDocument/2006/relationships/image" Target="../media/image46.png"/><Relationship Id="rId3" Type="http://schemas.openxmlformats.org/officeDocument/2006/relationships/image" Target="../media/image2.svg"/><Relationship Id="rId21" Type="http://schemas.openxmlformats.org/officeDocument/2006/relationships/image" Target="../media/image71.svg"/><Relationship Id="rId7" Type="http://schemas.openxmlformats.org/officeDocument/2006/relationships/image" Target="../media/image4.svg"/><Relationship Id="rId12" Type="http://schemas.openxmlformats.org/officeDocument/2006/relationships/image" Target="../media/image3.png"/><Relationship Id="rId17" Type="http://schemas.openxmlformats.org/officeDocument/2006/relationships/image" Target="../media/image67.svg"/><Relationship Id="rId25" Type="http://schemas.openxmlformats.org/officeDocument/2006/relationships/image" Target="../media/image15.svg"/><Relationship Id="rId2" Type="http://schemas.openxmlformats.org/officeDocument/2006/relationships/image" Target="../media/image1.png"/><Relationship Id="rId16" Type="http://schemas.openxmlformats.org/officeDocument/2006/relationships/image" Target="../media/image45.png"/><Relationship Id="rId20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11" Type="http://schemas.openxmlformats.org/officeDocument/2006/relationships/image" Target="../media/image63.svg"/><Relationship Id="rId24" Type="http://schemas.openxmlformats.org/officeDocument/2006/relationships/image" Target="../media/image9.png"/><Relationship Id="rId5" Type="http://schemas.openxmlformats.org/officeDocument/2006/relationships/image" Target="../media/image59.svg"/><Relationship Id="rId15" Type="http://schemas.openxmlformats.org/officeDocument/2006/relationships/image" Target="../media/image65.svg"/><Relationship Id="rId23" Type="http://schemas.openxmlformats.org/officeDocument/2006/relationships/image" Target="../media/image8.jpeg"/><Relationship Id="rId10" Type="http://schemas.openxmlformats.org/officeDocument/2006/relationships/image" Target="../media/image43.png"/><Relationship Id="rId19" Type="http://schemas.openxmlformats.org/officeDocument/2006/relationships/image" Target="../media/image69.svg"/><Relationship Id="rId4" Type="http://schemas.openxmlformats.org/officeDocument/2006/relationships/image" Target="../media/image41.png"/><Relationship Id="rId9" Type="http://schemas.openxmlformats.org/officeDocument/2006/relationships/image" Target="../media/image61.svg"/><Relationship Id="rId14" Type="http://schemas.openxmlformats.org/officeDocument/2006/relationships/image" Target="../media/image44.png"/><Relationship Id="rId22" Type="http://schemas.openxmlformats.org/officeDocument/2006/relationships/image" Target="../media/image7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4.svg"/><Relationship Id="rId7" Type="http://schemas.openxmlformats.org/officeDocument/2006/relationships/image" Target="../media/image7.png"/><Relationship Id="rId12" Type="http://schemas.openxmlformats.org/officeDocument/2006/relationships/image" Target="../media/image15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9.png"/><Relationship Id="rId5" Type="http://schemas.openxmlformats.org/officeDocument/2006/relationships/image" Target="../media/image21.svg"/><Relationship Id="rId10" Type="http://schemas.openxmlformats.org/officeDocument/2006/relationships/image" Target="../media/image96.svg"/><Relationship Id="rId4" Type="http://schemas.openxmlformats.org/officeDocument/2006/relationships/image" Target="../media/image13.png"/><Relationship Id="rId9" Type="http://schemas.openxmlformats.org/officeDocument/2006/relationships/image" Target="../media/image78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4.svg"/><Relationship Id="rId7" Type="http://schemas.openxmlformats.org/officeDocument/2006/relationships/image" Target="../media/image7.png"/><Relationship Id="rId12" Type="http://schemas.openxmlformats.org/officeDocument/2006/relationships/image" Target="../media/image15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9.png"/><Relationship Id="rId5" Type="http://schemas.openxmlformats.org/officeDocument/2006/relationships/image" Target="../media/image21.svg"/><Relationship Id="rId10" Type="http://schemas.openxmlformats.org/officeDocument/2006/relationships/image" Target="../media/image98.svg"/><Relationship Id="rId4" Type="http://schemas.openxmlformats.org/officeDocument/2006/relationships/image" Target="../media/image13.png"/><Relationship Id="rId9" Type="http://schemas.openxmlformats.org/officeDocument/2006/relationships/image" Target="../media/image79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6.svg"/><Relationship Id="rId18" Type="http://schemas.openxmlformats.org/officeDocument/2006/relationships/image" Target="../media/image46.png"/><Relationship Id="rId3" Type="http://schemas.openxmlformats.org/officeDocument/2006/relationships/image" Target="../media/image2.svg"/><Relationship Id="rId21" Type="http://schemas.openxmlformats.org/officeDocument/2006/relationships/image" Target="../media/image71.svg"/><Relationship Id="rId7" Type="http://schemas.openxmlformats.org/officeDocument/2006/relationships/image" Target="../media/image4.svg"/><Relationship Id="rId12" Type="http://schemas.openxmlformats.org/officeDocument/2006/relationships/image" Target="../media/image3.png"/><Relationship Id="rId17" Type="http://schemas.openxmlformats.org/officeDocument/2006/relationships/image" Target="../media/image67.svg"/><Relationship Id="rId25" Type="http://schemas.openxmlformats.org/officeDocument/2006/relationships/image" Target="../media/image15.svg"/><Relationship Id="rId2" Type="http://schemas.openxmlformats.org/officeDocument/2006/relationships/image" Target="../media/image1.png"/><Relationship Id="rId16" Type="http://schemas.openxmlformats.org/officeDocument/2006/relationships/image" Target="../media/image45.png"/><Relationship Id="rId20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11" Type="http://schemas.openxmlformats.org/officeDocument/2006/relationships/image" Target="../media/image63.svg"/><Relationship Id="rId24" Type="http://schemas.openxmlformats.org/officeDocument/2006/relationships/image" Target="../media/image9.png"/><Relationship Id="rId5" Type="http://schemas.openxmlformats.org/officeDocument/2006/relationships/image" Target="../media/image59.svg"/><Relationship Id="rId15" Type="http://schemas.openxmlformats.org/officeDocument/2006/relationships/image" Target="../media/image65.svg"/><Relationship Id="rId23" Type="http://schemas.openxmlformats.org/officeDocument/2006/relationships/image" Target="../media/image8.jpeg"/><Relationship Id="rId10" Type="http://schemas.openxmlformats.org/officeDocument/2006/relationships/image" Target="../media/image43.png"/><Relationship Id="rId19" Type="http://schemas.openxmlformats.org/officeDocument/2006/relationships/image" Target="../media/image69.svg"/><Relationship Id="rId4" Type="http://schemas.openxmlformats.org/officeDocument/2006/relationships/image" Target="../media/image41.png"/><Relationship Id="rId9" Type="http://schemas.openxmlformats.org/officeDocument/2006/relationships/image" Target="../media/image61.svg"/><Relationship Id="rId14" Type="http://schemas.openxmlformats.org/officeDocument/2006/relationships/image" Target="../media/image44.png"/><Relationship Id="rId22" Type="http://schemas.openxmlformats.org/officeDocument/2006/relationships/image" Target="../media/image7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13" Type="http://schemas.openxmlformats.org/officeDocument/2006/relationships/image" Target="../media/image33.svg"/><Relationship Id="rId3" Type="http://schemas.openxmlformats.org/officeDocument/2006/relationships/image" Target="../media/image100.svg"/><Relationship Id="rId7" Type="http://schemas.openxmlformats.org/officeDocument/2006/relationships/image" Target="../media/image6.svg"/><Relationship Id="rId12" Type="http://schemas.openxmlformats.org/officeDocument/2006/relationships/image" Target="../media/image2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7.png"/><Relationship Id="rId5" Type="http://schemas.openxmlformats.org/officeDocument/2006/relationships/image" Target="../media/image19.svg"/><Relationship Id="rId10" Type="http://schemas.openxmlformats.org/officeDocument/2006/relationships/image" Target="../media/image6.png"/><Relationship Id="rId4" Type="http://schemas.openxmlformats.org/officeDocument/2006/relationships/image" Target="../media/image12.png"/><Relationship Id="rId9" Type="http://schemas.openxmlformats.org/officeDocument/2006/relationships/image" Target="../media/image102.svg"/><Relationship Id="rId14" Type="http://schemas.openxmlformats.org/officeDocument/2006/relationships/hyperlink" Target="http://www.professorpeaches.com/wp-content/uploads/2015/02/What-is-leadership-Forbes.pdf" TargetMode="Externa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29.svg"/><Relationship Id="rId18" Type="http://schemas.openxmlformats.org/officeDocument/2006/relationships/image" Target="../media/image10.png"/><Relationship Id="rId3" Type="http://schemas.openxmlformats.org/officeDocument/2006/relationships/image" Target="../media/image17.svg"/><Relationship Id="rId21" Type="http://schemas.openxmlformats.org/officeDocument/2006/relationships/image" Target="../media/image15.svg"/><Relationship Id="rId7" Type="http://schemas.openxmlformats.org/officeDocument/2006/relationships/image" Target="../media/image49.svg"/><Relationship Id="rId12" Type="http://schemas.openxmlformats.org/officeDocument/2006/relationships/image" Target="../media/image19.png"/><Relationship Id="rId17" Type="http://schemas.openxmlformats.org/officeDocument/2006/relationships/image" Target="../media/image7.png"/><Relationship Id="rId2" Type="http://schemas.openxmlformats.org/officeDocument/2006/relationships/image" Target="../media/image34.png"/><Relationship Id="rId16" Type="http://schemas.openxmlformats.org/officeDocument/2006/relationships/image" Target="../media/image6.png"/><Relationship Id="rId20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11" Type="http://schemas.openxmlformats.org/officeDocument/2006/relationships/image" Target="../media/image21.svg"/><Relationship Id="rId5" Type="http://schemas.openxmlformats.org/officeDocument/2006/relationships/image" Target="../media/image19.svg"/><Relationship Id="rId15" Type="http://schemas.openxmlformats.org/officeDocument/2006/relationships/image" Target="../media/image53.svg"/><Relationship Id="rId10" Type="http://schemas.openxmlformats.org/officeDocument/2006/relationships/image" Target="../media/image13.png"/><Relationship Id="rId19" Type="http://schemas.openxmlformats.org/officeDocument/2006/relationships/image" Target="../media/image8.jpeg"/><Relationship Id="rId4" Type="http://schemas.openxmlformats.org/officeDocument/2006/relationships/image" Target="../media/image11.png"/><Relationship Id="rId9" Type="http://schemas.openxmlformats.org/officeDocument/2006/relationships/image" Target="../media/image51.svg"/><Relationship Id="rId14" Type="http://schemas.openxmlformats.org/officeDocument/2006/relationships/image" Target="../media/image3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svg"/><Relationship Id="rId13" Type="http://schemas.openxmlformats.org/officeDocument/2006/relationships/image" Target="../media/image33.svg"/><Relationship Id="rId3" Type="http://schemas.openxmlformats.org/officeDocument/2006/relationships/image" Target="../media/image2.png"/><Relationship Id="rId7" Type="http://schemas.openxmlformats.org/officeDocument/2006/relationships/image" Target="../media/image38.png"/><Relationship Id="rId12" Type="http://schemas.openxmlformats.org/officeDocument/2006/relationships/image" Target="../media/image21.png"/><Relationship Id="rId2" Type="http://schemas.openxmlformats.org/officeDocument/2006/relationships/image" Target="../media/image6.png"/><Relationship Id="rId16" Type="http://schemas.openxmlformats.org/officeDocument/2006/relationships/image" Target="../media/image15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svg"/><Relationship Id="rId11" Type="http://schemas.openxmlformats.org/officeDocument/2006/relationships/image" Target="../media/image6.svg"/><Relationship Id="rId5" Type="http://schemas.openxmlformats.org/officeDocument/2006/relationships/image" Target="../media/image36.png"/><Relationship Id="rId15" Type="http://schemas.openxmlformats.org/officeDocument/2006/relationships/image" Target="../media/image9.png"/><Relationship Id="rId10" Type="http://schemas.openxmlformats.org/officeDocument/2006/relationships/image" Target="../media/image3.png"/><Relationship Id="rId4" Type="http://schemas.openxmlformats.org/officeDocument/2006/relationships/image" Target="../media/image4.svg"/><Relationship Id="rId9" Type="http://schemas.openxmlformats.org/officeDocument/2006/relationships/image" Target="../media/image7.png"/><Relationship Id="rId1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4.sv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5.svg"/><Relationship Id="rId5" Type="http://schemas.openxmlformats.org/officeDocument/2006/relationships/image" Target="../media/image21.svg"/><Relationship Id="rId10" Type="http://schemas.openxmlformats.org/officeDocument/2006/relationships/image" Target="../media/image9.png"/><Relationship Id="rId4" Type="http://schemas.openxmlformats.org/officeDocument/2006/relationships/image" Target="../media/image13.png"/><Relationship Id="rId9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5.svg"/><Relationship Id="rId2" Type="http://schemas.openxmlformats.org/officeDocument/2006/relationships/slideLayout" Target="../slideLayouts/slideLayout7.xml"/><Relationship Id="rId1" Type="http://schemas.openxmlformats.org/officeDocument/2006/relationships/video" Target="https://youtu.be/wE5ZV7HfrXU" TargetMode="External"/><Relationship Id="rId6" Type="http://schemas.openxmlformats.org/officeDocument/2006/relationships/image" Target="../media/image21.svg"/><Relationship Id="rId11" Type="http://schemas.openxmlformats.org/officeDocument/2006/relationships/image" Target="../media/image9.png"/><Relationship Id="rId5" Type="http://schemas.openxmlformats.org/officeDocument/2006/relationships/image" Target="../media/image13.png"/><Relationship Id="rId10" Type="http://schemas.openxmlformats.org/officeDocument/2006/relationships/image" Target="../media/image8.jpeg"/><Relationship Id="rId4" Type="http://schemas.openxmlformats.org/officeDocument/2006/relationships/image" Target="../media/image4.svg"/><Relationship Id="rId9" Type="http://schemas.openxmlformats.org/officeDocument/2006/relationships/image" Target="../media/image40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6.svg"/><Relationship Id="rId18" Type="http://schemas.openxmlformats.org/officeDocument/2006/relationships/image" Target="../media/image46.png"/><Relationship Id="rId3" Type="http://schemas.openxmlformats.org/officeDocument/2006/relationships/image" Target="../media/image2.svg"/><Relationship Id="rId21" Type="http://schemas.openxmlformats.org/officeDocument/2006/relationships/image" Target="../media/image71.svg"/><Relationship Id="rId7" Type="http://schemas.openxmlformats.org/officeDocument/2006/relationships/image" Target="../media/image4.svg"/><Relationship Id="rId12" Type="http://schemas.openxmlformats.org/officeDocument/2006/relationships/image" Target="../media/image3.png"/><Relationship Id="rId17" Type="http://schemas.openxmlformats.org/officeDocument/2006/relationships/image" Target="../media/image67.svg"/><Relationship Id="rId25" Type="http://schemas.openxmlformats.org/officeDocument/2006/relationships/image" Target="../media/image15.svg"/><Relationship Id="rId2" Type="http://schemas.openxmlformats.org/officeDocument/2006/relationships/image" Target="../media/image1.png"/><Relationship Id="rId16" Type="http://schemas.openxmlformats.org/officeDocument/2006/relationships/image" Target="../media/image45.png"/><Relationship Id="rId20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11" Type="http://schemas.openxmlformats.org/officeDocument/2006/relationships/image" Target="../media/image63.svg"/><Relationship Id="rId24" Type="http://schemas.openxmlformats.org/officeDocument/2006/relationships/image" Target="../media/image9.png"/><Relationship Id="rId5" Type="http://schemas.openxmlformats.org/officeDocument/2006/relationships/image" Target="../media/image59.svg"/><Relationship Id="rId15" Type="http://schemas.openxmlformats.org/officeDocument/2006/relationships/image" Target="../media/image65.svg"/><Relationship Id="rId23" Type="http://schemas.openxmlformats.org/officeDocument/2006/relationships/image" Target="../media/image8.jpeg"/><Relationship Id="rId10" Type="http://schemas.openxmlformats.org/officeDocument/2006/relationships/image" Target="../media/image43.png"/><Relationship Id="rId19" Type="http://schemas.openxmlformats.org/officeDocument/2006/relationships/image" Target="../media/image69.svg"/><Relationship Id="rId4" Type="http://schemas.openxmlformats.org/officeDocument/2006/relationships/image" Target="../media/image41.png"/><Relationship Id="rId9" Type="http://schemas.openxmlformats.org/officeDocument/2006/relationships/image" Target="../media/image61.svg"/><Relationship Id="rId14" Type="http://schemas.openxmlformats.org/officeDocument/2006/relationships/image" Target="../media/image44.png"/><Relationship Id="rId22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852805">
            <a:off x="7890475" y="-2171729"/>
            <a:ext cx="5364129" cy="536412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4196164">
            <a:off x="-4478873" y="6861709"/>
            <a:ext cx="11622266" cy="1238807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6027651" y="8452049"/>
            <a:ext cx="2556197" cy="275128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1185502">
            <a:off x="-1434135" y="-1156985"/>
            <a:ext cx="3750108" cy="374519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6632729">
            <a:off x="16143270" y="-2037213"/>
            <a:ext cx="4881157" cy="487476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243213" y="715612"/>
            <a:ext cx="7274007" cy="727400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7752212" y="9258300"/>
            <a:ext cx="3710720" cy="779251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7752212" y="3645911"/>
            <a:ext cx="9010597" cy="2390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300"/>
              </a:lnSpc>
            </a:pPr>
            <a:r>
              <a:rPr lang="en-US" sz="4500" dirty="0" err="1">
                <a:solidFill>
                  <a:srgbClr val="000000"/>
                </a:solidFill>
                <a:latin typeface="Abhaya Libre Regular"/>
              </a:rPr>
              <a:t>Promovisanje</a:t>
            </a:r>
            <a:r>
              <a:rPr lang="en-US" sz="4500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Abhaya Libre Regular"/>
              </a:rPr>
              <a:t>regionalnog</a:t>
            </a:r>
            <a:r>
              <a:rPr lang="en-US" sz="4500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Abhaya Libre Regular"/>
              </a:rPr>
              <a:t>razvoja</a:t>
            </a:r>
            <a:r>
              <a:rPr lang="en-US" sz="4500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Abhaya Libre Regular"/>
              </a:rPr>
              <a:t>izgradnjom</a:t>
            </a:r>
            <a:r>
              <a:rPr lang="en-US" sz="4500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Abhaya Libre Regular"/>
              </a:rPr>
              <a:t>kapaciteta</a:t>
            </a:r>
            <a:r>
              <a:rPr lang="en-US" sz="4500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Abhaya Libre Regular"/>
              </a:rPr>
              <a:t>sistema</a:t>
            </a:r>
            <a:r>
              <a:rPr lang="en-US" sz="4500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Abhaya Libre Regular"/>
              </a:rPr>
              <a:t>stručnog</a:t>
            </a:r>
            <a:r>
              <a:rPr lang="en-US" sz="4500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Abhaya Libre Regular"/>
              </a:rPr>
              <a:t>obrazovanja</a:t>
            </a:r>
            <a:r>
              <a:rPr lang="en-US" sz="4500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Abhaya Libre Regular"/>
              </a:rPr>
              <a:t>odraslih</a:t>
            </a:r>
            <a:r>
              <a:rPr lang="en-US" sz="4500" dirty="0">
                <a:solidFill>
                  <a:srgbClr val="000000"/>
                </a:solidFill>
                <a:latin typeface="Abhaya Libre Regular"/>
              </a:rPr>
              <a:t> (SOO)</a:t>
            </a:r>
            <a:endParaRPr lang="en-US" sz="4500" dirty="0">
              <a:solidFill>
                <a:srgbClr val="000000"/>
              </a:solidFill>
              <a:latin typeface="Abhaya Libre Regular"/>
            </a:endParaRPr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14847534" y="9434788"/>
            <a:ext cx="2360235" cy="60276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13456555" y="9092897"/>
            <a:ext cx="1068843" cy="1110057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E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4196164">
            <a:off x="-5974143" y="8370333"/>
            <a:ext cx="10675280" cy="1137869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836636">
            <a:off x="0" y="-2006961"/>
            <a:ext cx="3334026" cy="358848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6418708" y="0"/>
            <a:ext cx="1869292" cy="186929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7870030" y="9245916"/>
            <a:ext cx="3710720" cy="77925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9614497">
            <a:off x="17215841" y="8047725"/>
            <a:ext cx="4352147" cy="4346443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1028700" y="1812142"/>
            <a:ext cx="9478316" cy="17779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450"/>
              </a:lnSpc>
            </a:pPr>
            <a:r>
              <a:rPr lang="en-US" sz="2464" spc="-36" dirty="0" err="1">
                <a:solidFill>
                  <a:srgbClr val="000000"/>
                </a:solidFill>
                <a:latin typeface="Abhaya Libre Regular"/>
              </a:rPr>
              <a:t>Maslov</a:t>
            </a:r>
            <a:r>
              <a:rPr lang="en-US" sz="2464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64" spc="-36" dirty="0" err="1">
                <a:solidFill>
                  <a:srgbClr val="000000"/>
                </a:solidFill>
                <a:latin typeface="Abhaya Libre Regular"/>
              </a:rPr>
              <a:t>smatra</a:t>
            </a:r>
            <a:r>
              <a:rPr lang="en-US" sz="2464" spc="-36" dirty="0">
                <a:solidFill>
                  <a:srgbClr val="000000"/>
                </a:solidFill>
                <a:latin typeface="Abhaya Libre Regular"/>
              </a:rPr>
              <a:t> da </a:t>
            </a:r>
            <a:r>
              <a:rPr lang="en-US" sz="2464" spc="-36" dirty="0" err="1">
                <a:solidFill>
                  <a:srgbClr val="000000"/>
                </a:solidFill>
                <a:latin typeface="Abhaya Libre Regular"/>
              </a:rPr>
              <a:t>postoji</a:t>
            </a:r>
            <a:r>
              <a:rPr lang="en-US" sz="2464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64" spc="-36" dirty="0" err="1">
                <a:solidFill>
                  <a:srgbClr val="000000"/>
                </a:solidFill>
                <a:latin typeface="Abhaya Libre Regular"/>
              </a:rPr>
              <a:t>hijerarhija</a:t>
            </a:r>
            <a:r>
              <a:rPr lang="en-US" sz="2464" spc="-36" dirty="0">
                <a:solidFill>
                  <a:srgbClr val="000000"/>
                </a:solidFill>
                <a:latin typeface="Abhaya Libre Regular"/>
              </a:rPr>
              <a:t> od </a:t>
            </a:r>
            <a:r>
              <a:rPr lang="en-US" sz="2464" spc="-36" dirty="0" smtClean="0">
                <a:solidFill>
                  <a:srgbClr val="000000"/>
                </a:solidFill>
                <a:latin typeface="Abhaya Libre Regular"/>
              </a:rPr>
              <a:t>pet</a:t>
            </a:r>
            <a:r>
              <a:rPr lang="sr-Latn-RS" sz="2464" spc="-36" dirty="0" smtClean="0">
                <a:solidFill>
                  <a:srgbClr val="000000"/>
                </a:solidFill>
                <a:latin typeface="Abhaya Libre Regular"/>
              </a:rPr>
              <a:t> nivoa</a:t>
            </a:r>
            <a:r>
              <a:rPr lang="en-US" sz="2464" spc="-36" dirty="0" smtClean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64" spc="-36" dirty="0" err="1">
                <a:solidFill>
                  <a:srgbClr val="000000"/>
                </a:solidFill>
                <a:latin typeface="Abhaya Libre Regular"/>
              </a:rPr>
              <a:t>potreba</a:t>
            </a:r>
            <a:r>
              <a:rPr lang="en-US" sz="2464" spc="-36" dirty="0">
                <a:solidFill>
                  <a:srgbClr val="000000"/>
                </a:solidFill>
                <a:latin typeface="Abhaya Libre Regular"/>
              </a:rPr>
              <a:t>; </a:t>
            </a:r>
            <a:r>
              <a:rPr lang="en-US" sz="2464" spc="-36" dirty="0" err="1" smtClean="0">
                <a:solidFill>
                  <a:srgbClr val="000000"/>
                </a:solidFill>
                <a:latin typeface="Abhaya Libre Regular"/>
              </a:rPr>
              <a:t>ka</a:t>
            </a:r>
            <a:r>
              <a:rPr lang="sr-Latn-RS" sz="2464" spc="-36" dirty="0" smtClean="0">
                <a:solidFill>
                  <a:srgbClr val="000000"/>
                </a:solidFill>
                <a:latin typeface="Abhaya Libre Regular"/>
              </a:rPr>
              <a:t>da</a:t>
            </a:r>
            <a:r>
              <a:rPr lang="en-US" sz="2464" spc="-36" dirty="0" smtClean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64" spc="-36" dirty="0">
                <a:solidFill>
                  <a:srgbClr val="000000"/>
                </a:solidFill>
                <a:latin typeface="Abhaya Libre Regular"/>
              </a:rPr>
              <a:t>je </a:t>
            </a:r>
            <a:r>
              <a:rPr lang="en-US" sz="2464" spc="-36" dirty="0" err="1">
                <a:solidFill>
                  <a:srgbClr val="000000"/>
                </a:solidFill>
                <a:latin typeface="Abhaya Libre Regular"/>
              </a:rPr>
              <a:t>svaka</a:t>
            </a:r>
            <a:r>
              <a:rPr lang="en-US" sz="2464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64" spc="-36" dirty="0" err="1">
                <a:solidFill>
                  <a:srgbClr val="000000"/>
                </a:solidFill>
                <a:latin typeface="Abhaya Libre Regular"/>
              </a:rPr>
              <a:t>potreba</a:t>
            </a:r>
            <a:r>
              <a:rPr lang="en-US" sz="2464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64" spc="-36" dirty="0" err="1">
                <a:solidFill>
                  <a:srgbClr val="000000"/>
                </a:solidFill>
                <a:latin typeface="Abhaya Libre Regular"/>
              </a:rPr>
              <a:t>suštinski</a:t>
            </a:r>
            <a:r>
              <a:rPr lang="en-US" sz="2464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64" spc="-36" dirty="0" err="1">
                <a:solidFill>
                  <a:srgbClr val="000000"/>
                </a:solidFill>
                <a:latin typeface="Abhaya Libre Regular"/>
              </a:rPr>
              <a:t>zadovoljena</a:t>
            </a:r>
            <a:r>
              <a:rPr lang="en-US" sz="2464" spc="-36" dirty="0">
                <a:solidFill>
                  <a:srgbClr val="000000"/>
                </a:solidFill>
                <a:latin typeface="Abhaya Libre Regular"/>
              </a:rPr>
              <a:t>, </a:t>
            </a:r>
            <a:r>
              <a:rPr lang="en-US" sz="2464" spc="-36" dirty="0" err="1">
                <a:solidFill>
                  <a:srgbClr val="000000"/>
                </a:solidFill>
                <a:latin typeface="Abhaya Libre Regular"/>
              </a:rPr>
              <a:t>sledeća</a:t>
            </a:r>
            <a:r>
              <a:rPr lang="en-US" sz="2464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64" spc="-36" dirty="0" err="1">
                <a:solidFill>
                  <a:srgbClr val="000000"/>
                </a:solidFill>
                <a:latin typeface="Abhaya Libre Regular"/>
              </a:rPr>
              <a:t>potreba</a:t>
            </a:r>
            <a:r>
              <a:rPr lang="en-US" sz="2464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64" spc="-36" dirty="0" err="1">
                <a:solidFill>
                  <a:srgbClr val="000000"/>
                </a:solidFill>
                <a:latin typeface="Abhaya Libre Regular"/>
              </a:rPr>
              <a:t>postaje</a:t>
            </a:r>
            <a:r>
              <a:rPr lang="en-US" sz="2464" spc="-36" dirty="0">
                <a:solidFill>
                  <a:srgbClr val="000000"/>
                </a:solidFill>
                <a:latin typeface="Abhaya Libre Regular"/>
              </a:rPr>
              <a:t> DOMINANTNA. On </a:t>
            </a:r>
            <a:r>
              <a:rPr lang="en-US" sz="2464" spc="-36" dirty="0" err="1">
                <a:solidFill>
                  <a:srgbClr val="000000"/>
                </a:solidFill>
                <a:latin typeface="Abhaya Libre Regular"/>
              </a:rPr>
              <a:t>tvrdi</a:t>
            </a:r>
            <a:r>
              <a:rPr lang="en-US" sz="2464" spc="-36" dirty="0">
                <a:solidFill>
                  <a:srgbClr val="000000"/>
                </a:solidFill>
                <a:latin typeface="Abhaya Libre Regular"/>
              </a:rPr>
              <a:t> da </a:t>
            </a:r>
            <a:r>
              <a:rPr lang="en-US" sz="2464" spc="-36" dirty="0" err="1">
                <a:solidFill>
                  <a:srgbClr val="000000"/>
                </a:solidFill>
                <a:latin typeface="Abhaya Libre Regular"/>
              </a:rPr>
              <a:t>potrebe</a:t>
            </a:r>
            <a:r>
              <a:rPr lang="en-US" sz="2464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64" spc="-36" dirty="0" err="1">
                <a:solidFill>
                  <a:srgbClr val="000000"/>
                </a:solidFill>
                <a:latin typeface="Abhaya Libre Regular"/>
              </a:rPr>
              <a:t>nižeg</a:t>
            </a:r>
            <a:r>
              <a:rPr lang="en-US" sz="2464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64" spc="-36" dirty="0" err="1">
                <a:solidFill>
                  <a:srgbClr val="000000"/>
                </a:solidFill>
                <a:latin typeface="Abhaya Libre Regular"/>
              </a:rPr>
              <a:t>reda</a:t>
            </a:r>
            <a:r>
              <a:rPr lang="en-US" sz="2464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64" spc="-36" dirty="0" err="1">
                <a:solidFill>
                  <a:srgbClr val="000000"/>
                </a:solidFill>
                <a:latin typeface="Abhaya Libre Regular"/>
              </a:rPr>
              <a:t>moraju</a:t>
            </a:r>
            <a:r>
              <a:rPr lang="en-US" sz="2464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64" spc="-36" dirty="0" err="1">
                <a:solidFill>
                  <a:srgbClr val="000000"/>
                </a:solidFill>
                <a:latin typeface="Abhaya Libre Regular"/>
              </a:rPr>
              <a:t>biti</a:t>
            </a:r>
            <a:r>
              <a:rPr lang="en-US" sz="2464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64" spc="-36" dirty="0" err="1">
                <a:solidFill>
                  <a:srgbClr val="000000"/>
                </a:solidFill>
                <a:latin typeface="Abhaya Libre Regular"/>
              </a:rPr>
              <a:t>zadovoljene</a:t>
            </a:r>
            <a:r>
              <a:rPr lang="en-US" sz="2464" spc="-36" dirty="0">
                <a:solidFill>
                  <a:srgbClr val="000000"/>
                </a:solidFill>
                <a:latin typeface="Abhaya Libre Regular"/>
              </a:rPr>
              <a:t> pre </a:t>
            </a:r>
            <a:r>
              <a:rPr lang="en-US" sz="2464" spc="-36" dirty="0" err="1">
                <a:solidFill>
                  <a:srgbClr val="000000"/>
                </a:solidFill>
                <a:latin typeface="Abhaya Libre Regular"/>
              </a:rPr>
              <a:t>nego</a:t>
            </a:r>
            <a:r>
              <a:rPr lang="en-US" sz="2464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64" spc="-36" dirty="0" err="1">
                <a:solidFill>
                  <a:srgbClr val="000000"/>
                </a:solidFill>
                <a:latin typeface="Abhaya Libre Regular"/>
              </a:rPr>
              <a:t>što</a:t>
            </a:r>
            <a:r>
              <a:rPr lang="en-US" sz="2464" spc="-36" dirty="0">
                <a:solidFill>
                  <a:srgbClr val="000000"/>
                </a:solidFill>
                <a:latin typeface="Abhaya Libre Regular"/>
              </a:rPr>
              <a:t> se </a:t>
            </a:r>
            <a:r>
              <a:rPr lang="en-US" sz="2464" spc="-36" dirty="0" err="1">
                <a:solidFill>
                  <a:srgbClr val="000000"/>
                </a:solidFill>
                <a:latin typeface="Abhaya Libre Regular"/>
              </a:rPr>
              <a:t>pređe</a:t>
            </a:r>
            <a:r>
              <a:rPr lang="en-US" sz="2464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64" spc="-36" dirty="0" err="1">
                <a:solidFill>
                  <a:srgbClr val="000000"/>
                </a:solidFill>
                <a:latin typeface="Abhaya Libre Regular"/>
              </a:rPr>
              <a:t>na</a:t>
            </a:r>
            <a:r>
              <a:rPr lang="en-US" sz="2464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64" spc="-36" dirty="0" err="1">
                <a:solidFill>
                  <a:srgbClr val="000000"/>
                </a:solidFill>
                <a:latin typeface="Abhaya Libre Regular"/>
              </a:rPr>
              <a:t>potrebe</a:t>
            </a:r>
            <a:r>
              <a:rPr lang="en-US" sz="2464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64" spc="-36" dirty="0" err="1">
                <a:solidFill>
                  <a:srgbClr val="000000"/>
                </a:solidFill>
                <a:latin typeface="Abhaya Libre Regular"/>
              </a:rPr>
              <a:t>višeg</a:t>
            </a:r>
            <a:r>
              <a:rPr lang="en-US" sz="2464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64" spc="-36" dirty="0" err="1">
                <a:solidFill>
                  <a:srgbClr val="000000"/>
                </a:solidFill>
                <a:latin typeface="Abhaya Libre Regular"/>
              </a:rPr>
              <a:t>reda</a:t>
            </a:r>
            <a:r>
              <a:rPr lang="en-US" sz="2464" spc="-36" dirty="0">
                <a:solidFill>
                  <a:srgbClr val="000000"/>
                </a:solidFill>
                <a:latin typeface="Abhaya Libre Regular"/>
              </a:rPr>
              <a:t>.</a:t>
            </a:r>
            <a:endParaRPr lang="en-US" sz="2464" spc="-36" dirty="0">
              <a:solidFill>
                <a:srgbClr val="000000"/>
              </a:solidFill>
              <a:latin typeface="Abhaya Libre Regular"/>
            </a:endParaRP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959355" y="3586162"/>
            <a:ext cx="7403522" cy="5581917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4084698" y="1125146"/>
            <a:ext cx="10088417" cy="11669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050"/>
              </a:lnSpc>
            </a:pPr>
            <a:r>
              <a:rPr lang="en-US" sz="5941" dirty="0" err="1" smtClean="0">
                <a:solidFill>
                  <a:srgbClr val="000000"/>
                </a:solidFill>
                <a:latin typeface="Abhaya Libre Regular Bold"/>
              </a:rPr>
              <a:t>Maslo</a:t>
            </a:r>
            <a:r>
              <a:rPr lang="sr-Latn-RS" sz="5941" dirty="0" smtClean="0">
                <a:solidFill>
                  <a:srgbClr val="000000"/>
                </a:solidFill>
                <a:latin typeface="Abhaya Libre Regular Bold"/>
              </a:rPr>
              <a:t>vljeva</a:t>
            </a:r>
            <a:r>
              <a:rPr lang="en-US" sz="5941" dirty="0" smtClean="0">
                <a:solidFill>
                  <a:srgbClr val="000000"/>
                </a:solidFill>
                <a:latin typeface="Abhaya Libre Regular Bold"/>
              </a:rPr>
              <a:t> </a:t>
            </a:r>
            <a:r>
              <a:rPr lang="sr-Latn-RS" sz="5941" dirty="0" smtClean="0">
                <a:solidFill>
                  <a:srgbClr val="000000"/>
                </a:solidFill>
                <a:latin typeface="Abhaya Libre Regular Bold"/>
              </a:rPr>
              <a:t>hijerarhija potreba</a:t>
            </a:r>
            <a:endParaRPr lang="en-US" sz="5941" dirty="0">
              <a:solidFill>
                <a:srgbClr val="000000"/>
              </a:solidFill>
              <a:latin typeface="Abhaya Libre Regular Bold"/>
            </a:endParaRPr>
          </a:p>
          <a:p>
            <a:pPr algn="ctr">
              <a:lnSpc>
                <a:spcPts val="4030"/>
              </a:lnSpc>
            </a:pPr>
            <a:r>
              <a:rPr lang="en-US" sz="4741" dirty="0">
                <a:solidFill>
                  <a:srgbClr val="000000"/>
                </a:solidFill>
                <a:latin typeface="Abhaya Libre Regular Bold"/>
              </a:rPr>
              <a:t> 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3124200" y="290472"/>
            <a:ext cx="12725400" cy="6924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659"/>
              </a:lnSpc>
              <a:spcBef>
                <a:spcPct val="0"/>
              </a:spcBef>
            </a:pPr>
            <a:r>
              <a:rPr lang="en-US" sz="1899" dirty="0" err="1">
                <a:solidFill>
                  <a:srgbClr val="000000"/>
                </a:solidFill>
                <a:latin typeface="Open Sans Extra Bold"/>
              </a:rPr>
              <a:t>Osnovna</a:t>
            </a:r>
            <a:r>
              <a:rPr lang="en-US" sz="1899" dirty="0">
                <a:solidFill>
                  <a:srgbClr val="000000"/>
                </a:solidFill>
                <a:latin typeface="Open Sans Extra Bold"/>
              </a:rPr>
              <a:t> </a:t>
            </a:r>
            <a:r>
              <a:rPr lang="en-US" sz="1899" dirty="0" err="1">
                <a:solidFill>
                  <a:srgbClr val="000000"/>
                </a:solidFill>
                <a:latin typeface="Open Sans Extra Bold"/>
              </a:rPr>
              <a:t>ideja</a:t>
            </a:r>
            <a:r>
              <a:rPr lang="en-US" sz="1899" dirty="0">
                <a:solidFill>
                  <a:srgbClr val="000000"/>
                </a:solidFill>
                <a:latin typeface="Open Sans Extra Bold"/>
              </a:rPr>
              <a:t> </a:t>
            </a:r>
            <a:r>
              <a:rPr lang="sr-Latn-RS" sz="1899" dirty="0" smtClean="0">
                <a:solidFill>
                  <a:srgbClr val="000000"/>
                </a:solidFill>
                <a:latin typeface="Open Sans Extra Bold"/>
              </a:rPr>
              <a:t>zasniva se na tome</a:t>
            </a:r>
            <a:r>
              <a:rPr lang="en-US" sz="1899" dirty="0" smtClean="0">
                <a:solidFill>
                  <a:srgbClr val="000000"/>
                </a:solidFill>
                <a:latin typeface="Open Sans Extra Bold"/>
              </a:rPr>
              <a:t> </a:t>
            </a:r>
            <a:r>
              <a:rPr lang="en-US" sz="1899" dirty="0">
                <a:solidFill>
                  <a:srgbClr val="000000"/>
                </a:solidFill>
                <a:latin typeface="Open Sans Extra Bold"/>
              </a:rPr>
              <a:t>da </a:t>
            </a:r>
            <a:r>
              <a:rPr lang="en-US" sz="1899" dirty="0" err="1">
                <a:solidFill>
                  <a:srgbClr val="000000"/>
                </a:solidFill>
                <a:latin typeface="Open Sans Extra Bold"/>
              </a:rPr>
              <a:t>pojedinci</a:t>
            </a:r>
            <a:r>
              <a:rPr lang="en-US" sz="1899" dirty="0">
                <a:solidFill>
                  <a:srgbClr val="000000"/>
                </a:solidFill>
                <a:latin typeface="Open Sans Extra Bold"/>
              </a:rPr>
              <a:t> </a:t>
            </a:r>
            <a:r>
              <a:rPr lang="en-US" sz="1899" dirty="0" err="1">
                <a:solidFill>
                  <a:srgbClr val="000000"/>
                </a:solidFill>
                <a:latin typeface="Open Sans Extra Bold"/>
              </a:rPr>
              <a:t>imaju</a:t>
            </a:r>
            <a:r>
              <a:rPr lang="en-US" sz="1899" dirty="0">
                <a:solidFill>
                  <a:srgbClr val="000000"/>
                </a:solidFill>
                <a:latin typeface="Open Sans Extra Bold"/>
              </a:rPr>
              <a:t> </a:t>
            </a:r>
            <a:r>
              <a:rPr lang="en-US" sz="1899" dirty="0" err="1">
                <a:solidFill>
                  <a:srgbClr val="000000"/>
                </a:solidFill>
                <a:latin typeface="Open Sans Extra Bold"/>
              </a:rPr>
              <a:t>potrebe</a:t>
            </a:r>
            <a:r>
              <a:rPr lang="en-US" sz="1899" dirty="0">
                <a:solidFill>
                  <a:srgbClr val="000000"/>
                </a:solidFill>
                <a:latin typeface="Open Sans Extra Bold"/>
              </a:rPr>
              <a:t> </a:t>
            </a:r>
            <a:r>
              <a:rPr lang="en-US" sz="1899" dirty="0" err="1">
                <a:solidFill>
                  <a:srgbClr val="000000"/>
                </a:solidFill>
                <a:latin typeface="Open Sans Extra Bold"/>
              </a:rPr>
              <a:t>koje</a:t>
            </a:r>
            <a:r>
              <a:rPr lang="en-US" sz="1899" dirty="0">
                <a:solidFill>
                  <a:srgbClr val="000000"/>
                </a:solidFill>
                <a:latin typeface="Open Sans Extra Bold"/>
              </a:rPr>
              <a:t> </a:t>
            </a:r>
            <a:r>
              <a:rPr lang="en-US" sz="1899" dirty="0" err="1">
                <a:solidFill>
                  <a:srgbClr val="000000"/>
                </a:solidFill>
                <a:latin typeface="Open Sans Extra Bold"/>
              </a:rPr>
              <a:t>će</a:t>
            </a:r>
            <a:r>
              <a:rPr lang="en-US" sz="1899" dirty="0">
                <a:solidFill>
                  <a:srgbClr val="000000"/>
                </a:solidFill>
                <a:latin typeface="Open Sans Extra Bold"/>
              </a:rPr>
              <a:t>, </a:t>
            </a:r>
            <a:r>
              <a:rPr lang="en-US" sz="1899" dirty="0" err="1">
                <a:solidFill>
                  <a:srgbClr val="000000"/>
                </a:solidFill>
                <a:latin typeface="Open Sans Extra Bold"/>
              </a:rPr>
              <a:t>kada</a:t>
            </a:r>
            <a:r>
              <a:rPr lang="en-US" sz="1899" dirty="0">
                <a:solidFill>
                  <a:srgbClr val="000000"/>
                </a:solidFill>
                <a:latin typeface="Open Sans Extra Bold"/>
              </a:rPr>
              <a:t> </a:t>
            </a:r>
            <a:r>
              <a:rPr lang="en-US" sz="1899" dirty="0" err="1">
                <a:solidFill>
                  <a:srgbClr val="000000"/>
                </a:solidFill>
                <a:latin typeface="Open Sans Extra Bold"/>
              </a:rPr>
              <a:t>su</a:t>
            </a:r>
            <a:r>
              <a:rPr lang="en-US" sz="1899" dirty="0">
                <a:solidFill>
                  <a:srgbClr val="000000"/>
                </a:solidFill>
                <a:latin typeface="Open Sans Extra Bold"/>
              </a:rPr>
              <a:t> </a:t>
            </a:r>
            <a:r>
              <a:rPr lang="en-US" sz="1899" dirty="0" err="1">
                <a:solidFill>
                  <a:srgbClr val="000000"/>
                </a:solidFill>
                <a:latin typeface="Open Sans Extra Bold"/>
              </a:rPr>
              <a:t>nezadovoljene</a:t>
            </a:r>
            <a:r>
              <a:rPr lang="en-US" sz="1899" dirty="0">
                <a:solidFill>
                  <a:srgbClr val="000000"/>
                </a:solidFill>
                <a:latin typeface="Open Sans Extra Bold"/>
              </a:rPr>
              <a:t>, </a:t>
            </a:r>
            <a:r>
              <a:rPr lang="en-US" sz="1899" dirty="0" err="1">
                <a:solidFill>
                  <a:srgbClr val="000000"/>
                </a:solidFill>
                <a:latin typeface="Open Sans Extra Bold"/>
              </a:rPr>
              <a:t>rezultirati</a:t>
            </a:r>
            <a:r>
              <a:rPr lang="en-US" sz="1899" dirty="0">
                <a:solidFill>
                  <a:srgbClr val="000000"/>
                </a:solidFill>
                <a:latin typeface="Open Sans Extra Bold"/>
              </a:rPr>
              <a:t> </a:t>
            </a:r>
            <a:r>
              <a:rPr lang="en-US" sz="1899" dirty="0" err="1">
                <a:solidFill>
                  <a:srgbClr val="000000"/>
                </a:solidFill>
                <a:latin typeface="Open Sans Extra Bold"/>
              </a:rPr>
              <a:t>motivacijom</a:t>
            </a:r>
            <a:r>
              <a:rPr lang="en-US" sz="1899" dirty="0">
                <a:solidFill>
                  <a:srgbClr val="000000"/>
                </a:solidFill>
                <a:latin typeface="Open Sans Extra Bold"/>
              </a:rPr>
              <a:t>.</a:t>
            </a:r>
            <a:endParaRPr lang="en-US" sz="1899" dirty="0">
              <a:solidFill>
                <a:srgbClr val="000000"/>
              </a:solidFill>
              <a:latin typeface="Open Sans Extra Bold"/>
            </a:endParaRPr>
          </a:p>
        </p:txBody>
      </p:sp>
      <p:pic>
        <p:nvPicPr>
          <p:cNvPr id="12" name="Picture 12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4993119" y="9508512"/>
            <a:ext cx="2360235" cy="60276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3456555" y="9092897"/>
            <a:ext cx="1068843" cy="1110057"/>
          </a:xfrm>
          <a:prstGeom prst="rect">
            <a:avLst/>
          </a:prstGeom>
        </p:spPr>
      </p:pic>
      <p:sp>
        <p:nvSpPr>
          <p:cNvPr id="14" name="TextBox 14"/>
          <p:cNvSpPr txBox="1"/>
          <p:nvPr/>
        </p:nvSpPr>
        <p:spPr>
          <a:xfrm>
            <a:off x="11120963" y="7862457"/>
            <a:ext cx="6104305" cy="3056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67"/>
              </a:lnSpc>
            </a:pPr>
            <a:r>
              <a:rPr lang="en-US" sz="1834" dirty="0">
                <a:solidFill>
                  <a:srgbClr val="04989E"/>
                </a:solidFill>
                <a:latin typeface="Open Sans Extra Bold"/>
              </a:rPr>
              <a:t>https://www.youtube.com/watch?v=O-4ithG_07Q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702975" y="3740938"/>
            <a:ext cx="6940279" cy="3999849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E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4196164">
            <a:off x="-5974143" y="8370333"/>
            <a:ext cx="10675280" cy="1137869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836636">
            <a:off x="0" y="-2006961"/>
            <a:ext cx="3334026" cy="358848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6418708" y="0"/>
            <a:ext cx="1869292" cy="186929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7870030" y="9245916"/>
            <a:ext cx="3710720" cy="77925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9614497">
            <a:off x="17215841" y="8047725"/>
            <a:ext cx="4352147" cy="434644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572372" y="7744612"/>
            <a:ext cx="1504737" cy="157940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9725389" y="2268090"/>
            <a:ext cx="8224528" cy="5476522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5246199" y="898136"/>
            <a:ext cx="8256649" cy="21423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49"/>
              </a:lnSpc>
            </a:pPr>
            <a:r>
              <a:rPr lang="en-US" sz="6410" dirty="0" err="1" smtClean="0">
                <a:solidFill>
                  <a:srgbClr val="000000"/>
                </a:solidFill>
                <a:latin typeface="Abhaya Libre Regular Bold"/>
              </a:rPr>
              <a:t>Alderfer</a:t>
            </a:r>
            <a:r>
              <a:rPr lang="sr-Latn-RS" sz="6410" dirty="0" smtClean="0">
                <a:solidFill>
                  <a:srgbClr val="000000"/>
                </a:solidFill>
                <a:latin typeface="Abhaya Libre Regular Bold"/>
              </a:rPr>
              <a:t>ova</a:t>
            </a:r>
            <a:r>
              <a:rPr lang="en-US" sz="6410" dirty="0" smtClean="0">
                <a:solidFill>
                  <a:srgbClr val="000000"/>
                </a:solidFill>
                <a:latin typeface="Abhaya Libre Regular Bold"/>
              </a:rPr>
              <a:t> </a:t>
            </a:r>
            <a:r>
              <a:rPr lang="en-US" sz="6410" dirty="0">
                <a:solidFill>
                  <a:srgbClr val="000000"/>
                </a:solidFill>
                <a:latin typeface="Abhaya Libre Regular Bold"/>
              </a:rPr>
              <a:t>ERG </a:t>
            </a:r>
            <a:r>
              <a:rPr lang="sr-Latn-RS" sz="6410" dirty="0" smtClean="0">
                <a:solidFill>
                  <a:srgbClr val="000000"/>
                </a:solidFill>
                <a:latin typeface="Abhaya Libre Regular Bold"/>
              </a:rPr>
              <a:t>teorija</a:t>
            </a:r>
            <a:endParaRPr lang="en-US" sz="6410" dirty="0">
              <a:solidFill>
                <a:srgbClr val="000000"/>
              </a:solidFill>
              <a:latin typeface="Abhaya Libre Regular Bold"/>
            </a:endParaRPr>
          </a:p>
          <a:p>
            <a:pPr algn="ctr">
              <a:lnSpc>
                <a:spcPts val="5449"/>
              </a:lnSpc>
            </a:pPr>
            <a:endParaRPr lang="en-US" sz="6410" dirty="0">
              <a:solidFill>
                <a:srgbClr val="000000"/>
              </a:solidFill>
              <a:latin typeface="Abhaya Libre Regular Bold"/>
            </a:endParaRPr>
          </a:p>
          <a:p>
            <a:pPr algn="ctr">
              <a:lnSpc>
                <a:spcPts val="5449"/>
              </a:lnSpc>
            </a:pPr>
            <a:endParaRPr lang="en-US" sz="6410" dirty="0">
              <a:solidFill>
                <a:srgbClr val="000000"/>
              </a:solidFill>
              <a:latin typeface="Abhaya Libre Regular Bold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572372" y="2354654"/>
            <a:ext cx="9347654" cy="55015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947"/>
              </a:lnSpc>
            </a:pPr>
            <a:r>
              <a:rPr lang="en-US" sz="2819" spc="-42" dirty="0" err="1" smtClean="0">
                <a:solidFill>
                  <a:srgbClr val="000000"/>
                </a:solidFill>
                <a:latin typeface="Abhaya Libre Regular"/>
              </a:rPr>
              <a:t>Alderfer</a:t>
            </a:r>
            <a:r>
              <a:rPr lang="en-US" sz="2819" spc="-42" dirty="0" smtClean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819" spc="-42" dirty="0" err="1">
                <a:solidFill>
                  <a:srgbClr val="000000"/>
                </a:solidFill>
                <a:latin typeface="Abhaya Libre Regular"/>
              </a:rPr>
              <a:t>navodi</a:t>
            </a:r>
            <a:r>
              <a:rPr lang="en-US" sz="2819" spc="-42" dirty="0">
                <a:solidFill>
                  <a:srgbClr val="000000"/>
                </a:solidFill>
                <a:latin typeface="Abhaya Libre Regular"/>
              </a:rPr>
              <a:t> da </a:t>
            </a:r>
            <a:r>
              <a:rPr lang="en-US" sz="2819" spc="-42" dirty="0" err="1">
                <a:solidFill>
                  <a:srgbClr val="000000"/>
                </a:solidFill>
                <a:latin typeface="Abhaya Libre Regular"/>
              </a:rPr>
              <a:t>više</a:t>
            </a:r>
            <a:r>
              <a:rPr lang="en-US" sz="2819" spc="-42" dirty="0">
                <a:solidFill>
                  <a:srgbClr val="000000"/>
                </a:solidFill>
                <a:latin typeface="Abhaya Libre Regular"/>
              </a:rPr>
              <a:t> od </a:t>
            </a:r>
            <a:r>
              <a:rPr lang="en-US" sz="2819" spc="-42" dirty="0" err="1">
                <a:solidFill>
                  <a:srgbClr val="000000"/>
                </a:solidFill>
                <a:latin typeface="Abhaya Libre Regular"/>
              </a:rPr>
              <a:t>jedne</a:t>
            </a:r>
            <a:r>
              <a:rPr lang="en-US" sz="2819" spc="-42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819" spc="-42" dirty="0" err="1">
                <a:solidFill>
                  <a:srgbClr val="000000"/>
                </a:solidFill>
                <a:latin typeface="Abhaya Libre Regular"/>
              </a:rPr>
              <a:t>potrebe</a:t>
            </a:r>
            <a:r>
              <a:rPr lang="en-US" sz="2819" spc="-42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819" spc="-42" dirty="0" err="1">
                <a:solidFill>
                  <a:srgbClr val="000000"/>
                </a:solidFill>
                <a:latin typeface="Abhaya Libre Regular"/>
              </a:rPr>
              <a:t>može</a:t>
            </a:r>
            <a:r>
              <a:rPr lang="en-US" sz="2819" spc="-42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819" spc="-42" dirty="0" err="1">
                <a:solidFill>
                  <a:srgbClr val="000000"/>
                </a:solidFill>
                <a:latin typeface="Abhaya Libre Regular"/>
              </a:rPr>
              <a:t>biti</a:t>
            </a:r>
            <a:r>
              <a:rPr lang="en-US" sz="2819" spc="-42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819" spc="-42" dirty="0" err="1">
                <a:solidFill>
                  <a:srgbClr val="000000"/>
                </a:solidFill>
                <a:latin typeface="Abhaya Libre Regular"/>
              </a:rPr>
              <a:t>važno</a:t>
            </a:r>
            <a:r>
              <a:rPr lang="en-US" sz="2819" spc="-42" dirty="0">
                <a:solidFill>
                  <a:srgbClr val="000000"/>
                </a:solidFill>
                <a:latin typeface="Abhaya Libre Regular"/>
              </a:rPr>
              <a:t> u </a:t>
            </a:r>
            <a:r>
              <a:rPr lang="en-US" sz="2819" spc="-42" dirty="0" err="1">
                <a:solidFill>
                  <a:srgbClr val="000000"/>
                </a:solidFill>
                <a:latin typeface="Abhaya Libre Regular"/>
              </a:rPr>
              <a:t>isto</a:t>
            </a:r>
            <a:r>
              <a:rPr lang="en-US" sz="2819" spc="-42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819" spc="-42" dirty="0" err="1">
                <a:solidFill>
                  <a:srgbClr val="000000"/>
                </a:solidFill>
                <a:latin typeface="Abhaya Libre Regular"/>
              </a:rPr>
              <a:t>vreme</a:t>
            </a:r>
            <a:r>
              <a:rPr lang="en-US" sz="2819" spc="-42" dirty="0">
                <a:solidFill>
                  <a:srgbClr val="000000"/>
                </a:solidFill>
                <a:latin typeface="Abhaya Libre Regular"/>
              </a:rPr>
              <a:t>. On </a:t>
            </a:r>
            <a:r>
              <a:rPr lang="en-US" sz="2819" spc="-42" dirty="0" err="1">
                <a:solidFill>
                  <a:srgbClr val="000000"/>
                </a:solidFill>
                <a:latin typeface="Abhaya Libre Regular"/>
              </a:rPr>
              <a:t>objašnjava</a:t>
            </a:r>
            <a:r>
              <a:rPr lang="en-US" sz="2819" spc="-42" dirty="0">
                <a:solidFill>
                  <a:srgbClr val="000000"/>
                </a:solidFill>
                <a:latin typeface="Abhaya Libre Regular"/>
              </a:rPr>
              <a:t> da </a:t>
            </a:r>
            <a:r>
              <a:rPr lang="en-US" sz="2819" spc="-42" dirty="0" err="1">
                <a:solidFill>
                  <a:srgbClr val="000000"/>
                </a:solidFill>
                <a:latin typeface="Abhaya Libre Regular"/>
              </a:rPr>
              <a:t>ako</a:t>
            </a:r>
            <a:r>
              <a:rPr lang="en-US" sz="2819" spc="-42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819" spc="-42" dirty="0" err="1">
                <a:solidFill>
                  <a:srgbClr val="000000"/>
                </a:solidFill>
                <a:latin typeface="Abhaya Libre Regular"/>
              </a:rPr>
              <a:t>potreba</a:t>
            </a:r>
            <a:r>
              <a:rPr lang="en-US" sz="2819" spc="-42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819" spc="-42" dirty="0" err="1">
                <a:solidFill>
                  <a:srgbClr val="000000"/>
                </a:solidFill>
                <a:latin typeface="Abhaya Libre Regular"/>
              </a:rPr>
              <a:t>višeg</a:t>
            </a:r>
            <a:r>
              <a:rPr lang="en-US" sz="2819" spc="-42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819" spc="-42" dirty="0" err="1">
                <a:solidFill>
                  <a:srgbClr val="000000"/>
                </a:solidFill>
                <a:latin typeface="Abhaya Libre Regular"/>
              </a:rPr>
              <a:t>reda</a:t>
            </a:r>
            <a:r>
              <a:rPr lang="en-US" sz="2819" spc="-42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819" spc="-42" dirty="0" err="1">
                <a:solidFill>
                  <a:srgbClr val="000000"/>
                </a:solidFill>
                <a:latin typeface="Abhaya Libre Regular"/>
              </a:rPr>
              <a:t>nije</a:t>
            </a:r>
            <a:r>
              <a:rPr lang="en-US" sz="2819" spc="-42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819" spc="-42" dirty="0" err="1">
                <a:solidFill>
                  <a:srgbClr val="000000"/>
                </a:solidFill>
                <a:latin typeface="Abhaya Libre Regular"/>
              </a:rPr>
              <a:t>zadovoljena</a:t>
            </a:r>
            <a:r>
              <a:rPr lang="en-US" sz="2819" spc="-42" dirty="0">
                <a:solidFill>
                  <a:srgbClr val="000000"/>
                </a:solidFill>
                <a:latin typeface="Abhaya Libre Regular"/>
              </a:rPr>
              <a:t>, </a:t>
            </a:r>
            <a:r>
              <a:rPr lang="en-US" sz="2819" spc="-42" dirty="0" err="1">
                <a:solidFill>
                  <a:srgbClr val="000000"/>
                </a:solidFill>
                <a:latin typeface="Abhaya Libre Regular"/>
              </a:rPr>
              <a:t>povećava</a:t>
            </a:r>
            <a:r>
              <a:rPr lang="en-US" sz="2819" spc="-42" dirty="0">
                <a:solidFill>
                  <a:srgbClr val="000000"/>
                </a:solidFill>
                <a:latin typeface="Abhaya Libre Regular"/>
              </a:rPr>
              <a:t> se </a:t>
            </a:r>
            <a:r>
              <a:rPr lang="en-US" sz="2819" spc="-42" dirty="0" err="1">
                <a:solidFill>
                  <a:srgbClr val="000000"/>
                </a:solidFill>
                <a:latin typeface="Abhaya Libre Regular"/>
              </a:rPr>
              <a:t>želja</a:t>
            </a:r>
            <a:r>
              <a:rPr lang="en-US" sz="2819" spc="-42" dirty="0">
                <a:solidFill>
                  <a:srgbClr val="000000"/>
                </a:solidFill>
                <a:latin typeface="Abhaya Libre Regular"/>
              </a:rPr>
              <a:t> da se </a:t>
            </a:r>
            <a:r>
              <a:rPr lang="en-US" sz="2819" spc="-42" dirty="0" err="1">
                <a:solidFill>
                  <a:srgbClr val="000000"/>
                </a:solidFill>
                <a:latin typeface="Abhaya Libre Regular"/>
              </a:rPr>
              <a:t>zadovolji</a:t>
            </a:r>
            <a:r>
              <a:rPr lang="en-US" sz="2819" spc="-42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819" spc="-42" dirty="0" err="1">
                <a:solidFill>
                  <a:srgbClr val="000000"/>
                </a:solidFill>
                <a:latin typeface="Abhaya Libre Regular"/>
              </a:rPr>
              <a:t>potreba</a:t>
            </a:r>
            <a:r>
              <a:rPr lang="en-US" sz="2819" spc="-42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819" spc="-42" dirty="0" err="1">
                <a:solidFill>
                  <a:srgbClr val="000000"/>
                </a:solidFill>
                <a:latin typeface="Abhaya Libre Regular"/>
              </a:rPr>
              <a:t>nižeg</a:t>
            </a:r>
            <a:r>
              <a:rPr lang="en-US" sz="2819" spc="-42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819" spc="-42" dirty="0" err="1">
                <a:solidFill>
                  <a:srgbClr val="000000"/>
                </a:solidFill>
                <a:latin typeface="Abhaya Libre Regular"/>
              </a:rPr>
              <a:t>nivoa</a:t>
            </a:r>
            <a:r>
              <a:rPr lang="en-US" sz="2819" spc="-42" dirty="0" smtClean="0">
                <a:solidFill>
                  <a:srgbClr val="000000"/>
                </a:solidFill>
                <a:latin typeface="Abhaya Libre Regular"/>
              </a:rPr>
              <a:t>.</a:t>
            </a:r>
            <a:endParaRPr lang="sr-Latn-RS" sz="2819" spc="-42" dirty="0" smtClean="0">
              <a:solidFill>
                <a:srgbClr val="000000"/>
              </a:solidFill>
              <a:latin typeface="Abhaya Libre Regular"/>
            </a:endParaRPr>
          </a:p>
          <a:p>
            <a:pPr algn="just">
              <a:lnSpc>
                <a:spcPts val="3947"/>
              </a:lnSpc>
            </a:pPr>
            <a:endParaRPr lang="en-US" sz="2819" spc="-42" dirty="0">
              <a:solidFill>
                <a:srgbClr val="000000"/>
              </a:solidFill>
              <a:latin typeface="Abhaya Libre Regular"/>
            </a:endParaRPr>
          </a:p>
          <a:p>
            <a:pPr algn="just">
              <a:lnSpc>
                <a:spcPts val="3947"/>
              </a:lnSpc>
            </a:pPr>
            <a:r>
              <a:rPr lang="en-US" sz="2819" spc="-42" dirty="0">
                <a:solidFill>
                  <a:srgbClr val="000000"/>
                </a:solidFill>
                <a:latin typeface="Abhaya Libre Regular"/>
              </a:rPr>
              <a:t>U </a:t>
            </a:r>
            <a:r>
              <a:rPr lang="en-US" sz="2819" spc="-42" dirty="0" err="1">
                <a:solidFill>
                  <a:srgbClr val="000000"/>
                </a:solidFill>
                <a:latin typeface="Abhaya Libre Regular"/>
              </a:rPr>
              <a:t>poređenju</a:t>
            </a:r>
            <a:r>
              <a:rPr lang="en-US" sz="2819" spc="-42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819" spc="-42" dirty="0" err="1">
                <a:solidFill>
                  <a:srgbClr val="000000"/>
                </a:solidFill>
                <a:latin typeface="Abhaya Libre Regular"/>
              </a:rPr>
              <a:t>sa</a:t>
            </a:r>
            <a:r>
              <a:rPr lang="en-US" sz="2819" spc="-42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819" spc="-42" dirty="0" err="1">
                <a:solidFill>
                  <a:srgbClr val="000000"/>
                </a:solidFill>
                <a:latin typeface="Abhaya Libre Regular"/>
              </a:rPr>
              <a:t>Maslovljevom</a:t>
            </a:r>
            <a:r>
              <a:rPr lang="en-US" sz="2819" spc="-42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819" spc="-42" dirty="0" err="1" smtClean="0">
                <a:solidFill>
                  <a:srgbClr val="000000"/>
                </a:solidFill>
                <a:latin typeface="Abhaya Libre Regular"/>
              </a:rPr>
              <a:t>piramidom</a:t>
            </a:r>
            <a:r>
              <a:rPr lang="sr-Latn-RS" sz="2819" spc="-42" dirty="0" smtClean="0">
                <a:solidFill>
                  <a:srgbClr val="000000"/>
                </a:solidFill>
                <a:latin typeface="Abhaya Libre Regular"/>
              </a:rPr>
              <a:t>, on piramidu deli drugačije:</a:t>
            </a:r>
            <a:endParaRPr lang="en-US" sz="2819" spc="-42" dirty="0">
              <a:solidFill>
                <a:srgbClr val="000000"/>
              </a:solidFill>
              <a:latin typeface="Abhaya Libre Regular Bold"/>
            </a:endParaRPr>
          </a:p>
          <a:p>
            <a:pPr marL="608792" lvl="1" indent="-304396" algn="just">
              <a:lnSpc>
                <a:spcPts val="3947"/>
              </a:lnSpc>
              <a:buFont typeface="Arial"/>
              <a:buChar char="•"/>
            </a:pPr>
            <a:r>
              <a:rPr lang="sr-Latn-RS" sz="2819" spc="-42" dirty="0" smtClean="0">
                <a:solidFill>
                  <a:srgbClr val="000000"/>
                </a:solidFill>
                <a:latin typeface="Abhaya Libre Regular"/>
              </a:rPr>
              <a:t>Egzistiranje</a:t>
            </a:r>
            <a:r>
              <a:rPr lang="en-US" sz="2819" spc="-42" dirty="0" smtClean="0">
                <a:solidFill>
                  <a:srgbClr val="000000"/>
                </a:solidFill>
                <a:latin typeface="Abhaya Libre Regular"/>
              </a:rPr>
              <a:t>: </a:t>
            </a:r>
            <a:r>
              <a:rPr lang="en-US" sz="2819" spc="-42" dirty="0" err="1">
                <a:solidFill>
                  <a:srgbClr val="000000"/>
                </a:solidFill>
                <a:latin typeface="Abhaya Libre Regular"/>
              </a:rPr>
              <a:t>Zabrinutost</a:t>
            </a:r>
            <a:r>
              <a:rPr lang="en-US" sz="2819" spc="-42" dirty="0">
                <a:solidFill>
                  <a:srgbClr val="000000"/>
                </a:solidFill>
                <a:latin typeface="Abhaya Libre Regular"/>
              </a:rPr>
              <a:t> za </a:t>
            </a:r>
            <a:r>
              <a:rPr lang="en-US" sz="2819" spc="-42" dirty="0" err="1">
                <a:solidFill>
                  <a:srgbClr val="000000"/>
                </a:solidFill>
                <a:latin typeface="Abhaya Libre Regular"/>
              </a:rPr>
              <a:t>obezbeđivanje</a:t>
            </a:r>
            <a:r>
              <a:rPr lang="en-US" sz="2819" spc="-42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819" spc="-42" dirty="0" err="1">
                <a:solidFill>
                  <a:srgbClr val="000000"/>
                </a:solidFill>
                <a:latin typeface="Abhaya Libre Regular"/>
              </a:rPr>
              <a:t>osnovnih</a:t>
            </a:r>
            <a:r>
              <a:rPr lang="en-US" sz="2819" spc="-42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819" spc="-42" dirty="0" err="1">
                <a:solidFill>
                  <a:srgbClr val="000000"/>
                </a:solidFill>
                <a:latin typeface="Abhaya Libre Regular"/>
              </a:rPr>
              <a:t>uslova</a:t>
            </a:r>
            <a:r>
              <a:rPr lang="en-US" sz="2819" spc="-42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819" spc="-42" dirty="0" err="1">
                <a:solidFill>
                  <a:srgbClr val="000000"/>
                </a:solidFill>
                <a:latin typeface="Abhaya Libre Regular"/>
              </a:rPr>
              <a:t>materijalne</a:t>
            </a:r>
            <a:r>
              <a:rPr lang="en-US" sz="2819" spc="-42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819" spc="-42" dirty="0" err="1">
                <a:solidFill>
                  <a:srgbClr val="000000"/>
                </a:solidFill>
                <a:latin typeface="Abhaya Libre Regular"/>
              </a:rPr>
              <a:t>egzistencije</a:t>
            </a:r>
            <a:endParaRPr lang="en-US" sz="2819" spc="-42" dirty="0">
              <a:solidFill>
                <a:srgbClr val="000000"/>
              </a:solidFill>
              <a:latin typeface="Abhaya Libre Regular"/>
            </a:endParaRPr>
          </a:p>
          <a:p>
            <a:pPr marL="608792" lvl="1" indent="-304396" algn="just">
              <a:lnSpc>
                <a:spcPts val="3947"/>
              </a:lnSpc>
              <a:buFont typeface="Arial"/>
              <a:buChar char="•"/>
            </a:pPr>
            <a:r>
              <a:rPr lang="en-US" sz="2819" spc="-42" dirty="0" err="1">
                <a:solidFill>
                  <a:srgbClr val="000000"/>
                </a:solidFill>
                <a:latin typeface="Abhaya Libre Regular"/>
              </a:rPr>
              <a:t>Povezanost</a:t>
            </a:r>
            <a:r>
              <a:rPr lang="en-US" sz="2819" spc="-42" dirty="0">
                <a:solidFill>
                  <a:srgbClr val="000000"/>
                </a:solidFill>
                <a:latin typeface="Abhaya Libre Regular"/>
              </a:rPr>
              <a:t>: </a:t>
            </a:r>
            <a:r>
              <a:rPr lang="en-US" sz="2819" spc="-42" dirty="0" err="1">
                <a:solidFill>
                  <a:srgbClr val="000000"/>
                </a:solidFill>
                <a:latin typeface="Abhaya Libre Regular"/>
              </a:rPr>
              <a:t>Želja</a:t>
            </a:r>
            <a:r>
              <a:rPr lang="en-US" sz="2819" spc="-42" dirty="0">
                <a:solidFill>
                  <a:srgbClr val="000000"/>
                </a:solidFill>
                <a:latin typeface="Abhaya Libre Regular"/>
              </a:rPr>
              <a:t> za </a:t>
            </a:r>
            <a:r>
              <a:rPr lang="en-US" sz="2819" spc="-42" dirty="0" err="1">
                <a:solidFill>
                  <a:srgbClr val="000000"/>
                </a:solidFill>
                <a:latin typeface="Abhaya Libre Regular"/>
              </a:rPr>
              <a:t>održavanjem</a:t>
            </a:r>
            <a:r>
              <a:rPr lang="en-US" sz="2819" spc="-42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819" spc="-42" dirty="0" err="1">
                <a:solidFill>
                  <a:srgbClr val="000000"/>
                </a:solidFill>
                <a:latin typeface="Abhaya Libre Regular"/>
              </a:rPr>
              <a:t>važnih</a:t>
            </a:r>
            <a:r>
              <a:rPr lang="en-US" sz="2819" spc="-42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819" spc="-42" dirty="0" err="1">
                <a:solidFill>
                  <a:srgbClr val="000000"/>
                </a:solidFill>
                <a:latin typeface="Abhaya Libre Regular"/>
              </a:rPr>
              <a:t>međuljudskih</a:t>
            </a:r>
            <a:r>
              <a:rPr lang="en-US" sz="2819" spc="-42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819" spc="-42" dirty="0" err="1">
                <a:solidFill>
                  <a:srgbClr val="000000"/>
                </a:solidFill>
                <a:latin typeface="Abhaya Libre Regular"/>
              </a:rPr>
              <a:t>odnosa</a:t>
            </a:r>
            <a:endParaRPr lang="en-US" sz="2819" spc="-42" dirty="0">
              <a:solidFill>
                <a:srgbClr val="000000"/>
              </a:solidFill>
              <a:latin typeface="Abhaya Libre Regular"/>
            </a:endParaRPr>
          </a:p>
          <a:p>
            <a:pPr marL="608792" lvl="1" indent="-304396" algn="just">
              <a:lnSpc>
                <a:spcPts val="3947"/>
              </a:lnSpc>
              <a:buFont typeface="Arial"/>
              <a:buChar char="•"/>
            </a:pPr>
            <a:r>
              <a:rPr lang="en-US" sz="2819" spc="-42" dirty="0" err="1">
                <a:solidFill>
                  <a:srgbClr val="000000"/>
                </a:solidFill>
                <a:latin typeface="Abhaya Libre Regular"/>
              </a:rPr>
              <a:t>Rast</a:t>
            </a:r>
            <a:r>
              <a:rPr lang="en-US" sz="2819" spc="-42" dirty="0">
                <a:solidFill>
                  <a:srgbClr val="000000"/>
                </a:solidFill>
                <a:latin typeface="Abhaya Libre Regular"/>
              </a:rPr>
              <a:t>: </a:t>
            </a:r>
            <a:r>
              <a:rPr lang="sr-Latn-RS" sz="2819" spc="-42" dirty="0" smtClean="0">
                <a:solidFill>
                  <a:srgbClr val="000000"/>
                </a:solidFill>
                <a:latin typeface="Abhaya Libre Regular"/>
              </a:rPr>
              <a:t>Instinktivna</a:t>
            </a:r>
            <a:r>
              <a:rPr lang="en-US" sz="2819" spc="-42" dirty="0" smtClean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819" spc="-42" dirty="0" err="1">
                <a:solidFill>
                  <a:srgbClr val="000000"/>
                </a:solidFill>
                <a:latin typeface="Abhaya Libre Regular"/>
              </a:rPr>
              <a:t>želja</a:t>
            </a:r>
            <a:r>
              <a:rPr lang="en-US" sz="2819" spc="-42" dirty="0">
                <a:solidFill>
                  <a:srgbClr val="000000"/>
                </a:solidFill>
                <a:latin typeface="Abhaya Libre Regular"/>
              </a:rPr>
              <a:t> za </a:t>
            </a:r>
            <a:r>
              <a:rPr lang="en-US" sz="2819" spc="-42" dirty="0" err="1">
                <a:solidFill>
                  <a:srgbClr val="000000"/>
                </a:solidFill>
                <a:latin typeface="Abhaya Libre Regular"/>
              </a:rPr>
              <a:t>ličnim</a:t>
            </a:r>
            <a:r>
              <a:rPr lang="en-US" sz="2819" spc="-42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819" spc="-42" dirty="0" err="1">
                <a:solidFill>
                  <a:srgbClr val="000000"/>
                </a:solidFill>
                <a:latin typeface="Abhaya Libre Regular"/>
              </a:rPr>
              <a:t>razvojem</a:t>
            </a:r>
            <a:endParaRPr lang="en-US" sz="2819" spc="-42" dirty="0">
              <a:solidFill>
                <a:srgbClr val="000000"/>
              </a:solidFill>
              <a:latin typeface="Abhaya Libre Regular"/>
            </a:endParaRPr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14993119" y="9508512"/>
            <a:ext cx="2360235" cy="602763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3456555" y="9092897"/>
            <a:ext cx="1068843" cy="1110057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E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4196164">
            <a:off x="-5974143" y="8370333"/>
            <a:ext cx="10675280" cy="1137869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836636">
            <a:off x="0" y="-2006961"/>
            <a:ext cx="3334026" cy="358848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6418708" y="0"/>
            <a:ext cx="1869292" cy="186929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7870030" y="9245916"/>
            <a:ext cx="3710720" cy="77925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9614497">
            <a:off x="17215841" y="8047725"/>
            <a:ext cx="4352147" cy="434644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1285572" y="2769856"/>
            <a:ext cx="5973728" cy="5220284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4673499" y="743344"/>
            <a:ext cx="8280738" cy="7707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49"/>
              </a:lnSpc>
            </a:pPr>
            <a:r>
              <a:rPr lang="en-US" sz="6410" dirty="0" smtClean="0">
                <a:solidFill>
                  <a:srgbClr val="000000"/>
                </a:solidFill>
                <a:latin typeface="Abhaya Libre Regular"/>
              </a:rPr>
              <a:t>McClelland</a:t>
            </a:r>
            <a:r>
              <a:rPr lang="sr-Latn-RS" sz="6410" dirty="0" smtClean="0">
                <a:solidFill>
                  <a:srgbClr val="000000"/>
                </a:solidFill>
                <a:latin typeface="Abhaya Libre Regular"/>
              </a:rPr>
              <a:t>-ova </a:t>
            </a:r>
            <a:r>
              <a:rPr lang="en-US" sz="6410" dirty="0" smtClean="0">
                <a:solidFill>
                  <a:srgbClr val="000000"/>
                </a:solidFill>
                <a:latin typeface="Abhaya Libre Regular"/>
              </a:rPr>
              <a:t>t</a:t>
            </a:r>
            <a:r>
              <a:rPr lang="sr-Latn-RS" sz="6410" dirty="0" smtClean="0">
                <a:solidFill>
                  <a:srgbClr val="000000"/>
                </a:solidFill>
                <a:latin typeface="Abhaya Libre Regular"/>
              </a:rPr>
              <a:t>eorija</a:t>
            </a:r>
            <a:endParaRPr lang="en-US" sz="6410" dirty="0">
              <a:solidFill>
                <a:srgbClr val="000000"/>
              </a:solidFill>
              <a:latin typeface="Abhaya Libre Regular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479674" y="2232852"/>
            <a:ext cx="9789617" cy="63094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134"/>
              </a:lnSpc>
            </a:pPr>
            <a:r>
              <a:rPr lang="en-US" sz="2953" spc="-44" dirty="0">
                <a:solidFill>
                  <a:srgbClr val="000000"/>
                </a:solidFill>
                <a:latin typeface="Abhaya Libre Regular"/>
              </a:rPr>
              <a:t>McClelland </a:t>
            </a:r>
            <a:r>
              <a:rPr lang="en-US" sz="2953" spc="-44" dirty="0" err="1">
                <a:solidFill>
                  <a:srgbClr val="000000"/>
                </a:solidFill>
                <a:latin typeface="Abhaya Libre Regular"/>
              </a:rPr>
              <a:t>tvrdi</a:t>
            </a:r>
            <a:r>
              <a:rPr lang="en-US" sz="2953" spc="-44" dirty="0">
                <a:solidFill>
                  <a:srgbClr val="000000"/>
                </a:solidFill>
                <a:latin typeface="Abhaya Libre Regular"/>
              </a:rPr>
              <a:t> da se </a:t>
            </a:r>
            <a:r>
              <a:rPr lang="en-US" sz="2953" spc="-44" dirty="0" err="1">
                <a:solidFill>
                  <a:srgbClr val="000000"/>
                </a:solidFill>
                <a:latin typeface="Abhaya Libre Regular"/>
              </a:rPr>
              <a:t>ljudi</a:t>
            </a:r>
            <a:r>
              <a:rPr lang="en-US" sz="2953" spc="-44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953" spc="-44" dirty="0" err="1">
                <a:solidFill>
                  <a:srgbClr val="000000"/>
                </a:solidFill>
                <a:latin typeface="Abhaya Libre Regular"/>
              </a:rPr>
              <a:t>razlikuju</a:t>
            </a:r>
            <a:r>
              <a:rPr lang="en-US" sz="2953" spc="-44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953" spc="-44" dirty="0" err="1">
                <a:solidFill>
                  <a:srgbClr val="000000"/>
                </a:solidFill>
                <a:latin typeface="Abhaya Libre Regular"/>
              </a:rPr>
              <a:t>po</a:t>
            </a:r>
            <a:r>
              <a:rPr lang="en-US" sz="2953" spc="-44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953" spc="-44" dirty="0" err="1">
                <a:solidFill>
                  <a:srgbClr val="000000"/>
                </a:solidFill>
                <a:latin typeface="Abhaya Libre Regular"/>
              </a:rPr>
              <a:t>vrstama</a:t>
            </a:r>
            <a:r>
              <a:rPr lang="en-US" sz="2953" spc="-44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953" spc="-44" dirty="0" err="1">
                <a:solidFill>
                  <a:srgbClr val="000000"/>
                </a:solidFill>
                <a:latin typeface="Abhaya Libre Regular"/>
              </a:rPr>
              <a:t>potreba</a:t>
            </a:r>
            <a:r>
              <a:rPr lang="en-US" sz="2953" spc="-44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953" spc="-44" dirty="0" err="1">
                <a:solidFill>
                  <a:srgbClr val="000000"/>
                </a:solidFill>
                <a:latin typeface="Abhaya Libre Regular"/>
              </a:rPr>
              <a:t>koje</a:t>
            </a:r>
            <a:r>
              <a:rPr lang="en-US" sz="2953" spc="-44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953" spc="-44" dirty="0" err="1">
                <a:solidFill>
                  <a:srgbClr val="000000"/>
                </a:solidFill>
                <a:latin typeface="Abhaya Libre Regular"/>
              </a:rPr>
              <a:t>imaju</a:t>
            </a:r>
            <a:r>
              <a:rPr lang="en-US" sz="2953" spc="-44" dirty="0">
                <a:solidFill>
                  <a:srgbClr val="000000"/>
                </a:solidFill>
                <a:latin typeface="Abhaya Libre Regular"/>
              </a:rPr>
              <a:t>. On </a:t>
            </a:r>
            <a:r>
              <a:rPr lang="en-US" sz="2953" spc="-44" dirty="0" err="1">
                <a:solidFill>
                  <a:srgbClr val="000000"/>
                </a:solidFill>
                <a:latin typeface="Abhaya Libre Regular"/>
              </a:rPr>
              <a:t>navodi</a:t>
            </a:r>
            <a:r>
              <a:rPr lang="en-US" sz="2953" spc="-44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953" spc="-44" dirty="0" smtClean="0">
                <a:solidFill>
                  <a:srgbClr val="000000"/>
                </a:solidFill>
                <a:latin typeface="Abhaya Libre Regular"/>
              </a:rPr>
              <a:t>da </a:t>
            </a:r>
            <a:r>
              <a:rPr lang="en-US" sz="2953" spc="-44" dirty="0" err="1">
                <a:solidFill>
                  <a:srgbClr val="000000"/>
                </a:solidFill>
                <a:latin typeface="Abhaya Libre Regular"/>
              </a:rPr>
              <a:t>njihova</a:t>
            </a:r>
            <a:r>
              <a:rPr lang="en-US" sz="2953" spc="-44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953" spc="-44" dirty="0" err="1">
                <a:solidFill>
                  <a:srgbClr val="000000"/>
                </a:solidFill>
                <a:latin typeface="Abhaya Libre Regular"/>
              </a:rPr>
              <a:t>motivacija</a:t>
            </a:r>
            <a:r>
              <a:rPr lang="en-US" sz="2953" spc="-44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953" spc="-44" dirty="0" err="1">
                <a:solidFill>
                  <a:srgbClr val="000000"/>
                </a:solidFill>
                <a:latin typeface="Abhaya Libre Regular"/>
              </a:rPr>
              <a:t>i</a:t>
            </a:r>
            <a:r>
              <a:rPr lang="en-US" sz="2953" spc="-44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sr-Latn-RS" sz="2953" spc="-44" dirty="0" smtClean="0">
                <a:solidFill>
                  <a:srgbClr val="000000"/>
                </a:solidFill>
                <a:latin typeface="Abhaya Libre Regular"/>
              </a:rPr>
              <a:t>kvalitet rada</a:t>
            </a:r>
            <a:r>
              <a:rPr lang="en-US" sz="2953" spc="-44" dirty="0" smtClean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sr-Latn-RS" sz="2953" spc="-44" dirty="0" smtClean="0">
                <a:solidFill>
                  <a:srgbClr val="000000"/>
                </a:solidFill>
                <a:latin typeface="Abhaya Libre Regular"/>
              </a:rPr>
              <a:t>imaju veze</a:t>
            </a:r>
            <a:r>
              <a:rPr lang="en-US" sz="2953" spc="-44" dirty="0" smtClean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953" spc="-44" dirty="0" err="1">
                <a:solidFill>
                  <a:srgbClr val="000000"/>
                </a:solidFill>
                <a:latin typeface="Abhaya Libre Regular"/>
              </a:rPr>
              <a:t>sa</a:t>
            </a:r>
            <a:r>
              <a:rPr lang="en-US" sz="2953" spc="-44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953" spc="-44" dirty="0" err="1">
                <a:solidFill>
                  <a:srgbClr val="000000"/>
                </a:solidFill>
                <a:latin typeface="Abhaya Libre Regular"/>
              </a:rPr>
              <a:t>tim</a:t>
            </a:r>
            <a:r>
              <a:rPr lang="en-US" sz="2953" spc="-44" dirty="0">
                <a:solidFill>
                  <a:srgbClr val="000000"/>
                </a:solidFill>
                <a:latin typeface="Abhaya Libre Regular"/>
              </a:rPr>
              <a:t> da li </a:t>
            </a:r>
            <a:r>
              <a:rPr lang="sr-Latn-RS" sz="2953" spc="-44" dirty="0" smtClean="0">
                <a:solidFill>
                  <a:srgbClr val="000000"/>
                </a:solidFill>
                <a:latin typeface="Abhaya Libre Regular"/>
              </a:rPr>
              <a:t>ti pojedinci poseduju u sebi</a:t>
            </a:r>
            <a:r>
              <a:rPr lang="en-US" sz="2953" spc="-44" dirty="0" smtClean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953" spc="-44" dirty="0" err="1">
                <a:solidFill>
                  <a:srgbClr val="000000"/>
                </a:solidFill>
                <a:latin typeface="Abhaya Libre Regular"/>
              </a:rPr>
              <a:t>potrebu</a:t>
            </a:r>
            <a:r>
              <a:rPr lang="en-US" sz="2953" spc="-44" dirty="0">
                <a:solidFill>
                  <a:srgbClr val="000000"/>
                </a:solidFill>
                <a:latin typeface="Abhaya Libre Regular"/>
              </a:rPr>
              <a:t> za </a:t>
            </a:r>
            <a:r>
              <a:rPr lang="en-US" sz="2953" spc="-44" dirty="0" err="1" smtClean="0">
                <a:solidFill>
                  <a:srgbClr val="000000"/>
                </a:solidFill>
                <a:latin typeface="Abhaya Libre Regular"/>
              </a:rPr>
              <a:t>postignu</a:t>
            </a:r>
            <a:r>
              <a:rPr lang="sr-Latn-RS" sz="2953" spc="-44" dirty="0" smtClean="0">
                <a:solidFill>
                  <a:srgbClr val="000000"/>
                </a:solidFill>
                <a:latin typeface="Abhaya Libre Regular"/>
              </a:rPr>
              <a:t>ć</a:t>
            </a:r>
            <a:r>
              <a:rPr lang="en-US" sz="2953" spc="-44" dirty="0" err="1" smtClean="0">
                <a:solidFill>
                  <a:srgbClr val="000000"/>
                </a:solidFill>
                <a:latin typeface="Abhaya Libre Regular"/>
              </a:rPr>
              <a:t>em</a:t>
            </a:r>
            <a:r>
              <a:rPr lang="en-US" sz="2953" spc="-44" dirty="0">
                <a:solidFill>
                  <a:srgbClr val="000000"/>
                </a:solidFill>
                <a:latin typeface="Abhaya Libre Regular"/>
              </a:rPr>
              <a:t>, </a:t>
            </a:r>
            <a:r>
              <a:rPr lang="en-US" sz="2953" spc="-44" dirty="0" err="1" smtClean="0">
                <a:solidFill>
                  <a:srgbClr val="000000"/>
                </a:solidFill>
                <a:latin typeface="Abhaya Libre Regular"/>
              </a:rPr>
              <a:t>pripadnoš</a:t>
            </a:r>
            <a:r>
              <a:rPr lang="sr-Latn-RS" sz="2953" spc="-44" dirty="0" smtClean="0">
                <a:solidFill>
                  <a:srgbClr val="000000"/>
                </a:solidFill>
                <a:latin typeface="Abhaya Libre Regular"/>
              </a:rPr>
              <a:t>ć</a:t>
            </a:r>
            <a:r>
              <a:rPr lang="en-US" sz="2953" spc="-44" dirty="0" smtClean="0">
                <a:solidFill>
                  <a:srgbClr val="000000"/>
                </a:solidFill>
                <a:latin typeface="Abhaya Libre Regular"/>
              </a:rPr>
              <a:t>u </a:t>
            </a:r>
            <a:r>
              <a:rPr lang="en-US" sz="2953" spc="-44" dirty="0" err="1">
                <a:solidFill>
                  <a:srgbClr val="000000"/>
                </a:solidFill>
                <a:latin typeface="Abhaya Libre Regular"/>
              </a:rPr>
              <a:t>ili</a:t>
            </a:r>
            <a:r>
              <a:rPr lang="en-US" sz="2953" spc="-44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953" spc="-44" dirty="0" err="1" smtClean="0">
                <a:solidFill>
                  <a:srgbClr val="000000"/>
                </a:solidFill>
                <a:latin typeface="Abhaya Libre Regular"/>
              </a:rPr>
              <a:t>mo</a:t>
            </a:r>
            <a:r>
              <a:rPr lang="sr-Latn-RS" sz="2953" spc="-44" dirty="0" smtClean="0">
                <a:solidFill>
                  <a:srgbClr val="000000"/>
                </a:solidFill>
                <a:latin typeface="Abhaya Libre Regular"/>
              </a:rPr>
              <a:t>ć</a:t>
            </a:r>
            <a:r>
              <a:rPr lang="en-US" sz="2953" spc="-44" dirty="0" err="1" smtClean="0">
                <a:solidFill>
                  <a:srgbClr val="000000"/>
                </a:solidFill>
                <a:latin typeface="Abhaya Libre Regular"/>
              </a:rPr>
              <a:t>i</a:t>
            </a:r>
            <a:r>
              <a:rPr lang="en-US" sz="2953" spc="-44" dirty="0" smtClean="0">
                <a:solidFill>
                  <a:srgbClr val="000000"/>
                </a:solidFill>
                <a:latin typeface="Abhaya Libre Regular"/>
              </a:rPr>
              <a:t>.</a:t>
            </a:r>
            <a:endParaRPr lang="sr-Latn-RS" sz="2953" spc="-44" dirty="0" smtClean="0">
              <a:solidFill>
                <a:srgbClr val="000000"/>
              </a:solidFill>
              <a:latin typeface="Abhaya Libre Regular"/>
            </a:endParaRPr>
          </a:p>
          <a:p>
            <a:pPr algn="just">
              <a:lnSpc>
                <a:spcPts val="4134"/>
              </a:lnSpc>
            </a:pPr>
            <a:endParaRPr lang="sr-Latn-RS" sz="2953" spc="-44" dirty="0" smtClean="0">
              <a:solidFill>
                <a:srgbClr val="000000"/>
              </a:solidFill>
              <a:latin typeface="Abhaya Libre Regular Bold"/>
            </a:endParaRPr>
          </a:p>
          <a:p>
            <a:pPr algn="just">
              <a:lnSpc>
                <a:spcPts val="4134"/>
              </a:lnSpc>
            </a:pPr>
            <a:r>
              <a:rPr lang="sr-Latn-RS" sz="2953" spc="-44" dirty="0" smtClean="0">
                <a:solidFill>
                  <a:srgbClr val="000000"/>
                </a:solidFill>
                <a:latin typeface="Abhaya Libre Regular Bold"/>
              </a:rPr>
              <a:t>U </a:t>
            </a:r>
            <a:r>
              <a:rPr lang="en-US" sz="2953" spc="-44" dirty="0" err="1" smtClean="0">
                <a:solidFill>
                  <a:srgbClr val="000000"/>
                </a:solidFill>
                <a:latin typeface="Abhaya Libre Regular Bold"/>
              </a:rPr>
              <a:t>poređenju</a:t>
            </a:r>
            <a:r>
              <a:rPr lang="en-US" sz="2953" spc="-44" dirty="0" smtClean="0">
                <a:solidFill>
                  <a:srgbClr val="000000"/>
                </a:solidFill>
                <a:latin typeface="Abhaya Libre Regular Bold"/>
              </a:rPr>
              <a:t> </a:t>
            </a:r>
            <a:r>
              <a:rPr lang="en-US" sz="2953" spc="-44" dirty="0" err="1">
                <a:solidFill>
                  <a:srgbClr val="000000"/>
                </a:solidFill>
                <a:latin typeface="Abhaya Libre Regular Bold"/>
              </a:rPr>
              <a:t>sa</a:t>
            </a:r>
            <a:r>
              <a:rPr lang="en-US" sz="2953" spc="-44" dirty="0">
                <a:solidFill>
                  <a:srgbClr val="000000"/>
                </a:solidFill>
                <a:latin typeface="Abhaya Libre Regular Bold"/>
              </a:rPr>
              <a:t> </a:t>
            </a:r>
            <a:r>
              <a:rPr lang="en-US" sz="2953" spc="-44" dirty="0" err="1">
                <a:solidFill>
                  <a:srgbClr val="000000"/>
                </a:solidFill>
                <a:latin typeface="Abhaya Libre Regular Bold"/>
              </a:rPr>
              <a:t>Maslovljevom</a:t>
            </a:r>
            <a:r>
              <a:rPr lang="en-US" sz="2953" spc="-44" dirty="0">
                <a:solidFill>
                  <a:srgbClr val="000000"/>
                </a:solidFill>
                <a:latin typeface="Abhaya Libre Regular Bold"/>
              </a:rPr>
              <a:t> </a:t>
            </a:r>
            <a:r>
              <a:rPr lang="en-US" sz="2953" spc="-44" dirty="0" err="1" smtClean="0">
                <a:solidFill>
                  <a:srgbClr val="000000"/>
                </a:solidFill>
                <a:latin typeface="Abhaya Libre Regular Bold"/>
              </a:rPr>
              <a:t>piramidom</a:t>
            </a:r>
            <a:r>
              <a:rPr lang="sr-Latn-RS" sz="2953" spc="-44" dirty="0" smtClean="0">
                <a:solidFill>
                  <a:srgbClr val="000000"/>
                </a:solidFill>
                <a:latin typeface="Abhaya Libre Regular Bold"/>
              </a:rPr>
              <a:t>, on dodaje:</a:t>
            </a:r>
            <a:endParaRPr lang="en-US" sz="2953" spc="-44" dirty="0" smtClean="0">
              <a:solidFill>
                <a:srgbClr val="000000"/>
              </a:solidFill>
              <a:latin typeface="Abhaya Libre Regular Bold"/>
            </a:endParaRPr>
          </a:p>
          <a:p>
            <a:pPr marL="637577" lvl="1" indent="-318788" algn="just">
              <a:lnSpc>
                <a:spcPts val="4134"/>
              </a:lnSpc>
              <a:buFont typeface="Arial"/>
              <a:buChar char="•"/>
            </a:pPr>
            <a:r>
              <a:rPr lang="en-US" sz="2953" spc="-44" dirty="0" err="1" smtClean="0">
                <a:solidFill>
                  <a:srgbClr val="000000"/>
                </a:solidFill>
                <a:latin typeface="Abhaya Libre Regular Bold"/>
              </a:rPr>
              <a:t>Potreb</a:t>
            </a:r>
            <a:r>
              <a:rPr lang="sr-Latn-RS" sz="2953" spc="-44" dirty="0" smtClean="0">
                <a:solidFill>
                  <a:srgbClr val="000000"/>
                </a:solidFill>
                <a:latin typeface="Abhaya Libre Regular Bold"/>
              </a:rPr>
              <a:t>a</a:t>
            </a:r>
            <a:r>
              <a:rPr lang="en-US" sz="2953" spc="-44" dirty="0" smtClean="0">
                <a:solidFill>
                  <a:srgbClr val="000000"/>
                </a:solidFill>
                <a:latin typeface="Abhaya Libre Regular Bold"/>
              </a:rPr>
              <a:t> </a:t>
            </a:r>
            <a:r>
              <a:rPr lang="en-US" sz="2953" spc="-44" dirty="0">
                <a:solidFill>
                  <a:srgbClr val="000000"/>
                </a:solidFill>
                <a:latin typeface="Abhaya Libre Regular Bold"/>
              </a:rPr>
              <a:t>za </a:t>
            </a:r>
            <a:r>
              <a:rPr lang="en-US" sz="2953" spc="-44" dirty="0" smtClean="0">
                <a:solidFill>
                  <a:srgbClr val="000000"/>
                </a:solidFill>
                <a:latin typeface="Abhaya Libre Regular Bold"/>
              </a:rPr>
              <a:t>p</a:t>
            </a:r>
            <a:r>
              <a:rPr lang="sr-Latn-RS" sz="2953" spc="-44" dirty="0" smtClean="0">
                <a:solidFill>
                  <a:srgbClr val="000000"/>
                </a:solidFill>
                <a:latin typeface="Abhaya Libre Regular Bold"/>
              </a:rPr>
              <a:t>ostignućem</a:t>
            </a:r>
            <a:r>
              <a:rPr lang="en-US" sz="2953" spc="-44" dirty="0" smtClean="0">
                <a:solidFill>
                  <a:srgbClr val="000000"/>
                </a:solidFill>
                <a:latin typeface="Abhaya Libre Regular Bold"/>
              </a:rPr>
              <a:t>: </a:t>
            </a:r>
            <a:r>
              <a:rPr lang="sr-Latn-RS" sz="2953" spc="-44" dirty="0" err="1" smtClean="0">
                <a:solidFill>
                  <a:srgbClr val="000000"/>
                </a:solidFill>
                <a:latin typeface="Abhaya Libre Regular Bold"/>
              </a:rPr>
              <a:t>ž</a:t>
            </a:r>
            <a:r>
              <a:rPr lang="en-US" sz="2953" spc="-44" dirty="0" err="1" smtClean="0">
                <a:solidFill>
                  <a:srgbClr val="000000"/>
                </a:solidFill>
                <a:latin typeface="Abhaya Libre Regular Bold"/>
              </a:rPr>
              <a:t>elja</a:t>
            </a:r>
            <a:r>
              <a:rPr lang="en-US" sz="2953" spc="-44" dirty="0" smtClean="0">
                <a:solidFill>
                  <a:srgbClr val="000000"/>
                </a:solidFill>
                <a:latin typeface="Abhaya Libre Regular Bold"/>
              </a:rPr>
              <a:t> </a:t>
            </a:r>
            <a:r>
              <a:rPr lang="en-US" sz="2953" spc="-44" dirty="0">
                <a:solidFill>
                  <a:srgbClr val="000000"/>
                </a:solidFill>
                <a:latin typeface="Abhaya Libre Regular Bold"/>
              </a:rPr>
              <a:t>za </a:t>
            </a:r>
            <a:r>
              <a:rPr lang="en-US" sz="2953" spc="-44" dirty="0" err="1">
                <a:solidFill>
                  <a:srgbClr val="000000"/>
                </a:solidFill>
                <a:latin typeface="Abhaya Libre Regular Bold"/>
              </a:rPr>
              <a:t>postizanjem</a:t>
            </a:r>
            <a:r>
              <a:rPr lang="en-US" sz="2953" spc="-44" dirty="0">
                <a:solidFill>
                  <a:srgbClr val="000000"/>
                </a:solidFill>
                <a:latin typeface="Abhaya Libre Regular Bold"/>
              </a:rPr>
              <a:t> </a:t>
            </a:r>
            <a:r>
              <a:rPr lang="en-US" sz="2953" spc="-44" dirty="0" err="1">
                <a:solidFill>
                  <a:srgbClr val="000000"/>
                </a:solidFill>
                <a:latin typeface="Abhaya Libre Regular Bold"/>
              </a:rPr>
              <a:t>uspeha</a:t>
            </a:r>
            <a:r>
              <a:rPr lang="en-US" sz="2953" spc="-44" dirty="0">
                <a:solidFill>
                  <a:srgbClr val="000000"/>
                </a:solidFill>
                <a:latin typeface="Abhaya Libre Regular Bold"/>
              </a:rPr>
              <a:t>, </a:t>
            </a:r>
            <a:r>
              <a:rPr lang="sr-Latn-RS" sz="2953" spc="-44" dirty="0" smtClean="0">
                <a:solidFill>
                  <a:srgbClr val="000000"/>
                </a:solidFill>
                <a:latin typeface="Abhaya Libre Regular Bold"/>
              </a:rPr>
              <a:t>na</a:t>
            </a:r>
            <a:r>
              <a:rPr lang="en-US" sz="2953" spc="-44" dirty="0" err="1" smtClean="0">
                <a:solidFill>
                  <a:srgbClr val="000000"/>
                </a:solidFill>
                <a:latin typeface="Abhaya Libre Regular Bold"/>
              </a:rPr>
              <a:t>stojanje</a:t>
            </a:r>
            <a:r>
              <a:rPr lang="en-US" sz="2953" spc="-44" dirty="0" smtClean="0">
                <a:solidFill>
                  <a:srgbClr val="000000"/>
                </a:solidFill>
                <a:latin typeface="Abhaya Libre Regular Bold"/>
              </a:rPr>
              <a:t> </a:t>
            </a:r>
            <a:r>
              <a:rPr lang="en-US" sz="2953" spc="-44" dirty="0">
                <a:solidFill>
                  <a:srgbClr val="000000"/>
                </a:solidFill>
                <a:latin typeface="Abhaya Libre Regular Bold"/>
              </a:rPr>
              <a:t>da se </a:t>
            </a:r>
            <a:r>
              <a:rPr lang="en-US" sz="2953" spc="-44" dirty="0" err="1" smtClean="0">
                <a:solidFill>
                  <a:srgbClr val="000000"/>
                </a:solidFill>
                <a:latin typeface="Abhaya Libre Regular Bold"/>
              </a:rPr>
              <a:t>uspe</a:t>
            </a:r>
            <a:r>
              <a:rPr lang="sr-Latn-RS" sz="2953" spc="-44" dirty="0" smtClean="0">
                <a:solidFill>
                  <a:srgbClr val="000000"/>
                </a:solidFill>
                <a:latin typeface="Abhaya Libre Regular Bold"/>
              </a:rPr>
              <a:t> </a:t>
            </a:r>
            <a:endParaRPr lang="en-US" sz="2953" spc="-44" dirty="0">
              <a:solidFill>
                <a:srgbClr val="000000"/>
              </a:solidFill>
              <a:latin typeface="Abhaya Libre Regular Bold"/>
            </a:endParaRPr>
          </a:p>
          <a:p>
            <a:pPr marL="637577" lvl="1" indent="-318788" algn="just">
              <a:lnSpc>
                <a:spcPts val="4134"/>
              </a:lnSpc>
              <a:buFont typeface="Arial"/>
              <a:buChar char="•"/>
            </a:pPr>
            <a:r>
              <a:rPr lang="en-US" sz="2953" spc="-44" dirty="0" err="1">
                <a:solidFill>
                  <a:srgbClr val="000000"/>
                </a:solidFill>
                <a:latin typeface="Abhaya Libre Regular Bold"/>
              </a:rPr>
              <a:t>Potreba</a:t>
            </a:r>
            <a:r>
              <a:rPr lang="en-US" sz="2953" spc="-44" dirty="0">
                <a:solidFill>
                  <a:srgbClr val="000000"/>
                </a:solidFill>
                <a:latin typeface="Abhaya Libre Regular Bold"/>
              </a:rPr>
              <a:t> za </a:t>
            </a:r>
            <a:r>
              <a:rPr lang="en-US" sz="2953" spc="-44" dirty="0" err="1">
                <a:solidFill>
                  <a:srgbClr val="000000"/>
                </a:solidFill>
                <a:latin typeface="Abhaya Libre Regular Bold"/>
              </a:rPr>
              <a:t>moći</a:t>
            </a:r>
            <a:r>
              <a:rPr lang="en-US" sz="2953" spc="-44" dirty="0">
                <a:solidFill>
                  <a:srgbClr val="000000"/>
                </a:solidFill>
                <a:latin typeface="Abhaya Libre Regular Bold"/>
              </a:rPr>
              <a:t>: </a:t>
            </a:r>
            <a:r>
              <a:rPr lang="sr-Latn-RS" sz="2953" spc="-44" dirty="0" smtClean="0">
                <a:solidFill>
                  <a:srgbClr val="000000"/>
                </a:solidFill>
                <a:latin typeface="Abhaya Libre Regular Bold"/>
              </a:rPr>
              <a:t>po</a:t>
            </a:r>
            <a:r>
              <a:rPr lang="en-US" sz="2953" spc="-44" dirty="0" err="1" smtClean="0">
                <a:solidFill>
                  <a:srgbClr val="000000"/>
                </a:solidFill>
                <a:latin typeface="Abhaya Libre Regular Bold"/>
              </a:rPr>
              <a:t>reba</a:t>
            </a:r>
            <a:r>
              <a:rPr lang="en-US" sz="2953" spc="-44" dirty="0" smtClean="0">
                <a:solidFill>
                  <a:srgbClr val="000000"/>
                </a:solidFill>
                <a:latin typeface="Abhaya Libre Regular Bold"/>
              </a:rPr>
              <a:t> </a:t>
            </a:r>
            <a:r>
              <a:rPr lang="en-US" sz="2953" spc="-44" dirty="0">
                <a:solidFill>
                  <a:srgbClr val="000000"/>
                </a:solidFill>
                <a:latin typeface="Abhaya Libre Regular Bold"/>
              </a:rPr>
              <a:t>da se </a:t>
            </a:r>
            <a:r>
              <a:rPr lang="en-US" sz="2953" spc="-44" dirty="0" err="1">
                <a:solidFill>
                  <a:srgbClr val="000000"/>
                </a:solidFill>
                <a:latin typeface="Abhaya Libre Regular Bold"/>
              </a:rPr>
              <a:t>drugi</a:t>
            </a:r>
            <a:r>
              <a:rPr lang="en-US" sz="2953" spc="-44" dirty="0">
                <a:solidFill>
                  <a:srgbClr val="000000"/>
                </a:solidFill>
                <a:latin typeface="Abhaya Libre Regular Bold"/>
              </a:rPr>
              <a:t> </a:t>
            </a:r>
            <a:r>
              <a:rPr lang="en-US" sz="2953" spc="-44" dirty="0" err="1">
                <a:solidFill>
                  <a:srgbClr val="000000"/>
                </a:solidFill>
                <a:latin typeface="Abhaya Libre Regular Bold"/>
              </a:rPr>
              <a:t>ponašaju</a:t>
            </a:r>
            <a:r>
              <a:rPr lang="en-US" sz="2953" spc="-44" dirty="0">
                <a:solidFill>
                  <a:srgbClr val="000000"/>
                </a:solidFill>
                <a:latin typeface="Abhaya Libre Regular Bold"/>
              </a:rPr>
              <a:t> </a:t>
            </a:r>
            <a:r>
              <a:rPr lang="en-US" sz="2953" spc="-44" dirty="0" err="1">
                <a:solidFill>
                  <a:srgbClr val="000000"/>
                </a:solidFill>
                <a:latin typeface="Abhaya Libre Regular Bold"/>
              </a:rPr>
              <a:t>na</a:t>
            </a:r>
            <a:r>
              <a:rPr lang="en-US" sz="2953" spc="-44" dirty="0">
                <a:solidFill>
                  <a:srgbClr val="000000"/>
                </a:solidFill>
                <a:latin typeface="Abhaya Libre Regular Bold"/>
              </a:rPr>
              <a:t> </a:t>
            </a:r>
            <a:r>
              <a:rPr lang="en-US" sz="2953" spc="-44" dirty="0" err="1">
                <a:solidFill>
                  <a:srgbClr val="000000"/>
                </a:solidFill>
                <a:latin typeface="Abhaya Libre Regular Bold"/>
              </a:rPr>
              <a:t>način</a:t>
            </a:r>
            <a:r>
              <a:rPr lang="en-US" sz="2953" spc="-44" dirty="0">
                <a:solidFill>
                  <a:srgbClr val="000000"/>
                </a:solidFill>
                <a:latin typeface="Abhaya Libre Regular Bold"/>
              </a:rPr>
              <a:t> </a:t>
            </a:r>
            <a:r>
              <a:rPr lang="en-US" sz="2953" spc="-44" dirty="0" err="1">
                <a:solidFill>
                  <a:srgbClr val="000000"/>
                </a:solidFill>
                <a:latin typeface="Abhaya Libre Regular Bold"/>
              </a:rPr>
              <a:t>na</a:t>
            </a:r>
            <a:r>
              <a:rPr lang="en-US" sz="2953" spc="-44" dirty="0">
                <a:solidFill>
                  <a:srgbClr val="000000"/>
                </a:solidFill>
                <a:latin typeface="Abhaya Libre Regular Bold"/>
              </a:rPr>
              <a:t> </a:t>
            </a:r>
            <a:r>
              <a:rPr lang="en-US" sz="2953" spc="-44" dirty="0" err="1">
                <a:solidFill>
                  <a:srgbClr val="000000"/>
                </a:solidFill>
                <a:latin typeface="Abhaya Libre Regular Bold"/>
              </a:rPr>
              <a:t>koji</a:t>
            </a:r>
            <a:r>
              <a:rPr lang="en-US" sz="2953" spc="-44" dirty="0">
                <a:solidFill>
                  <a:srgbClr val="000000"/>
                </a:solidFill>
                <a:latin typeface="Abhaya Libre Regular Bold"/>
              </a:rPr>
              <a:t> se </a:t>
            </a:r>
            <a:r>
              <a:rPr lang="en-US" sz="2953" spc="-44" dirty="0" err="1">
                <a:solidFill>
                  <a:srgbClr val="000000"/>
                </a:solidFill>
                <a:latin typeface="Abhaya Libre Regular Bold"/>
              </a:rPr>
              <a:t>inače</a:t>
            </a:r>
            <a:r>
              <a:rPr lang="en-US" sz="2953" spc="-44" dirty="0">
                <a:solidFill>
                  <a:srgbClr val="000000"/>
                </a:solidFill>
                <a:latin typeface="Abhaya Libre Regular Bold"/>
              </a:rPr>
              <a:t> ne bi </a:t>
            </a:r>
            <a:r>
              <a:rPr lang="sr-Latn-RS" sz="2953" spc="-44" dirty="0" smtClean="0">
                <a:solidFill>
                  <a:srgbClr val="000000"/>
                </a:solidFill>
                <a:latin typeface="Abhaya Libre Regular Bold"/>
              </a:rPr>
              <a:t>ponašali, da budu poslušni</a:t>
            </a:r>
            <a:endParaRPr lang="en-US" sz="2953" spc="-44" dirty="0">
              <a:solidFill>
                <a:srgbClr val="000000"/>
              </a:solidFill>
              <a:latin typeface="Abhaya Libre Regular Bold"/>
            </a:endParaRPr>
          </a:p>
          <a:p>
            <a:pPr marL="637577" lvl="1" indent="-318788" algn="just">
              <a:lnSpc>
                <a:spcPts val="4134"/>
              </a:lnSpc>
              <a:buFont typeface="Arial"/>
              <a:buChar char="•"/>
            </a:pPr>
            <a:r>
              <a:rPr lang="en-US" sz="2953" spc="-44" dirty="0" err="1">
                <a:solidFill>
                  <a:srgbClr val="000000"/>
                </a:solidFill>
                <a:latin typeface="Abhaya Libre Regular Bold"/>
              </a:rPr>
              <a:t>Potreba</a:t>
            </a:r>
            <a:r>
              <a:rPr lang="en-US" sz="2953" spc="-44" dirty="0">
                <a:solidFill>
                  <a:srgbClr val="000000"/>
                </a:solidFill>
                <a:latin typeface="Abhaya Libre Regular Bold"/>
              </a:rPr>
              <a:t> za </a:t>
            </a:r>
            <a:r>
              <a:rPr lang="en-US" sz="2953" spc="-44" dirty="0" err="1" smtClean="0">
                <a:solidFill>
                  <a:srgbClr val="000000"/>
                </a:solidFill>
                <a:latin typeface="Abhaya Libre Regular Bold"/>
              </a:rPr>
              <a:t>pripadno</a:t>
            </a:r>
            <a:r>
              <a:rPr lang="sr-Latn-RS" sz="2953" spc="-44" dirty="0" smtClean="0">
                <a:solidFill>
                  <a:srgbClr val="000000"/>
                </a:solidFill>
                <a:latin typeface="Abhaya Libre Regular Bold"/>
              </a:rPr>
              <a:t>šću</a:t>
            </a:r>
            <a:r>
              <a:rPr lang="en-US" sz="2953" spc="-44" dirty="0" smtClean="0">
                <a:solidFill>
                  <a:srgbClr val="000000"/>
                </a:solidFill>
                <a:latin typeface="Abhaya Libre Regular Bold"/>
              </a:rPr>
              <a:t>: </a:t>
            </a:r>
            <a:r>
              <a:rPr lang="en-US" sz="2953" spc="-44" dirty="0" err="1">
                <a:solidFill>
                  <a:srgbClr val="000000"/>
                </a:solidFill>
                <a:latin typeface="Abhaya Libre Regular Bold"/>
              </a:rPr>
              <a:t>želja</a:t>
            </a:r>
            <a:r>
              <a:rPr lang="en-US" sz="2953" spc="-44" dirty="0">
                <a:solidFill>
                  <a:srgbClr val="000000"/>
                </a:solidFill>
                <a:latin typeface="Abhaya Libre Regular Bold"/>
              </a:rPr>
              <a:t> </a:t>
            </a:r>
            <a:r>
              <a:rPr lang="en-US" sz="2953" spc="-44" dirty="0" smtClean="0">
                <a:solidFill>
                  <a:srgbClr val="000000"/>
                </a:solidFill>
                <a:latin typeface="Abhaya Libre Regular Bold"/>
              </a:rPr>
              <a:t>za</a:t>
            </a:r>
            <a:r>
              <a:rPr lang="sr-Latn-RS" sz="2953" spc="-44" dirty="0" smtClean="0">
                <a:solidFill>
                  <a:srgbClr val="000000"/>
                </a:solidFill>
                <a:latin typeface="Abhaya Libre Regular Bold"/>
              </a:rPr>
              <a:t> gajenjem</a:t>
            </a:r>
            <a:r>
              <a:rPr lang="en-US" sz="2953" spc="-44" dirty="0" smtClean="0">
                <a:solidFill>
                  <a:srgbClr val="000000"/>
                </a:solidFill>
                <a:latin typeface="Abhaya Libre Regular Bold"/>
              </a:rPr>
              <a:t> </a:t>
            </a:r>
            <a:r>
              <a:rPr lang="en-US" sz="2953" spc="-44" dirty="0" err="1" smtClean="0">
                <a:solidFill>
                  <a:srgbClr val="000000"/>
                </a:solidFill>
                <a:latin typeface="Abhaya Libre Regular Bold"/>
              </a:rPr>
              <a:t>prijateljski</a:t>
            </a:r>
            <a:r>
              <a:rPr lang="sr-Latn-RS" sz="2953" spc="-44" dirty="0" smtClean="0">
                <a:solidFill>
                  <a:srgbClr val="000000"/>
                </a:solidFill>
                <a:latin typeface="Abhaya Libre Regular Bold"/>
              </a:rPr>
              <a:t>h</a:t>
            </a:r>
            <a:r>
              <a:rPr lang="en-US" sz="2953" spc="-44" dirty="0" smtClean="0">
                <a:solidFill>
                  <a:srgbClr val="000000"/>
                </a:solidFill>
                <a:latin typeface="Abhaya Libre Regular Bold"/>
              </a:rPr>
              <a:t> </a:t>
            </a:r>
            <a:r>
              <a:rPr lang="en-US" sz="2953" spc="-44" dirty="0" err="1">
                <a:solidFill>
                  <a:srgbClr val="000000"/>
                </a:solidFill>
                <a:latin typeface="Abhaya Libre Regular Bold"/>
              </a:rPr>
              <a:t>i</a:t>
            </a:r>
            <a:r>
              <a:rPr lang="en-US" sz="2953" spc="-44" dirty="0">
                <a:solidFill>
                  <a:srgbClr val="000000"/>
                </a:solidFill>
                <a:latin typeface="Abhaya Libre Regular Bold"/>
              </a:rPr>
              <a:t> </a:t>
            </a:r>
            <a:r>
              <a:rPr lang="en-US" sz="2953" spc="-44" dirty="0" err="1" smtClean="0">
                <a:solidFill>
                  <a:srgbClr val="000000"/>
                </a:solidFill>
                <a:latin typeface="Abhaya Libre Regular Bold"/>
              </a:rPr>
              <a:t>bliski</a:t>
            </a:r>
            <a:r>
              <a:rPr lang="sr-Latn-RS" sz="2953" spc="-44" dirty="0" smtClean="0">
                <a:solidFill>
                  <a:srgbClr val="000000"/>
                </a:solidFill>
                <a:latin typeface="Abhaya Libre Regular Bold"/>
              </a:rPr>
              <a:t>h</a:t>
            </a:r>
            <a:r>
              <a:rPr lang="en-US" sz="2953" spc="-44" dirty="0" smtClean="0">
                <a:solidFill>
                  <a:srgbClr val="000000"/>
                </a:solidFill>
                <a:latin typeface="Abhaya Libre Regular Bold"/>
              </a:rPr>
              <a:t> </a:t>
            </a:r>
            <a:r>
              <a:rPr lang="sr-Latn-RS" sz="2953" spc="-44" dirty="0" smtClean="0">
                <a:solidFill>
                  <a:srgbClr val="000000"/>
                </a:solidFill>
                <a:latin typeface="Abhaya Libre Regular Bold"/>
              </a:rPr>
              <a:t>odnosa sa drugim ljudima</a:t>
            </a:r>
            <a:endParaRPr lang="en-US" sz="2953" spc="-44" dirty="0">
              <a:solidFill>
                <a:srgbClr val="000000"/>
              </a:solidFill>
              <a:latin typeface="Abhaya Libre Regular"/>
            </a:endParaRPr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14993119" y="9508512"/>
            <a:ext cx="2360235" cy="60276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3456555" y="9092897"/>
            <a:ext cx="1068843" cy="1110057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E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4196164">
            <a:off x="-5974143" y="8370333"/>
            <a:ext cx="10675280" cy="1137869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836636">
            <a:off x="0" y="-2006961"/>
            <a:ext cx="3334026" cy="358848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6418708" y="0"/>
            <a:ext cx="1869292" cy="186929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7870030" y="9245916"/>
            <a:ext cx="3710720" cy="77925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9614497">
            <a:off x="17215841" y="8047725"/>
            <a:ext cx="4352147" cy="434644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9725389" y="2180334"/>
            <a:ext cx="7322621" cy="5283774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479674" y="1576172"/>
            <a:ext cx="8853721" cy="8540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739"/>
              </a:lnSpc>
            </a:pPr>
            <a:r>
              <a:rPr lang="en-US" sz="2670" spc="-40" dirty="0" smtClean="0">
                <a:solidFill>
                  <a:srgbClr val="000000"/>
                </a:solidFill>
                <a:latin typeface="Abhaya Libre Regular"/>
              </a:rPr>
              <a:t>He</a:t>
            </a:r>
            <a:r>
              <a:rPr lang="sr-Latn-RS" sz="2670" spc="-40" dirty="0" smtClean="0">
                <a:solidFill>
                  <a:srgbClr val="000000"/>
                </a:solidFill>
                <a:latin typeface="Abhaya Libre Regular"/>
              </a:rPr>
              <a:t>r</a:t>
            </a:r>
            <a:r>
              <a:rPr lang="en-US" sz="2670" spc="-40" dirty="0" err="1" smtClean="0">
                <a:solidFill>
                  <a:srgbClr val="000000"/>
                </a:solidFill>
                <a:latin typeface="Abhaya Libre Regular"/>
              </a:rPr>
              <a:t>zberg</a:t>
            </a:r>
            <a:r>
              <a:rPr lang="en-US" sz="2670" spc="-40" dirty="0" smtClean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670" spc="-40" dirty="0" err="1" smtClean="0">
                <a:solidFill>
                  <a:srgbClr val="000000"/>
                </a:solidFill>
                <a:latin typeface="Abhaya Libre Regular"/>
              </a:rPr>
              <a:t>navodi</a:t>
            </a:r>
            <a:r>
              <a:rPr lang="en-US" sz="2670" spc="-40" dirty="0" smtClean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670" spc="-40" dirty="0">
                <a:solidFill>
                  <a:srgbClr val="000000"/>
                </a:solidFill>
                <a:latin typeface="Abhaya Libre Regular"/>
              </a:rPr>
              <a:t>da se </a:t>
            </a:r>
            <a:r>
              <a:rPr lang="en-US" sz="2670" spc="-40" dirty="0" err="1">
                <a:solidFill>
                  <a:srgbClr val="000000"/>
                </a:solidFill>
                <a:latin typeface="Abhaya Libre Regular"/>
              </a:rPr>
              <a:t>moraju</a:t>
            </a:r>
            <a:r>
              <a:rPr lang="en-US" sz="2670" spc="-40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670" spc="-40" dirty="0" err="1">
                <a:solidFill>
                  <a:srgbClr val="000000"/>
                </a:solidFill>
                <a:latin typeface="Abhaya Libre Regular"/>
              </a:rPr>
              <a:t>poštovati</a:t>
            </a:r>
            <a:r>
              <a:rPr lang="en-US" sz="2670" spc="-40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670" spc="-40" dirty="0" err="1">
                <a:solidFill>
                  <a:srgbClr val="000000"/>
                </a:solidFill>
                <a:latin typeface="Abhaya Libre Regular"/>
              </a:rPr>
              <a:t>higijenski</a:t>
            </a:r>
            <a:r>
              <a:rPr lang="en-US" sz="2670" spc="-40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670" spc="-40" dirty="0" err="1">
                <a:solidFill>
                  <a:srgbClr val="000000"/>
                </a:solidFill>
                <a:latin typeface="Abhaya Libre Regular"/>
              </a:rPr>
              <a:t>faktori</a:t>
            </a:r>
            <a:r>
              <a:rPr lang="en-US" sz="2670" spc="-40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670" spc="-40" dirty="0" err="1">
                <a:solidFill>
                  <a:srgbClr val="000000"/>
                </a:solidFill>
                <a:latin typeface="Abhaya Libre Regular"/>
              </a:rPr>
              <a:t>ako</a:t>
            </a:r>
            <a:r>
              <a:rPr lang="en-US" sz="2670" spc="-40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670" spc="-40" dirty="0" err="1">
                <a:solidFill>
                  <a:srgbClr val="000000"/>
                </a:solidFill>
                <a:latin typeface="Abhaya Libre Regular"/>
              </a:rPr>
              <a:t>osoba</a:t>
            </a:r>
            <a:r>
              <a:rPr lang="en-US" sz="2670" spc="-40" dirty="0">
                <a:solidFill>
                  <a:srgbClr val="000000"/>
                </a:solidFill>
                <a:latin typeface="Abhaya Libre Regular"/>
              </a:rPr>
              <a:t> ne </a:t>
            </a:r>
            <a:r>
              <a:rPr lang="en-US" sz="2670" spc="-40" dirty="0" err="1">
                <a:solidFill>
                  <a:srgbClr val="000000"/>
                </a:solidFill>
                <a:latin typeface="Abhaya Libre Regular"/>
              </a:rPr>
              <a:t>želi</a:t>
            </a:r>
            <a:r>
              <a:rPr lang="en-US" sz="2670" spc="-40" dirty="0">
                <a:solidFill>
                  <a:srgbClr val="000000"/>
                </a:solidFill>
                <a:latin typeface="Abhaya Libre Regular"/>
              </a:rPr>
              <a:t> da </a:t>
            </a:r>
            <a:r>
              <a:rPr lang="en-US" sz="2670" spc="-40" dirty="0" err="1">
                <a:solidFill>
                  <a:srgbClr val="000000"/>
                </a:solidFill>
                <a:latin typeface="Abhaya Libre Regular"/>
              </a:rPr>
              <a:t>bude</a:t>
            </a:r>
            <a:r>
              <a:rPr lang="en-US" sz="2670" spc="-40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670" spc="-40" dirty="0" err="1">
                <a:solidFill>
                  <a:srgbClr val="000000"/>
                </a:solidFill>
                <a:latin typeface="Abhaya Libre Regular"/>
              </a:rPr>
              <a:t>nezadovoljna</a:t>
            </a:r>
            <a:r>
              <a:rPr lang="en-US" sz="2670" spc="-40" dirty="0">
                <a:solidFill>
                  <a:srgbClr val="000000"/>
                </a:solidFill>
                <a:latin typeface="Abhaya Libre Regular"/>
              </a:rPr>
              <a:t>. On </a:t>
            </a:r>
            <a:r>
              <a:rPr lang="en-US" sz="2670" spc="-40" dirty="0" err="1">
                <a:solidFill>
                  <a:srgbClr val="000000"/>
                </a:solidFill>
                <a:latin typeface="Abhaya Libre Regular"/>
              </a:rPr>
              <a:t>faktore</a:t>
            </a:r>
            <a:r>
              <a:rPr lang="en-US" sz="2670" spc="-40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670" spc="-40" dirty="0" err="1">
                <a:solidFill>
                  <a:srgbClr val="000000"/>
                </a:solidFill>
                <a:latin typeface="Abhaya Libre Regular"/>
              </a:rPr>
              <a:t>koji</a:t>
            </a:r>
            <a:r>
              <a:rPr lang="en-US" sz="2670" spc="-40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670" spc="-40" dirty="0" err="1">
                <a:solidFill>
                  <a:srgbClr val="000000"/>
                </a:solidFill>
                <a:latin typeface="Abhaya Libre Regular"/>
              </a:rPr>
              <a:t>prouzrokuju</a:t>
            </a:r>
            <a:r>
              <a:rPr lang="en-US" sz="2670" spc="-40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670" spc="-40" dirty="0" err="1">
                <a:solidFill>
                  <a:srgbClr val="000000"/>
                </a:solidFill>
                <a:latin typeface="Abhaya Libre Regular"/>
              </a:rPr>
              <a:t>zadovoljstvo</a:t>
            </a:r>
            <a:r>
              <a:rPr lang="en-US" sz="2670" spc="-40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670" spc="-40" dirty="0" err="1">
                <a:solidFill>
                  <a:srgbClr val="000000"/>
                </a:solidFill>
                <a:latin typeface="Abhaya Libre Regular"/>
              </a:rPr>
              <a:t>poslom</a:t>
            </a:r>
            <a:r>
              <a:rPr lang="en-US" sz="2670" spc="-40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670" spc="-40" dirty="0" err="1" smtClean="0">
                <a:solidFill>
                  <a:srgbClr val="000000"/>
                </a:solidFill>
                <a:latin typeface="Abhaya Libre Regular"/>
              </a:rPr>
              <a:t>naziva</a:t>
            </a:r>
            <a:r>
              <a:rPr lang="sr-Latn-RS" sz="2670" spc="-40" dirty="0" smtClean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670" spc="-40" dirty="0" err="1" smtClean="0">
                <a:solidFill>
                  <a:srgbClr val="000000"/>
                </a:solidFill>
                <a:latin typeface="Abhaya Libre Regular"/>
              </a:rPr>
              <a:t>motivatorima</a:t>
            </a:r>
            <a:r>
              <a:rPr lang="en-US" sz="2670" spc="-40" dirty="0">
                <a:solidFill>
                  <a:srgbClr val="000000"/>
                </a:solidFill>
                <a:latin typeface="Abhaya Libre Regular"/>
              </a:rPr>
              <a:t>, a </a:t>
            </a:r>
            <a:r>
              <a:rPr lang="en-US" sz="2670" spc="-40" dirty="0" err="1">
                <a:solidFill>
                  <a:srgbClr val="000000"/>
                </a:solidFill>
                <a:latin typeface="Abhaya Libre Regular"/>
              </a:rPr>
              <a:t>faktore</a:t>
            </a:r>
            <a:r>
              <a:rPr lang="en-US" sz="2670" spc="-40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670" spc="-40" dirty="0" err="1">
                <a:solidFill>
                  <a:srgbClr val="000000"/>
                </a:solidFill>
                <a:latin typeface="Abhaya Libre Regular"/>
              </a:rPr>
              <a:t>koji</a:t>
            </a:r>
            <a:r>
              <a:rPr lang="en-US" sz="2670" spc="-40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670" spc="-40" dirty="0" err="1">
                <a:solidFill>
                  <a:srgbClr val="000000"/>
                </a:solidFill>
                <a:latin typeface="Abhaya Libre Regular"/>
              </a:rPr>
              <a:t>prouzrokuju</a:t>
            </a:r>
            <a:r>
              <a:rPr lang="en-US" sz="2670" spc="-40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670" spc="-40" dirty="0" err="1">
                <a:solidFill>
                  <a:srgbClr val="000000"/>
                </a:solidFill>
                <a:latin typeface="Abhaya Libre Regular"/>
              </a:rPr>
              <a:t>nezadovoljstvo</a:t>
            </a:r>
            <a:r>
              <a:rPr lang="en-US" sz="2670" spc="-40" dirty="0">
                <a:solidFill>
                  <a:srgbClr val="000000"/>
                </a:solidFill>
                <a:latin typeface="Abhaya Libre Regular"/>
              </a:rPr>
              <a:t> – </a:t>
            </a:r>
            <a:r>
              <a:rPr lang="en-US" sz="2670" spc="-40" dirty="0" err="1">
                <a:solidFill>
                  <a:srgbClr val="000000"/>
                </a:solidFill>
                <a:latin typeface="Abhaya Libre Regular"/>
              </a:rPr>
              <a:t>faktorima</a:t>
            </a:r>
            <a:r>
              <a:rPr lang="en-US" sz="2670" spc="-40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670" spc="-40" dirty="0" err="1" smtClean="0">
                <a:solidFill>
                  <a:srgbClr val="000000"/>
                </a:solidFill>
                <a:latin typeface="Abhaya Libre Regular"/>
              </a:rPr>
              <a:t>higijene</a:t>
            </a:r>
            <a:r>
              <a:rPr lang="en-US" sz="2670" spc="-40" dirty="0" smtClean="0">
                <a:solidFill>
                  <a:srgbClr val="000000"/>
                </a:solidFill>
                <a:latin typeface="Abhaya Libre Regular"/>
              </a:rPr>
              <a:t>.</a:t>
            </a:r>
            <a:endParaRPr lang="sr-Latn-RS" sz="2670" spc="-40" dirty="0">
              <a:solidFill>
                <a:srgbClr val="000000"/>
              </a:solidFill>
              <a:latin typeface="Abhaya Libre Regular"/>
            </a:endParaRPr>
          </a:p>
          <a:p>
            <a:pPr marL="457200" indent="-457200" algn="just">
              <a:lnSpc>
                <a:spcPts val="3739"/>
              </a:lnSpc>
              <a:buFont typeface="Wingdings" panose="05000000000000000000" pitchFamily="2" charset="2"/>
              <a:buChar char="Ø"/>
            </a:pPr>
            <a:r>
              <a:rPr lang="en-US" sz="2670" spc="-40" dirty="0" smtClean="0">
                <a:solidFill>
                  <a:srgbClr val="000000"/>
                </a:solidFill>
                <a:latin typeface="Abhaya Libre Regular Bold"/>
              </a:rPr>
              <a:t>Hygiene </a:t>
            </a:r>
            <a:r>
              <a:rPr lang="en-US" sz="2670" spc="-40" dirty="0">
                <a:solidFill>
                  <a:srgbClr val="000000"/>
                </a:solidFill>
                <a:latin typeface="Abhaya Libre Regular Bold"/>
              </a:rPr>
              <a:t>factors - the source of dissatisfaction:</a:t>
            </a:r>
          </a:p>
          <a:p>
            <a:pPr marL="1153247" lvl="2" indent="-384416" algn="just">
              <a:lnSpc>
                <a:spcPts val="3739"/>
              </a:lnSpc>
              <a:buFont typeface="Arial"/>
              <a:buChar char="⚬"/>
            </a:pPr>
            <a:r>
              <a:rPr lang="sr-Latn-RS" sz="2670" spc="-40" dirty="0" smtClean="0">
                <a:solidFill>
                  <a:srgbClr val="000000"/>
                </a:solidFill>
                <a:latin typeface="Abhaya Libre Regular Bold"/>
              </a:rPr>
              <a:t>Eksterni faktori </a:t>
            </a:r>
            <a:r>
              <a:rPr lang="en-US" sz="2670" spc="-40" dirty="0" smtClean="0">
                <a:solidFill>
                  <a:srgbClr val="000000"/>
                </a:solidFill>
                <a:latin typeface="Abhaya Libre Regular"/>
              </a:rPr>
              <a:t>(</a:t>
            </a:r>
            <a:r>
              <a:rPr lang="sr-Latn-RS" sz="2670" spc="-40" dirty="0" smtClean="0">
                <a:solidFill>
                  <a:srgbClr val="000000"/>
                </a:solidFill>
                <a:latin typeface="Abhaya Libre Regular"/>
              </a:rPr>
              <a:t>u kontekstu posla</a:t>
            </a:r>
            <a:r>
              <a:rPr lang="en-US" sz="2670" spc="-40" dirty="0" smtClean="0">
                <a:solidFill>
                  <a:srgbClr val="000000"/>
                </a:solidFill>
                <a:latin typeface="Abhaya Libre Regular"/>
              </a:rPr>
              <a:t>)</a:t>
            </a:r>
            <a:endParaRPr lang="en-US" sz="2670" spc="-40" dirty="0">
              <a:solidFill>
                <a:srgbClr val="000000"/>
              </a:solidFill>
              <a:latin typeface="Abhaya Libre Regular"/>
            </a:endParaRPr>
          </a:p>
          <a:p>
            <a:pPr marL="1729871" lvl="3" indent="-432468" algn="just">
              <a:lnSpc>
                <a:spcPts val="3739"/>
              </a:lnSpc>
              <a:buFont typeface="Arial"/>
              <a:buChar char="￭"/>
            </a:pPr>
            <a:r>
              <a:rPr lang="en-US" sz="2670" spc="-40" dirty="0" err="1">
                <a:solidFill>
                  <a:srgbClr val="000000"/>
                </a:solidFill>
                <a:latin typeface="Abhaya Libre Regular"/>
              </a:rPr>
              <a:t>Politika</a:t>
            </a:r>
            <a:r>
              <a:rPr lang="en-US" sz="2670" spc="-40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670" spc="-40" dirty="0" err="1">
                <a:solidFill>
                  <a:srgbClr val="000000"/>
                </a:solidFill>
                <a:latin typeface="Abhaya Libre Regular"/>
              </a:rPr>
              <a:t>i</a:t>
            </a:r>
            <a:r>
              <a:rPr lang="en-US" sz="2670" spc="-40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670" spc="-40" dirty="0" err="1">
                <a:solidFill>
                  <a:srgbClr val="000000"/>
                </a:solidFill>
                <a:latin typeface="Abhaya Libre Regular"/>
              </a:rPr>
              <a:t>administracija</a:t>
            </a:r>
            <a:r>
              <a:rPr lang="en-US" sz="2670" spc="-40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670" spc="-40" dirty="0" err="1">
                <a:solidFill>
                  <a:srgbClr val="000000"/>
                </a:solidFill>
                <a:latin typeface="Abhaya Libre Regular"/>
              </a:rPr>
              <a:t>kompanije</a:t>
            </a:r>
            <a:endParaRPr lang="en-US" sz="2670" spc="-40" dirty="0">
              <a:solidFill>
                <a:srgbClr val="000000"/>
              </a:solidFill>
              <a:latin typeface="Abhaya Libre Regular"/>
            </a:endParaRPr>
          </a:p>
          <a:p>
            <a:pPr marL="1729871" lvl="3" indent="-432468" algn="just">
              <a:lnSpc>
                <a:spcPts val="3739"/>
              </a:lnSpc>
              <a:buFont typeface="Arial"/>
              <a:buChar char="￭"/>
            </a:pPr>
            <a:r>
              <a:rPr lang="sr-Latn-RS" sz="2670" spc="-40" dirty="0" smtClean="0">
                <a:solidFill>
                  <a:srgbClr val="000000"/>
                </a:solidFill>
                <a:latin typeface="Abhaya Libre Regular"/>
              </a:rPr>
              <a:t>Loš</a:t>
            </a:r>
            <a:r>
              <a:rPr lang="en-US" sz="2670" spc="-40" dirty="0" smtClean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670" spc="-40" dirty="0" err="1">
                <a:solidFill>
                  <a:srgbClr val="000000"/>
                </a:solidFill>
                <a:latin typeface="Abhaya Libre Regular"/>
              </a:rPr>
              <a:t>odnos</a:t>
            </a:r>
            <a:r>
              <a:rPr lang="en-US" sz="2670" spc="-40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670" spc="-40" dirty="0" err="1">
                <a:solidFill>
                  <a:srgbClr val="000000"/>
                </a:solidFill>
                <a:latin typeface="Abhaya Libre Regular"/>
              </a:rPr>
              <a:t>sa</a:t>
            </a:r>
            <a:r>
              <a:rPr lang="en-US" sz="2670" spc="-40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670" spc="-40" dirty="0" err="1">
                <a:solidFill>
                  <a:srgbClr val="000000"/>
                </a:solidFill>
                <a:latin typeface="Abhaya Libre Regular"/>
              </a:rPr>
              <a:t>nadređenim</a:t>
            </a:r>
            <a:r>
              <a:rPr lang="en-US" sz="2670" spc="-40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670" spc="-40" dirty="0" err="1" smtClean="0">
                <a:solidFill>
                  <a:srgbClr val="000000"/>
                </a:solidFill>
                <a:latin typeface="Abhaya Libre Regular"/>
              </a:rPr>
              <a:t>zaposlen</a:t>
            </a:r>
            <a:r>
              <a:rPr lang="sr-Latn-RS" sz="2670" spc="-40" dirty="0" smtClean="0">
                <a:solidFill>
                  <a:srgbClr val="000000"/>
                </a:solidFill>
                <a:latin typeface="Abhaya Libre Regular"/>
              </a:rPr>
              <a:t>im</a:t>
            </a:r>
            <a:endParaRPr lang="en-US" sz="2670" spc="-40" dirty="0">
              <a:solidFill>
                <a:srgbClr val="000000"/>
              </a:solidFill>
              <a:latin typeface="Abhaya Libre Regular"/>
            </a:endParaRPr>
          </a:p>
          <a:p>
            <a:pPr marL="1729871" lvl="3" indent="-432468" algn="just">
              <a:lnSpc>
                <a:spcPts val="3739"/>
              </a:lnSpc>
              <a:buFont typeface="Arial"/>
              <a:buChar char="￭"/>
            </a:pPr>
            <a:r>
              <a:rPr lang="en-US" sz="2670" spc="-40" dirty="0" err="1">
                <a:solidFill>
                  <a:srgbClr val="000000"/>
                </a:solidFill>
                <a:latin typeface="Abhaya Libre Regular"/>
              </a:rPr>
              <a:t>Loši</a:t>
            </a:r>
            <a:r>
              <a:rPr lang="en-US" sz="2670" spc="-40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670" spc="-40" dirty="0" err="1">
                <a:solidFill>
                  <a:srgbClr val="000000"/>
                </a:solidFill>
                <a:latin typeface="Abhaya Libre Regular"/>
              </a:rPr>
              <a:t>međuljudski</a:t>
            </a:r>
            <a:r>
              <a:rPr lang="en-US" sz="2670" spc="-40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670" spc="-40" dirty="0" err="1">
                <a:solidFill>
                  <a:srgbClr val="000000"/>
                </a:solidFill>
                <a:latin typeface="Abhaya Libre Regular"/>
              </a:rPr>
              <a:t>odnosi</a:t>
            </a:r>
            <a:r>
              <a:rPr lang="en-US" sz="2670" spc="-40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670" spc="-40" dirty="0" err="1">
                <a:solidFill>
                  <a:srgbClr val="000000"/>
                </a:solidFill>
                <a:latin typeface="Abhaya Libre Regular"/>
              </a:rPr>
              <a:t>sa</a:t>
            </a:r>
            <a:r>
              <a:rPr lang="en-US" sz="2670" spc="-40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sr-Latn-RS" sz="2670" spc="-40" dirty="0" smtClean="0">
                <a:solidFill>
                  <a:srgbClr val="000000"/>
                </a:solidFill>
                <a:latin typeface="Abhaya Libre Regular"/>
              </a:rPr>
              <a:t>kolegama</a:t>
            </a:r>
            <a:endParaRPr lang="en-US" sz="2670" spc="-40" dirty="0">
              <a:solidFill>
                <a:srgbClr val="000000"/>
              </a:solidFill>
              <a:latin typeface="Abhaya Libre Regular"/>
            </a:endParaRPr>
          </a:p>
          <a:p>
            <a:pPr marL="1729871" lvl="3" indent="-432468" algn="just">
              <a:lnSpc>
                <a:spcPts val="3739"/>
              </a:lnSpc>
              <a:buFont typeface="Arial"/>
              <a:buChar char="￭"/>
            </a:pPr>
            <a:r>
              <a:rPr lang="en-US" sz="2670" spc="-40" dirty="0" err="1">
                <a:solidFill>
                  <a:srgbClr val="000000"/>
                </a:solidFill>
                <a:latin typeface="Abhaya Libre Regular"/>
              </a:rPr>
              <a:t>Loši</a:t>
            </a:r>
            <a:r>
              <a:rPr lang="en-US" sz="2670" spc="-40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670" spc="-40" dirty="0" err="1">
                <a:solidFill>
                  <a:srgbClr val="000000"/>
                </a:solidFill>
                <a:latin typeface="Abhaya Libre Regular"/>
              </a:rPr>
              <a:t>uslovi</a:t>
            </a:r>
            <a:r>
              <a:rPr lang="en-US" sz="2670" spc="-40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670" spc="-40" dirty="0" err="1" smtClean="0">
                <a:solidFill>
                  <a:srgbClr val="000000"/>
                </a:solidFill>
                <a:latin typeface="Abhaya Libre Regular"/>
              </a:rPr>
              <a:t>rada</a:t>
            </a:r>
            <a:endParaRPr lang="sr-Latn-RS" sz="2670" spc="-40" dirty="0" smtClean="0">
              <a:solidFill>
                <a:srgbClr val="000000"/>
              </a:solidFill>
              <a:latin typeface="Abhaya Libre Regular Bold"/>
            </a:endParaRPr>
          </a:p>
          <a:p>
            <a:pPr marL="745512" lvl="1" indent="-457200" algn="just">
              <a:lnSpc>
                <a:spcPts val="3739"/>
              </a:lnSpc>
              <a:buFont typeface="Wingdings" panose="05000000000000000000" pitchFamily="2" charset="2"/>
              <a:buChar char="Ø"/>
            </a:pPr>
            <a:r>
              <a:rPr lang="sr-Latn-RS" sz="2670" spc="-40" dirty="0" smtClean="0">
                <a:solidFill>
                  <a:srgbClr val="000000"/>
                </a:solidFill>
                <a:latin typeface="Abhaya Libre Regular Bold"/>
              </a:rPr>
              <a:t>Motivatori</a:t>
            </a:r>
            <a:r>
              <a:rPr lang="en-US" sz="2670" spc="-40" dirty="0" smtClean="0">
                <a:solidFill>
                  <a:srgbClr val="000000"/>
                </a:solidFill>
                <a:latin typeface="Abhaya Libre Regular Bold"/>
              </a:rPr>
              <a:t> – </a:t>
            </a:r>
            <a:r>
              <a:rPr lang="sr-Latn-RS" sz="2670" spc="-40" dirty="0" smtClean="0">
                <a:solidFill>
                  <a:srgbClr val="000000"/>
                </a:solidFill>
                <a:latin typeface="Abhaya Libre Regular Bold"/>
              </a:rPr>
              <a:t>izvor zadovoljstva</a:t>
            </a:r>
            <a:r>
              <a:rPr lang="en-US" sz="2670" spc="-40" dirty="0" smtClean="0">
                <a:solidFill>
                  <a:srgbClr val="000000"/>
                </a:solidFill>
                <a:latin typeface="Abhaya Libre Regular Bold"/>
              </a:rPr>
              <a:t>:</a:t>
            </a:r>
          </a:p>
          <a:p>
            <a:pPr marL="1153247" lvl="2" indent="-384416" algn="just">
              <a:lnSpc>
                <a:spcPts val="3739"/>
              </a:lnSpc>
              <a:buFont typeface="Arial"/>
              <a:buChar char="⚬"/>
            </a:pPr>
            <a:r>
              <a:rPr lang="sr-Latn-RS" sz="2670" spc="-40" dirty="0" smtClean="0">
                <a:solidFill>
                  <a:srgbClr val="000000"/>
                </a:solidFill>
                <a:latin typeface="Abhaya Libre Regular Bold"/>
              </a:rPr>
              <a:t>Interni faktori </a:t>
            </a:r>
            <a:r>
              <a:rPr lang="en-US" sz="2670" spc="-40" dirty="0" smtClean="0">
                <a:solidFill>
                  <a:srgbClr val="000000"/>
                </a:solidFill>
                <a:latin typeface="Abhaya Libre Regular"/>
              </a:rPr>
              <a:t>(</a:t>
            </a:r>
            <a:r>
              <a:rPr lang="sr-Latn-RS" sz="2670" spc="-40" dirty="0" smtClean="0">
                <a:solidFill>
                  <a:srgbClr val="000000"/>
                </a:solidFill>
                <a:latin typeface="Abhaya Libre Regular"/>
              </a:rPr>
              <a:t>u kontekstu posla</a:t>
            </a:r>
            <a:r>
              <a:rPr lang="en-US" sz="2670" spc="-40" dirty="0" smtClean="0">
                <a:solidFill>
                  <a:srgbClr val="000000"/>
                </a:solidFill>
                <a:latin typeface="Abhaya Libre Regular"/>
              </a:rPr>
              <a:t>)</a:t>
            </a:r>
            <a:endParaRPr lang="en-US" sz="2670" spc="-40" dirty="0">
              <a:solidFill>
                <a:srgbClr val="000000"/>
              </a:solidFill>
              <a:latin typeface="Abhaya Libre Regular"/>
            </a:endParaRPr>
          </a:p>
          <a:p>
            <a:pPr marL="1729871" lvl="3" indent="-432468" algn="just">
              <a:lnSpc>
                <a:spcPts val="3739"/>
              </a:lnSpc>
              <a:buFont typeface="Arial"/>
              <a:buChar char="￭"/>
            </a:pPr>
            <a:r>
              <a:rPr lang="sr-Latn-RS" sz="2670" spc="-40" dirty="0" smtClean="0">
                <a:solidFill>
                  <a:srgbClr val="000000"/>
                </a:solidFill>
                <a:latin typeface="Abhaya Libre Regular"/>
              </a:rPr>
              <a:t>Postignuće</a:t>
            </a:r>
            <a:endParaRPr lang="en-US" sz="2670" spc="-40" dirty="0">
              <a:solidFill>
                <a:srgbClr val="000000"/>
              </a:solidFill>
              <a:latin typeface="Abhaya Libre Regular"/>
            </a:endParaRPr>
          </a:p>
          <a:p>
            <a:pPr marL="1729871" lvl="3" indent="-432468" algn="just">
              <a:lnSpc>
                <a:spcPts val="3739"/>
              </a:lnSpc>
              <a:buFont typeface="Arial"/>
              <a:buChar char="￭"/>
            </a:pPr>
            <a:r>
              <a:rPr lang="sr-Latn-RS" sz="2670" spc="-40" dirty="0" smtClean="0">
                <a:solidFill>
                  <a:srgbClr val="000000"/>
                </a:solidFill>
                <a:latin typeface="Abhaya Libre Regular"/>
              </a:rPr>
              <a:t>Priznanje</a:t>
            </a:r>
            <a:endParaRPr lang="en-US" sz="2670" spc="-40" dirty="0">
              <a:solidFill>
                <a:srgbClr val="000000"/>
              </a:solidFill>
              <a:latin typeface="Abhaya Libre Regular"/>
            </a:endParaRPr>
          </a:p>
          <a:p>
            <a:pPr marL="1729871" lvl="3" indent="-432468" algn="just">
              <a:lnSpc>
                <a:spcPts val="3739"/>
              </a:lnSpc>
              <a:buFont typeface="Arial"/>
              <a:buChar char="￭"/>
            </a:pPr>
            <a:r>
              <a:rPr lang="en-US" sz="2670" spc="-40" dirty="0" err="1">
                <a:solidFill>
                  <a:srgbClr val="000000"/>
                </a:solidFill>
                <a:latin typeface="Abhaya Libre Regular"/>
              </a:rPr>
              <a:t>Izazovan</a:t>
            </a:r>
            <a:r>
              <a:rPr lang="en-US" sz="2670" spc="-40" dirty="0">
                <a:solidFill>
                  <a:srgbClr val="000000"/>
                </a:solidFill>
                <a:latin typeface="Abhaya Libre Regular"/>
              </a:rPr>
              <a:t>, </a:t>
            </a:r>
            <a:r>
              <a:rPr lang="en-US" sz="2670" spc="-40" dirty="0" err="1">
                <a:solidFill>
                  <a:srgbClr val="000000"/>
                </a:solidFill>
                <a:latin typeface="Abhaya Libre Regular"/>
              </a:rPr>
              <a:t>raznovrstan</a:t>
            </a:r>
            <a:r>
              <a:rPr lang="en-US" sz="2670" spc="-40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670" spc="-40" dirty="0" err="1">
                <a:solidFill>
                  <a:srgbClr val="000000"/>
                </a:solidFill>
                <a:latin typeface="Abhaya Libre Regular"/>
              </a:rPr>
              <a:t>ili</a:t>
            </a:r>
            <a:r>
              <a:rPr lang="en-US" sz="2670" spc="-40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670" spc="-40" dirty="0" err="1">
                <a:solidFill>
                  <a:srgbClr val="000000"/>
                </a:solidFill>
                <a:latin typeface="Abhaya Libre Regular"/>
              </a:rPr>
              <a:t>zanimljiv</a:t>
            </a:r>
            <a:r>
              <a:rPr lang="en-US" sz="2670" spc="-40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670" spc="-40" dirty="0" err="1" smtClean="0">
                <a:solidFill>
                  <a:srgbClr val="000000"/>
                </a:solidFill>
                <a:latin typeface="Abhaya Libre Regular"/>
              </a:rPr>
              <a:t>posao</a:t>
            </a:r>
            <a:endParaRPr lang="sr-Latn-RS" sz="2670" spc="-40" dirty="0" smtClean="0">
              <a:solidFill>
                <a:srgbClr val="000000"/>
              </a:solidFill>
              <a:latin typeface="Abhaya Libre Regular"/>
            </a:endParaRPr>
          </a:p>
          <a:p>
            <a:pPr marL="1729871" lvl="3" indent="-432468" algn="just">
              <a:lnSpc>
                <a:spcPts val="3739"/>
              </a:lnSpc>
              <a:buFont typeface="Arial"/>
              <a:buChar char="￭"/>
            </a:pPr>
            <a:r>
              <a:rPr lang="sr-Latn-RS" sz="2670" spc="-40" dirty="0" smtClean="0">
                <a:solidFill>
                  <a:srgbClr val="000000"/>
                </a:solidFill>
                <a:latin typeface="Abhaya Libre Regular"/>
              </a:rPr>
              <a:t>Odgovornost</a:t>
            </a:r>
            <a:endParaRPr lang="en-US" sz="2670" spc="-40" dirty="0">
              <a:solidFill>
                <a:srgbClr val="000000"/>
              </a:solidFill>
              <a:latin typeface="Abhaya Libre Regular"/>
            </a:endParaRPr>
          </a:p>
          <a:p>
            <a:pPr marL="1729871" lvl="3" indent="-432468" algn="just">
              <a:lnSpc>
                <a:spcPts val="3739"/>
              </a:lnSpc>
              <a:buFont typeface="Arial"/>
              <a:buChar char="￭"/>
            </a:pPr>
            <a:r>
              <a:rPr lang="sr-Latn-RS" sz="2670" spc="-40" dirty="0" smtClean="0">
                <a:solidFill>
                  <a:srgbClr val="000000"/>
                </a:solidFill>
                <a:latin typeface="Abhaya Libre Regular"/>
              </a:rPr>
              <a:t>Napredovanje</a:t>
            </a:r>
            <a:endParaRPr lang="en-US" sz="2670" spc="-40" dirty="0">
              <a:solidFill>
                <a:srgbClr val="000000"/>
              </a:solidFill>
              <a:latin typeface="Abhaya Libre Regular"/>
            </a:endParaRPr>
          </a:p>
          <a:p>
            <a:pPr algn="just">
              <a:lnSpc>
                <a:spcPts val="3739"/>
              </a:lnSpc>
            </a:pPr>
            <a:endParaRPr lang="en-US" sz="2670" spc="-40" dirty="0">
              <a:solidFill>
                <a:srgbClr val="000000"/>
              </a:solidFill>
              <a:latin typeface="Abhaya Libre Regular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3578438" y="836192"/>
            <a:ext cx="12293904" cy="12840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29"/>
              </a:lnSpc>
            </a:pPr>
            <a:r>
              <a:rPr lang="en-US" sz="5210" dirty="0" smtClean="0">
                <a:solidFill>
                  <a:srgbClr val="000000"/>
                </a:solidFill>
                <a:latin typeface="Abhaya Libre Regular Bold"/>
              </a:rPr>
              <a:t>Herzberg</a:t>
            </a:r>
            <a:r>
              <a:rPr lang="sr-Latn-RS" sz="5210" dirty="0" smtClean="0">
                <a:solidFill>
                  <a:srgbClr val="000000"/>
                </a:solidFill>
                <a:latin typeface="Abhaya Libre Regular Bold"/>
              </a:rPr>
              <a:t>ova</a:t>
            </a:r>
            <a:r>
              <a:rPr lang="en-US" sz="5210" dirty="0" smtClean="0">
                <a:solidFill>
                  <a:srgbClr val="000000"/>
                </a:solidFill>
                <a:latin typeface="Abhaya Libre Regular Bold"/>
              </a:rPr>
              <a:t> </a:t>
            </a:r>
            <a:r>
              <a:rPr lang="sr-Latn-RS" sz="5210" dirty="0" smtClean="0">
                <a:solidFill>
                  <a:srgbClr val="000000"/>
                </a:solidFill>
                <a:latin typeface="Abhaya Libre Regular Bold"/>
              </a:rPr>
              <a:t>teorija motivacione higijene</a:t>
            </a:r>
            <a:endParaRPr lang="en-US" sz="5210" dirty="0">
              <a:solidFill>
                <a:srgbClr val="000000"/>
              </a:solidFill>
              <a:latin typeface="Abhaya Libre Regular Bold"/>
            </a:endParaRPr>
          </a:p>
          <a:p>
            <a:pPr algn="ctr">
              <a:lnSpc>
                <a:spcPts val="5449"/>
              </a:lnSpc>
            </a:pPr>
            <a:endParaRPr lang="en-US" sz="5210" dirty="0">
              <a:solidFill>
                <a:srgbClr val="000000"/>
              </a:solidFill>
              <a:latin typeface="Abhaya Libre Regular Bold"/>
            </a:endParaRPr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14993119" y="9508512"/>
            <a:ext cx="2360235" cy="60276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3456555" y="9092897"/>
            <a:ext cx="1068843" cy="1110057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E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4196164">
            <a:off x="-5974143" y="8370333"/>
            <a:ext cx="10675280" cy="1137869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836636">
            <a:off x="-297679" y="-1492240"/>
            <a:ext cx="3334026" cy="358848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6418708" y="0"/>
            <a:ext cx="1869292" cy="186929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7870030" y="9245916"/>
            <a:ext cx="3710720" cy="77925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9614497">
            <a:off x="17215841" y="8047725"/>
            <a:ext cx="4352147" cy="4346443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1369334" y="3664842"/>
            <a:ext cx="6807912" cy="35189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622"/>
              </a:lnSpc>
            </a:pPr>
            <a:endParaRPr dirty="0"/>
          </a:p>
          <a:p>
            <a:pPr algn="just">
              <a:lnSpc>
                <a:spcPts val="4622"/>
              </a:lnSpc>
            </a:pPr>
            <a:r>
              <a:rPr lang="en-US" sz="3301" spc="-49" dirty="0" err="1" smtClean="0">
                <a:solidFill>
                  <a:srgbClr val="000000"/>
                </a:solidFill>
                <a:latin typeface="Abhaya Libre Regular"/>
              </a:rPr>
              <a:t>Teorija</a:t>
            </a:r>
            <a:r>
              <a:rPr lang="en-US" sz="3301" spc="-49" dirty="0" smtClean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sr-Latn-RS" sz="3301" spc="-49" dirty="0" smtClean="0">
                <a:solidFill>
                  <a:srgbClr val="000000"/>
                </a:solidFill>
                <a:latin typeface="Abhaya Libre Regular"/>
              </a:rPr>
              <a:t>po</a:t>
            </a:r>
            <a:r>
              <a:rPr lang="en-US" sz="3301" spc="-49" dirty="0" smtClean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3301" spc="-49" dirty="0" err="1">
                <a:solidFill>
                  <a:srgbClr val="000000"/>
                </a:solidFill>
                <a:latin typeface="Abhaya Libre Regular"/>
              </a:rPr>
              <a:t>kojoj</a:t>
            </a:r>
            <a:r>
              <a:rPr lang="en-US" sz="3301" spc="-49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3301" spc="-49" dirty="0" err="1">
                <a:solidFill>
                  <a:srgbClr val="000000"/>
                </a:solidFill>
                <a:latin typeface="Abhaya Libre Regular"/>
              </a:rPr>
              <a:t>pojedinci</a:t>
            </a:r>
            <a:r>
              <a:rPr lang="en-US" sz="3301" spc="-49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3301" spc="-49" dirty="0" err="1">
                <a:solidFill>
                  <a:srgbClr val="000000"/>
                </a:solidFill>
                <a:latin typeface="Abhaya Libre Regular"/>
              </a:rPr>
              <a:t>deluju</a:t>
            </a:r>
            <a:r>
              <a:rPr lang="en-US" sz="3301" spc="-49" dirty="0">
                <a:solidFill>
                  <a:srgbClr val="000000"/>
                </a:solidFill>
                <a:latin typeface="Abhaya Libre Regular"/>
              </a:rPr>
              <a:t> u </a:t>
            </a:r>
            <a:r>
              <a:rPr lang="en-US" sz="3301" spc="-49" dirty="0" err="1">
                <a:solidFill>
                  <a:srgbClr val="000000"/>
                </a:solidFill>
                <a:latin typeface="Abhaya Libre Regular"/>
              </a:rPr>
              <a:t>zavisnosti</a:t>
            </a:r>
            <a:r>
              <a:rPr lang="en-US" sz="3301" spc="-49" dirty="0">
                <a:solidFill>
                  <a:srgbClr val="000000"/>
                </a:solidFill>
                <a:latin typeface="Abhaya Libre Regular"/>
              </a:rPr>
              <a:t> od toga da li </a:t>
            </a:r>
            <a:r>
              <a:rPr lang="sr-Latn-RS" sz="3301" spc="-49" dirty="0">
                <a:solidFill>
                  <a:srgbClr val="000000"/>
                </a:solidFill>
                <a:latin typeface="Abhaya Libre Regular"/>
              </a:rPr>
              <a:t>ć</a:t>
            </a:r>
            <a:r>
              <a:rPr lang="en-US" sz="3301" spc="-49" dirty="0" smtClean="0">
                <a:solidFill>
                  <a:srgbClr val="000000"/>
                </a:solidFill>
                <a:latin typeface="Abhaya Libre Regular"/>
              </a:rPr>
              <a:t>e </a:t>
            </a:r>
            <a:r>
              <a:rPr lang="en-US" sz="3301" spc="-49" dirty="0" err="1">
                <a:solidFill>
                  <a:srgbClr val="000000"/>
                </a:solidFill>
                <a:latin typeface="Abhaya Libre Regular"/>
              </a:rPr>
              <a:t>njihov</a:t>
            </a:r>
            <a:r>
              <a:rPr lang="en-US" sz="3301" spc="-49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3301" spc="-49" dirty="0" err="1">
                <a:solidFill>
                  <a:srgbClr val="000000"/>
                </a:solidFill>
                <a:latin typeface="Abhaya Libre Regular"/>
              </a:rPr>
              <a:t>trud</a:t>
            </a:r>
            <a:r>
              <a:rPr lang="en-US" sz="3301" spc="-49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3301" spc="-49" dirty="0" err="1">
                <a:solidFill>
                  <a:srgbClr val="000000"/>
                </a:solidFill>
                <a:latin typeface="Abhaya Libre Regular"/>
              </a:rPr>
              <a:t>dovesti</a:t>
            </a:r>
            <a:r>
              <a:rPr lang="en-US" sz="3301" spc="-49" dirty="0">
                <a:solidFill>
                  <a:srgbClr val="000000"/>
                </a:solidFill>
                <a:latin typeface="Abhaya Libre Regular"/>
              </a:rPr>
              <a:t> do </a:t>
            </a:r>
            <a:r>
              <a:rPr lang="en-US" sz="3301" spc="-49" dirty="0" err="1">
                <a:solidFill>
                  <a:srgbClr val="000000"/>
                </a:solidFill>
                <a:latin typeface="Abhaya Libre Regular"/>
              </a:rPr>
              <a:t>dobrog</a:t>
            </a:r>
            <a:r>
              <a:rPr lang="en-US" sz="3301" spc="-49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3301" spc="-49" dirty="0" err="1">
                <a:solidFill>
                  <a:srgbClr val="000000"/>
                </a:solidFill>
                <a:latin typeface="Abhaya Libre Regular"/>
              </a:rPr>
              <a:t>učinka</a:t>
            </a:r>
            <a:r>
              <a:rPr lang="en-US" sz="3301" spc="-49" dirty="0">
                <a:solidFill>
                  <a:srgbClr val="000000"/>
                </a:solidFill>
                <a:latin typeface="Abhaya Libre Regular"/>
              </a:rPr>
              <a:t>, da li </a:t>
            </a:r>
            <a:r>
              <a:rPr lang="sr-Latn-RS" sz="3301" spc="-49" dirty="0">
                <a:solidFill>
                  <a:srgbClr val="000000"/>
                </a:solidFill>
                <a:latin typeface="Abhaya Libre Regular"/>
              </a:rPr>
              <a:t>ć</a:t>
            </a:r>
            <a:r>
              <a:rPr lang="en-US" sz="3301" spc="-49" dirty="0" smtClean="0">
                <a:solidFill>
                  <a:srgbClr val="000000"/>
                </a:solidFill>
                <a:latin typeface="Abhaya Libre Regular"/>
              </a:rPr>
              <a:t>e </a:t>
            </a:r>
            <a:r>
              <a:rPr lang="en-US" sz="3301" spc="-49" dirty="0" err="1">
                <a:solidFill>
                  <a:srgbClr val="000000"/>
                </a:solidFill>
                <a:latin typeface="Abhaya Libre Regular"/>
              </a:rPr>
              <a:t>dobar</a:t>
            </a:r>
            <a:r>
              <a:rPr lang="en-US" sz="3301" spc="-49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3301" spc="-49" dirty="0" err="1">
                <a:solidFill>
                  <a:srgbClr val="000000"/>
                </a:solidFill>
                <a:latin typeface="Abhaya Libre Regular"/>
              </a:rPr>
              <a:t>učinak</a:t>
            </a:r>
            <a:r>
              <a:rPr lang="en-US" sz="3301" spc="-49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3301" spc="-49" dirty="0" err="1">
                <a:solidFill>
                  <a:srgbClr val="000000"/>
                </a:solidFill>
                <a:latin typeface="Abhaya Libre Regular"/>
              </a:rPr>
              <a:t>biti</a:t>
            </a:r>
            <a:r>
              <a:rPr lang="en-US" sz="3301" spc="-49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3301" spc="-49" dirty="0" err="1" smtClean="0">
                <a:solidFill>
                  <a:srgbClr val="000000"/>
                </a:solidFill>
                <a:latin typeface="Abhaya Libre Regular"/>
              </a:rPr>
              <a:t>pra</a:t>
            </a:r>
            <a:r>
              <a:rPr lang="sr-Latn-RS" sz="3301" spc="-49" dirty="0" smtClean="0">
                <a:solidFill>
                  <a:srgbClr val="000000"/>
                </a:solidFill>
                <a:latin typeface="Abhaya Libre Regular"/>
              </a:rPr>
              <a:t>ć</a:t>
            </a:r>
            <a:r>
              <a:rPr lang="en-US" sz="3301" spc="-49" dirty="0" err="1" smtClean="0">
                <a:solidFill>
                  <a:srgbClr val="000000"/>
                </a:solidFill>
                <a:latin typeface="Abhaya Libre Regular"/>
              </a:rPr>
              <a:t>en</a:t>
            </a:r>
            <a:r>
              <a:rPr lang="en-US" sz="3301" spc="-49" dirty="0" smtClean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3301" spc="-49" dirty="0" err="1">
                <a:solidFill>
                  <a:srgbClr val="000000"/>
                </a:solidFill>
                <a:latin typeface="Abhaya Libre Regular"/>
              </a:rPr>
              <a:t>datim</a:t>
            </a:r>
            <a:r>
              <a:rPr lang="en-US" sz="3301" spc="-49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3301" spc="-49" dirty="0" err="1">
                <a:solidFill>
                  <a:srgbClr val="000000"/>
                </a:solidFill>
                <a:latin typeface="Abhaya Libre Regular"/>
              </a:rPr>
              <a:t>ishodom</a:t>
            </a:r>
            <a:r>
              <a:rPr lang="en-US" sz="3301" spc="-49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3301" spc="-49" dirty="0" err="1">
                <a:solidFill>
                  <a:srgbClr val="000000"/>
                </a:solidFill>
                <a:latin typeface="Abhaya Libre Regular"/>
              </a:rPr>
              <a:t>i</a:t>
            </a:r>
            <a:r>
              <a:rPr lang="en-US" sz="3301" spc="-49" dirty="0">
                <a:solidFill>
                  <a:srgbClr val="000000"/>
                </a:solidFill>
                <a:latin typeface="Abhaya Libre Regular"/>
              </a:rPr>
              <a:t> da li </a:t>
            </a:r>
            <a:r>
              <a:rPr lang="en-US" sz="3301" spc="-49" dirty="0" err="1">
                <a:solidFill>
                  <a:srgbClr val="000000"/>
                </a:solidFill>
                <a:latin typeface="Abhaya Libre Regular"/>
              </a:rPr>
              <a:t>im</a:t>
            </a:r>
            <a:r>
              <a:rPr lang="en-US" sz="3301" spc="-49" dirty="0">
                <a:solidFill>
                  <a:srgbClr val="000000"/>
                </a:solidFill>
                <a:latin typeface="Abhaya Libre Regular"/>
              </a:rPr>
              <a:t> je </a:t>
            </a:r>
            <a:r>
              <a:rPr lang="en-US" sz="3301" spc="-49" dirty="0" err="1">
                <a:solidFill>
                  <a:srgbClr val="000000"/>
                </a:solidFill>
                <a:latin typeface="Abhaya Libre Regular"/>
              </a:rPr>
              <a:t>taj</a:t>
            </a:r>
            <a:r>
              <a:rPr lang="en-US" sz="3301" spc="-49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3301" spc="-49" dirty="0" err="1">
                <a:solidFill>
                  <a:srgbClr val="000000"/>
                </a:solidFill>
                <a:latin typeface="Abhaya Libre Regular"/>
              </a:rPr>
              <a:t>ishod</a:t>
            </a:r>
            <a:r>
              <a:rPr lang="en-US" sz="3301" spc="-49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3301" spc="-49" dirty="0" err="1">
                <a:solidFill>
                  <a:srgbClr val="000000"/>
                </a:solidFill>
                <a:latin typeface="Abhaya Libre Regular"/>
              </a:rPr>
              <a:t>privlačan</a:t>
            </a:r>
            <a:r>
              <a:rPr lang="en-US" sz="3301" spc="-49" dirty="0">
                <a:solidFill>
                  <a:srgbClr val="000000"/>
                </a:solidFill>
                <a:latin typeface="Abhaya Libre Regular"/>
              </a:rPr>
              <a:t>.</a:t>
            </a:r>
            <a:endParaRPr lang="en-US" sz="3301" spc="-49" dirty="0">
              <a:solidFill>
                <a:srgbClr val="000000"/>
              </a:solidFill>
              <a:latin typeface="Abhaya Libre Regular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5163523" y="2066799"/>
            <a:ext cx="8280738" cy="14565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49"/>
              </a:lnSpc>
            </a:pPr>
            <a:r>
              <a:rPr lang="sr-Latn-RS" sz="6410" dirty="0" smtClean="0">
                <a:solidFill>
                  <a:srgbClr val="000000"/>
                </a:solidFill>
                <a:latin typeface="Abhaya Libre Regular Bold"/>
              </a:rPr>
              <a:t>Teorija očekivanja</a:t>
            </a:r>
            <a:endParaRPr lang="en-US" sz="6410" dirty="0">
              <a:solidFill>
                <a:srgbClr val="000000"/>
              </a:solidFill>
              <a:latin typeface="Abhaya Libre Regular Bold"/>
            </a:endParaRPr>
          </a:p>
          <a:p>
            <a:pPr algn="ctr">
              <a:lnSpc>
                <a:spcPts val="5449"/>
              </a:lnSpc>
            </a:pPr>
            <a:endParaRPr lang="en-US" sz="6410" dirty="0">
              <a:solidFill>
                <a:srgbClr val="000000"/>
              </a:solidFill>
              <a:latin typeface="Abhaya Libre Regular Bold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2971801" y="1235534"/>
            <a:ext cx="12358858" cy="3462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659"/>
              </a:lnSpc>
              <a:spcBef>
                <a:spcPct val="0"/>
              </a:spcBef>
            </a:pPr>
            <a:r>
              <a:rPr lang="en-US" sz="1899" dirty="0" err="1">
                <a:solidFill>
                  <a:srgbClr val="000000"/>
                </a:solidFill>
                <a:latin typeface="Open Sans Extra Bold"/>
              </a:rPr>
              <a:t>Stvarni</a:t>
            </a:r>
            <a:r>
              <a:rPr lang="en-US" sz="1899" dirty="0">
                <a:solidFill>
                  <a:srgbClr val="000000"/>
                </a:solidFill>
                <a:latin typeface="Open Sans Extra Bold"/>
              </a:rPr>
              <a:t> </a:t>
            </a:r>
            <a:r>
              <a:rPr lang="en-US" sz="1899" dirty="0" err="1">
                <a:solidFill>
                  <a:srgbClr val="000000"/>
                </a:solidFill>
                <a:latin typeface="Open Sans Extra Bold"/>
              </a:rPr>
              <a:t>proces</a:t>
            </a:r>
            <a:r>
              <a:rPr lang="en-US" sz="1899" dirty="0">
                <a:solidFill>
                  <a:srgbClr val="000000"/>
                </a:solidFill>
                <a:latin typeface="Open Sans Extra Bold"/>
              </a:rPr>
              <a:t> </a:t>
            </a:r>
            <a:r>
              <a:rPr lang="en-US" sz="1899" dirty="0" err="1">
                <a:solidFill>
                  <a:srgbClr val="000000"/>
                </a:solidFill>
                <a:latin typeface="Open Sans Extra Bold"/>
              </a:rPr>
              <a:t>motivacije</a:t>
            </a:r>
            <a:r>
              <a:rPr lang="en-US" sz="1899" dirty="0">
                <a:solidFill>
                  <a:srgbClr val="000000"/>
                </a:solidFill>
                <a:latin typeface="Open Sans Extra Bold"/>
              </a:rPr>
              <a:t> </a:t>
            </a:r>
            <a:r>
              <a:rPr lang="en-US" sz="1899" dirty="0" err="1">
                <a:solidFill>
                  <a:srgbClr val="000000"/>
                </a:solidFill>
                <a:latin typeface="Open Sans Extra Bold"/>
              </a:rPr>
              <a:t>zasniva</a:t>
            </a:r>
            <a:r>
              <a:rPr lang="en-US" sz="1899" dirty="0">
                <a:solidFill>
                  <a:srgbClr val="000000"/>
                </a:solidFill>
                <a:latin typeface="Open Sans Extra Bold"/>
              </a:rPr>
              <a:t> se </a:t>
            </a:r>
            <a:r>
              <a:rPr lang="en-US" sz="1899" dirty="0" err="1">
                <a:solidFill>
                  <a:srgbClr val="000000"/>
                </a:solidFill>
                <a:latin typeface="Open Sans Extra Bold"/>
              </a:rPr>
              <a:t>na</a:t>
            </a:r>
            <a:r>
              <a:rPr lang="en-US" sz="1899" dirty="0">
                <a:solidFill>
                  <a:srgbClr val="000000"/>
                </a:solidFill>
                <a:latin typeface="Open Sans Extra Bold"/>
              </a:rPr>
              <a:t> </a:t>
            </a:r>
            <a:r>
              <a:rPr lang="en-US" sz="1899" dirty="0" err="1">
                <a:solidFill>
                  <a:srgbClr val="000000"/>
                </a:solidFill>
                <a:latin typeface="Open Sans Extra Bold"/>
              </a:rPr>
              <a:t>dve</a:t>
            </a:r>
            <a:r>
              <a:rPr lang="en-US" sz="1899" dirty="0">
                <a:solidFill>
                  <a:srgbClr val="000000"/>
                </a:solidFill>
                <a:latin typeface="Open Sans Extra Bold"/>
              </a:rPr>
              <a:t> </a:t>
            </a:r>
            <a:r>
              <a:rPr lang="en-US" sz="1899" dirty="0" err="1">
                <a:solidFill>
                  <a:srgbClr val="000000"/>
                </a:solidFill>
                <a:latin typeface="Open Sans Extra Bold"/>
              </a:rPr>
              <a:t>teorije</a:t>
            </a:r>
            <a:r>
              <a:rPr lang="en-US" sz="1899" dirty="0">
                <a:solidFill>
                  <a:srgbClr val="000000"/>
                </a:solidFill>
                <a:latin typeface="Open Sans Extra Bold"/>
              </a:rPr>
              <a:t>: </a:t>
            </a:r>
            <a:r>
              <a:rPr lang="en-US" sz="1899" dirty="0" err="1">
                <a:solidFill>
                  <a:srgbClr val="000000"/>
                </a:solidFill>
                <a:latin typeface="Open Sans Extra Bold"/>
              </a:rPr>
              <a:t>teoriji</a:t>
            </a:r>
            <a:r>
              <a:rPr lang="en-US" sz="1899" dirty="0">
                <a:solidFill>
                  <a:srgbClr val="000000"/>
                </a:solidFill>
                <a:latin typeface="Open Sans Extra Bold"/>
              </a:rPr>
              <a:t> </a:t>
            </a:r>
            <a:r>
              <a:rPr lang="en-US" sz="1899" dirty="0" err="1">
                <a:solidFill>
                  <a:srgbClr val="000000"/>
                </a:solidFill>
                <a:latin typeface="Open Sans Extra Bold"/>
              </a:rPr>
              <a:t>očekivanja</a:t>
            </a:r>
            <a:r>
              <a:rPr lang="en-US" sz="1899" dirty="0">
                <a:solidFill>
                  <a:srgbClr val="000000"/>
                </a:solidFill>
                <a:latin typeface="Open Sans Extra Bold"/>
              </a:rPr>
              <a:t> </a:t>
            </a:r>
            <a:r>
              <a:rPr lang="en-US" sz="1899" dirty="0" err="1">
                <a:solidFill>
                  <a:srgbClr val="000000"/>
                </a:solidFill>
                <a:latin typeface="Open Sans Extra Bold"/>
              </a:rPr>
              <a:t>i</a:t>
            </a:r>
            <a:r>
              <a:rPr lang="en-US" sz="1899" dirty="0">
                <a:solidFill>
                  <a:srgbClr val="000000"/>
                </a:solidFill>
                <a:latin typeface="Open Sans Extra Bold"/>
              </a:rPr>
              <a:t> </a:t>
            </a:r>
            <a:r>
              <a:rPr lang="en-US" sz="1899" dirty="0" err="1">
                <a:solidFill>
                  <a:srgbClr val="000000"/>
                </a:solidFill>
                <a:latin typeface="Open Sans Extra Bold"/>
              </a:rPr>
              <a:t>teoriji</a:t>
            </a:r>
            <a:r>
              <a:rPr lang="en-US" sz="1899" dirty="0">
                <a:solidFill>
                  <a:srgbClr val="000000"/>
                </a:solidFill>
                <a:latin typeface="Open Sans Extra Bold"/>
              </a:rPr>
              <a:t> </a:t>
            </a:r>
            <a:r>
              <a:rPr lang="en-US" sz="1899" dirty="0" err="1">
                <a:solidFill>
                  <a:srgbClr val="000000"/>
                </a:solidFill>
                <a:latin typeface="Open Sans Extra Bold"/>
              </a:rPr>
              <a:t>postavljanja</a:t>
            </a:r>
            <a:r>
              <a:rPr lang="en-US" sz="1899" dirty="0">
                <a:solidFill>
                  <a:srgbClr val="000000"/>
                </a:solidFill>
                <a:latin typeface="Open Sans Extra Bold"/>
              </a:rPr>
              <a:t> </a:t>
            </a:r>
            <a:r>
              <a:rPr lang="en-US" sz="1899" dirty="0" err="1">
                <a:solidFill>
                  <a:srgbClr val="000000"/>
                </a:solidFill>
                <a:latin typeface="Open Sans Extra Bold"/>
              </a:rPr>
              <a:t>ciljeva</a:t>
            </a:r>
            <a:r>
              <a:rPr lang="en-US" sz="1899" dirty="0">
                <a:solidFill>
                  <a:srgbClr val="000000"/>
                </a:solidFill>
                <a:latin typeface="Open Sans Extra Bold"/>
              </a:rPr>
              <a:t>.</a:t>
            </a:r>
            <a:endParaRPr lang="en-US" sz="1899" dirty="0">
              <a:solidFill>
                <a:srgbClr val="000000"/>
              </a:solidFill>
              <a:latin typeface="Open Sans Extra Bold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4773290" y="5759685"/>
            <a:ext cx="4464" cy="1526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46"/>
              </a:lnSpc>
              <a:spcBef>
                <a:spcPct val="0"/>
              </a:spcBef>
            </a:pPr>
            <a:endParaRPr/>
          </a:p>
        </p:txBody>
      </p:sp>
      <p:pic>
        <p:nvPicPr>
          <p:cNvPr id="12" name="Picture 12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14993119" y="9508512"/>
            <a:ext cx="2360235" cy="60276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3456555" y="9092897"/>
            <a:ext cx="1068843" cy="1110057"/>
          </a:xfrm>
          <a:prstGeom prst="rect">
            <a:avLst/>
          </a:prstGeom>
        </p:spPr>
      </p:pic>
      <p:sp>
        <p:nvSpPr>
          <p:cNvPr id="14" name="TextBox 14"/>
          <p:cNvSpPr txBox="1"/>
          <p:nvPr/>
        </p:nvSpPr>
        <p:spPr>
          <a:xfrm>
            <a:off x="10099352" y="7813431"/>
            <a:ext cx="7093987" cy="3590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835"/>
              </a:lnSpc>
            </a:pPr>
            <a:r>
              <a:rPr lang="en-US" sz="2025" dirty="0">
                <a:solidFill>
                  <a:srgbClr val="04989E"/>
                </a:solidFill>
                <a:latin typeface="Open Sans Extra Bold"/>
              </a:rPr>
              <a:t>https://www.youtube.com/watch?v=mnfHGPM3e8o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713171" y="3205592"/>
            <a:ext cx="7581847" cy="448637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E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4196164">
            <a:off x="-5974143" y="8370333"/>
            <a:ext cx="10675280" cy="1137869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836636">
            <a:off x="0" y="-2006961"/>
            <a:ext cx="3334026" cy="358848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6418708" y="0"/>
            <a:ext cx="1869292" cy="186929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9614497">
            <a:off x="17215841" y="8047725"/>
            <a:ext cx="4352147" cy="4346443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565865" y="1740624"/>
            <a:ext cx="7032024" cy="38087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267"/>
              </a:lnSpc>
            </a:pPr>
            <a:r>
              <a:rPr lang="en-US" sz="2333" spc="-35" dirty="0" err="1">
                <a:solidFill>
                  <a:srgbClr val="000000"/>
                </a:solidFill>
                <a:latin typeface="Abhaya Libre Regular"/>
              </a:rPr>
              <a:t>Teorija</a:t>
            </a:r>
            <a:r>
              <a:rPr lang="en-US" sz="2333" spc="-35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sr-Latn-RS" sz="2333" spc="-35" dirty="0" smtClean="0">
                <a:solidFill>
                  <a:srgbClr val="000000"/>
                </a:solidFill>
                <a:latin typeface="Abhaya Libre Regular"/>
              </a:rPr>
              <a:t>govori o tome da</a:t>
            </a:r>
            <a:r>
              <a:rPr lang="en-US" sz="2333" spc="-35" dirty="0" smtClean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333" spc="-35" dirty="0" err="1">
                <a:solidFill>
                  <a:srgbClr val="000000"/>
                </a:solidFill>
                <a:latin typeface="Abhaya Libre Regular"/>
              </a:rPr>
              <a:t>specifični</a:t>
            </a:r>
            <a:r>
              <a:rPr lang="en-US" sz="2333" spc="-35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333" spc="-35" dirty="0" err="1">
                <a:solidFill>
                  <a:srgbClr val="000000"/>
                </a:solidFill>
                <a:latin typeface="Abhaya Libre Regular"/>
              </a:rPr>
              <a:t>i</a:t>
            </a:r>
            <a:r>
              <a:rPr lang="en-US" sz="2333" spc="-35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333" spc="-35" dirty="0" err="1">
                <a:solidFill>
                  <a:srgbClr val="000000"/>
                </a:solidFill>
                <a:latin typeface="Abhaya Libre Regular"/>
              </a:rPr>
              <a:t>teški</a:t>
            </a:r>
            <a:r>
              <a:rPr lang="en-US" sz="2333" spc="-35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333" spc="-35" dirty="0" err="1">
                <a:solidFill>
                  <a:srgbClr val="000000"/>
                </a:solidFill>
                <a:latin typeface="Abhaya Libre Regular"/>
              </a:rPr>
              <a:t>ciljevi</a:t>
            </a:r>
            <a:r>
              <a:rPr lang="en-US" sz="2333" spc="-35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333" spc="-35" dirty="0" err="1">
                <a:solidFill>
                  <a:srgbClr val="000000"/>
                </a:solidFill>
                <a:latin typeface="Abhaya Libre Regular"/>
              </a:rPr>
              <a:t>vode</a:t>
            </a:r>
            <a:r>
              <a:rPr lang="en-US" sz="2333" spc="-35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333" spc="-35" dirty="0" err="1">
                <a:solidFill>
                  <a:srgbClr val="000000"/>
                </a:solidFill>
                <a:latin typeface="Abhaya Libre Regular"/>
              </a:rPr>
              <a:t>ka</a:t>
            </a:r>
            <a:r>
              <a:rPr lang="en-US" sz="2333" spc="-35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333" spc="-35" dirty="0" err="1" smtClean="0">
                <a:solidFill>
                  <a:srgbClr val="000000"/>
                </a:solidFill>
                <a:latin typeface="Abhaya Libre Regular"/>
              </a:rPr>
              <a:t>ve</a:t>
            </a:r>
            <a:r>
              <a:rPr lang="sr-Latn-RS" sz="2333" spc="-35" dirty="0" smtClean="0">
                <a:solidFill>
                  <a:srgbClr val="000000"/>
                </a:solidFill>
                <a:latin typeface="Abhaya Libre Regular"/>
              </a:rPr>
              <a:t>ć</a:t>
            </a:r>
            <a:r>
              <a:rPr lang="en-US" sz="2333" spc="-35" dirty="0" err="1" smtClean="0">
                <a:solidFill>
                  <a:srgbClr val="000000"/>
                </a:solidFill>
                <a:latin typeface="Abhaya Libre Regular"/>
              </a:rPr>
              <a:t>im</a:t>
            </a:r>
            <a:r>
              <a:rPr lang="en-US" sz="2333" spc="-35" dirty="0" smtClean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sr-Latn-RS" sz="2333" spc="-35" dirty="0" smtClean="0">
                <a:solidFill>
                  <a:srgbClr val="000000"/>
                </a:solidFill>
                <a:latin typeface="Abhaya Libre Regular"/>
              </a:rPr>
              <a:t>učincima</a:t>
            </a:r>
            <a:r>
              <a:rPr lang="en-US" sz="2333" spc="-35" dirty="0" smtClean="0">
                <a:solidFill>
                  <a:srgbClr val="000000"/>
                </a:solidFill>
                <a:latin typeface="Abhaya Libre Regular"/>
              </a:rPr>
              <a:t>.</a:t>
            </a:r>
            <a:endParaRPr lang="sr-Latn-RS" sz="2333" spc="-35" dirty="0" smtClean="0">
              <a:solidFill>
                <a:srgbClr val="000000"/>
              </a:solidFill>
              <a:latin typeface="Abhaya Libre Regular"/>
            </a:endParaRPr>
          </a:p>
          <a:p>
            <a:pPr marL="342900" indent="-342900" algn="just">
              <a:lnSpc>
                <a:spcPts val="3267"/>
              </a:lnSpc>
              <a:buFont typeface="Arial" panose="020B0604020202020204" pitchFamily="34" charset="0"/>
              <a:buChar char="•"/>
            </a:pPr>
            <a:r>
              <a:rPr lang="en-US" sz="2333" spc="-35" dirty="0" err="1">
                <a:solidFill>
                  <a:srgbClr val="000000"/>
                </a:solidFill>
                <a:latin typeface="Abhaya Libre Regular"/>
              </a:rPr>
              <a:t>Ciljevi</a:t>
            </a:r>
            <a:r>
              <a:rPr lang="en-US" sz="2333" spc="-35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333" spc="-35" dirty="0" err="1">
                <a:solidFill>
                  <a:srgbClr val="000000"/>
                </a:solidFill>
                <a:latin typeface="Abhaya Libre Regular"/>
              </a:rPr>
              <a:t>govore</a:t>
            </a:r>
            <a:r>
              <a:rPr lang="en-US" sz="2333" spc="-35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333" spc="-35" dirty="0" err="1" smtClean="0">
                <a:solidFill>
                  <a:srgbClr val="000000"/>
                </a:solidFill>
                <a:latin typeface="Abhaya Libre Regular"/>
              </a:rPr>
              <a:t>zaposlenima</a:t>
            </a:r>
            <a:r>
              <a:rPr lang="sr-Latn-RS" sz="2333" spc="-35" dirty="0" smtClean="0">
                <a:solidFill>
                  <a:srgbClr val="000000"/>
                </a:solidFill>
                <a:latin typeface="Abhaya Libre Regular"/>
              </a:rPr>
              <a:t> o tome</a:t>
            </a:r>
            <a:r>
              <a:rPr lang="en-US" sz="2333" spc="-35" dirty="0" smtClean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333" spc="-35" dirty="0" err="1">
                <a:solidFill>
                  <a:srgbClr val="000000"/>
                </a:solidFill>
                <a:latin typeface="Abhaya Libre Regular"/>
              </a:rPr>
              <a:t>šta</a:t>
            </a:r>
            <a:r>
              <a:rPr lang="en-US" sz="2333" spc="-35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333" spc="-35" dirty="0" err="1">
                <a:solidFill>
                  <a:srgbClr val="000000"/>
                </a:solidFill>
                <a:latin typeface="Abhaya Libre Regular"/>
              </a:rPr>
              <a:t>treba</a:t>
            </a:r>
            <a:r>
              <a:rPr lang="en-US" sz="2333" spc="-35" dirty="0">
                <a:solidFill>
                  <a:srgbClr val="000000"/>
                </a:solidFill>
                <a:latin typeface="Abhaya Libre Regular"/>
              </a:rPr>
              <a:t> da se </a:t>
            </a:r>
            <a:r>
              <a:rPr lang="en-US" sz="2333" spc="-35" dirty="0" err="1">
                <a:solidFill>
                  <a:srgbClr val="000000"/>
                </a:solidFill>
                <a:latin typeface="Abhaya Libre Regular"/>
              </a:rPr>
              <a:t>uradi</a:t>
            </a:r>
            <a:r>
              <a:rPr lang="en-US" sz="2333" spc="-35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333" spc="-35" dirty="0" err="1">
                <a:solidFill>
                  <a:srgbClr val="000000"/>
                </a:solidFill>
                <a:latin typeface="Abhaya Libre Regular"/>
              </a:rPr>
              <a:t>i</a:t>
            </a:r>
            <a:r>
              <a:rPr lang="en-US" sz="2333" spc="-35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333" spc="-35" dirty="0" err="1">
                <a:solidFill>
                  <a:srgbClr val="000000"/>
                </a:solidFill>
                <a:latin typeface="Abhaya Libre Regular"/>
              </a:rPr>
              <a:t>koliko</a:t>
            </a:r>
            <a:r>
              <a:rPr lang="en-US" sz="2333" spc="-35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333" spc="-35" dirty="0" err="1">
                <a:solidFill>
                  <a:srgbClr val="000000"/>
                </a:solidFill>
                <a:latin typeface="Abhaya Libre Regular"/>
              </a:rPr>
              <a:t>truda</a:t>
            </a:r>
            <a:r>
              <a:rPr lang="en-US" sz="2333" spc="-35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333" spc="-35" dirty="0" err="1">
                <a:solidFill>
                  <a:srgbClr val="000000"/>
                </a:solidFill>
                <a:latin typeface="Abhaya Libre Regular"/>
              </a:rPr>
              <a:t>treba</a:t>
            </a:r>
            <a:r>
              <a:rPr lang="en-US" sz="2333" spc="-35" dirty="0">
                <a:solidFill>
                  <a:srgbClr val="000000"/>
                </a:solidFill>
                <a:latin typeface="Abhaya Libre Regular"/>
              </a:rPr>
              <a:t> da se </a:t>
            </a:r>
            <a:r>
              <a:rPr lang="en-US" sz="2333" spc="-35" dirty="0" err="1" smtClean="0">
                <a:solidFill>
                  <a:srgbClr val="000000"/>
                </a:solidFill>
                <a:latin typeface="Abhaya Libre Regular"/>
              </a:rPr>
              <a:t>uloži</a:t>
            </a:r>
            <a:r>
              <a:rPr lang="sr-Latn-RS" sz="2333" spc="-35" dirty="0" smtClean="0">
                <a:solidFill>
                  <a:srgbClr val="000000"/>
                </a:solidFill>
                <a:latin typeface="Abhaya Libre Regular"/>
              </a:rPr>
              <a:t> da se taj posao uradi</a:t>
            </a:r>
          </a:p>
          <a:p>
            <a:pPr marL="342900" indent="-342900" algn="just">
              <a:lnSpc>
                <a:spcPts val="3267"/>
              </a:lnSpc>
              <a:buFont typeface="Arial" panose="020B0604020202020204" pitchFamily="34" charset="0"/>
              <a:buChar char="•"/>
            </a:pPr>
            <a:r>
              <a:rPr lang="en-US" sz="2333" spc="-35" dirty="0" err="1">
                <a:solidFill>
                  <a:srgbClr val="000000"/>
                </a:solidFill>
                <a:latin typeface="Abhaya Libre Regular"/>
              </a:rPr>
              <a:t>Specifični</a:t>
            </a:r>
            <a:r>
              <a:rPr lang="en-US" sz="2333" spc="-35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333" spc="-35" dirty="0" err="1">
                <a:solidFill>
                  <a:srgbClr val="000000"/>
                </a:solidFill>
                <a:latin typeface="Abhaya Libre Regular"/>
              </a:rPr>
              <a:t>ciljevi</a:t>
            </a:r>
            <a:r>
              <a:rPr lang="en-US" sz="2333" spc="-35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333" spc="-35" dirty="0" err="1">
                <a:solidFill>
                  <a:srgbClr val="000000"/>
                </a:solidFill>
                <a:latin typeface="Abhaya Libre Regular"/>
              </a:rPr>
              <a:t>povećavaju</a:t>
            </a:r>
            <a:r>
              <a:rPr lang="en-US" sz="2333" spc="-35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333" spc="-35" dirty="0" err="1" smtClean="0">
                <a:solidFill>
                  <a:srgbClr val="000000"/>
                </a:solidFill>
                <a:latin typeface="Abhaya Libre Regular"/>
              </a:rPr>
              <a:t>učinak</a:t>
            </a:r>
            <a:endParaRPr lang="sr-Latn-RS" sz="2333" spc="-35" dirty="0" smtClean="0">
              <a:solidFill>
                <a:srgbClr val="000000"/>
              </a:solidFill>
              <a:latin typeface="Abhaya Libre Regular"/>
            </a:endParaRPr>
          </a:p>
          <a:p>
            <a:pPr marL="342900" indent="-342900" algn="just">
              <a:lnSpc>
                <a:spcPts val="3267"/>
              </a:lnSpc>
              <a:buFont typeface="Arial" panose="020B0604020202020204" pitchFamily="34" charset="0"/>
              <a:buChar char="•"/>
            </a:pPr>
            <a:r>
              <a:rPr lang="en-US" sz="2333" spc="-35" dirty="0" err="1">
                <a:solidFill>
                  <a:srgbClr val="000000"/>
                </a:solidFill>
                <a:latin typeface="Abhaya Libre Regular"/>
              </a:rPr>
              <a:t>Teški</a:t>
            </a:r>
            <a:r>
              <a:rPr lang="en-US" sz="2333" spc="-35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333" spc="-35" dirty="0" err="1">
                <a:solidFill>
                  <a:srgbClr val="000000"/>
                </a:solidFill>
                <a:latin typeface="Abhaya Libre Regular"/>
              </a:rPr>
              <a:t>ciljevi</a:t>
            </a:r>
            <a:r>
              <a:rPr lang="en-US" sz="2333" spc="-35" dirty="0">
                <a:solidFill>
                  <a:srgbClr val="000000"/>
                </a:solidFill>
                <a:latin typeface="Abhaya Libre Regular"/>
              </a:rPr>
              <a:t>, </a:t>
            </a:r>
            <a:r>
              <a:rPr lang="en-US" sz="2333" spc="-35" dirty="0" err="1">
                <a:solidFill>
                  <a:srgbClr val="000000"/>
                </a:solidFill>
                <a:latin typeface="Abhaya Libre Regular"/>
              </a:rPr>
              <a:t>kada</a:t>
            </a:r>
            <a:r>
              <a:rPr lang="en-US" sz="2333" spc="-35" dirty="0">
                <a:solidFill>
                  <a:srgbClr val="000000"/>
                </a:solidFill>
                <a:latin typeface="Abhaya Libre Regular"/>
              </a:rPr>
              <a:t> se </a:t>
            </a:r>
            <a:r>
              <a:rPr lang="en-US" sz="2333" spc="-35" dirty="0" smtClean="0">
                <a:solidFill>
                  <a:srgbClr val="000000"/>
                </a:solidFill>
                <a:latin typeface="Abhaya Libre Regular"/>
              </a:rPr>
              <a:t>p</a:t>
            </a:r>
            <a:r>
              <a:rPr lang="sr-Latn-RS" sz="2333" spc="-35" dirty="0" smtClean="0">
                <a:solidFill>
                  <a:srgbClr val="000000"/>
                </a:solidFill>
                <a:latin typeface="Abhaya Libre Regular"/>
              </a:rPr>
              <a:t>ostave</a:t>
            </a:r>
            <a:r>
              <a:rPr lang="en-US" sz="2333" spc="-35" dirty="0" smtClean="0">
                <a:solidFill>
                  <a:srgbClr val="000000"/>
                </a:solidFill>
                <a:latin typeface="Abhaya Libre Regular"/>
              </a:rPr>
              <a:t>, </a:t>
            </a:r>
            <a:r>
              <a:rPr lang="en-US" sz="2333" spc="-35" dirty="0" err="1">
                <a:solidFill>
                  <a:srgbClr val="000000"/>
                </a:solidFill>
                <a:latin typeface="Abhaya Libre Regular"/>
              </a:rPr>
              <a:t>rezultiraju</a:t>
            </a:r>
            <a:r>
              <a:rPr lang="en-US" sz="2333" spc="-35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333" spc="-35" dirty="0" err="1">
                <a:solidFill>
                  <a:srgbClr val="000000"/>
                </a:solidFill>
                <a:latin typeface="Abhaya Libre Regular"/>
              </a:rPr>
              <a:t>boljim</a:t>
            </a:r>
            <a:r>
              <a:rPr lang="en-US" sz="2333" spc="-35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333" spc="-35" dirty="0" err="1">
                <a:solidFill>
                  <a:srgbClr val="000000"/>
                </a:solidFill>
                <a:latin typeface="Abhaya Libre Regular"/>
              </a:rPr>
              <a:t>učinkom</a:t>
            </a:r>
            <a:r>
              <a:rPr lang="en-US" sz="2333" spc="-35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333" spc="-35" dirty="0" err="1">
                <a:solidFill>
                  <a:srgbClr val="000000"/>
                </a:solidFill>
                <a:latin typeface="Abhaya Libre Regular"/>
              </a:rPr>
              <a:t>nego</a:t>
            </a:r>
            <a:r>
              <a:rPr lang="en-US" sz="2333" spc="-35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333" spc="-35" dirty="0" err="1">
                <a:solidFill>
                  <a:srgbClr val="000000"/>
                </a:solidFill>
                <a:latin typeface="Abhaya Libre Regular"/>
              </a:rPr>
              <a:t>laki</a:t>
            </a:r>
            <a:r>
              <a:rPr lang="en-US" sz="2333" spc="-35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333" spc="-35" dirty="0" err="1" smtClean="0">
                <a:solidFill>
                  <a:srgbClr val="000000"/>
                </a:solidFill>
                <a:latin typeface="Abhaya Libre Regular"/>
              </a:rPr>
              <a:t>ciljevi</a:t>
            </a:r>
            <a:endParaRPr lang="sr-Latn-RS" sz="2333" spc="-35" dirty="0" smtClean="0">
              <a:solidFill>
                <a:srgbClr val="000000"/>
              </a:solidFill>
              <a:latin typeface="Abhaya Libre Regular"/>
            </a:endParaRPr>
          </a:p>
          <a:p>
            <a:pPr marL="342900" indent="-342900" algn="just">
              <a:lnSpc>
                <a:spcPts val="3267"/>
              </a:lnSpc>
              <a:buFont typeface="Arial" panose="020B0604020202020204" pitchFamily="34" charset="0"/>
              <a:buChar char="•"/>
            </a:pPr>
            <a:r>
              <a:rPr lang="en-US" sz="2333" spc="-35" dirty="0" err="1">
                <a:solidFill>
                  <a:srgbClr val="000000"/>
                </a:solidFill>
                <a:latin typeface="Abhaya Libre Regular"/>
              </a:rPr>
              <a:t>Povratna</a:t>
            </a:r>
            <a:r>
              <a:rPr lang="en-US" sz="2333" spc="-35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333" spc="-35" dirty="0" err="1">
                <a:solidFill>
                  <a:srgbClr val="000000"/>
                </a:solidFill>
                <a:latin typeface="Abhaya Libre Regular"/>
              </a:rPr>
              <a:t>informacija</a:t>
            </a:r>
            <a:r>
              <a:rPr lang="en-US" sz="2333" spc="-35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333" spc="-35" dirty="0" err="1">
                <a:solidFill>
                  <a:srgbClr val="000000"/>
                </a:solidFill>
                <a:latin typeface="Abhaya Libre Regular"/>
              </a:rPr>
              <a:t>dovodi</a:t>
            </a:r>
            <a:r>
              <a:rPr lang="en-US" sz="2333" spc="-35" dirty="0">
                <a:solidFill>
                  <a:srgbClr val="000000"/>
                </a:solidFill>
                <a:latin typeface="Abhaya Libre Regular"/>
              </a:rPr>
              <a:t> do </a:t>
            </a:r>
            <a:r>
              <a:rPr lang="en-US" sz="2333" spc="-35" dirty="0" err="1" smtClean="0">
                <a:solidFill>
                  <a:srgbClr val="000000"/>
                </a:solidFill>
                <a:latin typeface="Abhaya Libre Regular"/>
              </a:rPr>
              <a:t>ve</a:t>
            </a:r>
            <a:r>
              <a:rPr lang="sr-Latn-RS" sz="2333" spc="-35" dirty="0" smtClean="0">
                <a:solidFill>
                  <a:srgbClr val="000000"/>
                </a:solidFill>
                <a:latin typeface="Abhaya Libre Regular"/>
              </a:rPr>
              <a:t>ć</a:t>
            </a:r>
            <a:r>
              <a:rPr lang="en-US" sz="2333" spc="-35" dirty="0" err="1" smtClean="0">
                <a:solidFill>
                  <a:srgbClr val="000000"/>
                </a:solidFill>
                <a:latin typeface="Abhaya Libre Regular"/>
              </a:rPr>
              <a:t>ih</a:t>
            </a:r>
            <a:r>
              <a:rPr lang="en-US" sz="2333" spc="-35" dirty="0" smtClean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333" spc="-35" dirty="0" err="1">
                <a:solidFill>
                  <a:srgbClr val="000000"/>
                </a:solidFill>
                <a:latin typeface="Abhaya Libre Regular"/>
              </a:rPr>
              <a:t>performansi</a:t>
            </a:r>
            <a:r>
              <a:rPr lang="en-US" sz="2333" spc="-35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333" spc="-35" dirty="0" err="1">
                <a:solidFill>
                  <a:srgbClr val="000000"/>
                </a:solidFill>
                <a:latin typeface="Abhaya Libre Regular"/>
              </a:rPr>
              <a:t>nego</a:t>
            </a:r>
            <a:r>
              <a:rPr lang="en-US" sz="2333" spc="-35" dirty="0">
                <a:solidFill>
                  <a:srgbClr val="000000"/>
                </a:solidFill>
                <a:latin typeface="Abhaya Libre Regular"/>
              </a:rPr>
              <a:t> bez </a:t>
            </a:r>
            <a:r>
              <a:rPr lang="en-US" sz="2333" spc="-35" dirty="0" err="1">
                <a:solidFill>
                  <a:srgbClr val="000000"/>
                </a:solidFill>
                <a:latin typeface="Abhaya Libre Regular"/>
              </a:rPr>
              <a:t>povratne</a:t>
            </a:r>
            <a:r>
              <a:rPr lang="en-US" sz="2333" spc="-35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333" spc="-35" dirty="0" err="1">
                <a:solidFill>
                  <a:srgbClr val="000000"/>
                </a:solidFill>
                <a:latin typeface="Abhaya Libre Regular"/>
              </a:rPr>
              <a:t>informacije</a:t>
            </a:r>
            <a:endParaRPr lang="en-US" sz="2333" spc="-35" dirty="0">
              <a:solidFill>
                <a:srgbClr val="000000"/>
              </a:solidFill>
              <a:latin typeface="Abhaya Libre Regular"/>
            </a:endParaRP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7979467" y="2045219"/>
            <a:ext cx="9939452" cy="6196562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5003630" y="665928"/>
            <a:ext cx="9017169" cy="20774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449"/>
              </a:lnSpc>
            </a:pPr>
            <a:r>
              <a:rPr lang="sr-Latn-RS" sz="6410" dirty="0" smtClean="0">
                <a:solidFill>
                  <a:srgbClr val="000000"/>
                </a:solidFill>
                <a:latin typeface="Abhaya Libre Regular Bold"/>
              </a:rPr>
              <a:t>Teorija postavljanja ciljeva</a:t>
            </a:r>
            <a:endParaRPr lang="en-US" sz="6410" dirty="0">
              <a:solidFill>
                <a:srgbClr val="000000"/>
              </a:solidFill>
              <a:latin typeface="Abhaya Libre Regular Bold"/>
            </a:endParaRPr>
          </a:p>
          <a:p>
            <a:pPr algn="ctr">
              <a:lnSpc>
                <a:spcPts val="5449"/>
              </a:lnSpc>
            </a:pPr>
            <a:endParaRPr lang="en-US" sz="6410" dirty="0">
              <a:solidFill>
                <a:srgbClr val="000000"/>
              </a:solidFill>
              <a:latin typeface="Abhaya Libre Regular Bold"/>
            </a:endParaRPr>
          </a:p>
          <a:p>
            <a:pPr algn="ctr">
              <a:lnSpc>
                <a:spcPts val="5449"/>
              </a:lnSpc>
            </a:pPr>
            <a:endParaRPr lang="en-US" sz="6410" dirty="0">
              <a:solidFill>
                <a:srgbClr val="000000"/>
              </a:solidFill>
              <a:latin typeface="Abhaya Libre Regular Bold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4773290" y="5759685"/>
            <a:ext cx="4464" cy="1526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46"/>
              </a:lnSpc>
              <a:spcBef>
                <a:spcPct val="0"/>
              </a:spcBef>
            </a:pPr>
            <a:endParaRPr/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7870030" y="9245916"/>
            <a:ext cx="3710720" cy="779251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4993119" y="9508512"/>
            <a:ext cx="2360235" cy="60276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3456555" y="9092897"/>
            <a:ext cx="1068843" cy="1110057"/>
          </a:xfrm>
          <a:prstGeom prst="rect">
            <a:avLst/>
          </a:prstGeom>
        </p:spPr>
      </p:pic>
      <p:sp>
        <p:nvSpPr>
          <p:cNvPr id="14" name="TextBox 14"/>
          <p:cNvSpPr txBox="1"/>
          <p:nvPr/>
        </p:nvSpPr>
        <p:spPr>
          <a:xfrm>
            <a:off x="1173959" y="8972867"/>
            <a:ext cx="5664547" cy="2854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79"/>
              </a:lnSpc>
            </a:pPr>
            <a:r>
              <a:rPr lang="en-US" sz="1699" dirty="0">
                <a:solidFill>
                  <a:srgbClr val="04989E"/>
                </a:solidFill>
                <a:latin typeface="Open Sans Extra Bold"/>
              </a:rPr>
              <a:t>https://www.youtube.com/watch?v=dWOt2HyjCno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68013" y="5499143"/>
            <a:ext cx="6427728" cy="318135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E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4196164">
            <a:off x="-5974143" y="8370333"/>
            <a:ext cx="10675280" cy="1137869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836636">
            <a:off x="-297679" y="-1492240"/>
            <a:ext cx="3334026" cy="358848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6418708" y="0"/>
            <a:ext cx="1869292" cy="186929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7870030" y="9245916"/>
            <a:ext cx="3710720" cy="77925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9614497">
            <a:off x="17215841" y="8047725"/>
            <a:ext cx="4352147" cy="434644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2499395" y="1658016"/>
            <a:ext cx="13289210" cy="6562404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4773290" y="5759685"/>
            <a:ext cx="4464" cy="1526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46"/>
              </a:lnSpc>
              <a:spcBef>
                <a:spcPct val="0"/>
              </a:spcBef>
            </a:pPr>
            <a:endParaRPr/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4829820" y="2539753"/>
            <a:ext cx="2723974" cy="2859133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14993119" y="9508512"/>
            <a:ext cx="2360235" cy="60276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3456555" y="9092897"/>
            <a:ext cx="1068843" cy="1110057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0E9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5311218" y="4452350"/>
            <a:ext cx="12468935" cy="1468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0414"/>
              </a:lnSpc>
            </a:pPr>
            <a:r>
              <a:rPr lang="en-US" sz="12252" dirty="0" smtClean="0">
                <a:solidFill>
                  <a:srgbClr val="000000"/>
                </a:solidFill>
                <a:latin typeface="Abhaya Libre Regular"/>
              </a:rPr>
              <a:t>3.</a:t>
            </a:r>
            <a:r>
              <a:rPr lang="sr-Latn-RS" sz="12252" dirty="0" smtClean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12252" dirty="0" smtClean="0">
                <a:solidFill>
                  <a:srgbClr val="000000"/>
                </a:solidFill>
                <a:latin typeface="Abhaya Libre Regular"/>
              </a:rPr>
              <a:t>L</a:t>
            </a:r>
            <a:r>
              <a:rPr lang="sr-Latn-RS" sz="12252" dirty="0" smtClean="0">
                <a:solidFill>
                  <a:srgbClr val="000000"/>
                </a:solidFill>
                <a:latin typeface="Abhaya Libre Regular"/>
              </a:rPr>
              <a:t>iderstvo</a:t>
            </a:r>
            <a:endParaRPr lang="en-US" sz="12252" dirty="0">
              <a:solidFill>
                <a:srgbClr val="000000"/>
              </a:solidFill>
              <a:latin typeface="Abhaya Libre Regular"/>
            </a:endParaRP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6418708" y="0"/>
            <a:ext cx="1869292" cy="186929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4196164">
            <a:off x="-5667382" y="8118007"/>
            <a:ext cx="11622266" cy="12388074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10800000">
            <a:off x="15414085" y="8264626"/>
            <a:ext cx="3334026" cy="358848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6603835">
            <a:off x="5295880" y="-10406627"/>
            <a:ext cx="11622266" cy="1238807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7396293" y="9038848"/>
            <a:ext cx="3710720" cy="77925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1836636">
            <a:off x="-720080" y="1189828"/>
            <a:ext cx="3334026" cy="3588482"/>
          </a:xfrm>
          <a:prstGeom prst="rect">
            <a:avLst/>
          </a:prstGeom>
        </p:spPr>
      </p:pic>
      <p:grpSp>
        <p:nvGrpSpPr>
          <p:cNvPr id="9" name="Group 9"/>
          <p:cNvGrpSpPr/>
          <p:nvPr/>
        </p:nvGrpSpPr>
        <p:grpSpPr>
          <a:xfrm>
            <a:off x="13994360" y="5920903"/>
            <a:ext cx="4537024" cy="1263397"/>
            <a:chOff x="0" y="0"/>
            <a:chExt cx="6049366" cy="1684530"/>
          </a:xfrm>
        </p:grpSpPr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049366" cy="967899"/>
            </a:xfrm>
            <a:prstGeom prst="rect">
              <a:avLst/>
            </a:prstGeom>
          </p:spPr>
        </p:pic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0" y="716631"/>
              <a:ext cx="6049366" cy="967899"/>
            </a:xfrm>
            <a:prstGeom prst="rect">
              <a:avLst/>
            </a:prstGeom>
          </p:spPr>
        </p:pic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14993119" y="9508512"/>
            <a:ext cx="2360235" cy="60276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13456555" y="9092897"/>
            <a:ext cx="1068843" cy="1110057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E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4196164">
            <a:off x="-5811133" y="7594029"/>
            <a:ext cx="11622266" cy="1238807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836636">
            <a:off x="0" y="-2006961"/>
            <a:ext cx="3334026" cy="358848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6418708" y="0"/>
            <a:ext cx="1869292" cy="186929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7870030" y="9245916"/>
            <a:ext cx="3710720" cy="77925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9943029" y="3013246"/>
            <a:ext cx="6891735" cy="4922668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4895739" y="1409598"/>
            <a:ext cx="8280738" cy="7659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49"/>
              </a:lnSpc>
            </a:pPr>
            <a:r>
              <a:rPr lang="sr-Latn-RS" sz="6410" dirty="0" smtClean="0">
                <a:solidFill>
                  <a:srgbClr val="000000"/>
                </a:solidFill>
                <a:latin typeface="Abhaya Libre Regular Bold"/>
              </a:rPr>
              <a:t>3.</a:t>
            </a:r>
            <a:r>
              <a:rPr lang="en-US" sz="6410" dirty="0" smtClean="0">
                <a:solidFill>
                  <a:srgbClr val="000000"/>
                </a:solidFill>
                <a:latin typeface="Abhaya Libre Regular Bold"/>
              </a:rPr>
              <a:t>  </a:t>
            </a:r>
            <a:r>
              <a:rPr lang="sr-Latn-RS" sz="6410" dirty="0" smtClean="0">
                <a:solidFill>
                  <a:srgbClr val="000000"/>
                </a:solidFill>
                <a:latin typeface="Abhaya Libre Regular Bold"/>
              </a:rPr>
              <a:t>Šta je liderstvo</a:t>
            </a:r>
            <a:r>
              <a:rPr lang="en-US" sz="6410" dirty="0" smtClean="0">
                <a:solidFill>
                  <a:srgbClr val="000000"/>
                </a:solidFill>
                <a:latin typeface="Abhaya Libre Regular Bold"/>
              </a:rPr>
              <a:t>? </a:t>
            </a:r>
            <a:endParaRPr lang="en-US" sz="6410" dirty="0">
              <a:solidFill>
                <a:srgbClr val="000000"/>
              </a:solidFill>
              <a:latin typeface="Abhaya Libre Regular Bold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1028700" y="2557050"/>
            <a:ext cx="7812622" cy="46166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498"/>
              </a:lnSpc>
            </a:pPr>
            <a:r>
              <a:rPr lang="sr-Latn-RS" sz="3213" spc="-48" dirty="0">
                <a:solidFill>
                  <a:srgbClr val="000000"/>
                </a:solidFill>
                <a:latin typeface="Abhaya Libre Regular"/>
              </a:rPr>
              <a:t>L</a:t>
            </a:r>
            <a:r>
              <a:rPr lang="en-US" sz="3213" spc="-48" dirty="0" err="1" smtClean="0">
                <a:solidFill>
                  <a:srgbClr val="000000"/>
                </a:solidFill>
                <a:latin typeface="Abhaya Libre Regular"/>
              </a:rPr>
              <a:t>iderstvo</a:t>
            </a:r>
            <a:r>
              <a:rPr lang="en-US" sz="3213" spc="-48" dirty="0" smtClean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3213" spc="-48" dirty="0">
                <a:solidFill>
                  <a:srgbClr val="000000"/>
                </a:solidFill>
                <a:latin typeface="Abhaya Libre Regular"/>
              </a:rPr>
              <a:t>je </a:t>
            </a:r>
            <a:r>
              <a:rPr lang="en-US" sz="3213" spc="-48" dirty="0" err="1">
                <a:solidFill>
                  <a:srgbClr val="000000"/>
                </a:solidFill>
                <a:latin typeface="Abhaya Libre Regular"/>
              </a:rPr>
              <a:t>proces</a:t>
            </a:r>
            <a:r>
              <a:rPr lang="en-US" sz="3213" spc="-48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3213" spc="-48" dirty="0" err="1">
                <a:solidFill>
                  <a:srgbClr val="000000"/>
                </a:solidFill>
                <a:latin typeface="Abhaya Libre Regular"/>
              </a:rPr>
              <a:t>gde</a:t>
            </a:r>
            <a:r>
              <a:rPr lang="en-US" sz="3213" spc="-48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3213" spc="-48" dirty="0" err="1">
                <a:solidFill>
                  <a:srgbClr val="000000"/>
                </a:solidFill>
                <a:latin typeface="Abhaya Libre Regular"/>
              </a:rPr>
              <a:t>pojedinac</a:t>
            </a:r>
            <a:r>
              <a:rPr lang="en-US" sz="3213" spc="-48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3213" spc="-48" dirty="0" err="1">
                <a:solidFill>
                  <a:srgbClr val="000000"/>
                </a:solidFill>
                <a:latin typeface="Abhaya Libre Regular"/>
              </a:rPr>
              <a:t>svojim</a:t>
            </a:r>
            <a:r>
              <a:rPr lang="en-US" sz="3213" spc="-48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3213" spc="-48" dirty="0" err="1">
                <a:solidFill>
                  <a:srgbClr val="000000"/>
                </a:solidFill>
                <a:latin typeface="Abhaya Libre Regular"/>
              </a:rPr>
              <a:t>ponašanjem</a:t>
            </a:r>
            <a:r>
              <a:rPr lang="en-US" sz="3213" spc="-48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3213" spc="-48" dirty="0" err="1">
                <a:solidFill>
                  <a:srgbClr val="000000"/>
                </a:solidFill>
                <a:latin typeface="Abhaya Libre Regular"/>
              </a:rPr>
              <a:t>utiče</a:t>
            </a:r>
            <a:r>
              <a:rPr lang="en-US" sz="3213" spc="-48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3213" spc="-48" dirty="0" err="1">
                <a:solidFill>
                  <a:srgbClr val="000000"/>
                </a:solidFill>
                <a:latin typeface="Abhaya Libre Regular"/>
              </a:rPr>
              <a:t>na</a:t>
            </a:r>
            <a:r>
              <a:rPr lang="en-US" sz="3213" spc="-48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3213" spc="-48" dirty="0" err="1">
                <a:solidFill>
                  <a:srgbClr val="000000"/>
                </a:solidFill>
                <a:latin typeface="Abhaya Libre Regular"/>
              </a:rPr>
              <a:t>druge</a:t>
            </a:r>
            <a:r>
              <a:rPr lang="en-US" sz="3213" spc="-48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3213" spc="-48" dirty="0" err="1">
                <a:solidFill>
                  <a:srgbClr val="000000"/>
                </a:solidFill>
                <a:latin typeface="Abhaya Libre Regular"/>
              </a:rPr>
              <a:t>ljude</a:t>
            </a:r>
            <a:r>
              <a:rPr lang="en-US" sz="3213" spc="-48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3213" spc="-48" dirty="0" err="1">
                <a:solidFill>
                  <a:srgbClr val="000000"/>
                </a:solidFill>
                <a:latin typeface="Abhaya Libre Regular"/>
              </a:rPr>
              <a:t>kako</a:t>
            </a:r>
            <a:r>
              <a:rPr lang="en-US" sz="3213" spc="-48" dirty="0">
                <a:solidFill>
                  <a:srgbClr val="000000"/>
                </a:solidFill>
                <a:latin typeface="Abhaya Libre Regular"/>
              </a:rPr>
              <a:t> bi se </a:t>
            </a:r>
            <a:r>
              <a:rPr lang="en-US" sz="3213" spc="-48" dirty="0" err="1">
                <a:solidFill>
                  <a:srgbClr val="000000"/>
                </a:solidFill>
                <a:latin typeface="Abhaya Libre Regular"/>
              </a:rPr>
              <a:t>efikasno</a:t>
            </a:r>
            <a:r>
              <a:rPr lang="en-US" sz="3213" spc="-48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3213" spc="-48" dirty="0" err="1">
                <a:solidFill>
                  <a:srgbClr val="000000"/>
                </a:solidFill>
                <a:latin typeface="Abhaya Libre Regular"/>
              </a:rPr>
              <a:t>ostvarili</a:t>
            </a:r>
            <a:r>
              <a:rPr lang="en-US" sz="3213" spc="-48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3213" spc="-48" dirty="0" err="1">
                <a:solidFill>
                  <a:srgbClr val="000000"/>
                </a:solidFill>
                <a:latin typeface="Abhaya Libre Regular"/>
              </a:rPr>
              <a:t>definisani</a:t>
            </a:r>
            <a:r>
              <a:rPr lang="en-US" sz="3213" spc="-48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3213" spc="-48" dirty="0" err="1">
                <a:solidFill>
                  <a:srgbClr val="000000"/>
                </a:solidFill>
                <a:latin typeface="Abhaya Libre Regular"/>
              </a:rPr>
              <a:t>ciljevi</a:t>
            </a:r>
            <a:r>
              <a:rPr lang="en-US" sz="3213" spc="-48" dirty="0">
                <a:solidFill>
                  <a:srgbClr val="000000"/>
                </a:solidFill>
                <a:latin typeface="Abhaya Libre Regular"/>
              </a:rPr>
              <a:t>. </a:t>
            </a:r>
            <a:r>
              <a:rPr lang="en-US" sz="3213" spc="-48" dirty="0" err="1">
                <a:solidFill>
                  <a:srgbClr val="000000"/>
                </a:solidFill>
                <a:latin typeface="Abhaya Libre Regular"/>
              </a:rPr>
              <a:t>Drugim</a:t>
            </a:r>
            <a:r>
              <a:rPr lang="en-US" sz="3213" spc="-48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3213" spc="-48" dirty="0" err="1">
                <a:solidFill>
                  <a:srgbClr val="000000"/>
                </a:solidFill>
                <a:latin typeface="Abhaya Libre Regular"/>
              </a:rPr>
              <a:t>rečima</a:t>
            </a:r>
            <a:r>
              <a:rPr lang="en-US" sz="3213" spc="-48" dirty="0">
                <a:solidFill>
                  <a:srgbClr val="000000"/>
                </a:solidFill>
                <a:latin typeface="Abhaya Libre Regular"/>
              </a:rPr>
              <a:t>, to je </a:t>
            </a:r>
            <a:r>
              <a:rPr lang="en-US" sz="3213" spc="-48" dirty="0" err="1">
                <a:solidFill>
                  <a:srgbClr val="000000"/>
                </a:solidFill>
                <a:latin typeface="Abhaya Libre Regular"/>
              </a:rPr>
              <a:t>intenzitet</a:t>
            </a:r>
            <a:r>
              <a:rPr lang="en-US" sz="3213" spc="-48" dirty="0">
                <a:solidFill>
                  <a:srgbClr val="000000"/>
                </a:solidFill>
                <a:latin typeface="Abhaya Libre Regular"/>
              </a:rPr>
              <a:t>, </a:t>
            </a:r>
            <a:r>
              <a:rPr lang="en-US" sz="3213" spc="-48" dirty="0" err="1">
                <a:solidFill>
                  <a:srgbClr val="000000"/>
                </a:solidFill>
                <a:latin typeface="Abhaya Libre Regular"/>
              </a:rPr>
              <a:t>smer</a:t>
            </a:r>
            <a:r>
              <a:rPr lang="en-US" sz="3213" spc="-48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3213" spc="-48" dirty="0" err="1">
                <a:solidFill>
                  <a:srgbClr val="000000"/>
                </a:solidFill>
                <a:latin typeface="Abhaya Libre Regular"/>
              </a:rPr>
              <a:t>i</a:t>
            </a:r>
            <a:r>
              <a:rPr lang="en-US" sz="3213" spc="-48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3213" spc="-48" dirty="0" err="1">
                <a:solidFill>
                  <a:srgbClr val="000000"/>
                </a:solidFill>
                <a:latin typeface="Abhaya Libre Regular"/>
              </a:rPr>
              <a:t>upornost</a:t>
            </a:r>
            <a:r>
              <a:rPr lang="en-US" sz="3213" spc="-48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3213" spc="-48" dirty="0" err="1">
                <a:solidFill>
                  <a:srgbClr val="000000"/>
                </a:solidFill>
                <a:latin typeface="Abhaya Libre Regular"/>
              </a:rPr>
              <a:t>napora</a:t>
            </a:r>
            <a:r>
              <a:rPr lang="en-US" sz="3213" spc="-48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3213" spc="-48" dirty="0" err="1">
                <a:solidFill>
                  <a:srgbClr val="000000"/>
                </a:solidFill>
                <a:latin typeface="Abhaya Libre Regular"/>
              </a:rPr>
              <a:t>koje</a:t>
            </a:r>
            <a:r>
              <a:rPr lang="en-US" sz="3213" spc="-48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3213" spc="-48" dirty="0" err="1">
                <a:solidFill>
                  <a:srgbClr val="000000"/>
                </a:solidFill>
                <a:latin typeface="Abhaya Libre Regular"/>
              </a:rPr>
              <a:t>osoba</a:t>
            </a:r>
            <a:r>
              <a:rPr lang="en-US" sz="3213" spc="-48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3213" spc="-48" dirty="0" err="1">
                <a:solidFill>
                  <a:srgbClr val="000000"/>
                </a:solidFill>
                <a:latin typeface="Abhaya Libre Regular"/>
              </a:rPr>
              <a:t>pokazuje</a:t>
            </a:r>
            <a:r>
              <a:rPr lang="en-US" sz="3213" spc="-48" dirty="0">
                <a:solidFill>
                  <a:srgbClr val="000000"/>
                </a:solidFill>
                <a:latin typeface="Abhaya Libre Regular"/>
              </a:rPr>
              <a:t> u </a:t>
            </a:r>
            <a:r>
              <a:rPr lang="en-US" sz="3213" spc="-48" dirty="0" err="1">
                <a:solidFill>
                  <a:srgbClr val="000000"/>
                </a:solidFill>
                <a:latin typeface="Abhaya Libre Regular"/>
              </a:rPr>
              <a:t>postizanju</a:t>
            </a:r>
            <a:r>
              <a:rPr lang="en-US" sz="3213" spc="-48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3213" spc="-48" dirty="0" err="1">
                <a:solidFill>
                  <a:srgbClr val="000000"/>
                </a:solidFill>
                <a:latin typeface="Abhaya Libre Regular"/>
              </a:rPr>
              <a:t>cilja</a:t>
            </a:r>
            <a:r>
              <a:rPr lang="en-US" sz="3213" spc="-48" dirty="0" smtClean="0">
                <a:solidFill>
                  <a:srgbClr val="000000"/>
                </a:solidFill>
                <a:latin typeface="Abhaya Libre Regular"/>
              </a:rPr>
              <a:t>:</a:t>
            </a:r>
            <a:endParaRPr lang="sr-Latn-RS" sz="3213" spc="-48" dirty="0" smtClean="0">
              <a:solidFill>
                <a:srgbClr val="000000"/>
              </a:solidFill>
              <a:latin typeface="Abhaya Libre Regular"/>
            </a:endParaRPr>
          </a:p>
          <a:p>
            <a:pPr marL="457200" indent="-457200" algn="just">
              <a:lnSpc>
                <a:spcPts val="4498"/>
              </a:lnSpc>
              <a:buFont typeface="Arial" panose="020B0604020202020204" pitchFamily="34" charset="0"/>
              <a:buChar char="•"/>
            </a:pPr>
            <a:r>
              <a:rPr lang="sr-Latn-RS" sz="3213" spc="-48" dirty="0">
                <a:solidFill>
                  <a:srgbClr val="000000"/>
                </a:solidFill>
                <a:latin typeface="Abhaya Libre Regular Bold"/>
              </a:rPr>
              <a:t>Intenzitet: koliko se čovek </a:t>
            </a:r>
            <a:r>
              <a:rPr lang="sr-Latn-RS" sz="3213" spc="-48" dirty="0" smtClean="0">
                <a:solidFill>
                  <a:srgbClr val="000000"/>
                </a:solidFill>
                <a:latin typeface="Abhaya Libre Regular Bold"/>
              </a:rPr>
              <a:t>trudi?</a:t>
            </a:r>
            <a:endParaRPr lang="sr-Latn-RS" sz="3213" spc="-48" dirty="0">
              <a:solidFill>
                <a:srgbClr val="000000"/>
              </a:solidFill>
              <a:latin typeface="Abhaya Libre Regular Bold"/>
            </a:endParaRPr>
          </a:p>
          <a:p>
            <a:pPr marL="457200" indent="-457200" algn="just">
              <a:lnSpc>
                <a:spcPts val="4498"/>
              </a:lnSpc>
              <a:buFont typeface="Arial" panose="020B0604020202020204" pitchFamily="34" charset="0"/>
              <a:buChar char="•"/>
            </a:pPr>
            <a:r>
              <a:rPr lang="sr-Latn-RS" sz="3213" spc="-48" dirty="0">
                <a:solidFill>
                  <a:srgbClr val="000000"/>
                </a:solidFill>
                <a:latin typeface="Abhaya Libre Regular Bold"/>
              </a:rPr>
              <a:t>Smer: gde se kanališe </a:t>
            </a:r>
            <a:r>
              <a:rPr lang="sr-Latn-RS" sz="3213" spc="-48" dirty="0" smtClean="0">
                <a:solidFill>
                  <a:srgbClr val="000000"/>
                </a:solidFill>
                <a:latin typeface="Abhaya Libre Regular Bold"/>
              </a:rPr>
              <a:t>napor?</a:t>
            </a:r>
            <a:endParaRPr lang="sr-Latn-RS" sz="3213" spc="-48" dirty="0">
              <a:solidFill>
                <a:srgbClr val="000000"/>
              </a:solidFill>
              <a:latin typeface="Abhaya Libre Regular Bold"/>
            </a:endParaRPr>
          </a:p>
          <a:p>
            <a:pPr marL="457200" indent="-457200" algn="just">
              <a:lnSpc>
                <a:spcPts val="4498"/>
              </a:lnSpc>
              <a:buFont typeface="Arial" panose="020B0604020202020204" pitchFamily="34" charset="0"/>
              <a:buChar char="•"/>
            </a:pPr>
            <a:r>
              <a:rPr lang="sr-Latn-RS" sz="3213" spc="-48" dirty="0">
                <a:solidFill>
                  <a:srgbClr val="000000"/>
                </a:solidFill>
                <a:latin typeface="Abhaya Libre Regular Bold"/>
              </a:rPr>
              <a:t>Upornost: koliko dugo se </a:t>
            </a:r>
            <a:r>
              <a:rPr lang="sr-Latn-RS" sz="3213" spc="-48" dirty="0" smtClean="0">
                <a:solidFill>
                  <a:srgbClr val="000000"/>
                </a:solidFill>
                <a:latin typeface="Abhaya Libre Regular Bold"/>
              </a:rPr>
              <a:t>čovek trudi?</a:t>
            </a:r>
            <a:endParaRPr lang="en-US" sz="3213" spc="-48" dirty="0">
              <a:solidFill>
                <a:srgbClr val="000000"/>
              </a:solidFill>
              <a:latin typeface="Abhaya Libre Regular"/>
            </a:endParaRP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4993119" y="9508512"/>
            <a:ext cx="2360235" cy="602763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3456555" y="9092897"/>
            <a:ext cx="1068843" cy="1110057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E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981144" y="2693946"/>
            <a:ext cx="12325712" cy="33450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486"/>
              </a:lnSpc>
            </a:pPr>
            <a:r>
              <a:rPr lang="en-US" sz="14030" dirty="0" smtClean="0">
                <a:solidFill>
                  <a:srgbClr val="000000"/>
                </a:solidFill>
                <a:latin typeface="Abhaya Libre Regular"/>
              </a:rPr>
              <a:t>4.Theori</a:t>
            </a:r>
            <a:r>
              <a:rPr lang="sr-Latn-RS" sz="14030" dirty="0" smtClean="0">
                <a:solidFill>
                  <a:srgbClr val="000000"/>
                </a:solidFill>
                <a:latin typeface="Abhaya Libre Regular"/>
              </a:rPr>
              <a:t>je liderstva</a:t>
            </a:r>
            <a:endParaRPr lang="en-US" sz="14030" dirty="0">
              <a:solidFill>
                <a:srgbClr val="000000"/>
              </a:solidFill>
              <a:latin typeface="Abhaya Libre Regular"/>
            </a:endParaRP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852805">
            <a:off x="5778439" y="-2562204"/>
            <a:ext cx="5364129" cy="536412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167879">
            <a:off x="15048952" y="6594634"/>
            <a:ext cx="5721823" cy="566980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4196164">
            <a:off x="-4478873" y="6861709"/>
            <a:ext cx="11622266" cy="1238807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2228850">
            <a:off x="14026237" y="-3786037"/>
            <a:ext cx="6836042" cy="677389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9014864">
            <a:off x="-336415" y="7596737"/>
            <a:ext cx="5099239" cy="196552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546191" y="-1794241"/>
            <a:ext cx="3334026" cy="3588482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3878502" y="8579500"/>
            <a:ext cx="2556197" cy="2751289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1185502">
            <a:off x="-3202910" y="120674"/>
            <a:ext cx="4352147" cy="434644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-7379619">
            <a:off x="3992986" y="9104884"/>
            <a:ext cx="5810576" cy="5802961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rot="6632729">
            <a:off x="16634531" y="823224"/>
            <a:ext cx="4881157" cy="4874760"/>
          </a:xfrm>
          <a:prstGeom prst="rect">
            <a:avLst/>
          </a:prstGeom>
        </p:spPr>
      </p:pic>
      <p:grpSp>
        <p:nvGrpSpPr>
          <p:cNvPr id="13" name="Group 13"/>
          <p:cNvGrpSpPr/>
          <p:nvPr/>
        </p:nvGrpSpPr>
        <p:grpSpPr>
          <a:xfrm>
            <a:off x="14267800" y="1219491"/>
            <a:ext cx="2900572" cy="807705"/>
            <a:chOff x="0" y="0"/>
            <a:chExt cx="3867430" cy="1076939"/>
          </a:xfrm>
        </p:grpSpPr>
        <p:pic>
          <p:nvPicPr>
            <p:cNvPr id="14" name="Picture 14"/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21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3867430" cy="618789"/>
            </a:xfrm>
            <a:prstGeom prst="rect">
              <a:avLst/>
            </a:prstGeom>
          </p:spPr>
        </p:pic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21"/>
                </a:ext>
              </a:extLst>
            </a:blip>
            <a:srcRect/>
            <a:stretch>
              <a:fillRect/>
            </a:stretch>
          </p:blipFill>
          <p:spPr>
            <a:xfrm>
              <a:off x="0" y="458151"/>
              <a:ext cx="3867430" cy="618789"/>
            </a:xfrm>
            <a:prstGeom prst="rect">
              <a:avLst/>
            </a:prstGeom>
          </p:spPr>
        </p:pic>
      </p:grpSp>
      <p:pic>
        <p:nvPicPr>
          <p:cNvPr id="16" name="Picture 16"/>
          <p:cNvPicPr>
            <a:picLocks noChangeAspect="1"/>
          </p:cNvPicPr>
          <p:nvPr/>
        </p:nvPicPr>
        <p:blipFill>
          <a:blip r:embed="rId22"/>
          <a:srcRect/>
          <a:stretch>
            <a:fillRect/>
          </a:stretch>
        </p:blipFill>
        <p:spPr>
          <a:xfrm>
            <a:off x="7555793" y="9258300"/>
            <a:ext cx="3710720" cy="779251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23"/>
          <a:srcRect/>
          <a:stretch>
            <a:fillRect/>
          </a:stretch>
        </p:blipFill>
        <p:spPr>
          <a:xfrm>
            <a:off x="14993119" y="9508512"/>
            <a:ext cx="2360235" cy="602763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5"/>
              </a:ext>
            </a:extLst>
          </a:blip>
          <a:srcRect/>
          <a:stretch>
            <a:fillRect/>
          </a:stretch>
        </p:blipFill>
        <p:spPr>
          <a:xfrm>
            <a:off x="13456555" y="9092897"/>
            <a:ext cx="1068843" cy="1110057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E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3698262"/>
            <a:ext cx="19062365" cy="3086100"/>
            <a:chOff x="0" y="0"/>
            <a:chExt cx="502054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020540" cy="812800"/>
            </a:xfrm>
            <a:custGeom>
              <a:avLst/>
              <a:gdLst/>
              <a:ahLst/>
              <a:cxnLst/>
              <a:rect l="l" t="t" r="r" b="b"/>
              <a:pathLst>
                <a:path w="5020540" h="812800">
                  <a:moveTo>
                    <a:pt x="0" y="0"/>
                  </a:moveTo>
                  <a:lnTo>
                    <a:pt x="5020540" y="0"/>
                  </a:lnTo>
                  <a:lnTo>
                    <a:pt x="502054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D0E9E5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8947194">
            <a:off x="6660949" y="7604935"/>
            <a:ext cx="5364129" cy="536412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9632120">
            <a:off x="-2431639" y="-1705919"/>
            <a:ext cx="5721823" cy="566980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8571149">
            <a:off x="-2523144" y="7570662"/>
            <a:ext cx="6836042" cy="6773896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10800000">
            <a:off x="15156600" y="8264626"/>
            <a:ext cx="3334026" cy="3588482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-10800000">
            <a:off x="1904437" y="-772267"/>
            <a:ext cx="2556197" cy="2751289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9614497">
            <a:off x="17189899" y="6091404"/>
            <a:ext cx="4352147" cy="434644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3420380">
            <a:off x="5570971" y="-4349323"/>
            <a:ext cx="5810576" cy="5802961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-4167270">
            <a:off x="-3176552" y="4860538"/>
            <a:ext cx="4881157" cy="4874760"/>
          </a:xfrm>
          <a:prstGeom prst="rect">
            <a:avLst/>
          </a:prstGeom>
        </p:spPr>
      </p:pic>
      <p:grpSp>
        <p:nvGrpSpPr>
          <p:cNvPr id="13" name="Group 13"/>
          <p:cNvGrpSpPr/>
          <p:nvPr/>
        </p:nvGrpSpPr>
        <p:grpSpPr>
          <a:xfrm rot="-10800000">
            <a:off x="1170764" y="8531326"/>
            <a:ext cx="2900572" cy="807705"/>
            <a:chOff x="0" y="0"/>
            <a:chExt cx="3867430" cy="1076939"/>
          </a:xfrm>
        </p:grpSpPr>
        <p:pic>
          <p:nvPicPr>
            <p:cNvPr id="14" name="Picture 14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3867430" cy="618789"/>
            </a:xfrm>
            <a:prstGeom prst="rect">
              <a:avLst/>
            </a:prstGeom>
          </p:spPr>
        </p:pic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rcRect/>
            <a:stretch>
              <a:fillRect/>
            </a:stretch>
          </p:blipFill>
          <p:spPr>
            <a:xfrm>
              <a:off x="0" y="458151"/>
              <a:ext cx="3867430" cy="618789"/>
            </a:xfrm>
            <a:prstGeom prst="rect">
              <a:avLst/>
            </a:prstGeom>
          </p:spPr>
        </p:pic>
      </p:grpSp>
      <p:pic>
        <p:nvPicPr>
          <p:cNvPr id="16" name="Picture 16"/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>
          <a:xfrm>
            <a:off x="16418708" y="0"/>
            <a:ext cx="1869292" cy="1869292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>
          <a:xfrm>
            <a:off x="7758608" y="9258300"/>
            <a:ext cx="3710720" cy="779251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9"/>
          <a:srcRect/>
          <a:stretch>
            <a:fillRect/>
          </a:stretch>
        </p:blipFill>
        <p:spPr>
          <a:xfrm>
            <a:off x="14993119" y="9508512"/>
            <a:ext cx="2360235" cy="602763"/>
          </a:xfrm>
          <a:prstGeom prst="rect">
            <a:avLst/>
          </a:prstGeom>
        </p:spPr>
      </p:pic>
      <p:sp>
        <p:nvSpPr>
          <p:cNvPr id="19" name="TextBox 19"/>
          <p:cNvSpPr txBox="1"/>
          <p:nvPr/>
        </p:nvSpPr>
        <p:spPr>
          <a:xfrm>
            <a:off x="2515757" y="4410026"/>
            <a:ext cx="14307856" cy="1552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99"/>
              </a:lnSpc>
            </a:pPr>
            <a:r>
              <a:rPr lang="en-US" sz="9000" dirty="0" err="1" smtClean="0">
                <a:solidFill>
                  <a:srgbClr val="04989E"/>
                </a:solidFill>
                <a:latin typeface="Abhaya Libre Regular"/>
              </a:rPr>
              <a:t>Liderstvo</a:t>
            </a:r>
            <a:r>
              <a:rPr lang="en-US" sz="9000" dirty="0" smtClean="0">
                <a:solidFill>
                  <a:srgbClr val="04989E"/>
                </a:solidFill>
                <a:latin typeface="Abhaya Libre Regular"/>
              </a:rPr>
              <a:t> </a:t>
            </a:r>
            <a:r>
              <a:rPr lang="sr-Latn-RS" sz="9000" dirty="0" smtClean="0">
                <a:solidFill>
                  <a:srgbClr val="04989E"/>
                </a:solidFill>
                <a:latin typeface="Abhaya Libre Regular"/>
              </a:rPr>
              <a:t>i motivacija</a:t>
            </a:r>
            <a:endParaRPr lang="en-US" sz="9000" dirty="0">
              <a:solidFill>
                <a:srgbClr val="04989E"/>
              </a:solidFill>
              <a:latin typeface="Abhaya Libre Regular"/>
            </a:endParaRPr>
          </a:p>
        </p:txBody>
      </p:sp>
      <p:pic>
        <p:nvPicPr>
          <p:cNvPr id="20" name="Picture 20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13456555" y="9092897"/>
            <a:ext cx="1068843" cy="1110057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E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4196164">
            <a:off x="-5811133" y="7594029"/>
            <a:ext cx="11622266" cy="1238807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836636">
            <a:off x="0" y="-2006961"/>
            <a:ext cx="3334026" cy="358848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6418708" y="0"/>
            <a:ext cx="1869292" cy="186929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7870030" y="9245916"/>
            <a:ext cx="3710720" cy="779251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4593061" y="1552078"/>
            <a:ext cx="8280738" cy="1384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49"/>
              </a:lnSpc>
            </a:pPr>
            <a:r>
              <a:rPr lang="sr-Latn-RS" sz="6410" dirty="0" smtClean="0">
                <a:solidFill>
                  <a:srgbClr val="000000"/>
                </a:solidFill>
                <a:latin typeface="Abhaya Libre Regular Bold"/>
              </a:rPr>
              <a:t>Teorije kontigencije</a:t>
            </a:r>
            <a:endParaRPr lang="en-US" sz="6410" dirty="0">
              <a:solidFill>
                <a:srgbClr val="000000"/>
              </a:solidFill>
              <a:latin typeface="Abhaya Libre Regular Bold"/>
            </a:endParaRPr>
          </a:p>
          <a:p>
            <a:pPr algn="ctr">
              <a:lnSpc>
                <a:spcPts val="5449"/>
              </a:lnSpc>
            </a:pPr>
            <a:r>
              <a:rPr lang="en-US" sz="6410" dirty="0">
                <a:solidFill>
                  <a:srgbClr val="000000"/>
                </a:solidFill>
                <a:latin typeface="Abhaya Libre Regular Bold"/>
              </a:rPr>
              <a:t>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667013" y="2932414"/>
            <a:ext cx="6947537" cy="50058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62581" lvl="1" indent="-381290" algn="just">
              <a:lnSpc>
                <a:spcPts val="4944"/>
              </a:lnSpc>
              <a:buFont typeface="Arial"/>
              <a:buChar char="•"/>
            </a:pPr>
            <a:r>
              <a:rPr lang="en-US" sz="3532" spc="-52" dirty="0" err="1">
                <a:solidFill>
                  <a:srgbClr val="000000"/>
                </a:solidFill>
                <a:latin typeface="Abhaya Libre Regular"/>
              </a:rPr>
              <a:t>Dok</a:t>
            </a:r>
            <a:r>
              <a:rPr lang="en-US" sz="3532" spc="-52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3532" spc="-52" dirty="0" err="1">
                <a:solidFill>
                  <a:srgbClr val="000000"/>
                </a:solidFill>
                <a:latin typeface="Abhaya Libre Regular"/>
              </a:rPr>
              <a:t>nam</a:t>
            </a:r>
            <a:r>
              <a:rPr lang="en-US" sz="3532" spc="-52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3532" spc="-52" dirty="0" err="1">
                <a:solidFill>
                  <a:srgbClr val="000000"/>
                </a:solidFill>
                <a:latin typeface="Abhaya Libre Regular"/>
              </a:rPr>
              <a:t>teorije</a:t>
            </a:r>
            <a:r>
              <a:rPr lang="en-US" sz="3532" spc="-52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3532" spc="-52" dirty="0" err="1">
                <a:solidFill>
                  <a:srgbClr val="000000"/>
                </a:solidFill>
                <a:latin typeface="Abhaya Libre Regular"/>
              </a:rPr>
              <a:t>osobina</a:t>
            </a:r>
            <a:r>
              <a:rPr lang="en-US" sz="3532" spc="-52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3532" spc="-52" dirty="0" err="1">
                <a:solidFill>
                  <a:srgbClr val="000000"/>
                </a:solidFill>
                <a:latin typeface="Abhaya Libre Regular"/>
              </a:rPr>
              <a:t>i</a:t>
            </a:r>
            <a:r>
              <a:rPr lang="en-US" sz="3532" spc="-52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3532" spc="-52" dirty="0" err="1">
                <a:solidFill>
                  <a:srgbClr val="000000"/>
                </a:solidFill>
                <a:latin typeface="Abhaya Libre Regular"/>
              </a:rPr>
              <a:t>ponašanja</a:t>
            </a:r>
            <a:r>
              <a:rPr lang="en-US" sz="3532" spc="-52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3532" spc="-52" dirty="0" err="1">
                <a:solidFill>
                  <a:srgbClr val="000000"/>
                </a:solidFill>
                <a:latin typeface="Abhaya Libre Regular"/>
              </a:rPr>
              <a:t>pomažu</a:t>
            </a:r>
            <a:r>
              <a:rPr lang="en-US" sz="3532" spc="-52" dirty="0">
                <a:solidFill>
                  <a:srgbClr val="000000"/>
                </a:solidFill>
                <a:latin typeface="Abhaya Libre Regular"/>
              </a:rPr>
              <a:t> da </a:t>
            </a:r>
            <a:r>
              <a:rPr lang="en-US" sz="3532" spc="-52" dirty="0" err="1">
                <a:solidFill>
                  <a:srgbClr val="000000"/>
                </a:solidFill>
                <a:latin typeface="Abhaya Libre Regular"/>
              </a:rPr>
              <a:t>razumemo</a:t>
            </a:r>
            <a:r>
              <a:rPr lang="en-US" sz="3532" spc="-52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3532" spc="-52" dirty="0" err="1">
                <a:solidFill>
                  <a:srgbClr val="000000"/>
                </a:solidFill>
                <a:latin typeface="Abhaya Libre Regular"/>
              </a:rPr>
              <a:t>liderstvo</a:t>
            </a:r>
            <a:r>
              <a:rPr lang="en-US" sz="3532" spc="-52" dirty="0">
                <a:solidFill>
                  <a:srgbClr val="000000"/>
                </a:solidFill>
                <a:latin typeface="Abhaya Libre Regular"/>
              </a:rPr>
              <a:t>, </a:t>
            </a:r>
            <a:r>
              <a:rPr lang="en-US" sz="3532" spc="-52" dirty="0" err="1">
                <a:solidFill>
                  <a:srgbClr val="000000"/>
                </a:solidFill>
                <a:latin typeface="Abhaya Libre Regular"/>
              </a:rPr>
              <a:t>nedostaje</a:t>
            </a:r>
            <a:r>
              <a:rPr lang="en-US" sz="3532" spc="-52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3532" spc="-52" dirty="0" err="1">
                <a:solidFill>
                  <a:srgbClr val="000000"/>
                </a:solidFill>
                <a:latin typeface="Abhaya Libre Regular"/>
              </a:rPr>
              <a:t>važna</a:t>
            </a:r>
            <a:r>
              <a:rPr lang="en-US" sz="3532" spc="-52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3532" spc="-52" dirty="0" err="1">
                <a:solidFill>
                  <a:srgbClr val="000000"/>
                </a:solidFill>
                <a:latin typeface="Abhaya Libre Regular"/>
              </a:rPr>
              <a:t>komponenta</a:t>
            </a:r>
            <a:r>
              <a:rPr lang="en-US" sz="3532" spc="-52" dirty="0">
                <a:solidFill>
                  <a:srgbClr val="000000"/>
                </a:solidFill>
                <a:latin typeface="Abhaya Libre Regular"/>
              </a:rPr>
              <a:t>: </a:t>
            </a:r>
            <a:r>
              <a:rPr lang="en-US" sz="3532" spc="-52" dirty="0" err="1">
                <a:solidFill>
                  <a:srgbClr val="000000"/>
                </a:solidFill>
                <a:latin typeface="Abhaya Libre Regular"/>
              </a:rPr>
              <a:t>okruženje</a:t>
            </a:r>
            <a:r>
              <a:rPr lang="en-US" sz="3532" spc="-52" dirty="0">
                <a:solidFill>
                  <a:srgbClr val="000000"/>
                </a:solidFill>
                <a:latin typeface="Abhaya Libre Regular"/>
              </a:rPr>
              <a:t> u </a:t>
            </a:r>
            <a:r>
              <a:rPr lang="en-US" sz="3532" spc="-52" dirty="0" err="1">
                <a:solidFill>
                  <a:srgbClr val="000000"/>
                </a:solidFill>
                <a:latin typeface="Abhaya Libre Regular"/>
              </a:rPr>
              <a:t>kojem</a:t>
            </a:r>
            <a:r>
              <a:rPr lang="en-US" sz="3532" spc="-52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3532" spc="-52" dirty="0" err="1">
                <a:solidFill>
                  <a:srgbClr val="000000"/>
                </a:solidFill>
                <a:latin typeface="Abhaya Libre Regular"/>
              </a:rPr>
              <a:t>lider</a:t>
            </a:r>
            <a:r>
              <a:rPr lang="en-US" sz="3532" spc="-52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sr-Latn-RS" sz="3532" spc="-52" dirty="0" smtClean="0">
                <a:solidFill>
                  <a:srgbClr val="000000"/>
                </a:solidFill>
                <a:latin typeface="Abhaya Libre Regular"/>
              </a:rPr>
              <a:t>posluje.</a:t>
            </a:r>
            <a:endParaRPr lang="en-US" sz="3532" spc="-52" dirty="0">
              <a:solidFill>
                <a:srgbClr val="000000"/>
              </a:solidFill>
              <a:latin typeface="Abhaya Libre Regular"/>
            </a:endParaRPr>
          </a:p>
          <a:p>
            <a:pPr marL="762581" lvl="1" indent="-381290" algn="just">
              <a:lnSpc>
                <a:spcPts val="4944"/>
              </a:lnSpc>
              <a:buFont typeface="Arial"/>
              <a:buChar char="•"/>
            </a:pPr>
            <a:r>
              <a:rPr lang="en-US" sz="3532" spc="-52" dirty="0" err="1">
                <a:solidFill>
                  <a:srgbClr val="000000"/>
                </a:solidFill>
                <a:latin typeface="Abhaya Libre Regular"/>
              </a:rPr>
              <a:t>Teorija</a:t>
            </a:r>
            <a:r>
              <a:rPr lang="en-US" sz="3532" spc="-52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3532" spc="-52" dirty="0" err="1">
                <a:solidFill>
                  <a:srgbClr val="000000"/>
                </a:solidFill>
                <a:latin typeface="Abhaya Libre Regular"/>
              </a:rPr>
              <a:t>kontingencije</a:t>
            </a:r>
            <a:r>
              <a:rPr lang="en-US" sz="3532" spc="-52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3532" spc="-52" dirty="0" err="1">
                <a:solidFill>
                  <a:srgbClr val="000000"/>
                </a:solidFill>
                <a:latin typeface="Abhaya Libre Regular"/>
              </a:rPr>
              <a:t>bavi</a:t>
            </a:r>
            <a:r>
              <a:rPr lang="en-US" sz="3532" spc="-52" dirty="0">
                <a:solidFill>
                  <a:srgbClr val="000000"/>
                </a:solidFill>
                <a:latin typeface="Abhaya Libre Regular"/>
              </a:rPr>
              <a:t> se </a:t>
            </a:r>
            <a:r>
              <a:rPr lang="en-US" sz="3532" spc="-52" dirty="0" err="1">
                <a:solidFill>
                  <a:srgbClr val="000000"/>
                </a:solidFill>
                <a:latin typeface="Abhaya Libre Regular"/>
              </a:rPr>
              <a:t>ovim</a:t>
            </a:r>
            <a:r>
              <a:rPr lang="en-US" sz="3532" spc="-52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3532" spc="-52" dirty="0" err="1">
                <a:solidFill>
                  <a:srgbClr val="000000"/>
                </a:solidFill>
                <a:latin typeface="Abhaya Libre Regular"/>
              </a:rPr>
              <a:t>dodatnim</a:t>
            </a:r>
            <a:r>
              <a:rPr lang="en-US" sz="3532" spc="-52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3532" spc="-52" dirty="0" err="1">
                <a:solidFill>
                  <a:srgbClr val="000000"/>
                </a:solidFill>
                <a:latin typeface="Abhaya Libre Regular"/>
              </a:rPr>
              <a:t>aspektom</a:t>
            </a:r>
            <a:r>
              <a:rPr lang="en-US" sz="3532" spc="-52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3532" spc="-52" dirty="0" err="1" smtClean="0">
                <a:solidFill>
                  <a:srgbClr val="000000"/>
                </a:solidFill>
                <a:latin typeface="Abhaya Libre Regular"/>
              </a:rPr>
              <a:t>efikasnosti</a:t>
            </a:r>
            <a:r>
              <a:rPr lang="en-US" sz="3532" spc="-52" dirty="0" smtClean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3532" spc="-52" dirty="0" err="1" smtClean="0">
                <a:solidFill>
                  <a:srgbClr val="000000"/>
                </a:solidFill>
                <a:latin typeface="Abhaya Libre Regular"/>
              </a:rPr>
              <a:t>liderstva</a:t>
            </a:r>
            <a:r>
              <a:rPr lang="sr-Latn-RS" sz="3532" spc="-52" dirty="0" smtClean="0">
                <a:solidFill>
                  <a:srgbClr val="000000"/>
                </a:solidFill>
                <a:latin typeface="Abhaya Libre Regular"/>
              </a:rPr>
              <a:t>.</a:t>
            </a:r>
            <a:endParaRPr lang="en-US" sz="3532" spc="-52" dirty="0">
              <a:solidFill>
                <a:srgbClr val="000000"/>
              </a:solidFill>
              <a:latin typeface="Abhaya Libre Regular"/>
            </a:endParaRP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4993119" y="9508512"/>
            <a:ext cx="2360235" cy="602763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3456555" y="9092897"/>
            <a:ext cx="1068843" cy="1110057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10633299" y="7802171"/>
            <a:ext cx="6720055" cy="3590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823"/>
              </a:lnSpc>
            </a:pPr>
            <a:r>
              <a:rPr lang="en-US" sz="2016" dirty="0">
                <a:solidFill>
                  <a:srgbClr val="04989E"/>
                </a:solidFill>
                <a:latin typeface="Open Sans Extra Bold"/>
              </a:rPr>
              <a:t>https://www.youtube.com/watch?v=lCbDRM1IvZY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467157" y="2975499"/>
            <a:ext cx="6886197" cy="405765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E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4196164">
            <a:off x="-5811133" y="7594029"/>
            <a:ext cx="11622266" cy="1238807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836636">
            <a:off x="0" y="-2006961"/>
            <a:ext cx="3334026" cy="358848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6418708" y="0"/>
            <a:ext cx="1869292" cy="186929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7870030" y="9245916"/>
            <a:ext cx="3710720" cy="779251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5003631" y="723798"/>
            <a:ext cx="8280738" cy="21423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49"/>
              </a:lnSpc>
            </a:pPr>
            <a:r>
              <a:rPr lang="en-US" sz="6410" dirty="0" smtClean="0">
                <a:solidFill>
                  <a:srgbClr val="000000"/>
                </a:solidFill>
                <a:latin typeface="Abhaya Libre Regular Bold"/>
              </a:rPr>
              <a:t>Fiedler</a:t>
            </a:r>
            <a:r>
              <a:rPr lang="sr-Latn-RS" sz="6410" dirty="0" smtClean="0">
                <a:solidFill>
                  <a:srgbClr val="000000"/>
                </a:solidFill>
                <a:latin typeface="Abhaya Libre Regular Bold"/>
              </a:rPr>
              <a:t>-ov</a:t>
            </a:r>
            <a:r>
              <a:rPr lang="en-US" sz="6410" dirty="0" smtClean="0">
                <a:solidFill>
                  <a:srgbClr val="000000"/>
                </a:solidFill>
                <a:latin typeface="Abhaya Libre Regular Bold"/>
              </a:rPr>
              <a:t> </a:t>
            </a:r>
            <a:r>
              <a:rPr lang="en-US" sz="6410" dirty="0">
                <a:solidFill>
                  <a:srgbClr val="000000"/>
                </a:solidFill>
                <a:latin typeface="Abhaya Libre Regular Bold"/>
              </a:rPr>
              <a:t>model</a:t>
            </a:r>
          </a:p>
          <a:p>
            <a:pPr algn="ctr">
              <a:lnSpc>
                <a:spcPts val="5449"/>
              </a:lnSpc>
            </a:pPr>
            <a:endParaRPr lang="en-US" sz="6410" dirty="0">
              <a:solidFill>
                <a:srgbClr val="000000"/>
              </a:solidFill>
              <a:latin typeface="Abhaya Libre Regular Bold"/>
            </a:endParaRPr>
          </a:p>
          <a:p>
            <a:pPr algn="ctr">
              <a:lnSpc>
                <a:spcPts val="5449"/>
              </a:lnSpc>
            </a:pPr>
            <a:r>
              <a:rPr lang="en-US" sz="6410" dirty="0">
                <a:solidFill>
                  <a:srgbClr val="000000"/>
                </a:solidFill>
                <a:latin typeface="Abhaya Libre Regular Bold"/>
              </a:rPr>
              <a:t>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228600" y="1633350"/>
            <a:ext cx="10917876" cy="80021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732955" lvl="1" indent="-366477" algn="just">
              <a:lnSpc>
                <a:spcPts val="4752"/>
              </a:lnSpc>
              <a:buFont typeface="Arial"/>
              <a:buChar char="•"/>
            </a:pPr>
            <a:r>
              <a:rPr lang="en-US" sz="3394" spc="-50" dirty="0" err="1">
                <a:solidFill>
                  <a:srgbClr val="000000"/>
                </a:solidFill>
                <a:latin typeface="Abhaya Libre Regular Bold"/>
              </a:rPr>
              <a:t>Efikasan</a:t>
            </a:r>
            <a:r>
              <a:rPr lang="en-US" sz="3394" spc="-50" dirty="0">
                <a:solidFill>
                  <a:srgbClr val="000000"/>
                </a:solidFill>
                <a:latin typeface="Abhaya Libre Regular Bold"/>
              </a:rPr>
              <a:t> rad </a:t>
            </a:r>
            <a:r>
              <a:rPr lang="en-US" sz="3394" spc="-50" dirty="0" err="1">
                <a:solidFill>
                  <a:srgbClr val="000000"/>
                </a:solidFill>
                <a:latin typeface="Abhaya Libre Regular Bold"/>
              </a:rPr>
              <a:t>grupe</a:t>
            </a:r>
            <a:r>
              <a:rPr lang="en-US" sz="3394" spc="-50" dirty="0">
                <a:solidFill>
                  <a:srgbClr val="000000"/>
                </a:solidFill>
                <a:latin typeface="Abhaya Libre Regular Bold"/>
              </a:rPr>
              <a:t> </a:t>
            </a:r>
            <a:r>
              <a:rPr lang="en-US" sz="3394" spc="-50" dirty="0" err="1">
                <a:solidFill>
                  <a:srgbClr val="000000"/>
                </a:solidFill>
                <a:latin typeface="Abhaya Libre Regular Bold"/>
              </a:rPr>
              <a:t>zavisi</a:t>
            </a:r>
            <a:r>
              <a:rPr lang="en-US" sz="3394" spc="-50" dirty="0">
                <a:solidFill>
                  <a:srgbClr val="000000"/>
                </a:solidFill>
                <a:latin typeface="Abhaya Libre Regular Bold"/>
              </a:rPr>
              <a:t> od </a:t>
            </a:r>
            <a:r>
              <a:rPr lang="en-US" sz="3394" spc="-50" dirty="0" err="1">
                <a:solidFill>
                  <a:srgbClr val="000000"/>
                </a:solidFill>
                <a:latin typeface="Abhaya Libre Regular Bold"/>
              </a:rPr>
              <a:t>pravilnog</a:t>
            </a:r>
            <a:r>
              <a:rPr lang="en-US" sz="3394" spc="-50" dirty="0">
                <a:solidFill>
                  <a:srgbClr val="000000"/>
                </a:solidFill>
                <a:latin typeface="Abhaya Libre Regular Bold"/>
              </a:rPr>
              <a:t> </a:t>
            </a:r>
            <a:r>
              <a:rPr lang="en-US" sz="3394" spc="-50" dirty="0" err="1">
                <a:solidFill>
                  <a:srgbClr val="000000"/>
                </a:solidFill>
                <a:latin typeface="Abhaya Libre Regular Bold"/>
              </a:rPr>
              <a:t>podudaranja</a:t>
            </a:r>
            <a:r>
              <a:rPr lang="en-US" sz="3394" spc="-50" dirty="0">
                <a:solidFill>
                  <a:srgbClr val="000000"/>
                </a:solidFill>
                <a:latin typeface="Abhaya Libre Regular Bold"/>
              </a:rPr>
              <a:t> </a:t>
            </a:r>
            <a:r>
              <a:rPr lang="en-US" sz="3394" spc="-50" dirty="0" err="1">
                <a:solidFill>
                  <a:srgbClr val="000000"/>
                </a:solidFill>
                <a:latin typeface="Abhaya Libre Regular Bold"/>
              </a:rPr>
              <a:t>između</a:t>
            </a:r>
            <a:r>
              <a:rPr lang="en-US" sz="3394" spc="-50" dirty="0">
                <a:solidFill>
                  <a:srgbClr val="000000"/>
                </a:solidFill>
                <a:latin typeface="Abhaya Libre Regular Bold"/>
              </a:rPr>
              <a:t> </a:t>
            </a:r>
            <a:r>
              <a:rPr lang="en-US" sz="3394" spc="-50" dirty="0" err="1" smtClean="0">
                <a:solidFill>
                  <a:srgbClr val="000000"/>
                </a:solidFill>
                <a:latin typeface="Abhaya Libre Regular Bold"/>
              </a:rPr>
              <a:t>stila</a:t>
            </a:r>
            <a:r>
              <a:rPr lang="sr-Latn-RS" sz="3394" spc="-50" dirty="0" smtClean="0">
                <a:solidFill>
                  <a:srgbClr val="000000"/>
                </a:solidFill>
                <a:latin typeface="Abhaya Libre Regular Bold"/>
              </a:rPr>
              <a:t>/načina</a:t>
            </a:r>
            <a:r>
              <a:rPr lang="en-US" sz="3394" spc="-50" dirty="0" smtClean="0">
                <a:solidFill>
                  <a:srgbClr val="000000"/>
                </a:solidFill>
                <a:latin typeface="Abhaya Libre Regular Bold"/>
              </a:rPr>
              <a:t> </a:t>
            </a:r>
            <a:r>
              <a:rPr lang="en-US" sz="3394" spc="-50" dirty="0" err="1">
                <a:solidFill>
                  <a:srgbClr val="000000"/>
                </a:solidFill>
                <a:latin typeface="Abhaya Libre Regular Bold"/>
              </a:rPr>
              <a:t>vođenja</a:t>
            </a:r>
            <a:r>
              <a:rPr lang="en-US" sz="3394" spc="-50" dirty="0">
                <a:solidFill>
                  <a:srgbClr val="000000"/>
                </a:solidFill>
                <a:latin typeface="Abhaya Libre Regular Bold"/>
              </a:rPr>
              <a:t> </a:t>
            </a:r>
            <a:r>
              <a:rPr lang="en-US" sz="3394" spc="-50" dirty="0" err="1">
                <a:solidFill>
                  <a:srgbClr val="000000"/>
                </a:solidFill>
                <a:latin typeface="Abhaya Libre Regular Bold"/>
              </a:rPr>
              <a:t>i</a:t>
            </a:r>
            <a:r>
              <a:rPr lang="en-US" sz="3394" spc="-50" dirty="0">
                <a:solidFill>
                  <a:srgbClr val="000000"/>
                </a:solidFill>
                <a:latin typeface="Abhaya Libre Regular Bold"/>
              </a:rPr>
              <a:t> </a:t>
            </a:r>
            <a:r>
              <a:rPr lang="en-US" sz="3394" spc="-50" dirty="0" err="1" smtClean="0">
                <a:solidFill>
                  <a:srgbClr val="000000"/>
                </a:solidFill>
                <a:latin typeface="Abhaya Libre Regular Bold"/>
              </a:rPr>
              <a:t>situacije</a:t>
            </a:r>
            <a:r>
              <a:rPr lang="sr-Latn-RS" sz="3394" spc="-50" dirty="0" smtClean="0">
                <a:solidFill>
                  <a:srgbClr val="000000"/>
                </a:solidFill>
                <a:latin typeface="Abhaya Libre Regular Bold"/>
              </a:rPr>
              <a:t> u kojoj se nalaze akteri</a:t>
            </a:r>
            <a:r>
              <a:rPr lang="en-US" sz="3394" spc="-50" dirty="0" smtClean="0">
                <a:solidFill>
                  <a:srgbClr val="000000"/>
                </a:solidFill>
                <a:latin typeface="Abhaya Libre Regular Bold"/>
              </a:rPr>
              <a:t>.</a:t>
            </a:r>
            <a:endParaRPr lang="en-US" sz="3394" spc="-50" dirty="0">
              <a:solidFill>
                <a:srgbClr val="000000"/>
              </a:solidFill>
              <a:latin typeface="Abhaya Libre Regular Bold"/>
            </a:endParaRPr>
          </a:p>
          <a:p>
            <a:pPr marL="732955" lvl="1" indent="-366477" algn="just">
              <a:lnSpc>
                <a:spcPts val="4752"/>
              </a:lnSpc>
              <a:buFont typeface="Arial"/>
              <a:buChar char="•"/>
            </a:pPr>
            <a:r>
              <a:rPr lang="en-US" sz="3394" spc="-50" dirty="0" err="1" smtClean="0">
                <a:solidFill>
                  <a:srgbClr val="000000"/>
                </a:solidFill>
                <a:latin typeface="Abhaya Libre Regular Bold"/>
              </a:rPr>
              <a:t>Pretpostavlja</a:t>
            </a:r>
            <a:r>
              <a:rPr lang="sr-Latn-RS" sz="3394" spc="-50" dirty="0" smtClean="0">
                <a:solidFill>
                  <a:srgbClr val="000000"/>
                </a:solidFill>
                <a:latin typeface="Abhaya Libre Regular Bold"/>
              </a:rPr>
              <a:t> se</a:t>
            </a:r>
            <a:r>
              <a:rPr lang="en-US" sz="3394" spc="-50" dirty="0" smtClean="0">
                <a:solidFill>
                  <a:srgbClr val="000000"/>
                </a:solidFill>
                <a:latin typeface="Abhaya Libre Regular Bold"/>
              </a:rPr>
              <a:t> </a:t>
            </a:r>
            <a:r>
              <a:rPr lang="en-US" sz="3394" spc="-50" dirty="0">
                <a:solidFill>
                  <a:srgbClr val="000000"/>
                </a:solidFill>
                <a:latin typeface="Abhaya Libre Regular Bold"/>
              </a:rPr>
              <a:t>da je </a:t>
            </a:r>
            <a:r>
              <a:rPr lang="en-US" sz="3394" spc="-50" dirty="0" err="1">
                <a:solidFill>
                  <a:srgbClr val="000000"/>
                </a:solidFill>
                <a:latin typeface="Abhaya Libre Regular Bold"/>
              </a:rPr>
              <a:t>stil</a:t>
            </a:r>
            <a:r>
              <a:rPr lang="en-US" sz="3394" spc="-50" dirty="0">
                <a:solidFill>
                  <a:srgbClr val="000000"/>
                </a:solidFill>
                <a:latin typeface="Abhaya Libre Regular Bold"/>
              </a:rPr>
              <a:t> </a:t>
            </a:r>
            <a:r>
              <a:rPr lang="en-US" sz="3394" spc="-50" dirty="0" err="1">
                <a:solidFill>
                  <a:srgbClr val="000000"/>
                </a:solidFill>
                <a:latin typeface="Abhaya Libre Regular Bold"/>
              </a:rPr>
              <a:t>vođenja</a:t>
            </a:r>
            <a:r>
              <a:rPr lang="en-US" sz="3394" spc="-50" dirty="0">
                <a:solidFill>
                  <a:srgbClr val="000000"/>
                </a:solidFill>
                <a:latin typeface="Abhaya Libre Regular Bold"/>
              </a:rPr>
              <a:t> </a:t>
            </a:r>
            <a:r>
              <a:rPr lang="en-US" sz="3394" spc="-50" dirty="0" err="1">
                <a:solidFill>
                  <a:srgbClr val="000000"/>
                </a:solidFill>
                <a:latin typeface="Abhaya Libre Regular Bold"/>
              </a:rPr>
              <a:t>fiksan</a:t>
            </a:r>
            <a:r>
              <a:rPr lang="en-US" sz="3394" spc="-50" dirty="0">
                <a:solidFill>
                  <a:srgbClr val="000000"/>
                </a:solidFill>
                <a:latin typeface="Abhaya Libre Regular Bold"/>
              </a:rPr>
              <a:t>.</a:t>
            </a:r>
          </a:p>
          <a:p>
            <a:pPr marL="732955" lvl="1" indent="-366477" algn="just">
              <a:lnSpc>
                <a:spcPts val="4752"/>
              </a:lnSpc>
              <a:buFont typeface="Arial"/>
              <a:buChar char="•"/>
            </a:pPr>
            <a:r>
              <a:rPr lang="en-US" sz="3394" spc="-50" dirty="0" err="1" smtClean="0">
                <a:solidFill>
                  <a:srgbClr val="000000"/>
                </a:solidFill>
                <a:latin typeface="Abhaya Libre Regular Bold"/>
              </a:rPr>
              <a:t>Razmatra</a:t>
            </a:r>
            <a:r>
              <a:rPr lang="sr-Latn-RS" sz="3394" spc="-50" dirty="0" smtClean="0">
                <a:solidFill>
                  <a:srgbClr val="000000"/>
                </a:solidFill>
                <a:latin typeface="Abhaya Libre Regular Bold"/>
              </a:rPr>
              <a:t>ju se </a:t>
            </a:r>
            <a:r>
              <a:rPr lang="en-US" sz="3394" spc="-50" dirty="0" smtClean="0">
                <a:solidFill>
                  <a:srgbClr val="000000"/>
                </a:solidFill>
                <a:latin typeface="Abhaya Libre Regular Bold"/>
              </a:rPr>
              <a:t> </a:t>
            </a:r>
            <a:r>
              <a:rPr lang="en-US" sz="3394" spc="-50" dirty="0">
                <a:solidFill>
                  <a:srgbClr val="000000"/>
                </a:solidFill>
                <a:latin typeface="Abhaya Libre Regular Bold"/>
              </a:rPr>
              <a:t>tri </a:t>
            </a:r>
            <a:r>
              <a:rPr lang="en-US" sz="3394" spc="-50" dirty="0" err="1">
                <a:solidFill>
                  <a:srgbClr val="000000"/>
                </a:solidFill>
                <a:latin typeface="Abhaya Libre Regular Bold"/>
              </a:rPr>
              <a:t>situaciona</a:t>
            </a:r>
            <a:r>
              <a:rPr lang="en-US" sz="3394" spc="-50" dirty="0">
                <a:solidFill>
                  <a:srgbClr val="000000"/>
                </a:solidFill>
                <a:latin typeface="Abhaya Libre Regular Bold"/>
              </a:rPr>
              <a:t> </a:t>
            </a:r>
            <a:r>
              <a:rPr lang="en-US" sz="3394" spc="-50" dirty="0" err="1">
                <a:solidFill>
                  <a:srgbClr val="000000"/>
                </a:solidFill>
                <a:latin typeface="Abhaya Libre Regular Bold"/>
              </a:rPr>
              <a:t>faktora</a:t>
            </a:r>
            <a:r>
              <a:rPr lang="en-US" sz="3394" spc="-50" dirty="0">
                <a:solidFill>
                  <a:srgbClr val="000000"/>
                </a:solidFill>
                <a:latin typeface="Abhaya Libre Regular Bold"/>
              </a:rPr>
              <a:t>:</a:t>
            </a:r>
          </a:p>
          <a:p>
            <a:pPr marL="880828" lvl="1" indent="-514350" algn="just">
              <a:lnSpc>
                <a:spcPts val="4752"/>
              </a:lnSpc>
              <a:buFont typeface="+mj-lt"/>
              <a:buAutoNum type="arabicPeriod"/>
            </a:pPr>
            <a:r>
              <a:rPr lang="en-US" sz="3394" spc="-50" dirty="0" err="1">
                <a:solidFill>
                  <a:srgbClr val="000000"/>
                </a:solidFill>
                <a:latin typeface="Abhaya Libre Regular Bold"/>
              </a:rPr>
              <a:t>Odnos</a:t>
            </a:r>
            <a:r>
              <a:rPr lang="en-US" sz="3394" spc="-50" dirty="0">
                <a:solidFill>
                  <a:srgbClr val="000000"/>
                </a:solidFill>
                <a:latin typeface="Abhaya Libre Regular Bold"/>
              </a:rPr>
              <a:t> </a:t>
            </a:r>
            <a:r>
              <a:rPr lang="en-US" sz="3394" spc="-50" dirty="0" err="1" smtClean="0">
                <a:solidFill>
                  <a:srgbClr val="000000"/>
                </a:solidFill>
                <a:latin typeface="Abhaya Libre Regular Bold"/>
              </a:rPr>
              <a:t>lider-član</a:t>
            </a:r>
            <a:r>
              <a:rPr lang="sr-Latn-RS" sz="3394" spc="-50" dirty="0" smtClean="0">
                <a:solidFill>
                  <a:srgbClr val="000000"/>
                </a:solidFill>
                <a:latin typeface="Abhaya Libre Regular Bold"/>
              </a:rPr>
              <a:t>/zaposleni</a:t>
            </a:r>
            <a:r>
              <a:rPr lang="en-US" sz="3394" spc="-50" dirty="0" smtClean="0">
                <a:solidFill>
                  <a:srgbClr val="000000"/>
                </a:solidFill>
                <a:latin typeface="Abhaya Libre Regular Bold"/>
              </a:rPr>
              <a:t>: </a:t>
            </a:r>
            <a:r>
              <a:rPr lang="en-US" sz="3394" spc="-50" dirty="0" err="1">
                <a:solidFill>
                  <a:srgbClr val="000000"/>
                </a:solidFill>
                <a:latin typeface="Abhaya Libre Regular Bold"/>
              </a:rPr>
              <a:t>stepen</a:t>
            </a:r>
            <a:r>
              <a:rPr lang="en-US" sz="3394" spc="-50" dirty="0">
                <a:solidFill>
                  <a:srgbClr val="000000"/>
                </a:solidFill>
                <a:latin typeface="Abhaya Libre Regular Bold"/>
              </a:rPr>
              <a:t> </a:t>
            </a:r>
            <a:r>
              <a:rPr lang="sr-Latn-RS" sz="3394" spc="-50" dirty="0" smtClean="0">
                <a:solidFill>
                  <a:srgbClr val="000000"/>
                </a:solidFill>
                <a:latin typeface="Abhaya Libre Regular Bold"/>
              </a:rPr>
              <a:t>lojalnosti</a:t>
            </a:r>
            <a:r>
              <a:rPr lang="en-US" sz="3394" spc="-50" dirty="0" smtClean="0">
                <a:solidFill>
                  <a:srgbClr val="000000"/>
                </a:solidFill>
                <a:latin typeface="Abhaya Libre Regular Bold"/>
              </a:rPr>
              <a:t> </a:t>
            </a:r>
            <a:r>
              <a:rPr lang="en-US" sz="3394" spc="-50" dirty="0" err="1">
                <a:solidFill>
                  <a:srgbClr val="000000"/>
                </a:solidFill>
                <a:latin typeface="Abhaya Libre Regular Bold"/>
              </a:rPr>
              <a:t>i</a:t>
            </a:r>
            <a:r>
              <a:rPr lang="en-US" sz="3394" spc="-50" dirty="0">
                <a:solidFill>
                  <a:srgbClr val="000000"/>
                </a:solidFill>
                <a:latin typeface="Abhaya Libre Regular Bold"/>
              </a:rPr>
              <a:t> </a:t>
            </a:r>
            <a:r>
              <a:rPr lang="en-US" sz="3394" spc="-50" dirty="0" err="1">
                <a:solidFill>
                  <a:srgbClr val="000000"/>
                </a:solidFill>
                <a:latin typeface="Abhaya Libre Regular Bold"/>
              </a:rPr>
              <a:t>poverenja</a:t>
            </a:r>
            <a:r>
              <a:rPr lang="en-US" sz="3394" spc="-50" dirty="0">
                <a:solidFill>
                  <a:srgbClr val="000000"/>
                </a:solidFill>
                <a:latin typeface="Abhaya Libre Regular Bold"/>
              </a:rPr>
              <a:t> u </a:t>
            </a:r>
            <a:r>
              <a:rPr lang="en-US" sz="3394" spc="-50" dirty="0" err="1">
                <a:solidFill>
                  <a:srgbClr val="000000"/>
                </a:solidFill>
                <a:latin typeface="Abhaya Libre Regular Bold"/>
              </a:rPr>
              <a:t>lidera</a:t>
            </a:r>
            <a:r>
              <a:rPr lang="en-US" sz="3394" spc="-50" dirty="0">
                <a:solidFill>
                  <a:srgbClr val="000000"/>
                </a:solidFill>
                <a:latin typeface="Abhaya Libre Regular Bold"/>
              </a:rPr>
              <a:t>.</a:t>
            </a:r>
          </a:p>
          <a:p>
            <a:pPr marL="880828" lvl="1" indent="-514350" algn="just">
              <a:lnSpc>
                <a:spcPts val="4752"/>
              </a:lnSpc>
              <a:buFont typeface="+mj-lt"/>
              <a:buAutoNum type="arabicPeriod"/>
            </a:pPr>
            <a:r>
              <a:rPr lang="en-US" sz="3394" spc="-50" dirty="0" err="1">
                <a:solidFill>
                  <a:srgbClr val="000000"/>
                </a:solidFill>
                <a:latin typeface="Abhaya Libre Regular Bold"/>
              </a:rPr>
              <a:t>Struktura</a:t>
            </a:r>
            <a:r>
              <a:rPr lang="en-US" sz="3394" spc="-50" dirty="0">
                <a:solidFill>
                  <a:srgbClr val="000000"/>
                </a:solidFill>
                <a:latin typeface="Abhaya Libre Regular Bold"/>
              </a:rPr>
              <a:t> </a:t>
            </a:r>
            <a:r>
              <a:rPr lang="en-US" sz="3394" spc="-50" dirty="0" err="1" smtClean="0">
                <a:solidFill>
                  <a:srgbClr val="000000"/>
                </a:solidFill>
                <a:latin typeface="Abhaya Libre Regular Bold"/>
              </a:rPr>
              <a:t>zadat</a:t>
            </a:r>
            <a:r>
              <a:rPr lang="sr-Latn-RS" sz="3394" spc="-50" dirty="0" smtClean="0">
                <a:solidFill>
                  <a:srgbClr val="000000"/>
                </a:solidFill>
                <a:latin typeface="Abhaya Libre Regular Bold"/>
              </a:rPr>
              <a:t>a</a:t>
            </a:r>
            <a:r>
              <a:rPr lang="en-US" sz="3394" spc="-50" dirty="0" err="1" smtClean="0">
                <a:solidFill>
                  <a:srgbClr val="000000"/>
                </a:solidFill>
                <a:latin typeface="Abhaya Libre Regular Bold"/>
              </a:rPr>
              <a:t>ka</a:t>
            </a:r>
            <a:r>
              <a:rPr lang="en-US" sz="3394" spc="-50" dirty="0">
                <a:solidFill>
                  <a:srgbClr val="000000"/>
                </a:solidFill>
                <a:latin typeface="Abhaya Libre Regular Bold"/>
              </a:rPr>
              <a:t>: </a:t>
            </a:r>
            <a:r>
              <a:rPr lang="en-US" sz="3394" spc="-50" dirty="0" err="1">
                <a:solidFill>
                  <a:srgbClr val="000000"/>
                </a:solidFill>
                <a:latin typeface="Abhaya Libre Regular Bold"/>
              </a:rPr>
              <a:t>stepen</a:t>
            </a:r>
            <a:r>
              <a:rPr lang="en-US" sz="3394" spc="-50" dirty="0">
                <a:solidFill>
                  <a:srgbClr val="000000"/>
                </a:solidFill>
                <a:latin typeface="Abhaya Libre Regular Bold"/>
              </a:rPr>
              <a:t> </a:t>
            </a:r>
            <a:r>
              <a:rPr lang="en-US" sz="3394" spc="-50" dirty="0" err="1">
                <a:solidFill>
                  <a:srgbClr val="000000"/>
                </a:solidFill>
                <a:latin typeface="Abhaya Libre Regular Bold"/>
              </a:rPr>
              <a:t>strukture</a:t>
            </a:r>
            <a:r>
              <a:rPr lang="en-US" sz="3394" spc="-50" dirty="0">
                <a:solidFill>
                  <a:srgbClr val="000000"/>
                </a:solidFill>
                <a:latin typeface="Abhaya Libre Regular Bold"/>
              </a:rPr>
              <a:t> </a:t>
            </a:r>
            <a:r>
              <a:rPr lang="en-US" sz="3394" spc="-50" dirty="0" err="1" smtClean="0">
                <a:solidFill>
                  <a:srgbClr val="000000"/>
                </a:solidFill>
                <a:latin typeface="Abhaya Libre Regular Bold"/>
              </a:rPr>
              <a:t>poslova</a:t>
            </a:r>
            <a:r>
              <a:rPr lang="sr-Latn-RS" sz="3394" spc="-50" dirty="0" smtClean="0">
                <a:solidFill>
                  <a:srgbClr val="000000"/>
                </a:solidFill>
                <a:latin typeface="Abhaya Libre Regular Bold"/>
              </a:rPr>
              <a:t>.</a:t>
            </a:r>
            <a:endParaRPr lang="en-US" sz="3394" spc="-50" dirty="0">
              <a:solidFill>
                <a:srgbClr val="000000"/>
              </a:solidFill>
              <a:latin typeface="Abhaya Libre Regular Bold"/>
            </a:endParaRPr>
          </a:p>
          <a:p>
            <a:pPr marL="880828" lvl="1" indent="-514350" algn="just">
              <a:lnSpc>
                <a:spcPts val="4752"/>
              </a:lnSpc>
              <a:buFont typeface="+mj-lt"/>
              <a:buAutoNum type="arabicPeriod"/>
            </a:pPr>
            <a:r>
              <a:rPr lang="en-US" sz="3394" spc="-50" dirty="0" err="1">
                <a:solidFill>
                  <a:srgbClr val="000000"/>
                </a:solidFill>
                <a:latin typeface="Abhaya Libre Regular Bold"/>
              </a:rPr>
              <a:t>Moć</a:t>
            </a:r>
            <a:r>
              <a:rPr lang="en-US" sz="3394" spc="-50" dirty="0">
                <a:solidFill>
                  <a:srgbClr val="000000"/>
                </a:solidFill>
                <a:latin typeface="Abhaya Libre Regular Bold"/>
              </a:rPr>
              <a:t> </a:t>
            </a:r>
            <a:r>
              <a:rPr lang="en-US" sz="3394" spc="-50" dirty="0" err="1">
                <a:solidFill>
                  <a:srgbClr val="000000"/>
                </a:solidFill>
                <a:latin typeface="Abhaya Libre Regular Bold"/>
              </a:rPr>
              <a:t>pozicije</a:t>
            </a:r>
            <a:r>
              <a:rPr lang="en-US" sz="3394" spc="-50" dirty="0">
                <a:solidFill>
                  <a:srgbClr val="000000"/>
                </a:solidFill>
                <a:latin typeface="Abhaya Libre Regular Bold"/>
              </a:rPr>
              <a:t>: </a:t>
            </a:r>
            <a:r>
              <a:rPr lang="en-US" sz="3394" spc="-50" dirty="0" err="1">
                <a:solidFill>
                  <a:srgbClr val="000000"/>
                </a:solidFill>
                <a:latin typeface="Abhaya Libre Regular Bold"/>
              </a:rPr>
              <a:t>sposobnost</a:t>
            </a:r>
            <a:r>
              <a:rPr lang="en-US" sz="3394" spc="-50" dirty="0">
                <a:solidFill>
                  <a:srgbClr val="000000"/>
                </a:solidFill>
                <a:latin typeface="Abhaya Libre Regular Bold"/>
              </a:rPr>
              <a:t> </a:t>
            </a:r>
            <a:r>
              <a:rPr lang="en-US" sz="3394" spc="-50" dirty="0" err="1">
                <a:solidFill>
                  <a:srgbClr val="000000"/>
                </a:solidFill>
                <a:latin typeface="Abhaya Libre Regular Bold"/>
              </a:rPr>
              <a:t>lidera</a:t>
            </a:r>
            <a:r>
              <a:rPr lang="en-US" sz="3394" spc="-50" dirty="0">
                <a:solidFill>
                  <a:srgbClr val="000000"/>
                </a:solidFill>
                <a:latin typeface="Abhaya Libre Regular Bold"/>
              </a:rPr>
              <a:t> da </a:t>
            </a:r>
            <a:r>
              <a:rPr lang="en-US" sz="3394" spc="-50" dirty="0" err="1">
                <a:solidFill>
                  <a:srgbClr val="000000"/>
                </a:solidFill>
                <a:latin typeface="Abhaya Libre Regular Bold"/>
              </a:rPr>
              <a:t>zapošljava</a:t>
            </a:r>
            <a:r>
              <a:rPr lang="en-US" sz="3394" spc="-50" dirty="0">
                <a:solidFill>
                  <a:srgbClr val="000000"/>
                </a:solidFill>
                <a:latin typeface="Abhaya Libre Regular Bold"/>
              </a:rPr>
              <a:t>, </a:t>
            </a:r>
            <a:r>
              <a:rPr lang="en-US" sz="3394" spc="-50" dirty="0" err="1">
                <a:solidFill>
                  <a:srgbClr val="000000"/>
                </a:solidFill>
                <a:latin typeface="Abhaya Libre Regular Bold"/>
              </a:rPr>
              <a:t>otpušta</a:t>
            </a:r>
            <a:r>
              <a:rPr lang="en-US" sz="3394" spc="-50" dirty="0">
                <a:solidFill>
                  <a:srgbClr val="000000"/>
                </a:solidFill>
                <a:latin typeface="Abhaya Libre Regular Bold"/>
              </a:rPr>
              <a:t> </a:t>
            </a:r>
            <a:r>
              <a:rPr lang="en-US" sz="3394" spc="-50" dirty="0" err="1">
                <a:solidFill>
                  <a:srgbClr val="000000"/>
                </a:solidFill>
                <a:latin typeface="Abhaya Libre Regular Bold"/>
              </a:rPr>
              <a:t>i</a:t>
            </a:r>
            <a:r>
              <a:rPr lang="en-US" sz="3394" spc="-50" dirty="0">
                <a:solidFill>
                  <a:srgbClr val="000000"/>
                </a:solidFill>
                <a:latin typeface="Abhaya Libre Regular Bold"/>
              </a:rPr>
              <a:t> </a:t>
            </a:r>
            <a:r>
              <a:rPr lang="en-US" sz="3394" spc="-50" dirty="0" err="1">
                <a:solidFill>
                  <a:srgbClr val="000000"/>
                </a:solidFill>
                <a:latin typeface="Abhaya Libre Regular Bold"/>
              </a:rPr>
              <a:t>nagrađuje</a:t>
            </a:r>
            <a:r>
              <a:rPr lang="en-US" sz="3394" spc="-50" dirty="0">
                <a:solidFill>
                  <a:srgbClr val="000000"/>
                </a:solidFill>
                <a:latin typeface="Abhaya Libre Regular Bold"/>
              </a:rPr>
              <a:t>.</a:t>
            </a:r>
          </a:p>
          <a:p>
            <a:pPr marL="732955" lvl="1" indent="-366477" algn="just">
              <a:lnSpc>
                <a:spcPts val="4752"/>
              </a:lnSpc>
              <a:buFont typeface="Arial"/>
              <a:buChar char="•"/>
            </a:pPr>
            <a:r>
              <a:rPr lang="en-US" sz="3394" spc="-50" dirty="0">
                <a:solidFill>
                  <a:srgbClr val="000000"/>
                </a:solidFill>
                <a:latin typeface="Abhaya Libre Regular Bold"/>
              </a:rPr>
              <a:t>Za </a:t>
            </a:r>
            <a:r>
              <a:rPr lang="en-US" sz="3394" spc="-50" dirty="0" err="1">
                <a:solidFill>
                  <a:srgbClr val="000000"/>
                </a:solidFill>
                <a:latin typeface="Abhaya Libre Regular Bold"/>
              </a:rPr>
              <a:t>efikasno</a:t>
            </a:r>
            <a:r>
              <a:rPr lang="en-US" sz="3394" spc="-50" dirty="0">
                <a:solidFill>
                  <a:srgbClr val="000000"/>
                </a:solidFill>
                <a:latin typeface="Abhaya Libre Regular Bold"/>
              </a:rPr>
              <a:t> </a:t>
            </a:r>
            <a:r>
              <a:rPr lang="en-US" sz="3394" spc="-50" dirty="0" err="1">
                <a:solidFill>
                  <a:srgbClr val="000000"/>
                </a:solidFill>
                <a:latin typeface="Abhaya Libre Regular Bold"/>
              </a:rPr>
              <a:t>vođstvo</a:t>
            </a:r>
            <a:r>
              <a:rPr lang="en-US" sz="3394" spc="-50" dirty="0">
                <a:solidFill>
                  <a:srgbClr val="000000"/>
                </a:solidFill>
                <a:latin typeface="Abhaya Libre Regular Bold"/>
              </a:rPr>
              <a:t>: mora se </a:t>
            </a:r>
            <a:r>
              <a:rPr lang="sr-Latn-RS" sz="3394" spc="-50" dirty="0" smtClean="0">
                <a:solidFill>
                  <a:srgbClr val="000000"/>
                </a:solidFill>
                <a:latin typeface="Abhaya Libre Regular Bold"/>
              </a:rPr>
              <a:t>menjati </a:t>
            </a:r>
            <a:r>
              <a:rPr lang="en-US" sz="3394" spc="-50" dirty="0" err="1" smtClean="0">
                <a:solidFill>
                  <a:srgbClr val="000000"/>
                </a:solidFill>
                <a:latin typeface="Abhaya Libre Regular Bold"/>
              </a:rPr>
              <a:t>lidera</a:t>
            </a:r>
            <a:r>
              <a:rPr lang="en-US" sz="3394" spc="-50" dirty="0" smtClean="0">
                <a:solidFill>
                  <a:srgbClr val="000000"/>
                </a:solidFill>
                <a:latin typeface="Abhaya Libre Regular Bold"/>
              </a:rPr>
              <a:t> k</a:t>
            </a:r>
            <a:r>
              <a:rPr lang="sr-Latn-RS" sz="3394" spc="-50" dirty="0" smtClean="0">
                <a:solidFill>
                  <a:srgbClr val="000000"/>
                </a:solidFill>
                <a:latin typeface="Abhaya Libre Regular Bold"/>
              </a:rPr>
              <a:t>ako bi</a:t>
            </a:r>
            <a:r>
              <a:rPr lang="en-US" sz="3394" spc="-50" dirty="0" smtClean="0">
                <a:solidFill>
                  <a:srgbClr val="000000"/>
                </a:solidFill>
                <a:latin typeface="Abhaya Libre Regular Bold"/>
              </a:rPr>
              <a:t> </a:t>
            </a:r>
            <a:r>
              <a:rPr lang="en-US" sz="3394" spc="-50" dirty="0" err="1" smtClean="0">
                <a:solidFill>
                  <a:srgbClr val="000000"/>
                </a:solidFill>
                <a:latin typeface="Abhaya Libre Regular Bold"/>
              </a:rPr>
              <a:t>odgovara</a:t>
            </a:r>
            <a:r>
              <a:rPr lang="sr-Latn-RS" sz="3394" spc="-50" dirty="0" smtClean="0">
                <a:solidFill>
                  <a:srgbClr val="000000"/>
                </a:solidFill>
                <a:latin typeface="Abhaya Libre Regular Bold"/>
              </a:rPr>
              <a:t>o datoj</a:t>
            </a:r>
            <a:r>
              <a:rPr lang="en-US" sz="3394" spc="-50" dirty="0" smtClean="0">
                <a:solidFill>
                  <a:srgbClr val="000000"/>
                </a:solidFill>
                <a:latin typeface="Abhaya Libre Regular Bold"/>
              </a:rPr>
              <a:t> </a:t>
            </a:r>
            <a:r>
              <a:rPr lang="en-US" sz="3394" spc="-50" dirty="0" err="1">
                <a:solidFill>
                  <a:srgbClr val="000000"/>
                </a:solidFill>
                <a:latin typeface="Abhaya Libre Regular Bold"/>
              </a:rPr>
              <a:t>situaciji</a:t>
            </a:r>
            <a:r>
              <a:rPr lang="en-US" sz="3394" spc="-50" dirty="0">
                <a:solidFill>
                  <a:srgbClr val="000000"/>
                </a:solidFill>
                <a:latin typeface="Abhaya Libre Regular Bold"/>
              </a:rPr>
              <a:t> </a:t>
            </a:r>
            <a:r>
              <a:rPr lang="en-US" sz="3394" spc="-50" dirty="0" err="1">
                <a:solidFill>
                  <a:srgbClr val="000000"/>
                </a:solidFill>
                <a:latin typeface="Abhaya Libre Regular Bold"/>
              </a:rPr>
              <a:t>ili</a:t>
            </a:r>
            <a:r>
              <a:rPr lang="en-US" sz="3394" spc="-50" dirty="0">
                <a:solidFill>
                  <a:srgbClr val="000000"/>
                </a:solidFill>
                <a:latin typeface="Abhaya Libre Regular Bold"/>
              </a:rPr>
              <a:t> </a:t>
            </a:r>
            <a:r>
              <a:rPr lang="en-US" sz="3394" spc="-50" dirty="0" err="1">
                <a:solidFill>
                  <a:srgbClr val="000000"/>
                </a:solidFill>
                <a:latin typeface="Abhaya Libre Regular Bold"/>
              </a:rPr>
              <a:t>promeniti</a:t>
            </a:r>
            <a:r>
              <a:rPr lang="en-US" sz="3394" spc="-50" dirty="0">
                <a:solidFill>
                  <a:srgbClr val="000000"/>
                </a:solidFill>
                <a:latin typeface="Abhaya Libre Regular Bold"/>
              </a:rPr>
              <a:t> </a:t>
            </a:r>
            <a:r>
              <a:rPr lang="en-US" sz="3394" spc="-50" dirty="0" err="1">
                <a:solidFill>
                  <a:srgbClr val="000000"/>
                </a:solidFill>
                <a:latin typeface="Abhaya Libre Regular Bold"/>
              </a:rPr>
              <a:t>situacione</a:t>
            </a:r>
            <a:r>
              <a:rPr lang="en-US" sz="3394" spc="-50" dirty="0">
                <a:solidFill>
                  <a:srgbClr val="000000"/>
                </a:solidFill>
                <a:latin typeface="Abhaya Libre Regular Bold"/>
              </a:rPr>
              <a:t> </a:t>
            </a:r>
            <a:r>
              <a:rPr lang="en-US" sz="3394" spc="-50" dirty="0" err="1">
                <a:solidFill>
                  <a:srgbClr val="000000"/>
                </a:solidFill>
                <a:latin typeface="Abhaya Libre Regular Bold"/>
              </a:rPr>
              <a:t>varijable</a:t>
            </a:r>
            <a:r>
              <a:rPr lang="en-US" sz="3394" spc="-50" dirty="0">
                <a:solidFill>
                  <a:srgbClr val="000000"/>
                </a:solidFill>
                <a:latin typeface="Abhaya Libre Regular Bold"/>
              </a:rPr>
              <a:t> </a:t>
            </a:r>
            <a:r>
              <a:rPr lang="sr-Latn-RS" sz="3394" spc="-50" dirty="0" smtClean="0">
                <a:solidFill>
                  <a:srgbClr val="000000"/>
                </a:solidFill>
                <a:latin typeface="Abhaya Libre Regular Bold"/>
              </a:rPr>
              <a:t>kako</a:t>
            </a:r>
            <a:r>
              <a:rPr lang="en-US" sz="3394" spc="-50" dirty="0" smtClean="0">
                <a:solidFill>
                  <a:srgbClr val="000000"/>
                </a:solidFill>
                <a:latin typeface="Abhaya Libre Regular Bold"/>
              </a:rPr>
              <a:t> </a:t>
            </a:r>
            <a:r>
              <a:rPr lang="en-US" sz="3394" spc="-50" dirty="0">
                <a:solidFill>
                  <a:srgbClr val="000000"/>
                </a:solidFill>
                <a:latin typeface="Abhaya Libre Regular Bold"/>
              </a:rPr>
              <a:t>bi </a:t>
            </a:r>
            <a:r>
              <a:rPr lang="en-US" sz="3394" spc="-50" dirty="0" err="1">
                <a:solidFill>
                  <a:srgbClr val="000000"/>
                </a:solidFill>
                <a:latin typeface="Abhaya Libre Regular Bold"/>
              </a:rPr>
              <a:t>odgovarale</a:t>
            </a:r>
            <a:r>
              <a:rPr lang="en-US" sz="3394" spc="-50" dirty="0">
                <a:solidFill>
                  <a:srgbClr val="000000"/>
                </a:solidFill>
                <a:latin typeface="Abhaya Libre Regular Bold"/>
              </a:rPr>
              <a:t> </a:t>
            </a:r>
            <a:r>
              <a:rPr lang="en-US" sz="3394" spc="-50" dirty="0" err="1">
                <a:solidFill>
                  <a:srgbClr val="000000"/>
                </a:solidFill>
                <a:latin typeface="Abhaya Libre Regular Bold"/>
              </a:rPr>
              <a:t>trenutnom</a:t>
            </a:r>
            <a:r>
              <a:rPr lang="en-US" sz="3394" spc="-50" dirty="0">
                <a:solidFill>
                  <a:srgbClr val="000000"/>
                </a:solidFill>
                <a:latin typeface="Abhaya Libre Regular Bold"/>
              </a:rPr>
              <a:t> </a:t>
            </a:r>
            <a:r>
              <a:rPr lang="en-US" sz="3394" spc="-50" dirty="0" err="1">
                <a:solidFill>
                  <a:srgbClr val="000000"/>
                </a:solidFill>
                <a:latin typeface="Abhaya Libre Regular Bold"/>
              </a:rPr>
              <a:t>lideru</a:t>
            </a:r>
            <a:r>
              <a:rPr lang="en-US" sz="3394" spc="-50" dirty="0">
                <a:solidFill>
                  <a:srgbClr val="000000"/>
                </a:solidFill>
                <a:latin typeface="Abhaya Libre Regular Bold"/>
              </a:rPr>
              <a:t>.</a:t>
            </a:r>
            <a:endParaRPr lang="en-US" sz="3394" spc="-50" dirty="0">
              <a:solidFill>
                <a:srgbClr val="000000"/>
              </a:solidFill>
              <a:latin typeface="Abhaya Libre Regular"/>
            </a:endParaRPr>
          </a:p>
          <a:p>
            <a:pPr algn="just">
              <a:lnSpc>
                <a:spcPts val="4752"/>
              </a:lnSpc>
            </a:pPr>
            <a:endParaRPr lang="en-US" sz="3394" spc="-50" dirty="0">
              <a:solidFill>
                <a:srgbClr val="000000"/>
              </a:solidFill>
              <a:latin typeface="Abhaya Libre Regular"/>
            </a:endParaRP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4993119" y="9508512"/>
            <a:ext cx="2360235" cy="602763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3456555" y="9092897"/>
            <a:ext cx="1068843" cy="1110057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11380336" y="7115439"/>
            <a:ext cx="6374264" cy="3462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683"/>
              </a:lnSpc>
            </a:pPr>
            <a:r>
              <a:rPr lang="en-US" sz="1917" dirty="0">
                <a:solidFill>
                  <a:srgbClr val="04989E"/>
                </a:solidFill>
                <a:latin typeface="Open Sans Extra Bold"/>
              </a:rPr>
              <a:t>https://www.youtube.com/watch?v=1eO5j2w03uI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537486" y="3304785"/>
            <a:ext cx="6059963" cy="3566345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E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4196164">
            <a:off x="-5811133" y="7594029"/>
            <a:ext cx="11622266" cy="1238807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836636">
            <a:off x="0" y="-2006961"/>
            <a:ext cx="3334026" cy="358848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6418708" y="0"/>
            <a:ext cx="1869292" cy="186929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7870030" y="9245916"/>
            <a:ext cx="3710720" cy="77925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0422646" y="3326119"/>
            <a:ext cx="7223075" cy="3634763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4343400" y="723798"/>
            <a:ext cx="9906000" cy="7659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449"/>
              </a:lnSpc>
            </a:pPr>
            <a:r>
              <a:rPr lang="sr-Latn-RS" sz="6410" dirty="0" smtClean="0">
                <a:solidFill>
                  <a:srgbClr val="000000"/>
                </a:solidFill>
                <a:latin typeface="Abhaya Libre Regular Bold"/>
              </a:rPr>
              <a:t>Savremene teorije</a:t>
            </a:r>
            <a:r>
              <a:rPr lang="en-US" sz="6410" dirty="0" smtClean="0">
                <a:solidFill>
                  <a:srgbClr val="000000"/>
                </a:solidFill>
                <a:latin typeface="Abhaya Libre Regular Bold"/>
              </a:rPr>
              <a:t> </a:t>
            </a:r>
            <a:endParaRPr lang="en-US" sz="6410" dirty="0">
              <a:solidFill>
                <a:srgbClr val="000000"/>
              </a:solidFill>
              <a:latin typeface="Abhaya Libre Regular Bold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336548" y="2407145"/>
            <a:ext cx="9213907" cy="73866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32955" lvl="1" indent="-366477" algn="just">
              <a:lnSpc>
                <a:spcPts val="4752"/>
              </a:lnSpc>
              <a:buFont typeface="Arial"/>
              <a:buChar char="•"/>
            </a:pPr>
            <a:r>
              <a:rPr lang="en-US" sz="3394" spc="-50" dirty="0" err="1">
                <a:solidFill>
                  <a:srgbClr val="000000"/>
                </a:solidFill>
                <a:latin typeface="Abhaya Libre Regular"/>
              </a:rPr>
              <a:t>Fokus</a:t>
            </a:r>
            <a:r>
              <a:rPr lang="en-US" sz="3394" spc="-50" dirty="0">
                <a:solidFill>
                  <a:srgbClr val="000000"/>
                </a:solidFill>
                <a:latin typeface="Abhaya Libre Regular"/>
              </a:rPr>
              <a:t> je </a:t>
            </a:r>
            <a:r>
              <a:rPr lang="en-US" sz="3394" spc="-50" dirty="0" err="1">
                <a:solidFill>
                  <a:srgbClr val="000000"/>
                </a:solidFill>
                <a:latin typeface="Abhaya Libre Regular"/>
              </a:rPr>
              <a:t>na</a:t>
            </a:r>
            <a:r>
              <a:rPr lang="en-US" sz="3394" spc="-50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3394" spc="-50" dirty="0" err="1">
                <a:solidFill>
                  <a:srgbClr val="000000"/>
                </a:solidFill>
                <a:latin typeface="Abhaya Libre Regular"/>
              </a:rPr>
              <a:t>lideru</a:t>
            </a:r>
            <a:r>
              <a:rPr lang="en-US" sz="3394" spc="-50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3394" spc="-50" dirty="0" err="1">
                <a:solidFill>
                  <a:srgbClr val="000000"/>
                </a:solidFill>
                <a:latin typeface="Abhaya Libre Regular"/>
              </a:rPr>
              <a:t>kao</a:t>
            </a:r>
            <a:r>
              <a:rPr lang="en-US" sz="3394" spc="-50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3394" spc="-50" dirty="0" err="1">
                <a:solidFill>
                  <a:srgbClr val="000000"/>
                </a:solidFill>
                <a:latin typeface="Abhaya Libre Regular"/>
              </a:rPr>
              <a:t>komunikatoru</a:t>
            </a:r>
            <a:endParaRPr lang="en-US" sz="3394" spc="-50" dirty="0">
              <a:solidFill>
                <a:srgbClr val="000000"/>
              </a:solidFill>
              <a:latin typeface="Abhaya Libre Regular"/>
            </a:endParaRPr>
          </a:p>
          <a:p>
            <a:pPr marL="732955" lvl="1" indent="-366477" algn="just">
              <a:lnSpc>
                <a:spcPts val="4752"/>
              </a:lnSpc>
              <a:buFont typeface="Arial"/>
              <a:buChar char="•"/>
            </a:pPr>
            <a:r>
              <a:rPr lang="en-US" sz="3394" spc="-50" dirty="0" err="1">
                <a:solidFill>
                  <a:srgbClr val="000000"/>
                </a:solidFill>
                <a:latin typeface="Abhaya Libre Regular"/>
              </a:rPr>
              <a:t>Lideri</a:t>
            </a:r>
            <a:r>
              <a:rPr lang="en-US" sz="3394" spc="-50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sr-Latn-RS" sz="3394" spc="-50" dirty="0" smtClean="0">
                <a:solidFill>
                  <a:srgbClr val="000000"/>
                </a:solidFill>
                <a:latin typeface="Abhaya Libre Regular"/>
              </a:rPr>
              <a:t>se definišu </a:t>
            </a:r>
            <a:r>
              <a:rPr lang="en-US" sz="3394" spc="-50" dirty="0" err="1" smtClean="0">
                <a:solidFill>
                  <a:srgbClr val="000000"/>
                </a:solidFill>
                <a:latin typeface="Abhaya Libre Regular"/>
              </a:rPr>
              <a:t>kao</a:t>
            </a:r>
            <a:r>
              <a:rPr lang="en-US" sz="3394" spc="-50" dirty="0" smtClean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3394" spc="-50" dirty="0" err="1">
                <a:solidFill>
                  <a:srgbClr val="000000"/>
                </a:solidFill>
                <a:latin typeface="Abhaya Libre Regular"/>
              </a:rPr>
              <a:t>pojedinci</a:t>
            </a:r>
            <a:r>
              <a:rPr lang="en-US" sz="3394" spc="-50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3394" spc="-50" dirty="0" err="1">
                <a:solidFill>
                  <a:srgbClr val="000000"/>
                </a:solidFill>
                <a:latin typeface="Abhaya Libre Regular"/>
              </a:rPr>
              <a:t>koji</a:t>
            </a:r>
            <a:r>
              <a:rPr lang="en-US" sz="3394" spc="-50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3394" spc="-50" dirty="0" err="1">
                <a:solidFill>
                  <a:srgbClr val="000000"/>
                </a:solidFill>
                <a:latin typeface="Abhaya Libre Regular"/>
              </a:rPr>
              <a:t>svojim</a:t>
            </a:r>
            <a:r>
              <a:rPr lang="en-US" sz="3394" spc="-50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3394" spc="-50" dirty="0" err="1">
                <a:solidFill>
                  <a:srgbClr val="000000"/>
                </a:solidFill>
                <a:latin typeface="Abhaya Libre Regular"/>
              </a:rPr>
              <a:t>rečima</a:t>
            </a:r>
            <a:r>
              <a:rPr lang="en-US" sz="3394" spc="-50" dirty="0">
                <a:solidFill>
                  <a:srgbClr val="000000"/>
                </a:solidFill>
                <a:latin typeface="Abhaya Libre Regular"/>
              </a:rPr>
              <a:t>, </a:t>
            </a:r>
            <a:r>
              <a:rPr lang="en-US" sz="3394" spc="-50" dirty="0" err="1">
                <a:solidFill>
                  <a:srgbClr val="000000"/>
                </a:solidFill>
                <a:latin typeface="Abhaya Libre Regular"/>
              </a:rPr>
              <a:t>idejama</a:t>
            </a:r>
            <a:r>
              <a:rPr lang="en-US" sz="3394" spc="-50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3394" spc="-50" dirty="0" err="1">
                <a:solidFill>
                  <a:srgbClr val="000000"/>
                </a:solidFill>
                <a:latin typeface="Abhaya Libre Regular"/>
              </a:rPr>
              <a:t>i</a:t>
            </a:r>
            <a:r>
              <a:rPr lang="en-US" sz="3394" spc="-50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3394" spc="-50" dirty="0" err="1">
                <a:solidFill>
                  <a:srgbClr val="000000"/>
                </a:solidFill>
                <a:latin typeface="Abhaya Libre Regular"/>
              </a:rPr>
              <a:t>ponašanjem</a:t>
            </a:r>
            <a:r>
              <a:rPr lang="en-US" sz="3394" spc="-50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3394" spc="-50" dirty="0" err="1">
                <a:solidFill>
                  <a:srgbClr val="000000"/>
                </a:solidFill>
                <a:latin typeface="Abhaya Libre Regular"/>
              </a:rPr>
              <a:t>inspirišu</a:t>
            </a:r>
            <a:r>
              <a:rPr lang="en-US" sz="3394" spc="-50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3394" spc="-50" dirty="0" err="1">
                <a:solidFill>
                  <a:srgbClr val="000000"/>
                </a:solidFill>
                <a:latin typeface="Abhaya Libre Regular"/>
              </a:rPr>
              <a:t>sledbenike</a:t>
            </a:r>
            <a:endParaRPr lang="en-US" sz="3394" spc="-50" dirty="0">
              <a:solidFill>
                <a:srgbClr val="000000"/>
              </a:solidFill>
              <a:latin typeface="Abhaya Libre Regular"/>
            </a:endParaRPr>
          </a:p>
          <a:p>
            <a:pPr marL="732955" lvl="1" indent="-366477" algn="just">
              <a:lnSpc>
                <a:spcPts val="4752"/>
              </a:lnSpc>
              <a:buFont typeface="Arial"/>
              <a:buChar char="•"/>
            </a:pPr>
            <a:endParaRPr lang="en-US" sz="3394" spc="-50" dirty="0">
              <a:solidFill>
                <a:srgbClr val="000000"/>
              </a:solidFill>
              <a:latin typeface="Abhaya Libre Regular"/>
            </a:endParaRPr>
          </a:p>
          <a:p>
            <a:pPr marL="366478" lvl="1" algn="just">
              <a:lnSpc>
                <a:spcPts val="4752"/>
              </a:lnSpc>
            </a:pPr>
            <a:r>
              <a:rPr lang="en-US" sz="3394" spc="-50" dirty="0" err="1">
                <a:solidFill>
                  <a:srgbClr val="000000"/>
                </a:solidFill>
                <a:latin typeface="Abhaya Libre Regular"/>
              </a:rPr>
              <a:t>Četiri</a:t>
            </a:r>
            <a:r>
              <a:rPr lang="en-US" sz="3394" spc="-50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3394" spc="-50" dirty="0" err="1">
                <a:solidFill>
                  <a:srgbClr val="000000"/>
                </a:solidFill>
                <a:latin typeface="Abhaya Libre Regular"/>
              </a:rPr>
              <a:t>savremene</a:t>
            </a:r>
            <a:r>
              <a:rPr lang="en-US" sz="3394" spc="-50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3394" spc="-50" dirty="0" err="1">
                <a:solidFill>
                  <a:srgbClr val="000000"/>
                </a:solidFill>
                <a:latin typeface="Abhaya Libre Regular"/>
              </a:rPr>
              <a:t>teorije</a:t>
            </a:r>
            <a:r>
              <a:rPr lang="en-US" sz="3394" spc="-50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3394" spc="-50" dirty="0" err="1">
                <a:solidFill>
                  <a:srgbClr val="000000"/>
                </a:solidFill>
                <a:latin typeface="Abhaya Libre Regular"/>
              </a:rPr>
              <a:t>liderstva</a:t>
            </a:r>
            <a:r>
              <a:rPr lang="en-US" sz="3394" spc="-50" dirty="0">
                <a:solidFill>
                  <a:srgbClr val="000000"/>
                </a:solidFill>
                <a:latin typeface="Abhaya Libre Regular"/>
              </a:rPr>
              <a:t>:</a:t>
            </a:r>
          </a:p>
          <a:p>
            <a:pPr marL="732955" lvl="1" indent="-366477" algn="just">
              <a:lnSpc>
                <a:spcPts val="4752"/>
              </a:lnSpc>
              <a:buFont typeface="Arial"/>
              <a:buChar char="•"/>
            </a:pPr>
            <a:r>
              <a:rPr lang="en-US" sz="3394" spc="-50" dirty="0" err="1">
                <a:solidFill>
                  <a:srgbClr val="000000"/>
                </a:solidFill>
                <a:latin typeface="Abhaya Libre Regular"/>
              </a:rPr>
              <a:t>Harizmatično</a:t>
            </a:r>
            <a:r>
              <a:rPr lang="en-US" sz="3394" spc="-50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sr-Latn-RS" sz="3394" spc="-50" dirty="0" smtClean="0">
                <a:solidFill>
                  <a:srgbClr val="000000"/>
                </a:solidFill>
                <a:latin typeface="Abhaya Libre Regular"/>
              </a:rPr>
              <a:t>liderstvo</a:t>
            </a:r>
            <a:endParaRPr lang="en-US" sz="3394" spc="-50" dirty="0">
              <a:solidFill>
                <a:srgbClr val="000000"/>
              </a:solidFill>
              <a:latin typeface="Abhaya Libre Regular"/>
            </a:endParaRPr>
          </a:p>
          <a:p>
            <a:pPr marL="732955" lvl="1" indent="-366477" algn="just">
              <a:lnSpc>
                <a:spcPts val="4752"/>
              </a:lnSpc>
              <a:buFont typeface="Arial"/>
              <a:buChar char="•"/>
            </a:pPr>
            <a:r>
              <a:rPr lang="en-US" sz="3394" spc="-50" dirty="0" err="1" smtClean="0">
                <a:solidFill>
                  <a:srgbClr val="000000"/>
                </a:solidFill>
                <a:latin typeface="Abhaya Libre Regular"/>
              </a:rPr>
              <a:t>Transformacioni</a:t>
            </a:r>
            <a:r>
              <a:rPr lang="en-US" sz="3394" spc="-50" dirty="0" smtClean="0">
                <a:solidFill>
                  <a:srgbClr val="000000"/>
                </a:solidFill>
                <a:latin typeface="Abhaya Libre Regular"/>
              </a:rPr>
              <a:t>/</a:t>
            </a:r>
            <a:r>
              <a:rPr lang="en-US" sz="3394" spc="-50" dirty="0" err="1" smtClean="0">
                <a:solidFill>
                  <a:srgbClr val="000000"/>
                </a:solidFill>
                <a:latin typeface="Abhaya Libre Regular"/>
              </a:rPr>
              <a:t>Transakcioni</a:t>
            </a:r>
            <a:r>
              <a:rPr lang="sr-Latn-RS" sz="3394" spc="-50" dirty="0" smtClean="0">
                <a:solidFill>
                  <a:srgbClr val="000000"/>
                </a:solidFill>
                <a:latin typeface="Abhaya Libre Regular"/>
              </a:rPr>
              <a:t> oblik liderstva</a:t>
            </a:r>
            <a:endParaRPr lang="en-US" sz="3394" spc="-50" dirty="0">
              <a:solidFill>
                <a:srgbClr val="000000"/>
              </a:solidFill>
              <a:latin typeface="Abhaya Libre Regular"/>
            </a:endParaRPr>
          </a:p>
          <a:p>
            <a:pPr marL="732955" lvl="1" indent="-366477" algn="just">
              <a:lnSpc>
                <a:spcPts val="4752"/>
              </a:lnSpc>
              <a:buFont typeface="Arial"/>
              <a:buChar char="•"/>
            </a:pPr>
            <a:r>
              <a:rPr lang="en-US" sz="3394" spc="-50" dirty="0" err="1">
                <a:solidFill>
                  <a:srgbClr val="000000"/>
                </a:solidFill>
                <a:latin typeface="Abhaya Libre Regular"/>
              </a:rPr>
              <a:t>Autentično</a:t>
            </a:r>
            <a:r>
              <a:rPr lang="en-US" sz="3394" spc="-50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sr-Latn-RS" sz="3394" spc="-50" dirty="0" smtClean="0">
                <a:solidFill>
                  <a:srgbClr val="000000"/>
                </a:solidFill>
                <a:latin typeface="Abhaya Libre Regular"/>
              </a:rPr>
              <a:t>liderstvo</a:t>
            </a:r>
            <a:endParaRPr lang="en-US" sz="3394" spc="-50" dirty="0">
              <a:solidFill>
                <a:srgbClr val="000000"/>
              </a:solidFill>
              <a:latin typeface="Abhaya Libre Regular"/>
            </a:endParaRPr>
          </a:p>
          <a:p>
            <a:pPr marL="732955" lvl="1" indent="-366477" algn="just">
              <a:lnSpc>
                <a:spcPts val="4752"/>
              </a:lnSpc>
              <a:buFont typeface="Arial"/>
              <a:buChar char="•"/>
            </a:pPr>
            <a:r>
              <a:rPr lang="sr-Latn-RS" sz="3394" spc="-50" dirty="0" smtClean="0">
                <a:solidFill>
                  <a:srgbClr val="000000"/>
                </a:solidFill>
                <a:latin typeface="Abhaya Libre Regular"/>
              </a:rPr>
              <a:t>Liderstvo zasnovano na služenju</a:t>
            </a:r>
            <a:endParaRPr lang="en-US" sz="3394" spc="-50" dirty="0">
              <a:solidFill>
                <a:srgbClr val="000000"/>
              </a:solidFill>
              <a:latin typeface="Abhaya Libre Regular Bold"/>
            </a:endParaRPr>
          </a:p>
          <a:p>
            <a:pPr algn="just">
              <a:lnSpc>
                <a:spcPts val="4752"/>
              </a:lnSpc>
            </a:pPr>
            <a:endParaRPr lang="en-US" sz="3394" spc="-50" dirty="0">
              <a:solidFill>
                <a:srgbClr val="000000"/>
              </a:solidFill>
              <a:latin typeface="Abhaya Libre Regular Bold"/>
            </a:endParaRPr>
          </a:p>
          <a:p>
            <a:pPr algn="just">
              <a:lnSpc>
                <a:spcPts val="4752"/>
              </a:lnSpc>
            </a:pPr>
            <a:endParaRPr lang="en-US" sz="3394" spc="-50" dirty="0">
              <a:solidFill>
                <a:srgbClr val="000000"/>
              </a:solidFill>
              <a:latin typeface="Abhaya Libre Regular Bold"/>
            </a:endParaRP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4993119" y="9508512"/>
            <a:ext cx="2360235" cy="602763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3456555" y="9092897"/>
            <a:ext cx="1068843" cy="1110057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E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4196164">
            <a:off x="-5811133" y="7594029"/>
            <a:ext cx="11622266" cy="1238807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836636">
            <a:off x="0" y="-2006961"/>
            <a:ext cx="3334026" cy="358848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6418708" y="0"/>
            <a:ext cx="1869292" cy="186929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7870030" y="9245916"/>
            <a:ext cx="3710720" cy="77925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4015353" y="1869292"/>
            <a:ext cx="10843265" cy="6591651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5003631" y="866278"/>
            <a:ext cx="8280738" cy="35359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49"/>
              </a:lnSpc>
            </a:pPr>
            <a:r>
              <a:rPr lang="sr-Latn-RS" sz="6410" dirty="0" smtClean="0">
                <a:solidFill>
                  <a:srgbClr val="000000"/>
                </a:solidFill>
                <a:latin typeface="Abhaya Libre Regular Bold"/>
              </a:rPr>
              <a:t>Harizmatično liderstvo</a:t>
            </a:r>
          </a:p>
          <a:p>
            <a:pPr algn="ctr">
              <a:lnSpc>
                <a:spcPts val="5449"/>
              </a:lnSpc>
            </a:pPr>
            <a:endParaRPr lang="en-US" sz="6410" dirty="0">
              <a:solidFill>
                <a:srgbClr val="000000"/>
              </a:solidFill>
              <a:latin typeface="Abhaya Libre Regular Bold"/>
            </a:endParaRPr>
          </a:p>
          <a:p>
            <a:pPr algn="ctr">
              <a:lnSpc>
                <a:spcPts val="5449"/>
              </a:lnSpc>
            </a:pPr>
            <a:endParaRPr lang="en-US" sz="6410" dirty="0">
              <a:solidFill>
                <a:srgbClr val="000000"/>
              </a:solidFill>
              <a:latin typeface="Abhaya Libre Regular Bold"/>
            </a:endParaRPr>
          </a:p>
          <a:p>
            <a:pPr algn="ctr">
              <a:lnSpc>
                <a:spcPts val="5449"/>
              </a:lnSpc>
            </a:pPr>
            <a:endParaRPr lang="en-US" sz="6410" dirty="0">
              <a:solidFill>
                <a:srgbClr val="000000"/>
              </a:solidFill>
              <a:latin typeface="Abhaya Libre Regular Bold"/>
            </a:endParaRPr>
          </a:p>
          <a:p>
            <a:pPr algn="ctr">
              <a:lnSpc>
                <a:spcPts val="5449"/>
              </a:lnSpc>
            </a:pPr>
            <a:r>
              <a:rPr lang="en-US" sz="6410" dirty="0">
                <a:solidFill>
                  <a:srgbClr val="000000"/>
                </a:solidFill>
                <a:latin typeface="Abhaya Libre Regular Bold"/>
              </a:rPr>
              <a:t> </a:t>
            </a: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4993119" y="9508512"/>
            <a:ext cx="2360235" cy="60276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3456555" y="9092897"/>
            <a:ext cx="1068843" cy="1110057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E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4196164">
            <a:off x="-5811133" y="7594029"/>
            <a:ext cx="11622266" cy="1238807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836636">
            <a:off x="0" y="-2006961"/>
            <a:ext cx="3334026" cy="358848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6418708" y="0"/>
            <a:ext cx="1869292" cy="186929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7870030" y="9245916"/>
            <a:ext cx="3710720" cy="779251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3709455" y="723798"/>
            <a:ext cx="11415078" cy="21509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49"/>
              </a:lnSpc>
            </a:pPr>
            <a:r>
              <a:rPr lang="en-US" sz="6410" dirty="0" err="1">
                <a:solidFill>
                  <a:srgbClr val="000000"/>
                </a:solidFill>
                <a:latin typeface="Abhaya Libre Regular Bold"/>
              </a:rPr>
              <a:t>Transformaciono</a:t>
            </a:r>
            <a:r>
              <a:rPr lang="en-US" sz="6410" dirty="0">
                <a:solidFill>
                  <a:srgbClr val="000000"/>
                </a:solidFill>
                <a:latin typeface="Abhaya Libre Regular Bold"/>
              </a:rPr>
              <a:t> </a:t>
            </a:r>
            <a:r>
              <a:rPr lang="en-US" sz="6410" dirty="0" err="1">
                <a:solidFill>
                  <a:srgbClr val="000000"/>
                </a:solidFill>
                <a:latin typeface="Abhaya Libre Regular Bold"/>
              </a:rPr>
              <a:t>i</a:t>
            </a:r>
            <a:r>
              <a:rPr lang="en-US" sz="6410" dirty="0">
                <a:solidFill>
                  <a:srgbClr val="000000"/>
                </a:solidFill>
                <a:latin typeface="Abhaya Libre Regular Bold"/>
              </a:rPr>
              <a:t> </a:t>
            </a:r>
            <a:r>
              <a:rPr lang="en-US" sz="6410" dirty="0" err="1">
                <a:solidFill>
                  <a:srgbClr val="000000"/>
                </a:solidFill>
                <a:latin typeface="Abhaya Libre Regular Bold"/>
              </a:rPr>
              <a:t>transakciono</a:t>
            </a:r>
            <a:r>
              <a:rPr lang="en-US" sz="6410" dirty="0">
                <a:solidFill>
                  <a:srgbClr val="000000"/>
                </a:solidFill>
                <a:latin typeface="Abhaya Libre Regular Bold"/>
              </a:rPr>
              <a:t> </a:t>
            </a:r>
            <a:r>
              <a:rPr lang="en-US" sz="6410" dirty="0" err="1">
                <a:solidFill>
                  <a:srgbClr val="000000"/>
                </a:solidFill>
                <a:latin typeface="Abhaya Libre Regular Bold"/>
              </a:rPr>
              <a:t>liderstvo</a:t>
            </a:r>
            <a:endParaRPr lang="en-US" sz="6410" dirty="0">
              <a:solidFill>
                <a:srgbClr val="000000"/>
              </a:solidFill>
              <a:latin typeface="Abhaya Libre Regular Bold"/>
            </a:endParaRPr>
          </a:p>
          <a:p>
            <a:pPr algn="ctr">
              <a:lnSpc>
                <a:spcPts val="5449"/>
              </a:lnSpc>
            </a:pPr>
            <a:r>
              <a:rPr lang="en-US" sz="6410" dirty="0">
                <a:solidFill>
                  <a:srgbClr val="000000"/>
                </a:solidFill>
                <a:latin typeface="Abhaya Libre Regular Bold"/>
              </a:rPr>
              <a:t>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310664" y="1961653"/>
            <a:ext cx="9860995" cy="86177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32955" lvl="1" indent="-366477" algn="just">
              <a:lnSpc>
                <a:spcPts val="4752"/>
              </a:lnSpc>
              <a:buFont typeface="Arial"/>
              <a:buChar char="•"/>
            </a:pPr>
            <a:r>
              <a:rPr lang="en-US" sz="3394" spc="-50" dirty="0" err="1">
                <a:solidFill>
                  <a:srgbClr val="000000"/>
                </a:solidFill>
                <a:latin typeface="Abhaya Libre Regular Bold"/>
              </a:rPr>
              <a:t>Transakciono</a:t>
            </a:r>
            <a:r>
              <a:rPr lang="en-US" sz="3394" spc="-50" dirty="0">
                <a:solidFill>
                  <a:srgbClr val="000000"/>
                </a:solidFill>
                <a:latin typeface="Abhaya Libre Regular Bold"/>
              </a:rPr>
              <a:t> </a:t>
            </a:r>
            <a:r>
              <a:rPr lang="sr-Latn-RS" sz="3394" spc="-50" dirty="0" smtClean="0">
                <a:solidFill>
                  <a:srgbClr val="000000"/>
                </a:solidFill>
                <a:latin typeface="Abhaya Libre Regular Bold"/>
              </a:rPr>
              <a:t>liderstvo</a:t>
            </a:r>
            <a:endParaRPr lang="en-US" sz="3394" spc="-50" dirty="0">
              <a:solidFill>
                <a:srgbClr val="000000"/>
              </a:solidFill>
              <a:latin typeface="Abhaya Libre Regular Bold"/>
            </a:endParaRPr>
          </a:p>
          <a:p>
            <a:pPr marL="366478" lvl="1" algn="just">
              <a:lnSpc>
                <a:spcPts val="4752"/>
              </a:lnSpc>
            </a:pPr>
            <a:r>
              <a:rPr lang="sr-Latn-RS" sz="3394" spc="-50" dirty="0" smtClean="0">
                <a:solidFill>
                  <a:srgbClr val="000000"/>
                </a:solidFill>
                <a:latin typeface="Abhaya Libre Regular Bold"/>
              </a:rPr>
              <a:t>- </a:t>
            </a:r>
            <a:r>
              <a:rPr lang="en-US" sz="3394" spc="-50" dirty="0" err="1" smtClean="0">
                <a:solidFill>
                  <a:srgbClr val="000000"/>
                </a:solidFill>
                <a:latin typeface="Abhaya Libre Regular Bold"/>
              </a:rPr>
              <a:t>Lideri</a:t>
            </a:r>
            <a:r>
              <a:rPr lang="en-US" sz="3394" spc="-50" dirty="0" smtClean="0">
                <a:solidFill>
                  <a:srgbClr val="000000"/>
                </a:solidFill>
                <a:latin typeface="Abhaya Libre Regular Bold"/>
              </a:rPr>
              <a:t> </a:t>
            </a:r>
            <a:r>
              <a:rPr lang="en-US" sz="3394" spc="-50" dirty="0" err="1">
                <a:solidFill>
                  <a:srgbClr val="000000"/>
                </a:solidFill>
                <a:latin typeface="Abhaya Libre Regular Bold"/>
              </a:rPr>
              <a:t>koji</a:t>
            </a:r>
            <a:r>
              <a:rPr lang="en-US" sz="3394" spc="-50" dirty="0">
                <a:solidFill>
                  <a:srgbClr val="000000"/>
                </a:solidFill>
                <a:latin typeface="Abhaya Libre Regular Bold"/>
              </a:rPr>
              <a:t> </a:t>
            </a:r>
            <a:r>
              <a:rPr lang="en-US" sz="3394" spc="-50" dirty="0" err="1">
                <a:solidFill>
                  <a:srgbClr val="000000"/>
                </a:solidFill>
                <a:latin typeface="Abhaya Libre Regular Bold"/>
              </a:rPr>
              <a:t>usmeravaju</a:t>
            </a:r>
            <a:r>
              <a:rPr lang="en-US" sz="3394" spc="-50" dirty="0">
                <a:solidFill>
                  <a:srgbClr val="000000"/>
                </a:solidFill>
                <a:latin typeface="Abhaya Libre Regular Bold"/>
              </a:rPr>
              <a:t> </a:t>
            </a:r>
            <a:r>
              <a:rPr lang="en-US" sz="3394" spc="-50" dirty="0" err="1">
                <a:solidFill>
                  <a:srgbClr val="000000"/>
                </a:solidFill>
                <a:latin typeface="Abhaya Libre Regular Bold"/>
              </a:rPr>
              <a:t>ili</a:t>
            </a:r>
            <a:r>
              <a:rPr lang="en-US" sz="3394" spc="-50" dirty="0">
                <a:solidFill>
                  <a:srgbClr val="000000"/>
                </a:solidFill>
                <a:latin typeface="Abhaya Libre Regular Bold"/>
              </a:rPr>
              <a:t> </a:t>
            </a:r>
            <a:r>
              <a:rPr lang="en-US" sz="3394" spc="-50" dirty="0" err="1">
                <a:solidFill>
                  <a:srgbClr val="000000"/>
                </a:solidFill>
                <a:latin typeface="Abhaya Libre Regular Bold"/>
              </a:rPr>
              <a:t>motivišu</a:t>
            </a:r>
            <a:r>
              <a:rPr lang="en-US" sz="3394" spc="-50" dirty="0">
                <a:solidFill>
                  <a:srgbClr val="000000"/>
                </a:solidFill>
                <a:latin typeface="Abhaya Libre Regular Bold"/>
              </a:rPr>
              <a:t> </a:t>
            </a:r>
            <a:r>
              <a:rPr lang="en-US" sz="3394" spc="-50" dirty="0" err="1">
                <a:solidFill>
                  <a:srgbClr val="000000"/>
                </a:solidFill>
                <a:latin typeface="Abhaya Libre Regular Bold"/>
              </a:rPr>
              <a:t>svoje</a:t>
            </a:r>
            <a:r>
              <a:rPr lang="en-US" sz="3394" spc="-50" dirty="0">
                <a:solidFill>
                  <a:srgbClr val="000000"/>
                </a:solidFill>
                <a:latin typeface="Abhaya Libre Regular Bold"/>
              </a:rPr>
              <a:t> </a:t>
            </a:r>
            <a:r>
              <a:rPr lang="en-US" sz="3394" spc="-50" dirty="0" err="1">
                <a:solidFill>
                  <a:srgbClr val="000000"/>
                </a:solidFill>
                <a:latin typeface="Abhaya Libre Regular Bold"/>
              </a:rPr>
              <a:t>sledbenike</a:t>
            </a:r>
            <a:r>
              <a:rPr lang="en-US" sz="3394" spc="-50" dirty="0">
                <a:solidFill>
                  <a:srgbClr val="000000"/>
                </a:solidFill>
                <a:latin typeface="Abhaya Libre Regular Bold"/>
              </a:rPr>
              <a:t> </a:t>
            </a:r>
            <a:r>
              <a:rPr lang="sr-Latn-RS" sz="3394" spc="-50" dirty="0" smtClean="0">
                <a:solidFill>
                  <a:srgbClr val="000000"/>
                </a:solidFill>
                <a:latin typeface="Abhaya Libre Regular Bold"/>
              </a:rPr>
              <a:t>da realizuju </a:t>
            </a:r>
            <a:r>
              <a:rPr lang="en-US" sz="3394" spc="-50" dirty="0" err="1" smtClean="0">
                <a:solidFill>
                  <a:srgbClr val="000000"/>
                </a:solidFill>
                <a:latin typeface="Abhaya Libre Regular Bold"/>
              </a:rPr>
              <a:t>utvrđen</a:t>
            </a:r>
            <a:r>
              <a:rPr lang="sr-Latn-RS" sz="3394" spc="-50" dirty="0" smtClean="0">
                <a:solidFill>
                  <a:srgbClr val="000000"/>
                </a:solidFill>
                <a:latin typeface="Abhaya Libre Regular Bold"/>
              </a:rPr>
              <a:t>e</a:t>
            </a:r>
            <a:r>
              <a:rPr lang="en-US" sz="3394" spc="-50" dirty="0" smtClean="0">
                <a:solidFill>
                  <a:srgbClr val="000000"/>
                </a:solidFill>
                <a:latin typeface="Abhaya Libre Regular Bold"/>
              </a:rPr>
              <a:t> </a:t>
            </a:r>
            <a:r>
              <a:rPr lang="en-US" sz="3394" spc="-50" dirty="0" err="1" smtClean="0">
                <a:solidFill>
                  <a:srgbClr val="000000"/>
                </a:solidFill>
                <a:latin typeface="Abhaya Libre Regular Bold"/>
              </a:rPr>
              <a:t>ciljev</a:t>
            </a:r>
            <a:r>
              <a:rPr lang="sr-Latn-RS" sz="3394" spc="-50" dirty="0" smtClean="0">
                <a:solidFill>
                  <a:srgbClr val="000000"/>
                </a:solidFill>
                <a:latin typeface="Abhaya Libre Regular Bold"/>
              </a:rPr>
              <a:t>e,</a:t>
            </a:r>
            <a:r>
              <a:rPr lang="en-US" sz="3394" spc="-50" dirty="0" smtClean="0">
                <a:solidFill>
                  <a:srgbClr val="000000"/>
                </a:solidFill>
                <a:latin typeface="Abhaya Libre Regular Bold"/>
              </a:rPr>
              <a:t> </a:t>
            </a:r>
            <a:r>
              <a:rPr lang="sr-Latn-RS" sz="3394" spc="-50" dirty="0" smtClean="0">
                <a:solidFill>
                  <a:srgbClr val="000000"/>
                </a:solidFill>
                <a:latin typeface="Abhaya Libre Regular Bold"/>
              </a:rPr>
              <a:t>definišući</a:t>
            </a:r>
            <a:r>
              <a:rPr lang="en-US" sz="3394" spc="-50" dirty="0" smtClean="0">
                <a:solidFill>
                  <a:srgbClr val="000000"/>
                </a:solidFill>
                <a:latin typeface="Abhaya Libre Regular Bold"/>
              </a:rPr>
              <a:t> </a:t>
            </a:r>
            <a:r>
              <a:rPr lang="en-US" sz="3394" spc="-50" dirty="0" err="1" smtClean="0">
                <a:solidFill>
                  <a:srgbClr val="000000"/>
                </a:solidFill>
                <a:latin typeface="Abhaya Libre Regular Bold"/>
              </a:rPr>
              <a:t>uloge</a:t>
            </a:r>
            <a:r>
              <a:rPr lang="en-US" sz="3394" spc="-50" dirty="0" smtClean="0">
                <a:solidFill>
                  <a:srgbClr val="000000"/>
                </a:solidFill>
                <a:latin typeface="Abhaya Libre Regular Bold"/>
              </a:rPr>
              <a:t> </a:t>
            </a:r>
            <a:r>
              <a:rPr lang="en-US" sz="3394" spc="-50" dirty="0" err="1">
                <a:solidFill>
                  <a:srgbClr val="000000"/>
                </a:solidFill>
                <a:latin typeface="Abhaya Libre Regular Bold"/>
              </a:rPr>
              <a:t>i</a:t>
            </a:r>
            <a:r>
              <a:rPr lang="en-US" sz="3394" spc="-50" dirty="0">
                <a:solidFill>
                  <a:srgbClr val="000000"/>
                </a:solidFill>
                <a:latin typeface="Abhaya Libre Regular Bold"/>
              </a:rPr>
              <a:t> </a:t>
            </a:r>
            <a:r>
              <a:rPr lang="en-US" sz="3394" spc="-50" dirty="0" err="1" smtClean="0">
                <a:solidFill>
                  <a:srgbClr val="000000"/>
                </a:solidFill>
                <a:latin typeface="Abhaya Libre Regular Bold"/>
              </a:rPr>
              <a:t>zadat</a:t>
            </a:r>
            <a:r>
              <a:rPr lang="sr-Latn-RS" sz="3394" spc="-50" dirty="0" smtClean="0">
                <a:solidFill>
                  <a:srgbClr val="000000"/>
                </a:solidFill>
                <a:latin typeface="Abhaya Libre Regular Bold"/>
              </a:rPr>
              <a:t>ke.</a:t>
            </a:r>
            <a:endParaRPr lang="en-US" sz="3394" spc="-50" dirty="0">
              <a:solidFill>
                <a:srgbClr val="000000"/>
              </a:solidFill>
              <a:latin typeface="Abhaya Libre Regular Bold"/>
            </a:endParaRPr>
          </a:p>
          <a:p>
            <a:pPr marL="732955" lvl="1" indent="-366477" algn="just">
              <a:lnSpc>
                <a:spcPts val="4752"/>
              </a:lnSpc>
              <a:buFont typeface="Arial"/>
              <a:buChar char="•"/>
            </a:pPr>
            <a:r>
              <a:rPr lang="en-US" sz="3394" spc="-50" dirty="0" err="1">
                <a:solidFill>
                  <a:srgbClr val="000000"/>
                </a:solidFill>
                <a:latin typeface="Abhaya Libre Regular Bold"/>
              </a:rPr>
              <a:t>Transformacioni</a:t>
            </a:r>
            <a:r>
              <a:rPr lang="en-US" sz="3394" spc="-50" dirty="0">
                <a:solidFill>
                  <a:srgbClr val="000000"/>
                </a:solidFill>
                <a:latin typeface="Abhaya Libre Regular Bold"/>
              </a:rPr>
              <a:t> </a:t>
            </a:r>
            <a:r>
              <a:rPr lang="en-US" sz="3394" spc="-50" dirty="0" err="1" smtClean="0">
                <a:solidFill>
                  <a:srgbClr val="000000"/>
                </a:solidFill>
                <a:latin typeface="Abhaya Libre Regular Bold"/>
              </a:rPr>
              <a:t>lideri</a:t>
            </a:r>
            <a:endParaRPr lang="sr-Latn-RS" sz="3394" spc="-50" dirty="0" smtClean="0">
              <a:solidFill>
                <a:srgbClr val="000000"/>
              </a:solidFill>
              <a:latin typeface="Abhaya Libre Regular Bold"/>
            </a:endParaRPr>
          </a:p>
          <a:p>
            <a:pPr marL="366478" lvl="1" algn="just">
              <a:lnSpc>
                <a:spcPts val="4752"/>
              </a:lnSpc>
            </a:pPr>
            <a:r>
              <a:rPr lang="sr-Latn-RS" sz="3394" spc="-50" dirty="0" smtClean="0">
                <a:solidFill>
                  <a:srgbClr val="000000"/>
                </a:solidFill>
                <a:latin typeface="Abhaya Libre Regular Bold"/>
              </a:rPr>
              <a:t>- </a:t>
            </a:r>
            <a:r>
              <a:rPr lang="en-US" sz="3394" spc="-50" dirty="0" err="1" smtClean="0">
                <a:solidFill>
                  <a:srgbClr val="000000"/>
                </a:solidFill>
                <a:latin typeface="Abhaya Libre Regular Bold"/>
              </a:rPr>
              <a:t>Inspiri</a:t>
            </a:r>
            <a:r>
              <a:rPr lang="sr-Latn-RS" sz="3394" spc="-50" dirty="0" smtClean="0">
                <a:solidFill>
                  <a:srgbClr val="000000"/>
                </a:solidFill>
                <a:latin typeface="Abhaya Libre Regular Bold"/>
              </a:rPr>
              <a:t>šu</a:t>
            </a:r>
            <a:r>
              <a:rPr lang="en-US" sz="3394" spc="-50" dirty="0" smtClean="0">
                <a:solidFill>
                  <a:srgbClr val="000000"/>
                </a:solidFill>
                <a:latin typeface="Abhaya Libre Regular Bold"/>
              </a:rPr>
              <a:t> </a:t>
            </a:r>
            <a:r>
              <a:rPr lang="en-US" sz="3394" spc="-50" dirty="0" err="1">
                <a:solidFill>
                  <a:srgbClr val="000000"/>
                </a:solidFill>
                <a:latin typeface="Abhaya Libre Regular Bold"/>
              </a:rPr>
              <a:t>sledbenike</a:t>
            </a:r>
            <a:r>
              <a:rPr lang="en-US" sz="3394" spc="-50" dirty="0">
                <a:solidFill>
                  <a:srgbClr val="000000"/>
                </a:solidFill>
                <a:latin typeface="Abhaya Libre Regular Bold"/>
              </a:rPr>
              <a:t> da </a:t>
            </a:r>
            <a:r>
              <a:rPr lang="sr-Latn-RS" sz="3394" spc="-50" dirty="0" smtClean="0">
                <a:solidFill>
                  <a:srgbClr val="000000"/>
                </a:solidFill>
                <a:latin typeface="Abhaya Libre Regular Bold"/>
              </a:rPr>
              <a:t>stave interese organizacije ispred svojih interesa</a:t>
            </a:r>
            <a:r>
              <a:rPr lang="en-US" sz="3394" spc="-50" dirty="0" smtClean="0">
                <a:solidFill>
                  <a:srgbClr val="000000"/>
                </a:solidFill>
                <a:latin typeface="Abhaya Libre Regular Bold"/>
              </a:rPr>
              <a:t>; </a:t>
            </a:r>
            <a:r>
              <a:rPr lang="en-US" sz="3394" spc="-50" dirty="0" err="1">
                <a:solidFill>
                  <a:srgbClr val="000000"/>
                </a:solidFill>
                <a:latin typeface="Abhaya Libre Regular Bold"/>
              </a:rPr>
              <a:t>mogu</a:t>
            </a:r>
            <a:r>
              <a:rPr lang="en-US" sz="3394" spc="-50" dirty="0">
                <a:solidFill>
                  <a:srgbClr val="000000"/>
                </a:solidFill>
                <a:latin typeface="Abhaya Libre Regular Bold"/>
              </a:rPr>
              <a:t> </a:t>
            </a:r>
            <a:r>
              <a:rPr lang="en-US" sz="3394" spc="-50" dirty="0" err="1">
                <a:solidFill>
                  <a:srgbClr val="000000"/>
                </a:solidFill>
                <a:latin typeface="Abhaya Libre Regular Bold"/>
              </a:rPr>
              <a:t>imati</a:t>
            </a:r>
            <a:r>
              <a:rPr lang="en-US" sz="3394" spc="-50" dirty="0">
                <a:solidFill>
                  <a:srgbClr val="000000"/>
                </a:solidFill>
                <a:latin typeface="Abhaya Libre Regular Bold"/>
              </a:rPr>
              <a:t> </a:t>
            </a:r>
            <a:r>
              <a:rPr lang="sr-Latn-RS" sz="3394" spc="-50" dirty="0" smtClean="0">
                <a:solidFill>
                  <a:srgbClr val="000000"/>
                </a:solidFill>
                <a:latin typeface="Abhaya Libre Regular Bold"/>
              </a:rPr>
              <a:t>jak </a:t>
            </a:r>
            <a:r>
              <a:rPr lang="en-US" sz="3394" spc="-50" dirty="0" err="1" smtClean="0">
                <a:solidFill>
                  <a:srgbClr val="000000"/>
                </a:solidFill>
                <a:latin typeface="Abhaya Libre Regular Bold"/>
              </a:rPr>
              <a:t>efekat</a:t>
            </a:r>
            <a:r>
              <a:rPr lang="en-US" sz="3394" spc="-50" dirty="0" smtClean="0">
                <a:solidFill>
                  <a:srgbClr val="000000"/>
                </a:solidFill>
                <a:latin typeface="Abhaya Libre Regular Bold"/>
              </a:rPr>
              <a:t> </a:t>
            </a:r>
            <a:r>
              <a:rPr lang="en-US" sz="3394" spc="-50" dirty="0" err="1">
                <a:solidFill>
                  <a:srgbClr val="000000"/>
                </a:solidFill>
                <a:latin typeface="Abhaya Libre Regular Bold"/>
              </a:rPr>
              <a:t>na</a:t>
            </a:r>
            <a:r>
              <a:rPr lang="en-US" sz="3394" spc="-50" dirty="0">
                <a:solidFill>
                  <a:srgbClr val="000000"/>
                </a:solidFill>
                <a:latin typeface="Abhaya Libre Regular Bold"/>
              </a:rPr>
              <a:t> </a:t>
            </a:r>
            <a:r>
              <a:rPr lang="en-US" sz="3394" spc="-50" dirty="0" err="1" smtClean="0">
                <a:solidFill>
                  <a:srgbClr val="000000"/>
                </a:solidFill>
                <a:latin typeface="Abhaya Libre Regular Bold"/>
              </a:rPr>
              <a:t>sledbenike</a:t>
            </a:r>
            <a:r>
              <a:rPr lang="sr-Latn-RS" sz="3394" spc="-50" dirty="0" smtClean="0">
                <a:solidFill>
                  <a:srgbClr val="000000"/>
                </a:solidFill>
                <a:latin typeface="Abhaya Libre Regular Bold"/>
              </a:rPr>
              <a:t>.</a:t>
            </a:r>
            <a:endParaRPr lang="en-US" sz="3394" spc="-50" dirty="0">
              <a:solidFill>
                <a:srgbClr val="000000"/>
              </a:solidFill>
              <a:latin typeface="Abhaya Libre Regular Bold"/>
            </a:endParaRPr>
          </a:p>
          <a:p>
            <a:pPr marL="366478" lvl="1" algn="just">
              <a:lnSpc>
                <a:spcPts val="4752"/>
              </a:lnSpc>
            </a:pPr>
            <a:r>
              <a:rPr lang="sr-Latn-RS" sz="3394" spc="-50" dirty="0" smtClean="0">
                <a:solidFill>
                  <a:srgbClr val="000000"/>
                </a:solidFill>
                <a:latin typeface="Abhaya Libre Regular Bold"/>
              </a:rPr>
              <a:t>- </a:t>
            </a:r>
            <a:r>
              <a:rPr lang="en-US" sz="3394" spc="-50" dirty="0" err="1" smtClean="0">
                <a:solidFill>
                  <a:srgbClr val="000000"/>
                </a:solidFill>
                <a:latin typeface="Abhaya Libre Regular Bold"/>
              </a:rPr>
              <a:t>Nesuprotstavljeni</a:t>
            </a:r>
            <a:r>
              <a:rPr lang="en-US" sz="3394" spc="-50" dirty="0">
                <a:solidFill>
                  <a:srgbClr val="000000"/>
                </a:solidFill>
                <a:latin typeface="Abhaya Libre Regular Bold"/>
              </a:rPr>
              <a:t>, </a:t>
            </a:r>
            <a:r>
              <a:rPr lang="sr-Latn-RS" sz="3394" spc="-50" dirty="0" smtClean="0">
                <a:solidFill>
                  <a:srgbClr val="000000"/>
                </a:solidFill>
                <a:latin typeface="Abhaya Libre Regular Bold"/>
              </a:rPr>
              <a:t>nego</a:t>
            </a:r>
            <a:r>
              <a:rPr lang="en-US" sz="3394" spc="-50" dirty="0" smtClean="0">
                <a:solidFill>
                  <a:srgbClr val="000000"/>
                </a:solidFill>
                <a:latin typeface="Abhaya Libre Regular Bold"/>
              </a:rPr>
              <a:t> </a:t>
            </a:r>
            <a:r>
              <a:rPr lang="en-US" sz="3394" spc="-50" dirty="0" err="1">
                <a:solidFill>
                  <a:srgbClr val="000000"/>
                </a:solidFill>
                <a:latin typeface="Abhaya Libre Regular Bold"/>
              </a:rPr>
              <a:t>komplementarni</a:t>
            </a:r>
            <a:r>
              <a:rPr lang="en-US" sz="3394" spc="-50" dirty="0">
                <a:solidFill>
                  <a:srgbClr val="000000"/>
                </a:solidFill>
                <a:latin typeface="Abhaya Libre Regular Bold"/>
              </a:rPr>
              <a:t> </a:t>
            </a:r>
            <a:r>
              <a:rPr lang="en-US" sz="3394" spc="-50" dirty="0" err="1">
                <a:solidFill>
                  <a:srgbClr val="000000"/>
                </a:solidFill>
                <a:latin typeface="Abhaya Libre Regular Bold"/>
              </a:rPr>
              <a:t>pristupi</a:t>
            </a:r>
            <a:r>
              <a:rPr lang="en-US" sz="3394" spc="-50" dirty="0">
                <a:solidFill>
                  <a:srgbClr val="000000"/>
                </a:solidFill>
                <a:latin typeface="Abhaya Libre Regular Bold"/>
              </a:rPr>
              <a:t> </a:t>
            </a:r>
            <a:r>
              <a:rPr lang="en-US" sz="3394" spc="-50" dirty="0" err="1" smtClean="0">
                <a:solidFill>
                  <a:srgbClr val="000000"/>
                </a:solidFill>
                <a:latin typeface="Abhaya Libre Regular Bold"/>
              </a:rPr>
              <a:t>liderstvu</a:t>
            </a:r>
            <a:r>
              <a:rPr lang="sr-Latn-RS" sz="3394" spc="-50" dirty="0" smtClean="0">
                <a:solidFill>
                  <a:srgbClr val="000000"/>
                </a:solidFill>
                <a:latin typeface="Abhaya Libre Regular Bold"/>
              </a:rPr>
              <a:t>.</a:t>
            </a:r>
            <a:endParaRPr lang="en-US" sz="3394" spc="-50" dirty="0">
              <a:solidFill>
                <a:srgbClr val="000000"/>
              </a:solidFill>
              <a:latin typeface="Abhaya Libre Regular Bold"/>
            </a:endParaRPr>
          </a:p>
          <a:p>
            <a:pPr marL="366478" lvl="1" algn="just">
              <a:lnSpc>
                <a:spcPts val="4752"/>
              </a:lnSpc>
            </a:pPr>
            <a:r>
              <a:rPr lang="sr-Latn-RS" sz="3394" spc="-50" dirty="0" smtClean="0">
                <a:solidFill>
                  <a:srgbClr val="000000"/>
                </a:solidFill>
                <a:latin typeface="Abhaya Libre Regular Bold"/>
              </a:rPr>
              <a:t>- </a:t>
            </a:r>
            <a:r>
              <a:rPr lang="en-US" sz="3394" spc="-50" dirty="0" smtClean="0">
                <a:solidFill>
                  <a:srgbClr val="000000"/>
                </a:solidFill>
                <a:latin typeface="Abhaya Libre Regular Bold"/>
              </a:rPr>
              <a:t>Veliki </a:t>
            </a:r>
            <a:r>
              <a:rPr lang="en-US" sz="3394" spc="-50" dirty="0" err="1">
                <a:solidFill>
                  <a:srgbClr val="000000"/>
                </a:solidFill>
                <a:latin typeface="Abhaya Libre Regular Bold"/>
              </a:rPr>
              <a:t>transformacioni</a:t>
            </a:r>
            <a:r>
              <a:rPr lang="en-US" sz="3394" spc="-50" dirty="0">
                <a:solidFill>
                  <a:srgbClr val="000000"/>
                </a:solidFill>
                <a:latin typeface="Abhaya Libre Regular Bold"/>
              </a:rPr>
              <a:t> </a:t>
            </a:r>
            <a:r>
              <a:rPr lang="en-US" sz="3394" spc="-50" dirty="0" err="1">
                <a:solidFill>
                  <a:srgbClr val="000000"/>
                </a:solidFill>
                <a:latin typeface="Abhaya Libre Regular Bold"/>
              </a:rPr>
              <a:t>lideri</a:t>
            </a:r>
            <a:r>
              <a:rPr lang="en-US" sz="3394" spc="-50" dirty="0">
                <a:solidFill>
                  <a:srgbClr val="000000"/>
                </a:solidFill>
                <a:latin typeface="Abhaya Libre Regular Bold"/>
              </a:rPr>
              <a:t> </a:t>
            </a:r>
            <a:r>
              <a:rPr lang="en-US" sz="3394" spc="-50" dirty="0" err="1" smtClean="0">
                <a:solidFill>
                  <a:srgbClr val="000000"/>
                </a:solidFill>
                <a:latin typeface="Abhaya Libre Regular Bold"/>
              </a:rPr>
              <a:t>moraju</a:t>
            </a:r>
            <a:r>
              <a:rPr lang="en-US" sz="3394" spc="-50" dirty="0" smtClean="0">
                <a:solidFill>
                  <a:srgbClr val="000000"/>
                </a:solidFill>
                <a:latin typeface="Abhaya Libre Regular Bold"/>
              </a:rPr>
              <a:t> </a:t>
            </a:r>
            <a:r>
              <a:rPr lang="en-US" sz="3394" spc="-50" dirty="0" err="1" smtClean="0">
                <a:solidFill>
                  <a:srgbClr val="000000"/>
                </a:solidFill>
                <a:latin typeface="Abhaya Libre Regular Bold"/>
              </a:rPr>
              <a:t>biti</a:t>
            </a:r>
            <a:r>
              <a:rPr lang="sr-Latn-RS" sz="3394" spc="-50" dirty="0" smtClean="0">
                <a:solidFill>
                  <a:srgbClr val="000000"/>
                </a:solidFill>
                <a:latin typeface="Abhaya Libre Regular Bold"/>
              </a:rPr>
              <a:t> i </a:t>
            </a:r>
            <a:r>
              <a:rPr lang="en-US" sz="3394" spc="-50" dirty="0" smtClean="0">
                <a:solidFill>
                  <a:srgbClr val="000000"/>
                </a:solidFill>
                <a:latin typeface="Abhaya Libre Regular Bold"/>
              </a:rPr>
              <a:t> </a:t>
            </a:r>
            <a:r>
              <a:rPr lang="en-US" sz="3394" spc="-50" dirty="0" err="1">
                <a:solidFill>
                  <a:srgbClr val="000000"/>
                </a:solidFill>
                <a:latin typeface="Abhaya Libre Regular Bold"/>
              </a:rPr>
              <a:t>transakcioni</a:t>
            </a:r>
            <a:r>
              <a:rPr lang="en-US" sz="3394" spc="-50" dirty="0">
                <a:solidFill>
                  <a:srgbClr val="000000"/>
                </a:solidFill>
                <a:latin typeface="Abhaya Libre Regular Bold"/>
              </a:rPr>
              <a:t>; </a:t>
            </a:r>
            <a:r>
              <a:rPr lang="en-US" sz="3394" spc="-50" dirty="0" err="1">
                <a:solidFill>
                  <a:srgbClr val="000000"/>
                </a:solidFill>
                <a:latin typeface="Abhaya Libre Regular Bold"/>
              </a:rPr>
              <a:t>samo</a:t>
            </a:r>
            <a:r>
              <a:rPr lang="en-US" sz="3394" spc="-50" dirty="0">
                <a:solidFill>
                  <a:srgbClr val="000000"/>
                </a:solidFill>
                <a:latin typeface="Abhaya Libre Regular Bold"/>
              </a:rPr>
              <a:t> </a:t>
            </a:r>
            <a:r>
              <a:rPr lang="en-US" sz="3394" spc="-50" dirty="0" err="1">
                <a:solidFill>
                  <a:srgbClr val="000000"/>
                </a:solidFill>
                <a:latin typeface="Abhaya Libre Regular Bold"/>
              </a:rPr>
              <a:t>jedna</a:t>
            </a:r>
            <a:r>
              <a:rPr lang="en-US" sz="3394" spc="-50" dirty="0">
                <a:solidFill>
                  <a:srgbClr val="000000"/>
                </a:solidFill>
                <a:latin typeface="Abhaya Libre Regular Bold"/>
              </a:rPr>
              <a:t> </a:t>
            </a:r>
            <a:r>
              <a:rPr lang="en-US" sz="3394" spc="-50" dirty="0" err="1" smtClean="0">
                <a:solidFill>
                  <a:srgbClr val="000000"/>
                </a:solidFill>
                <a:latin typeface="Abhaya Libre Regular Bold"/>
              </a:rPr>
              <a:t>vrsta</a:t>
            </a:r>
            <a:r>
              <a:rPr lang="sr-Latn-RS" sz="3394" spc="-50" dirty="0" smtClean="0">
                <a:solidFill>
                  <a:srgbClr val="000000"/>
                </a:solidFill>
                <a:latin typeface="Abhaya Libre Regular Bold"/>
              </a:rPr>
              <a:t> liderstva</a:t>
            </a:r>
            <a:r>
              <a:rPr lang="en-US" sz="3394" spc="-50" dirty="0" smtClean="0">
                <a:solidFill>
                  <a:srgbClr val="000000"/>
                </a:solidFill>
                <a:latin typeface="Abhaya Libre Regular Bold"/>
              </a:rPr>
              <a:t> </a:t>
            </a:r>
            <a:r>
              <a:rPr lang="en-US" sz="3394" spc="-50" dirty="0" err="1">
                <a:solidFill>
                  <a:srgbClr val="000000"/>
                </a:solidFill>
                <a:latin typeface="Abhaya Libre Regular Bold"/>
              </a:rPr>
              <a:t>nije</a:t>
            </a:r>
            <a:r>
              <a:rPr lang="en-US" sz="3394" spc="-50" dirty="0">
                <a:solidFill>
                  <a:srgbClr val="000000"/>
                </a:solidFill>
                <a:latin typeface="Abhaya Libre Regular Bold"/>
              </a:rPr>
              <a:t> </a:t>
            </a:r>
            <a:r>
              <a:rPr lang="en-US" sz="3394" spc="-50" dirty="0" err="1">
                <a:solidFill>
                  <a:srgbClr val="000000"/>
                </a:solidFill>
                <a:latin typeface="Abhaya Libre Regular Bold"/>
              </a:rPr>
              <a:t>dovoljna</a:t>
            </a:r>
            <a:r>
              <a:rPr lang="en-US" sz="3394" spc="-50" dirty="0">
                <a:solidFill>
                  <a:srgbClr val="000000"/>
                </a:solidFill>
                <a:latin typeface="Abhaya Libre Regular Bold"/>
              </a:rPr>
              <a:t> za </a:t>
            </a:r>
            <a:r>
              <a:rPr lang="en-US" sz="3394" spc="-50" dirty="0" err="1" smtClean="0">
                <a:solidFill>
                  <a:srgbClr val="000000"/>
                </a:solidFill>
                <a:latin typeface="Abhaya Libre Regular Bold"/>
              </a:rPr>
              <a:t>uspeh</a:t>
            </a:r>
            <a:r>
              <a:rPr lang="sr-Latn-RS" sz="3394" spc="-50" dirty="0" smtClean="0">
                <a:solidFill>
                  <a:srgbClr val="000000"/>
                </a:solidFill>
                <a:latin typeface="Abhaya Libre Regular Bold"/>
              </a:rPr>
              <a:t>.</a:t>
            </a:r>
            <a:endParaRPr lang="en-US" sz="3394" spc="-50" dirty="0">
              <a:solidFill>
                <a:srgbClr val="000000"/>
              </a:solidFill>
              <a:latin typeface="Abhaya Libre Regular"/>
            </a:endParaRPr>
          </a:p>
          <a:p>
            <a:pPr algn="just">
              <a:lnSpc>
                <a:spcPts val="4752"/>
              </a:lnSpc>
            </a:pPr>
            <a:endParaRPr lang="en-US" sz="3394" spc="-50" dirty="0">
              <a:solidFill>
                <a:srgbClr val="000000"/>
              </a:solidFill>
              <a:latin typeface="Abhaya Libre Regular"/>
            </a:endParaRPr>
          </a:p>
          <a:p>
            <a:pPr algn="just">
              <a:lnSpc>
                <a:spcPts val="4752"/>
              </a:lnSpc>
            </a:pPr>
            <a:endParaRPr lang="en-US" sz="3394" spc="-50" dirty="0">
              <a:solidFill>
                <a:srgbClr val="000000"/>
              </a:solidFill>
              <a:latin typeface="Abhaya Libre Regular"/>
            </a:endParaRP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4993119" y="9508512"/>
            <a:ext cx="2360235" cy="602763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3456555" y="9092897"/>
            <a:ext cx="1068843" cy="1110057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11233571" y="7448302"/>
            <a:ext cx="6025729" cy="3049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60"/>
              </a:lnSpc>
            </a:pPr>
            <a:r>
              <a:rPr lang="en-US" sz="1829" dirty="0">
                <a:solidFill>
                  <a:srgbClr val="04989E"/>
                </a:solidFill>
                <a:latin typeface="Open Sans Extra Bold"/>
              </a:rPr>
              <a:t>https://www.youtube.com/watch?v=ddt_IGMMOrI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752529" y="3328858"/>
            <a:ext cx="6600825" cy="3888858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E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4196164">
            <a:off x="-5811133" y="7594029"/>
            <a:ext cx="11622266" cy="1238807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836636">
            <a:off x="0" y="-2006961"/>
            <a:ext cx="3334026" cy="358848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6418708" y="0"/>
            <a:ext cx="1869292" cy="186929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7870030" y="9245916"/>
            <a:ext cx="3710720" cy="77925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0271417" y="2454280"/>
            <a:ext cx="7477369" cy="6206649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3709455" y="866278"/>
            <a:ext cx="11415078" cy="28281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49"/>
              </a:lnSpc>
            </a:pPr>
            <a:r>
              <a:rPr lang="sr-Latn-RS" sz="6410" dirty="0" smtClean="0">
                <a:solidFill>
                  <a:srgbClr val="000000"/>
                </a:solidFill>
                <a:latin typeface="Abhaya Libre Regular Bold"/>
              </a:rPr>
              <a:t>Autentično liderstvo</a:t>
            </a:r>
            <a:endParaRPr lang="en-US" sz="6410" dirty="0">
              <a:solidFill>
                <a:srgbClr val="000000"/>
              </a:solidFill>
              <a:latin typeface="Abhaya Libre Regular Bold"/>
            </a:endParaRPr>
          </a:p>
          <a:p>
            <a:pPr algn="ctr">
              <a:lnSpc>
                <a:spcPts val="5449"/>
              </a:lnSpc>
            </a:pPr>
            <a:endParaRPr lang="en-US" sz="6410" dirty="0">
              <a:solidFill>
                <a:srgbClr val="000000"/>
              </a:solidFill>
              <a:latin typeface="Abhaya Libre Regular Bold"/>
            </a:endParaRPr>
          </a:p>
          <a:p>
            <a:pPr algn="ctr">
              <a:lnSpc>
                <a:spcPts val="5449"/>
              </a:lnSpc>
            </a:pPr>
            <a:endParaRPr lang="en-US" sz="6410" dirty="0">
              <a:solidFill>
                <a:srgbClr val="000000"/>
              </a:solidFill>
              <a:latin typeface="Abhaya Libre Regular Bold"/>
            </a:endParaRPr>
          </a:p>
          <a:p>
            <a:pPr algn="ctr">
              <a:lnSpc>
                <a:spcPts val="5449"/>
              </a:lnSpc>
            </a:pPr>
            <a:r>
              <a:rPr lang="en-US" sz="6410" dirty="0">
                <a:solidFill>
                  <a:srgbClr val="000000"/>
                </a:solidFill>
                <a:latin typeface="Abhaya Libre Regular Bold"/>
              </a:rPr>
              <a:t> 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406393" y="2104134"/>
            <a:ext cx="9865024" cy="80791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688821" lvl="1" indent="-344411" algn="just">
              <a:lnSpc>
                <a:spcPts val="4466"/>
              </a:lnSpc>
              <a:buFont typeface="Arial"/>
              <a:buChar char="•"/>
            </a:pPr>
            <a:r>
              <a:rPr lang="en-US" sz="3190" spc="-47" dirty="0" err="1">
                <a:solidFill>
                  <a:srgbClr val="000000"/>
                </a:solidFill>
                <a:latin typeface="Abhaya Libre Regular"/>
              </a:rPr>
              <a:t>Autentični</a:t>
            </a:r>
            <a:r>
              <a:rPr lang="en-US" sz="3190" spc="-47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3190" spc="-47" dirty="0" err="1">
                <a:solidFill>
                  <a:srgbClr val="000000"/>
                </a:solidFill>
                <a:latin typeface="Abhaya Libre Regular"/>
              </a:rPr>
              <a:t>lideri</a:t>
            </a:r>
            <a:r>
              <a:rPr lang="en-US" sz="3190" spc="-47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3190" spc="-47" dirty="0" err="1">
                <a:solidFill>
                  <a:srgbClr val="000000"/>
                </a:solidFill>
                <a:latin typeface="Abhaya Libre Regular"/>
              </a:rPr>
              <a:t>prihvataju</a:t>
            </a:r>
            <a:r>
              <a:rPr lang="en-US" sz="3190" spc="-47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3190" spc="-47" dirty="0" err="1">
                <a:solidFill>
                  <a:srgbClr val="000000"/>
                </a:solidFill>
                <a:latin typeface="Abhaya Libre Regular"/>
              </a:rPr>
              <a:t>sopstvene</a:t>
            </a:r>
            <a:r>
              <a:rPr lang="en-US" sz="3190" spc="-47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3190" spc="-47" dirty="0" err="1">
                <a:solidFill>
                  <a:srgbClr val="000000"/>
                </a:solidFill>
                <a:latin typeface="Abhaya Libre Regular"/>
              </a:rPr>
              <a:t>greške</a:t>
            </a:r>
            <a:r>
              <a:rPr lang="en-US" sz="3190" spc="-47" dirty="0">
                <a:solidFill>
                  <a:srgbClr val="000000"/>
                </a:solidFill>
                <a:latin typeface="Abhaya Libre Regular"/>
              </a:rPr>
              <a:t>, </a:t>
            </a:r>
            <a:r>
              <a:rPr lang="en-US" sz="3190" spc="-47" dirty="0" err="1">
                <a:solidFill>
                  <a:srgbClr val="000000"/>
                </a:solidFill>
                <a:latin typeface="Abhaya Libre Regular"/>
              </a:rPr>
              <a:t>nesebični</a:t>
            </a:r>
            <a:r>
              <a:rPr lang="en-US" sz="3190" spc="-47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3190" spc="-47" dirty="0" err="1">
                <a:solidFill>
                  <a:srgbClr val="000000"/>
                </a:solidFill>
                <a:latin typeface="Abhaya Libre Regular"/>
              </a:rPr>
              <a:t>su</a:t>
            </a:r>
            <a:r>
              <a:rPr lang="en-US" sz="3190" spc="-47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3190" spc="-47" dirty="0" err="1">
                <a:solidFill>
                  <a:srgbClr val="000000"/>
                </a:solidFill>
                <a:latin typeface="Abhaya Libre Regular"/>
              </a:rPr>
              <a:t>i</a:t>
            </a:r>
            <a:r>
              <a:rPr lang="en-US" sz="3190" spc="-47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3190" spc="-47" dirty="0" err="1">
                <a:solidFill>
                  <a:srgbClr val="000000"/>
                </a:solidFill>
                <a:latin typeface="Abhaya Libre Regular"/>
              </a:rPr>
              <a:t>pošteni</a:t>
            </a:r>
            <a:r>
              <a:rPr lang="en-US" sz="3190" spc="-47" dirty="0">
                <a:solidFill>
                  <a:srgbClr val="000000"/>
                </a:solidFill>
                <a:latin typeface="Abhaya Libre Regular"/>
              </a:rPr>
              <a:t>, </a:t>
            </a:r>
            <a:r>
              <a:rPr lang="en-US" sz="3190" spc="-47" dirty="0" err="1">
                <a:solidFill>
                  <a:srgbClr val="000000"/>
                </a:solidFill>
                <a:latin typeface="Abhaya Libre Regular"/>
              </a:rPr>
              <a:t>znaju</a:t>
            </a:r>
            <a:r>
              <a:rPr lang="en-US" sz="3190" spc="-47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3190" spc="-47" dirty="0" err="1">
                <a:solidFill>
                  <a:srgbClr val="000000"/>
                </a:solidFill>
                <a:latin typeface="Abhaya Libre Regular"/>
              </a:rPr>
              <a:t>ko</a:t>
            </a:r>
            <a:r>
              <a:rPr lang="en-US" sz="3190" spc="-47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3190" spc="-47" dirty="0" err="1">
                <a:solidFill>
                  <a:srgbClr val="000000"/>
                </a:solidFill>
                <a:latin typeface="Abhaya Libre Regular"/>
              </a:rPr>
              <a:t>su</a:t>
            </a:r>
            <a:r>
              <a:rPr lang="en-US" sz="3190" spc="-47" dirty="0">
                <a:solidFill>
                  <a:srgbClr val="000000"/>
                </a:solidFill>
                <a:latin typeface="Abhaya Libre Regular"/>
              </a:rPr>
              <a:t>, u </a:t>
            </a:r>
            <a:r>
              <a:rPr lang="en-US" sz="3190" spc="-47" dirty="0" err="1">
                <a:solidFill>
                  <a:srgbClr val="000000"/>
                </a:solidFill>
                <a:latin typeface="Abhaya Libre Regular"/>
              </a:rPr>
              <a:t>šta</a:t>
            </a:r>
            <a:r>
              <a:rPr lang="en-US" sz="3190" spc="-47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3190" spc="-47" dirty="0" err="1">
                <a:solidFill>
                  <a:srgbClr val="000000"/>
                </a:solidFill>
                <a:latin typeface="Abhaya Libre Regular"/>
              </a:rPr>
              <a:t>veruju</a:t>
            </a:r>
            <a:r>
              <a:rPr lang="en-US" sz="3190" spc="-47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3190" spc="-47" dirty="0" err="1">
                <a:solidFill>
                  <a:srgbClr val="000000"/>
                </a:solidFill>
                <a:latin typeface="Abhaya Libre Regular"/>
              </a:rPr>
              <a:t>i</a:t>
            </a:r>
            <a:r>
              <a:rPr lang="en-US" sz="3190" spc="-47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3190" spc="-47" dirty="0" err="1">
                <a:solidFill>
                  <a:srgbClr val="000000"/>
                </a:solidFill>
                <a:latin typeface="Abhaya Libre Regular"/>
              </a:rPr>
              <a:t>vrednuju</a:t>
            </a:r>
            <a:r>
              <a:rPr lang="en-US" sz="3190" spc="-47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3190" spc="-47" dirty="0" err="1">
                <a:solidFill>
                  <a:srgbClr val="000000"/>
                </a:solidFill>
                <a:latin typeface="Abhaya Libre Regular"/>
              </a:rPr>
              <a:t>i</a:t>
            </a:r>
            <a:r>
              <a:rPr lang="en-US" sz="3190" spc="-47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3190" spc="-47" dirty="0" err="1">
                <a:solidFill>
                  <a:srgbClr val="000000"/>
                </a:solidFill>
                <a:latin typeface="Abhaya Libre Regular"/>
              </a:rPr>
              <a:t>deluju</a:t>
            </a:r>
            <a:r>
              <a:rPr lang="en-US" sz="3190" spc="-47" dirty="0">
                <a:solidFill>
                  <a:srgbClr val="000000"/>
                </a:solidFill>
                <a:latin typeface="Abhaya Libre Regular"/>
              </a:rPr>
              <a:t> u </a:t>
            </a:r>
            <a:r>
              <a:rPr lang="en-US" sz="3190" spc="-47" dirty="0" err="1">
                <a:solidFill>
                  <a:srgbClr val="000000"/>
                </a:solidFill>
                <a:latin typeface="Abhaya Libre Regular"/>
              </a:rPr>
              <a:t>skladu</a:t>
            </a:r>
            <a:r>
              <a:rPr lang="en-US" sz="3190" spc="-47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3190" spc="-47" dirty="0" err="1">
                <a:solidFill>
                  <a:srgbClr val="000000"/>
                </a:solidFill>
                <a:latin typeface="Abhaya Libre Regular"/>
              </a:rPr>
              <a:t>sa</a:t>
            </a:r>
            <a:r>
              <a:rPr lang="en-US" sz="3190" spc="-47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3190" spc="-47" dirty="0" err="1">
                <a:solidFill>
                  <a:srgbClr val="000000"/>
                </a:solidFill>
                <a:latin typeface="Abhaya Libre Regular"/>
              </a:rPr>
              <a:t>tim</a:t>
            </a:r>
            <a:r>
              <a:rPr lang="en-US" sz="3190" spc="-47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3190" spc="-47" dirty="0" err="1">
                <a:solidFill>
                  <a:srgbClr val="000000"/>
                </a:solidFill>
                <a:latin typeface="Abhaya Libre Regular"/>
              </a:rPr>
              <a:t>vrednostima</a:t>
            </a:r>
            <a:r>
              <a:rPr lang="en-US" sz="3190" spc="-47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3190" spc="-47" dirty="0" err="1">
                <a:solidFill>
                  <a:srgbClr val="000000"/>
                </a:solidFill>
                <a:latin typeface="Abhaya Libre Regular"/>
              </a:rPr>
              <a:t>i</a:t>
            </a:r>
            <a:r>
              <a:rPr lang="en-US" sz="3190" spc="-47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3190" spc="-47" dirty="0" err="1" smtClean="0">
                <a:solidFill>
                  <a:srgbClr val="000000"/>
                </a:solidFill>
                <a:latin typeface="Abhaya Libre Regular"/>
              </a:rPr>
              <a:t>uverenjima</a:t>
            </a:r>
            <a:endParaRPr lang="sr-Latn-RS" sz="3190" spc="-47" dirty="0" smtClean="0">
              <a:solidFill>
                <a:srgbClr val="000000"/>
              </a:solidFill>
              <a:latin typeface="Abhaya Libre Regular"/>
            </a:endParaRPr>
          </a:p>
          <a:p>
            <a:pPr marL="688821" lvl="1" indent="-344411" algn="just">
              <a:lnSpc>
                <a:spcPts val="4466"/>
              </a:lnSpc>
              <a:buFont typeface="Arial"/>
              <a:buChar char="•"/>
            </a:pPr>
            <a:r>
              <a:rPr lang="en-US" sz="3190" spc="-47" dirty="0" err="1" smtClean="0">
                <a:solidFill>
                  <a:srgbClr val="000000"/>
                </a:solidFill>
                <a:latin typeface="Abhaya Libre Regular"/>
              </a:rPr>
              <a:t>Fo</a:t>
            </a:r>
            <a:r>
              <a:rPr lang="sr-Latn-RS" sz="3190" spc="-47" dirty="0" smtClean="0">
                <a:solidFill>
                  <a:srgbClr val="000000"/>
                </a:solidFill>
                <a:latin typeface="Abhaya Libre Regular"/>
              </a:rPr>
              <a:t>k</a:t>
            </a:r>
            <a:r>
              <a:rPr lang="en-US" sz="3190" spc="-47" dirty="0" smtClean="0">
                <a:solidFill>
                  <a:srgbClr val="000000"/>
                </a:solidFill>
                <a:latin typeface="Abhaya Libre Regular"/>
              </a:rPr>
              <a:t>us</a:t>
            </a:r>
            <a:r>
              <a:rPr lang="en-US" sz="3190" spc="-47" dirty="0">
                <a:solidFill>
                  <a:srgbClr val="000000"/>
                </a:solidFill>
                <a:latin typeface="Abhaya Libre Regular"/>
              </a:rPr>
              <a:t>: </a:t>
            </a:r>
            <a:r>
              <a:rPr lang="en-US" sz="3190" spc="-47" dirty="0" err="1">
                <a:solidFill>
                  <a:srgbClr val="000000"/>
                </a:solidFill>
                <a:latin typeface="Abhaya Libre Regular"/>
              </a:rPr>
              <a:t>Moralni</a:t>
            </a:r>
            <a:r>
              <a:rPr lang="en-US" sz="3190" spc="-47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3190" spc="-47" dirty="0" err="1">
                <a:solidFill>
                  <a:srgbClr val="000000"/>
                </a:solidFill>
                <a:latin typeface="Abhaya Libre Regular"/>
              </a:rPr>
              <a:t>aspekti</a:t>
            </a:r>
            <a:r>
              <a:rPr lang="en-US" sz="3190" spc="-47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3190" spc="-47" dirty="0" err="1">
                <a:solidFill>
                  <a:srgbClr val="000000"/>
                </a:solidFill>
                <a:latin typeface="Abhaya Libre Regular"/>
              </a:rPr>
              <a:t>liderstva</a:t>
            </a:r>
            <a:endParaRPr lang="en-US" sz="3190" spc="-47" dirty="0">
              <a:solidFill>
                <a:srgbClr val="000000"/>
              </a:solidFill>
              <a:latin typeface="Abhaya Libre Regular"/>
            </a:endParaRPr>
          </a:p>
          <a:p>
            <a:pPr marL="1377642" lvl="2" indent="-459214" algn="just">
              <a:lnSpc>
                <a:spcPts val="4466"/>
              </a:lnSpc>
              <a:buFont typeface="Arial"/>
              <a:buChar char="⚬"/>
            </a:pPr>
            <a:r>
              <a:rPr lang="sr-Latn-RS" sz="3190" spc="-47" dirty="0" smtClean="0">
                <a:solidFill>
                  <a:srgbClr val="000000"/>
                </a:solidFill>
                <a:latin typeface="Abhaya Libre Regular"/>
              </a:rPr>
              <a:t>Etika </a:t>
            </a:r>
            <a:r>
              <a:rPr lang="sr-Latn-RS" sz="3190" spc="-47" dirty="0">
                <a:solidFill>
                  <a:srgbClr val="000000"/>
                </a:solidFill>
                <a:latin typeface="Abhaya Libre Regular"/>
              </a:rPr>
              <a:t>u</a:t>
            </a:r>
            <a:r>
              <a:rPr lang="sr-Latn-RS" sz="3190" spc="-47" dirty="0" smtClean="0">
                <a:solidFill>
                  <a:srgbClr val="000000"/>
                </a:solidFill>
                <a:latin typeface="Abhaya Libre Regular"/>
              </a:rPr>
              <a:t> liderstvu</a:t>
            </a:r>
            <a:endParaRPr lang="en-US" sz="3190" spc="-47" dirty="0" smtClean="0">
              <a:solidFill>
                <a:srgbClr val="000000"/>
              </a:solidFill>
              <a:latin typeface="Abhaya Libre Regular Bold"/>
            </a:endParaRPr>
          </a:p>
          <a:p>
            <a:pPr marL="2066464" lvl="3" indent="-516616" algn="just">
              <a:lnSpc>
                <a:spcPts val="4466"/>
              </a:lnSpc>
              <a:buFont typeface="Arial"/>
              <a:buChar char="￭"/>
            </a:pPr>
            <a:r>
              <a:rPr lang="en-US" sz="3190" spc="-47" dirty="0" err="1">
                <a:solidFill>
                  <a:srgbClr val="000000"/>
                </a:solidFill>
                <a:latin typeface="Abhaya Libre Regular"/>
              </a:rPr>
              <a:t>Liderstvo</a:t>
            </a:r>
            <a:r>
              <a:rPr lang="en-US" sz="3190" spc="-47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3190" spc="-47" dirty="0" err="1">
                <a:solidFill>
                  <a:srgbClr val="000000"/>
                </a:solidFill>
                <a:latin typeface="Abhaya Libre Regular"/>
              </a:rPr>
              <a:t>nije</a:t>
            </a:r>
            <a:r>
              <a:rPr lang="en-US" sz="3190" spc="-47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3190" spc="-47" dirty="0" err="1">
                <a:solidFill>
                  <a:srgbClr val="000000"/>
                </a:solidFill>
                <a:latin typeface="Abhaya Libre Regular"/>
              </a:rPr>
              <a:t>oslobođeno</a:t>
            </a:r>
            <a:r>
              <a:rPr lang="en-US" sz="3190" spc="-47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3190" spc="-47" dirty="0" err="1">
                <a:solidFill>
                  <a:srgbClr val="000000"/>
                </a:solidFill>
                <a:latin typeface="Abhaya Libre Regular"/>
              </a:rPr>
              <a:t>vrednosti</a:t>
            </a:r>
            <a:r>
              <a:rPr lang="en-US" sz="3190" spc="-47" dirty="0">
                <a:solidFill>
                  <a:srgbClr val="000000"/>
                </a:solidFill>
                <a:latin typeface="Abhaya Libre Regular"/>
              </a:rPr>
              <a:t>. Martin </a:t>
            </a:r>
            <a:r>
              <a:rPr lang="en-US" sz="3190" spc="-47" dirty="0" err="1">
                <a:solidFill>
                  <a:srgbClr val="000000"/>
                </a:solidFill>
                <a:latin typeface="Abhaya Libre Regular"/>
              </a:rPr>
              <a:t>Luter</a:t>
            </a:r>
            <a:r>
              <a:rPr lang="en-US" sz="3190" spc="-47" dirty="0">
                <a:solidFill>
                  <a:srgbClr val="000000"/>
                </a:solidFill>
                <a:latin typeface="Abhaya Libre Regular"/>
              </a:rPr>
              <a:t> King =/= Hitler</a:t>
            </a:r>
          </a:p>
          <a:p>
            <a:pPr marL="2066464" lvl="3" indent="-516616" algn="just">
              <a:lnSpc>
                <a:spcPts val="4466"/>
              </a:lnSpc>
              <a:buFont typeface="Arial"/>
              <a:buChar char="￭"/>
            </a:pPr>
            <a:r>
              <a:rPr lang="en-US" sz="3190" spc="-47" dirty="0" err="1">
                <a:solidFill>
                  <a:srgbClr val="000000"/>
                </a:solidFill>
                <a:latin typeface="Abhaya Libre Regular"/>
              </a:rPr>
              <a:t>Etički</a:t>
            </a:r>
            <a:r>
              <a:rPr lang="en-US" sz="3190" spc="-47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3190" spc="-47" dirty="0" err="1">
                <a:solidFill>
                  <a:srgbClr val="000000"/>
                </a:solidFill>
                <a:latin typeface="Abhaya Libre Regular"/>
              </a:rPr>
              <a:t>lideri</a:t>
            </a:r>
            <a:r>
              <a:rPr lang="en-US" sz="3190" spc="-47" dirty="0">
                <a:solidFill>
                  <a:srgbClr val="000000"/>
                </a:solidFill>
                <a:latin typeface="Abhaya Libre Regular"/>
              </a:rPr>
              <a:t>: </a:t>
            </a:r>
            <a:r>
              <a:rPr lang="en-US" sz="3190" spc="-47" dirty="0" err="1">
                <a:solidFill>
                  <a:srgbClr val="000000"/>
                </a:solidFill>
                <a:latin typeface="Abhaya Libre Regular"/>
              </a:rPr>
              <a:t>Koristite</a:t>
            </a:r>
            <a:r>
              <a:rPr lang="en-US" sz="3190" spc="-47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3190" spc="-47" dirty="0" err="1" smtClean="0">
                <a:solidFill>
                  <a:srgbClr val="000000"/>
                </a:solidFill>
                <a:latin typeface="Abhaya Libre Regular"/>
              </a:rPr>
              <a:t>harizmu</a:t>
            </a:r>
            <a:r>
              <a:rPr lang="sr-Latn-RS" sz="3190" spc="-47" dirty="0" smtClean="0">
                <a:solidFill>
                  <a:srgbClr val="000000"/>
                </a:solidFill>
                <a:latin typeface="Abhaya Libre Regular"/>
              </a:rPr>
              <a:t> kao </a:t>
            </a:r>
            <a:r>
              <a:rPr lang="en-US" sz="3190" spc="-47" dirty="0" err="1" smtClean="0">
                <a:solidFill>
                  <a:srgbClr val="000000"/>
                </a:solidFill>
                <a:latin typeface="Abhaya Libre Regular"/>
              </a:rPr>
              <a:t>moć</a:t>
            </a:r>
            <a:r>
              <a:rPr lang="en-US" sz="3190" spc="-47" dirty="0" smtClean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3190" spc="-47" dirty="0" err="1">
                <a:solidFill>
                  <a:srgbClr val="000000"/>
                </a:solidFill>
                <a:latin typeface="Abhaya Libre Regular"/>
              </a:rPr>
              <a:t>na</a:t>
            </a:r>
            <a:r>
              <a:rPr lang="en-US" sz="3190" spc="-47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3190" spc="-47" dirty="0" err="1">
                <a:solidFill>
                  <a:srgbClr val="000000"/>
                </a:solidFill>
                <a:latin typeface="Abhaya Libre Regular"/>
              </a:rPr>
              <a:t>društveno</a:t>
            </a:r>
            <a:r>
              <a:rPr lang="en-US" sz="3190" spc="-47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3190" spc="-47" dirty="0" err="1">
                <a:solidFill>
                  <a:srgbClr val="000000"/>
                </a:solidFill>
                <a:latin typeface="Abhaya Libre Regular"/>
              </a:rPr>
              <a:t>konstruktivan</a:t>
            </a:r>
            <a:r>
              <a:rPr lang="en-US" sz="3190" spc="-47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3190" spc="-47" dirty="0" err="1">
                <a:solidFill>
                  <a:srgbClr val="000000"/>
                </a:solidFill>
                <a:latin typeface="Abhaya Libre Regular"/>
              </a:rPr>
              <a:t>način</a:t>
            </a:r>
            <a:r>
              <a:rPr lang="en-US" sz="3190" spc="-47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3190" spc="-47" dirty="0" err="1">
                <a:solidFill>
                  <a:srgbClr val="000000"/>
                </a:solidFill>
                <a:latin typeface="Abhaya Libre Regular"/>
              </a:rPr>
              <a:t>i</a:t>
            </a:r>
            <a:r>
              <a:rPr lang="en-US" sz="3190" spc="-47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3190" spc="-47" dirty="0" err="1" smtClean="0">
                <a:solidFill>
                  <a:srgbClr val="000000"/>
                </a:solidFill>
                <a:latin typeface="Abhaya Libre Regular"/>
              </a:rPr>
              <a:t>služ</a:t>
            </a:r>
            <a:r>
              <a:rPr lang="sr-Latn-RS" sz="3190" spc="-47" dirty="0" smtClean="0">
                <a:solidFill>
                  <a:srgbClr val="000000"/>
                </a:solidFill>
                <a:latin typeface="Abhaya Libre Regular"/>
              </a:rPr>
              <a:t>e</a:t>
            </a:r>
            <a:r>
              <a:rPr lang="en-US" sz="3190" spc="-47" dirty="0" smtClean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3190" spc="-47" dirty="0" err="1">
                <a:solidFill>
                  <a:srgbClr val="000000"/>
                </a:solidFill>
                <a:latin typeface="Abhaya Libre Regular"/>
              </a:rPr>
              <a:t>drugima</a:t>
            </a:r>
            <a:endParaRPr lang="en-US" sz="3190" spc="-47" dirty="0">
              <a:solidFill>
                <a:srgbClr val="000000"/>
              </a:solidFill>
              <a:latin typeface="Abhaya Libre Regular"/>
            </a:endParaRPr>
          </a:p>
          <a:p>
            <a:pPr marL="2066464" lvl="3" indent="-516616" algn="just">
              <a:lnSpc>
                <a:spcPts val="4466"/>
              </a:lnSpc>
              <a:buFont typeface="Arial"/>
              <a:buChar char="￭"/>
            </a:pPr>
            <a:r>
              <a:rPr lang="en-US" sz="3190" spc="-47" dirty="0" err="1">
                <a:solidFill>
                  <a:srgbClr val="000000"/>
                </a:solidFill>
                <a:latin typeface="Abhaya Libre Regular"/>
              </a:rPr>
              <a:t>Neetički</a:t>
            </a:r>
            <a:r>
              <a:rPr lang="en-US" sz="3190" spc="-47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3190" spc="-47" dirty="0" err="1">
                <a:solidFill>
                  <a:srgbClr val="000000"/>
                </a:solidFill>
                <a:latin typeface="Abhaya Libre Regular"/>
              </a:rPr>
              <a:t>lideri</a:t>
            </a:r>
            <a:r>
              <a:rPr lang="en-US" sz="3190" spc="-47" dirty="0">
                <a:solidFill>
                  <a:srgbClr val="000000"/>
                </a:solidFill>
                <a:latin typeface="Abhaya Libre Regular"/>
              </a:rPr>
              <a:t>: </a:t>
            </a:r>
            <a:r>
              <a:rPr lang="en-US" sz="3190" spc="-47" dirty="0" err="1">
                <a:solidFill>
                  <a:srgbClr val="000000"/>
                </a:solidFill>
                <a:latin typeface="Abhaya Libre Regular"/>
              </a:rPr>
              <a:t>Koristite</a:t>
            </a:r>
            <a:r>
              <a:rPr lang="en-US" sz="3190" spc="-47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3190" spc="-47" dirty="0" err="1" smtClean="0">
                <a:solidFill>
                  <a:srgbClr val="000000"/>
                </a:solidFill>
                <a:latin typeface="Abhaya Libre Regular"/>
              </a:rPr>
              <a:t>harizmu</a:t>
            </a:r>
            <a:r>
              <a:rPr lang="sr-Latn-RS" sz="3190" spc="-47" dirty="0" smtClean="0">
                <a:solidFill>
                  <a:srgbClr val="000000"/>
                </a:solidFill>
                <a:latin typeface="Abhaya Libre Regular"/>
              </a:rPr>
              <a:t> kao </a:t>
            </a:r>
            <a:r>
              <a:rPr lang="en-US" sz="3190" spc="-47" dirty="0" err="1" smtClean="0">
                <a:solidFill>
                  <a:srgbClr val="000000"/>
                </a:solidFill>
                <a:latin typeface="Abhaya Libre Regular"/>
              </a:rPr>
              <a:t>moć</a:t>
            </a:r>
            <a:r>
              <a:rPr lang="en-US" sz="3190" spc="-47" dirty="0" smtClean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3190" spc="-47" dirty="0">
                <a:solidFill>
                  <a:srgbClr val="000000"/>
                </a:solidFill>
                <a:latin typeface="Abhaya Libre Regular"/>
              </a:rPr>
              <a:t>da </a:t>
            </a:r>
            <a:r>
              <a:rPr lang="en-US" sz="3190" spc="-47" dirty="0" err="1" smtClean="0">
                <a:solidFill>
                  <a:srgbClr val="000000"/>
                </a:solidFill>
                <a:latin typeface="Abhaya Libre Regular"/>
              </a:rPr>
              <a:t>poveća</a:t>
            </a:r>
            <a:r>
              <a:rPr lang="sr-Latn-RS" sz="3190" spc="-47" dirty="0" smtClean="0">
                <a:solidFill>
                  <a:srgbClr val="000000"/>
                </a:solidFill>
                <a:latin typeface="Abhaya Libre Regular"/>
              </a:rPr>
              <a:t>ju</a:t>
            </a:r>
            <a:r>
              <a:rPr lang="en-US" sz="3190" spc="-47" dirty="0" smtClean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sr-Latn-RS" sz="3190" spc="-47" dirty="0" smtClean="0">
                <a:solidFill>
                  <a:srgbClr val="000000"/>
                </a:solidFill>
                <a:latin typeface="Abhaya Libre Regular"/>
              </a:rPr>
              <a:t>vlast</a:t>
            </a:r>
            <a:r>
              <a:rPr lang="en-US" sz="3190" spc="-47" dirty="0" smtClean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3190" spc="-47" dirty="0" err="1">
                <a:solidFill>
                  <a:srgbClr val="000000"/>
                </a:solidFill>
                <a:latin typeface="Abhaya Libre Regular"/>
              </a:rPr>
              <a:t>nad</a:t>
            </a:r>
            <a:r>
              <a:rPr lang="en-US" sz="3190" spc="-47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3190" spc="-47" dirty="0" err="1">
                <a:solidFill>
                  <a:srgbClr val="000000"/>
                </a:solidFill>
                <a:latin typeface="Abhaya Libre Regular"/>
              </a:rPr>
              <a:t>sledbenicima</a:t>
            </a:r>
            <a:r>
              <a:rPr lang="en-US" sz="3190" spc="-47" dirty="0">
                <a:solidFill>
                  <a:srgbClr val="000000"/>
                </a:solidFill>
                <a:latin typeface="Abhaya Libre Regular"/>
              </a:rPr>
              <a:t>, </a:t>
            </a:r>
            <a:r>
              <a:rPr lang="en-US" sz="3190" spc="-47" dirty="0" err="1" smtClean="0">
                <a:solidFill>
                  <a:srgbClr val="000000"/>
                </a:solidFill>
                <a:latin typeface="Abhaya Libre Regular"/>
              </a:rPr>
              <a:t>usmeren</a:t>
            </a:r>
            <a:r>
              <a:rPr lang="sr-Latn-RS" sz="3190" spc="-47" dirty="0" smtClean="0">
                <a:solidFill>
                  <a:srgbClr val="000000"/>
                </a:solidFill>
                <a:latin typeface="Abhaya Libre Regular"/>
              </a:rPr>
              <a:t>i su</a:t>
            </a:r>
            <a:r>
              <a:rPr lang="en-US" sz="3190" spc="-47" dirty="0" smtClean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3190" spc="-47" dirty="0" err="1">
                <a:solidFill>
                  <a:srgbClr val="000000"/>
                </a:solidFill>
                <a:latin typeface="Abhaya Libre Regular"/>
              </a:rPr>
              <a:t>ka</a:t>
            </a:r>
            <a:r>
              <a:rPr lang="en-US" sz="3190" spc="-47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3190" spc="-47" dirty="0" err="1">
                <a:solidFill>
                  <a:srgbClr val="000000"/>
                </a:solidFill>
                <a:latin typeface="Abhaya Libre Regular"/>
              </a:rPr>
              <a:t>sebičnim</a:t>
            </a:r>
            <a:r>
              <a:rPr lang="en-US" sz="3190" spc="-47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3190" spc="-47" dirty="0" err="1">
                <a:solidFill>
                  <a:srgbClr val="000000"/>
                </a:solidFill>
                <a:latin typeface="Abhaya Libre Regular"/>
              </a:rPr>
              <a:t>ciljevima</a:t>
            </a:r>
            <a:endParaRPr lang="en-US" sz="3190" spc="-47" dirty="0" smtClean="0">
              <a:solidFill>
                <a:srgbClr val="000000"/>
              </a:solidFill>
              <a:latin typeface="Abhaya Libre Regular"/>
            </a:endParaRPr>
          </a:p>
          <a:p>
            <a:pPr algn="just">
              <a:lnSpc>
                <a:spcPts val="4466"/>
              </a:lnSpc>
            </a:pPr>
            <a:endParaRPr lang="en-US" sz="3190" spc="-47" dirty="0">
              <a:solidFill>
                <a:srgbClr val="000000"/>
              </a:solidFill>
              <a:latin typeface="Abhaya Libre Regular"/>
            </a:endParaRPr>
          </a:p>
          <a:p>
            <a:pPr algn="just">
              <a:lnSpc>
                <a:spcPts val="4466"/>
              </a:lnSpc>
            </a:pPr>
            <a:endParaRPr lang="en-US" sz="3190" spc="-47" dirty="0">
              <a:solidFill>
                <a:srgbClr val="000000"/>
              </a:solidFill>
              <a:latin typeface="Abhaya Libre Regular"/>
            </a:endParaRP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4993119" y="9508512"/>
            <a:ext cx="2360235" cy="602763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3456555" y="9092897"/>
            <a:ext cx="1068843" cy="1110057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E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4196164">
            <a:off x="-5811133" y="7594029"/>
            <a:ext cx="11622266" cy="1238807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836636">
            <a:off x="0" y="-2006961"/>
            <a:ext cx="3334026" cy="358848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6418708" y="0"/>
            <a:ext cx="1869292" cy="186929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7870030" y="9245916"/>
            <a:ext cx="3710720" cy="77925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/>
          <a:srcRect l="1101" r="1101"/>
          <a:stretch>
            <a:fillRect/>
          </a:stretch>
        </p:blipFill>
        <p:spPr>
          <a:xfrm>
            <a:off x="10432226" y="2942486"/>
            <a:ext cx="7511485" cy="4701557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3436461" y="1134671"/>
            <a:ext cx="11415078" cy="28281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49"/>
              </a:lnSpc>
            </a:pPr>
            <a:r>
              <a:rPr lang="sr-Latn-RS" sz="6410" dirty="0" smtClean="0">
                <a:solidFill>
                  <a:srgbClr val="000000"/>
                </a:solidFill>
                <a:latin typeface="Abhaya Libre Regular Bold"/>
              </a:rPr>
              <a:t>Poverenje</a:t>
            </a:r>
            <a:endParaRPr lang="en-US" sz="6410" dirty="0">
              <a:solidFill>
                <a:srgbClr val="000000"/>
              </a:solidFill>
              <a:latin typeface="Abhaya Libre Regular Bold"/>
            </a:endParaRPr>
          </a:p>
          <a:p>
            <a:pPr algn="ctr">
              <a:lnSpc>
                <a:spcPts val="5449"/>
              </a:lnSpc>
            </a:pPr>
            <a:endParaRPr lang="en-US" sz="6410" dirty="0">
              <a:solidFill>
                <a:srgbClr val="000000"/>
              </a:solidFill>
              <a:latin typeface="Abhaya Libre Regular Bold"/>
            </a:endParaRPr>
          </a:p>
          <a:p>
            <a:pPr algn="ctr">
              <a:lnSpc>
                <a:spcPts val="5449"/>
              </a:lnSpc>
            </a:pPr>
            <a:endParaRPr lang="en-US" sz="6410" dirty="0">
              <a:solidFill>
                <a:srgbClr val="000000"/>
              </a:solidFill>
              <a:latin typeface="Abhaya Libre Regular Bold"/>
            </a:endParaRPr>
          </a:p>
          <a:p>
            <a:pPr algn="ctr">
              <a:lnSpc>
                <a:spcPts val="5449"/>
              </a:lnSpc>
            </a:pPr>
            <a:r>
              <a:rPr lang="en-US" sz="6410" dirty="0">
                <a:solidFill>
                  <a:srgbClr val="000000"/>
                </a:solidFill>
                <a:latin typeface="Abhaya Libre Regular Bold"/>
              </a:rPr>
              <a:t> 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380510" y="2575761"/>
            <a:ext cx="9577831" cy="57492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466"/>
              </a:lnSpc>
            </a:pPr>
            <a:endParaRPr dirty="0"/>
          </a:p>
          <a:p>
            <a:pPr marL="688821" lvl="1" indent="-344411" algn="just">
              <a:lnSpc>
                <a:spcPts val="4466"/>
              </a:lnSpc>
              <a:buFont typeface="Arial"/>
              <a:buChar char="•"/>
            </a:pPr>
            <a:r>
              <a:rPr lang="sr-Latn-RS" sz="3190" spc="-47" dirty="0" smtClean="0">
                <a:solidFill>
                  <a:srgbClr val="000000"/>
                </a:solidFill>
                <a:latin typeface="Abhaya Libre Regular"/>
              </a:rPr>
              <a:t>Psih</a:t>
            </a:r>
            <a:r>
              <a:rPr lang="en-US" sz="3190" spc="-47" dirty="0" err="1" smtClean="0">
                <a:solidFill>
                  <a:srgbClr val="000000"/>
                </a:solidFill>
                <a:latin typeface="Abhaya Libre Regular"/>
              </a:rPr>
              <a:t>ološko</a:t>
            </a:r>
            <a:r>
              <a:rPr lang="en-US" sz="3190" spc="-47" dirty="0" smtClean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3190" spc="-47" dirty="0" err="1">
                <a:solidFill>
                  <a:srgbClr val="000000"/>
                </a:solidFill>
                <a:latin typeface="Abhaya Libre Regular"/>
              </a:rPr>
              <a:t>stanje</a:t>
            </a:r>
            <a:r>
              <a:rPr lang="en-US" sz="3190" spc="-47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sr-Latn-RS" sz="3190" spc="-47" dirty="0" smtClean="0">
                <a:solidFill>
                  <a:srgbClr val="000000"/>
                </a:solidFill>
                <a:latin typeface="Abhaya Libre Regular"/>
              </a:rPr>
              <a:t>pojedinca </a:t>
            </a:r>
            <a:r>
              <a:rPr lang="en-US" sz="3190" spc="-47" dirty="0" err="1" smtClean="0">
                <a:solidFill>
                  <a:srgbClr val="000000"/>
                </a:solidFill>
                <a:latin typeface="Abhaya Libre Regular"/>
              </a:rPr>
              <a:t>koj</a:t>
            </a:r>
            <a:r>
              <a:rPr lang="sr-Latn-RS" sz="3190" spc="-47" dirty="0" smtClean="0">
                <a:solidFill>
                  <a:srgbClr val="000000"/>
                </a:solidFill>
                <a:latin typeface="Abhaya Libre Regular"/>
              </a:rPr>
              <a:t>e</a:t>
            </a:r>
            <a:r>
              <a:rPr lang="en-US" sz="3190" spc="-47" dirty="0" smtClean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sr-Latn-RS" sz="3190" spc="-47" dirty="0" smtClean="0">
                <a:solidFill>
                  <a:srgbClr val="000000"/>
                </a:solidFill>
                <a:latin typeface="Abhaya Libre Regular"/>
              </a:rPr>
              <a:t>ga</a:t>
            </a:r>
            <a:r>
              <a:rPr lang="en-US" sz="3190" spc="-47" dirty="0" smtClean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3190" spc="-47" dirty="0" err="1">
                <a:solidFill>
                  <a:srgbClr val="000000"/>
                </a:solidFill>
                <a:latin typeface="Abhaya Libre Regular"/>
              </a:rPr>
              <a:t>tera</a:t>
            </a:r>
            <a:r>
              <a:rPr lang="en-US" sz="3190" spc="-47" dirty="0">
                <a:solidFill>
                  <a:srgbClr val="000000"/>
                </a:solidFill>
                <a:latin typeface="Abhaya Libre Regular"/>
              </a:rPr>
              <a:t> da </a:t>
            </a:r>
            <a:r>
              <a:rPr lang="en-US" sz="3190" spc="-47" dirty="0" err="1" smtClean="0">
                <a:solidFill>
                  <a:srgbClr val="000000"/>
                </a:solidFill>
                <a:latin typeface="Abhaya Libre Regular"/>
              </a:rPr>
              <a:t>pristane</a:t>
            </a:r>
            <a:r>
              <a:rPr lang="en-US" sz="3190" spc="-47" dirty="0" smtClean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3190" spc="-47" dirty="0">
                <a:solidFill>
                  <a:srgbClr val="000000"/>
                </a:solidFill>
                <a:latin typeface="Abhaya Libre Regular"/>
              </a:rPr>
              <a:t>da </a:t>
            </a:r>
            <a:r>
              <a:rPr lang="en-US" sz="3190" spc="-47" dirty="0" err="1" smtClean="0">
                <a:solidFill>
                  <a:srgbClr val="000000"/>
                </a:solidFill>
                <a:latin typeface="Abhaya Libre Regular"/>
              </a:rPr>
              <a:t>bude</a:t>
            </a:r>
            <a:r>
              <a:rPr lang="sr-Latn-RS" sz="3190" spc="-47" dirty="0" smtClean="0">
                <a:solidFill>
                  <a:srgbClr val="000000"/>
                </a:solidFill>
                <a:latin typeface="Abhaya Libre Regular"/>
              </a:rPr>
              <a:t> osetljiv </a:t>
            </a:r>
            <a:r>
              <a:rPr lang="en-US" sz="3190" spc="-47" dirty="0" err="1" smtClean="0">
                <a:solidFill>
                  <a:srgbClr val="000000"/>
                </a:solidFill>
                <a:latin typeface="Abhaya Libre Regular"/>
              </a:rPr>
              <a:t>na</a:t>
            </a:r>
            <a:r>
              <a:rPr lang="en-US" sz="3190" spc="-47" dirty="0" smtClean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3190" spc="-47" dirty="0" err="1">
                <a:solidFill>
                  <a:srgbClr val="000000"/>
                </a:solidFill>
                <a:latin typeface="Abhaya Libre Regular"/>
              </a:rPr>
              <a:t>druge</a:t>
            </a:r>
            <a:r>
              <a:rPr lang="en-US" sz="3190" spc="-47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3190" spc="-47" dirty="0" err="1">
                <a:solidFill>
                  <a:srgbClr val="000000"/>
                </a:solidFill>
                <a:latin typeface="Abhaya Libre Regular"/>
              </a:rPr>
              <a:t>jer</a:t>
            </a:r>
            <a:r>
              <a:rPr lang="en-US" sz="3190" spc="-47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3190" spc="-47" dirty="0" err="1" smtClean="0">
                <a:solidFill>
                  <a:srgbClr val="000000"/>
                </a:solidFill>
                <a:latin typeface="Abhaya Libre Regular"/>
              </a:rPr>
              <a:t>ima</a:t>
            </a:r>
            <a:r>
              <a:rPr lang="en-US" sz="3190" spc="-47" dirty="0" smtClean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3190" spc="-47" dirty="0" err="1">
                <a:solidFill>
                  <a:srgbClr val="000000"/>
                </a:solidFill>
                <a:latin typeface="Abhaya Libre Regular"/>
              </a:rPr>
              <a:t>pozitivna</a:t>
            </a:r>
            <a:r>
              <a:rPr lang="en-US" sz="3190" spc="-47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3190" spc="-47" dirty="0" err="1">
                <a:solidFill>
                  <a:srgbClr val="000000"/>
                </a:solidFill>
                <a:latin typeface="Abhaya Libre Regular"/>
              </a:rPr>
              <a:t>očekivanja</a:t>
            </a:r>
            <a:r>
              <a:rPr lang="en-US" sz="3190" spc="-47" dirty="0">
                <a:solidFill>
                  <a:srgbClr val="000000"/>
                </a:solidFill>
                <a:latin typeface="Abhaya Libre Regular"/>
              </a:rPr>
              <a:t> o tome </a:t>
            </a:r>
            <a:r>
              <a:rPr lang="en-US" sz="3190" spc="-47" dirty="0" err="1">
                <a:solidFill>
                  <a:srgbClr val="000000"/>
                </a:solidFill>
                <a:latin typeface="Abhaya Libre Regular"/>
              </a:rPr>
              <a:t>kako</a:t>
            </a:r>
            <a:r>
              <a:rPr lang="en-US" sz="3190" spc="-47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3190" spc="-47" dirty="0" err="1">
                <a:solidFill>
                  <a:srgbClr val="000000"/>
                </a:solidFill>
                <a:latin typeface="Abhaya Libre Regular"/>
              </a:rPr>
              <a:t>će</a:t>
            </a:r>
            <a:r>
              <a:rPr lang="en-US" sz="3190" spc="-47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3190" spc="-47" dirty="0" err="1">
                <a:solidFill>
                  <a:srgbClr val="000000"/>
                </a:solidFill>
                <a:latin typeface="Abhaya Libre Regular"/>
              </a:rPr>
              <a:t>stvari</a:t>
            </a:r>
            <a:r>
              <a:rPr lang="en-US" sz="3190" spc="-47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3190" spc="-47" dirty="0" err="1">
                <a:solidFill>
                  <a:srgbClr val="000000"/>
                </a:solidFill>
                <a:latin typeface="Abhaya Libre Regular"/>
              </a:rPr>
              <a:t>ispasti</a:t>
            </a:r>
            <a:endParaRPr lang="en-US" sz="3190" spc="-47" dirty="0">
              <a:solidFill>
                <a:srgbClr val="000000"/>
              </a:solidFill>
              <a:latin typeface="Abhaya Libre Regular"/>
            </a:endParaRPr>
          </a:p>
          <a:p>
            <a:pPr marL="688821" lvl="1" indent="-344411" algn="just">
              <a:lnSpc>
                <a:spcPts val="4466"/>
              </a:lnSpc>
              <a:buFont typeface="Arial"/>
              <a:buChar char="•"/>
            </a:pPr>
            <a:r>
              <a:rPr lang="en-US" sz="3190" spc="-47" dirty="0" err="1">
                <a:solidFill>
                  <a:srgbClr val="000000"/>
                </a:solidFill>
                <a:latin typeface="Abhaya Libre Regular"/>
              </a:rPr>
              <a:t>Ključni</a:t>
            </a:r>
            <a:r>
              <a:rPr lang="en-US" sz="3190" spc="-47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3190" spc="-47" dirty="0" err="1">
                <a:solidFill>
                  <a:srgbClr val="000000"/>
                </a:solidFill>
                <a:latin typeface="Abhaya Libre Regular"/>
              </a:rPr>
              <a:t>atribut</a:t>
            </a:r>
            <a:r>
              <a:rPr lang="en-US" sz="3190" spc="-47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3190" spc="-47" dirty="0" err="1">
                <a:solidFill>
                  <a:srgbClr val="000000"/>
                </a:solidFill>
                <a:latin typeface="Abhaya Libre Regular"/>
              </a:rPr>
              <a:t>povezan</a:t>
            </a:r>
            <a:r>
              <a:rPr lang="en-US" sz="3190" spc="-47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3190" spc="-47" dirty="0" err="1">
                <a:solidFill>
                  <a:srgbClr val="000000"/>
                </a:solidFill>
                <a:latin typeface="Abhaya Libre Regular"/>
              </a:rPr>
              <a:t>sa</a:t>
            </a:r>
            <a:r>
              <a:rPr lang="en-US" sz="3190" spc="-47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3190" spc="-47" dirty="0" err="1">
                <a:solidFill>
                  <a:srgbClr val="000000"/>
                </a:solidFill>
                <a:latin typeface="Abhaya Libre Regular"/>
              </a:rPr>
              <a:t>liderstvom</a:t>
            </a:r>
            <a:r>
              <a:rPr lang="en-US" sz="3190" spc="-47" dirty="0">
                <a:solidFill>
                  <a:srgbClr val="000000"/>
                </a:solidFill>
                <a:latin typeface="Abhaya Libre Regular"/>
              </a:rPr>
              <a:t> (</a:t>
            </a:r>
            <a:r>
              <a:rPr lang="en-US" sz="3190" spc="-47" dirty="0" err="1">
                <a:solidFill>
                  <a:srgbClr val="000000"/>
                </a:solidFill>
                <a:latin typeface="Abhaya Libre Regular"/>
              </a:rPr>
              <a:t>učinkom</a:t>
            </a:r>
            <a:r>
              <a:rPr lang="en-US" sz="3190" spc="-47" dirty="0">
                <a:solidFill>
                  <a:srgbClr val="000000"/>
                </a:solidFill>
                <a:latin typeface="Abhaya Libre Regular"/>
              </a:rPr>
              <a:t>)</a:t>
            </a:r>
          </a:p>
          <a:p>
            <a:pPr marL="688821" lvl="1" indent="-344411" algn="just">
              <a:lnSpc>
                <a:spcPts val="4466"/>
              </a:lnSpc>
              <a:buFont typeface="Arial"/>
              <a:buChar char="•"/>
            </a:pPr>
            <a:r>
              <a:rPr lang="en-US" sz="3190" spc="-47" dirty="0" err="1">
                <a:solidFill>
                  <a:srgbClr val="000000"/>
                </a:solidFill>
                <a:latin typeface="Abhaya Libre Regular"/>
              </a:rPr>
              <a:t>Uverenje</a:t>
            </a:r>
            <a:r>
              <a:rPr lang="en-US" sz="3190" spc="-47" dirty="0">
                <a:solidFill>
                  <a:srgbClr val="000000"/>
                </a:solidFill>
                <a:latin typeface="Abhaya Libre Regular"/>
              </a:rPr>
              <a:t> da </a:t>
            </a:r>
            <a:r>
              <a:rPr lang="en-US" sz="3190" spc="-47" dirty="0" err="1" smtClean="0">
                <a:solidFill>
                  <a:srgbClr val="000000"/>
                </a:solidFill>
                <a:latin typeface="Abhaya Libre Regular"/>
              </a:rPr>
              <a:t>interesi</a:t>
            </a:r>
            <a:r>
              <a:rPr lang="sr-Latn-RS" sz="3190" spc="-47" dirty="0" smtClean="0">
                <a:solidFill>
                  <a:srgbClr val="000000"/>
                </a:solidFill>
                <a:latin typeface="Abhaya Libre Regular"/>
              </a:rPr>
              <a:t> pojedinca</a:t>
            </a:r>
            <a:r>
              <a:rPr lang="en-US" sz="3190" spc="-47" dirty="0" smtClean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3190" spc="-47" dirty="0" err="1">
                <a:solidFill>
                  <a:srgbClr val="000000"/>
                </a:solidFill>
                <a:latin typeface="Abhaya Libre Regular"/>
              </a:rPr>
              <a:t>neće</a:t>
            </a:r>
            <a:r>
              <a:rPr lang="en-US" sz="3190" spc="-47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3190" spc="-47" dirty="0" err="1">
                <a:solidFill>
                  <a:srgbClr val="000000"/>
                </a:solidFill>
                <a:latin typeface="Abhaya Libre Regular"/>
              </a:rPr>
              <a:t>biti</a:t>
            </a:r>
            <a:r>
              <a:rPr lang="en-US" sz="3190" spc="-47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3190" spc="-47" dirty="0" err="1">
                <a:solidFill>
                  <a:srgbClr val="000000"/>
                </a:solidFill>
                <a:latin typeface="Abhaya Libre Regular"/>
              </a:rPr>
              <a:t>zloupotrebljeni</a:t>
            </a:r>
            <a:r>
              <a:rPr lang="en-US" sz="3190" spc="-47" dirty="0">
                <a:solidFill>
                  <a:srgbClr val="000000"/>
                </a:solidFill>
                <a:latin typeface="Abhaya Libre Regular"/>
              </a:rPr>
              <a:t> – </a:t>
            </a:r>
            <a:r>
              <a:rPr lang="en-US" sz="3190" spc="-47" dirty="0" err="1">
                <a:solidFill>
                  <a:srgbClr val="000000"/>
                </a:solidFill>
                <a:latin typeface="Abhaya Libre Regular"/>
              </a:rPr>
              <a:t>uskladiće</a:t>
            </a:r>
            <a:r>
              <a:rPr lang="en-US" sz="3190" spc="-47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sr-Latn-RS" sz="3190" spc="-47" dirty="0" smtClean="0">
                <a:solidFill>
                  <a:srgbClr val="000000"/>
                </a:solidFill>
                <a:latin typeface="Abhaya Libre Regular"/>
              </a:rPr>
              <a:t>svoje</a:t>
            </a:r>
            <a:r>
              <a:rPr lang="en-US" sz="3190" spc="-47" dirty="0" smtClean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3190" spc="-47" dirty="0" err="1">
                <a:solidFill>
                  <a:srgbClr val="000000"/>
                </a:solidFill>
                <a:latin typeface="Abhaya Libre Regular"/>
              </a:rPr>
              <a:t>postupke</a:t>
            </a:r>
            <a:r>
              <a:rPr lang="en-US" sz="3190" spc="-47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3190" spc="-47" dirty="0" err="1">
                <a:solidFill>
                  <a:srgbClr val="000000"/>
                </a:solidFill>
                <a:latin typeface="Abhaya Libre Regular"/>
              </a:rPr>
              <a:t>i</a:t>
            </a:r>
            <a:r>
              <a:rPr lang="en-US" sz="3190" spc="-47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3190" spc="-47" dirty="0" err="1">
                <a:solidFill>
                  <a:srgbClr val="000000"/>
                </a:solidFill>
                <a:latin typeface="Abhaya Libre Regular"/>
              </a:rPr>
              <a:t>stavove</a:t>
            </a:r>
            <a:r>
              <a:rPr lang="en-US" sz="3190" spc="-47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3190" spc="-47" dirty="0" err="1">
                <a:solidFill>
                  <a:srgbClr val="000000"/>
                </a:solidFill>
                <a:latin typeface="Abhaya Libre Regular"/>
              </a:rPr>
              <a:t>sa</a:t>
            </a:r>
            <a:r>
              <a:rPr lang="en-US" sz="3190" spc="-47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3190" spc="-47" dirty="0" err="1">
                <a:solidFill>
                  <a:srgbClr val="000000"/>
                </a:solidFill>
                <a:latin typeface="Abhaya Libre Regular"/>
              </a:rPr>
              <a:t>ponašanjem</a:t>
            </a:r>
            <a:r>
              <a:rPr lang="en-US" sz="3190" spc="-47" dirty="0">
                <a:solidFill>
                  <a:srgbClr val="000000"/>
                </a:solidFill>
                <a:latin typeface="Abhaya Libre Regular"/>
              </a:rPr>
              <a:t>/</a:t>
            </a:r>
            <a:r>
              <a:rPr lang="en-US" sz="3190" spc="-47" dirty="0" err="1">
                <a:solidFill>
                  <a:srgbClr val="000000"/>
                </a:solidFill>
                <a:latin typeface="Abhaya Libre Regular"/>
              </a:rPr>
              <a:t>zahtevom</a:t>
            </a:r>
            <a:r>
              <a:rPr lang="en-US" sz="3190" spc="-47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3190" spc="-47" dirty="0" err="1">
                <a:solidFill>
                  <a:srgbClr val="000000"/>
                </a:solidFill>
                <a:latin typeface="Abhaya Libre Regular"/>
              </a:rPr>
              <a:t>vođe</a:t>
            </a:r>
            <a:endParaRPr lang="en-US" sz="3190" spc="-47" dirty="0">
              <a:solidFill>
                <a:srgbClr val="000000"/>
              </a:solidFill>
              <a:latin typeface="Abhaya Libre Regular"/>
            </a:endParaRPr>
          </a:p>
          <a:p>
            <a:pPr algn="just">
              <a:lnSpc>
                <a:spcPts val="4466"/>
              </a:lnSpc>
            </a:pPr>
            <a:endParaRPr lang="en-US" sz="3190" spc="-47" dirty="0">
              <a:solidFill>
                <a:srgbClr val="000000"/>
              </a:solidFill>
              <a:latin typeface="Abhaya Libre Regular"/>
            </a:endParaRPr>
          </a:p>
          <a:p>
            <a:pPr algn="just">
              <a:lnSpc>
                <a:spcPts val="4466"/>
              </a:lnSpc>
            </a:pPr>
            <a:endParaRPr lang="en-US" sz="3190" spc="-47" dirty="0">
              <a:solidFill>
                <a:srgbClr val="000000"/>
              </a:solidFill>
              <a:latin typeface="Abhaya Libre Regular"/>
            </a:endParaRP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4993119" y="9508512"/>
            <a:ext cx="2360235" cy="602763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3456555" y="9092897"/>
            <a:ext cx="1068843" cy="1110057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E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4196164">
            <a:off x="-5811133" y="7594029"/>
            <a:ext cx="11622266" cy="1238807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836636">
            <a:off x="0" y="-2006961"/>
            <a:ext cx="3334026" cy="358848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6418708" y="0"/>
            <a:ext cx="1869292" cy="186929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7870030" y="9245916"/>
            <a:ext cx="3710720" cy="779251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3436461" y="1134671"/>
            <a:ext cx="11415078" cy="28281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49"/>
              </a:lnSpc>
            </a:pPr>
            <a:r>
              <a:rPr lang="sr-Latn-RS" sz="6410" dirty="0" smtClean="0">
                <a:solidFill>
                  <a:srgbClr val="000000"/>
                </a:solidFill>
                <a:latin typeface="Abhaya Libre Regular Bold"/>
              </a:rPr>
              <a:t>Izazovi u liderstvu</a:t>
            </a:r>
            <a:endParaRPr lang="en-US" sz="6410" dirty="0">
              <a:solidFill>
                <a:srgbClr val="000000"/>
              </a:solidFill>
              <a:latin typeface="Abhaya Libre Regular Bold"/>
            </a:endParaRPr>
          </a:p>
          <a:p>
            <a:pPr algn="ctr">
              <a:lnSpc>
                <a:spcPts val="5449"/>
              </a:lnSpc>
            </a:pPr>
            <a:endParaRPr lang="en-US" sz="6410" dirty="0">
              <a:solidFill>
                <a:srgbClr val="000000"/>
              </a:solidFill>
              <a:latin typeface="Abhaya Libre Regular Bold"/>
            </a:endParaRPr>
          </a:p>
          <a:p>
            <a:pPr algn="ctr">
              <a:lnSpc>
                <a:spcPts val="5449"/>
              </a:lnSpc>
            </a:pPr>
            <a:endParaRPr lang="en-US" sz="6410" dirty="0">
              <a:solidFill>
                <a:srgbClr val="000000"/>
              </a:solidFill>
              <a:latin typeface="Abhaya Libre Regular Bold"/>
            </a:endParaRPr>
          </a:p>
          <a:p>
            <a:pPr algn="ctr">
              <a:lnSpc>
                <a:spcPts val="5449"/>
              </a:lnSpc>
            </a:pPr>
            <a:r>
              <a:rPr lang="en-US" sz="6410" dirty="0">
                <a:solidFill>
                  <a:srgbClr val="000000"/>
                </a:solidFill>
                <a:latin typeface="Abhaya Libre Regular Bold"/>
              </a:rPr>
              <a:t>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769975" y="1901748"/>
            <a:ext cx="11587855" cy="81945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466"/>
              </a:lnSpc>
            </a:pPr>
            <a:endParaRPr dirty="0"/>
          </a:p>
          <a:p>
            <a:pPr marL="645642" lvl="1" indent="-322821" algn="just">
              <a:lnSpc>
                <a:spcPts val="4186"/>
              </a:lnSpc>
              <a:buFont typeface="Arial"/>
              <a:buChar char="•"/>
            </a:pPr>
            <a:r>
              <a:rPr lang="en-US" sz="2990" spc="-44" dirty="0" err="1">
                <a:solidFill>
                  <a:srgbClr val="000000"/>
                </a:solidFill>
                <a:latin typeface="Abhaya Libre Regular"/>
              </a:rPr>
              <a:t>Liderstvo</a:t>
            </a:r>
            <a:r>
              <a:rPr lang="en-US" sz="2990" spc="-44" dirty="0">
                <a:solidFill>
                  <a:srgbClr val="000000"/>
                </a:solidFill>
                <a:latin typeface="Abhaya Libre Regular"/>
              </a:rPr>
              <a:t> je </a:t>
            </a:r>
            <a:r>
              <a:rPr lang="en-US" sz="2990" spc="-44" dirty="0" err="1">
                <a:solidFill>
                  <a:srgbClr val="000000"/>
                </a:solidFill>
                <a:latin typeface="Abhaya Libre Regular"/>
              </a:rPr>
              <a:t>često</a:t>
            </a:r>
            <a:r>
              <a:rPr lang="en-US" sz="2990" spc="-44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sr-Latn-RS" sz="2990" spc="-44" dirty="0" smtClean="0">
                <a:solidFill>
                  <a:srgbClr val="000000"/>
                </a:solidFill>
                <a:latin typeface="Abhaya Libre Regular"/>
              </a:rPr>
              <a:t>epitet</a:t>
            </a:r>
            <a:r>
              <a:rPr lang="en-US" sz="2990" spc="-44" dirty="0" smtClean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990" spc="-44" dirty="0" err="1" smtClean="0">
                <a:solidFill>
                  <a:srgbClr val="000000"/>
                </a:solidFill>
                <a:latin typeface="Abhaya Libre Regular"/>
              </a:rPr>
              <a:t>koj</a:t>
            </a:r>
            <a:r>
              <a:rPr lang="sr-Latn-RS" sz="2990" spc="-44" dirty="0" smtClean="0">
                <a:solidFill>
                  <a:srgbClr val="000000"/>
                </a:solidFill>
                <a:latin typeface="Abhaya Libre Regular"/>
              </a:rPr>
              <a:t>i</a:t>
            </a:r>
            <a:r>
              <a:rPr lang="en-US" sz="2990" spc="-44" dirty="0" smtClean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990" spc="-44" dirty="0" err="1">
                <a:solidFill>
                  <a:srgbClr val="000000"/>
                </a:solidFill>
                <a:latin typeface="Abhaya Libre Regular"/>
              </a:rPr>
              <a:t>ljudi</a:t>
            </a:r>
            <a:r>
              <a:rPr lang="en-US" sz="2990" spc="-44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990" spc="-44" dirty="0" err="1">
                <a:solidFill>
                  <a:srgbClr val="000000"/>
                </a:solidFill>
                <a:latin typeface="Abhaya Libre Regular"/>
              </a:rPr>
              <a:t>pripisuju</a:t>
            </a:r>
            <a:r>
              <a:rPr lang="en-US" sz="2990" spc="-44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990" spc="-44" dirty="0" err="1">
                <a:solidFill>
                  <a:srgbClr val="000000"/>
                </a:solidFill>
                <a:latin typeface="Abhaya Libre Regular"/>
              </a:rPr>
              <a:t>drugim</a:t>
            </a:r>
            <a:r>
              <a:rPr lang="en-US" sz="2990" spc="-44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990" spc="-44" dirty="0" err="1">
                <a:solidFill>
                  <a:srgbClr val="000000"/>
                </a:solidFill>
                <a:latin typeface="Abhaya Libre Regular"/>
              </a:rPr>
              <a:t>pojedincima</a:t>
            </a:r>
            <a:r>
              <a:rPr lang="en-US" sz="2990" spc="-44" dirty="0">
                <a:solidFill>
                  <a:srgbClr val="000000"/>
                </a:solidFill>
                <a:latin typeface="Abhaya Libre Regular"/>
              </a:rPr>
              <a:t> (</a:t>
            </a:r>
            <a:r>
              <a:rPr lang="en-US" sz="2990" spc="-44" dirty="0" err="1">
                <a:solidFill>
                  <a:srgbClr val="000000"/>
                </a:solidFill>
                <a:latin typeface="Abhaya Libre Regular"/>
              </a:rPr>
              <a:t>stereotipi</a:t>
            </a:r>
            <a:r>
              <a:rPr lang="en-US" sz="2990" spc="-44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990" spc="-44" dirty="0" err="1">
                <a:solidFill>
                  <a:srgbClr val="000000"/>
                </a:solidFill>
                <a:latin typeface="Abhaya Libre Regular"/>
              </a:rPr>
              <a:t>lidera</a:t>
            </a:r>
            <a:r>
              <a:rPr lang="en-US" sz="2990" spc="-44" dirty="0">
                <a:solidFill>
                  <a:srgbClr val="000000"/>
                </a:solidFill>
                <a:latin typeface="Abhaya Libre Regular"/>
              </a:rPr>
              <a:t>; </a:t>
            </a:r>
            <a:r>
              <a:rPr lang="en-US" sz="2990" spc="-44" dirty="0" err="1">
                <a:solidFill>
                  <a:srgbClr val="000000"/>
                </a:solidFill>
                <a:latin typeface="Abhaya Libre Regular"/>
              </a:rPr>
              <a:t>fokusiranje</a:t>
            </a:r>
            <a:r>
              <a:rPr lang="en-US" sz="2990" spc="-44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990" spc="-44" dirty="0" err="1">
                <a:solidFill>
                  <a:srgbClr val="000000"/>
                </a:solidFill>
                <a:latin typeface="Abhaya Libre Regular"/>
              </a:rPr>
              <a:t>na</a:t>
            </a:r>
            <a:r>
              <a:rPr lang="en-US" sz="2990" spc="-44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990" spc="-44" dirty="0" err="1">
                <a:solidFill>
                  <a:srgbClr val="000000"/>
                </a:solidFill>
                <a:latin typeface="Abhaya Libre Regular"/>
              </a:rPr>
              <a:t>njihov</a:t>
            </a:r>
            <a:r>
              <a:rPr lang="en-US" sz="2990" spc="-44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990" spc="-44" dirty="0" err="1">
                <a:solidFill>
                  <a:srgbClr val="000000"/>
                </a:solidFill>
                <a:latin typeface="Abhaya Libre Regular"/>
              </a:rPr>
              <a:t>izgled</a:t>
            </a:r>
            <a:r>
              <a:rPr lang="en-US" sz="2990" spc="-44" dirty="0">
                <a:solidFill>
                  <a:srgbClr val="000000"/>
                </a:solidFill>
                <a:latin typeface="Abhaya Libre Regular"/>
              </a:rPr>
              <a:t>, a ne </a:t>
            </a:r>
            <a:r>
              <a:rPr lang="en-US" sz="2990" spc="-44" dirty="0" err="1">
                <a:solidFill>
                  <a:srgbClr val="000000"/>
                </a:solidFill>
                <a:latin typeface="Abhaya Libre Regular"/>
              </a:rPr>
              <a:t>na</a:t>
            </a:r>
            <a:r>
              <a:rPr lang="en-US" sz="2990" spc="-44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990" spc="-44" dirty="0" err="1">
                <a:solidFill>
                  <a:srgbClr val="000000"/>
                </a:solidFill>
                <a:latin typeface="Abhaya Libre Regular"/>
              </a:rPr>
              <a:t>njihova</a:t>
            </a:r>
            <a:r>
              <a:rPr lang="en-US" sz="2990" spc="-44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990" spc="-44" dirty="0" err="1">
                <a:solidFill>
                  <a:srgbClr val="000000"/>
                </a:solidFill>
                <a:latin typeface="Abhaya Libre Regular"/>
              </a:rPr>
              <a:t>stvarna</a:t>
            </a:r>
            <a:r>
              <a:rPr lang="en-US" sz="2990" spc="-44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990" spc="-44" dirty="0" err="1">
                <a:solidFill>
                  <a:srgbClr val="000000"/>
                </a:solidFill>
                <a:latin typeface="Abhaya Libre Regular"/>
              </a:rPr>
              <a:t>dostignuća</a:t>
            </a:r>
            <a:r>
              <a:rPr lang="en-US" sz="2990" spc="-44" dirty="0">
                <a:solidFill>
                  <a:srgbClr val="000000"/>
                </a:solidFill>
                <a:latin typeface="Abhaya Libre Regular"/>
              </a:rPr>
              <a:t>)</a:t>
            </a:r>
          </a:p>
          <a:p>
            <a:pPr marL="645642" lvl="1" indent="-322821" algn="just">
              <a:lnSpc>
                <a:spcPts val="4186"/>
              </a:lnSpc>
              <a:buFont typeface="Arial"/>
              <a:buChar char="•"/>
            </a:pPr>
            <a:r>
              <a:rPr lang="en-US" sz="2990" spc="-44" dirty="0" err="1">
                <a:solidFill>
                  <a:srgbClr val="000000"/>
                </a:solidFill>
                <a:latin typeface="Abhaya Libre Regular"/>
              </a:rPr>
              <a:t>Zamene</a:t>
            </a:r>
            <a:r>
              <a:rPr lang="en-US" sz="2990" spc="-44" dirty="0">
                <a:solidFill>
                  <a:srgbClr val="000000"/>
                </a:solidFill>
                <a:latin typeface="Abhaya Libre Regular"/>
              </a:rPr>
              <a:t>/</a:t>
            </a:r>
            <a:r>
              <a:rPr lang="en-US" sz="2990" spc="-44" dirty="0" err="1">
                <a:solidFill>
                  <a:srgbClr val="000000"/>
                </a:solidFill>
                <a:latin typeface="Abhaya Libre Regular"/>
              </a:rPr>
              <a:t>neutralizatori</a:t>
            </a:r>
            <a:r>
              <a:rPr lang="en-US" sz="2990" spc="-44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990" spc="-44" dirty="0" err="1">
                <a:solidFill>
                  <a:srgbClr val="000000"/>
                </a:solidFill>
                <a:latin typeface="Abhaya Libre Regular"/>
              </a:rPr>
              <a:t>liderstva</a:t>
            </a:r>
            <a:endParaRPr lang="en-US" sz="2990" spc="-44" dirty="0">
              <a:solidFill>
                <a:srgbClr val="000000"/>
              </a:solidFill>
              <a:latin typeface="Abhaya Libre Regular"/>
            </a:endParaRPr>
          </a:p>
          <a:p>
            <a:pPr marL="645642" lvl="1" indent="-322821" algn="just">
              <a:lnSpc>
                <a:spcPts val="4186"/>
              </a:lnSpc>
              <a:buFont typeface="Arial"/>
              <a:buChar char="•"/>
            </a:pPr>
            <a:r>
              <a:rPr lang="en-US" sz="2990" spc="-44" dirty="0" err="1">
                <a:solidFill>
                  <a:srgbClr val="000000"/>
                </a:solidFill>
                <a:latin typeface="Abhaya Libre Regular"/>
              </a:rPr>
              <a:t>Pojednostavljeno</a:t>
            </a:r>
            <a:r>
              <a:rPr lang="en-US" sz="2990" spc="-44" dirty="0">
                <a:solidFill>
                  <a:srgbClr val="000000"/>
                </a:solidFill>
                <a:latin typeface="Abhaya Libre Regular"/>
              </a:rPr>
              <a:t> je </a:t>
            </a:r>
            <a:r>
              <a:rPr lang="en-US" sz="2990" spc="-44" dirty="0" err="1">
                <a:solidFill>
                  <a:srgbClr val="000000"/>
                </a:solidFill>
                <a:latin typeface="Abhaya Libre Regular"/>
              </a:rPr>
              <a:t>misliti</a:t>
            </a:r>
            <a:r>
              <a:rPr lang="en-US" sz="2990" spc="-44" dirty="0">
                <a:solidFill>
                  <a:srgbClr val="000000"/>
                </a:solidFill>
                <a:latin typeface="Abhaya Libre Regular"/>
              </a:rPr>
              <a:t> da je </a:t>
            </a:r>
            <a:r>
              <a:rPr lang="en-US" sz="2990" spc="-44" dirty="0" err="1">
                <a:solidFill>
                  <a:srgbClr val="000000"/>
                </a:solidFill>
                <a:latin typeface="Abhaya Libre Regular"/>
              </a:rPr>
              <a:t>akcija</a:t>
            </a:r>
            <a:r>
              <a:rPr lang="en-US" sz="2990" spc="-44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990" spc="-44" dirty="0" err="1">
                <a:solidFill>
                  <a:srgbClr val="000000"/>
                </a:solidFill>
                <a:latin typeface="Abhaya Libre Regular"/>
              </a:rPr>
              <a:t>lidera</a:t>
            </a:r>
            <a:r>
              <a:rPr lang="en-US" sz="2990" spc="-44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990" spc="-44" dirty="0" err="1">
                <a:solidFill>
                  <a:srgbClr val="000000"/>
                </a:solidFill>
                <a:latin typeface="Abhaya Libre Regular"/>
              </a:rPr>
              <a:t>sve</a:t>
            </a:r>
            <a:r>
              <a:rPr lang="en-US" sz="2990" spc="-44" dirty="0">
                <a:solidFill>
                  <a:srgbClr val="000000"/>
                </a:solidFill>
                <a:latin typeface="Abhaya Libre Regular"/>
              </a:rPr>
              <a:t>: U </a:t>
            </a:r>
            <a:r>
              <a:rPr lang="en-US" sz="2990" spc="-44" dirty="0" err="1">
                <a:solidFill>
                  <a:srgbClr val="000000"/>
                </a:solidFill>
                <a:latin typeface="Abhaya Libre Regular"/>
              </a:rPr>
              <a:t>mnogim</a:t>
            </a:r>
            <a:r>
              <a:rPr lang="en-US" sz="2990" spc="-44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990" spc="-44" dirty="0" err="1">
                <a:solidFill>
                  <a:srgbClr val="000000"/>
                </a:solidFill>
                <a:latin typeface="Abhaya Libre Regular"/>
              </a:rPr>
              <a:t>situacijama</a:t>
            </a:r>
            <a:r>
              <a:rPr lang="en-US" sz="2990" spc="-44" dirty="0">
                <a:solidFill>
                  <a:srgbClr val="000000"/>
                </a:solidFill>
                <a:latin typeface="Abhaya Libre Regular"/>
              </a:rPr>
              <a:t>, </a:t>
            </a:r>
            <a:r>
              <a:rPr lang="en-US" sz="2990" spc="-44" dirty="0" err="1">
                <a:solidFill>
                  <a:srgbClr val="000000"/>
                </a:solidFill>
                <a:latin typeface="Abhaya Libre Regular"/>
              </a:rPr>
              <a:t>akcije</a:t>
            </a:r>
            <a:r>
              <a:rPr lang="en-US" sz="2990" spc="-44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990" spc="-44" dirty="0" err="1">
                <a:solidFill>
                  <a:srgbClr val="000000"/>
                </a:solidFill>
                <a:latin typeface="Abhaya Libre Regular"/>
              </a:rPr>
              <a:t>lidera</a:t>
            </a:r>
            <a:r>
              <a:rPr lang="en-US" sz="2990" spc="-44" dirty="0">
                <a:solidFill>
                  <a:srgbClr val="000000"/>
                </a:solidFill>
                <a:latin typeface="Abhaya Libre Regular"/>
              </a:rPr>
              <a:t> ne </a:t>
            </a:r>
            <a:r>
              <a:rPr lang="en-US" sz="2990" spc="-44" dirty="0" err="1">
                <a:solidFill>
                  <a:srgbClr val="000000"/>
                </a:solidFill>
                <a:latin typeface="Abhaya Libre Regular"/>
              </a:rPr>
              <a:t>utiču</a:t>
            </a:r>
            <a:r>
              <a:rPr lang="en-US" sz="2990" spc="-44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990" spc="-44" dirty="0" err="1">
                <a:solidFill>
                  <a:srgbClr val="000000"/>
                </a:solidFill>
                <a:latin typeface="Abhaya Libre Regular"/>
              </a:rPr>
              <a:t>na</a:t>
            </a:r>
            <a:r>
              <a:rPr lang="en-US" sz="2990" spc="-44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990" spc="-44" dirty="0" err="1">
                <a:solidFill>
                  <a:srgbClr val="000000"/>
                </a:solidFill>
                <a:latin typeface="Abhaya Libre Regular"/>
              </a:rPr>
              <a:t>rezultate</a:t>
            </a:r>
            <a:r>
              <a:rPr lang="en-US" sz="2990" spc="-44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990" spc="-44" dirty="0" err="1">
                <a:solidFill>
                  <a:srgbClr val="000000"/>
                </a:solidFill>
                <a:latin typeface="Abhaya Libre Regular"/>
              </a:rPr>
              <a:t>sledbenika</a:t>
            </a:r>
            <a:r>
              <a:rPr lang="en-US" sz="2990" spc="-44" dirty="0">
                <a:solidFill>
                  <a:srgbClr val="000000"/>
                </a:solidFill>
                <a:latin typeface="Abhaya Libre Regular"/>
              </a:rPr>
              <a:t> (</a:t>
            </a:r>
            <a:r>
              <a:rPr lang="en-US" sz="2990" spc="-44" dirty="0" err="1">
                <a:solidFill>
                  <a:srgbClr val="000000"/>
                </a:solidFill>
                <a:latin typeface="Abhaya Libre Regular"/>
              </a:rPr>
              <a:t>važniji</a:t>
            </a:r>
            <a:r>
              <a:rPr lang="en-US" sz="2990" spc="-44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990" spc="-44" dirty="0" err="1">
                <a:solidFill>
                  <a:srgbClr val="000000"/>
                </a:solidFill>
                <a:latin typeface="Abhaya Libre Regular"/>
              </a:rPr>
              <a:t>formalni</a:t>
            </a:r>
            <a:r>
              <a:rPr lang="en-US" sz="2990" spc="-44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990" spc="-44" dirty="0" err="1">
                <a:solidFill>
                  <a:srgbClr val="000000"/>
                </a:solidFill>
                <a:latin typeface="Abhaya Libre Regular"/>
              </a:rPr>
              <a:t>organizacioni</a:t>
            </a:r>
            <a:r>
              <a:rPr lang="en-US" sz="2990" spc="-44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990" spc="-44" dirty="0" err="1">
                <a:solidFill>
                  <a:srgbClr val="000000"/>
                </a:solidFill>
                <a:latin typeface="Abhaya Libre Regular"/>
              </a:rPr>
              <a:t>ciljevi</a:t>
            </a:r>
            <a:r>
              <a:rPr lang="en-US" sz="2990" spc="-44" dirty="0">
                <a:solidFill>
                  <a:srgbClr val="000000"/>
                </a:solidFill>
                <a:latin typeface="Abhaya Libre Regular"/>
              </a:rPr>
              <a:t>, </a:t>
            </a:r>
            <a:r>
              <a:rPr lang="en-US" sz="2990" spc="-44" dirty="0" err="1">
                <a:solidFill>
                  <a:srgbClr val="000000"/>
                </a:solidFill>
                <a:latin typeface="Abhaya Libre Regular"/>
              </a:rPr>
              <a:t>rigidna</a:t>
            </a:r>
            <a:r>
              <a:rPr lang="en-US" sz="2990" spc="-44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990" spc="-44" dirty="0" err="1">
                <a:solidFill>
                  <a:srgbClr val="000000"/>
                </a:solidFill>
                <a:latin typeface="Abhaya Libre Regular"/>
              </a:rPr>
              <a:t>pravila</a:t>
            </a:r>
            <a:r>
              <a:rPr lang="en-US" sz="2990" spc="-44" dirty="0">
                <a:solidFill>
                  <a:srgbClr val="000000"/>
                </a:solidFill>
                <a:latin typeface="Abhaya Libre Regular"/>
              </a:rPr>
              <a:t>, procedure, </a:t>
            </a:r>
            <a:r>
              <a:rPr lang="en-US" sz="2990" spc="-44" dirty="0" err="1">
                <a:solidFill>
                  <a:srgbClr val="000000"/>
                </a:solidFill>
                <a:latin typeface="Abhaya Libre Regular"/>
              </a:rPr>
              <a:t>kohezivne</a:t>
            </a:r>
            <a:r>
              <a:rPr lang="en-US" sz="2990" spc="-44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990" spc="-44" dirty="0" err="1">
                <a:solidFill>
                  <a:srgbClr val="000000"/>
                </a:solidFill>
                <a:latin typeface="Abhaya Libre Regular"/>
              </a:rPr>
              <a:t>radne</a:t>
            </a:r>
            <a:r>
              <a:rPr lang="en-US" sz="2990" spc="-44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990" spc="-44" dirty="0" err="1">
                <a:solidFill>
                  <a:srgbClr val="000000"/>
                </a:solidFill>
                <a:latin typeface="Abhaya Libre Regular"/>
              </a:rPr>
              <a:t>grupe</a:t>
            </a:r>
            <a:r>
              <a:rPr lang="en-US" sz="2990" spc="-44" dirty="0">
                <a:solidFill>
                  <a:srgbClr val="000000"/>
                </a:solidFill>
                <a:latin typeface="Abhaya Libre Regular"/>
              </a:rPr>
              <a:t>, </a:t>
            </a:r>
            <a:r>
              <a:rPr lang="en-US" sz="2990" spc="-44" dirty="0" err="1">
                <a:solidFill>
                  <a:srgbClr val="000000"/>
                </a:solidFill>
                <a:latin typeface="Abhaya Libre Regular"/>
              </a:rPr>
              <a:t>organizacione</a:t>
            </a:r>
            <a:r>
              <a:rPr lang="en-US" sz="2990" spc="-44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990" spc="-44" dirty="0" err="1">
                <a:solidFill>
                  <a:srgbClr val="000000"/>
                </a:solidFill>
                <a:latin typeface="Abhaya Libre Regular"/>
              </a:rPr>
              <a:t>nagrade</a:t>
            </a:r>
            <a:r>
              <a:rPr lang="en-US" sz="2990" spc="-44" dirty="0">
                <a:solidFill>
                  <a:srgbClr val="000000"/>
                </a:solidFill>
                <a:latin typeface="Abhaya Libre Regular"/>
              </a:rPr>
              <a:t>,...)</a:t>
            </a:r>
          </a:p>
          <a:p>
            <a:pPr marL="645642" lvl="1" indent="-322821" algn="just">
              <a:lnSpc>
                <a:spcPts val="4186"/>
              </a:lnSpc>
              <a:buFont typeface="Arial"/>
              <a:buChar char="•"/>
            </a:pPr>
            <a:r>
              <a:rPr lang="en-US" sz="2990" spc="-44" dirty="0">
                <a:solidFill>
                  <a:srgbClr val="000000"/>
                </a:solidFill>
                <a:latin typeface="Abhaya Libre Regular"/>
              </a:rPr>
              <a:t>Online </a:t>
            </a:r>
            <a:r>
              <a:rPr lang="en-US" sz="2990" spc="-44" dirty="0" err="1">
                <a:solidFill>
                  <a:srgbClr val="000000"/>
                </a:solidFill>
                <a:latin typeface="Abhaya Libre Regular"/>
              </a:rPr>
              <a:t>liderstvo</a:t>
            </a:r>
            <a:endParaRPr lang="en-US" sz="2990" spc="-44" dirty="0">
              <a:solidFill>
                <a:srgbClr val="000000"/>
              </a:solidFill>
              <a:latin typeface="Abhaya Libre Regular"/>
            </a:endParaRPr>
          </a:p>
          <a:p>
            <a:pPr marL="645642" lvl="1" indent="-322821" algn="just">
              <a:lnSpc>
                <a:spcPts val="4186"/>
              </a:lnSpc>
              <a:buFont typeface="Arial"/>
              <a:buChar char="•"/>
            </a:pPr>
            <a:r>
              <a:rPr lang="en-US" sz="2990" spc="-44" dirty="0" err="1">
                <a:solidFill>
                  <a:srgbClr val="000000"/>
                </a:solidFill>
                <a:latin typeface="Abhaya Libre Regular"/>
              </a:rPr>
              <a:t>Poverenje</a:t>
            </a:r>
            <a:r>
              <a:rPr lang="en-US" sz="2990" spc="-44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990" spc="-44" dirty="0" err="1">
                <a:solidFill>
                  <a:srgbClr val="000000"/>
                </a:solidFill>
                <a:latin typeface="Abhaya Libre Regular"/>
              </a:rPr>
              <a:t>i</a:t>
            </a:r>
            <a:r>
              <a:rPr lang="en-US" sz="2990" spc="-44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990" spc="-44" dirty="0" err="1">
                <a:solidFill>
                  <a:srgbClr val="000000"/>
                </a:solidFill>
                <a:latin typeface="Abhaya Libre Regular"/>
              </a:rPr>
              <a:t>međusobno</a:t>
            </a:r>
            <a:r>
              <a:rPr lang="en-US" sz="2990" spc="-44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990" spc="-44" dirty="0" err="1">
                <a:solidFill>
                  <a:srgbClr val="000000"/>
                </a:solidFill>
                <a:latin typeface="Abhaya Libre Regular"/>
              </a:rPr>
              <a:t>razumevanje</a:t>
            </a:r>
            <a:r>
              <a:rPr lang="en-US" sz="2990" spc="-44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990" spc="-44" dirty="0" err="1">
                <a:solidFill>
                  <a:srgbClr val="000000"/>
                </a:solidFill>
                <a:latin typeface="Abhaya Libre Regular"/>
              </a:rPr>
              <a:t>su</a:t>
            </a:r>
            <a:r>
              <a:rPr lang="en-US" sz="2990" spc="-44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990" spc="-44" dirty="0" err="1">
                <a:solidFill>
                  <a:srgbClr val="000000"/>
                </a:solidFill>
                <a:latin typeface="Abhaya Libre Regular"/>
              </a:rPr>
              <a:t>posebno</a:t>
            </a:r>
            <a:r>
              <a:rPr lang="en-US" sz="2990" spc="-44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990" spc="-44" dirty="0" err="1">
                <a:solidFill>
                  <a:srgbClr val="000000"/>
                </a:solidFill>
                <a:latin typeface="Abhaya Libre Regular"/>
              </a:rPr>
              <a:t>teški</a:t>
            </a:r>
            <a:r>
              <a:rPr lang="en-US" sz="2990" spc="-44" dirty="0">
                <a:solidFill>
                  <a:srgbClr val="000000"/>
                </a:solidFill>
                <a:latin typeface="Abhaya Libre Regular"/>
              </a:rPr>
              <a:t> bez </a:t>
            </a:r>
            <a:r>
              <a:rPr lang="en-US" sz="2990" spc="-44" dirty="0" err="1">
                <a:solidFill>
                  <a:srgbClr val="000000"/>
                </a:solidFill>
                <a:latin typeface="Abhaya Libre Regular"/>
              </a:rPr>
              <a:t>interakcije</a:t>
            </a:r>
            <a:r>
              <a:rPr lang="en-US" sz="2990" spc="-44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990" spc="-44" dirty="0" err="1">
                <a:solidFill>
                  <a:srgbClr val="000000"/>
                </a:solidFill>
                <a:latin typeface="Abhaya Libre Regular"/>
              </a:rPr>
              <a:t>licem</a:t>
            </a:r>
            <a:r>
              <a:rPr lang="en-US" sz="2990" spc="-44" dirty="0">
                <a:solidFill>
                  <a:srgbClr val="000000"/>
                </a:solidFill>
                <a:latin typeface="Abhaya Libre Regular"/>
              </a:rPr>
              <a:t> u lice (</a:t>
            </a:r>
            <a:r>
              <a:rPr lang="en-US" sz="2990" spc="-44" dirty="0" err="1">
                <a:solidFill>
                  <a:srgbClr val="000000"/>
                </a:solidFill>
                <a:latin typeface="Abhaya Libre Regular"/>
              </a:rPr>
              <a:t>ovde</a:t>
            </a:r>
            <a:r>
              <a:rPr lang="en-US" sz="2990" spc="-44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990" spc="-44" dirty="0" err="1">
                <a:solidFill>
                  <a:srgbClr val="000000"/>
                </a:solidFill>
                <a:latin typeface="Abhaya Libre Regular"/>
              </a:rPr>
              <a:t>su</a:t>
            </a:r>
            <a:r>
              <a:rPr lang="en-US" sz="2990" spc="-44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990" spc="-44" dirty="0" err="1">
                <a:solidFill>
                  <a:srgbClr val="000000"/>
                </a:solidFill>
                <a:latin typeface="Abhaya Libre Regular"/>
              </a:rPr>
              <a:t>ključne</a:t>
            </a:r>
            <a:r>
              <a:rPr lang="en-US" sz="2990" spc="-44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990" spc="-44" dirty="0" err="1">
                <a:solidFill>
                  <a:srgbClr val="000000"/>
                </a:solidFill>
                <a:latin typeface="Abhaya Libre Regular"/>
              </a:rPr>
              <a:t>veštine</a:t>
            </a:r>
            <a:r>
              <a:rPr lang="en-US" sz="2990" spc="-44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990" spc="-44" dirty="0" err="1">
                <a:solidFill>
                  <a:srgbClr val="000000"/>
                </a:solidFill>
                <a:latin typeface="Abhaya Libre Regular"/>
              </a:rPr>
              <a:t>pisanja</a:t>
            </a:r>
            <a:r>
              <a:rPr lang="en-US" sz="2990" spc="-44" dirty="0">
                <a:solidFill>
                  <a:srgbClr val="000000"/>
                </a:solidFill>
                <a:latin typeface="Abhaya Libre Regular"/>
              </a:rPr>
              <a:t> za </a:t>
            </a:r>
            <a:r>
              <a:rPr lang="en-US" sz="2990" spc="-44" dirty="0" err="1">
                <a:solidFill>
                  <a:srgbClr val="000000"/>
                </a:solidFill>
                <a:latin typeface="Abhaya Libre Regular"/>
              </a:rPr>
              <a:t>komuniciranje</a:t>
            </a:r>
            <a:r>
              <a:rPr lang="en-US" sz="2990" spc="-44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sr-Latn-RS" sz="2990" spc="-44" dirty="0" smtClean="0">
                <a:solidFill>
                  <a:srgbClr val="000000"/>
                </a:solidFill>
                <a:latin typeface="Abhaya Libre Regular"/>
              </a:rPr>
              <a:t>u svrhu </a:t>
            </a:r>
            <a:r>
              <a:rPr lang="en-US" sz="2990" spc="-44" dirty="0" err="1" smtClean="0">
                <a:solidFill>
                  <a:srgbClr val="000000"/>
                </a:solidFill>
                <a:latin typeface="Abhaya Libre Regular"/>
              </a:rPr>
              <a:t>podrške</a:t>
            </a:r>
            <a:r>
              <a:rPr lang="en-US" sz="2990" spc="-44" dirty="0" smtClean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990" spc="-44" dirty="0" err="1">
                <a:solidFill>
                  <a:srgbClr val="000000"/>
                </a:solidFill>
                <a:latin typeface="Abhaya Libre Regular"/>
              </a:rPr>
              <a:t>i</a:t>
            </a:r>
            <a:r>
              <a:rPr lang="en-US" sz="2990" spc="-44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990" spc="-44" dirty="0" err="1">
                <a:solidFill>
                  <a:srgbClr val="000000"/>
                </a:solidFill>
                <a:latin typeface="Abhaya Libre Regular"/>
              </a:rPr>
              <a:t>poverenja</a:t>
            </a:r>
            <a:r>
              <a:rPr lang="en-US" sz="2990" spc="-44" dirty="0">
                <a:solidFill>
                  <a:srgbClr val="000000"/>
                </a:solidFill>
                <a:latin typeface="Abhaya Libre Regular"/>
              </a:rPr>
              <a:t>)</a:t>
            </a:r>
            <a:endParaRPr lang="en-US" sz="2990" spc="-44" dirty="0">
              <a:solidFill>
                <a:srgbClr val="000000"/>
              </a:solidFill>
              <a:latin typeface="Abhaya Libre Regular"/>
            </a:endParaRPr>
          </a:p>
          <a:p>
            <a:pPr algn="just">
              <a:lnSpc>
                <a:spcPts val="4466"/>
              </a:lnSpc>
            </a:pPr>
            <a:endParaRPr lang="en-US" sz="2990" spc="-44" dirty="0">
              <a:solidFill>
                <a:srgbClr val="000000"/>
              </a:solidFill>
              <a:latin typeface="Abhaya Libre Regular"/>
            </a:endParaRPr>
          </a:p>
          <a:p>
            <a:pPr algn="just">
              <a:lnSpc>
                <a:spcPts val="4466"/>
              </a:lnSpc>
            </a:pPr>
            <a:endParaRPr lang="en-US" sz="2990" spc="-44" dirty="0">
              <a:solidFill>
                <a:srgbClr val="000000"/>
              </a:solidFill>
              <a:latin typeface="Abhaya Libre Regular"/>
            </a:endParaRP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4993119" y="9508512"/>
            <a:ext cx="2360235" cy="60276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3456555" y="9092897"/>
            <a:ext cx="1068843" cy="111005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3097698" y="3852923"/>
            <a:ext cx="4466306" cy="3256343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E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4196164">
            <a:off x="-5811133" y="7594029"/>
            <a:ext cx="11622266" cy="1238807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836636">
            <a:off x="0" y="-2006961"/>
            <a:ext cx="3334026" cy="358848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6418708" y="0"/>
            <a:ext cx="1869292" cy="186929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6957584" y="9258300"/>
            <a:ext cx="3710720" cy="77925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0985428" y="2754125"/>
            <a:ext cx="6720507" cy="1754538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3525925" y="1134671"/>
            <a:ext cx="11415078" cy="27699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49"/>
              </a:lnSpc>
            </a:pPr>
            <a:r>
              <a:rPr lang="en-US" sz="6410" dirty="0" err="1">
                <a:solidFill>
                  <a:srgbClr val="000000"/>
                </a:solidFill>
                <a:latin typeface="Abhaya Libre Regular Bold"/>
              </a:rPr>
              <a:t>Mogu</a:t>
            </a:r>
            <a:r>
              <a:rPr lang="en-US" sz="6410" dirty="0">
                <a:solidFill>
                  <a:srgbClr val="000000"/>
                </a:solidFill>
                <a:latin typeface="Abhaya Libre Regular Bold"/>
              </a:rPr>
              <a:t> li se </a:t>
            </a:r>
            <a:r>
              <a:rPr lang="en-US" sz="6410" dirty="0" err="1">
                <a:solidFill>
                  <a:srgbClr val="000000"/>
                </a:solidFill>
                <a:latin typeface="Abhaya Libre Regular Bold"/>
              </a:rPr>
              <a:t>ljudi</a:t>
            </a:r>
            <a:r>
              <a:rPr lang="en-US" sz="6410" dirty="0">
                <a:solidFill>
                  <a:srgbClr val="000000"/>
                </a:solidFill>
                <a:latin typeface="Abhaya Libre Regular Bold"/>
              </a:rPr>
              <a:t> </a:t>
            </a:r>
            <a:r>
              <a:rPr lang="en-US" sz="6410" dirty="0" err="1">
                <a:solidFill>
                  <a:srgbClr val="000000"/>
                </a:solidFill>
                <a:latin typeface="Abhaya Libre Regular Bold"/>
              </a:rPr>
              <a:t>obučiti</a:t>
            </a:r>
            <a:r>
              <a:rPr lang="en-US" sz="6410" dirty="0">
                <a:solidFill>
                  <a:srgbClr val="000000"/>
                </a:solidFill>
                <a:latin typeface="Abhaya Libre Regular Bold"/>
              </a:rPr>
              <a:t> </a:t>
            </a:r>
            <a:r>
              <a:rPr lang="sr-Latn-RS" sz="6410" dirty="0" smtClean="0">
                <a:solidFill>
                  <a:srgbClr val="000000"/>
                </a:solidFill>
                <a:latin typeface="Abhaya Libre Regular Bold"/>
              </a:rPr>
              <a:t>da postanu lideri</a:t>
            </a:r>
            <a:r>
              <a:rPr lang="en-US" sz="6410" dirty="0" smtClean="0">
                <a:solidFill>
                  <a:srgbClr val="000000"/>
                </a:solidFill>
                <a:latin typeface="Abhaya Libre Regular Bold"/>
              </a:rPr>
              <a:t>?</a:t>
            </a:r>
            <a:endParaRPr lang="en-US" sz="6410" dirty="0">
              <a:solidFill>
                <a:srgbClr val="000000"/>
              </a:solidFill>
              <a:latin typeface="Abhaya Libre Regular Bold"/>
            </a:endParaRPr>
          </a:p>
          <a:p>
            <a:pPr algn="ctr">
              <a:lnSpc>
                <a:spcPts val="5449"/>
              </a:lnSpc>
            </a:pPr>
            <a:endParaRPr lang="en-US" sz="6410" dirty="0">
              <a:solidFill>
                <a:srgbClr val="000000"/>
              </a:solidFill>
              <a:latin typeface="Abhaya Libre Regular Bold"/>
            </a:endParaRPr>
          </a:p>
          <a:p>
            <a:pPr algn="ctr">
              <a:lnSpc>
                <a:spcPts val="5449"/>
              </a:lnSpc>
            </a:pPr>
            <a:r>
              <a:rPr lang="en-US" sz="6410" dirty="0">
                <a:solidFill>
                  <a:srgbClr val="000000"/>
                </a:solidFill>
                <a:latin typeface="Abhaya Libre Regular Bold"/>
              </a:rPr>
              <a:t> 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432277" y="4116533"/>
            <a:ext cx="9577831" cy="28854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88821" lvl="1" indent="-344411" algn="just">
              <a:lnSpc>
                <a:spcPts val="4466"/>
              </a:lnSpc>
              <a:buFont typeface="Arial"/>
              <a:buChar char="•"/>
            </a:pPr>
            <a:r>
              <a:rPr lang="en-US" sz="3190" spc="-47" dirty="0" err="1">
                <a:solidFill>
                  <a:srgbClr val="000000"/>
                </a:solidFill>
                <a:latin typeface="Abhaya Libre Regular Bold"/>
              </a:rPr>
              <a:t>Mogu</a:t>
            </a:r>
            <a:r>
              <a:rPr lang="en-US" sz="3190" spc="-47" dirty="0">
                <a:solidFill>
                  <a:srgbClr val="000000"/>
                </a:solidFill>
                <a:latin typeface="Abhaya Libre Regular Bold"/>
              </a:rPr>
              <a:t> li se </a:t>
            </a:r>
            <a:r>
              <a:rPr lang="en-US" sz="3190" spc="-47" dirty="0" err="1">
                <a:solidFill>
                  <a:srgbClr val="000000"/>
                </a:solidFill>
                <a:latin typeface="Abhaya Libre Regular Bold"/>
              </a:rPr>
              <a:t>ljudi</a:t>
            </a:r>
            <a:r>
              <a:rPr lang="en-US" sz="3190" spc="-47" dirty="0">
                <a:solidFill>
                  <a:srgbClr val="000000"/>
                </a:solidFill>
                <a:latin typeface="Abhaya Libre Regular Bold"/>
              </a:rPr>
              <a:t> </a:t>
            </a:r>
            <a:r>
              <a:rPr lang="en-US" sz="3190" spc="-47" dirty="0" err="1">
                <a:solidFill>
                  <a:srgbClr val="000000"/>
                </a:solidFill>
                <a:latin typeface="Abhaya Libre Regular Bold"/>
              </a:rPr>
              <a:t>obučiti</a:t>
            </a:r>
            <a:r>
              <a:rPr lang="en-US" sz="3190" spc="-47" dirty="0">
                <a:solidFill>
                  <a:srgbClr val="000000"/>
                </a:solidFill>
                <a:latin typeface="Abhaya Libre Regular Bold"/>
              </a:rPr>
              <a:t> </a:t>
            </a:r>
            <a:r>
              <a:rPr lang="sr-Latn-RS" sz="3190" spc="-47" dirty="0" smtClean="0">
                <a:solidFill>
                  <a:srgbClr val="000000"/>
                </a:solidFill>
                <a:latin typeface="Abhaya Libre Regular Bold"/>
              </a:rPr>
              <a:t>da postanu lideri</a:t>
            </a:r>
            <a:r>
              <a:rPr lang="en-US" sz="3190" spc="-47" dirty="0" smtClean="0">
                <a:solidFill>
                  <a:srgbClr val="000000"/>
                </a:solidFill>
                <a:latin typeface="Abhaya Libre Regular Bold"/>
              </a:rPr>
              <a:t>? </a:t>
            </a:r>
            <a:r>
              <a:rPr lang="en-US" sz="3190" spc="-47" dirty="0" err="1">
                <a:solidFill>
                  <a:srgbClr val="000000"/>
                </a:solidFill>
                <a:latin typeface="Abhaya Libre Regular Bold"/>
              </a:rPr>
              <a:t>Ljudi</a:t>
            </a:r>
            <a:r>
              <a:rPr lang="en-US" sz="3190" spc="-47" dirty="0">
                <a:solidFill>
                  <a:srgbClr val="000000"/>
                </a:solidFill>
                <a:latin typeface="Abhaya Libre Regular Bold"/>
              </a:rPr>
              <a:t> se </a:t>
            </a:r>
            <a:r>
              <a:rPr lang="en-US" sz="3190" spc="-47" dirty="0" err="1">
                <a:solidFill>
                  <a:srgbClr val="000000"/>
                </a:solidFill>
                <a:latin typeface="Abhaya Libre Regular Bold"/>
              </a:rPr>
              <a:t>mogu</a:t>
            </a:r>
            <a:r>
              <a:rPr lang="en-US" sz="3190" spc="-47" dirty="0">
                <a:solidFill>
                  <a:srgbClr val="000000"/>
                </a:solidFill>
                <a:latin typeface="Abhaya Libre Regular Bold"/>
              </a:rPr>
              <a:t> </a:t>
            </a:r>
            <a:r>
              <a:rPr lang="en-US" sz="3190" spc="-47" dirty="0" err="1">
                <a:solidFill>
                  <a:srgbClr val="000000"/>
                </a:solidFill>
                <a:latin typeface="Abhaya Libre Regular Bold"/>
              </a:rPr>
              <a:t>obučiti</a:t>
            </a:r>
            <a:r>
              <a:rPr lang="en-US" sz="3190" spc="-47" dirty="0">
                <a:solidFill>
                  <a:srgbClr val="000000"/>
                </a:solidFill>
                <a:latin typeface="Abhaya Libre Regular Bold"/>
              </a:rPr>
              <a:t> da </a:t>
            </a:r>
            <a:r>
              <a:rPr lang="en-US" sz="3190" spc="-47" dirty="0" err="1">
                <a:solidFill>
                  <a:srgbClr val="000000"/>
                </a:solidFill>
                <a:latin typeface="Abhaya Libre Regular Bold"/>
              </a:rPr>
              <a:t>usvoje</a:t>
            </a:r>
            <a:r>
              <a:rPr lang="en-US" sz="3190" spc="-47" dirty="0">
                <a:solidFill>
                  <a:srgbClr val="000000"/>
                </a:solidFill>
                <a:latin typeface="Abhaya Libre Regular Bold"/>
              </a:rPr>
              <a:t> </a:t>
            </a:r>
            <a:r>
              <a:rPr lang="en-US" sz="3190" spc="-47" dirty="0" err="1">
                <a:solidFill>
                  <a:srgbClr val="000000"/>
                </a:solidFill>
                <a:latin typeface="Abhaya Libre Regular Bold"/>
              </a:rPr>
              <a:t>sopstvene</a:t>
            </a:r>
            <a:r>
              <a:rPr lang="en-US" sz="3190" spc="-47" dirty="0">
                <a:solidFill>
                  <a:srgbClr val="000000"/>
                </a:solidFill>
                <a:latin typeface="Abhaya Libre Regular Bold"/>
              </a:rPr>
              <a:t> </a:t>
            </a:r>
            <a:r>
              <a:rPr lang="en-US" sz="3190" spc="-47" dirty="0" err="1">
                <a:solidFill>
                  <a:srgbClr val="000000"/>
                </a:solidFill>
                <a:latin typeface="Abhaya Libre Regular Bold"/>
              </a:rPr>
              <a:t>pristupe</a:t>
            </a:r>
            <a:r>
              <a:rPr lang="en-US" sz="3190" spc="-47" dirty="0">
                <a:solidFill>
                  <a:srgbClr val="000000"/>
                </a:solidFill>
                <a:latin typeface="Abhaya Libre Regular Bold"/>
              </a:rPr>
              <a:t> </a:t>
            </a:r>
            <a:r>
              <a:rPr lang="en-US" sz="3190" spc="-47" dirty="0" err="1" smtClean="0">
                <a:solidFill>
                  <a:srgbClr val="000000"/>
                </a:solidFill>
                <a:latin typeface="Abhaya Libre Regular Bold"/>
              </a:rPr>
              <a:t>liderstvu</a:t>
            </a:r>
            <a:r>
              <a:rPr lang="sr-Latn-RS" sz="3190" spc="-47" dirty="0" smtClean="0">
                <a:solidFill>
                  <a:srgbClr val="000000"/>
                </a:solidFill>
                <a:latin typeface="Abhaya Libre Regular Bold"/>
              </a:rPr>
              <a:t>.</a:t>
            </a:r>
            <a:endParaRPr lang="en-US" sz="3190" spc="-47" dirty="0">
              <a:solidFill>
                <a:srgbClr val="000000"/>
              </a:solidFill>
              <a:latin typeface="Abhaya Libre Regular Bold"/>
            </a:endParaRPr>
          </a:p>
          <a:p>
            <a:pPr marL="688821" lvl="1" indent="-344411" algn="just">
              <a:lnSpc>
                <a:spcPts val="4466"/>
              </a:lnSpc>
              <a:buFont typeface="Arial"/>
              <a:buChar char="•"/>
            </a:pPr>
            <a:r>
              <a:rPr lang="en-US" sz="3190" spc="-47" dirty="0" err="1">
                <a:solidFill>
                  <a:srgbClr val="000000"/>
                </a:solidFill>
                <a:latin typeface="Abhaya Libre Regular Bold"/>
              </a:rPr>
              <a:t>Lideri</a:t>
            </a:r>
            <a:r>
              <a:rPr lang="en-US" sz="3190" spc="-47" dirty="0">
                <a:solidFill>
                  <a:srgbClr val="000000"/>
                </a:solidFill>
                <a:latin typeface="Abhaya Libre Regular Bold"/>
              </a:rPr>
              <a:t> </a:t>
            </a:r>
            <a:r>
              <a:rPr lang="en-US" sz="3190" spc="-47" dirty="0" err="1">
                <a:solidFill>
                  <a:srgbClr val="000000"/>
                </a:solidFill>
                <a:latin typeface="Abhaya Libre Regular Bold"/>
              </a:rPr>
              <a:t>mogu</a:t>
            </a:r>
            <a:r>
              <a:rPr lang="en-US" sz="3190" spc="-47" dirty="0">
                <a:solidFill>
                  <a:srgbClr val="000000"/>
                </a:solidFill>
                <a:latin typeface="Abhaya Libre Regular Bold"/>
              </a:rPr>
              <a:t> da </a:t>
            </a:r>
            <a:r>
              <a:rPr lang="sr-Latn-RS" sz="3190" spc="-47" dirty="0" smtClean="0">
                <a:solidFill>
                  <a:srgbClr val="000000"/>
                </a:solidFill>
                <a:latin typeface="Abhaya Libre Regular Bold"/>
              </a:rPr>
              <a:t>se uključe u</a:t>
            </a:r>
            <a:r>
              <a:rPr lang="en-US" sz="3190" spc="-47" dirty="0" smtClean="0">
                <a:solidFill>
                  <a:srgbClr val="000000"/>
                </a:solidFill>
                <a:latin typeface="Abhaya Libre Regular Bold"/>
              </a:rPr>
              <a:t> </a:t>
            </a:r>
            <a:r>
              <a:rPr lang="en-US" sz="3190" spc="-47" dirty="0" err="1">
                <a:solidFill>
                  <a:srgbClr val="000000"/>
                </a:solidFill>
                <a:latin typeface="Abhaya Libre Regular Bold"/>
              </a:rPr>
              <a:t>programe</a:t>
            </a:r>
            <a:r>
              <a:rPr lang="en-US" sz="3190" spc="-47" dirty="0">
                <a:solidFill>
                  <a:srgbClr val="000000"/>
                </a:solidFill>
                <a:latin typeface="Abhaya Libre Regular Bold"/>
              </a:rPr>
              <a:t> </a:t>
            </a:r>
            <a:r>
              <a:rPr lang="sr-Latn-RS" sz="3190" spc="-47" dirty="0" smtClean="0">
                <a:solidFill>
                  <a:srgbClr val="000000"/>
                </a:solidFill>
                <a:latin typeface="Abhaya Libre Regular Bold"/>
              </a:rPr>
              <a:t>edukacije</a:t>
            </a:r>
            <a:r>
              <a:rPr lang="en-US" sz="3190" spc="-47" dirty="0" smtClean="0">
                <a:solidFill>
                  <a:srgbClr val="000000"/>
                </a:solidFill>
                <a:latin typeface="Abhaya Libre Regular Bold"/>
              </a:rPr>
              <a:t> </a:t>
            </a:r>
            <a:r>
              <a:rPr lang="en-US" sz="3190" spc="-47" dirty="0" err="1">
                <a:solidFill>
                  <a:srgbClr val="000000"/>
                </a:solidFill>
                <a:latin typeface="Abhaya Libre Regular Bold"/>
              </a:rPr>
              <a:t>kako</a:t>
            </a:r>
            <a:r>
              <a:rPr lang="en-US" sz="3190" spc="-47" dirty="0">
                <a:solidFill>
                  <a:srgbClr val="000000"/>
                </a:solidFill>
                <a:latin typeface="Abhaya Libre Regular Bold"/>
              </a:rPr>
              <a:t> bi </a:t>
            </a:r>
            <a:r>
              <a:rPr lang="sr-Latn-RS" sz="3190" spc="-47" dirty="0" smtClean="0">
                <a:solidFill>
                  <a:srgbClr val="000000"/>
                </a:solidFill>
                <a:latin typeface="Abhaya Libre Regular Bold"/>
              </a:rPr>
              <a:t>neutralisali </a:t>
            </a:r>
            <a:r>
              <a:rPr lang="en-US" sz="3190" spc="-47" dirty="0" err="1" smtClean="0">
                <a:solidFill>
                  <a:srgbClr val="000000"/>
                </a:solidFill>
                <a:latin typeface="Abhaya Libre Regular Bold"/>
              </a:rPr>
              <a:t>svoje</a:t>
            </a:r>
            <a:r>
              <a:rPr lang="en-US" sz="3190" spc="-47" dirty="0" smtClean="0">
                <a:solidFill>
                  <a:srgbClr val="000000"/>
                </a:solidFill>
                <a:latin typeface="Abhaya Libre Regular Bold"/>
              </a:rPr>
              <a:t> </a:t>
            </a:r>
            <a:r>
              <a:rPr lang="en-US" sz="3190" spc="-47" dirty="0" err="1">
                <a:solidFill>
                  <a:srgbClr val="000000"/>
                </a:solidFill>
                <a:latin typeface="Abhaya Libre Regular Bold"/>
              </a:rPr>
              <a:t>slabosti</a:t>
            </a:r>
            <a:r>
              <a:rPr lang="en-US" sz="3190" spc="-47" dirty="0">
                <a:solidFill>
                  <a:srgbClr val="000000"/>
                </a:solidFill>
                <a:latin typeface="Abhaya Libre Regular Bold"/>
              </a:rPr>
              <a:t> </a:t>
            </a:r>
            <a:r>
              <a:rPr lang="en-US" sz="3190" spc="-47" dirty="0" err="1">
                <a:solidFill>
                  <a:srgbClr val="000000"/>
                </a:solidFill>
                <a:latin typeface="Abhaya Libre Regular Bold"/>
              </a:rPr>
              <a:t>i</a:t>
            </a:r>
            <a:r>
              <a:rPr lang="en-US" sz="3190" spc="-47" dirty="0">
                <a:solidFill>
                  <a:srgbClr val="000000"/>
                </a:solidFill>
                <a:latin typeface="Abhaya Libre Regular Bold"/>
              </a:rPr>
              <a:t> </a:t>
            </a:r>
            <a:r>
              <a:rPr lang="en-US" sz="3190" spc="-47" dirty="0" err="1" smtClean="0">
                <a:solidFill>
                  <a:srgbClr val="000000"/>
                </a:solidFill>
                <a:latin typeface="Abhaya Libre Regular Bold"/>
              </a:rPr>
              <a:t>razvili</a:t>
            </a:r>
            <a:r>
              <a:rPr lang="sr-Latn-RS" sz="3190" spc="-47" dirty="0" smtClean="0">
                <a:solidFill>
                  <a:srgbClr val="000000"/>
                </a:solidFill>
                <a:latin typeface="Abhaya Libre Regular Bold"/>
              </a:rPr>
              <a:t> ili unapredili</a:t>
            </a:r>
            <a:r>
              <a:rPr lang="en-US" sz="3190" spc="-47" dirty="0" smtClean="0">
                <a:solidFill>
                  <a:srgbClr val="000000"/>
                </a:solidFill>
                <a:latin typeface="Abhaya Libre Regular Bold"/>
              </a:rPr>
              <a:t> </a:t>
            </a:r>
            <a:r>
              <a:rPr lang="en-US" sz="3190" spc="-47" dirty="0" err="1">
                <a:solidFill>
                  <a:srgbClr val="000000"/>
                </a:solidFill>
                <a:latin typeface="Abhaya Libre Regular Bold"/>
              </a:rPr>
              <a:t>svoje</a:t>
            </a:r>
            <a:r>
              <a:rPr lang="en-US" sz="3190" spc="-47" dirty="0">
                <a:solidFill>
                  <a:srgbClr val="000000"/>
                </a:solidFill>
                <a:latin typeface="Abhaya Libre Regular Bold"/>
              </a:rPr>
              <a:t> </a:t>
            </a:r>
            <a:r>
              <a:rPr lang="en-US" sz="3190" spc="-47" dirty="0" err="1">
                <a:solidFill>
                  <a:srgbClr val="000000"/>
                </a:solidFill>
                <a:latin typeface="Abhaya Libre Regular Bold"/>
              </a:rPr>
              <a:t>liderske</a:t>
            </a:r>
            <a:r>
              <a:rPr lang="en-US" sz="3190" spc="-47" dirty="0">
                <a:solidFill>
                  <a:srgbClr val="000000"/>
                </a:solidFill>
                <a:latin typeface="Abhaya Libre Regular Bold"/>
              </a:rPr>
              <a:t> </a:t>
            </a:r>
            <a:r>
              <a:rPr lang="sr-Latn-RS" sz="3190" spc="-47" dirty="0" smtClean="0">
                <a:solidFill>
                  <a:srgbClr val="000000"/>
                </a:solidFill>
                <a:latin typeface="Abhaya Libre Regular Bold"/>
              </a:rPr>
              <a:t>sposobnosti.</a:t>
            </a:r>
            <a:endParaRPr lang="en-US" sz="3190" spc="-47" dirty="0">
              <a:solidFill>
                <a:srgbClr val="000000"/>
              </a:solidFill>
              <a:latin typeface="Abhaya Libre Regular Bold"/>
            </a:endParaRPr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4993119" y="9508512"/>
            <a:ext cx="2360235" cy="60276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3901118" y="9363589"/>
            <a:ext cx="889127" cy="923411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11477812" y="8687941"/>
            <a:ext cx="6048188" cy="3206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525"/>
              </a:lnSpc>
            </a:pPr>
            <a:r>
              <a:rPr lang="en-US" sz="1804" dirty="0">
                <a:solidFill>
                  <a:srgbClr val="04989E"/>
                </a:solidFill>
                <a:latin typeface="Open Sans Extra Bold"/>
              </a:rPr>
              <a:t>https://www.youtube.com/watch?v=FRsJbpppvEU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985427" y="4648702"/>
            <a:ext cx="6720507" cy="3953240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E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981144" y="2693946"/>
            <a:ext cx="12325712" cy="65510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486"/>
              </a:lnSpc>
            </a:pPr>
            <a:r>
              <a:rPr lang="en-US" sz="9600" dirty="0">
                <a:solidFill>
                  <a:srgbClr val="000000"/>
                </a:solidFill>
                <a:latin typeface="Abhaya Libre Regular"/>
              </a:rPr>
              <a:t>5. </a:t>
            </a:r>
            <a:r>
              <a:rPr lang="it-IT" sz="9600" dirty="0">
                <a:solidFill>
                  <a:srgbClr val="000000"/>
                </a:solidFill>
                <a:latin typeface="Abhaya Libre Regular"/>
              </a:rPr>
              <a:t>NAJZNAČAJNIJI LIDERI I MOTIVACIONE FIGURE</a:t>
            </a:r>
          </a:p>
          <a:p>
            <a:pPr algn="ctr">
              <a:lnSpc>
                <a:spcPts val="12486"/>
              </a:lnSpc>
            </a:pPr>
            <a:endParaRPr lang="en-US" sz="14030" dirty="0">
              <a:solidFill>
                <a:srgbClr val="000000"/>
              </a:solidFill>
              <a:latin typeface="Abhaya Libre Regular"/>
            </a:endParaRP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852805">
            <a:off x="5778439" y="-2562204"/>
            <a:ext cx="5364129" cy="536412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167879">
            <a:off x="15048952" y="6594634"/>
            <a:ext cx="5721823" cy="566980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4196164">
            <a:off x="-4478873" y="6861709"/>
            <a:ext cx="11622266" cy="1238807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2228850">
            <a:off x="14026237" y="-3786037"/>
            <a:ext cx="6836042" cy="677389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9014864">
            <a:off x="-336415" y="7596737"/>
            <a:ext cx="5099239" cy="196552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546191" y="-1794241"/>
            <a:ext cx="3334026" cy="3588482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3878502" y="8579500"/>
            <a:ext cx="2556197" cy="2751289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1185502">
            <a:off x="-3202910" y="120674"/>
            <a:ext cx="4352147" cy="434644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-7379619">
            <a:off x="3992986" y="9104884"/>
            <a:ext cx="5810576" cy="5802961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rot="6632729">
            <a:off x="16634531" y="823224"/>
            <a:ext cx="4881157" cy="4874760"/>
          </a:xfrm>
          <a:prstGeom prst="rect">
            <a:avLst/>
          </a:prstGeom>
        </p:spPr>
      </p:pic>
      <p:grpSp>
        <p:nvGrpSpPr>
          <p:cNvPr id="13" name="Group 13"/>
          <p:cNvGrpSpPr/>
          <p:nvPr/>
        </p:nvGrpSpPr>
        <p:grpSpPr>
          <a:xfrm>
            <a:off x="14267800" y="1219491"/>
            <a:ext cx="2900572" cy="807705"/>
            <a:chOff x="0" y="0"/>
            <a:chExt cx="3867430" cy="1076939"/>
          </a:xfrm>
        </p:grpSpPr>
        <p:pic>
          <p:nvPicPr>
            <p:cNvPr id="14" name="Picture 14"/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21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3867430" cy="618789"/>
            </a:xfrm>
            <a:prstGeom prst="rect">
              <a:avLst/>
            </a:prstGeom>
          </p:spPr>
        </p:pic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21"/>
                </a:ext>
              </a:extLst>
            </a:blip>
            <a:srcRect/>
            <a:stretch>
              <a:fillRect/>
            </a:stretch>
          </p:blipFill>
          <p:spPr>
            <a:xfrm>
              <a:off x="0" y="458151"/>
              <a:ext cx="3867430" cy="618789"/>
            </a:xfrm>
            <a:prstGeom prst="rect">
              <a:avLst/>
            </a:prstGeom>
          </p:spPr>
        </p:pic>
      </p:grpSp>
      <p:pic>
        <p:nvPicPr>
          <p:cNvPr id="16" name="Picture 16"/>
          <p:cNvPicPr>
            <a:picLocks noChangeAspect="1"/>
          </p:cNvPicPr>
          <p:nvPr/>
        </p:nvPicPr>
        <p:blipFill>
          <a:blip r:embed="rId22"/>
          <a:srcRect/>
          <a:stretch>
            <a:fillRect/>
          </a:stretch>
        </p:blipFill>
        <p:spPr>
          <a:xfrm>
            <a:off x="7555793" y="9258300"/>
            <a:ext cx="3710720" cy="779251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23"/>
          <a:srcRect/>
          <a:stretch>
            <a:fillRect/>
          </a:stretch>
        </p:blipFill>
        <p:spPr>
          <a:xfrm>
            <a:off x="14993119" y="9508512"/>
            <a:ext cx="2360235" cy="602763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5"/>
              </a:ext>
            </a:extLst>
          </a:blip>
          <a:srcRect/>
          <a:stretch>
            <a:fillRect/>
          </a:stretch>
        </p:blipFill>
        <p:spPr>
          <a:xfrm>
            <a:off x="13456555" y="9092897"/>
            <a:ext cx="1068843" cy="1110057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E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784075" y="1894978"/>
            <a:ext cx="8280738" cy="7707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449"/>
              </a:lnSpc>
            </a:pPr>
            <a:r>
              <a:rPr lang="sr-Latn-RS" sz="6410" dirty="0" smtClean="0">
                <a:solidFill>
                  <a:srgbClr val="000000"/>
                </a:solidFill>
                <a:latin typeface="Abhaya Libre Regular Bold"/>
              </a:rPr>
              <a:t>Napomena</a:t>
            </a:r>
            <a:endParaRPr lang="en-US" sz="6410" dirty="0">
              <a:solidFill>
                <a:srgbClr val="000000"/>
              </a:solidFill>
              <a:latin typeface="Abhaya Libre Regular Bold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1784075" y="2828851"/>
            <a:ext cx="15741892" cy="40029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619"/>
              </a:lnSpc>
            </a:pPr>
            <a:r>
              <a:rPr lang="en-US" sz="3299" spc="-49" dirty="0" err="1">
                <a:solidFill>
                  <a:srgbClr val="000000"/>
                </a:solidFill>
                <a:latin typeface="Abhaya Libre Regular"/>
              </a:rPr>
              <a:t>Podrška</a:t>
            </a:r>
            <a:r>
              <a:rPr lang="en-US" sz="3299" spc="-49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3299" spc="-49" dirty="0" err="1">
                <a:solidFill>
                  <a:srgbClr val="000000"/>
                </a:solidFill>
                <a:latin typeface="Abhaya Libre Regular"/>
              </a:rPr>
              <a:t>Evropske</a:t>
            </a:r>
            <a:r>
              <a:rPr lang="en-US" sz="3299" spc="-49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3299" spc="-49" dirty="0" err="1">
                <a:solidFill>
                  <a:srgbClr val="000000"/>
                </a:solidFill>
                <a:latin typeface="Abhaya Libre Regular"/>
              </a:rPr>
              <a:t>komisije</a:t>
            </a:r>
            <a:r>
              <a:rPr lang="en-US" sz="3299" spc="-49" dirty="0">
                <a:solidFill>
                  <a:srgbClr val="000000"/>
                </a:solidFill>
                <a:latin typeface="Abhaya Libre Regular"/>
              </a:rPr>
              <a:t> za </a:t>
            </a:r>
            <a:r>
              <a:rPr lang="en-US" sz="3299" spc="-49" dirty="0" err="1">
                <a:solidFill>
                  <a:srgbClr val="000000"/>
                </a:solidFill>
                <a:latin typeface="Abhaya Libre Regular"/>
              </a:rPr>
              <a:t>izradu</a:t>
            </a:r>
            <a:r>
              <a:rPr lang="en-US" sz="3299" spc="-49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3299" spc="-49" dirty="0" err="1">
                <a:solidFill>
                  <a:srgbClr val="000000"/>
                </a:solidFill>
                <a:latin typeface="Abhaya Libre Regular"/>
              </a:rPr>
              <a:t>ove</a:t>
            </a:r>
            <a:r>
              <a:rPr lang="en-US" sz="3299" spc="-49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3299" spc="-49" dirty="0" err="1">
                <a:solidFill>
                  <a:srgbClr val="000000"/>
                </a:solidFill>
                <a:latin typeface="Abhaya Libre Regular"/>
              </a:rPr>
              <a:t>publikacije</a:t>
            </a:r>
            <a:r>
              <a:rPr lang="en-US" sz="3299" spc="-49" dirty="0">
                <a:solidFill>
                  <a:srgbClr val="000000"/>
                </a:solidFill>
                <a:latin typeface="Abhaya Libre Regular"/>
              </a:rPr>
              <a:t> ne </a:t>
            </a:r>
            <a:r>
              <a:rPr lang="en-US" sz="3299" spc="-49" dirty="0" err="1">
                <a:solidFill>
                  <a:srgbClr val="000000"/>
                </a:solidFill>
                <a:latin typeface="Abhaya Libre Regular"/>
              </a:rPr>
              <a:t>predstavlja</a:t>
            </a:r>
            <a:r>
              <a:rPr lang="en-US" sz="3299" spc="-49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3299" spc="-49" dirty="0" err="1">
                <a:solidFill>
                  <a:srgbClr val="000000"/>
                </a:solidFill>
                <a:latin typeface="Abhaya Libre Regular"/>
              </a:rPr>
              <a:t>odobravanje</a:t>
            </a:r>
            <a:r>
              <a:rPr lang="en-US" sz="3299" spc="-49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3299" spc="-49" dirty="0" err="1">
                <a:solidFill>
                  <a:srgbClr val="000000"/>
                </a:solidFill>
                <a:latin typeface="Abhaya Libre Regular"/>
              </a:rPr>
              <a:t>sadržaja</a:t>
            </a:r>
            <a:r>
              <a:rPr lang="en-US" sz="3299" spc="-49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3299" spc="-49" dirty="0" err="1">
                <a:solidFill>
                  <a:srgbClr val="000000"/>
                </a:solidFill>
                <a:latin typeface="Abhaya Libre Regular"/>
              </a:rPr>
              <a:t>koji</a:t>
            </a:r>
            <a:r>
              <a:rPr lang="en-US" sz="3299" spc="-49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3299" spc="-49" dirty="0" err="1">
                <a:solidFill>
                  <a:srgbClr val="000000"/>
                </a:solidFill>
                <a:latin typeface="Abhaya Libre Regular"/>
              </a:rPr>
              <a:t>odražava</a:t>
            </a:r>
            <a:r>
              <a:rPr lang="en-US" sz="3299" spc="-49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3299" spc="-49" dirty="0" err="1">
                <a:solidFill>
                  <a:srgbClr val="000000"/>
                </a:solidFill>
                <a:latin typeface="Abhaya Libre Regular"/>
              </a:rPr>
              <a:t>stavove</a:t>
            </a:r>
            <a:r>
              <a:rPr lang="en-US" sz="3299" spc="-49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3299" spc="-49" dirty="0" err="1">
                <a:solidFill>
                  <a:srgbClr val="000000"/>
                </a:solidFill>
                <a:latin typeface="Abhaya Libre Regular"/>
              </a:rPr>
              <a:t>samo</a:t>
            </a:r>
            <a:r>
              <a:rPr lang="en-US" sz="3299" spc="-49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3299" spc="-49" dirty="0" err="1">
                <a:solidFill>
                  <a:srgbClr val="000000"/>
                </a:solidFill>
                <a:latin typeface="Abhaya Libre Regular"/>
              </a:rPr>
              <a:t>autora</a:t>
            </a:r>
            <a:r>
              <a:rPr lang="en-US" sz="3299" spc="-49" dirty="0">
                <a:solidFill>
                  <a:srgbClr val="000000"/>
                </a:solidFill>
                <a:latin typeface="Abhaya Libre Regular"/>
              </a:rPr>
              <a:t>, </a:t>
            </a:r>
            <a:r>
              <a:rPr lang="en-US" sz="3299" spc="-49" dirty="0" err="1">
                <a:solidFill>
                  <a:srgbClr val="000000"/>
                </a:solidFill>
                <a:latin typeface="Abhaya Libre Regular"/>
              </a:rPr>
              <a:t>i</a:t>
            </a:r>
            <a:r>
              <a:rPr lang="en-US" sz="3299" spc="-49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3299" spc="-49" dirty="0" err="1">
                <a:solidFill>
                  <a:srgbClr val="000000"/>
                </a:solidFill>
                <a:latin typeface="Abhaya Libre Regular"/>
              </a:rPr>
              <a:t>Komisija</a:t>
            </a:r>
            <a:r>
              <a:rPr lang="en-US" sz="3299" spc="-49" dirty="0">
                <a:solidFill>
                  <a:srgbClr val="000000"/>
                </a:solidFill>
                <a:latin typeface="Abhaya Libre Regular"/>
              </a:rPr>
              <a:t> se ne </a:t>
            </a:r>
            <a:r>
              <a:rPr lang="en-US" sz="3299" spc="-49" dirty="0" err="1">
                <a:solidFill>
                  <a:srgbClr val="000000"/>
                </a:solidFill>
                <a:latin typeface="Abhaya Libre Regular"/>
              </a:rPr>
              <a:t>može</a:t>
            </a:r>
            <a:r>
              <a:rPr lang="en-US" sz="3299" spc="-49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3299" spc="-49" dirty="0" err="1">
                <a:solidFill>
                  <a:srgbClr val="000000"/>
                </a:solidFill>
                <a:latin typeface="Abhaya Libre Regular"/>
              </a:rPr>
              <a:t>smatrati</a:t>
            </a:r>
            <a:r>
              <a:rPr lang="en-US" sz="3299" spc="-49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3299" spc="-49" dirty="0" err="1">
                <a:solidFill>
                  <a:srgbClr val="000000"/>
                </a:solidFill>
                <a:latin typeface="Abhaya Libre Regular"/>
              </a:rPr>
              <a:t>odgovornom</a:t>
            </a:r>
            <a:r>
              <a:rPr lang="en-US" sz="3299" spc="-49" dirty="0">
                <a:solidFill>
                  <a:srgbClr val="000000"/>
                </a:solidFill>
                <a:latin typeface="Abhaya Libre Regular"/>
              </a:rPr>
              <a:t> za </a:t>
            </a:r>
            <a:r>
              <a:rPr lang="en-US" sz="3299" spc="-49" dirty="0" err="1">
                <a:solidFill>
                  <a:srgbClr val="000000"/>
                </a:solidFill>
                <a:latin typeface="Abhaya Libre Regular"/>
              </a:rPr>
              <a:t>bilo</a:t>
            </a:r>
            <a:r>
              <a:rPr lang="en-US" sz="3299" spc="-49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3299" spc="-49" dirty="0" err="1">
                <a:solidFill>
                  <a:srgbClr val="000000"/>
                </a:solidFill>
                <a:latin typeface="Abhaya Libre Regular"/>
              </a:rPr>
              <a:t>kakvu</a:t>
            </a:r>
            <a:r>
              <a:rPr lang="en-US" sz="3299" spc="-49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3299" spc="-49" dirty="0" err="1">
                <a:solidFill>
                  <a:srgbClr val="000000"/>
                </a:solidFill>
                <a:latin typeface="Abhaya Libre Regular"/>
              </a:rPr>
              <a:t>upotrebu</a:t>
            </a:r>
            <a:r>
              <a:rPr lang="en-US" sz="3299" spc="-49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3299" spc="-49" dirty="0" err="1">
                <a:solidFill>
                  <a:srgbClr val="000000"/>
                </a:solidFill>
                <a:latin typeface="Abhaya Libre Regular"/>
              </a:rPr>
              <a:t>informacija</a:t>
            </a:r>
            <a:r>
              <a:rPr lang="en-US" sz="3299" spc="-49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3299" spc="-49" dirty="0" err="1">
                <a:solidFill>
                  <a:srgbClr val="000000"/>
                </a:solidFill>
                <a:latin typeface="Abhaya Libre Regular"/>
              </a:rPr>
              <a:t>sadržanih</a:t>
            </a:r>
            <a:r>
              <a:rPr lang="en-US" sz="3299" spc="-49" dirty="0">
                <a:solidFill>
                  <a:srgbClr val="000000"/>
                </a:solidFill>
                <a:latin typeface="Abhaya Libre Regular"/>
              </a:rPr>
              <a:t> u </a:t>
            </a:r>
            <a:r>
              <a:rPr lang="en-US" sz="3299" spc="-49" dirty="0" err="1">
                <a:solidFill>
                  <a:srgbClr val="000000"/>
                </a:solidFill>
                <a:latin typeface="Abhaya Libre Regular"/>
              </a:rPr>
              <a:t>njoj</a:t>
            </a:r>
            <a:r>
              <a:rPr lang="en-US" sz="3299" spc="-49" dirty="0">
                <a:solidFill>
                  <a:srgbClr val="000000"/>
                </a:solidFill>
                <a:latin typeface="Abhaya Libre Regular"/>
              </a:rPr>
              <a:t>.</a:t>
            </a:r>
          </a:p>
          <a:p>
            <a:pPr algn="just">
              <a:lnSpc>
                <a:spcPts val="4619"/>
              </a:lnSpc>
            </a:pPr>
            <a:endParaRPr lang="en-US" sz="3299" spc="-49" dirty="0">
              <a:solidFill>
                <a:srgbClr val="000000"/>
              </a:solidFill>
              <a:latin typeface="Abhaya Libre Regular"/>
            </a:endParaRPr>
          </a:p>
          <a:p>
            <a:pPr algn="just">
              <a:lnSpc>
                <a:spcPts val="4619"/>
              </a:lnSpc>
            </a:pPr>
            <a:r>
              <a:rPr lang="en-US" sz="3299" spc="-49" dirty="0" err="1">
                <a:solidFill>
                  <a:srgbClr val="000000"/>
                </a:solidFill>
                <a:latin typeface="Abhaya Libre Regular"/>
              </a:rPr>
              <a:t>Projekat</a:t>
            </a:r>
            <a:r>
              <a:rPr lang="en-US" sz="3299" spc="-49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3299" spc="-49" dirty="0" err="1">
                <a:solidFill>
                  <a:srgbClr val="000000"/>
                </a:solidFill>
                <a:latin typeface="Abhaya Libre Regular"/>
              </a:rPr>
              <a:t>broj</a:t>
            </a:r>
            <a:r>
              <a:rPr lang="en-US" sz="3299" spc="-49" dirty="0">
                <a:solidFill>
                  <a:srgbClr val="000000"/>
                </a:solidFill>
                <a:latin typeface="Abhaya Libre Regular"/>
              </a:rPr>
              <a:t>: 2021-1-RO01-KA220-VET-000028118</a:t>
            </a:r>
          </a:p>
          <a:p>
            <a:pPr algn="just">
              <a:lnSpc>
                <a:spcPts val="4619"/>
              </a:lnSpc>
            </a:pPr>
            <a:endParaRPr lang="en-US" sz="3299" spc="-49" dirty="0">
              <a:solidFill>
                <a:srgbClr val="000000"/>
              </a:solidFill>
              <a:latin typeface="Abhaya Libre Regular"/>
            </a:endParaRPr>
          </a:p>
          <a:p>
            <a:pPr>
              <a:lnSpc>
                <a:spcPts val="3499"/>
              </a:lnSpc>
            </a:pPr>
            <a:endParaRPr lang="en-US" sz="3299" spc="-49" dirty="0">
              <a:solidFill>
                <a:srgbClr val="000000"/>
              </a:solidFill>
              <a:latin typeface="Abhaya Libre Regular"/>
            </a:endParaRP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4196164">
            <a:off x="-4782433" y="7448371"/>
            <a:ext cx="11622266" cy="12388074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836636">
            <a:off x="0" y="-2006961"/>
            <a:ext cx="3334026" cy="358848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185502">
            <a:off x="-3467133" y="353201"/>
            <a:ext cx="4352147" cy="434644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7379619">
            <a:off x="3146606" y="8906714"/>
            <a:ext cx="5810576" cy="580296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6418708" y="0"/>
            <a:ext cx="1869292" cy="1869292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-8947194">
            <a:off x="13506859" y="7477485"/>
            <a:ext cx="5364129" cy="5364129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1784075" y="6481135"/>
            <a:ext cx="7870946" cy="1652899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6632729">
            <a:off x="15049004" y="4145049"/>
            <a:ext cx="4881157" cy="4874760"/>
          </a:xfrm>
          <a:prstGeom prst="rect">
            <a:avLst/>
          </a:prstGeom>
        </p:spPr>
      </p:pic>
      <p:grpSp>
        <p:nvGrpSpPr>
          <p:cNvPr id="12" name="Group 12"/>
          <p:cNvGrpSpPr/>
          <p:nvPr/>
        </p:nvGrpSpPr>
        <p:grpSpPr>
          <a:xfrm>
            <a:off x="13890147" y="6582429"/>
            <a:ext cx="2900572" cy="807705"/>
            <a:chOff x="0" y="0"/>
            <a:chExt cx="3867430" cy="1076939"/>
          </a:xfrm>
        </p:grpSpPr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3867430" cy="618789"/>
            </a:xfrm>
            <a:prstGeom prst="rect">
              <a:avLst/>
            </a:prstGeom>
          </p:spPr>
        </p:pic>
        <p:pic>
          <p:nvPicPr>
            <p:cNvPr id="14" name="Picture 14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0" y="458151"/>
              <a:ext cx="3867430" cy="618789"/>
            </a:xfrm>
            <a:prstGeom prst="rect">
              <a:avLst/>
            </a:prstGeom>
          </p:spPr>
        </p:pic>
      </p:grpSp>
      <p:pic>
        <p:nvPicPr>
          <p:cNvPr id="15" name="Picture 15"/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>
          <a:xfrm>
            <a:off x="14899065" y="9421791"/>
            <a:ext cx="2360235" cy="602763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>
            <a:off x="13456555" y="9092897"/>
            <a:ext cx="1068843" cy="1110057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E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4196164">
            <a:off x="-6042302" y="8114159"/>
            <a:ext cx="11622266" cy="1238807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836636">
            <a:off x="0" y="-2006961"/>
            <a:ext cx="3334026" cy="358848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6418708" y="0"/>
            <a:ext cx="1869292" cy="186929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6957584" y="9258300"/>
            <a:ext cx="3710720" cy="779251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3436461" y="819925"/>
            <a:ext cx="11415078" cy="30230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809"/>
              </a:lnSpc>
            </a:pPr>
            <a:r>
              <a:rPr lang="en-US" sz="8010" dirty="0">
                <a:solidFill>
                  <a:srgbClr val="000000"/>
                </a:solidFill>
                <a:latin typeface="Abhaya Libre Regular Bold"/>
              </a:rPr>
              <a:t>1. Mahatma </a:t>
            </a:r>
            <a:r>
              <a:rPr lang="en-US" sz="8010" dirty="0" err="1" smtClean="0">
                <a:solidFill>
                  <a:srgbClr val="000000"/>
                </a:solidFill>
                <a:latin typeface="Abhaya Libre Regular Bold"/>
              </a:rPr>
              <a:t>Gandi</a:t>
            </a:r>
            <a:endParaRPr lang="en-US" sz="8010" dirty="0">
              <a:solidFill>
                <a:srgbClr val="000000"/>
              </a:solidFill>
              <a:latin typeface="Abhaya Libre Regular Bold"/>
            </a:endParaRPr>
          </a:p>
          <a:p>
            <a:pPr algn="ctr">
              <a:lnSpc>
                <a:spcPts val="5449"/>
              </a:lnSpc>
            </a:pPr>
            <a:endParaRPr lang="en-US" sz="8010" dirty="0">
              <a:solidFill>
                <a:srgbClr val="000000"/>
              </a:solidFill>
              <a:latin typeface="Abhaya Libre Regular Bold"/>
            </a:endParaRPr>
          </a:p>
          <a:p>
            <a:pPr algn="ctr">
              <a:lnSpc>
                <a:spcPts val="5449"/>
              </a:lnSpc>
            </a:pPr>
            <a:endParaRPr lang="en-US" sz="8010" dirty="0">
              <a:solidFill>
                <a:srgbClr val="000000"/>
              </a:solidFill>
              <a:latin typeface="Abhaya Libre Regular Bold"/>
            </a:endParaRPr>
          </a:p>
          <a:p>
            <a:pPr algn="ctr">
              <a:lnSpc>
                <a:spcPts val="5449"/>
              </a:lnSpc>
            </a:pPr>
            <a:r>
              <a:rPr lang="en-US" sz="6410" dirty="0">
                <a:solidFill>
                  <a:srgbClr val="000000"/>
                </a:solidFill>
                <a:latin typeface="Abhaya Libre Regular Bold"/>
              </a:rPr>
              <a:t>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600963" y="1922363"/>
            <a:ext cx="11733836" cy="79124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166"/>
              </a:lnSpc>
            </a:pPr>
            <a:endParaRPr dirty="0"/>
          </a:p>
          <a:p>
            <a:pPr algn="just">
              <a:lnSpc>
                <a:spcPts val="5166"/>
              </a:lnSpc>
            </a:pPr>
            <a:r>
              <a:rPr lang="en-US" sz="3690" spc="-55" dirty="0" err="1">
                <a:solidFill>
                  <a:srgbClr val="000000"/>
                </a:solidFill>
                <a:latin typeface="Abhaya Libre Regular Bold"/>
              </a:rPr>
              <a:t>Osnivač</a:t>
            </a:r>
            <a:r>
              <a:rPr lang="en-US" sz="3690" spc="-55" dirty="0">
                <a:solidFill>
                  <a:srgbClr val="000000"/>
                </a:solidFill>
                <a:latin typeface="Abhaya Libre Regular Bold"/>
              </a:rPr>
              <a:t> </a:t>
            </a:r>
            <a:r>
              <a:rPr lang="en-US" sz="3690" spc="-55" dirty="0" err="1">
                <a:solidFill>
                  <a:srgbClr val="000000"/>
                </a:solidFill>
                <a:latin typeface="Abhaya Libre Regular Bold"/>
              </a:rPr>
              <a:t>nenasilnih</a:t>
            </a:r>
            <a:r>
              <a:rPr lang="en-US" sz="3690" spc="-55" dirty="0">
                <a:solidFill>
                  <a:srgbClr val="000000"/>
                </a:solidFill>
                <a:latin typeface="Abhaya Libre Regular Bold"/>
              </a:rPr>
              <a:t> </a:t>
            </a:r>
            <a:r>
              <a:rPr lang="en-US" sz="3690" spc="-55" dirty="0" err="1">
                <a:solidFill>
                  <a:srgbClr val="000000"/>
                </a:solidFill>
                <a:latin typeface="Abhaya Libre Regular Bold"/>
              </a:rPr>
              <a:t>protesta</a:t>
            </a:r>
            <a:r>
              <a:rPr lang="en-US" sz="3690" spc="-55" dirty="0">
                <a:solidFill>
                  <a:srgbClr val="000000"/>
                </a:solidFill>
                <a:latin typeface="Abhaya Libre Regular Bold"/>
              </a:rPr>
              <a:t> </a:t>
            </a:r>
            <a:r>
              <a:rPr lang="en-US" sz="3690" spc="-55" dirty="0" err="1">
                <a:solidFill>
                  <a:srgbClr val="000000"/>
                </a:solidFill>
                <a:latin typeface="Abhaya Libre Regular Bold"/>
              </a:rPr>
              <a:t>i</a:t>
            </a:r>
            <a:r>
              <a:rPr lang="en-US" sz="3690" spc="-55" dirty="0">
                <a:solidFill>
                  <a:srgbClr val="000000"/>
                </a:solidFill>
                <a:latin typeface="Abhaya Libre Regular Bold"/>
              </a:rPr>
              <a:t> </a:t>
            </a:r>
            <a:r>
              <a:rPr lang="en-US" sz="3690" spc="-55" dirty="0" err="1">
                <a:solidFill>
                  <a:srgbClr val="000000"/>
                </a:solidFill>
                <a:latin typeface="Abhaya Libre Regular Bold"/>
              </a:rPr>
              <a:t>uporni</a:t>
            </a:r>
            <a:r>
              <a:rPr lang="en-US" sz="3690" spc="-55" dirty="0">
                <a:solidFill>
                  <a:srgbClr val="000000"/>
                </a:solidFill>
                <a:latin typeface="Abhaya Libre Regular Bold"/>
              </a:rPr>
              <a:t> </a:t>
            </a:r>
            <a:r>
              <a:rPr lang="en-US" sz="3690" spc="-55" dirty="0" err="1">
                <a:solidFill>
                  <a:srgbClr val="000000"/>
                </a:solidFill>
                <a:latin typeface="Abhaya Libre Regular Bold"/>
              </a:rPr>
              <a:t>tragalac</a:t>
            </a:r>
            <a:r>
              <a:rPr lang="en-US" sz="3690" spc="-55" dirty="0">
                <a:solidFill>
                  <a:srgbClr val="000000"/>
                </a:solidFill>
                <a:latin typeface="Abhaya Libre Regular Bold"/>
              </a:rPr>
              <a:t> za </a:t>
            </a:r>
            <a:r>
              <a:rPr lang="en-US" sz="3690" spc="-55" dirty="0" err="1" smtClean="0">
                <a:solidFill>
                  <a:srgbClr val="000000"/>
                </a:solidFill>
                <a:latin typeface="Abhaya Libre Regular Bold"/>
              </a:rPr>
              <a:t>mir</a:t>
            </a:r>
            <a:r>
              <a:rPr lang="sr-Latn-RS" sz="3690" spc="-55" dirty="0" smtClean="0">
                <a:solidFill>
                  <a:srgbClr val="000000"/>
                </a:solidFill>
                <a:latin typeface="Abhaya Libre Regular Bold"/>
              </a:rPr>
              <a:t>om</a:t>
            </a:r>
            <a:r>
              <a:rPr lang="en-US" sz="3690" spc="-55" dirty="0" smtClean="0">
                <a:solidFill>
                  <a:srgbClr val="000000"/>
                </a:solidFill>
                <a:latin typeface="Abhaya Libre Regular Bold"/>
              </a:rPr>
              <a:t>, </a:t>
            </a:r>
            <a:r>
              <a:rPr lang="en-US" sz="3690" spc="-55" dirty="0" err="1" smtClean="0">
                <a:solidFill>
                  <a:srgbClr val="000000"/>
                </a:solidFill>
                <a:latin typeface="Abhaya Libre Regular Bold"/>
              </a:rPr>
              <a:t>zastupao</a:t>
            </a:r>
            <a:r>
              <a:rPr lang="en-US" sz="3690" spc="-55" dirty="0" smtClean="0">
                <a:solidFill>
                  <a:srgbClr val="000000"/>
                </a:solidFill>
                <a:latin typeface="Abhaya Libre Regular Bold"/>
              </a:rPr>
              <a:t> </a:t>
            </a:r>
            <a:r>
              <a:rPr lang="sr-Latn-RS" sz="3690" spc="-55" dirty="0" smtClean="0">
                <a:solidFill>
                  <a:srgbClr val="000000"/>
                </a:solidFill>
                <a:latin typeface="Abhaya Libre Regular Bold"/>
              </a:rPr>
              <a:t>je </a:t>
            </a:r>
            <a:r>
              <a:rPr lang="en-US" sz="3690" spc="-55" dirty="0" err="1" smtClean="0">
                <a:solidFill>
                  <a:srgbClr val="000000"/>
                </a:solidFill>
                <a:latin typeface="Abhaya Libre Regular Bold"/>
              </a:rPr>
              <a:t>mnoge</a:t>
            </a:r>
            <a:r>
              <a:rPr lang="en-US" sz="3690" spc="-55" dirty="0" smtClean="0">
                <a:solidFill>
                  <a:srgbClr val="000000"/>
                </a:solidFill>
                <a:latin typeface="Abhaya Libre Regular Bold"/>
              </a:rPr>
              <a:t> </a:t>
            </a:r>
            <a:r>
              <a:rPr lang="en-US" sz="3690" spc="-55" dirty="0" err="1">
                <a:solidFill>
                  <a:srgbClr val="000000"/>
                </a:solidFill>
                <a:latin typeface="Abhaya Libre Regular Bold"/>
              </a:rPr>
              <a:t>principe</a:t>
            </a:r>
            <a:r>
              <a:rPr lang="en-US" sz="3690" spc="-55" dirty="0">
                <a:solidFill>
                  <a:srgbClr val="000000"/>
                </a:solidFill>
                <a:latin typeface="Abhaya Libre Regular Bold"/>
              </a:rPr>
              <a:t> </a:t>
            </a:r>
            <a:r>
              <a:rPr lang="en-US" sz="3690" spc="-55" dirty="0" err="1">
                <a:solidFill>
                  <a:srgbClr val="000000"/>
                </a:solidFill>
                <a:latin typeface="Abhaya Libre Regular Bold"/>
              </a:rPr>
              <a:t>inteligentnog</a:t>
            </a:r>
            <a:r>
              <a:rPr lang="en-US" sz="3690" spc="-55" dirty="0">
                <a:solidFill>
                  <a:srgbClr val="000000"/>
                </a:solidFill>
                <a:latin typeface="Abhaya Libre Regular Bold"/>
              </a:rPr>
              <a:t> </a:t>
            </a:r>
            <a:r>
              <a:rPr lang="sr-Latn-RS" sz="3690" spc="-55" dirty="0" smtClean="0">
                <a:solidFill>
                  <a:srgbClr val="000000"/>
                </a:solidFill>
                <a:latin typeface="Abhaya Libre Regular Bold"/>
              </a:rPr>
              <a:t>liderstva</a:t>
            </a:r>
            <a:r>
              <a:rPr lang="en-US" sz="3690" spc="-55" dirty="0" smtClean="0">
                <a:solidFill>
                  <a:srgbClr val="000000"/>
                </a:solidFill>
                <a:latin typeface="Abhaya Libre Regular Bold"/>
              </a:rPr>
              <a:t>. On</a:t>
            </a:r>
            <a:r>
              <a:rPr lang="sr-Latn-RS" sz="3690" spc="-55" dirty="0" smtClean="0">
                <a:solidFill>
                  <a:srgbClr val="000000"/>
                </a:solidFill>
                <a:latin typeface="Abhaya Libre Regular Bold"/>
              </a:rPr>
              <a:t> je</a:t>
            </a:r>
            <a:r>
              <a:rPr lang="en-US" sz="3690" spc="-55" dirty="0" smtClean="0">
                <a:solidFill>
                  <a:srgbClr val="000000"/>
                </a:solidFill>
                <a:latin typeface="Abhaya Libre Regular Bold"/>
              </a:rPr>
              <a:t> </a:t>
            </a:r>
            <a:r>
              <a:rPr lang="en-US" sz="3690" spc="-55" dirty="0" err="1" smtClean="0">
                <a:solidFill>
                  <a:srgbClr val="000000"/>
                </a:solidFill>
                <a:latin typeface="Abhaya Libre Regular Bold"/>
              </a:rPr>
              <a:t>takođe</a:t>
            </a:r>
            <a:r>
              <a:rPr lang="en-US" sz="3690" spc="-55" dirty="0" smtClean="0">
                <a:solidFill>
                  <a:srgbClr val="000000"/>
                </a:solidFill>
                <a:latin typeface="Abhaya Libre Regular Bold"/>
              </a:rPr>
              <a:t>:</a:t>
            </a:r>
            <a:endParaRPr lang="en-US" sz="3690" spc="-55" dirty="0" smtClean="0">
              <a:solidFill>
                <a:srgbClr val="000000"/>
              </a:solidFill>
              <a:latin typeface="Abhaya Libre Regular Bold"/>
            </a:endParaRPr>
          </a:p>
          <a:p>
            <a:pPr marL="796770" lvl="1" indent="-398385" algn="just">
              <a:lnSpc>
                <a:spcPts val="5166"/>
              </a:lnSpc>
              <a:buFont typeface="Arial"/>
              <a:buChar char="•"/>
            </a:pPr>
            <a:r>
              <a:rPr lang="en-US" sz="3690" spc="-55" dirty="0" smtClean="0">
                <a:solidFill>
                  <a:srgbClr val="000000"/>
                </a:solidFill>
                <a:latin typeface="Abhaya Libre Regular Bold"/>
              </a:rPr>
              <a:t>Cen</a:t>
            </a:r>
            <a:r>
              <a:rPr lang="sr-Latn-RS" sz="3690" spc="-55" dirty="0" smtClean="0">
                <a:solidFill>
                  <a:srgbClr val="000000"/>
                </a:solidFill>
                <a:latin typeface="Abhaya Libre Regular Bold"/>
              </a:rPr>
              <a:t>io</a:t>
            </a:r>
            <a:r>
              <a:rPr lang="en-US" sz="3690" spc="-55" dirty="0" smtClean="0">
                <a:solidFill>
                  <a:srgbClr val="000000"/>
                </a:solidFill>
                <a:latin typeface="Abhaya Libre Regular Bold"/>
              </a:rPr>
              <a:t> </a:t>
            </a:r>
            <a:r>
              <a:rPr lang="en-US" sz="3690" spc="-55" dirty="0" err="1">
                <a:solidFill>
                  <a:srgbClr val="000000"/>
                </a:solidFill>
                <a:latin typeface="Abhaya Libre Regular Bold"/>
              </a:rPr>
              <a:t>doživotno</a:t>
            </a:r>
            <a:r>
              <a:rPr lang="en-US" sz="3690" spc="-55" dirty="0">
                <a:solidFill>
                  <a:srgbClr val="000000"/>
                </a:solidFill>
                <a:latin typeface="Abhaya Libre Regular Bold"/>
              </a:rPr>
              <a:t> </a:t>
            </a:r>
            <a:r>
              <a:rPr lang="en-US" sz="3690" spc="-55" dirty="0" err="1">
                <a:solidFill>
                  <a:srgbClr val="000000"/>
                </a:solidFill>
                <a:latin typeface="Abhaya Libre Regular Bold"/>
              </a:rPr>
              <a:t>učenje</a:t>
            </a:r>
            <a:endParaRPr lang="en-US" sz="3690" spc="-55" dirty="0">
              <a:solidFill>
                <a:srgbClr val="000000"/>
              </a:solidFill>
              <a:latin typeface="Abhaya Libre Regular Bold"/>
            </a:endParaRPr>
          </a:p>
          <a:p>
            <a:pPr marL="796770" lvl="1" indent="-398385" algn="just">
              <a:lnSpc>
                <a:spcPts val="5166"/>
              </a:lnSpc>
              <a:buFont typeface="Arial"/>
              <a:buChar char="•"/>
            </a:pPr>
            <a:r>
              <a:rPr lang="sr-Latn-RS" sz="3690" spc="-55" dirty="0" smtClean="0">
                <a:solidFill>
                  <a:srgbClr val="000000"/>
                </a:solidFill>
                <a:latin typeface="Abhaya Libre Regular Bold"/>
              </a:rPr>
              <a:t>Lepo</a:t>
            </a:r>
            <a:r>
              <a:rPr lang="en-US" sz="3690" spc="-55" dirty="0" smtClean="0">
                <a:solidFill>
                  <a:srgbClr val="000000"/>
                </a:solidFill>
                <a:latin typeface="Abhaya Libre Regular Bold"/>
              </a:rPr>
              <a:t> </a:t>
            </a:r>
            <a:r>
              <a:rPr lang="en-US" sz="3690" spc="-55" dirty="0">
                <a:solidFill>
                  <a:srgbClr val="000000"/>
                </a:solidFill>
                <a:latin typeface="Abhaya Libre Regular Bold"/>
              </a:rPr>
              <a:t>se </a:t>
            </a:r>
            <a:r>
              <a:rPr lang="en-US" sz="3690" spc="-55" dirty="0" err="1">
                <a:solidFill>
                  <a:srgbClr val="000000"/>
                </a:solidFill>
                <a:latin typeface="Abhaya Libre Regular Bold"/>
              </a:rPr>
              <a:t>odnosio</a:t>
            </a:r>
            <a:r>
              <a:rPr lang="en-US" sz="3690" spc="-55" dirty="0">
                <a:solidFill>
                  <a:srgbClr val="000000"/>
                </a:solidFill>
                <a:latin typeface="Abhaya Libre Regular Bold"/>
              </a:rPr>
              <a:t> </a:t>
            </a:r>
            <a:r>
              <a:rPr lang="en-US" sz="3690" spc="-55" dirty="0" err="1">
                <a:solidFill>
                  <a:srgbClr val="000000"/>
                </a:solidFill>
                <a:latin typeface="Abhaya Libre Regular Bold"/>
              </a:rPr>
              <a:t>prema</a:t>
            </a:r>
            <a:r>
              <a:rPr lang="en-US" sz="3690" spc="-55" dirty="0">
                <a:solidFill>
                  <a:srgbClr val="000000"/>
                </a:solidFill>
                <a:latin typeface="Abhaya Libre Regular Bold"/>
              </a:rPr>
              <a:t> </a:t>
            </a:r>
            <a:r>
              <a:rPr lang="en-US" sz="3690" spc="-55" dirty="0" err="1">
                <a:solidFill>
                  <a:srgbClr val="000000"/>
                </a:solidFill>
                <a:latin typeface="Abhaya Libre Regular Bold"/>
              </a:rPr>
              <a:t>drugima</a:t>
            </a:r>
            <a:endParaRPr lang="en-US" sz="3690" spc="-55" dirty="0">
              <a:solidFill>
                <a:srgbClr val="000000"/>
              </a:solidFill>
              <a:latin typeface="Abhaya Libre Regular Bold"/>
            </a:endParaRPr>
          </a:p>
          <a:p>
            <a:pPr marL="796770" lvl="1" indent="-398385" algn="just">
              <a:lnSpc>
                <a:spcPts val="5166"/>
              </a:lnSpc>
              <a:buFont typeface="Arial"/>
              <a:buChar char="•"/>
            </a:pPr>
            <a:r>
              <a:rPr lang="sr-Latn-RS" sz="3690" spc="-55" dirty="0" smtClean="0">
                <a:solidFill>
                  <a:srgbClr val="000000"/>
                </a:solidFill>
                <a:latin typeface="Abhaya Libre Regular Bold"/>
              </a:rPr>
              <a:t>Koristio </a:t>
            </a:r>
            <a:r>
              <a:rPr lang="sr-Latn-RS" sz="3690" spc="-55" dirty="0">
                <a:solidFill>
                  <a:srgbClr val="000000"/>
                </a:solidFill>
                <a:latin typeface="Abhaya Libre Regular Bold"/>
              </a:rPr>
              <a:t>m</a:t>
            </a:r>
            <a:r>
              <a:rPr lang="en-US" sz="3690" spc="-55" dirty="0" err="1" smtClean="0">
                <a:solidFill>
                  <a:srgbClr val="000000"/>
                </a:solidFill>
                <a:latin typeface="Abhaya Libre Regular Bold"/>
              </a:rPr>
              <a:t>odelovan</a:t>
            </a:r>
            <a:r>
              <a:rPr lang="sr-Latn-RS" sz="3690" spc="-55" dirty="0" smtClean="0">
                <a:solidFill>
                  <a:srgbClr val="000000"/>
                </a:solidFill>
                <a:latin typeface="Abhaya Libre Regular Bold"/>
              </a:rPr>
              <a:t>u</a:t>
            </a:r>
            <a:r>
              <a:rPr lang="en-US" sz="3690" spc="-55" dirty="0" smtClean="0">
                <a:solidFill>
                  <a:srgbClr val="000000"/>
                </a:solidFill>
                <a:latin typeface="Abhaya Libre Regular Bold"/>
              </a:rPr>
              <a:t> </a:t>
            </a:r>
            <a:r>
              <a:rPr lang="en-US" sz="3690" spc="-55" dirty="0" err="1" smtClean="0">
                <a:solidFill>
                  <a:srgbClr val="000000"/>
                </a:solidFill>
                <a:latin typeface="Abhaya Libre Regular Bold"/>
              </a:rPr>
              <a:t>disciplin</a:t>
            </a:r>
            <a:r>
              <a:rPr lang="sr-Latn-RS" sz="3690" spc="-55" dirty="0" smtClean="0">
                <a:solidFill>
                  <a:srgbClr val="000000"/>
                </a:solidFill>
                <a:latin typeface="Abhaya Libre Regular Bold"/>
              </a:rPr>
              <a:t>u u odnosu sa</a:t>
            </a:r>
            <a:r>
              <a:rPr lang="en-US" sz="3690" spc="-55" dirty="0" smtClean="0">
                <a:solidFill>
                  <a:srgbClr val="000000"/>
                </a:solidFill>
                <a:latin typeface="Abhaya Libre Regular Bold"/>
              </a:rPr>
              <a:t> </a:t>
            </a:r>
            <a:r>
              <a:rPr lang="en-US" sz="3690" spc="-55" dirty="0" err="1">
                <a:solidFill>
                  <a:srgbClr val="000000"/>
                </a:solidFill>
                <a:latin typeface="Abhaya Libre Regular Bold"/>
              </a:rPr>
              <a:t>sledbenicima</a:t>
            </a:r>
            <a:endParaRPr lang="en-US" sz="3690" spc="-55" dirty="0">
              <a:solidFill>
                <a:srgbClr val="000000"/>
              </a:solidFill>
              <a:latin typeface="Abhaya Libre Regular Bold"/>
            </a:endParaRPr>
          </a:p>
          <a:p>
            <a:pPr marL="796770" lvl="1" indent="-398385" algn="just">
              <a:lnSpc>
                <a:spcPts val="5166"/>
              </a:lnSpc>
              <a:buFont typeface="Arial"/>
              <a:buChar char="•"/>
            </a:pPr>
            <a:r>
              <a:rPr lang="en-US" sz="3690" spc="-55" dirty="0" err="1" smtClean="0">
                <a:solidFill>
                  <a:srgbClr val="000000"/>
                </a:solidFill>
                <a:latin typeface="Abhaya Libre Regular Bold"/>
              </a:rPr>
              <a:t>Ima</a:t>
            </a:r>
            <a:r>
              <a:rPr lang="en-US" sz="3690" spc="-55" dirty="0" smtClean="0">
                <a:solidFill>
                  <a:srgbClr val="000000"/>
                </a:solidFill>
                <a:latin typeface="Abhaya Libre Regular Bold"/>
              </a:rPr>
              <a:t> </a:t>
            </a:r>
            <a:r>
              <a:rPr lang="sr-Latn-RS" sz="3690" spc="-55" dirty="0" smtClean="0">
                <a:solidFill>
                  <a:srgbClr val="000000"/>
                </a:solidFill>
                <a:latin typeface="Abhaya Libre Regular Bold"/>
              </a:rPr>
              <a:t>je razvijenu</a:t>
            </a:r>
            <a:r>
              <a:rPr lang="en-US" sz="3690" spc="-55" dirty="0" smtClean="0">
                <a:solidFill>
                  <a:srgbClr val="000000"/>
                </a:solidFill>
                <a:latin typeface="Abhaya Libre Regular Bold"/>
              </a:rPr>
              <a:t> </a:t>
            </a:r>
            <a:r>
              <a:rPr lang="en-US" sz="3690" spc="-55" dirty="0" err="1">
                <a:solidFill>
                  <a:srgbClr val="000000"/>
                </a:solidFill>
                <a:latin typeface="Abhaya Libre Regular Bold"/>
              </a:rPr>
              <a:t>strategiju</a:t>
            </a:r>
            <a:endParaRPr lang="en-US" sz="3690" spc="-55" dirty="0">
              <a:solidFill>
                <a:srgbClr val="000000"/>
              </a:solidFill>
              <a:latin typeface="Abhaya Libre Regular Bold"/>
            </a:endParaRPr>
          </a:p>
          <a:p>
            <a:pPr marL="796770" lvl="1" indent="-398385" algn="just">
              <a:lnSpc>
                <a:spcPts val="5166"/>
              </a:lnSpc>
              <a:buFont typeface="Arial"/>
              <a:buChar char="•"/>
            </a:pPr>
            <a:r>
              <a:rPr lang="en-US" sz="3690" spc="-55" dirty="0" err="1" smtClean="0">
                <a:solidFill>
                  <a:srgbClr val="000000"/>
                </a:solidFill>
                <a:latin typeface="Abhaya Libre Regular Bold"/>
              </a:rPr>
              <a:t>Modelirao</a:t>
            </a:r>
            <a:r>
              <a:rPr lang="sr-Latn-RS" sz="3690" spc="-55" dirty="0" smtClean="0">
                <a:solidFill>
                  <a:srgbClr val="000000"/>
                </a:solidFill>
                <a:latin typeface="Abhaya Libre Regular Bold"/>
              </a:rPr>
              <a:t> je</a:t>
            </a:r>
            <a:r>
              <a:rPr lang="en-US" sz="3690" spc="-55" dirty="0" smtClean="0">
                <a:solidFill>
                  <a:srgbClr val="000000"/>
                </a:solidFill>
                <a:latin typeface="Abhaya Libre Regular Bold"/>
              </a:rPr>
              <a:t> </a:t>
            </a:r>
            <a:r>
              <a:rPr lang="en-US" sz="3690" spc="-55" dirty="0" err="1">
                <a:solidFill>
                  <a:srgbClr val="000000"/>
                </a:solidFill>
                <a:latin typeface="Abhaya Libre Regular Bold"/>
              </a:rPr>
              <a:t>promenu</a:t>
            </a:r>
            <a:r>
              <a:rPr lang="en-US" sz="3690" spc="-55" dirty="0">
                <a:solidFill>
                  <a:srgbClr val="000000"/>
                </a:solidFill>
                <a:latin typeface="Abhaya Libre Regular Bold"/>
              </a:rPr>
              <a:t> </a:t>
            </a:r>
            <a:r>
              <a:rPr lang="en-US" sz="3690" spc="-55" dirty="0" err="1">
                <a:solidFill>
                  <a:srgbClr val="000000"/>
                </a:solidFill>
                <a:latin typeface="Abhaya Libre Regular Bold"/>
              </a:rPr>
              <a:t>koju</a:t>
            </a:r>
            <a:r>
              <a:rPr lang="en-US" sz="3690" spc="-55" dirty="0">
                <a:solidFill>
                  <a:srgbClr val="000000"/>
                </a:solidFill>
                <a:latin typeface="Abhaya Libre Regular Bold"/>
              </a:rPr>
              <a:t> je </a:t>
            </a:r>
            <a:r>
              <a:rPr lang="en-US" sz="3690" spc="-55" dirty="0" err="1">
                <a:solidFill>
                  <a:srgbClr val="000000"/>
                </a:solidFill>
                <a:latin typeface="Abhaya Libre Regular Bold"/>
              </a:rPr>
              <a:t>želeo</a:t>
            </a:r>
            <a:r>
              <a:rPr lang="en-US" sz="3690" spc="-55" dirty="0">
                <a:solidFill>
                  <a:srgbClr val="000000"/>
                </a:solidFill>
                <a:latin typeface="Abhaya Libre Regular Bold"/>
              </a:rPr>
              <a:t> da </a:t>
            </a:r>
            <a:r>
              <a:rPr lang="en-US" sz="3690" spc="-55" dirty="0" err="1">
                <a:solidFill>
                  <a:srgbClr val="000000"/>
                </a:solidFill>
                <a:latin typeface="Abhaya Libre Regular Bold"/>
              </a:rPr>
              <a:t>izvrši</a:t>
            </a:r>
            <a:r>
              <a:rPr lang="en-US" sz="3690" spc="-55" dirty="0">
                <a:solidFill>
                  <a:srgbClr val="000000"/>
                </a:solidFill>
                <a:latin typeface="Abhaya Libre Regular Bold"/>
              </a:rPr>
              <a:t> u </a:t>
            </a:r>
            <a:r>
              <a:rPr lang="en-US" sz="3690" spc="-55" dirty="0" err="1" smtClean="0">
                <a:solidFill>
                  <a:srgbClr val="000000"/>
                </a:solidFill>
                <a:latin typeface="Abhaya Libre Regular Bold"/>
              </a:rPr>
              <a:t>svetu</a:t>
            </a:r>
            <a:endParaRPr lang="sr-Latn-RS" sz="3690" spc="-55" dirty="0" smtClean="0">
              <a:solidFill>
                <a:srgbClr val="000000"/>
              </a:solidFill>
              <a:latin typeface="Abhaya Libre Regular Bold"/>
            </a:endParaRPr>
          </a:p>
          <a:p>
            <a:pPr marL="398385" lvl="1" algn="just">
              <a:lnSpc>
                <a:spcPts val="5166"/>
              </a:lnSpc>
            </a:pPr>
            <a:r>
              <a:rPr lang="en-US" sz="3690" spc="-55" dirty="0" err="1">
                <a:solidFill>
                  <a:srgbClr val="000000"/>
                </a:solidFill>
                <a:latin typeface="Abhaya Libre Regular Bold"/>
              </a:rPr>
              <a:t>Gandi</a:t>
            </a:r>
            <a:r>
              <a:rPr lang="en-US" sz="3690" spc="-55" dirty="0">
                <a:solidFill>
                  <a:srgbClr val="000000"/>
                </a:solidFill>
                <a:latin typeface="Abhaya Libre Regular Bold"/>
              </a:rPr>
              <a:t> se </a:t>
            </a:r>
            <a:r>
              <a:rPr lang="en-US" sz="3690" spc="-55" dirty="0" err="1">
                <a:solidFill>
                  <a:srgbClr val="000000"/>
                </a:solidFill>
                <a:latin typeface="Abhaya Libre Regular Bold"/>
              </a:rPr>
              <a:t>povezao</a:t>
            </a:r>
            <a:r>
              <a:rPr lang="en-US" sz="3690" spc="-55" dirty="0">
                <a:solidFill>
                  <a:srgbClr val="000000"/>
                </a:solidFill>
                <a:latin typeface="Abhaya Libre Regular Bold"/>
              </a:rPr>
              <a:t> </a:t>
            </a:r>
            <a:r>
              <a:rPr lang="en-US" sz="3690" spc="-55" dirty="0" err="1">
                <a:solidFill>
                  <a:srgbClr val="000000"/>
                </a:solidFill>
                <a:latin typeface="Abhaya Libre Regular Bold"/>
              </a:rPr>
              <a:t>sa</a:t>
            </a:r>
            <a:r>
              <a:rPr lang="en-US" sz="3690" spc="-55" dirty="0">
                <a:solidFill>
                  <a:srgbClr val="000000"/>
                </a:solidFill>
                <a:latin typeface="Abhaya Libre Regular Bold"/>
              </a:rPr>
              <a:t> </a:t>
            </a:r>
            <a:r>
              <a:rPr lang="en-US" sz="3690" spc="-55" dirty="0" err="1">
                <a:solidFill>
                  <a:srgbClr val="000000"/>
                </a:solidFill>
                <a:latin typeface="Abhaya Libre Regular Bold"/>
              </a:rPr>
              <a:t>svojim</a:t>
            </a:r>
            <a:r>
              <a:rPr lang="en-US" sz="3690" spc="-55" dirty="0">
                <a:solidFill>
                  <a:srgbClr val="000000"/>
                </a:solidFill>
                <a:latin typeface="Abhaya Libre Regular Bold"/>
              </a:rPr>
              <a:t> </a:t>
            </a:r>
            <a:r>
              <a:rPr lang="en-US" sz="3690" spc="-55" dirty="0" err="1">
                <a:solidFill>
                  <a:srgbClr val="000000"/>
                </a:solidFill>
                <a:latin typeface="Abhaya Libre Regular Bold"/>
              </a:rPr>
              <a:t>sledbenicima</a:t>
            </a:r>
            <a:r>
              <a:rPr lang="en-US" sz="3690" spc="-55" dirty="0">
                <a:solidFill>
                  <a:srgbClr val="000000"/>
                </a:solidFill>
                <a:latin typeface="Abhaya Libre Regular Bold"/>
              </a:rPr>
              <a:t> </a:t>
            </a:r>
            <a:r>
              <a:rPr lang="en-US" sz="3690" spc="-55" dirty="0" err="1">
                <a:solidFill>
                  <a:srgbClr val="000000"/>
                </a:solidFill>
                <a:latin typeface="Abhaya Libre Regular Bold"/>
              </a:rPr>
              <a:t>kroz</a:t>
            </a:r>
            <a:r>
              <a:rPr lang="en-US" sz="3690" spc="-55" dirty="0">
                <a:solidFill>
                  <a:srgbClr val="000000"/>
                </a:solidFill>
                <a:latin typeface="Abhaya Libre Regular Bold"/>
              </a:rPr>
              <a:t> </a:t>
            </a:r>
            <a:r>
              <a:rPr lang="en-US" sz="3690" spc="-55" dirty="0" err="1">
                <a:solidFill>
                  <a:srgbClr val="000000"/>
                </a:solidFill>
                <a:latin typeface="Abhaya Libre Regular Bold"/>
              </a:rPr>
              <a:t>miran</a:t>
            </a:r>
            <a:r>
              <a:rPr lang="en-US" sz="3690" spc="-55" dirty="0">
                <a:solidFill>
                  <a:srgbClr val="000000"/>
                </a:solidFill>
                <a:latin typeface="Abhaya Libre Regular Bold"/>
              </a:rPr>
              <a:t> </a:t>
            </a:r>
            <a:r>
              <a:rPr lang="en-US" sz="3690" spc="-55" dirty="0" err="1">
                <a:solidFill>
                  <a:srgbClr val="000000"/>
                </a:solidFill>
                <a:latin typeface="Abhaya Libre Regular Bold"/>
              </a:rPr>
              <a:t>način</a:t>
            </a:r>
            <a:r>
              <a:rPr lang="en-US" sz="3690" spc="-55" dirty="0">
                <a:solidFill>
                  <a:srgbClr val="000000"/>
                </a:solidFill>
                <a:latin typeface="Abhaya Libre Regular Bold"/>
              </a:rPr>
              <a:t> </a:t>
            </a:r>
            <a:r>
              <a:rPr lang="en-US" sz="3690" spc="-55" dirty="0" err="1">
                <a:solidFill>
                  <a:srgbClr val="000000"/>
                </a:solidFill>
                <a:latin typeface="Abhaya Libre Regular Bold"/>
              </a:rPr>
              <a:t>razmišljanja</a:t>
            </a:r>
            <a:r>
              <a:rPr lang="en-US" sz="3690" spc="-55" dirty="0">
                <a:solidFill>
                  <a:srgbClr val="000000"/>
                </a:solidFill>
                <a:latin typeface="Abhaya Libre Regular Bold"/>
              </a:rPr>
              <a:t> </a:t>
            </a:r>
            <a:r>
              <a:rPr lang="en-US" sz="3690" spc="-55" dirty="0" err="1">
                <a:solidFill>
                  <a:srgbClr val="000000"/>
                </a:solidFill>
                <a:latin typeface="Abhaya Libre Regular Bold"/>
              </a:rPr>
              <a:t>izgrađen</a:t>
            </a:r>
            <a:r>
              <a:rPr lang="en-US" sz="3690" spc="-55" dirty="0">
                <a:solidFill>
                  <a:srgbClr val="000000"/>
                </a:solidFill>
                <a:latin typeface="Abhaya Libre Regular Bold"/>
              </a:rPr>
              <a:t> </a:t>
            </a:r>
            <a:r>
              <a:rPr lang="en-US" sz="3690" spc="-55" dirty="0" err="1">
                <a:solidFill>
                  <a:srgbClr val="000000"/>
                </a:solidFill>
                <a:latin typeface="Abhaya Libre Regular Bold"/>
              </a:rPr>
              <a:t>na</a:t>
            </a:r>
            <a:r>
              <a:rPr lang="en-US" sz="3690" spc="-55" dirty="0">
                <a:solidFill>
                  <a:srgbClr val="000000"/>
                </a:solidFill>
                <a:latin typeface="Abhaya Libre Regular Bold"/>
              </a:rPr>
              <a:t> </a:t>
            </a:r>
            <a:r>
              <a:rPr lang="en-US" sz="3690" spc="-55" dirty="0" err="1" smtClean="0">
                <a:solidFill>
                  <a:srgbClr val="000000"/>
                </a:solidFill>
                <a:latin typeface="Abhaya Libre Regular Bold"/>
              </a:rPr>
              <a:t>jednostavnosti</a:t>
            </a:r>
            <a:r>
              <a:rPr lang="sr-Latn-RS" sz="3690" spc="-55" dirty="0" smtClean="0">
                <a:solidFill>
                  <a:srgbClr val="000000"/>
                </a:solidFill>
                <a:latin typeface="Abhaya Libre Regular Bold"/>
              </a:rPr>
              <a:t>.</a:t>
            </a:r>
            <a:endParaRPr lang="en-US" sz="3690" spc="-55" dirty="0">
              <a:solidFill>
                <a:srgbClr val="000000"/>
              </a:solidFill>
              <a:latin typeface="Abhaya Libre Regular Bold"/>
            </a:endParaRPr>
          </a:p>
          <a:p>
            <a:pPr algn="just">
              <a:lnSpc>
                <a:spcPts val="4466"/>
              </a:lnSpc>
            </a:pPr>
            <a:endParaRPr lang="en-US" sz="3690" spc="-55" dirty="0">
              <a:solidFill>
                <a:srgbClr val="000000"/>
              </a:solidFill>
              <a:latin typeface="Abhaya Libre Regular Bold"/>
            </a:endParaRP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8"/>
          <a:srcRect l="12851" r="12851"/>
          <a:stretch>
            <a:fillRect/>
          </a:stretch>
        </p:blipFill>
        <p:spPr>
          <a:xfrm>
            <a:off x="12646470" y="3056949"/>
            <a:ext cx="4706884" cy="5460382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4993119" y="9508512"/>
            <a:ext cx="2360235" cy="602763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3456555" y="9092897"/>
            <a:ext cx="1068843" cy="1110057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E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4196164">
            <a:off x="-6042302" y="8114159"/>
            <a:ext cx="11622266" cy="1238807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836636">
            <a:off x="0" y="-2006961"/>
            <a:ext cx="3334026" cy="358848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6418708" y="0"/>
            <a:ext cx="1869292" cy="186929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6957584" y="9258300"/>
            <a:ext cx="3710720" cy="779251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3436461" y="819925"/>
            <a:ext cx="11415078" cy="30230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809"/>
              </a:lnSpc>
            </a:pPr>
            <a:r>
              <a:rPr lang="en-US" sz="8010" dirty="0">
                <a:solidFill>
                  <a:srgbClr val="000000"/>
                </a:solidFill>
                <a:latin typeface="Abhaya Libre Regular Bold"/>
              </a:rPr>
              <a:t>2. Martin </a:t>
            </a:r>
            <a:r>
              <a:rPr lang="en-US" sz="8010" dirty="0" err="1" smtClean="0">
                <a:solidFill>
                  <a:srgbClr val="000000"/>
                </a:solidFill>
                <a:latin typeface="Abhaya Libre Regular Bold"/>
              </a:rPr>
              <a:t>Luter</a:t>
            </a:r>
            <a:r>
              <a:rPr lang="en-US" sz="8010" dirty="0" smtClean="0">
                <a:solidFill>
                  <a:srgbClr val="000000"/>
                </a:solidFill>
                <a:latin typeface="Abhaya Libre Regular Bold"/>
              </a:rPr>
              <a:t> </a:t>
            </a:r>
            <a:r>
              <a:rPr lang="en-US" sz="8010" dirty="0">
                <a:solidFill>
                  <a:srgbClr val="000000"/>
                </a:solidFill>
                <a:latin typeface="Abhaya Libre Regular Bold"/>
              </a:rPr>
              <a:t>King </a:t>
            </a:r>
            <a:r>
              <a:rPr lang="sr-Latn-RS" sz="8010" dirty="0" smtClean="0">
                <a:solidFill>
                  <a:srgbClr val="000000"/>
                </a:solidFill>
                <a:latin typeface="Abhaya Libre Regular Bold"/>
              </a:rPr>
              <a:t>mlađi</a:t>
            </a:r>
            <a:r>
              <a:rPr lang="en-US" sz="8010" dirty="0" smtClean="0">
                <a:solidFill>
                  <a:srgbClr val="000000"/>
                </a:solidFill>
                <a:latin typeface="Abhaya Libre Regular Bold"/>
              </a:rPr>
              <a:t> </a:t>
            </a:r>
            <a:endParaRPr lang="en-US" sz="8010" dirty="0">
              <a:solidFill>
                <a:srgbClr val="000000"/>
              </a:solidFill>
              <a:latin typeface="Abhaya Libre Regular Bold"/>
            </a:endParaRPr>
          </a:p>
          <a:p>
            <a:pPr algn="ctr">
              <a:lnSpc>
                <a:spcPts val="5449"/>
              </a:lnSpc>
            </a:pPr>
            <a:endParaRPr lang="en-US" sz="8010" dirty="0">
              <a:solidFill>
                <a:srgbClr val="000000"/>
              </a:solidFill>
              <a:latin typeface="Abhaya Libre Regular Bold"/>
            </a:endParaRPr>
          </a:p>
          <a:p>
            <a:pPr algn="ctr">
              <a:lnSpc>
                <a:spcPts val="5449"/>
              </a:lnSpc>
            </a:pPr>
            <a:endParaRPr lang="en-US" sz="8010" dirty="0">
              <a:solidFill>
                <a:srgbClr val="000000"/>
              </a:solidFill>
              <a:latin typeface="Abhaya Libre Regular Bold"/>
            </a:endParaRPr>
          </a:p>
          <a:p>
            <a:pPr algn="ctr">
              <a:lnSpc>
                <a:spcPts val="5449"/>
              </a:lnSpc>
            </a:pPr>
            <a:r>
              <a:rPr lang="en-US" sz="6410" dirty="0">
                <a:solidFill>
                  <a:srgbClr val="000000"/>
                </a:solidFill>
                <a:latin typeface="Abhaya Libre Regular Bold"/>
              </a:rPr>
              <a:t>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759362" y="1783567"/>
            <a:ext cx="12637361" cy="83869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249"/>
              </a:lnSpc>
            </a:pPr>
            <a:r>
              <a:rPr lang="en-US" sz="3749" spc="-56" dirty="0" err="1">
                <a:solidFill>
                  <a:srgbClr val="000000"/>
                </a:solidFill>
                <a:latin typeface="Abhaya Libre Regular"/>
              </a:rPr>
              <a:t>Ikonični</a:t>
            </a:r>
            <a:r>
              <a:rPr lang="en-US" sz="3749" spc="-5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3749" spc="-56" dirty="0" err="1">
                <a:solidFill>
                  <a:srgbClr val="000000"/>
                </a:solidFill>
                <a:latin typeface="Abhaya Libre Regular"/>
              </a:rPr>
              <a:t>predstavnik</a:t>
            </a:r>
            <a:r>
              <a:rPr lang="en-US" sz="3749" spc="-5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3749" spc="-56" dirty="0" err="1">
                <a:solidFill>
                  <a:srgbClr val="000000"/>
                </a:solidFill>
                <a:latin typeface="Abhaya Libre Regular"/>
              </a:rPr>
              <a:t>pokreta</a:t>
            </a:r>
            <a:r>
              <a:rPr lang="en-US" sz="3749" spc="-56" dirty="0">
                <a:solidFill>
                  <a:srgbClr val="000000"/>
                </a:solidFill>
                <a:latin typeface="Abhaya Libre Regular"/>
              </a:rPr>
              <a:t> za </a:t>
            </a:r>
            <a:r>
              <a:rPr lang="en-US" sz="3749" spc="-56" dirty="0" err="1">
                <a:solidFill>
                  <a:srgbClr val="000000"/>
                </a:solidFill>
                <a:latin typeface="Abhaya Libre Regular"/>
              </a:rPr>
              <a:t>građanska</a:t>
            </a:r>
            <a:r>
              <a:rPr lang="en-US" sz="3749" spc="-5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3749" spc="-56" dirty="0" err="1">
                <a:solidFill>
                  <a:srgbClr val="000000"/>
                </a:solidFill>
                <a:latin typeface="Abhaya Libre Regular"/>
              </a:rPr>
              <a:t>prava</a:t>
            </a:r>
            <a:r>
              <a:rPr lang="en-US" sz="3749" spc="-56" dirty="0">
                <a:solidFill>
                  <a:srgbClr val="000000"/>
                </a:solidFill>
                <a:latin typeface="Abhaya Libre Regular"/>
              </a:rPr>
              <a:t>,</a:t>
            </a:r>
          </a:p>
          <a:p>
            <a:pPr algn="just">
              <a:lnSpc>
                <a:spcPts val="5249"/>
              </a:lnSpc>
            </a:pPr>
            <a:r>
              <a:rPr lang="en-US" sz="3749" spc="-56" dirty="0">
                <a:solidFill>
                  <a:srgbClr val="000000"/>
                </a:solidFill>
                <a:latin typeface="Abhaya Libre Regular"/>
              </a:rPr>
              <a:t>MLK je </a:t>
            </a:r>
            <a:r>
              <a:rPr lang="en-US" sz="3749" spc="-56" dirty="0" err="1">
                <a:solidFill>
                  <a:srgbClr val="000000"/>
                </a:solidFill>
                <a:latin typeface="Abhaya Libre Regular"/>
              </a:rPr>
              <a:t>inspirisao</a:t>
            </a:r>
            <a:r>
              <a:rPr lang="en-US" sz="3749" spc="-5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3749" spc="-56" dirty="0" err="1">
                <a:solidFill>
                  <a:srgbClr val="000000"/>
                </a:solidFill>
                <a:latin typeface="Abhaya Libre Regular"/>
              </a:rPr>
              <a:t>sledbenike</a:t>
            </a:r>
            <a:r>
              <a:rPr lang="en-US" sz="3749" spc="-5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3749" spc="-56" dirty="0" err="1" smtClean="0">
                <a:solidFill>
                  <a:srgbClr val="000000"/>
                </a:solidFill>
                <a:latin typeface="Abhaya Libre Regular"/>
              </a:rPr>
              <a:t>svuda</a:t>
            </a:r>
            <a:r>
              <a:rPr lang="en-US" sz="3749" spc="-56" dirty="0" smtClean="0">
                <a:solidFill>
                  <a:srgbClr val="000000"/>
                </a:solidFill>
                <a:latin typeface="Abhaya Libre Regular"/>
              </a:rPr>
              <a:t>:</a:t>
            </a:r>
            <a:endParaRPr lang="en-US" sz="3749" spc="-56" dirty="0" smtClean="0">
              <a:solidFill>
                <a:srgbClr val="000000"/>
              </a:solidFill>
              <a:latin typeface="Abhaya Libre Regular"/>
            </a:endParaRPr>
          </a:p>
          <a:p>
            <a:pPr marL="809536" lvl="1" indent="-404768" algn="just">
              <a:lnSpc>
                <a:spcPts val="5249"/>
              </a:lnSpc>
              <a:buFont typeface="Arial"/>
              <a:buChar char="•"/>
            </a:pPr>
            <a:r>
              <a:rPr lang="en-US" sz="3749" spc="-56" dirty="0" smtClean="0">
                <a:solidFill>
                  <a:srgbClr val="000000"/>
                </a:solidFill>
                <a:latin typeface="Abhaya Libre Regular"/>
              </a:rPr>
              <a:t>Intel</a:t>
            </a:r>
            <a:r>
              <a:rPr lang="sr-Latn-RS" sz="3749" spc="-56" dirty="0" smtClean="0">
                <a:solidFill>
                  <a:srgbClr val="000000"/>
                </a:solidFill>
                <a:latin typeface="Abhaya Libre Regular"/>
              </a:rPr>
              <a:t>igencijom</a:t>
            </a:r>
            <a:endParaRPr lang="en-US" sz="3749" spc="-56" dirty="0" smtClean="0">
              <a:solidFill>
                <a:srgbClr val="000000"/>
              </a:solidFill>
              <a:latin typeface="Abhaya Libre Regular"/>
            </a:endParaRPr>
          </a:p>
          <a:p>
            <a:pPr marL="809536" lvl="1" indent="-404768" algn="just">
              <a:lnSpc>
                <a:spcPts val="5249"/>
              </a:lnSpc>
              <a:buFont typeface="Arial"/>
              <a:buChar char="•"/>
            </a:pPr>
            <a:r>
              <a:rPr lang="sr-Latn-RS" sz="3749" spc="-56" dirty="0" smtClean="0">
                <a:solidFill>
                  <a:srgbClr val="000000"/>
                </a:solidFill>
                <a:latin typeface="Abhaya Libre Regular"/>
              </a:rPr>
              <a:t>Poštovanjem</a:t>
            </a:r>
            <a:endParaRPr lang="en-US" sz="3749" spc="-56" dirty="0">
              <a:solidFill>
                <a:srgbClr val="000000"/>
              </a:solidFill>
              <a:latin typeface="Abhaya Libre Regular"/>
            </a:endParaRPr>
          </a:p>
          <a:p>
            <a:pPr marL="809536" lvl="1" indent="-404768" algn="just">
              <a:lnSpc>
                <a:spcPts val="5249"/>
              </a:lnSpc>
              <a:buFont typeface="Arial"/>
              <a:buChar char="•"/>
            </a:pPr>
            <a:r>
              <a:rPr lang="sr-Latn-RS" sz="3749" spc="-56" dirty="0" smtClean="0">
                <a:solidFill>
                  <a:srgbClr val="000000"/>
                </a:solidFill>
                <a:latin typeface="Abhaya Libre Regular"/>
              </a:rPr>
              <a:t>Kreativnošću</a:t>
            </a:r>
            <a:endParaRPr lang="en-US" sz="3749" spc="-56" dirty="0">
              <a:solidFill>
                <a:srgbClr val="000000"/>
              </a:solidFill>
              <a:latin typeface="Abhaya Libre Regular"/>
            </a:endParaRPr>
          </a:p>
          <a:p>
            <a:pPr marL="809536" lvl="1" indent="-404768" algn="just">
              <a:lnSpc>
                <a:spcPts val="5249"/>
              </a:lnSpc>
              <a:buFont typeface="Arial"/>
              <a:buChar char="•"/>
            </a:pPr>
            <a:r>
              <a:rPr lang="en-US" sz="3749" spc="-56" dirty="0" err="1" smtClean="0">
                <a:solidFill>
                  <a:srgbClr val="000000"/>
                </a:solidFill>
                <a:latin typeface="Abhaya Libre Regular"/>
              </a:rPr>
              <a:t>Fo</a:t>
            </a:r>
            <a:r>
              <a:rPr lang="sr-Latn-RS" sz="3749" spc="-56" dirty="0" smtClean="0">
                <a:solidFill>
                  <a:srgbClr val="000000"/>
                </a:solidFill>
                <a:latin typeface="Abhaya Libre Regular"/>
              </a:rPr>
              <a:t>k</a:t>
            </a:r>
            <a:r>
              <a:rPr lang="en-US" sz="3749" spc="-56" dirty="0" smtClean="0">
                <a:solidFill>
                  <a:srgbClr val="000000"/>
                </a:solidFill>
                <a:latin typeface="Abhaya Libre Regular"/>
              </a:rPr>
              <a:t>us</a:t>
            </a:r>
            <a:r>
              <a:rPr lang="sr-Latn-RS" sz="3749" spc="-56" dirty="0" smtClean="0">
                <a:solidFill>
                  <a:srgbClr val="000000"/>
                </a:solidFill>
                <a:latin typeface="Abhaya Libre Regular"/>
              </a:rPr>
              <a:t>om</a:t>
            </a:r>
            <a:endParaRPr lang="en-US" sz="3749" spc="-56" dirty="0">
              <a:solidFill>
                <a:srgbClr val="000000"/>
              </a:solidFill>
              <a:latin typeface="Abhaya Libre Regular"/>
            </a:endParaRPr>
          </a:p>
          <a:p>
            <a:pPr marL="809536" lvl="1" indent="-404768" algn="just">
              <a:lnSpc>
                <a:spcPts val="5249"/>
              </a:lnSpc>
              <a:buFont typeface="Arial"/>
              <a:buChar char="•"/>
            </a:pPr>
            <a:r>
              <a:rPr lang="sr-Latn-RS" sz="3749" spc="-56" dirty="0" smtClean="0">
                <a:solidFill>
                  <a:srgbClr val="000000"/>
                </a:solidFill>
                <a:latin typeface="Abhaya Libre Regular"/>
              </a:rPr>
              <a:t>Odlučnošću</a:t>
            </a:r>
            <a:endParaRPr lang="en-US" sz="3749" spc="-56" dirty="0">
              <a:solidFill>
                <a:srgbClr val="000000"/>
              </a:solidFill>
              <a:latin typeface="Abhaya Libre Regular"/>
            </a:endParaRPr>
          </a:p>
          <a:p>
            <a:pPr marL="809536" lvl="1" indent="-404768" algn="just">
              <a:lnSpc>
                <a:spcPts val="5249"/>
              </a:lnSpc>
              <a:buFont typeface="Arial"/>
              <a:buChar char="•"/>
            </a:pPr>
            <a:r>
              <a:rPr lang="sr-Latn-RS" sz="3749" spc="-56" dirty="0" smtClean="0">
                <a:solidFill>
                  <a:srgbClr val="000000"/>
                </a:solidFill>
                <a:latin typeface="Abhaya Libre Regular"/>
              </a:rPr>
              <a:t>Voljom za učenjem</a:t>
            </a:r>
            <a:endParaRPr lang="en-US" sz="3749" spc="-56" dirty="0">
              <a:solidFill>
                <a:srgbClr val="000000"/>
              </a:solidFill>
              <a:latin typeface="Abhaya Libre Regular"/>
            </a:endParaRPr>
          </a:p>
          <a:p>
            <a:pPr algn="just">
              <a:lnSpc>
                <a:spcPts val="5249"/>
              </a:lnSpc>
            </a:pPr>
            <a:r>
              <a:rPr lang="sr-Latn-RS" sz="3749" spc="-56" dirty="0" smtClean="0">
                <a:solidFill>
                  <a:srgbClr val="000000"/>
                </a:solidFill>
                <a:latin typeface="Abhaya Libre Regular"/>
              </a:rPr>
              <a:t>Njegovi javni nastupi i</a:t>
            </a:r>
            <a:r>
              <a:rPr lang="en-US" sz="3749" spc="-56" dirty="0" smtClean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3749" spc="-56" dirty="0" err="1" smtClean="0">
                <a:solidFill>
                  <a:srgbClr val="000000"/>
                </a:solidFill>
                <a:latin typeface="Abhaya Libre Regular"/>
                <a:hlinkClick r:id="rId8" tooltip="https://www.researchgate.net/publication/307598681_Effective_Leadership_is_all_about_Communicating_Effectively_Connecting_Leadership_and_Communication"/>
              </a:rPr>
              <a:t>komunikacione</a:t>
            </a:r>
            <a:r>
              <a:rPr lang="en-US" sz="3749" spc="-56" dirty="0" smtClean="0">
                <a:solidFill>
                  <a:srgbClr val="000000"/>
                </a:solidFill>
                <a:latin typeface="Abhaya Libre Regular"/>
                <a:hlinkClick r:id="rId8" tooltip="https://www.researchgate.net/publication/307598681_Effective_Leadership_is_all_about_Communicating_Effectively_Connecting_Leadership_and_Communication"/>
              </a:rPr>
              <a:t> </a:t>
            </a:r>
            <a:r>
              <a:rPr lang="en-US" sz="3749" spc="-56" dirty="0" err="1" smtClean="0">
                <a:solidFill>
                  <a:srgbClr val="000000"/>
                </a:solidFill>
                <a:latin typeface="Abhaya Libre Regular"/>
                <a:hlinkClick r:id="rId8" tooltip="https://www.researchgate.net/publication/307598681_Effective_Leadership_is_all_about_Communicating_Effectively_Connecting_Leadership_and_Communication"/>
              </a:rPr>
              <a:t>veštine</a:t>
            </a:r>
            <a:r>
              <a:rPr lang="sr-Latn-RS" sz="3749" spc="-56" dirty="0" smtClean="0">
                <a:solidFill>
                  <a:srgbClr val="000000"/>
                </a:solidFill>
                <a:latin typeface="Abhaya Libre Regular"/>
              </a:rPr>
              <a:t> su bili izvanredni</a:t>
            </a:r>
            <a:r>
              <a:rPr lang="en-US" sz="3749" spc="-56" dirty="0">
                <a:solidFill>
                  <a:srgbClr val="000000"/>
                </a:solidFill>
                <a:latin typeface="Abhaya Libre Regular"/>
              </a:rPr>
              <a:t>. </a:t>
            </a:r>
            <a:r>
              <a:rPr lang="en-US" sz="3749" spc="-56" dirty="0" err="1">
                <a:solidFill>
                  <a:srgbClr val="000000"/>
                </a:solidFill>
                <a:latin typeface="Abhaya Libre Regular"/>
              </a:rPr>
              <a:t>Fokusirao</a:t>
            </a:r>
            <a:r>
              <a:rPr lang="en-US" sz="3749" spc="-56" dirty="0">
                <a:solidFill>
                  <a:srgbClr val="000000"/>
                </a:solidFill>
                <a:latin typeface="Abhaya Libre Regular"/>
              </a:rPr>
              <a:t> se </a:t>
            </a:r>
            <a:r>
              <a:rPr lang="en-US" sz="3749" spc="-56" dirty="0" err="1" smtClean="0">
                <a:solidFill>
                  <a:srgbClr val="000000"/>
                </a:solidFill>
                <a:latin typeface="Abhaya Libre Regular"/>
              </a:rPr>
              <a:t>na</a:t>
            </a:r>
            <a:r>
              <a:rPr lang="sr-Latn-RS" sz="3749" spc="-56" dirty="0" smtClean="0">
                <a:solidFill>
                  <a:srgbClr val="000000"/>
                </a:solidFill>
                <a:latin typeface="Abhaya Libre Regular"/>
              </a:rPr>
              <a:t> asertivno ponašanje</a:t>
            </a:r>
            <a:r>
              <a:rPr lang="en-US" sz="3749" spc="-56" dirty="0" smtClean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3749" spc="-56" dirty="0" err="1">
                <a:solidFill>
                  <a:srgbClr val="000000"/>
                </a:solidFill>
                <a:latin typeface="Abhaya Libre Regular"/>
              </a:rPr>
              <a:t>i</a:t>
            </a:r>
            <a:r>
              <a:rPr lang="en-US" sz="3749" spc="-5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3749" spc="-56" dirty="0" err="1">
                <a:solidFill>
                  <a:srgbClr val="000000"/>
                </a:solidFill>
                <a:latin typeface="Abhaya Libre Regular"/>
              </a:rPr>
              <a:t>izbegavao</a:t>
            </a:r>
            <a:r>
              <a:rPr lang="en-US" sz="3749" spc="-56" dirty="0">
                <a:solidFill>
                  <a:srgbClr val="000000"/>
                </a:solidFill>
                <a:latin typeface="Abhaya Libre Regular"/>
              </a:rPr>
              <a:t> je da </a:t>
            </a:r>
            <a:r>
              <a:rPr lang="en-US" sz="3749" spc="-56" dirty="0" err="1">
                <a:solidFill>
                  <a:srgbClr val="000000"/>
                </a:solidFill>
                <a:latin typeface="Abhaya Libre Regular"/>
              </a:rPr>
              <a:t>optužuje</a:t>
            </a:r>
            <a:r>
              <a:rPr lang="en-US" sz="3749" spc="-5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3749" spc="-56" dirty="0" err="1">
                <a:solidFill>
                  <a:srgbClr val="000000"/>
                </a:solidFill>
                <a:latin typeface="Abhaya Libre Regular"/>
              </a:rPr>
              <a:t>druge</a:t>
            </a:r>
            <a:r>
              <a:rPr lang="en-US" sz="3749" spc="-5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3749" spc="-56" dirty="0" err="1" smtClean="0">
                <a:solidFill>
                  <a:srgbClr val="000000"/>
                </a:solidFill>
                <a:latin typeface="Abhaya Libre Regular"/>
              </a:rPr>
              <a:t>ili</a:t>
            </a:r>
            <a:r>
              <a:rPr lang="sr-Latn-RS" sz="3749" spc="-56" dirty="0" smtClean="0">
                <a:solidFill>
                  <a:srgbClr val="000000"/>
                </a:solidFill>
                <a:latin typeface="Abhaya Libre Regular"/>
              </a:rPr>
              <a:t> ih</a:t>
            </a:r>
            <a:r>
              <a:rPr lang="en-US" sz="3749" spc="-56" dirty="0" smtClean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3749" spc="-56" dirty="0" err="1">
                <a:solidFill>
                  <a:srgbClr val="000000"/>
                </a:solidFill>
                <a:latin typeface="Abhaya Libre Regular"/>
              </a:rPr>
              <a:t>podstiče</a:t>
            </a:r>
            <a:r>
              <a:rPr lang="en-US" sz="3749" spc="-5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3749" spc="-56" dirty="0" err="1">
                <a:solidFill>
                  <a:srgbClr val="000000"/>
                </a:solidFill>
                <a:latin typeface="Abhaya Libre Regular"/>
              </a:rPr>
              <a:t>na</a:t>
            </a:r>
            <a:r>
              <a:rPr lang="en-US" sz="3749" spc="-5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3749" spc="-56" dirty="0" err="1">
                <a:solidFill>
                  <a:srgbClr val="000000"/>
                </a:solidFill>
                <a:latin typeface="Abhaya Libre Regular"/>
              </a:rPr>
              <a:t>nasilje</a:t>
            </a:r>
            <a:r>
              <a:rPr lang="en-US" sz="3749" spc="-56" dirty="0">
                <a:solidFill>
                  <a:srgbClr val="000000"/>
                </a:solidFill>
                <a:latin typeface="Abhaya Libre Regular"/>
              </a:rPr>
              <a:t>.</a:t>
            </a:r>
            <a:endParaRPr lang="en-US" sz="3749" spc="-56" dirty="0">
              <a:solidFill>
                <a:srgbClr val="000000"/>
              </a:solidFill>
              <a:latin typeface="Abhaya Libre Regular"/>
            </a:endParaRPr>
          </a:p>
          <a:p>
            <a:pPr algn="just">
              <a:lnSpc>
                <a:spcPts val="4129"/>
              </a:lnSpc>
            </a:pPr>
            <a:endParaRPr lang="en-US" sz="3749" spc="-56" dirty="0">
              <a:solidFill>
                <a:srgbClr val="000000"/>
              </a:solidFill>
              <a:latin typeface="Abhaya Libre Regular"/>
            </a:endParaRPr>
          </a:p>
          <a:p>
            <a:pPr algn="just">
              <a:lnSpc>
                <a:spcPts val="4129"/>
              </a:lnSpc>
            </a:pPr>
            <a:endParaRPr lang="en-US" sz="3749" spc="-56" dirty="0">
              <a:solidFill>
                <a:srgbClr val="000000"/>
              </a:solidFill>
              <a:latin typeface="Abhaya Libre Regular"/>
            </a:endParaRP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3909529" y="3675893"/>
            <a:ext cx="3443826" cy="517514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4993119" y="9508512"/>
            <a:ext cx="2360235" cy="602763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3456555" y="9092897"/>
            <a:ext cx="1068843" cy="1110057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E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4196164">
            <a:off x="-6042302" y="8114159"/>
            <a:ext cx="11622266" cy="1238807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836636">
            <a:off x="0" y="-2006961"/>
            <a:ext cx="3334026" cy="358848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6418708" y="0"/>
            <a:ext cx="1869292" cy="186929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7580571" y="9258300"/>
            <a:ext cx="3379663" cy="709729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3562864" y="508883"/>
            <a:ext cx="11415078" cy="30230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809"/>
              </a:lnSpc>
            </a:pPr>
            <a:r>
              <a:rPr lang="en-US" sz="8010" dirty="0">
                <a:solidFill>
                  <a:srgbClr val="000000"/>
                </a:solidFill>
                <a:latin typeface="Abhaya Libre Regular Bold"/>
              </a:rPr>
              <a:t>3. Abraham </a:t>
            </a:r>
            <a:r>
              <a:rPr lang="en-US" sz="8010" dirty="0" smtClean="0">
                <a:solidFill>
                  <a:srgbClr val="000000"/>
                </a:solidFill>
                <a:latin typeface="Abhaya Libre Regular Bold"/>
              </a:rPr>
              <a:t>Lin</a:t>
            </a:r>
            <a:r>
              <a:rPr lang="sr-Latn-RS" sz="8010" dirty="0">
                <a:solidFill>
                  <a:srgbClr val="000000"/>
                </a:solidFill>
                <a:latin typeface="Abhaya Libre Regular Bold"/>
              </a:rPr>
              <a:t>k</a:t>
            </a:r>
            <a:r>
              <a:rPr lang="en-US" sz="8010" dirty="0" err="1" smtClean="0">
                <a:solidFill>
                  <a:srgbClr val="000000"/>
                </a:solidFill>
                <a:latin typeface="Abhaya Libre Regular Bold"/>
              </a:rPr>
              <a:t>oln</a:t>
            </a:r>
            <a:endParaRPr lang="en-US" sz="8010" dirty="0">
              <a:solidFill>
                <a:srgbClr val="000000"/>
              </a:solidFill>
              <a:latin typeface="Abhaya Libre Regular Bold"/>
            </a:endParaRPr>
          </a:p>
          <a:p>
            <a:pPr algn="ctr">
              <a:lnSpc>
                <a:spcPts val="5449"/>
              </a:lnSpc>
            </a:pPr>
            <a:endParaRPr lang="en-US" sz="8010" dirty="0">
              <a:solidFill>
                <a:srgbClr val="000000"/>
              </a:solidFill>
              <a:latin typeface="Abhaya Libre Regular Bold"/>
            </a:endParaRPr>
          </a:p>
          <a:p>
            <a:pPr algn="ctr">
              <a:lnSpc>
                <a:spcPts val="5449"/>
              </a:lnSpc>
            </a:pPr>
            <a:endParaRPr lang="en-US" sz="8010" dirty="0">
              <a:solidFill>
                <a:srgbClr val="000000"/>
              </a:solidFill>
              <a:latin typeface="Abhaya Libre Regular Bold"/>
            </a:endParaRPr>
          </a:p>
          <a:p>
            <a:pPr algn="ctr">
              <a:lnSpc>
                <a:spcPts val="5449"/>
              </a:lnSpc>
            </a:pPr>
            <a:r>
              <a:rPr lang="en-US" sz="6410" dirty="0">
                <a:solidFill>
                  <a:srgbClr val="000000"/>
                </a:solidFill>
                <a:latin typeface="Abhaya Libre Regular Bold"/>
              </a:rPr>
              <a:t>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373667" y="1294238"/>
            <a:ext cx="16593992" cy="8733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460"/>
              </a:lnSpc>
            </a:pPr>
            <a:r>
              <a:rPr lang="en-US" sz="3185" spc="-47" dirty="0" err="1">
                <a:solidFill>
                  <a:srgbClr val="000000"/>
                </a:solidFill>
                <a:latin typeface="Abhaya Libre Regular"/>
              </a:rPr>
              <a:t>Šesnaesti</a:t>
            </a:r>
            <a:r>
              <a:rPr lang="en-US" sz="3185" spc="-47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3185" spc="-47" dirty="0" err="1">
                <a:solidFill>
                  <a:srgbClr val="000000"/>
                </a:solidFill>
                <a:latin typeface="Abhaya Libre Regular"/>
              </a:rPr>
              <a:t>predsednik</a:t>
            </a:r>
            <a:r>
              <a:rPr lang="en-US" sz="3185" spc="-47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3185" spc="-47" dirty="0" err="1">
                <a:solidFill>
                  <a:srgbClr val="000000"/>
                </a:solidFill>
                <a:latin typeface="Abhaya Libre Regular"/>
              </a:rPr>
              <a:t>Sjedinjenih</a:t>
            </a:r>
            <a:r>
              <a:rPr lang="en-US" sz="3185" spc="-47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3185" spc="-47" dirty="0" err="1">
                <a:solidFill>
                  <a:srgbClr val="000000"/>
                </a:solidFill>
                <a:latin typeface="Abhaya Libre Regular"/>
              </a:rPr>
              <a:t>Država</a:t>
            </a:r>
            <a:r>
              <a:rPr lang="en-US" sz="3185" spc="-47" dirty="0">
                <a:solidFill>
                  <a:srgbClr val="000000"/>
                </a:solidFill>
                <a:latin typeface="Abhaya Libre Regular"/>
              </a:rPr>
              <a:t>, </a:t>
            </a:r>
            <a:r>
              <a:rPr lang="en-US" sz="3185" spc="-47" dirty="0" err="1">
                <a:solidFill>
                  <a:srgbClr val="000000"/>
                </a:solidFill>
                <a:latin typeface="Abhaya Libre Regular"/>
              </a:rPr>
              <a:t>njegov</a:t>
            </a:r>
            <a:r>
              <a:rPr lang="en-US" sz="3185" spc="-47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3185" spc="-47" dirty="0" err="1">
                <a:solidFill>
                  <a:srgbClr val="000000"/>
                </a:solidFill>
                <a:latin typeface="Abhaya Libre Regular"/>
              </a:rPr>
              <a:t>kratki</a:t>
            </a:r>
            <a:r>
              <a:rPr lang="en-US" sz="3185" spc="-47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3185" spc="-47" dirty="0" err="1">
                <a:solidFill>
                  <a:srgbClr val="000000"/>
                </a:solidFill>
                <a:latin typeface="Abhaya Libre Regular"/>
              </a:rPr>
              <a:t>mandat</a:t>
            </a:r>
            <a:r>
              <a:rPr lang="en-US" sz="3185" spc="-47" dirty="0">
                <a:solidFill>
                  <a:srgbClr val="000000"/>
                </a:solidFill>
                <a:latin typeface="Abhaya Libre Regular"/>
              </a:rPr>
              <a:t>, od 1861. do </a:t>
            </a:r>
            <a:r>
              <a:rPr lang="en-US" sz="3185" spc="-47" dirty="0" err="1">
                <a:solidFill>
                  <a:srgbClr val="000000"/>
                </a:solidFill>
                <a:latin typeface="Abhaya Libre Regular"/>
              </a:rPr>
              <a:t>njegovog</a:t>
            </a:r>
            <a:r>
              <a:rPr lang="en-US" sz="3185" spc="-47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3185" spc="-47" dirty="0" err="1" smtClean="0">
                <a:solidFill>
                  <a:srgbClr val="000000"/>
                </a:solidFill>
                <a:latin typeface="Abhaya Libre Regular"/>
              </a:rPr>
              <a:t>ubistva</a:t>
            </a:r>
            <a:r>
              <a:rPr lang="sr-Latn-RS" sz="3185" spc="-47" dirty="0" smtClean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3185" spc="-47" dirty="0" smtClean="0">
                <a:solidFill>
                  <a:srgbClr val="000000"/>
                </a:solidFill>
                <a:latin typeface="Abhaya Libre Regular"/>
              </a:rPr>
              <a:t>1865</a:t>
            </a:r>
            <a:r>
              <a:rPr lang="en-US" sz="3185" spc="-47" dirty="0">
                <a:solidFill>
                  <a:srgbClr val="000000"/>
                </a:solidFill>
                <a:latin typeface="Abhaya Libre Regular"/>
              </a:rPr>
              <a:t>. </a:t>
            </a:r>
            <a:r>
              <a:rPr lang="sr-Latn-RS" sz="3185" spc="-47" dirty="0" smtClean="0">
                <a:solidFill>
                  <a:srgbClr val="000000"/>
                </a:solidFill>
                <a:latin typeface="Abhaya Libre Regular"/>
              </a:rPr>
              <a:t>Njegova vizija je bila</a:t>
            </a:r>
            <a:r>
              <a:rPr lang="en-US" sz="3185" spc="-47" dirty="0" smtClean="0">
                <a:solidFill>
                  <a:srgbClr val="000000"/>
                </a:solidFill>
                <a:latin typeface="Abhaya Libre Regular"/>
              </a:rPr>
              <a:t>:</a:t>
            </a:r>
            <a:endParaRPr lang="en-US" sz="3185" spc="-47" dirty="0">
              <a:solidFill>
                <a:srgbClr val="000000"/>
              </a:solidFill>
              <a:latin typeface="Abhaya Libre Regular"/>
            </a:endParaRPr>
          </a:p>
          <a:p>
            <a:pPr marL="687830" lvl="1" indent="-343915" algn="just">
              <a:lnSpc>
                <a:spcPts val="4460"/>
              </a:lnSpc>
              <a:buFont typeface="Arial"/>
              <a:buChar char="•"/>
            </a:pPr>
            <a:r>
              <a:rPr lang="en-US" sz="3185" spc="-47" dirty="0" err="1" smtClean="0">
                <a:solidFill>
                  <a:srgbClr val="000000"/>
                </a:solidFill>
                <a:latin typeface="Abhaya Libre Regular"/>
              </a:rPr>
              <a:t>Vodi</a:t>
            </a:r>
            <a:r>
              <a:rPr lang="sr-Latn-RS" sz="3185" spc="-47" dirty="0" smtClean="0">
                <a:solidFill>
                  <a:srgbClr val="000000"/>
                </a:solidFill>
                <a:latin typeface="Abhaya Libre Regular"/>
              </a:rPr>
              <a:t>ti</a:t>
            </a:r>
            <a:r>
              <a:rPr lang="en-US" sz="3185" spc="-47" dirty="0" smtClean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3185" spc="-47" dirty="0" err="1">
                <a:solidFill>
                  <a:srgbClr val="000000"/>
                </a:solidFill>
                <a:latin typeface="Abhaya Libre Regular"/>
              </a:rPr>
              <a:t>podeljenu</a:t>
            </a:r>
            <a:r>
              <a:rPr lang="en-US" sz="3185" spc="-47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3185" spc="-47" dirty="0" err="1">
                <a:solidFill>
                  <a:srgbClr val="000000"/>
                </a:solidFill>
                <a:latin typeface="Abhaya Libre Regular"/>
              </a:rPr>
              <a:t>naciju</a:t>
            </a:r>
            <a:r>
              <a:rPr lang="en-US" sz="3185" spc="-47" dirty="0">
                <a:solidFill>
                  <a:srgbClr val="000000"/>
                </a:solidFill>
                <a:latin typeface="Abhaya Libre Regular"/>
              </a:rPr>
              <a:t> u </a:t>
            </a:r>
            <a:r>
              <a:rPr lang="en-US" sz="3185" spc="-47" dirty="0" err="1">
                <a:solidFill>
                  <a:srgbClr val="000000"/>
                </a:solidFill>
                <a:latin typeface="Abhaya Libre Regular"/>
              </a:rPr>
              <a:t>građanskom</a:t>
            </a:r>
            <a:r>
              <a:rPr lang="en-US" sz="3185" spc="-47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3185" spc="-47" dirty="0" err="1">
                <a:solidFill>
                  <a:srgbClr val="000000"/>
                </a:solidFill>
                <a:latin typeface="Abhaya Libre Regular"/>
              </a:rPr>
              <a:t>ratu</a:t>
            </a:r>
            <a:r>
              <a:rPr lang="en-US" sz="3185" spc="-47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3185" spc="-47" dirty="0" err="1">
                <a:solidFill>
                  <a:srgbClr val="000000"/>
                </a:solidFill>
                <a:latin typeface="Abhaya Libre Regular"/>
              </a:rPr>
              <a:t>i</a:t>
            </a:r>
            <a:r>
              <a:rPr lang="en-US" sz="3185" spc="-47" dirty="0">
                <a:solidFill>
                  <a:srgbClr val="000000"/>
                </a:solidFill>
                <a:latin typeface="Abhaya Libre Regular"/>
              </a:rPr>
              <a:t> van </a:t>
            </a:r>
            <a:r>
              <a:rPr lang="en-US" sz="3185" spc="-47" dirty="0" err="1">
                <a:solidFill>
                  <a:srgbClr val="000000"/>
                </a:solidFill>
                <a:latin typeface="Abhaya Libre Regular"/>
              </a:rPr>
              <a:t>njega</a:t>
            </a:r>
            <a:endParaRPr lang="en-US" sz="3185" spc="-47" dirty="0">
              <a:solidFill>
                <a:srgbClr val="000000"/>
              </a:solidFill>
              <a:latin typeface="Abhaya Libre Regular"/>
            </a:endParaRPr>
          </a:p>
          <a:p>
            <a:pPr marL="687830" lvl="1" indent="-343915" algn="just">
              <a:lnSpc>
                <a:spcPts val="4460"/>
              </a:lnSpc>
              <a:buFont typeface="Arial"/>
              <a:buChar char="•"/>
            </a:pPr>
            <a:r>
              <a:rPr lang="en-US" sz="3185" spc="-47" dirty="0" err="1">
                <a:solidFill>
                  <a:srgbClr val="000000"/>
                </a:solidFill>
                <a:latin typeface="Abhaya Libre Regular"/>
              </a:rPr>
              <a:t>Ukinuti</a:t>
            </a:r>
            <a:r>
              <a:rPr lang="en-US" sz="3185" spc="-47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3185" spc="-47" dirty="0" err="1">
                <a:solidFill>
                  <a:srgbClr val="000000"/>
                </a:solidFill>
                <a:latin typeface="Abhaya Libre Regular"/>
              </a:rPr>
              <a:t>ropstvo</a:t>
            </a:r>
            <a:endParaRPr lang="en-US" sz="3185" spc="-47" dirty="0">
              <a:solidFill>
                <a:srgbClr val="000000"/>
              </a:solidFill>
              <a:latin typeface="Abhaya Libre Regular"/>
            </a:endParaRPr>
          </a:p>
          <a:p>
            <a:pPr marL="687830" lvl="1" indent="-343915" algn="just">
              <a:lnSpc>
                <a:spcPts val="4460"/>
              </a:lnSpc>
              <a:buFont typeface="Arial"/>
              <a:buChar char="•"/>
            </a:pPr>
            <a:r>
              <a:rPr lang="en-US" sz="3185" spc="-47" dirty="0" err="1" smtClean="0">
                <a:solidFill>
                  <a:srgbClr val="000000"/>
                </a:solidFill>
                <a:latin typeface="Abhaya Libre Regular"/>
              </a:rPr>
              <a:t>Sačuva</a:t>
            </a:r>
            <a:r>
              <a:rPr lang="sr-Latn-RS" sz="3185" spc="-47" dirty="0" smtClean="0">
                <a:solidFill>
                  <a:srgbClr val="000000"/>
                </a:solidFill>
                <a:latin typeface="Abhaya Libre Regular"/>
              </a:rPr>
              <a:t>ti</a:t>
            </a:r>
            <a:r>
              <a:rPr lang="en-US" sz="3185" spc="-47" dirty="0" smtClean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3185" spc="-47" dirty="0" err="1">
                <a:solidFill>
                  <a:srgbClr val="000000"/>
                </a:solidFill>
                <a:latin typeface="Abhaya Libre Regular"/>
              </a:rPr>
              <a:t>uniju</a:t>
            </a:r>
            <a:endParaRPr lang="en-US" sz="3185" spc="-47" dirty="0">
              <a:solidFill>
                <a:srgbClr val="000000"/>
              </a:solidFill>
              <a:latin typeface="Abhaya Libre Regular"/>
            </a:endParaRPr>
          </a:p>
          <a:p>
            <a:pPr marL="687830" lvl="1" indent="-343915" algn="just">
              <a:lnSpc>
                <a:spcPts val="4460"/>
              </a:lnSpc>
              <a:buFont typeface="Arial"/>
              <a:buChar char="•"/>
            </a:pPr>
            <a:r>
              <a:rPr lang="en-US" sz="3185" spc="-47" dirty="0" err="1">
                <a:solidFill>
                  <a:srgbClr val="000000"/>
                </a:solidFill>
                <a:latin typeface="Abhaya Libre Regular"/>
              </a:rPr>
              <a:t>Ojačati</a:t>
            </a:r>
            <a:r>
              <a:rPr lang="en-US" sz="3185" spc="-47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3185" spc="-47" dirty="0" err="1">
                <a:solidFill>
                  <a:srgbClr val="000000"/>
                </a:solidFill>
                <a:latin typeface="Abhaya Libre Regular"/>
              </a:rPr>
              <a:t>saveznu</a:t>
            </a:r>
            <a:r>
              <a:rPr lang="en-US" sz="3185" spc="-47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3185" spc="-47" dirty="0" err="1">
                <a:solidFill>
                  <a:srgbClr val="000000"/>
                </a:solidFill>
                <a:latin typeface="Abhaya Libre Regular"/>
              </a:rPr>
              <a:t>vladu</a:t>
            </a:r>
            <a:endParaRPr lang="en-US" sz="3185" spc="-47" dirty="0">
              <a:solidFill>
                <a:srgbClr val="000000"/>
              </a:solidFill>
              <a:latin typeface="Abhaya Libre Regular"/>
            </a:endParaRPr>
          </a:p>
          <a:p>
            <a:pPr marL="687830" lvl="1" indent="-343915" algn="just">
              <a:lnSpc>
                <a:spcPts val="4460"/>
              </a:lnSpc>
              <a:buFont typeface="Arial"/>
              <a:buChar char="•"/>
            </a:pPr>
            <a:r>
              <a:rPr lang="en-US" sz="3185" spc="-47" dirty="0" err="1" smtClean="0">
                <a:solidFill>
                  <a:srgbClr val="000000"/>
                </a:solidFill>
                <a:latin typeface="Abhaya Libre Regular"/>
              </a:rPr>
              <a:t>Podstakn</a:t>
            </a:r>
            <a:r>
              <a:rPr lang="sr-Latn-RS" sz="3185" spc="-47" dirty="0" smtClean="0">
                <a:solidFill>
                  <a:srgbClr val="000000"/>
                </a:solidFill>
                <a:latin typeface="Abhaya Libre Regular"/>
              </a:rPr>
              <a:t>uti</a:t>
            </a:r>
            <a:r>
              <a:rPr lang="en-US" sz="3185" spc="-47" dirty="0" smtClean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3185" spc="-47" dirty="0" err="1">
                <a:solidFill>
                  <a:srgbClr val="000000"/>
                </a:solidFill>
                <a:latin typeface="Abhaya Libre Regular"/>
              </a:rPr>
              <a:t>američku</a:t>
            </a:r>
            <a:r>
              <a:rPr lang="en-US" sz="3185" spc="-47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3185" spc="-47" dirty="0" err="1">
                <a:solidFill>
                  <a:srgbClr val="000000"/>
                </a:solidFill>
                <a:latin typeface="Abhaya Libre Regular"/>
              </a:rPr>
              <a:t>ekonomiju</a:t>
            </a:r>
            <a:r>
              <a:rPr lang="en-US" sz="3185" spc="-47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3185" spc="-47" dirty="0" err="1">
                <a:solidFill>
                  <a:srgbClr val="000000"/>
                </a:solidFill>
                <a:latin typeface="Abhaya Libre Regular"/>
              </a:rPr>
              <a:t>kroz</a:t>
            </a:r>
            <a:r>
              <a:rPr lang="en-US" sz="3185" spc="-47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3185" spc="-47" dirty="0" err="1" smtClean="0">
                <a:solidFill>
                  <a:srgbClr val="000000"/>
                </a:solidFill>
                <a:latin typeface="Abhaya Libre Regular"/>
              </a:rPr>
              <a:t>modernizaciju</a:t>
            </a:r>
            <a:endParaRPr lang="sr-Latn-RS" sz="3185" spc="-47" dirty="0" smtClean="0">
              <a:solidFill>
                <a:srgbClr val="000000"/>
              </a:solidFill>
              <a:latin typeface="Abhaya Libre Regular"/>
            </a:endParaRPr>
          </a:p>
          <a:p>
            <a:pPr marL="343915" lvl="1" algn="just">
              <a:lnSpc>
                <a:spcPts val="4460"/>
              </a:lnSpc>
            </a:pPr>
            <a:r>
              <a:rPr lang="en-US" sz="3185" spc="-47" dirty="0">
                <a:solidFill>
                  <a:srgbClr val="000000"/>
                </a:solidFill>
                <a:latin typeface="Abhaya Libre Regular"/>
              </a:rPr>
              <a:t>Bio je </a:t>
            </a:r>
            <a:r>
              <a:rPr lang="en-US" sz="3185" spc="-47" dirty="0" err="1" smtClean="0">
                <a:solidFill>
                  <a:srgbClr val="000000"/>
                </a:solidFill>
                <a:latin typeface="Abhaya Libre Regular"/>
              </a:rPr>
              <a:t>inteligentan</a:t>
            </a:r>
            <a:r>
              <a:rPr lang="en-US" sz="3185" spc="-47" dirty="0" smtClean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3185" spc="-47" dirty="0" err="1">
                <a:solidFill>
                  <a:srgbClr val="000000"/>
                </a:solidFill>
                <a:latin typeface="Abhaya Libre Regular"/>
              </a:rPr>
              <a:t>vođa</a:t>
            </a:r>
            <a:r>
              <a:rPr lang="en-US" sz="3185" spc="-47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3185" spc="-47" dirty="0" err="1">
                <a:solidFill>
                  <a:srgbClr val="000000"/>
                </a:solidFill>
                <a:latin typeface="Abhaya Libre Regular"/>
              </a:rPr>
              <a:t>svoje</a:t>
            </a:r>
            <a:r>
              <a:rPr lang="en-US" sz="3185" spc="-47" dirty="0">
                <a:solidFill>
                  <a:srgbClr val="000000"/>
                </a:solidFill>
                <a:latin typeface="Abhaya Libre Regular"/>
              </a:rPr>
              <a:t> ere, </a:t>
            </a:r>
            <a:r>
              <a:rPr lang="en-US" sz="3185" spc="-47" dirty="0" err="1" smtClean="0">
                <a:solidFill>
                  <a:srgbClr val="000000"/>
                </a:solidFill>
                <a:latin typeface="Abhaya Libre Regular"/>
              </a:rPr>
              <a:t>savladavaju</a:t>
            </a:r>
            <a:r>
              <a:rPr lang="sr-Latn-RS" sz="3185" spc="-47" dirty="0" smtClean="0">
                <a:solidFill>
                  <a:srgbClr val="000000"/>
                </a:solidFill>
                <a:latin typeface="Abhaya Libre Regular"/>
              </a:rPr>
              <a:t>ć</a:t>
            </a:r>
            <a:r>
              <a:rPr lang="en-US" sz="3185" spc="-47" dirty="0" err="1" smtClean="0">
                <a:solidFill>
                  <a:srgbClr val="000000"/>
                </a:solidFill>
                <a:latin typeface="Abhaya Libre Regular"/>
              </a:rPr>
              <a:t>i</a:t>
            </a:r>
            <a:r>
              <a:rPr lang="en-US" sz="3185" spc="-47" dirty="0" smtClean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3185" spc="-47" dirty="0" err="1">
                <a:solidFill>
                  <a:srgbClr val="000000"/>
                </a:solidFill>
                <a:latin typeface="Abhaya Libre Regular"/>
              </a:rPr>
              <a:t>veštine</a:t>
            </a:r>
            <a:r>
              <a:rPr lang="en-US" sz="3185" spc="-47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3185" spc="-47" dirty="0" err="1">
                <a:solidFill>
                  <a:srgbClr val="000000"/>
                </a:solidFill>
                <a:latin typeface="Abhaya Libre Regular"/>
              </a:rPr>
              <a:t>poput</a:t>
            </a:r>
            <a:r>
              <a:rPr lang="en-US" sz="3185" spc="-47" dirty="0">
                <a:solidFill>
                  <a:srgbClr val="000000"/>
                </a:solidFill>
                <a:latin typeface="Abhaya Libre Regular"/>
              </a:rPr>
              <a:t>:</a:t>
            </a:r>
            <a:endParaRPr lang="en-US" sz="3185" spc="-47" dirty="0">
              <a:solidFill>
                <a:srgbClr val="000000"/>
              </a:solidFill>
              <a:latin typeface="Abhaya Libre Regular"/>
            </a:endParaRPr>
          </a:p>
          <a:p>
            <a:pPr marL="687830" lvl="1" indent="-343915" algn="just">
              <a:lnSpc>
                <a:spcPts val="4460"/>
              </a:lnSpc>
              <a:buFont typeface="Arial"/>
              <a:buChar char="•"/>
            </a:pPr>
            <a:r>
              <a:rPr lang="sr-Latn-RS" sz="3185" spc="-47" dirty="0" smtClean="0">
                <a:solidFill>
                  <a:srgbClr val="000000"/>
                </a:solidFill>
                <a:latin typeface="Abhaya Libre Regular"/>
              </a:rPr>
              <a:t>Empatije</a:t>
            </a:r>
            <a:endParaRPr lang="en-US" sz="3185" spc="-47" dirty="0">
              <a:solidFill>
                <a:srgbClr val="000000"/>
              </a:solidFill>
              <a:latin typeface="Abhaya Libre Regular"/>
            </a:endParaRPr>
          </a:p>
          <a:p>
            <a:pPr marL="687830" lvl="1" indent="-343915" algn="just">
              <a:lnSpc>
                <a:spcPts val="4460"/>
              </a:lnSpc>
              <a:buFont typeface="Arial"/>
              <a:buChar char="•"/>
            </a:pPr>
            <a:r>
              <a:rPr lang="sr-Latn-RS" sz="3185" spc="-47" dirty="0" smtClean="0">
                <a:solidFill>
                  <a:srgbClr val="000000"/>
                </a:solidFill>
                <a:latin typeface="Abhaya Libre Regular"/>
              </a:rPr>
              <a:t>Dobre komunikacije</a:t>
            </a:r>
            <a:endParaRPr lang="en-US" sz="3185" spc="-47" dirty="0">
              <a:solidFill>
                <a:srgbClr val="000000"/>
              </a:solidFill>
              <a:latin typeface="Abhaya Libre Regular"/>
            </a:endParaRPr>
          </a:p>
          <a:p>
            <a:pPr marL="687830" lvl="1" indent="-343915" algn="just">
              <a:lnSpc>
                <a:spcPts val="4460"/>
              </a:lnSpc>
              <a:buFont typeface="Arial"/>
              <a:buChar char="•"/>
            </a:pPr>
            <a:r>
              <a:rPr lang="sr-Latn-RS" sz="3185" spc="-47" dirty="0" smtClean="0">
                <a:solidFill>
                  <a:srgbClr val="000000"/>
                </a:solidFill>
                <a:latin typeface="Abhaya Libre Regular"/>
              </a:rPr>
              <a:t>Izvanrednih društvenih veština</a:t>
            </a:r>
            <a:endParaRPr lang="en-US" sz="3185" spc="-47" dirty="0">
              <a:solidFill>
                <a:srgbClr val="000000"/>
              </a:solidFill>
              <a:latin typeface="Abhaya Libre Regular"/>
            </a:endParaRPr>
          </a:p>
          <a:p>
            <a:pPr marL="687830" lvl="1" indent="-343915" algn="just">
              <a:lnSpc>
                <a:spcPts val="4460"/>
              </a:lnSpc>
              <a:buFont typeface="Arial"/>
              <a:buChar char="•"/>
            </a:pPr>
            <a:r>
              <a:rPr lang="en-US" sz="3185" spc="-47" dirty="0" err="1" smtClean="0">
                <a:solidFill>
                  <a:srgbClr val="000000"/>
                </a:solidFill>
                <a:latin typeface="Abhaya Libre Regular"/>
              </a:rPr>
              <a:t>Sposobnost</a:t>
            </a:r>
            <a:r>
              <a:rPr lang="sr-Latn-RS" sz="3185" spc="-47" dirty="0" smtClean="0">
                <a:solidFill>
                  <a:srgbClr val="000000"/>
                </a:solidFill>
                <a:latin typeface="Abhaya Libre Regular"/>
              </a:rPr>
              <a:t>i</a:t>
            </a:r>
            <a:r>
              <a:rPr lang="en-US" sz="3185" spc="-47" dirty="0" smtClean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3185" spc="-47" dirty="0" err="1">
                <a:solidFill>
                  <a:srgbClr val="000000"/>
                </a:solidFill>
                <a:latin typeface="Abhaya Libre Regular"/>
              </a:rPr>
              <a:t>nežnog</a:t>
            </a:r>
            <a:r>
              <a:rPr lang="en-US" sz="3185" spc="-47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3185" spc="-47" dirty="0" err="1">
                <a:solidFill>
                  <a:srgbClr val="000000"/>
                </a:solidFill>
                <a:latin typeface="Abhaya Libre Regular"/>
              </a:rPr>
              <a:t>ubeđivanja</a:t>
            </a:r>
            <a:r>
              <a:rPr lang="en-US" sz="3185" spc="-47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3185" spc="-47" dirty="0" err="1" smtClean="0">
                <a:solidFill>
                  <a:srgbClr val="000000"/>
                </a:solidFill>
                <a:latin typeface="Abhaya Libre Regular"/>
              </a:rPr>
              <a:t>koriste</a:t>
            </a:r>
            <a:r>
              <a:rPr lang="sr-Latn-RS" sz="3185" spc="-47" dirty="0" smtClean="0">
                <a:solidFill>
                  <a:srgbClr val="000000"/>
                </a:solidFill>
                <a:latin typeface="Abhaya Libre Regular"/>
              </a:rPr>
              <a:t>ć</a:t>
            </a:r>
            <a:r>
              <a:rPr lang="en-US" sz="3185" spc="-47" dirty="0" err="1" smtClean="0">
                <a:solidFill>
                  <a:srgbClr val="000000"/>
                </a:solidFill>
                <a:latin typeface="Abhaya Libre Regular"/>
              </a:rPr>
              <a:t>i</a:t>
            </a:r>
            <a:r>
              <a:rPr lang="en-US" sz="3185" spc="-47" dirty="0" smtClean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3185" spc="-47" dirty="0" err="1">
                <a:solidFill>
                  <a:srgbClr val="000000"/>
                </a:solidFill>
                <a:latin typeface="Abhaya Libre Regular"/>
              </a:rPr>
              <a:t>emocionalnu</a:t>
            </a:r>
            <a:r>
              <a:rPr lang="en-US" sz="3185" spc="-47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3185" spc="-47" dirty="0" err="1">
                <a:solidFill>
                  <a:srgbClr val="000000"/>
                </a:solidFill>
                <a:latin typeface="Abhaya Libre Regular"/>
              </a:rPr>
              <a:t>inteligenciju</a:t>
            </a:r>
            <a:endParaRPr lang="en-US" sz="3185" spc="-47" dirty="0">
              <a:solidFill>
                <a:srgbClr val="000000"/>
              </a:solidFill>
              <a:latin typeface="Abhaya Libre Regular"/>
            </a:endParaRPr>
          </a:p>
          <a:p>
            <a:pPr marL="687830" lvl="1" indent="-343915" algn="just">
              <a:lnSpc>
                <a:spcPts val="4460"/>
              </a:lnSpc>
              <a:buFont typeface="Arial"/>
              <a:buChar char="•"/>
            </a:pPr>
            <a:r>
              <a:rPr lang="en-US" sz="3185" spc="-47" dirty="0" err="1" smtClean="0">
                <a:solidFill>
                  <a:srgbClr val="000000"/>
                </a:solidFill>
                <a:latin typeface="Abhaya Libre Regular"/>
              </a:rPr>
              <a:t>Pokazivanj</a:t>
            </a:r>
            <a:r>
              <a:rPr lang="sr-Latn-RS" sz="3185" spc="-47" dirty="0" smtClean="0">
                <a:solidFill>
                  <a:srgbClr val="000000"/>
                </a:solidFill>
                <a:latin typeface="Abhaya Libre Regular"/>
              </a:rPr>
              <a:t>a</a:t>
            </a:r>
            <a:r>
              <a:rPr lang="en-US" sz="3185" spc="-47" dirty="0" smtClean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3185" spc="-47" dirty="0" err="1">
                <a:solidFill>
                  <a:srgbClr val="000000"/>
                </a:solidFill>
                <a:latin typeface="Abhaya Libre Regular"/>
              </a:rPr>
              <a:t>ranjivosti</a:t>
            </a:r>
            <a:r>
              <a:rPr lang="en-US" sz="3185" spc="-47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3185" spc="-47" dirty="0" err="1">
                <a:solidFill>
                  <a:srgbClr val="000000"/>
                </a:solidFill>
                <a:latin typeface="Abhaya Libre Regular"/>
              </a:rPr>
              <a:t>preuzimanjem</a:t>
            </a:r>
            <a:r>
              <a:rPr lang="en-US" sz="3185" spc="-47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3185" spc="-47" dirty="0" err="1">
                <a:solidFill>
                  <a:srgbClr val="000000"/>
                </a:solidFill>
                <a:latin typeface="Abhaya Libre Regular"/>
              </a:rPr>
              <a:t>odgovornosti</a:t>
            </a:r>
            <a:r>
              <a:rPr lang="en-US" sz="3185" spc="-47" dirty="0">
                <a:solidFill>
                  <a:srgbClr val="000000"/>
                </a:solidFill>
                <a:latin typeface="Abhaya Libre Regular"/>
              </a:rPr>
              <a:t> za </a:t>
            </a:r>
            <a:r>
              <a:rPr lang="en-US" sz="3185" spc="-47" dirty="0" err="1">
                <a:solidFill>
                  <a:srgbClr val="000000"/>
                </a:solidFill>
                <a:latin typeface="Abhaya Libre Regular"/>
              </a:rPr>
              <a:t>greške</a:t>
            </a:r>
            <a:endParaRPr lang="en-US" sz="3185" spc="-47" dirty="0">
              <a:solidFill>
                <a:srgbClr val="000000"/>
              </a:solidFill>
              <a:latin typeface="Abhaya Libre Regular"/>
            </a:endParaRPr>
          </a:p>
          <a:p>
            <a:pPr algn="just">
              <a:lnSpc>
                <a:spcPts val="3200"/>
              </a:lnSpc>
            </a:pPr>
            <a:endParaRPr lang="en-US" sz="3185" spc="-47" dirty="0">
              <a:solidFill>
                <a:srgbClr val="000000"/>
              </a:solidFill>
              <a:latin typeface="Abhaya Libre Regular"/>
            </a:endParaRPr>
          </a:p>
          <a:p>
            <a:pPr algn="just">
              <a:lnSpc>
                <a:spcPts val="3200"/>
              </a:lnSpc>
            </a:pPr>
            <a:endParaRPr lang="en-US" sz="3185" spc="-47" dirty="0">
              <a:solidFill>
                <a:srgbClr val="000000"/>
              </a:solidFill>
              <a:latin typeface="Abhaya Libre Regular"/>
            </a:endParaRPr>
          </a:p>
          <a:p>
            <a:pPr algn="just">
              <a:lnSpc>
                <a:spcPts val="3200"/>
              </a:lnSpc>
            </a:pPr>
            <a:endParaRPr lang="en-US" sz="3185" spc="-47" dirty="0">
              <a:solidFill>
                <a:srgbClr val="000000"/>
              </a:solidFill>
              <a:latin typeface="Abhaya Libre Regular"/>
            </a:endParaRP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8"/>
          <a:srcRect l="12167" r="16555"/>
          <a:stretch>
            <a:fillRect/>
          </a:stretch>
        </p:blipFill>
        <p:spPr>
          <a:xfrm>
            <a:off x="13018884" y="2395099"/>
            <a:ext cx="4608946" cy="6466294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4993119" y="9508512"/>
            <a:ext cx="2360235" cy="602763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3456555" y="9092897"/>
            <a:ext cx="1068843" cy="1110057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E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4196164">
            <a:off x="-6042302" y="8114159"/>
            <a:ext cx="11622266" cy="1238807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836636">
            <a:off x="0" y="-2006961"/>
            <a:ext cx="3334026" cy="358848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6418708" y="0"/>
            <a:ext cx="1869292" cy="186929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6957584" y="9258300"/>
            <a:ext cx="3710720" cy="779251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3436461" y="819925"/>
            <a:ext cx="11415078" cy="29779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809"/>
              </a:lnSpc>
            </a:pPr>
            <a:r>
              <a:rPr lang="en-US" sz="8010">
                <a:solidFill>
                  <a:srgbClr val="000000"/>
                </a:solidFill>
                <a:latin typeface="Abhaya Libre Regular Bold"/>
              </a:rPr>
              <a:t>4.Nelson Mandela </a:t>
            </a:r>
          </a:p>
          <a:p>
            <a:pPr algn="ctr">
              <a:lnSpc>
                <a:spcPts val="5449"/>
              </a:lnSpc>
            </a:pPr>
            <a:endParaRPr lang="en-US" sz="8010">
              <a:solidFill>
                <a:srgbClr val="000000"/>
              </a:solidFill>
              <a:latin typeface="Abhaya Libre Regular Bold"/>
            </a:endParaRPr>
          </a:p>
          <a:p>
            <a:pPr algn="ctr">
              <a:lnSpc>
                <a:spcPts val="5449"/>
              </a:lnSpc>
            </a:pPr>
            <a:endParaRPr lang="en-US" sz="8010">
              <a:solidFill>
                <a:srgbClr val="000000"/>
              </a:solidFill>
              <a:latin typeface="Abhaya Libre Regular Bold"/>
            </a:endParaRPr>
          </a:p>
          <a:p>
            <a:pPr algn="ctr">
              <a:lnSpc>
                <a:spcPts val="5449"/>
              </a:lnSpc>
            </a:pPr>
            <a:r>
              <a:rPr lang="en-US" sz="6410">
                <a:solidFill>
                  <a:srgbClr val="000000"/>
                </a:solidFill>
                <a:latin typeface="Abhaya Libre Regular Bold"/>
              </a:rPr>
              <a:t>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471201" y="1548181"/>
            <a:ext cx="12582748" cy="96928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474"/>
              </a:lnSpc>
            </a:pPr>
            <a:endParaRPr dirty="0"/>
          </a:p>
          <a:p>
            <a:pPr algn="just">
              <a:lnSpc>
                <a:spcPts val="4474"/>
              </a:lnSpc>
            </a:pPr>
            <a:r>
              <a:rPr lang="en-US" sz="3195" spc="-47" dirty="0">
                <a:solidFill>
                  <a:srgbClr val="000000"/>
                </a:solidFill>
                <a:latin typeface="Abhaya Libre Regular"/>
              </a:rPr>
              <a:t>Kao </a:t>
            </a:r>
            <a:r>
              <a:rPr lang="en-US" sz="3195" spc="-47" dirty="0" err="1">
                <a:solidFill>
                  <a:srgbClr val="000000"/>
                </a:solidFill>
                <a:latin typeface="Abhaya Libre Regular"/>
              </a:rPr>
              <a:t>i</a:t>
            </a:r>
            <a:r>
              <a:rPr lang="en-US" sz="3195" spc="-47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3195" spc="-47" dirty="0" err="1">
                <a:solidFill>
                  <a:srgbClr val="000000"/>
                </a:solidFill>
                <a:latin typeface="Abhaya Libre Regular"/>
              </a:rPr>
              <a:t>drugi</a:t>
            </a:r>
            <a:r>
              <a:rPr lang="en-US" sz="3195" spc="-47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3195" spc="-47" dirty="0" err="1">
                <a:solidFill>
                  <a:srgbClr val="000000"/>
                </a:solidFill>
                <a:latin typeface="Abhaya Libre Regular"/>
              </a:rPr>
              <a:t>lideri</a:t>
            </a:r>
            <a:r>
              <a:rPr lang="en-US" sz="3195" spc="-47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3195" spc="-47" dirty="0" err="1">
                <a:solidFill>
                  <a:srgbClr val="000000"/>
                </a:solidFill>
                <a:latin typeface="Abhaya Libre Regular"/>
              </a:rPr>
              <a:t>na</a:t>
            </a:r>
            <a:r>
              <a:rPr lang="en-US" sz="3195" spc="-47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3195" spc="-47" dirty="0" err="1">
                <a:solidFill>
                  <a:srgbClr val="000000"/>
                </a:solidFill>
                <a:latin typeface="Abhaya Libre Regular"/>
              </a:rPr>
              <a:t>ovoj</a:t>
            </a:r>
            <a:r>
              <a:rPr lang="en-US" sz="3195" spc="-47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3195" spc="-47" dirty="0" err="1">
                <a:solidFill>
                  <a:srgbClr val="000000"/>
                </a:solidFill>
                <a:latin typeface="Abhaya Libre Regular"/>
              </a:rPr>
              <a:t>listi</a:t>
            </a:r>
            <a:r>
              <a:rPr lang="en-US" sz="3195" spc="-47" dirty="0">
                <a:solidFill>
                  <a:srgbClr val="000000"/>
                </a:solidFill>
                <a:latin typeface="Abhaya Libre Regular"/>
              </a:rPr>
              <a:t>, Nelson Mandela je </a:t>
            </a:r>
            <a:r>
              <a:rPr lang="en-US" sz="3195" spc="-47" dirty="0" err="1">
                <a:solidFill>
                  <a:srgbClr val="000000"/>
                </a:solidFill>
                <a:latin typeface="Abhaya Libre Regular"/>
              </a:rPr>
              <a:t>odbio</a:t>
            </a:r>
            <a:r>
              <a:rPr lang="en-US" sz="3195" spc="-47" dirty="0">
                <a:solidFill>
                  <a:srgbClr val="000000"/>
                </a:solidFill>
                <a:latin typeface="Abhaya Libre Regular"/>
              </a:rPr>
              <a:t> da se </a:t>
            </a:r>
            <a:r>
              <a:rPr lang="en-US" sz="3195" spc="-47" dirty="0" err="1">
                <a:solidFill>
                  <a:srgbClr val="000000"/>
                </a:solidFill>
                <a:latin typeface="Abhaya Libre Regular"/>
              </a:rPr>
              <a:t>prilagodi</a:t>
            </a:r>
            <a:r>
              <a:rPr lang="en-US" sz="3195" spc="-47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3195" spc="-47" dirty="0" err="1">
                <a:solidFill>
                  <a:srgbClr val="000000"/>
                </a:solidFill>
                <a:latin typeface="Abhaya Libre Regular"/>
              </a:rPr>
              <a:t>svetu</a:t>
            </a:r>
            <a:r>
              <a:rPr lang="en-US" sz="3195" spc="-47" dirty="0">
                <a:solidFill>
                  <a:srgbClr val="000000"/>
                </a:solidFill>
                <a:latin typeface="Abhaya Libre Regular"/>
              </a:rPr>
              <a:t>, </a:t>
            </a:r>
            <a:r>
              <a:rPr lang="en-US" sz="3195" spc="-47" dirty="0" err="1" smtClean="0">
                <a:solidFill>
                  <a:srgbClr val="000000"/>
                </a:solidFill>
                <a:latin typeface="Abhaya Libre Regular"/>
              </a:rPr>
              <a:t>biraj</a:t>
            </a:r>
            <a:r>
              <a:rPr lang="sr-Latn-RS" sz="3195" spc="-47" dirty="0" smtClean="0">
                <a:solidFill>
                  <a:srgbClr val="000000"/>
                </a:solidFill>
                <a:latin typeface="Abhaya Libre Regular"/>
              </a:rPr>
              <a:t>uć</a:t>
            </a:r>
            <a:r>
              <a:rPr lang="en-US" sz="3195" spc="-47" dirty="0" err="1" smtClean="0">
                <a:solidFill>
                  <a:srgbClr val="000000"/>
                </a:solidFill>
                <a:latin typeface="Abhaya Libre Regular"/>
              </a:rPr>
              <a:t>i</a:t>
            </a:r>
            <a:r>
              <a:rPr lang="en-US" sz="3195" spc="-47" dirty="0" smtClean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3195" spc="-47" dirty="0" err="1">
                <a:solidFill>
                  <a:srgbClr val="000000"/>
                </a:solidFill>
                <a:latin typeface="Abhaya Libre Regular"/>
              </a:rPr>
              <a:t>umesto</a:t>
            </a:r>
            <a:r>
              <a:rPr lang="en-US" sz="3195" spc="-47" dirty="0">
                <a:solidFill>
                  <a:srgbClr val="000000"/>
                </a:solidFill>
                <a:latin typeface="Abhaya Libre Regular"/>
              </a:rPr>
              <a:t> toga da </a:t>
            </a:r>
            <a:r>
              <a:rPr lang="en-US" sz="3195" spc="-47" dirty="0" err="1">
                <a:solidFill>
                  <a:srgbClr val="000000"/>
                </a:solidFill>
                <a:latin typeface="Abhaya Libre Regular"/>
              </a:rPr>
              <a:t>ga</a:t>
            </a:r>
            <a:r>
              <a:rPr lang="en-US" sz="3195" spc="-47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3195" spc="-47" dirty="0" err="1">
                <a:solidFill>
                  <a:srgbClr val="000000"/>
                </a:solidFill>
                <a:latin typeface="Abhaya Libre Regular"/>
              </a:rPr>
              <a:t>oblikuje</a:t>
            </a:r>
            <a:r>
              <a:rPr lang="en-US" sz="3195" spc="-47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3195" spc="-47" dirty="0" err="1">
                <a:solidFill>
                  <a:srgbClr val="000000"/>
                </a:solidFill>
                <a:latin typeface="Abhaya Libre Regular"/>
              </a:rPr>
              <a:t>prema</a:t>
            </a:r>
            <a:r>
              <a:rPr lang="en-US" sz="3195" spc="-47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3195" spc="-47" dirty="0" err="1">
                <a:solidFill>
                  <a:srgbClr val="000000"/>
                </a:solidFill>
                <a:latin typeface="Abhaya Libre Regular"/>
              </a:rPr>
              <a:t>svojim</a:t>
            </a:r>
            <a:r>
              <a:rPr lang="en-US" sz="3195" spc="-47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3195" spc="-47" dirty="0" err="1">
                <a:solidFill>
                  <a:srgbClr val="000000"/>
                </a:solidFill>
                <a:latin typeface="Abhaya Libre Regular"/>
              </a:rPr>
              <a:t>idealima</a:t>
            </a:r>
            <a:r>
              <a:rPr lang="en-US" sz="3195" spc="-47" dirty="0">
                <a:solidFill>
                  <a:srgbClr val="000000"/>
                </a:solidFill>
                <a:latin typeface="Abhaya Libre Regular"/>
              </a:rPr>
              <a:t>.</a:t>
            </a:r>
          </a:p>
          <a:p>
            <a:pPr algn="just">
              <a:lnSpc>
                <a:spcPts val="4474"/>
              </a:lnSpc>
            </a:pPr>
            <a:endParaRPr lang="en-US" sz="3195" spc="-47" dirty="0">
              <a:solidFill>
                <a:srgbClr val="000000"/>
              </a:solidFill>
              <a:latin typeface="Abhaya Libre Regular"/>
            </a:endParaRPr>
          </a:p>
          <a:p>
            <a:pPr algn="just">
              <a:lnSpc>
                <a:spcPts val="4474"/>
              </a:lnSpc>
            </a:pPr>
            <a:r>
              <a:rPr lang="en-US" sz="3195" spc="-47" dirty="0" err="1">
                <a:solidFill>
                  <a:srgbClr val="000000"/>
                </a:solidFill>
                <a:latin typeface="Abhaya Libre Regular"/>
              </a:rPr>
              <a:t>Koje</a:t>
            </a:r>
            <a:r>
              <a:rPr lang="en-US" sz="3195" spc="-47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3195" spc="-47" dirty="0" err="1">
                <a:solidFill>
                  <a:srgbClr val="000000"/>
                </a:solidFill>
                <a:latin typeface="Abhaya Libre Regular"/>
              </a:rPr>
              <a:t>su</a:t>
            </a:r>
            <a:r>
              <a:rPr lang="en-US" sz="3195" spc="-47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3195" spc="-47" dirty="0" err="1">
                <a:solidFill>
                  <a:srgbClr val="000000"/>
                </a:solidFill>
                <a:latin typeface="Abhaya Libre Regular"/>
              </a:rPr>
              <a:t>liderske</a:t>
            </a:r>
            <a:r>
              <a:rPr lang="en-US" sz="3195" spc="-47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3195" spc="-47" dirty="0" err="1">
                <a:solidFill>
                  <a:srgbClr val="000000"/>
                </a:solidFill>
                <a:latin typeface="Abhaya Libre Regular"/>
              </a:rPr>
              <a:t>veštine</a:t>
            </a:r>
            <a:r>
              <a:rPr lang="en-US" sz="3195" spc="-47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3195" spc="-47" dirty="0" err="1">
                <a:solidFill>
                  <a:srgbClr val="000000"/>
                </a:solidFill>
                <a:latin typeface="Abhaya Libre Regular"/>
              </a:rPr>
              <a:t>učinile</a:t>
            </a:r>
            <a:r>
              <a:rPr lang="en-US" sz="3195" spc="-47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3195" spc="-47" dirty="0" err="1">
                <a:solidFill>
                  <a:srgbClr val="000000"/>
                </a:solidFill>
                <a:latin typeface="Abhaya Libre Regular"/>
              </a:rPr>
              <a:t>Mandelu</a:t>
            </a:r>
            <a:r>
              <a:rPr lang="en-US" sz="3195" spc="-47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3195" spc="-47" dirty="0" err="1">
                <a:solidFill>
                  <a:srgbClr val="000000"/>
                </a:solidFill>
                <a:latin typeface="Abhaya Libre Regular"/>
              </a:rPr>
              <a:t>vođom</a:t>
            </a:r>
            <a:r>
              <a:rPr lang="en-US" sz="3195" spc="-47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sr-Latn-RS" sz="3195" spc="-47" dirty="0" smtClean="0">
                <a:solidFill>
                  <a:srgbClr val="000000"/>
                </a:solidFill>
                <a:latin typeface="Abhaya Libre Regular"/>
              </a:rPr>
              <a:t>„</a:t>
            </a:r>
            <a:r>
              <a:rPr lang="en-US" sz="3195" spc="-47" dirty="0" err="1" smtClean="0">
                <a:solidFill>
                  <a:srgbClr val="000000"/>
                </a:solidFill>
                <a:latin typeface="Abhaya Libre Regular"/>
              </a:rPr>
              <a:t>ve</a:t>
            </a:r>
            <a:r>
              <a:rPr lang="sr-Latn-RS" sz="3195" spc="-47" dirty="0" smtClean="0">
                <a:solidFill>
                  <a:srgbClr val="000000"/>
                </a:solidFill>
                <a:latin typeface="Abhaya Libre Regular"/>
              </a:rPr>
              <a:t>ć</a:t>
            </a:r>
            <a:r>
              <a:rPr lang="en-US" sz="3195" spc="-47" dirty="0" err="1" smtClean="0">
                <a:solidFill>
                  <a:srgbClr val="000000"/>
                </a:solidFill>
                <a:latin typeface="Abhaya Libre Regular"/>
              </a:rPr>
              <a:t>im</a:t>
            </a:r>
            <a:r>
              <a:rPr lang="en-US" sz="3195" spc="-47" dirty="0" smtClean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3195" spc="-47" dirty="0">
                <a:solidFill>
                  <a:srgbClr val="000000"/>
                </a:solidFill>
                <a:latin typeface="Abhaya Libre Regular"/>
              </a:rPr>
              <a:t>od </a:t>
            </a:r>
            <a:r>
              <a:rPr lang="en-US" sz="3195" spc="-47" dirty="0" err="1" smtClean="0">
                <a:solidFill>
                  <a:srgbClr val="000000"/>
                </a:solidFill>
                <a:latin typeface="Abhaya Libre Regular"/>
              </a:rPr>
              <a:t>života</a:t>
            </a:r>
            <a:r>
              <a:rPr lang="sr-Latn-RS" sz="3195" spc="-47" dirty="0" smtClean="0">
                <a:solidFill>
                  <a:srgbClr val="000000"/>
                </a:solidFill>
                <a:latin typeface="Abhaya Libre Regular"/>
              </a:rPr>
              <a:t>“</a:t>
            </a:r>
            <a:r>
              <a:rPr lang="en-US" sz="3195" spc="-47" dirty="0" smtClean="0">
                <a:solidFill>
                  <a:srgbClr val="000000"/>
                </a:solidFill>
                <a:latin typeface="Abhaya Libre Regular"/>
              </a:rPr>
              <a:t>?</a:t>
            </a:r>
            <a:endParaRPr lang="en-US" sz="3195" spc="-47" dirty="0">
              <a:solidFill>
                <a:srgbClr val="000000"/>
              </a:solidFill>
              <a:latin typeface="Abhaya Libre Regular"/>
            </a:endParaRPr>
          </a:p>
          <a:p>
            <a:pPr marL="689964" lvl="1" indent="-344982" algn="just">
              <a:lnSpc>
                <a:spcPts val="4474"/>
              </a:lnSpc>
              <a:buFont typeface="Arial"/>
              <a:buChar char="•"/>
            </a:pPr>
            <a:r>
              <a:rPr lang="sr-Latn-RS" sz="3195" spc="-47" dirty="0" smtClean="0">
                <a:solidFill>
                  <a:srgbClr val="000000"/>
                </a:solidFill>
                <a:latin typeface="Abhaya Libre Regular Bold"/>
              </a:rPr>
              <a:t>Strast</a:t>
            </a:r>
            <a:r>
              <a:rPr lang="en-US" sz="3195" spc="-47" dirty="0">
                <a:solidFill>
                  <a:srgbClr val="000000"/>
                </a:solidFill>
                <a:latin typeface="Abhaya Libre Regular"/>
              </a:rPr>
              <a:t>. Mandela je </a:t>
            </a:r>
            <a:r>
              <a:rPr lang="en-US" sz="3195" spc="-47" dirty="0" err="1">
                <a:solidFill>
                  <a:srgbClr val="000000"/>
                </a:solidFill>
                <a:latin typeface="Abhaya Libre Regular"/>
              </a:rPr>
              <a:t>razumeo</a:t>
            </a:r>
            <a:r>
              <a:rPr lang="en-US" sz="3195" spc="-47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3195" spc="-47" dirty="0" err="1" smtClean="0">
                <a:solidFill>
                  <a:srgbClr val="000000"/>
                </a:solidFill>
                <a:latin typeface="Abhaya Libre Regular"/>
              </a:rPr>
              <a:t>mogu</a:t>
            </a:r>
            <a:r>
              <a:rPr lang="sr-Latn-RS" sz="3195" spc="-47" dirty="0" smtClean="0">
                <a:solidFill>
                  <a:srgbClr val="000000"/>
                </a:solidFill>
                <a:latin typeface="Abhaya Libre Regular"/>
              </a:rPr>
              <a:t>ć</a:t>
            </a:r>
            <a:r>
              <a:rPr lang="en-US" sz="3195" spc="-47" dirty="0" smtClean="0">
                <a:solidFill>
                  <a:srgbClr val="000000"/>
                </a:solidFill>
                <a:latin typeface="Abhaya Libre Regular"/>
              </a:rPr>
              <a:t>e </a:t>
            </a:r>
            <a:r>
              <a:rPr lang="en-US" sz="3195" spc="-47" dirty="0" err="1">
                <a:solidFill>
                  <a:srgbClr val="000000"/>
                </a:solidFill>
                <a:latin typeface="Abhaya Libre Regular"/>
              </a:rPr>
              <a:t>posledice</a:t>
            </a:r>
            <a:r>
              <a:rPr lang="en-US" sz="3195" spc="-47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3195" spc="-47" dirty="0" err="1">
                <a:solidFill>
                  <a:srgbClr val="000000"/>
                </a:solidFill>
                <a:latin typeface="Abhaya Libre Regular"/>
              </a:rPr>
              <a:t>njegove</a:t>
            </a:r>
            <a:r>
              <a:rPr lang="en-US" sz="3195" spc="-47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3195" spc="-47" dirty="0" err="1">
                <a:solidFill>
                  <a:srgbClr val="000000"/>
                </a:solidFill>
                <a:latin typeface="Abhaya Libre Regular"/>
              </a:rPr>
              <a:t>borbe</a:t>
            </a:r>
            <a:r>
              <a:rPr lang="en-US" sz="3195" spc="-47" dirty="0">
                <a:solidFill>
                  <a:srgbClr val="000000"/>
                </a:solidFill>
                <a:latin typeface="Abhaya Libre Regular"/>
              </a:rPr>
              <a:t>, </a:t>
            </a:r>
            <a:r>
              <a:rPr lang="en-US" sz="3195" spc="-47" dirty="0" err="1">
                <a:solidFill>
                  <a:srgbClr val="000000"/>
                </a:solidFill>
                <a:latin typeface="Abhaya Libre Regular"/>
              </a:rPr>
              <a:t>ali</a:t>
            </a:r>
            <a:r>
              <a:rPr lang="en-US" sz="3195" spc="-47" dirty="0">
                <a:solidFill>
                  <a:srgbClr val="000000"/>
                </a:solidFill>
                <a:latin typeface="Abhaya Libre Regular"/>
              </a:rPr>
              <a:t> se </a:t>
            </a:r>
            <a:r>
              <a:rPr lang="en-US" sz="3195" spc="-47" dirty="0" err="1">
                <a:solidFill>
                  <a:srgbClr val="000000"/>
                </a:solidFill>
                <a:latin typeface="Abhaya Libre Regular"/>
              </a:rPr>
              <a:t>nikada</a:t>
            </a:r>
            <a:r>
              <a:rPr lang="en-US" sz="3195" spc="-47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3195" spc="-47" dirty="0" err="1">
                <a:solidFill>
                  <a:srgbClr val="000000"/>
                </a:solidFill>
                <a:latin typeface="Abhaya Libre Regular"/>
              </a:rPr>
              <a:t>nije</a:t>
            </a:r>
            <a:r>
              <a:rPr lang="en-US" sz="3195" spc="-47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3195" spc="-47" dirty="0" err="1">
                <a:solidFill>
                  <a:srgbClr val="000000"/>
                </a:solidFill>
                <a:latin typeface="Abhaya Libre Regular"/>
              </a:rPr>
              <a:t>pokolebao</a:t>
            </a:r>
            <a:r>
              <a:rPr lang="en-US" sz="3195" spc="-47" dirty="0">
                <a:solidFill>
                  <a:srgbClr val="000000"/>
                </a:solidFill>
                <a:latin typeface="Abhaya Libre Regular"/>
              </a:rPr>
              <a:t>.</a:t>
            </a:r>
            <a:endParaRPr lang="en-US" sz="3195" spc="-47" dirty="0">
              <a:solidFill>
                <a:srgbClr val="000000"/>
              </a:solidFill>
              <a:latin typeface="Abhaya Libre Regular"/>
            </a:endParaRPr>
          </a:p>
          <a:p>
            <a:pPr marL="689964" lvl="1" indent="-344982" algn="just">
              <a:lnSpc>
                <a:spcPts val="4474"/>
              </a:lnSpc>
              <a:buFont typeface="Arial"/>
              <a:buChar char="•"/>
            </a:pPr>
            <a:r>
              <a:rPr lang="en-US" sz="3195" spc="-47" dirty="0" err="1">
                <a:solidFill>
                  <a:srgbClr val="000000"/>
                </a:solidFill>
                <a:latin typeface="Abhaya Libre Regular Bold"/>
              </a:rPr>
              <a:t>Poniznost</a:t>
            </a:r>
            <a:r>
              <a:rPr lang="en-US" sz="3195" spc="-47" dirty="0">
                <a:solidFill>
                  <a:srgbClr val="000000"/>
                </a:solidFill>
                <a:latin typeface="Abhaya Libre Regular Bold"/>
              </a:rPr>
              <a:t>, </a:t>
            </a:r>
            <a:r>
              <a:rPr lang="en-US" sz="3195" spc="-47" dirty="0" err="1">
                <a:solidFill>
                  <a:srgbClr val="000000"/>
                </a:solidFill>
                <a:latin typeface="Abhaya Libre Regular Bold"/>
              </a:rPr>
              <a:t>odmerenost</a:t>
            </a:r>
            <a:r>
              <a:rPr lang="en-US" sz="3195" spc="-47" dirty="0">
                <a:solidFill>
                  <a:srgbClr val="000000"/>
                </a:solidFill>
                <a:latin typeface="Abhaya Libre Regular Bold"/>
              </a:rPr>
              <a:t>. Mandela </a:t>
            </a:r>
            <a:r>
              <a:rPr lang="en-US" sz="3195" spc="-47" dirty="0" err="1">
                <a:solidFill>
                  <a:srgbClr val="000000"/>
                </a:solidFill>
                <a:latin typeface="Abhaya Libre Regular Bold"/>
              </a:rPr>
              <a:t>nikada</a:t>
            </a:r>
            <a:r>
              <a:rPr lang="en-US" sz="3195" spc="-47" dirty="0">
                <a:solidFill>
                  <a:srgbClr val="000000"/>
                </a:solidFill>
                <a:latin typeface="Abhaya Libre Regular Bold"/>
              </a:rPr>
              <a:t> </a:t>
            </a:r>
            <a:r>
              <a:rPr lang="en-US" sz="3195" spc="-47" dirty="0" err="1">
                <a:solidFill>
                  <a:srgbClr val="000000"/>
                </a:solidFill>
                <a:latin typeface="Abhaya Libre Regular Bold"/>
              </a:rPr>
              <a:t>nije</a:t>
            </a:r>
            <a:r>
              <a:rPr lang="en-US" sz="3195" spc="-47" dirty="0">
                <a:solidFill>
                  <a:srgbClr val="000000"/>
                </a:solidFill>
                <a:latin typeface="Abhaya Libre Regular Bold"/>
              </a:rPr>
              <a:t> bio </a:t>
            </a:r>
            <a:r>
              <a:rPr lang="sr-Latn-RS" sz="3195" spc="-47" dirty="0" smtClean="0">
                <a:solidFill>
                  <a:srgbClr val="000000"/>
                </a:solidFill>
                <a:latin typeface="Abhaya Libre Regular Bold"/>
              </a:rPr>
              <a:t>hvalisav</a:t>
            </a:r>
            <a:r>
              <a:rPr lang="en-US" sz="3195" spc="-47" dirty="0" smtClean="0">
                <a:solidFill>
                  <a:srgbClr val="000000"/>
                </a:solidFill>
                <a:latin typeface="Abhaya Libre Regular Bold"/>
              </a:rPr>
              <a:t> </a:t>
            </a:r>
            <a:r>
              <a:rPr lang="en-US" sz="3195" spc="-47" dirty="0" err="1">
                <a:solidFill>
                  <a:srgbClr val="000000"/>
                </a:solidFill>
                <a:latin typeface="Abhaya Libre Regular Bold"/>
              </a:rPr>
              <a:t>vođa</a:t>
            </a:r>
            <a:r>
              <a:rPr lang="en-US" sz="3195" spc="-47" dirty="0" smtClean="0">
                <a:solidFill>
                  <a:srgbClr val="000000"/>
                </a:solidFill>
                <a:latin typeface="Abhaya Libre Regular Bold"/>
              </a:rPr>
              <a:t>,</a:t>
            </a:r>
            <a:r>
              <a:rPr lang="sr-Latn-RS" sz="3195" spc="-47" dirty="0" smtClean="0">
                <a:solidFill>
                  <a:srgbClr val="000000"/>
                </a:solidFill>
                <a:latin typeface="Abhaya Libre Regular Bold"/>
              </a:rPr>
              <a:t> niti je istivao svoju važnost,</a:t>
            </a:r>
            <a:r>
              <a:rPr lang="en-US" sz="3195" spc="-47" dirty="0" smtClean="0">
                <a:solidFill>
                  <a:srgbClr val="000000"/>
                </a:solidFill>
                <a:latin typeface="Abhaya Libre Regular Bold"/>
              </a:rPr>
              <a:t> a </a:t>
            </a:r>
            <a:r>
              <a:rPr lang="en-US" sz="3195" spc="-47" dirty="0" err="1">
                <a:solidFill>
                  <a:srgbClr val="000000"/>
                </a:solidFill>
                <a:latin typeface="Abhaya Libre Regular Bold"/>
              </a:rPr>
              <a:t>osvojio</a:t>
            </a:r>
            <a:r>
              <a:rPr lang="en-US" sz="3195" spc="-47" dirty="0">
                <a:solidFill>
                  <a:srgbClr val="000000"/>
                </a:solidFill>
                <a:latin typeface="Abhaya Libre Regular Bold"/>
              </a:rPr>
              <a:t> </a:t>
            </a:r>
            <a:r>
              <a:rPr lang="sr-Latn-RS" sz="3195" spc="-47" dirty="0" smtClean="0">
                <a:solidFill>
                  <a:srgbClr val="000000"/>
                </a:solidFill>
                <a:latin typeface="Abhaya Libre Regular Bold"/>
              </a:rPr>
              <a:t>je </a:t>
            </a:r>
            <a:r>
              <a:rPr lang="en-US" sz="3195" spc="-47" dirty="0" err="1" smtClean="0">
                <a:solidFill>
                  <a:srgbClr val="000000"/>
                </a:solidFill>
                <a:latin typeface="Abhaya Libre Regular Bold"/>
              </a:rPr>
              <a:t>mase</a:t>
            </a:r>
            <a:r>
              <a:rPr lang="en-US" sz="3195" spc="-47" dirty="0" smtClean="0">
                <a:solidFill>
                  <a:srgbClr val="000000"/>
                </a:solidFill>
                <a:latin typeface="Abhaya Libre Regular Bold"/>
              </a:rPr>
              <a:t> </a:t>
            </a:r>
            <a:r>
              <a:rPr lang="en-US" sz="3195" spc="-47" dirty="0" err="1">
                <a:solidFill>
                  <a:srgbClr val="000000"/>
                </a:solidFill>
                <a:latin typeface="Abhaya Libre Regular Bold"/>
              </a:rPr>
              <a:t>širom</a:t>
            </a:r>
            <a:r>
              <a:rPr lang="en-US" sz="3195" spc="-47" dirty="0">
                <a:solidFill>
                  <a:srgbClr val="000000"/>
                </a:solidFill>
                <a:latin typeface="Abhaya Libre Regular Bold"/>
              </a:rPr>
              <a:t> </a:t>
            </a:r>
            <a:r>
              <a:rPr lang="en-US" sz="3195" spc="-47" dirty="0" err="1" smtClean="0">
                <a:solidFill>
                  <a:srgbClr val="000000"/>
                </a:solidFill>
                <a:latin typeface="Abhaya Libre Regular Bold"/>
              </a:rPr>
              <a:t>sveta</a:t>
            </a:r>
            <a:r>
              <a:rPr lang="en-US" sz="3195" spc="-47" dirty="0" smtClean="0">
                <a:solidFill>
                  <a:srgbClr val="000000"/>
                </a:solidFill>
                <a:latin typeface="Abhaya Libre Regular"/>
              </a:rPr>
              <a:t>.</a:t>
            </a:r>
            <a:endParaRPr lang="en-US" sz="3195" spc="-47" dirty="0">
              <a:solidFill>
                <a:srgbClr val="000000"/>
              </a:solidFill>
              <a:latin typeface="Abhaya Libre Regular"/>
            </a:endParaRPr>
          </a:p>
          <a:p>
            <a:pPr marL="689964" lvl="1" indent="-344982" algn="just">
              <a:lnSpc>
                <a:spcPts val="4474"/>
              </a:lnSpc>
              <a:buFont typeface="Arial"/>
              <a:buChar char="•"/>
            </a:pPr>
            <a:r>
              <a:rPr lang="sr-Latn-RS" sz="3195" spc="-47" dirty="0" smtClean="0">
                <a:solidFill>
                  <a:srgbClr val="000000"/>
                </a:solidFill>
                <a:latin typeface="Abhaya Libre Regular Bold"/>
              </a:rPr>
              <a:t>Empatija</a:t>
            </a:r>
            <a:endParaRPr lang="en-US" sz="3195" spc="-47" dirty="0">
              <a:solidFill>
                <a:srgbClr val="000000"/>
              </a:solidFill>
              <a:latin typeface="Abhaya Libre Regular Bold"/>
            </a:endParaRPr>
          </a:p>
          <a:p>
            <a:pPr marL="689964" lvl="1" indent="-344982" algn="just">
              <a:lnSpc>
                <a:spcPts val="4474"/>
              </a:lnSpc>
              <a:buFont typeface="Arial"/>
              <a:buChar char="•"/>
            </a:pPr>
            <a:r>
              <a:rPr lang="sr-Latn-RS" sz="3195" spc="-47" dirty="0" smtClean="0">
                <a:solidFill>
                  <a:srgbClr val="000000"/>
                </a:solidFill>
                <a:latin typeface="Abhaya Libre Regular"/>
              </a:rPr>
              <a:t>Volja za učenjem</a:t>
            </a:r>
            <a:endParaRPr lang="en-US" sz="3195" spc="-47" dirty="0">
              <a:solidFill>
                <a:srgbClr val="000000"/>
              </a:solidFill>
              <a:latin typeface="Abhaya Libre Regular Bold"/>
            </a:endParaRPr>
          </a:p>
          <a:p>
            <a:pPr marL="689964" lvl="1" indent="-344982" algn="just">
              <a:lnSpc>
                <a:spcPts val="4474"/>
              </a:lnSpc>
              <a:buFont typeface="Arial"/>
              <a:buChar char="•"/>
            </a:pPr>
            <a:r>
              <a:rPr lang="sr-Latn-RS" sz="3195" spc="-47" dirty="0" smtClean="0">
                <a:solidFill>
                  <a:srgbClr val="000000"/>
                </a:solidFill>
                <a:latin typeface="Abhaya Libre Regular"/>
              </a:rPr>
              <a:t>Izvanredne komunikacijske veštine</a:t>
            </a:r>
            <a:endParaRPr lang="en-US" sz="3195" spc="-47" dirty="0">
              <a:solidFill>
                <a:srgbClr val="000000"/>
              </a:solidFill>
              <a:latin typeface="Abhaya Libre Regular Bold"/>
            </a:endParaRPr>
          </a:p>
          <a:p>
            <a:pPr marL="689964" lvl="1" indent="-344982" algn="just">
              <a:lnSpc>
                <a:spcPts val="4474"/>
              </a:lnSpc>
              <a:buFont typeface="Arial"/>
              <a:buChar char="•"/>
            </a:pPr>
            <a:r>
              <a:rPr lang="sr-Latn-RS" sz="3195" spc="-47" dirty="0" smtClean="0">
                <a:solidFill>
                  <a:srgbClr val="000000"/>
                </a:solidFill>
                <a:latin typeface="Abhaya Libre Regular Bold"/>
              </a:rPr>
              <a:t>Strpljenje</a:t>
            </a:r>
            <a:endParaRPr lang="en-US" sz="3195" spc="-47" dirty="0">
              <a:solidFill>
                <a:srgbClr val="000000"/>
              </a:solidFill>
              <a:latin typeface="Abhaya Libre Regular Bold"/>
            </a:endParaRPr>
          </a:p>
          <a:p>
            <a:pPr marL="689964" lvl="1" indent="-344982" algn="just">
              <a:lnSpc>
                <a:spcPts val="4474"/>
              </a:lnSpc>
              <a:buFont typeface="Arial"/>
              <a:buChar char="•"/>
            </a:pPr>
            <a:r>
              <a:rPr lang="sr-Latn-RS" sz="3195" spc="-47" dirty="0" smtClean="0">
                <a:solidFill>
                  <a:srgbClr val="000000"/>
                </a:solidFill>
                <a:latin typeface="Abhaya Libre Regular Bold"/>
              </a:rPr>
              <a:t>Smelost</a:t>
            </a:r>
            <a:endParaRPr lang="en-US" sz="3195" spc="-47" dirty="0">
              <a:solidFill>
                <a:srgbClr val="000000"/>
              </a:solidFill>
              <a:latin typeface="Abhaya Libre Regular Bold"/>
            </a:endParaRPr>
          </a:p>
          <a:p>
            <a:pPr algn="just">
              <a:lnSpc>
                <a:spcPts val="3074"/>
              </a:lnSpc>
            </a:pPr>
            <a:endParaRPr lang="en-US" sz="3195" spc="-47" dirty="0">
              <a:solidFill>
                <a:srgbClr val="000000"/>
              </a:solidFill>
              <a:latin typeface="Abhaya Libre Regular Bold"/>
            </a:endParaRPr>
          </a:p>
          <a:p>
            <a:pPr algn="just">
              <a:lnSpc>
                <a:spcPts val="3074"/>
              </a:lnSpc>
            </a:pPr>
            <a:endParaRPr lang="en-US" sz="3195" spc="-47" dirty="0">
              <a:solidFill>
                <a:srgbClr val="000000"/>
              </a:solidFill>
              <a:latin typeface="Abhaya Libre Regular Bold"/>
            </a:endParaRPr>
          </a:p>
          <a:p>
            <a:pPr algn="just">
              <a:lnSpc>
                <a:spcPts val="3074"/>
              </a:lnSpc>
            </a:pPr>
            <a:endParaRPr lang="en-US" sz="3195" spc="-47" dirty="0">
              <a:solidFill>
                <a:srgbClr val="000000"/>
              </a:solidFill>
              <a:latin typeface="Abhaya Libre Regular Bold"/>
            </a:endParaRPr>
          </a:p>
          <a:p>
            <a:pPr algn="just">
              <a:lnSpc>
                <a:spcPts val="3074"/>
              </a:lnSpc>
            </a:pPr>
            <a:endParaRPr lang="en-US" sz="3195" spc="-47" dirty="0">
              <a:solidFill>
                <a:srgbClr val="000000"/>
              </a:solidFill>
              <a:latin typeface="Abhaya Libre Regular Bold"/>
            </a:endParaRP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8"/>
          <a:srcRect l="19765" r="17899"/>
          <a:stretch>
            <a:fillRect/>
          </a:stretch>
        </p:blipFill>
        <p:spPr>
          <a:xfrm>
            <a:off x="13410307" y="2917611"/>
            <a:ext cx="3943047" cy="531866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4993119" y="9508512"/>
            <a:ext cx="2360235" cy="602763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3456555" y="9092897"/>
            <a:ext cx="1068843" cy="1110057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E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4196164">
            <a:off x="-6042302" y="8114159"/>
            <a:ext cx="11622266" cy="1238807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836636">
            <a:off x="0" y="-2006961"/>
            <a:ext cx="3334026" cy="358848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6418708" y="0"/>
            <a:ext cx="1869292" cy="186929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6957584" y="9258300"/>
            <a:ext cx="3710720" cy="779251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3436461" y="508883"/>
            <a:ext cx="11415078" cy="30230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809"/>
              </a:lnSpc>
            </a:pPr>
            <a:r>
              <a:rPr lang="en-US" sz="8010" dirty="0">
                <a:solidFill>
                  <a:srgbClr val="000000"/>
                </a:solidFill>
                <a:latin typeface="Abhaya Libre Regular Bold"/>
              </a:rPr>
              <a:t>5. </a:t>
            </a:r>
            <a:r>
              <a:rPr lang="sr-Latn-RS" sz="8010" dirty="0">
                <a:solidFill>
                  <a:srgbClr val="000000"/>
                </a:solidFill>
                <a:latin typeface="Abhaya Libre Regular Bold"/>
              </a:rPr>
              <a:t>V</a:t>
            </a:r>
            <a:r>
              <a:rPr lang="en-US" sz="8010" dirty="0" err="1" smtClean="0">
                <a:solidFill>
                  <a:srgbClr val="000000"/>
                </a:solidFill>
                <a:latin typeface="Abhaya Libre Regular Bold"/>
              </a:rPr>
              <a:t>inston</a:t>
            </a:r>
            <a:r>
              <a:rPr lang="en-US" sz="8010" dirty="0" smtClean="0">
                <a:solidFill>
                  <a:srgbClr val="000000"/>
                </a:solidFill>
                <a:latin typeface="Abhaya Libre Regular Bold"/>
              </a:rPr>
              <a:t> </a:t>
            </a:r>
            <a:r>
              <a:rPr lang="sr-Latn-RS" sz="8010" dirty="0" smtClean="0">
                <a:solidFill>
                  <a:srgbClr val="000000"/>
                </a:solidFill>
                <a:latin typeface="Abhaya Libre Regular Bold"/>
              </a:rPr>
              <a:t>Čerčil</a:t>
            </a:r>
            <a:endParaRPr lang="en-US" sz="8010" dirty="0">
              <a:solidFill>
                <a:srgbClr val="000000"/>
              </a:solidFill>
              <a:latin typeface="Abhaya Libre Regular Bold"/>
            </a:endParaRPr>
          </a:p>
          <a:p>
            <a:pPr algn="ctr">
              <a:lnSpc>
                <a:spcPts val="5449"/>
              </a:lnSpc>
            </a:pPr>
            <a:endParaRPr lang="en-US" sz="8010" dirty="0">
              <a:solidFill>
                <a:srgbClr val="000000"/>
              </a:solidFill>
              <a:latin typeface="Abhaya Libre Regular Bold"/>
            </a:endParaRPr>
          </a:p>
          <a:p>
            <a:pPr algn="ctr">
              <a:lnSpc>
                <a:spcPts val="5449"/>
              </a:lnSpc>
            </a:pPr>
            <a:endParaRPr lang="en-US" sz="8010" dirty="0">
              <a:solidFill>
                <a:srgbClr val="000000"/>
              </a:solidFill>
              <a:latin typeface="Abhaya Libre Regular Bold"/>
            </a:endParaRPr>
          </a:p>
          <a:p>
            <a:pPr algn="ctr">
              <a:lnSpc>
                <a:spcPts val="5449"/>
              </a:lnSpc>
            </a:pPr>
            <a:r>
              <a:rPr lang="en-US" sz="6410" dirty="0">
                <a:solidFill>
                  <a:srgbClr val="000000"/>
                </a:solidFill>
                <a:latin typeface="Abhaya Libre Regular Bold"/>
              </a:rPr>
              <a:t>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439474" y="1116352"/>
            <a:ext cx="13036219" cy="93871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811"/>
              </a:lnSpc>
            </a:pPr>
            <a:endParaRPr dirty="0"/>
          </a:p>
          <a:p>
            <a:pPr algn="just">
              <a:lnSpc>
                <a:spcPts val="4811"/>
              </a:lnSpc>
            </a:pPr>
            <a:r>
              <a:rPr lang="en-US" sz="3436" spc="-51" dirty="0" err="1">
                <a:solidFill>
                  <a:srgbClr val="000000"/>
                </a:solidFill>
                <a:latin typeface="Abhaya Libre Regular"/>
              </a:rPr>
              <a:t>Verovatno</a:t>
            </a:r>
            <a:r>
              <a:rPr lang="en-US" sz="3436" spc="-51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3436" spc="-51" dirty="0" err="1">
                <a:solidFill>
                  <a:srgbClr val="000000"/>
                </a:solidFill>
                <a:latin typeface="Abhaya Libre Regular"/>
              </a:rPr>
              <a:t>najuspešniji</a:t>
            </a:r>
            <a:r>
              <a:rPr lang="en-US" sz="3436" spc="-51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3436" spc="-51" dirty="0" err="1">
                <a:solidFill>
                  <a:srgbClr val="000000"/>
                </a:solidFill>
                <a:latin typeface="Abhaya Libre Regular"/>
              </a:rPr>
              <a:t>ratni</a:t>
            </a:r>
            <a:r>
              <a:rPr lang="en-US" sz="3436" spc="-51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3436" spc="-51" dirty="0" err="1">
                <a:solidFill>
                  <a:srgbClr val="000000"/>
                </a:solidFill>
                <a:latin typeface="Abhaya Libre Regular"/>
              </a:rPr>
              <a:t>lider</a:t>
            </a:r>
            <a:r>
              <a:rPr lang="en-US" sz="3436" spc="-51" dirty="0">
                <a:solidFill>
                  <a:srgbClr val="000000"/>
                </a:solidFill>
                <a:latin typeface="Abhaya Libre Regular"/>
              </a:rPr>
              <a:t> u </a:t>
            </a:r>
            <a:r>
              <a:rPr lang="en-US" sz="3436" spc="-51" dirty="0" err="1">
                <a:solidFill>
                  <a:srgbClr val="000000"/>
                </a:solidFill>
                <a:latin typeface="Abhaya Libre Regular"/>
              </a:rPr>
              <a:t>istoriji</a:t>
            </a:r>
            <a:r>
              <a:rPr lang="en-US" sz="3436" spc="-51" dirty="0" smtClean="0">
                <a:solidFill>
                  <a:srgbClr val="000000"/>
                </a:solidFill>
                <a:latin typeface="Abhaya Libre Regular"/>
              </a:rPr>
              <a:t>.</a:t>
            </a:r>
            <a:endParaRPr lang="sr-Latn-RS" sz="3436" spc="-51" dirty="0" smtClean="0">
              <a:solidFill>
                <a:srgbClr val="000000"/>
              </a:solidFill>
              <a:latin typeface="Abhaya Libre Regular"/>
            </a:endParaRPr>
          </a:p>
          <a:p>
            <a:pPr algn="just">
              <a:lnSpc>
                <a:spcPts val="4811"/>
              </a:lnSpc>
            </a:pPr>
            <a:r>
              <a:rPr lang="sr-Latn-RS" sz="3436" spc="-51" dirty="0" smtClean="0">
                <a:solidFill>
                  <a:srgbClr val="000000"/>
                </a:solidFill>
                <a:latin typeface="Abhaya Libre Regular"/>
              </a:rPr>
              <a:t>Njegove liderske snage uključuju:</a:t>
            </a:r>
            <a:endParaRPr lang="en-US" sz="3436" spc="-51" dirty="0">
              <a:solidFill>
                <a:srgbClr val="000000"/>
              </a:solidFill>
              <a:latin typeface="Abhaya Libre Regular"/>
            </a:endParaRPr>
          </a:p>
          <a:p>
            <a:pPr marL="742034" lvl="1" indent="-371017" algn="just">
              <a:lnSpc>
                <a:spcPts val="4811"/>
              </a:lnSpc>
              <a:buFont typeface="Arial"/>
              <a:buChar char="•"/>
            </a:pPr>
            <a:r>
              <a:rPr lang="sr-Latn-RS" sz="3436" spc="-51" dirty="0" smtClean="0">
                <a:solidFill>
                  <a:srgbClr val="000000"/>
                </a:solidFill>
                <a:latin typeface="Abhaya Libre Regular"/>
              </a:rPr>
              <a:t>Strast</a:t>
            </a:r>
            <a:endParaRPr lang="en-US" sz="3436" spc="-51" dirty="0">
              <a:solidFill>
                <a:srgbClr val="000000"/>
              </a:solidFill>
              <a:latin typeface="Abhaya Libre Regular"/>
            </a:endParaRPr>
          </a:p>
          <a:p>
            <a:pPr marL="742034" lvl="1" indent="-371017" algn="just">
              <a:lnSpc>
                <a:spcPts val="4811"/>
              </a:lnSpc>
              <a:buFont typeface="Arial"/>
              <a:buChar char="•"/>
            </a:pPr>
            <a:r>
              <a:rPr lang="sr-Latn-RS" sz="3436" spc="-51" dirty="0" smtClean="0">
                <a:solidFill>
                  <a:srgbClr val="000000"/>
                </a:solidFill>
                <a:latin typeface="Abhaya Libre Regular"/>
              </a:rPr>
              <a:t>Smelost</a:t>
            </a:r>
            <a:endParaRPr lang="en-US" sz="3436" spc="-51" dirty="0">
              <a:solidFill>
                <a:srgbClr val="000000"/>
              </a:solidFill>
              <a:latin typeface="Abhaya Libre Regular"/>
            </a:endParaRPr>
          </a:p>
          <a:p>
            <a:pPr marL="742034" lvl="1" indent="-371017" algn="just">
              <a:lnSpc>
                <a:spcPts val="4811"/>
              </a:lnSpc>
              <a:buFont typeface="Arial"/>
              <a:buChar char="•"/>
            </a:pPr>
            <a:r>
              <a:rPr lang="sr-Latn-RS" sz="3436" spc="-51" dirty="0" smtClean="0">
                <a:solidFill>
                  <a:srgbClr val="000000"/>
                </a:solidFill>
                <a:latin typeface="Abhaya Libre Regular"/>
              </a:rPr>
              <a:t>Sposobnost i želja za učenjem iz sopstvenih grešaka</a:t>
            </a:r>
            <a:endParaRPr lang="en-US" sz="3436" spc="-51" dirty="0">
              <a:solidFill>
                <a:srgbClr val="000000"/>
              </a:solidFill>
              <a:latin typeface="Abhaya Libre Regular"/>
            </a:endParaRPr>
          </a:p>
          <a:p>
            <a:pPr marL="742034" lvl="1" indent="-371017" algn="just">
              <a:lnSpc>
                <a:spcPts val="4811"/>
              </a:lnSpc>
              <a:buFont typeface="Arial"/>
              <a:buChar char="•"/>
            </a:pPr>
            <a:r>
              <a:rPr lang="sr-Latn-RS" sz="3436" spc="-51" dirty="0" smtClean="0">
                <a:solidFill>
                  <a:srgbClr val="000000"/>
                </a:solidFill>
                <a:latin typeface="Abhaya Libre Regular"/>
              </a:rPr>
              <a:t>Upornost</a:t>
            </a:r>
            <a:endParaRPr lang="en-US" sz="3436" spc="-51" dirty="0">
              <a:solidFill>
                <a:srgbClr val="000000"/>
              </a:solidFill>
              <a:latin typeface="Abhaya Libre Regular"/>
            </a:endParaRPr>
          </a:p>
          <a:p>
            <a:pPr marL="742034" lvl="1" indent="-371017" algn="just">
              <a:lnSpc>
                <a:spcPts val="4811"/>
              </a:lnSpc>
              <a:buFont typeface="Arial"/>
              <a:buChar char="•"/>
            </a:pPr>
            <a:r>
              <a:rPr lang="sr-Latn-RS" sz="3436" spc="-51" dirty="0" smtClean="0">
                <a:solidFill>
                  <a:srgbClr val="000000"/>
                </a:solidFill>
                <a:latin typeface="Abhaya Libre Regular"/>
              </a:rPr>
              <a:t>Čvrsto verovanje u njegove sledbenike	</a:t>
            </a:r>
            <a:endParaRPr lang="en-US" sz="3436" spc="-51" dirty="0">
              <a:solidFill>
                <a:srgbClr val="000000"/>
              </a:solidFill>
              <a:latin typeface="Abhaya Libre Regular"/>
            </a:endParaRPr>
          </a:p>
          <a:p>
            <a:pPr marL="742034" lvl="1" indent="-371017" algn="just">
              <a:lnSpc>
                <a:spcPts val="4811"/>
              </a:lnSpc>
              <a:buFont typeface="Arial"/>
              <a:buChar char="•"/>
            </a:pPr>
            <a:r>
              <a:rPr lang="sr-Latn-RS" sz="3436" spc="-51" dirty="0" smtClean="0">
                <a:solidFill>
                  <a:srgbClr val="000000"/>
                </a:solidFill>
                <a:latin typeface="Abhaya Libre Regular"/>
              </a:rPr>
              <a:t>Humor</a:t>
            </a:r>
            <a:endParaRPr lang="en-US" sz="3436" spc="-51" dirty="0">
              <a:solidFill>
                <a:srgbClr val="000000"/>
              </a:solidFill>
              <a:latin typeface="Abhaya Libre Regular"/>
            </a:endParaRPr>
          </a:p>
          <a:p>
            <a:pPr algn="just">
              <a:lnSpc>
                <a:spcPts val="4811"/>
              </a:lnSpc>
            </a:pPr>
            <a:r>
              <a:rPr lang="en-US" sz="3436" spc="-51" dirty="0" err="1">
                <a:solidFill>
                  <a:srgbClr val="000000"/>
                </a:solidFill>
                <a:latin typeface="Abhaya Libre Regular"/>
              </a:rPr>
              <a:t>Zanimljivo</a:t>
            </a:r>
            <a:r>
              <a:rPr lang="en-US" sz="3436" spc="-51" dirty="0">
                <a:solidFill>
                  <a:srgbClr val="000000"/>
                </a:solidFill>
                <a:latin typeface="Abhaya Libre Regular"/>
              </a:rPr>
              <a:t> je da </a:t>
            </a:r>
            <a:r>
              <a:rPr lang="en-US" sz="3436" spc="-51" dirty="0" err="1">
                <a:solidFill>
                  <a:srgbClr val="000000"/>
                </a:solidFill>
                <a:latin typeface="Abhaya Libre Regular"/>
              </a:rPr>
              <a:t>Vinston</a:t>
            </a:r>
            <a:r>
              <a:rPr lang="en-US" sz="3436" spc="-51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3436" spc="-51" dirty="0" err="1">
                <a:solidFill>
                  <a:srgbClr val="000000"/>
                </a:solidFill>
                <a:latin typeface="Abhaya Libre Regular"/>
              </a:rPr>
              <a:t>Čerčil</a:t>
            </a:r>
            <a:r>
              <a:rPr lang="en-US" sz="3436" spc="-51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3436" spc="-51" dirty="0" err="1">
                <a:solidFill>
                  <a:srgbClr val="000000"/>
                </a:solidFill>
                <a:latin typeface="Abhaya Libre Regular"/>
              </a:rPr>
              <a:t>nije</a:t>
            </a:r>
            <a:r>
              <a:rPr lang="en-US" sz="3436" spc="-51" dirty="0">
                <a:solidFill>
                  <a:srgbClr val="000000"/>
                </a:solidFill>
                <a:latin typeface="Abhaya Libre Regular"/>
              </a:rPr>
              <a:t> bio </a:t>
            </a:r>
            <a:r>
              <a:rPr lang="en-US" sz="3436" spc="-51" dirty="0" err="1">
                <a:solidFill>
                  <a:srgbClr val="000000"/>
                </a:solidFill>
                <a:latin typeface="Abhaya Libre Regular"/>
              </a:rPr>
              <a:t>prirodni</a:t>
            </a:r>
            <a:r>
              <a:rPr lang="en-US" sz="3436" spc="-51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3436" spc="-51" dirty="0" err="1">
                <a:solidFill>
                  <a:srgbClr val="000000"/>
                </a:solidFill>
                <a:latin typeface="Abhaya Libre Regular"/>
              </a:rPr>
              <a:t>govornik</a:t>
            </a:r>
            <a:r>
              <a:rPr lang="en-US" sz="3436" spc="-51" dirty="0">
                <a:solidFill>
                  <a:srgbClr val="000000"/>
                </a:solidFill>
                <a:latin typeface="Abhaya Libre Regular"/>
              </a:rPr>
              <a:t>. </a:t>
            </a:r>
            <a:r>
              <a:rPr lang="en-US" sz="3436" spc="-51" dirty="0" err="1">
                <a:solidFill>
                  <a:srgbClr val="000000"/>
                </a:solidFill>
                <a:latin typeface="Abhaya Libre Regular"/>
              </a:rPr>
              <a:t>Svoje</a:t>
            </a:r>
            <a:r>
              <a:rPr lang="en-US" sz="3436" spc="-51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3436" spc="-51" dirty="0" err="1">
                <a:solidFill>
                  <a:srgbClr val="000000"/>
                </a:solidFill>
                <a:latin typeface="Abhaya Libre Regular"/>
              </a:rPr>
              <a:t>komunikacijske</a:t>
            </a:r>
            <a:r>
              <a:rPr lang="en-US" sz="3436" spc="-51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3436" spc="-51" dirty="0" err="1">
                <a:solidFill>
                  <a:srgbClr val="000000"/>
                </a:solidFill>
                <a:latin typeface="Abhaya Libre Regular"/>
              </a:rPr>
              <a:t>veštine</a:t>
            </a:r>
            <a:r>
              <a:rPr lang="en-US" sz="3436" spc="-51" dirty="0">
                <a:solidFill>
                  <a:srgbClr val="000000"/>
                </a:solidFill>
                <a:latin typeface="Abhaya Libre Regular"/>
              </a:rPr>
              <a:t> je </a:t>
            </a:r>
            <a:r>
              <a:rPr lang="en-US" sz="3436" spc="-51" dirty="0" err="1">
                <a:solidFill>
                  <a:srgbClr val="000000"/>
                </a:solidFill>
                <a:latin typeface="Abhaya Libre Regular"/>
              </a:rPr>
              <a:t>razvio</a:t>
            </a:r>
            <a:r>
              <a:rPr lang="en-US" sz="3436" spc="-51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3436" spc="-51" dirty="0" err="1">
                <a:solidFill>
                  <a:srgbClr val="000000"/>
                </a:solidFill>
                <a:latin typeface="Abhaya Libre Regular"/>
              </a:rPr>
              <a:t>odlučno</a:t>
            </a:r>
            <a:r>
              <a:rPr lang="en-US" sz="3436" spc="-51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3436" spc="-51" dirty="0" err="1">
                <a:solidFill>
                  <a:srgbClr val="000000"/>
                </a:solidFill>
                <a:latin typeface="Abhaya Libre Regular"/>
              </a:rPr>
              <a:t>i</a:t>
            </a:r>
            <a:r>
              <a:rPr lang="en-US" sz="3436" spc="-51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3436" spc="-51" dirty="0" err="1">
                <a:solidFill>
                  <a:srgbClr val="000000"/>
                </a:solidFill>
                <a:latin typeface="Abhaya Libre Regular"/>
              </a:rPr>
              <a:t>namerno</a:t>
            </a:r>
            <a:r>
              <a:rPr lang="en-US" sz="3436" spc="-51" dirty="0">
                <a:solidFill>
                  <a:srgbClr val="000000"/>
                </a:solidFill>
                <a:latin typeface="Abhaya Libre Regular"/>
              </a:rPr>
              <a:t>, </a:t>
            </a:r>
            <a:r>
              <a:rPr lang="en-US" sz="3436" spc="-51" dirty="0" err="1">
                <a:solidFill>
                  <a:srgbClr val="000000"/>
                </a:solidFill>
                <a:latin typeface="Abhaya Libre Regular"/>
              </a:rPr>
              <a:t>zasluživši</a:t>
            </a:r>
            <a:r>
              <a:rPr lang="en-US" sz="3436" spc="-51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3436" spc="-51" dirty="0" err="1">
                <a:solidFill>
                  <a:srgbClr val="000000"/>
                </a:solidFill>
                <a:latin typeface="Abhaya Libre Regular"/>
              </a:rPr>
              <a:t>svoje</a:t>
            </a:r>
            <a:r>
              <a:rPr lang="en-US" sz="3436" spc="-51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3436" spc="-51" dirty="0" err="1">
                <a:solidFill>
                  <a:srgbClr val="000000"/>
                </a:solidFill>
                <a:latin typeface="Abhaya Libre Regular"/>
              </a:rPr>
              <a:t>mesto</a:t>
            </a:r>
            <a:r>
              <a:rPr lang="en-US" sz="3436" spc="-51" dirty="0">
                <a:solidFill>
                  <a:srgbClr val="000000"/>
                </a:solidFill>
                <a:latin typeface="Abhaya Libre Regular"/>
              </a:rPr>
              <a:t> u </a:t>
            </a:r>
            <a:r>
              <a:rPr lang="en-US" sz="3436" spc="-51" dirty="0" err="1">
                <a:solidFill>
                  <a:srgbClr val="000000"/>
                </a:solidFill>
                <a:latin typeface="Abhaya Libre Regular"/>
              </a:rPr>
              <a:t>istoriji</a:t>
            </a:r>
            <a:r>
              <a:rPr lang="en-US" sz="3436" spc="-51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3436" spc="-51" dirty="0" err="1">
                <a:solidFill>
                  <a:srgbClr val="000000"/>
                </a:solidFill>
                <a:latin typeface="Abhaya Libre Regular"/>
              </a:rPr>
              <a:t>kao</a:t>
            </a:r>
            <a:r>
              <a:rPr lang="en-US" sz="3436" spc="-51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3436" spc="-51" dirty="0" err="1">
                <a:solidFill>
                  <a:srgbClr val="000000"/>
                </a:solidFill>
                <a:latin typeface="Abhaya Libre Regular"/>
              </a:rPr>
              <a:t>neko</a:t>
            </a:r>
            <a:r>
              <a:rPr lang="en-US" sz="3436" spc="-51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3436" spc="-51" dirty="0" err="1">
                <a:solidFill>
                  <a:srgbClr val="000000"/>
                </a:solidFill>
                <a:latin typeface="Abhaya Libre Regular"/>
              </a:rPr>
              <a:t>ko</a:t>
            </a:r>
            <a:r>
              <a:rPr lang="en-US" sz="3436" spc="-51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3436" spc="-51" dirty="0" err="1">
                <a:solidFill>
                  <a:srgbClr val="000000"/>
                </a:solidFill>
                <a:latin typeface="Abhaya Libre Regular"/>
              </a:rPr>
              <a:t>nastavlja</a:t>
            </a:r>
            <a:r>
              <a:rPr lang="en-US" sz="3436" spc="-51" dirty="0">
                <a:solidFill>
                  <a:srgbClr val="000000"/>
                </a:solidFill>
                <a:latin typeface="Abhaya Libre Regular"/>
              </a:rPr>
              <a:t> da </a:t>
            </a:r>
            <a:r>
              <a:rPr lang="en-US" sz="3436" spc="-51" dirty="0" err="1">
                <a:solidFill>
                  <a:srgbClr val="000000"/>
                </a:solidFill>
                <a:latin typeface="Abhaya Libre Regular"/>
              </a:rPr>
              <a:t>inspiriše</a:t>
            </a:r>
            <a:r>
              <a:rPr lang="en-US" sz="3436" spc="-51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3436" spc="-51" dirty="0" err="1">
                <a:solidFill>
                  <a:srgbClr val="000000"/>
                </a:solidFill>
                <a:latin typeface="Abhaya Libre Regular"/>
              </a:rPr>
              <a:t>ljude</a:t>
            </a:r>
            <a:r>
              <a:rPr lang="en-US" sz="3436" spc="-51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3436" spc="-51" dirty="0" err="1">
                <a:solidFill>
                  <a:srgbClr val="000000"/>
                </a:solidFill>
                <a:latin typeface="Abhaya Libre Regular"/>
              </a:rPr>
              <a:t>koji</a:t>
            </a:r>
            <a:r>
              <a:rPr lang="en-US" sz="3436" spc="-51" dirty="0">
                <a:solidFill>
                  <a:srgbClr val="000000"/>
                </a:solidFill>
                <a:latin typeface="Abhaya Libre Regular"/>
              </a:rPr>
              <a:t> se </a:t>
            </a:r>
            <a:r>
              <a:rPr lang="en-US" sz="3436" spc="-51" dirty="0" err="1">
                <a:solidFill>
                  <a:srgbClr val="000000"/>
                </a:solidFill>
                <a:latin typeface="Abhaya Libre Regular"/>
              </a:rPr>
              <a:t>suočavaju</a:t>
            </a:r>
            <a:r>
              <a:rPr lang="en-US" sz="3436" spc="-51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3436" spc="-51" dirty="0" err="1">
                <a:solidFill>
                  <a:srgbClr val="000000"/>
                </a:solidFill>
                <a:latin typeface="Abhaya Libre Regular"/>
              </a:rPr>
              <a:t>sa</a:t>
            </a:r>
            <a:r>
              <a:rPr lang="en-US" sz="3436" spc="-51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3436" spc="-51" dirty="0" err="1" smtClean="0">
                <a:solidFill>
                  <a:srgbClr val="000000"/>
                </a:solidFill>
                <a:latin typeface="Abhaya Libre Regular"/>
              </a:rPr>
              <a:t>neda</a:t>
            </a:r>
            <a:r>
              <a:rPr lang="sr-Latn-RS" sz="3436" spc="-51" dirty="0" smtClean="0">
                <a:solidFill>
                  <a:srgbClr val="000000"/>
                </a:solidFill>
                <a:latin typeface="Abhaya Libre Regular"/>
              </a:rPr>
              <a:t>ć</a:t>
            </a:r>
            <a:r>
              <a:rPr lang="en-US" sz="3436" spc="-51" dirty="0" err="1" smtClean="0">
                <a:solidFill>
                  <a:srgbClr val="000000"/>
                </a:solidFill>
                <a:latin typeface="Abhaya Libre Regular"/>
              </a:rPr>
              <a:t>ama</a:t>
            </a:r>
            <a:r>
              <a:rPr lang="en-US" sz="3436" spc="-51" dirty="0" smtClean="0">
                <a:solidFill>
                  <a:srgbClr val="000000"/>
                </a:solidFill>
                <a:latin typeface="Abhaya Libre Regular"/>
              </a:rPr>
              <a:t> do</a:t>
            </a:r>
            <a:r>
              <a:rPr lang="sr-Latn-RS" sz="3436" spc="-51" dirty="0" smtClean="0">
                <a:solidFill>
                  <a:srgbClr val="000000"/>
                </a:solidFill>
                <a:latin typeface="Abhaya Libre Regular"/>
              </a:rPr>
              <a:t> dan danas</a:t>
            </a:r>
            <a:r>
              <a:rPr lang="en-US" sz="3436" spc="-51" dirty="0" smtClean="0">
                <a:solidFill>
                  <a:srgbClr val="000000"/>
                </a:solidFill>
                <a:latin typeface="Abhaya Libre Regular"/>
              </a:rPr>
              <a:t>.</a:t>
            </a:r>
            <a:endParaRPr lang="en-US" sz="3436" spc="-51" dirty="0">
              <a:solidFill>
                <a:srgbClr val="000000"/>
              </a:solidFill>
              <a:latin typeface="Abhaya Libre Regular"/>
            </a:endParaRPr>
          </a:p>
          <a:p>
            <a:pPr algn="just">
              <a:lnSpc>
                <a:spcPts val="3551"/>
              </a:lnSpc>
            </a:pPr>
            <a:endParaRPr lang="en-US" sz="3436" spc="-51" dirty="0">
              <a:solidFill>
                <a:srgbClr val="000000"/>
              </a:solidFill>
              <a:latin typeface="Abhaya Libre Regular"/>
            </a:endParaRPr>
          </a:p>
          <a:p>
            <a:pPr algn="just">
              <a:lnSpc>
                <a:spcPts val="3551"/>
              </a:lnSpc>
            </a:pPr>
            <a:endParaRPr lang="en-US" sz="3436" spc="-51" dirty="0">
              <a:solidFill>
                <a:srgbClr val="000000"/>
              </a:solidFill>
              <a:latin typeface="Abhaya Libre Regular"/>
            </a:endParaRPr>
          </a:p>
          <a:p>
            <a:pPr algn="just">
              <a:lnSpc>
                <a:spcPts val="3551"/>
              </a:lnSpc>
            </a:pPr>
            <a:endParaRPr lang="en-US" sz="3436" spc="-51" dirty="0">
              <a:solidFill>
                <a:srgbClr val="000000"/>
              </a:solidFill>
              <a:latin typeface="Abhaya Libre Regular"/>
            </a:endParaRP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8"/>
          <a:srcRect l="7427" r="7768"/>
          <a:stretch>
            <a:fillRect/>
          </a:stretch>
        </p:blipFill>
        <p:spPr>
          <a:xfrm>
            <a:off x="13808598" y="2876515"/>
            <a:ext cx="3544757" cy="531416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4993119" y="9508512"/>
            <a:ext cx="2360235" cy="602763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3456555" y="9092897"/>
            <a:ext cx="1068843" cy="1110057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E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708766" y="3708601"/>
            <a:ext cx="14870467" cy="62465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223"/>
              </a:lnSpc>
            </a:pPr>
            <a:r>
              <a:rPr lang="en-US" sz="10850" dirty="0">
                <a:solidFill>
                  <a:srgbClr val="000000"/>
                </a:solidFill>
                <a:latin typeface="Abhaya Libre Regular Bold"/>
              </a:rPr>
              <a:t>6. </a:t>
            </a:r>
            <a:r>
              <a:rPr lang="en-US" sz="10850" dirty="0">
                <a:solidFill>
                  <a:srgbClr val="000000"/>
                </a:solidFill>
                <a:latin typeface="Abhaya Libre Regular Bold"/>
              </a:rPr>
              <a:t>TRENING MATERIJALI (</a:t>
            </a:r>
            <a:r>
              <a:rPr lang="en-US" sz="10850" dirty="0" err="1">
                <a:solidFill>
                  <a:srgbClr val="000000"/>
                </a:solidFill>
                <a:latin typeface="Abhaya Libre Regular Bold"/>
              </a:rPr>
              <a:t>Primeri</a:t>
            </a:r>
            <a:r>
              <a:rPr lang="en-US" sz="10850" dirty="0">
                <a:solidFill>
                  <a:srgbClr val="000000"/>
                </a:solidFill>
                <a:latin typeface="Abhaya Libre Regular Bold"/>
              </a:rPr>
              <a:t> </a:t>
            </a:r>
            <a:r>
              <a:rPr lang="en-US" sz="10850" dirty="0" err="1">
                <a:solidFill>
                  <a:srgbClr val="000000"/>
                </a:solidFill>
                <a:latin typeface="Abhaya Libre Regular Bold"/>
              </a:rPr>
              <a:t>dobre</a:t>
            </a:r>
            <a:r>
              <a:rPr lang="en-US" sz="10850" dirty="0">
                <a:solidFill>
                  <a:srgbClr val="000000"/>
                </a:solidFill>
                <a:latin typeface="Abhaya Libre Regular Bold"/>
              </a:rPr>
              <a:t> </a:t>
            </a:r>
            <a:r>
              <a:rPr lang="en-US" sz="10850" dirty="0" err="1">
                <a:solidFill>
                  <a:srgbClr val="000000"/>
                </a:solidFill>
                <a:latin typeface="Abhaya Libre Regular Bold"/>
              </a:rPr>
              <a:t>prakse</a:t>
            </a:r>
            <a:r>
              <a:rPr lang="en-US" sz="10850" dirty="0">
                <a:solidFill>
                  <a:srgbClr val="000000"/>
                </a:solidFill>
                <a:latin typeface="Abhaya Libre Regular Bold"/>
              </a:rPr>
              <a:t>) </a:t>
            </a:r>
          </a:p>
          <a:p>
            <a:pPr algn="ctr">
              <a:lnSpc>
                <a:spcPts val="9223"/>
              </a:lnSpc>
            </a:pPr>
            <a:r>
              <a:rPr lang="en-US" sz="10850" dirty="0" smtClean="0">
                <a:solidFill>
                  <a:srgbClr val="000000"/>
                </a:solidFill>
                <a:latin typeface="Abhaya Libre Regular Bold"/>
              </a:rPr>
              <a:t> </a:t>
            </a:r>
            <a:endParaRPr lang="en-US" sz="10850" dirty="0">
              <a:solidFill>
                <a:srgbClr val="000000"/>
              </a:solidFill>
              <a:latin typeface="Abhaya Libre Regular Bold"/>
            </a:endParaRPr>
          </a:p>
          <a:p>
            <a:pPr algn="ctr">
              <a:lnSpc>
                <a:spcPts val="7098"/>
              </a:lnSpc>
            </a:pPr>
            <a:endParaRPr lang="en-US" sz="10850" dirty="0">
              <a:solidFill>
                <a:srgbClr val="000000"/>
              </a:solidFill>
              <a:latin typeface="Abhaya Libre Regular Bold"/>
            </a:endParaRPr>
          </a:p>
          <a:p>
            <a:pPr algn="ctr">
              <a:lnSpc>
                <a:spcPts val="7098"/>
              </a:lnSpc>
            </a:pPr>
            <a:endParaRPr lang="en-US" sz="10850" dirty="0">
              <a:solidFill>
                <a:srgbClr val="000000"/>
              </a:solidFill>
              <a:latin typeface="Abhaya Libre Regular Bold"/>
            </a:endParaRPr>
          </a:p>
          <a:p>
            <a:pPr algn="ctr">
              <a:lnSpc>
                <a:spcPts val="7098"/>
              </a:lnSpc>
            </a:pPr>
            <a:r>
              <a:rPr lang="en-US" sz="8351" dirty="0">
                <a:solidFill>
                  <a:srgbClr val="000000"/>
                </a:solidFill>
                <a:latin typeface="Abhaya Libre Regular Bold"/>
              </a:rPr>
              <a:t> </a:t>
            </a: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852805">
            <a:off x="5778439" y="-2562204"/>
            <a:ext cx="5364129" cy="536412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167879">
            <a:off x="15048952" y="6594634"/>
            <a:ext cx="5721823" cy="566980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4196164">
            <a:off x="-4478873" y="6861709"/>
            <a:ext cx="11622266" cy="1238807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2228850">
            <a:off x="14026237" y="-3786037"/>
            <a:ext cx="6836042" cy="677389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9014864">
            <a:off x="-336415" y="7596737"/>
            <a:ext cx="5099239" cy="196552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546191" y="-1794241"/>
            <a:ext cx="3334026" cy="3588482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3878502" y="8579500"/>
            <a:ext cx="2556197" cy="2751289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1185502">
            <a:off x="-3202910" y="120674"/>
            <a:ext cx="4352147" cy="434644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-7379619">
            <a:off x="3992986" y="9104884"/>
            <a:ext cx="5810576" cy="5802961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rot="6632729">
            <a:off x="16634531" y="823224"/>
            <a:ext cx="4881157" cy="4874760"/>
          </a:xfrm>
          <a:prstGeom prst="rect">
            <a:avLst/>
          </a:prstGeom>
        </p:spPr>
      </p:pic>
      <p:grpSp>
        <p:nvGrpSpPr>
          <p:cNvPr id="13" name="Group 13"/>
          <p:cNvGrpSpPr/>
          <p:nvPr/>
        </p:nvGrpSpPr>
        <p:grpSpPr>
          <a:xfrm>
            <a:off x="14267800" y="1219491"/>
            <a:ext cx="2900572" cy="807705"/>
            <a:chOff x="0" y="0"/>
            <a:chExt cx="3867430" cy="1076939"/>
          </a:xfrm>
        </p:grpSpPr>
        <p:pic>
          <p:nvPicPr>
            <p:cNvPr id="14" name="Picture 14"/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21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3867430" cy="618789"/>
            </a:xfrm>
            <a:prstGeom prst="rect">
              <a:avLst/>
            </a:prstGeom>
          </p:spPr>
        </p:pic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21"/>
                </a:ext>
              </a:extLst>
            </a:blip>
            <a:srcRect/>
            <a:stretch>
              <a:fillRect/>
            </a:stretch>
          </p:blipFill>
          <p:spPr>
            <a:xfrm>
              <a:off x="0" y="458151"/>
              <a:ext cx="3867430" cy="618789"/>
            </a:xfrm>
            <a:prstGeom prst="rect">
              <a:avLst/>
            </a:prstGeom>
          </p:spPr>
        </p:pic>
      </p:grpSp>
      <p:pic>
        <p:nvPicPr>
          <p:cNvPr id="16" name="Picture 16"/>
          <p:cNvPicPr>
            <a:picLocks noChangeAspect="1"/>
          </p:cNvPicPr>
          <p:nvPr/>
        </p:nvPicPr>
        <p:blipFill>
          <a:blip r:embed="rId22"/>
          <a:srcRect/>
          <a:stretch>
            <a:fillRect/>
          </a:stretch>
        </p:blipFill>
        <p:spPr>
          <a:xfrm>
            <a:off x="7555793" y="9258300"/>
            <a:ext cx="3710720" cy="779251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23"/>
          <a:srcRect/>
          <a:stretch>
            <a:fillRect/>
          </a:stretch>
        </p:blipFill>
        <p:spPr>
          <a:xfrm>
            <a:off x="14993119" y="9508512"/>
            <a:ext cx="2360235" cy="602763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5"/>
              </a:ext>
            </a:extLst>
          </a:blip>
          <a:srcRect/>
          <a:stretch>
            <a:fillRect/>
          </a:stretch>
        </p:blipFill>
        <p:spPr>
          <a:xfrm>
            <a:off x="13456555" y="9092897"/>
            <a:ext cx="1068843" cy="1110057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E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4196164">
            <a:off x="-5866559" y="7857985"/>
            <a:ext cx="11300275" cy="1204486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836636">
            <a:off x="0" y="-2006961"/>
            <a:ext cx="3334026" cy="358848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6418708" y="0"/>
            <a:ext cx="1869292" cy="186929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6957584" y="9258300"/>
            <a:ext cx="3710720" cy="779251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3644918" y="678797"/>
            <a:ext cx="11415078" cy="35139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49"/>
              </a:lnSpc>
            </a:pPr>
            <a:r>
              <a:rPr lang="sr-Latn-RS" sz="6410" dirty="0" smtClean="0">
                <a:solidFill>
                  <a:srgbClr val="000000"/>
                </a:solidFill>
                <a:latin typeface="Abhaya Libre Regular Bold"/>
              </a:rPr>
              <a:t>Trening materijali</a:t>
            </a:r>
            <a:endParaRPr lang="en-US" sz="6410" dirty="0">
              <a:solidFill>
                <a:srgbClr val="000000"/>
              </a:solidFill>
              <a:latin typeface="Abhaya Libre Regular Bold"/>
            </a:endParaRPr>
          </a:p>
          <a:p>
            <a:pPr algn="ctr">
              <a:lnSpc>
                <a:spcPts val="5449"/>
              </a:lnSpc>
            </a:pPr>
            <a:r>
              <a:rPr lang="en-US" sz="6410" dirty="0" smtClean="0">
                <a:solidFill>
                  <a:srgbClr val="000000"/>
                </a:solidFill>
                <a:latin typeface="Abhaya Libre Regular Bold"/>
              </a:rPr>
              <a:t>(</a:t>
            </a:r>
            <a:r>
              <a:rPr lang="sr-Latn-RS" sz="6410" dirty="0" smtClean="0">
                <a:solidFill>
                  <a:srgbClr val="000000"/>
                </a:solidFill>
                <a:latin typeface="Abhaya Libre Regular Bold"/>
              </a:rPr>
              <a:t>primeri dobre prakse</a:t>
            </a:r>
            <a:r>
              <a:rPr lang="en-US" sz="6410" dirty="0" smtClean="0">
                <a:solidFill>
                  <a:srgbClr val="000000"/>
                </a:solidFill>
                <a:latin typeface="Abhaya Libre Regular Bold"/>
              </a:rPr>
              <a:t>) </a:t>
            </a:r>
            <a:endParaRPr lang="en-US" sz="6410" dirty="0">
              <a:solidFill>
                <a:srgbClr val="000000"/>
              </a:solidFill>
              <a:latin typeface="Abhaya Libre Regular Bold"/>
            </a:endParaRPr>
          </a:p>
          <a:p>
            <a:pPr algn="ctr">
              <a:lnSpc>
                <a:spcPts val="5449"/>
              </a:lnSpc>
            </a:pPr>
            <a:endParaRPr lang="en-US" sz="6410" dirty="0">
              <a:solidFill>
                <a:srgbClr val="000000"/>
              </a:solidFill>
              <a:latin typeface="Abhaya Libre Regular Bold"/>
            </a:endParaRPr>
          </a:p>
          <a:p>
            <a:pPr algn="ctr">
              <a:lnSpc>
                <a:spcPts val="5449"/>
              </a:lnSpc>
            </a:pPr>
            <a:endParaRPr lang="en-US" sz="6410" dirty="0">
              <a:solidFill>
                <a:srgbClr val="000000"/>
              </a:solidFill>
              <a:latin typeface="Abhaya Libre Regular Bold"/>
            </a:endParaRPr>
          </a:p>
          <a:p>
            <a:pPr algn="ctr">
              <a:lnSpc>
                <a:spcPts val="5449"/>
              </a:lnSpc>
            </a:pPr>
            <a:r>
              <a:rPr lang="en-US" sz="6410" dirty="0">
                <a:solidFill>
                  <a:srgbClr val="000000"/>
                </a:solidFill>
                <a:latin typeface="Abhaya Libre Regular Bold"/>
              </a:rPr>
              <a:t>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602417" y="2343636"/>
            <a:ext cx="17194742" cy="22867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88821" lvl="1" indent="-344410" algn="just">
              <a:lnSpc>
                <a:spcPts val="4466"/>
              </a:lnSpc>
              <a:buFont typeface="Arial"/>
              <a:buChar char="•"/>
            </a:pPr>
            <a:r>
              <a:rPr lang="en-US" sz="3190" spc="-47" dirty="0">
                <a:solidFill>
                  <a:srgbClr val="000000"/>
                </a:solidFill>
                <a:latin typeface="Abhaya Libre Regular Bold"/>
              </a:rPr>
              <a:t>U </a:t>
            </a:r>
            <a:r>
              <a:rPr lang="en-US" sz="3190" spc="-47" dirty="0" err="1">
                <a:solidFill>
                  <a:srgbClr val="000000"/>
                </a:solidFill>
                <a:latin typeface="Abhaya Libre Regular Bold"/>
              </a:rPr>
              <a:t>narednom</a:t>
            </a:r>
            <a:r>
              <a:rPr lang="en-US" sz="3190" spc="-47" dirty="0">
                <a:solidFill>
                  <a:srgbClr val="000000"/>
                </a:solidFill>
                <a:latin typeface="Abhaya Libre Regular Bold"/>
              </a:rPr>
              <a:t> </a:t>
            </a:r>
            <a:r>
              <a:rPr lang="sr-Latn-RS" sz="3190" spc="-47" dirty="0" smtClean="0">
                <a:solidFill>
                  <a:srgbClr val="000000"/>
                </a:solidFill>
                <a:latin typeface="Abhaya Libre Regular Bold"/>
              </a:rPr>
              <a:t>tekstu</a:t>
            </a:r>
            <a:r>
              <a:rPr lang="sr-Latn-RS" sz="3190" spc="-47" dirty="0">
                <a:solidFill>
                  <a:srgbClr val="000000"/>
                </a:solidFill>
                <a:latin typeface="Abhaya Libre Regular Bold"/>
              </a:rPr>
              <a:t> </a:t>
            </a:r>
            <a:r>
              <a:rPr lang="sr-Latn-RS" sz="3190" spc="-47" dirty="0" smtClean="0">
                <a:solidFill>
                  <a:srgbClr val="000000"/>
                </a:solidFill>
                <a:latin typeface="Abhaya Libre Regular Bold"/>
              </a:rPr>
              <a:t>se nalaze primeri dobrih</a:t>
            </a:r>
            <a:r>
              <a:rPr lang="en-US" sz="3190" spc="-47" dirty="0" smtClean="0">
                <a:solidFill>
                  <a:srgbClr val="000000"/>
                </a:solidFill>
                <a:latin typeface="Abhaya Libre Regular Bold"/>
              </a:rPr>
              <a:t> </a:t>
            </a:r>
            <a:r>
              <a:rPr lang="en-US" sz="3190" spc="-47" dirty="0" err="1">
                <a:solidFill>
                  <a:srgbClr val="000000"/>
                </a:solidFill>
                <a:latin typeface="Abhaya Libre Regular Bold"/>
              </a:rPr>
              <a:t>praksi</a:t>
            </a:r>
            <a:r>
              <a:rPr lang="en-US" sz="3190" spc="-47" dirty="0">
                <a:solidFill>
                  <a:srgbClr val="000000"/>
                </a:solidFill>
                <a:latin typeface="Abhaya Libre Regular Bold"/>
              </a:rPr>
              <a:t> </a:t>
            </a:r>
            <a:r>
              <a:rPr lang="sr-Latn-RS" sz="3190" spc="-47" dirty="0" smtClean="0">
                <a:solidFill>
                  <a:srgbClr val="000000"/>
                </a:solidFill>
                <a:latin typeface="Abhaya Libre Regular Bold"/>
              </a:rPr>
              <a:t>iz </a:t>
            </a:r>
            <a:r>
              <a:rPr lang="en-US" sz="3190" spc="-47" dirty="0" err="1" smtClean="0">
                <a:solidFill>
                  <a:srgbClr val="000000"/>
                </a:solidFill>
                <a:latin typeface="Abhaya Libre Regular Bold"/>
              </a:rPr>
              <a:t>Španij</a:t>
            </a:r>
            <a:r>
              <a:rPr lang="sr-Latn-RS" sz="3190" spc="-47" dirty="0" smtClean="0">
                <a:solidFill>
                  <a:srgbClr val="000000"/>
                </a:solidFill>
                <a:latin typeface="Abhaya Libre Regular Bold"/>
              </a:rPr>
              <a:t>e, a odnose se na </a:t>
            </a:r>
            <a:r>
              <a:rPr lang="en-US" sz="3190" spc="-47" dirty="0" err="1" smtClean="0">
                <a:solidFill>
                  <a:srgbClr val="000000"/>
                </a:solidFill>
                <a:latin typeface="Abhaya Libre Regular Bold"/>
              </a:rPr>
              <a:t>jačanje</a:t>
            </a:r>
            <a:r>
              <a:rPr lang="en-US" sz="3190" spc="-47" dirty="0" smtClean="0">
                <a:solidFill>
                  <a:srgbClr val="000000"/>
                </a:solidFill>
                <a:latin typeface="Abhaya Libre Regular Bold"/>
              </a:rPr>
              <a:t> </a:t>
            </a:r>
            <a:r>
              <a:rPr lang="en-US" sz="3190" spc="-47" dirty="0" err="1">
                <a:solidFill>
                  <a:srgbClr val="000000"/>
                </a:solidFill>
                <a:latin typeface="Abhaya Libre Regular Bold"/>
              </a:rPr>
              <a:t>liderstva</a:t>
            </a:r>
            <a:r>
              <a:rPr lang="en-US" sz="3190" spc="-47" dirty="0">
                <a:solidFill>
                  <a:srgbClr val="000000"/>
                </a:solidFill>
                <a:latin typeface="Abhaya Libre Regular Bold"/>
              </a:rPr>
              <a:t> </a:t>
            </a:r>
            <a:r>
              <a:rPr lang="en-US" sz="3190" spc="-47" dirty="0" err="1">
                <a:solidFill>
                  <a:srgbClr val="000000"/>
                </a:solidFill>
                <a:latin typeface="Abhaya Libre Regular Bold"/>
              </a:rPr>
              <a:t>i</a:t>
            </a:r>
            <a:r>
              <a:rPr lang="en-US" sz="3190" spc="-47" dirty="0">
                <a:solidFill>
                  <a:srgbClr val="000000"/>
                </a:solidFill>
                <a:latin typeface="Abhaya Libre Regular Bold"/>
              </a:rPr>
              <a:t> </a:t>
            </a:r>
            <a:r>
              <a:rPr lang="en-US" sz="3190" spc="-47" dirty="0" err="1">
                <a:solidFill>
                  <a:srgbClr val="000000"/>
                </a:solidFill>
                <a:latin typeface="Abhaya Libre Regular Bold"/>
              </a:rPr>
              <a:t>motivacije</a:t>
            </a:r>
            <a:r>
              <a:rPr lang="en-US" sz="3190" spc="-47" dirty="0">
                <a:solidFill>
                  <a:srgbClr val="000000"/>
                </a:solidFill>
                <a:latin typeface="Abhaya Libre Regular Bold"/>
              </a:rPr>
              <a:t> </a:t>
            </a:r>
            <a:r>
              <a:rPr lang="sr-Latn-RS" sz="3190" spc="-47" dirty="0" smtClean="0">
                <a:solidFill>
                  <a:srgbClr val="000000"/>
                </a:solidFill>
                <a:latin typeface="Abhaya Libre Regular Bold"/>
              </a:rPr>
              <a:t>kod</a:t>
            </a:r>
            <a:r>
              <a:rPr lang="en-US" sz="3190" spc="-47" dirty="0" smtClean="0">
                <a:solidFill>
                  <a:srgbClr val="000000"/>
                </a:solidFill>
                <a:latin typeface="Abhaya Libre Regular Bold"/>
              </a:rPr>
              <a:t> </a:t>
            </a:r>
            <a:r>
              <a:rPr lang="en-US" sz="3190" spc="-47" dirty="0" err="1" smtClean="0">
                <a:solidFill>
                  <a:srgbClr val="000000"/>
                </a:solidFill>
                <a:latin typeface="Abhaya Libre Regular Bold"/>
              </a:rPr>
              <a:t>učeni</a:t>
            </a:r>
            <a:r>
              <a:rPr lang="sr-Latn-RS" sz="3190" spc="-47" dirty="0" smtClean="0">
                <a:solidFill>
                  <a:srgbClr val="000000"/>
                </a:solidFill>
                <a:latin typeface="Abhaya Libre Regular Bold"/>
              </a:rPr>
              <a:t>ka</a:t>
            </a:r>
            <a:r>
              <a:rPr lang="en-US" sz="3190" spc="-47" dirty="0" smtClean="0">
                <a:solidFill>
                  <a:srgbClr val="000000"/>
                </a:solidFill>
                <a:latin typeface="Abhaya Libre Regular Bold"/>
              </a:rPr>
              <a:t> </a:t>
            </a:r>
            <a:r>
              <a:rPr lang="en-US" sz="3190" spc="-47" dirty="0" err="1">
                <a:solidFill>
                  <a:srgbClr val="000000"/>
                </a:solidFill>
                <a:latin typeface="Abhaya Libre Regular Bold"/>
              </a:rPr>
              <a:t>stručnog</a:t>
            </a:r>
            <a:r>
              <a:rPr lang="en-US" sz="3190" spc="-47" dirty="0">
                <a:solidFill>
                  <a:srgbClr val="000000"/>
                </a:solidFill>
                <a:latin typeface="Abhaya Libre Regular Bold"/>
              </a:rPr>
              <a:t> </a:t>
            </a:r>
            <a:r>
              <a:rPr lang="en-US" sz="3190" spc="-47" dirty="0" err="1" smtClean="0">
                <a:solidFill>
                  <a:srgbClr val="000000"/>
                </a:solidFill>
                <a:latin typeface="Abhaya Libre Regular Bold"/>
              </a:rPr>
              <a:t>obrazovanja</a:t>
            </a:r>
            <a:r>
              <a:rPr lang="sr-Latn-RS" sz="3190" spc="-47" dirty="0" smtClean="0">
                <a:solidFill>
                  <a:srgbClr val="000000"/>
                </a:solidFill>
                <a:latin typeface="Abhaya Libre Regular Bold"/>
              </a:rPr>
              <a:t>. Ovi materijali</a:t>
            </a:r>
            <a:r>
              <a:rPr lang="en-US" sz="3190" spc="-47" dirty="0" smtClean="0">
                <a:solidFill>
                  <a:srgbClr val="000000"/>
                </a:solidFill>
                <a:latin typeface="Abhaya Libre Regular Bold"/>
              </a:rPr>
              <a:t> </a:t>
            </a:r>
            <a:r>
              <a:rPr lang="sr-Latn-RS" sz="3190" spc="-47" dirty="0" smtClean="0">
                <a:solidFill>
                  <a:srgbClr val="000000"/>
                </a:solidFill>
                <a:latin typeface="Abhaya Libre Regular Bold"/>
              </a:rPr>
              <a:t>će biti</a:t>
            </a:r>
            <a:r>
              <a:rPr lang="en-US" sz="3190" spc="-47" dirty="0" smtClean="0">
                <a:solidFill>
                  <a:srgbClr val="000000"/>
                </a:solidFill>
                <a:latin typeface="Abhaya Libre Regular Bold"/>
              </a:rPr>
              <a:t> </a:t>
            </a:r>
            <a:r>
              <a:rPr lang="en-US" sz="3190" spc="-47" dirty="0" err="1">
                <a:solidFill>
                  <a:srgbClr val="000000"/>
                </a:solidFill>
                <a:latin typeface="Abhaya Libre Regular Bold"/>
              </a:rPr>
              <a:t>prikazani</a:t>
            </a:r>
            <a:r>
              <a:rPr lang="en-US" sz="3190" spc="-47" dirty="0">
                <a:solidFill>
                  <a:srgbClr val="000000"/>
                </a:solidFill>
                <a:latin typeface="Abhaya Libre Regular Bold"/>
              </a:rPr>
              <a:t> </a:t>
            </a:r>
            <a:r>
              <a:rPr lang="en-US" sz="3190" spc="-47" dirty="0" err="1">
                <a:solidFill>
                  <a:srgbClr val="000000"/>
                </a:solidFill>
                <a:latin typeface="Abhaya Libre Regular Bold"/>
              </a:rPr>
              <a:t>kao</a:t>
            </a:r>
            <a:r>
              <a:rPr lang="en-US" sz="3190" spc="-47" dirty="0">
                <a:solidFill>
                  <a:srgbClr val="000000"/>
                </a:solidFill>
                <a:latin typeface="Abhaya Libre Regular Bold"/>
              </a:rPr>
              <a:t> </a:t>
            </a:r>
            <a:r>
              <a:rPr lang="en-US" sz="3190" spc="-47" dirty="0" err="1">
                <a:solidFill>
                  <a:srgbClr val="000000"/>
                </a:solidFill>
                <a:latin typeface="Abhaya Libre Regular Bold"/>
              </a:rPr>
              <a:t>primeri</a:t>
            </a:r>
            <a:r>
              <a:rPr lang="en-US" sz="3190" spc="-47" dirty="0">
                <a:solidFill>
                  <a:srgbClr val="000000"/>
                </a:solidFill>
                <a:latin typeface="Abhaya Libre Regular Bold"/>
              </a:rPr>
              <a:t> </a:t>
            </a:r>
            <a:r>
              <a:rPr lang="en-US" sz="3190" spc="-47" dirty="0" err="1">
                <a:solidFill>
                  <a:srgbClr val="000000"/>
                </a:solidFill>
                <a:latin typeface="Abhaya Libre Regular Bold"/>
              </a:rPr>
              <a:t>koje</a:t>
            </a:r>
            <a:r>
              <a:rPr lang="en-US" sz="3190" spc="-47" dirty="0">
                <a:solidFill>
                  <a:srgbClr val="000000"/>
                </a:solidFill>
                <a:latin typeface="Abhaya Libre Regular Bold"/>
              </a:rPr>
              <a:t> </a:t>
            </a:r>
            <a:r>
              <a:rPr lang="en-US" sz="3190" spc="-47" dirty="0" err="1">
                <a:solidFill>
                  <a:srgbClr val="000000"/>
                </a:solidFill>
                <a:latin typeface="Abhaya Libre Regular Bold"/>
              </a:rPr>
              <a:t>treba</a:t>
            </a:r>
            <a:r>
              <a:rPr lang="en-US" sz="3190" spc="-47" dirty="0">
                <a:solidFill>
                  <a:srgbClr val="000000"/>
                </a:solidFill>
                <a:latin typeface="Abhaya Libre Regular Bold"/>
              </a:rPr>
              <a:t> </a:t>
            </a:r>
            <a:r>
              <a:rPr lang="en-US" sz="3190" spc="-47" dirty="0" err="1">
                <a:solidFill>
                  <a:srgbClr val="000000"/>
                </a:solidFill>
                <a:latin typeface="Abhaya Libre Regular Bold"/>
              </a:rPr>
              <a:t>pratiti</a:t>
            </a:r>
            <a:r>
              <a:rPr lang="en-US" sz="3190" spc="-47" dirty="0">
                <a:solidFill>
                  <a:srgbClr val="000000"/>
                </a:solidFill>
                <a:latin typeface="Abhaya Libre Regular Bold"/>
              </a:rPr>
              <a:t> </a:t>
            </a:r>
            <a:r>
              <a:rPr lang="en-US" sz="3190" spc="-47" dirty="0" err="1">
                <a:solidFill>
                  <a:srgbClr val="000000"/>
                </a:solidFill>
                <a:latin typeface="Abhaya Libre Regular Bold"/>
              </a:rPr>
              <a:t>ili</a:t>
            </a:r>
            <a:r>
              <a:rPr lang="en-US" sz="3190" spc="-47" dirty="0">
                <a:solidFill>
                  <a:srgbClr val="000000"/>
                </a:solidFill>
                <a:latin typeface="Abhaya Libre Regular Bold"/>
              </a:rPr>
              <a:t> </a:t>
            </a:r>
            <a:r>
              <a:rPr lang="en-US" sz="3190" spc="-47" dirty="0" err="1">
                <a:solidFill>
                  <a:srgbClr val="000000"/>
                </a:solidFill>
                <a:latin typeface="Abhaya Libre Regular Bold"/>
              </a:rPr>
              <a:t>implementirati</a:t>
            </a:r>
            <a:r>
              <a:rPr lang="en-US" sz="3190" spc="-47" dirty="0">
                <a:solidFill>
                  <a:srgbClr val="000000"/>
                </a:solidFill>
                <a:latin typeface="Abhaya Libre Regular Bold"/>
              </a:rPr>
              <a:t> u </a:t>
            </a:r>
            <a:r>
              <a:rPr lang="en-US" sz="3190" spc="-47" dirty="0" err="1">
                <a:solidFill>
                  <a:srgbClr val="000000"/>
                </a:solidFill>
                <a:latin typeface="Abhaya Libre Regular Bold"/>
              </a:rPr>
              <a:t>projektu</a:t>
            </a:r>
            <a:r>
              <a:rPr lang="en-US" sz="3190" spc="-47" dirty="0">
                <a:solidFill>
                  <a:srgbClr val="000000"/>
                </a:solidFill>
                <a:latin typeface="Abhaya Libre Regular Bold"/>
              </a:rPr>
              <a:t>.</a:t>
            </a:r>
            <a:endParaRPr lang="en-US" sz="3190" spc="-47" dirty="0">
              <a:solidFill>
                <a:srgbClr val="000000"/>
              </a:solidFill>
              <a:latin typeface="Abhaya Libre Regular Bold"/>
            </a:endParaRPr>
          </a:p>
          <a:p>
            <a:pPr algn="just">
              <a:lnSpc>
                <a:spcPts val="4466"/>
              </a:lnSpc>
            </a:pPr>
            <a:endParaRPr lang="en-US" sz="3190" spc="-47" dirty="0">
              <a:solidFill>
                <a:srgbClr val="000000"/>
              </a:solidFill>
              <a:latin typeface="Abhaya Libre Regular Bold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1980868" y="3993588"/>
            <a:ext cx="14437840" cy="53989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7070"/>
              </a:lnSpc>
            </a:pPr>
            <a:r>
              <a:rPr lang="en-US" sz="5050" spc="-75" dirty="0">
                <a:solidFill>
                  <a:srgbClr val="000000"/>
                </a:solidFill>
                <a:latin typeface="Abhaya Libre Regular Bold"/>
              </a:rPr>
              <a:t>                                    1. Final e-FP contest </a:t>
            </a:r>
          </a:p>
          <a:p>
            <a:pPr algn="just">
              <a:lnSpc>
                <a:spcPts val="5652"/>
              </a:lnSpc>
            </a:pPr>
            <a:r>
              <a:rPr lang="en-US" sz="4037" spc="-60" dirty="0">
                <a:solidFill>
                  <a:srgbClr val="000000"/>
                </a:solidFill>
                <a:latin typeface="Abhaya Libre Regular"/>
              </a:rPr>
              <a:t>Final e-FP </a:t>
            </a:r>
            <a:r>
              <a:rPr lang="en-US" sz="4037" spc="-60" dirty="0">
                <a:solidFill>
                  <a:srgbClr val="000000"/>
                </a:solidFill>
                <a:latin typeface="Abhaya Libre Regular"/>
              </a:rPr>
              <a:t>je program </a:t>
            </a:r>
            <a:r>
              <a:rPr lang="en-US" sz="4037" spc="-60" dirty="0" err="1">
                <a:solidFill>
                  <a:srgbClr val="000000"/>
                </a:solidFill>
                <a:latin typeface="Abhaya Libre Regular"/>
              </a:rPr>
              <a:t>koji</a:t>
            </a:r>
            <a:r>
              <a:rPr lang="en-US" sz="4037" spc="-60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4037" spc="-60" dirty="0" err="1">
                <a:solidFill>
                  <a:srgbClr val="000000"/>
                </a:solidFill>
                <a:latin typeface="Abhaya Libre Regular"/>
              </a:rPr>
              <a:t>su</a:t>
            </a:r>
            <a:r>
              <a:rPr lang="en-US" sz="4037" spc="-60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4037" spc="-60" dirty="0" err="1">
                <a:solidFill>
                  <a:srgbClr val="000000"/>
                </a:solidFill>
                <a:latin typeface="Abhaya Libre Regular"/>
              </a:rPr>
              <a:t>podržale</a:t>
            </a:r>
            <a:r>
              <a:rPr lang="en-US" sz="4037" spc="-60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4037" spc="-60" dirty="0" err="1">
                <a:solidFill>
                  <a:srgbClr val="000000"/>
                </a:solidFill>
                <a:latin typeface="Abhaya Libre Regular"/>
              </a:rPr>
              <a:t>Fondacija</a:t>
            </a:r>
            <a:r>
              <a:rPr lang="en-US" sz="4037" spc="-60" dirty="0">
                <a:solidFill>
                  <a:srgbClr val="000000"/>
                </a:solidFill>
                <a:latin typeface="Abhaya Libre Regular"/>
              </a:rPr>
              <a:t> Create </a:t>
            </a:r>
            <a:r>
              <a:rPr lang="en-US" sz="4037" spc="-60" dirty="0" err="1">
                <a:solidFill>
                  <a:srgbClr val="000000"/>
                </a:solidFill>
                <a:latin typeface="Abhaya Libre Regular"/>
              </a:rPr>
              <a:t>i</a:t>
            </a:r>
            <a:r>
              <a:rPr lang="en-US" sz="4037" spc="-60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4037" spc="-60" dirty="0" err="1">
                <a:solidFill>
                  <a:srgbClr val="000000"/>
                </a:solidFill>
                <a:latin typeface="Abhaya Libre Regular"/>
              </a:rPr>
              <a:t>Privredna</a:t>
            </a:r>
            <a:r>
              <a:rPr lang="en-US" sz="4037" spc="-60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4037" spc="-60" dirty="0" err="1">
                <a:solidFill>
                  <a:srgbClr val="000000"/>
                </a:solidFill>
                <a:latin typeface="Abhaya Libre Regular"/>
              </a:rPr>
              <a:t>komora</a:t>
            </a:r>
            <a:r>
              <a:rPr lang="en-US" sz="4037" spc="-60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4037" spc="-60" dirty="0" err="1">
                <a:solidFill>
                  <a:srgbClr val="000000"/>
                </a:solidFill>
                <a:latin typeface="Abhaya Libre Regular"/>
              </a:rPr>
              <a:t>Španije</a:t>
            </a:r>
            <a:r>
              <a:rPr lang="en-US" sz="4037" spc="-60" dirty="0">
                <a:solidFill>
                  <a:srgbClr val="000000"/>
                </a:solidFill>
                <a:latin typeface="Abhaya Libre Regular"/>
              </a:rPr>
              <a:t>, a </a:t>
            </a:r>
            <a:r>
              <a:rPr lang="en-US" sz="4037" spc="-60" dirty="0" err="1">
                <a:solidFill>
                  <a:srgbClr val="000000"/>
                </a:solidFill>
                <a:latin typeface="Abhaya Libre Regular"/>
              </a:rPr>
              <a:t>finansiran</a:t>
            </a:r>
            <a:r>
              <a:rPr lang="en-US" sz="4037" spc="-60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sr-Latn-RS" sz="4037" spc="-60" dirty="0" smtClean="0">
                <a:solidFill>
                  <a:srgbClr val="000000"/>
                </a:solidFill>
                <a:latin typeface="Abhaya Libre Regular"/>
              </a:rPr>
              <a:t>je </a:t>
            </a:r>
            <a:r>
              <a:rPr lang="en-US" sz="4037" spc="-60" dirty="0" smtClean="0">
                <a:solidFill>
                  <a:srgbClr val="000000"/>
                </a:solidFill>
                <a:latin typeface="Abhaya Libre Regular"/>
              </a:rPr>
              <a:t>od </a:t>
            </a:r>
            <a:r>
              <a:rPr lang="en-US" sz="4037" spc="-60" dirty="0" err="1">
                <a:solidFill>
                  <a:srgbClr val="000000"/>
                </a:solidFill>
                <a:latin typeface="Abhaya Libre Regular"/>
              </a:rPr>
              <a:t>strane</a:t>
            </a:r>
            <a:r>
              <a:rPr lang="en-US" sz="4037" spc="-60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4037" spc="-60" dirty="0" err="1">
                <a:solidFill>
                  <a:srgbClr val="000000"/>
                </a:solidFill>
                <a:latin typeface="Abhaya Libre Regular"/>
              </a:rPr>
              <a:t>Evropskog</a:t>
            </a:r>
            <a:r>
              <a:rPr lang="en-US" sz="4037" spc="-60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4037" spc="-60" dirty="0" err="1">
                <a:solidFill>
                  <a:srgbClr val="000000"/>
                </a:solidFill>
                <a:latin typeface="Abhaya Libre Regular"/>
              </a:rPr>
              <a:t>socijalnog</a:t>
            </a:r>
            <a:r>
              <a:rPr lang="en-US" sz="4037" spc="-60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4037" spc="-60" dirty="0" err="1">
                <a:solidFill>
                  <a:srgbClr val="000000"/>
                </a:solidFill>
                <a:latin typeface="Abhaya Libre Regular"/>
              </a:rPr>
              <a:t>fonda</a:t>
            </a:r>
            <a:r>
              <a:rPr lang="en-US" sz="4037" spc="-60" dirty="0">
                <a:solidFill>
                  <a:srgbClr val="000000"/>
                </a:solidFill>
                <a:latin typeface="Abhaya Libre Regular"/>
              </a:rPr>
              <a:t>, </a:t>
            </a:r>
            <a:r>
              <a:rPr lang="en-US" sz="4037" spc="-60" dirty="0" err="1">
                <a:solidFill>
                  <a:srgbClr val="000000"/>
                </a:solidFill>
                <a:latin typeface="Abhaya Libre Regular"/>
              </a:rPr>
              <a:t>sa</a:t>
            </a:r>
            <a:r>
              <a:rPr lang="en-US" sz="4037" spc="-60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4037" spc="-60" dirty="0" err="1">
                <a:solidFill>
                  <a:srgbClr val="000000"/>
                </a:solidFill>
                <a:latin typeface="Abhaya Libre Regular"/>
              </a:rPr>
              <a:t>ciljem</a:t>
            </a:r>
            <a:r>
              <a:rPr lang="en-US" sz="4037" spc="-60" dirty="0">
                <a:solidFill>
                  <a:srgbClr val="000000"/>
                </a:solidFill>
                <a:latin typeface="Abhaya Libre Regular"/>
              </a:rPr>
              <a:t> da </a:t>
            </a:r>
            <a:r>
              <a:rPr lang="en-US" sz="4037" spc="-60" dirty="0" err="1">
                <a:solidFill>
                  <a:srgbClr val="000000"/>
                </a:solidFill>
                <a:latin typeface="Abhaya Libre Regular"/>
              </a:rPr>
              <a:t>promoviše</a:t>
            </a:r>
            <a:r>
              <a:rPr lang="en-US" sz="4037" spc="-60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4037" spc="-60" dirty="0" err="1">
                <a:solidFill>
                  <a:srgbClr val="000000"/>
                </a:solidFill>
                <a:latin typeface="Abhaya Libre Regular"/>
              </a:rPr>
              <a:t>preduzetništvo</a:t>
            </a:r>
            <a:r>
              <a:rPr lang="en-US" sz="4037" spc="-60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4037" spc="-60" dirty="0" err="1">
                <a:solidFill>
                  <a:srgbClr val="000000"/>
                </a:solidFill>
                <a:latin typeface="Abhaya Libre Regular"/>
              </a:rPr>
              <a:t>i</a:t>
            </a:r>
            <a:r>
              <a:rPr lang="en-US" sz="4037" spc="-60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4037" spc="-60" dirty="0" err="1">
                <a:solidFill>
                  <a:srgbClr val="000000"/>
                </a:solidFill>
                <a:latin typeface="Abhaya Libre Regular"/>
              </a:rPr>
              <a:t>inovacije</a:t>
            </a:r>
            <a:r>
              <a:rPr lang="en-US" sz="4037" spc="-60" dirty="0">
                <a:solidFill>
                  <a:srgbClr val="000000"/>
                </a:solidFill>
                <a:latin typeface="Abhaya Libre Regular"/>
              </a:rPr>
              <a:t> u </a:t>
            </a:r>
            <a:r>
              <a:rPr lang="en-US" sz="4037" spc="-60" dirty="0" err="1">
                <a:solidFill>
                  <a:srgbClr val="000000"/>
                </a:solidFill>
                <a:latin typeface="Abhaya Libre Regular"/>
              </a:rPr>
              <a:t>stručnom</a:t>
            </a:r>
            <a:r>
              <a:rPr lang="en-US" sz="4037" spc="-60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4037" spc="-60" dirty="0" err="1" smtClean="0">
                <a:solidFill>
                  <a:srgbClr val="000000"/>
                </a:solidFill>
                <a:latin typeface="Abhaya Libre Regular"/>
              </a:rPr>
              <a:t>obrazovanju</a:t>
            </a:r>
            <a:r>
              <a:rPr lang="sr-Latn-RS" sz="4037" spc="-60" dirty="0" smtClean="0">
                <a:solidFill>
                  <a:srgbClr val="000000"/>
                </a:solidFill>
                <a:latin typeface="Abhaya Libre Regular"/>
              </a:rPr>
              <a:t> odraslih</a:t>
            </a:r>
            <a:r>
              <a:rPr lang="en-US" sz="4037" spc="-60" dirty="0" smtClean="0">
                <a:solidFill>
                  <a:srgbClr val="000000"/>
                </a:solidFill>
                <a:latin typeface="Abhaya Libre Regular"/>
              </a:rPr>
              <a:t>. </a:t>
            </a:r>
            <a:r>
              <a:rPr lang="sr-Latn-RS" sz="4037" spc="-60" dirty="0" smtClean="0">
                <a:solidFill>
                  <a:srgbClr val="000000"/>
                </a:solidFill>
                <a:latin typeface="Abhaya Libre Regular"/>
              </a:rPr>
              <a:t>Na ovaj način su prepoznati </a:t>
            </a:r>
            <a:r>
              <a:rPr lang="en-US" sz="4037" spc="-60" dirty="0" err="1" smtClean="0">
                <a:solidFill>
                  <a:srgbClr val="000000"/>
                </a:solidFill>
                <a:latin typeface="Abhaya Libre Regular"/>
              </a:rPr>
              <a:t>najbolji</a:t>
            </a:r>
            <a:r>
              <a:rPr lang="en-US" sz="4037" spc="-60" dirty="0" smtClean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4037" spc="-60" dirty="0" err="1">
                <a:solidFill>
                  <a:srgbClr val="000000"/>
                </a:solidFill>
                <a:latin typeface="Abhaya Libre Regular"/>
              </a:rPr>
              <a:t>projekti</a:t>
            </a:r>
            <a:r>
              <a:rPr lang="en-US" sz="4037" spc="-60" dirty="0">
                <a:solidFill>
                  <a:srgbClr val="000000"/>
                </a:solidFill>
                <a:latin typeface="Abhaya Libre Regular"/>
              </a:rPr>
              <a:t> SOO </a:t>
            </a:r>
            <a:r>
              <a:rPr lang="en-US" sz="4037" spc="-60" dirty="0" err="1">
                <a:solidFill>
                  <a:srgbClr val="000000"/>
                </a:solidFill>
                <a:latin typeface="Abhaya Libre Regular"/>
              </a:rPr>
              <a:t>iz</a:t>
            </a:r>
            <a:r>
              <a:rPr lang="en-US" sz="4037" spc="-60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4037" spc="-60" dirty="0" err="1">
                <a:solidFill>
                  <a:srgbClr val="000000"/>
                </a:solidFill>
                <a:latin typeface="Abhaya Libre Regular"/>
              </a:rPr>
              <a:t>školske</a:t>
            </a:r>
            <a:r>
              <a:rPr lang="en-US" sz="4037" spc="-60" dirty="0">
                <a:solidFill>
                  <a:srgbClr val="000000"/>
                </a:solidFill>
                <a:latin typeface="Abhaya Libre Regular"/>
              </a:rPr>
              <a:t> 2021-2022</a:t>
            </a:r>
            <a:r>
              <a:rPr lang="en-US" sz="4037" spc="-60" dirty="0" smtClean="0">
                <a:solidFill>
                  <a:srgbClr val="000000"/>
                </a:solidFill>
                <a:latin typeface="Abhaya Libre Regular"/>
              </a:rPr>
              <a:t>.</a:t>
            </a:r>
            <a:endParaRPr lang="en-US" sz="4037" spc="-60" dirty="0">
              <a:solidFill>
                <a:srgbClr val="000000"/>
              </a:solidFill>
              <a:latin typeface="Abhaya Libre Regular"/>
            </a:endParaRPr>
          </a:p>
          <a:p>
            <a:pPr algn="just">
              <a:lnSpc>
                <a:spcPts val="6462"/>
              </a:lnSpc>
            </a:pPr>
            <a:endParaRPr lang="en-US" sz="4037" spc="-60" dirty="0">
              <a:solidFill>
                <a:srgbClr val="000000"/>
              </a:solidFill>
              <a:latin typeface="Abhaya Libre Regular"/>
            </a:endParaRP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4993119" y="9508512"/>
            <a:ext cx="2360235" cy="602763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3456555" y="9092897"/>
            <a:ext cx="1068843" cy="1110057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E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4196164">
            <a:off x="-5866559" y="7857985"/>
            <a:ext cx="11300275" cy="1204486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836636">
            <a:off x="0" y="-2006961"/>
            <a:ext cx="3334026" cy="358848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6418708" y="0"/>
            <a:ext cx="1869292" cy="186929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6957584" y="9258300"/>
            <a:ext cx="3710720" cy="77925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1317130" y="3266198"/>
            <a:ext cx="6416536" cy="4906237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3644918" y="678797"/>
            <a:ext cx="11415078" cy="35139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49"/>
              </a:lnSpc>
            </a:pPr>
            <a:r>
              <a:rPr lang="sr-Latn-RS" sz="6410" dirty="0">
                <a:solidFill>
                  <a:srgbClr val="000000"/>
                </a:solidFill>
                <a:latin typeface="Abhaya Libre Regular Bold"/>
              </a:rPr>
              <a:t>Trening materijali</a:t>
            </a:r>
            <a:endParaRPr lang="en-US" sz="6410" dirty="0">
              <a:solidFill>
                <a:srgbClr val="000000"/>
              </a:solidFill>
              <a:latin typeface="Abhaya Libre Regular Bold"/>
            </a:endParaRPr>
          </a:p>
          <a:p>
            <a:pPr algn="ctr">
              <a:lnSpc>
                <a:spcPts val="5449"/>
              </a:lnSpc>
            </a:pPr>
            <a:r>
              <a:rPr lang="en-US" sz="6410" dirty="0">
                <a:solidFill>
                  <a:srgbClr val="000000"/>
                </a:solidFill>
                <a:latin typeface="Abhaya Libre Regular Bold"/>
              </a:rPr>
              <a:t>(</a:t>
            </a:r>
            <a:r>
              <a:rPr lang="sr-Latn-RS" sz="6410" dirty="0">
                <a:solidFill>
                  <a:srgbClr val="000000"/>
                </a:solidFill>
                <a:latin typeface="Abhaya Libre Regular Bold"/>
              </a:rPr>
              <a:t>primeri dobre prakse</a:t>
            </a:r>
            <a:r>
              <a:rPr lang="en-US" sz="6410" dirty="0">
                <a:solidFill>
                  <a:srgbClr val="000000"/>
                </a:solidFill>
                <a:latin typeface="Abhaya Libre Regular Bold"/>
              </a:rPr>
              <a:t>) </a:t>
            </a:r>
          </a:p>
          <a:p>
            <a:pPr algn="ctr">
              <a:lnSpc>
                <a:spcPts val="5449"/>
              </a:lnSpc>
            </a:pPr>
            <a:endParaRPr lang="en-US" sz="6410" dirty="0">
              <a:solidFill>
                <a:srgbClr val="000000"/>
              </a:solidFill>
              <a:latin typeface="Abhaya Libre Regular Bold"/>
            </a:endParaRPr>
          </a:p>
          <a:p>
            <a:pPr algn="ctr">
              <a:lnSpc>
                <a:spcPts val="5449"/>
              </a:lnSpc>
            </a:pPr>
            <a:endParaRPr lang="en-US" sz="6410" dirty="0">
              <a:solidFill>
                <a:srgbClr val="000000"/>
              </a:solidFill>
              <a:latin typeface="Abhaya Libre Regular Bold"/>
            </a:endParaRPr>
          </a:p>
          <a:p>
            <a:pPr algn="ctr">
              <a:lnSpc>
                <a:spcPts val="5449"/>
              </a:lnSpc>
            </a:pPr>
            <a:r>
              <a:rPr lang="en-US" sz="6410" dirty="0">
                <a:solidFill>
                  <a:srgbClr val="000000"/>
                </a:solidFill>
                <a:latin typeface="Abhaya Libre Regular Bold"/>
              </a:rPr>
              <a:t> 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613402" y="2407811"/>
            <a:ext cx="10054901" cy="59246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213"/>
              </a:lnSpc>
            </a:pPr>
            <a:r>
              <a:rPr lang="en-US" sz="4438" spc="-66" dirty="0">
                <a:solidFill>
                  <a:srgbClr val="000000"/>
                </a:solidFill>
                <a:latin typeface="Abhaya Libre Regular Bold"/>
              </a:rPr>
              <a:t>                        1. Final e-FP contest </a:t>
            </a:r>
          </a:p>
          <a:p>
            <a:pPr algn="just">
              <a:lnSpc>
                <a:spcPts val="4967"/>
              </a:lnSpc>
            </a:pPr>
            <a:endParaRPr lang="en-US" sz="4438" spc="-66" dirty="0">
              <a:solidFill>
                <a:srgbClr val="000000"/>
              </a:solidFill>
              <a:latin typeface="Abhaya Libre Regular Bold"/>
            </a:endParaRPr>
          </a:p>
          <a:p>
            <a:pPr algn="just">
              <a:lnSpc>
                <a:spcPts val="4967"/>
              </a:lnSpc>
            </a:pPr>
            <a:r>
              <a:rPr lang="en-US" sz="3548" spc="-53" dirty="0" err="1">
                <a:solidFill>
                  <a:srgbClr val="000000"/>
                </a:solidFill>
                <a:latin typeface="Abhaya Libre Regular"/>
              </a:rPr>
              <a:t>Pobednici</a:t>
            </a:r>
            <a:r>
              <a:rPr lang="en-US" sz="3548" spc="-53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3548" spc="-53" dirty="0" err="1">
                <a:solidFill>
                  <a:srgbClr val="000000"/>
                </a:solidFill>
                <a:latin typeface="Abhaya Libre Regular"/>
              </a:rPr>
              <a:t>finala</a:t>
            </a:r>
            <a:r>
              <a:rPr lang="en-US" sz="3548" spc="-53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3548" spc="-53" dirty="0" err="1">
                <a:solidFill>
                  <a:srgbClr val="000000"/>
                </a:solidFill>
                <a:latin typeface="Abhaya Libre Regular"/>
              </a:rPr>
              <a:t>učestvovali</a:t>
            </a:r>
            <a:r>
              <a:rPr lang="en-US" sz="3548" spc="-53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3548" spc="-53" dirty="0" err="1">
                <a:solidFill>
                  <a:srgbClr val="000000"/>
                </a:solidFill>
                <a:latin typeface="Abhaya Libre Regular"/>
              </a:rPr>
              <a:t>su</a:t>
            </a:r>
            <a:r>
              <a:rPr lang="en-US" sz="3548" spc="-53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3548" spc="-53" dirty="0" err="1">
                <a:solidFill>
                  <a:srgbClr val="000000"/>
                </a:solidFill>
                <a:latin typeface="Abhaya Libre Regular"/>
              </a:rPr>
              <a:t>na</a:t>
            </a:r>
            <a:r>
              <a:rPr lang="en-US" sz="3548" spc="-53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3548" spc="-53" dirty="0" err="1">
                <a:solidFill>
                  <a:srgbClr val="000000"/>
                </a:solidFill>
                <a:latin typeface="Abhaya Libre Regular"/>
              </a:rPr>
              <a:t>seminaru</a:t>
            </a:r>
            <a:r>
              <a:rPr lang="en-US" sz="3548" spc="-53" dirty="0">
                <a:solidFill>
                  <a:srgbClr val="000000"/>
                </a:solidFill>
                <a:latin typeface="Abhaya Libre Regular"/>
              </a:rPr>
              <a:t> o </a:t>
            </a:r>
            <a:r>
              <a:rPr lang="en-US" sz="3548" spc="-53" dirty="0" err="1">
                <a:solidFill>
                  <a:srgbClr val="000000"/>
                </a:solidFill>
                <a:latin typeface="Abhaya Libre Regular"/>
              </a:rPr>
              <a:t>učenju</a:t>
            </a:r>
            <a:r>
              <a:rPr lang="en-US" sz="3548" spc="-53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3548" spc="-53" dirty="0" err="1">
                <a:solidFill>
                  <a:srgbClr val="000000"/>
                </a:solidFill>
                <a:latin typeface="Abhaya Libre Regular"/>
              </a:rPr>
              <a:t>i</a:t>
            </a:r>
            <a:r>
              <a:rPr lang="en-US" sz="3548" spc="-53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3548" spc="-53" dirty="0" err="1">
                <a:solidFill>
                  <a:srgbClr val="000000"/>
                </a:solidFill>
                <a:latin typeface="Abhaya Libre Regular"/>
              </a:rPr>
              <a:t>razvoju</a:t>
            </a:r>
            <a:r>
              <a:rPr lang="en-US" sz="3548" spc="-53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3548" spc="-53" dirty="0" err="1">
                <a:solidFill>
                  <a:srgbClr val="000000"/>
                </a:solidFill>
                <a:latin typeface="Abhaya Libre Regular"/>
              </a:rPr>
              <a:t>veština</a:t>
            </a:r>
            <a:r>
              <a:rPr lang="en-US" sz="3548" spc="-53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sr-Latn-RS" sz="3548" spc="-53" dirty="0" smtClean="0">
                <a:solidFill>
                  <a:srgbClr val="000000"/>
                </a:solidFill>
                <a:latin typeface="Abhaya Libre Regular"/>
              </a:rPr>
              <a:t>u studijskoj </a:t>
            </a:r>
            <a:r>
              <a:rPr lang="en-US" sz="3548" spc="-53" dirty="0" err="1" smtClean="0">
                <a:solidFill>
                  <a:srgbClr val="000000"/>
                </a:solidFill>
                <a:latin typeface="Abhaya Libre Regular"/>
              </a:rPr>
              <a:t>poseti</a:t>
            </a:r>
            <a:r>
              <a:rPr lang="en-US" sz="3548" spc="-53" dirty="0" smtClean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3548" spc="-53" dirty="0" err="1">
                <a:solidFill>
                  <a:srgbClr val="000000"/>
                </a:solidFill>
                <a:latin typeface="Abhaya Libre Regular"/>
              </a:rPr>
              <a:t>zgradi</a:t>
            </a:r>
            <a:r>
              <a:rPr lang="en-US" sz="3548" spc="-53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3548" spc="-53" dirty="0" err="1">
                <a:solidFill>
                  <a:srgbClr val="000000"/>
                </a:solidFill>
                <a:latin typeface="Abhaya Libre Regular"/>
              </a:rPr>
              <a:t>CentroCentro</a:t>
            </a:r>
            <a:r>
              <a:rPr lang="en-US" sz="3548" spc="-53" dirty="0">
                <a:solidFill>
                  <a:srgbClr val="000000"/>
                </a:solidFill>
                <a:latin typeface="Abhaya Libre Regular"/>
              </a:rPr>
              <a:t> (</a:t>
            </a:r>
            <a:r>
              <a:rPr lang="en-US" sz="3548" spc="-53" dirty="0" err="1">
                <a:solidFill>
                  <a:srgbClr val="000000"/>
                </a:solidFill>
                <a:latin typeface="Abhaya Libre Regular"/>
              </a:rPr>
              <a:t>prostor</a:t>
            </a:r>
            <a:r>
              <a:rPr lang="en-US" sz="3548" spc="-53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3548" spc="-53" dirty="0" err="1">
                <a:solidFill>
                  <a:srgbClr val="000000"/>
                </a:solidFill>
                <a:latin typeface="Abhaya Libre Regular"/>
              </a:rPr>
              <a:t>interkulturalne</a:t>
            </a:r>
            <a:r>
              <a:rPr lang="en-US" sz="3548" spc="-53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3548" spc="-53" dirty="0" err="1">
                <a:solidFill>
                  <a:srgbClr val="000000"/>
                </a:solidFill>
                <a:latin typeface="Abhaya Libre Regular"/>
              </a:rPr>
              <a:t>razmene</a:t>
            </a:r>
            <a:r>
              <a:rPr lang="en-US" sz="3548" spc="-53" dirty="0">
                <a:solidFill>
                  <a:srgbClr val="000000"/>
                </a:solidFill>
                <a:latin typeface="Abhaya Libre Regular"/>
              </a:rPr>
              <a:t> za </a:t>
            </a:r>
            <a:r>
              <a:rPr lang="en-US" sz="3548" spc="-53" dirty="0" err="1">
                <a:solidFill>
                  <a:srgbClr val="000000"/>
                </a:solidFill>
                <a:latin typeface="Abhaya Libre Regular"/>
              </a:rPr>
              <a:t>građane</a:t>
            </a:r>
            <a:r>
              <a:rPr lang="en-US" sz="3548" spc="-53" dirty="0">
                <a:solidFill>
                  <a:srgbClr val="000000"/>
                </a:solidFill>
                <a:latin typeface="Abhaya Libre Regular"/>
              </a:rPr>
              <a:t> u </a:t>
            </a:r>
            <a:r>
              <a:rPr lang="en-US" sz="3548" spc="-53" dirty="0" err="1">
                <a:solidFill>
                  <a:srgbClr val="000000"/>
                </a:solidFill>
                <a:latin typeface="Abhaya Libre Regular"/>
              </a:rPr>
              <a:t>Madridu</a:t>
            </a:r>
            <a:r>
              <a:rPr lang="en-US" sz="3548" spc="-53" dirty="0">
                <a:solidFill>
                  <a:srgbClr val="000000"/>
                </a:solidFill>
                <a:latin typeface="Abhaya Libre Regular"/>
              </a:rPr>
              <a:t>).</a:t>
            </a:r>
          </a:p>
          <a:p>
            <a:pPr algn="just">
              <a:lnSpc>
                <a:spcPts val="4967"/>
              </a:lnSpc>
            </a:pPr>
            <a:r>
              <a:rPr lang="en-US" sz="3548" spc="-53" dirty="0" err="1">
                <a:solidFill>
                  <a:srgbClr val="000000"/>
                </a:solidFill>
                <a:latin typeface="Abhaya Libre Regular"/>
              </a:rPr>
              <a:t>Takmičenje</a:t>
            </a:r>
            <a:r>
              <a:rPr lang="en-US" sz="3548" spc="-53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3548" spc="-53" dirty="0" err="1">
                <a:solidFill>
                  <a:srgbClr val="000000"/>
                </a:solidFill>
                <a:latin typeface="Abhaya Libre Regular"/>
              </a:rPr>
              <a:t>ovog</a:t>
            </a:r>
            <a:r>
              <a:rPr lang="en-US" sz="3548" spc="-53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3548" spc="-53" dirty="0" err="1">
                <a:solidFill>
                  <a:srgbClr val="000000"/>
                </a:solidFill>
                <a:latin typeface="Abhaya Libre Regular"/>
              </a:rPr>
              <a:t>tipa</a:t>
            </a:r>
            <a:r>
              <a:rPr lang="en-US" sz="3548" spc="-53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3548" spc="-53" dirty="0" err="1">
                <a:solidFill>
                  <a:srgbClr val="000000"/>
                </a:solidFill>
                <a:latin typeface="Abhaya Libre Regular"/>
              </a:rPr>
              <a:t>podstiče</a:t>
            </a:r>
            <a:r>
              <a:rPr lang="en-US" sz="3548" spc="-53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3548" spc="-53" dirty="0" err="1" smtClean="0">
                <a:solidFill>
                  <a:srgbClr val="000000"/>
                </a:solidFill>
                <a:latin typeface="Abhaya Libre Regular"/>
              </a:rPr>
              <a:t>motivaciju</a:t>
            </a:r>
            <a:r>
              <a:rPr lang="sr-Latn-RS" sz="3548" spc="-53" dirty="0" smtClean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3548" spc="-53" dirty="0" err="1" smtClean="0">
                <a:solidFill>
                  <a:srgbClr val="000000"/>
                </a:solidFill>
                <a:latin typeface="Abhaya Libre Regular"/>
              </a:rPr>
              <a:t>studenata</a:t>
            </a:r>
            <a:r>
              <a:rPr lang="en-US" sz="3548" spc="-53" dirty="0" smtClean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3548" spc="-53" dirty="0" err="1">
                <a:solidFill>
                  <a:srgbClr val="000000"/>
                </a:solidFill>
                <a:latin typeface="Abhaya Libre Regular"/>
              </a:rPr>
              <a:t>stručnog</a:t>
            </a:r>
            <a:r>
              <a:rPr lang="en-US" sz="3548" spc="-53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3548" spc="-53" dirty="0" err="1">
                <a:solidFill>
                  <a:srgbClr val="000000"/>
                </a:solidFill>
                <a:latin typeface="Abhaya Libre Regular"/>
              </a:rPr>
              <a:t>obrazovanja</a:t>
            </a:r>
            <a:r>
              <a:rPr lang="en-US" sz="3548" spc="-53" dirty="0">
                <a:solidFill>
                  <a:srgbClr val="000000"/>
                </a:solidFill>
                <a:latin typeface="Abhaya Libre Regular"/>
              </a:rPr>
              <a:t> da </a:t>
            </a:r>
            <a:r>
              <a:rPr lang="en-US" sz="3548" spc="-53" dirty="0" err="1">
                <a:solidFill>
                  <a:srgbClr val="000000"/>
                </a:solidFill>
                <a:latin typeface="Abhaya Libre Regular"/>
              </a:rPr>
              <a:t>postanu</a:t>
            </a:r>
            <a:r>
              <a:rPr lang="en-US" sz="3548" spc="-53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3548" spc="-53" dirty="0" err="1">
                <a:solidFill>
                  <a:srgbClr val="000000"/>
                </a:solidFill>
                <a:latin typeface="Abhaya Libre Regular"/>
              </a:rPr>
              <a:t>proaktivni</a:t>
            </a:r>
            <a:r>
              <a:rPr lang="en-US" sz="3548" spc="-53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3548" spc="-53" dirty="0" err="1">
                <a:solidFill>
                  <a:srgbClr val="000000"/>
                </a:solidFill>
                <a:latin typeface="Abhaya Libre Regular"/>
              </a:rPr>
              <a:t>i</a:t>
            </a:r>
            <a:r>
              <a:rPr lang="en-US" sz="3548" spc="-53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3548" spc="-53" dirty="0" err="1">
                <a:solidFill>
                  <a:srgbClr val="000000"/>
                </a:solidFill>
                <a:latin typeface="Abhaya Libre Regular"/>
              </a:rPr>
              <a:t>vode</a:t>
            </a:r>
            <a:r>
              <a:rPr lang="en-US" sz="3548" spc="-53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3548" spc="-53" dirty="0" err="1">
                <a:solidFill>
                  <a:srgbClr val="000000"/>
                </a:solidFill>
                <a:latin typeface="Abhaya Libre Regular"/>
              </a:rPr>
              <a:t>inovativne</a:t>
            </a:r>
            <a:r>
              <a:rPr lang="en-US" sz="3548" spc="-53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3548" spc="-53" dirty="0" err="1">
                <a:solidFill>
                  <a:srgbClr val="000000"/>
                </a:solidFill>
                <a:latin typeface="Abhaya Libre Regular"/>
              </a:rPr>
              <a:t>projekte</a:t>
            </a:r>
            <a:r>
              <a:rPr lang="en-US" sz="3548" spc="-53" dirty="0">
                <a:solidFill>
                  <a:srgbClr val="000000"/>
                </a:solidFill>
                <a:latin typeface="Abhaya Libre Regular"/>
              </a:rPr>
              <a:t>.</a:t>
            </a:r>
            <a:endParaRPr lang="en-US" sz="3548" spc="-53" dirty="0">
              <a:solidFill>
                <a:srgbClr val="000000"/>
              </a:solidFill>
              <a:latin typeface="Abhaya Libre Regular"/>
            </a:endParaRP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4993119" y="9508512"/>
            <a:ext cx="2360235" cy="602763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3456555" y="9092897"/>
            <a:ext cx="1068843" cy="1110057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E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4196164">
            <a:off x="-5564227" y="7947065"/>
            <a:ext cx="11324455" cy="1207064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836636">
            <a:off x="0" y="-2006961"/>
            <a:ext cx="3334026" cy="358848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6418708" y="0"/>
            <a:ext cx="1869292" cy="186929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6957584" y="9258300"/>
            <a:ext cx="3710720" cy="779251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3644918" y="556578"/>
            <a:ext cx="11415078" cy="35139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49"/>
              </a:lnSpc>
            </a:pPr>
            <a:r>
              <a:rPr lang="sr-Latn-RS" sz="6410" dirty="0">
                <a:solidFill>
                  <a:srgbClr val="000000"/>
                </a:solidFill>
                <a:latin typeface="Abhaya Libre Regular Bold"/>
              </a:rPr>
              <a:t>Trening materijali</a:t>
            </a:r>
            <a:endParaRPr lang="en-US" sz="6410" dirty="0">
              <a:solidFill>
                <a:srgbClr val="000000"/>
              </a:solidFill>
              <a:latin typeface="Abhaya Libre Regular Bold"/>
            </a:endParaRPr>
          </a:p>
          <a:p>
            <a:pPr algn="ctr">
              <a:lnSpc>
                <a:spcPts val="5449"/>
              </a:lnSpc>
            </a:pPr>
            <a:r>
              <a:rPr lang="en-US" sz="6410" dirty="0">
                <a:solidFill>
                  <a:srgbClr val="000000"/>
                </a:solidFill>
                <a:latin typeface="Abhaya Libre Regular Bold"/>
              </a:rPr>
              <a:t>(</a:t>
            </a:r>
            <a:r>
              <a:rPr lang="sr-Latn-RS" sz="6410" dirty="0">
                <a:solidFill>
                  <a:srgbClr val="000000"/>
                </a:solidFill>
                <a:latin typeface="Abhaya Libre Regular Bold"/>
              </a:rPr>
              <a:t>primeri dobre prakse</a:t>
            </a:r>
            <a:r>
              <a:rPr lang="en-US" sz="6410" dirty="0">
                <a:solidFill>
                  <a:srgbClr val="000000"/>
                </a:solidFill>
                <a:latin typeface="Abhaya Libre Regular Bold"/>
              </a:rPr>
              <a:t>) </a:t>
            </a:r>
          </a:p>
          <a:p>
            <a:pPr algn="ctr">
              <a:lnSpc>
                <a:spcPts val="5449"/>
              </a:lnSpc>
            </a:pPr>
            <a:endParaRPr lang="en-US" sz="6410" dirty="0">
              <a:solidFill>
                <a:srgbClr val="000000"/>
              </a:solidFill>
              <a:latin typeface="Abhaya Libre Regular Bold"/>
            </a:endParaRPr>
          </a:p>
          <a:p>
            <a:pPr algn="ctr">
              <a:lnSpc>
                <a:spcPts val="5449"/>
              </a:lnSpc>
            </a:pPr>
            <a:endParaRPr lang="en-US" sz="6410" dirty="0">
              <a:solidFill>
                <a:srgbClr val="000000"/>
              </a:solidFill>
              <a:latin typeface="Abhaya Libre Regular Bold"/>
            </a:endParaRPr>
          </a:p>
          <a:p>
            <a:pPr algn="ctr">
              <a:lnSpc>
                <a:spcPts val="5449"/>
              </a:lnSpc>
            </a:pPr>
            <a:r>
              <a:rPr lang="en-US" sz="6410" dirty="0">
                <a:solidFill>
                  <a:srgbClr val="000000"/>
                </a:solidFill>
                <a:latin typeface="Abhaya Libre Regular Bold"/>
              </a:rPr>
              <a:t>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329428" y="2231254"/>
            <a:ext cx="15929872" cy="67582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446"/>
              </a:lnSpc>
            </a:pPr>
            <a:r>
              <a:rPr lang="en-US" sz="3850" spc="-58" dirty="0">
                <a:solidFill>
                  <a:srgbClr val="000000"/>
                </a:solidFill>
                <a:latin typeface="Abhaya Libre Regular Bold"/>
              </a:rPr>
              <a:t>                                            2. </a:t>
            </a:r>
            <a:r>
              <a:rPr lang="en-US" sz="3850" spc="-58" dirty="0" err="1">
                <a:solidFill>
                  <a:srgbClr val="000000"/>
                </a:solidFill>
                <a:latin typeface="Abhaya Libre Regular Bold"/>
              </a:rPr>
              <a:t>Preduzetničke</a:t>
            </a:r>
            <a:r>
              <a:rPr lang="en-US" sz="3850" spc="-58" dirty="0">
                <a:solidFill>
                  <a:srgbClr val="000000"/>
                </a:solidFill>
                <a:latin typeface="Abhaya Libre Regular Bold"/>
              </a:rPr>
              <a:t> </a:t>
            </a:r>
            <a:r>
              <a:rPr lang="en-US" sz="3850" spc="-58" dirty="0" err="1">
                <a:solidFill>
                  <a:srgbClr val="000000"/>
                </a:solidFill>
                <a:latin typeface="Abhaya Libre Regular Bold"/>
              </a:rPr>
              <a:t>ideje</a:t>
            </a:r>
            <a:r>
              <a:rPr lang="en-US" sz="3850" spc="-58" dirty="0">
                <a:solidFill>
                  <a:srgbClr val="000000"/>
                </a:solidFill>
                <a:latin typeface="Abhaya Libre Regular Bold"/>
              </a:rPr>
              <a:t> u video </a:t>
            </a:r>
            <a:r>
              <a:rPr lang="en-US" sz="3850" spc="-58" dirty="0" err="1" smtClean="0">
                <a:solidFill>
                  <a:srgbClr val="000000"/>
                </a:solidFill>
                <a:latin typeface="Abhaya Libre Regular Bold"/>
              </a:rPr>
              <a:t>konkursu</a:t>
            </a:r>
            <a:endParaRPr lang="sr-Latn-RS" sz="3850" spc="-58" dirty="0" smtClean="0">
              <a:solidFill>
                <a:srgbClr val="000000"/>
              </a:solidFill>
              <a:latin typeface="Abhaya Libre Regular Bold"/>
            </a:endParaRPr>
          </a:p>
          <a:p>
            <a:pPr algn="just">
              <a:lnSpc>
                <a:spcPts val="5446"/>
              </a:lnSpc>
            </a:pPr>
            <a:endParaRPr lang="en-US" sz="3850" spc="-58" dirty="0">
              <a:solidFill>
                <a:srgbClr val="000000"/>
              </a:solidFill>
              <a:latin typeface="Abhaya Libre Regular Bold"/>
              <a:cs typeface="Abhaya Libre Regular Bold"/>
            </a:endParaRPr>
          </a:p>
          <a:p>
            <a:pPr algn="just">
              <a:lnSpc>
                <a:spcPts val="4746"/>
              </a:lnSpc>
            </a:pPr>
            <a:r>
              <a:rPr lang="sr-Latn-RS" sz="3350" spc="-50" dirty="0" smtClean="0">
                <a:solidFill>
                  <a:srgbClr val="000000"/>
                </a:solidFill>
                <a:latin typeface="Abhaya Libre Regular"/>
              </a:rPr>
              <a:t>Događaj se odvijao na regionalnom nivou</a:t>
            </a:r>
            <a:r>
              <a:rPr lang="en-US" sz="3350" spc="-50" dirty="0" smtClean="0">
                <a:solidFill>
                  <a:srgbClr val="000000"/>
                </a:solidFill>
                <a:latin typeface="Abhaya Libre Regular"/>
              </a:rPr>
              <a:t>, </a:t>
            </a:r>
            <a:r>
              <a:rPr lang="sr-Latn-RS" sz="3350" spc="-50" dirty="0" smtClean="0">
                <a:solidFill>
                  <a:srgbClr val="000000"/>
                </a:solidFill>
                <a:latin typeface="Abhaya Libre Regular"/>
              </a:rPr>
              <a:t>u</a:t>
            </a:r>
            <a:r>
              <a:rPr lang="en-US" sz="3350" spc="-50" dirty="0" smtClean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3350" spc="-50" dirty="0" err="1" smtClean="0">
                <a:solidFill>
                  <a:srgbClr val="000000"/>
                </a:solidFill>
                <a:latin typeface="Abhaya Libre Regular"/>
              </a:rPr>
              <a:t>Txorierri</a:t>
            </a:r>
            <a:r>
              <a:rPr lang="sr-Latn-RS" sz="3350" spc="-50" dirty="0" smtClean="0">
                <a:solidFill>
                  <a:srgbClr val="000000"/>
                </a:solidFill>
                <a:latin typeface="Abhaya Libre Regular"/>
              </a:rPr>
              <a:t> školi</a:t>
            </a:r>
            <a:r>
              <a:rPr lang="en-US" sz="3350" spc="-50" dirty="0" smtClean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3350" spc="-50" dirty="0">
                <a:solidFill>
                  <a:srgbClr val="000000"/>
                </a:solidFill>
                <a:latin typeface="Abhaya Libre Regular"/>
              </a:rPr>
              <a:t>(</a:t>
            </a:r>
            <a:r>
              <a:rPr lang="en-US" sz="3350" spc="-50" dirty="0" err="1">
                <a:solidFill>
                  <a:srgbClr val="000000"/>
                </a:solidFill>
                <a:latin typeface="Abhaya Libre Regular"/>
              </a:rPr>
              <a:t>Derio</a:t>
            </a:r>
            <a:r>
              <a:rPr lang="en-US" sz="3350" spc="-50" dirty="0">
                <a:solidFill>
                  <a:srgbClr val="000000"/>
                </a:solidFill>
                <a:latin typeface="Abhaya Libre Regular"/>
              </a:rPr>
              <a:t>, Basque Country). </a:t>
            </a:r>
            <a:r>
              <a:rPr lang="sr-Latn-RS" sz="3350" spc="-50" dirty="0" smtClean="0">
                <a:solidFill>
                  <a:srgbClr val="000000"/>
                </a:solidFill>
                <a:latin typeface="Abhaya Libre Regular"/>
              </a:rPr>
              <a:t>Takmičenje za najbolji video koji predstavlja preduzetničku ideju je bio organizovan od strane </a:t>
            </a:r>
            <a:r>
              <a:rPr lang="en-US" sz="3350" spc="-50" dirty="0">
                <a:solidFill>
                  <a:srgbClr val="000000"/>
                </a:solidFill>
                <a:latin typeface="Abhaya Libre Regular"/>
              </a:rPr>
              <a:t>EGAZ </a:t>
            </a:r>
            <a:r>
              <a:rPr lang="en-US" sz="3350" spc="-50" dirty="0" err="1">
                <a:solidFill>
                  <a:srgbClr val="000000"/>
                </a:solidFill>
                <a:latin typeface="Abhaya Libre Regular"/>
              </a:rPr>
              <a:t>Txorierri</a:t>
            </a:r>
            <a:r>
              <a:rPr lang="en-US" sz="3350" spc="-50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sr-Latn-RS" sz="3350" spc="-50" dirty="0" smtClean="0">
                <a:solidFill>
                  <a:srgbClr val="000000"/>
                </a:solidFill>
                <a:latin typeface="Abhaya Libre Regular"/>
              </a:rPr>
              <a:t>- </a:t>
            </a:r>
            <a:r>
              <a:rPr lang="pl-PL" sz="3350" spc="-50" dirty="0" smtClean="0">
                <a:solidFill>
                  <a:srgbClr val="000000"/>
                </a:solidFill>
                <a:latin typeface="Abhaya Libre Regular"/>
              </a:rPr>
              <a:t>Služba </a:t>
            </a:r>
            <a:r>
              <a:rPr lang="pl-PL" sz="3350" spc="-50" dirty="0">
                <a:solidFill>
                  <a:srgbClr val="000000"/>
                </a:solidFill>
                <a:latin typeface="Abhaya Libre Regular"/>
              </a:rPr>
              <a:t>za ekonomsku promociju zajednice </a:t>
            </a:r>
            <a:r>
              <a:rPr lang="en-US" sz="3350" spc="-50" dirty="0" err="1" smtClean="0">
                <a:solidFill>
                  <a:srgbClr val="000000"/>
                </a:solidFill>
                <a:latin typeface="Abhaya Libre Regular"/>
              </a:rPr>
              <a:t>Txorierri</a:t>
            </a:r>
            <a:r>
              <a:rPr lang="en-US" sz="3350" spc="-50" dirty="0" smtClean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sr-Latn-RS" sz="3350" spc="-50" dirty="0" smtClean="0">
                <a:solidFill>
                  <a:srgbClr val="000000"/>
                </a:solidFill>
                <a:latin typeface="Abhaya Libre Regular"/>
              </a:rPr>
              <a:t>i </a:t>
            </a:r>
            <a:r>
              <a:rPr lang="en-US" sz="3350" spc="-50" dirty="0" err="1" smtClean="0">
                <a:solidFill>
                  <a:srgbClr val="000000"/>
                </a:solidFill>
                <a:latin typeface="Abhaya Libre Regular"/>
              </a:rPr>
              <a:t>Politeknika</a:t>
            </a:r>
            <a:r>
              <a:rPr lang="en-US" sz="3350" spc="-50" dirty="0" smtClean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3350" spc="-50" dirty="0" err="1">
                <a:solidFill>
                  <a:srgbClr val="000000"/>
                </a:solidFill>
                <a:latin typeface="Abhaya Libre Regular"/>
              </a:rPr>
              <a:t>Ikastegia</a:t>
            </a:r>
            <a:r>
              <a:rPr lang="en-US" sz="3350" spc="-50" dirty="0">
                <a:solidFill>
                  <a:srgbClr val="000000"/>
                </a:solidFill>
                <a:latin typeface="Abhaya Libre Regular"/>
              </a:rPr>
              <a:t>. </a:t>
            </a:r>
          </a:p>
          <a:p>
            <a:pPr algn="just">
              <a:lnSpc>
                <a:spcPts val="4746"/>
              </a:lnSpc>
            </a:pPr>
            <a:endParaRPr lang="en-US" sz="3350" spc="-50" dirty="0">
              <a:solidFill>
                <a:srgbClr val="000000"/>
              </a:solidFill>
              <a:latin typeface="Abhaya Libre Regular"/>
            </a:endParaRPr>
          </a:p>
          <a:p>
            <a:pPr algn="just">
              <a:lnSpc>
                <a:spcPts val="4746"/>
              </a:lnSpc>
            </a:pPr>
            <a:r>
              <a:rPr lang="sr-Latn-RS" sz="3350" spc="-50" dirty="0" smtClean="0">
                <a:solidFill>
                  <a:srgbClr val="000000"/>
                </a:solidFill>
                <a:latin typeface="Abhaya Libre Regular"/>
              </a:rPr>
              <a:t>Takmičenje je imalo </a:t>
            </a:r>
            <a:r>
              <a:rPr lang="en-US" sz="3350" spc="-50" dirty="0" smtClean="0">
                <a:solidFill>
                  <a:srgbClr val="000000"/>
                </a:solidFill>
                <a:latin typeface="Abhaya Libre Regular"/>
              </a:rPr>
              <a:t>za </a:t>
            </a:r>
            <a:r>
              <a:rPr lang="en-US" sz="3350" spc="-50" dirty="0" err="1">
                <a:solidFill>
                  <a:srgbClr val="000000"/>
                </a:solidFill>
                <a:latin typeface="Abhaya Libre Regular"/>
              </a:rPr>
              <a:t>cilj</a:t>
            </a:r>
            <a:r>
              <a:rPr lang="en-US" sz="3350" spc="-50" dirty="0">
                <a:solidFill>
                  <a:srgbClr val="000000"/>
                </a:solidFill>
                <a:latin typeface="Abhaya Libre Regular"/>
              </a:rPr>
              <a:t> da </a:t>
            </a:r>
            <a:r>
              <a:rPr lang="en-US" sz="3350" spc="-50" dirty="0" err="1">
                <a:solidFill>
                  <a:srgbClr val="000000"/>
                </a:solidFill>
                <a:latin typeface="Abhaya Libre Regular"/>
              </a:rPr>
              <a:t>motiviše</a:t>
            </a:r>
            <a:r>
              <a:rPr lang="en-US" sz="3350" spc="-50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3350" spc="-50" dirty="0" err="1">
                <a:solidFill>
                  <a:srgbClr val="000000"/>
                </a:solidFill>
                <a:latin typeface="Abhaya Libre Regular"/>
              </a:rPr>
              <a:t>lokalne</a:t>
            </a:r>
            <a:r>
              <a:rPr lang="en-US" sz="3350" spc="-50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3350" spc="-50" dirty="0" err="1">
                <a:solidFill>
                  <a:srgbClr val="000000"/>
                </a:solidFill>
                <a:latin typeface="Abhaya Libre Regular"/>
              </a:rPr>
              <a:t>učenike</a:t>
            </a:r>
            <a:r>
              <a:rPr lang="en-US" sz="3350" spc="-50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3350" spc="-50" dirty="0" err="1">
                <a:solidFill>
                  <a:srgbClr val="000000"/>
                </a:solidFill>
                <a:latin typeface="Abhaya Libre Regular"/>
              </a:rPr>
              <a:t>sa</a:t>
            </a:r>
            <a:r>
              <a:rPr lang="en-US" sz="3350" spc="-50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3350" spc="-50" dirty="0" err="1">
                <a:solidFill>
                  <a:srgbClr val="000000"/>
                </a:solidFill>
                <a:latin typeface="Abhaya Libre Regular"/>
              </a:rPr>
              <a:t>područja</a:t>
            </a:r>
            <a:r>
              <a:rPr lang="en-US" sz="3350" spc="-50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3350" spc="-50" dirty="0" err="1">
                <a:solidFill>
                  <a:srgbClr val="000000"/>
                </a:solidFill>
                <a:latin typeface="Abhaya Libre Regular"/>
              </a:rPr>
              <a:t>škole</a:t>
            </a:r>
            <a:r>
              <a:rPr lang="en-US" sz="3350" spc="-50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3350" spc="-50" dirty="0" err="1">
                <a:solidFill>
                  <a:srgbClr val="000000"/>
                </a:solidFill>
                <a:latin typeface="Abhaya Libre Regular"/>
              </a:rPr>
              <a:t>ili</a:t>
            </a:r>
            <a:r>
              <a:rPr lang="en-US" sz="3350" spc="-50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3350" spc="-50" dirty="0" err="1">
                <a:solidFill>
                  <a:srgbClr val="000000"/>
                </a:solidFill>
                <a:latin typeface="Abhaya Libre Regular"/>
              </a:rPr>
              <a:t>Txorierri</a:t>
            </a:r>
            <a:r>
              <a:rPr lang="en-US" sz="3350" spc="-50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3350" spc="-50" dirty="0" smtClean="0">
                <a:solidFill>
                  <a:srgbClr val="000000"/>
                </a:solidFill>
                <a:latin typeface="Abhaya Libre Regular"/>
              </a:rPr>
              <a:t>–a</a:t>
            </a:r>
            <a:r>
              <a:rPr lang="sr-Latn-RS" sz="3350" spc="-50" dirty="0" smtClean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3350" spc="-50" dirty="0" smtClean="0">
                <a:solidFill>
                  <a:srgbClr val="000000"/>
                </a:solidFill>
                <a:latin typeface="Abhaya Libre Regular"/>
              </a:rPr>
              <a:t>da </a:t>
            </a:r>
            <a:r>
              <a:rPr lang="en-US" sz="3350" spc="-50" dirty="0" err="1">
                <a:solidFill>
                  <a:srgbClr val="000000"/>
                </a:solidFill>
                <a:latin typeface="Abhaya Libre Regular"/>
              </a:rPr>
              <a:t>učestvuju</a:t>
            </a:r>
            <a:r>
              <a:rPr lang="en-US" sz="3350" spc="-50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3350" spc="-50" dirty="0" err="1">
                <a:solidFill>
                  <a:srgbClr val="000000"/>
                </a:solidFill>
                <a:latin typeface="Abhaya Libre Regular"/>
              </a:rPr>
              <a:t>kreiranjem</a:t>
            </a:r>
            <a:r>
              <a:rPr lang="en-US" sz="3350" spc="-50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3350" spc="-50" dirty="0" err="1">
                <a:solidFill>
                  <a:srgbClr val="000000"/>
                </a:solidFill>
                <a:latin typeface="Abhaya Libre Regular"/>
              </a:rPr>
              <a:t>inovativnih</a:t>
            </a:r>
            <a:r>
              <a:rPr lang="en-US" sz="3350" spc="-50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3350" spc="-50" dirty="0" err="1">
                <a:solidFill>
                  <a:srgbClr val="000000"/>
                </a:solidFill>
                <a:latin typeface="Abhaya Libre Regular"/>
              </a:rPr>
              <a:t>poslovnih</a:t>
            </a:r>
            <a:r>
              <a:rPr lang="en-US" sz="3350" spc="-50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3350" spc="-50" dirty="0" err="1">
                <a:solidFill>
                  <a:srgbClr val="000000"/>
                </a:solidFill>
                <a:latin typeface="Abhaya Libre Regular"/>
              </a:rPr>
              <a:t>ideja</a:t>
            </a:r>
            <a:r>
              <a:rPr lang="en-US" sz="3350" spc="-50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3350" spc="-50" dirty="0" err="1">
                <a:solidFill>
                  <a:srgbClr val="000000"/>
                </a:solidFill>
                <a:latin typeface="Abhaya Libre Regular"/>
              </a:rPr>
              <a:t>koje</a:t>
            </a:r>
            <a:r>
              <a:rPr lang="en-US" sz="3350" spc="-50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3350" spc="-50" dirty="0" err="1">
                <a:solidFill>
                  <a:srgbClr val="000000"/>
                </a:solidFill>
                <a:latin typeface="Abhaya Libre Regular"/>
              </a:rPr>
              <a:t>su</a:t>
            </a:r>
            <a:r>
              <a:rPr lang="en-US" sz="3350" spc="-50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3350" spc="-50" dirty="0" err="1">
                <a:solidFill>
                  <a:srgbClr val="000000"/>
                </a:solidFill>
                <a:latin typeface="Abhaya Libre Regular"/>
              </a:rPr>
              <a:t>morali</a:t>
            </a:r>
            <a:r>
              <a:rPr lang="en-US" sz="3350" spc="-50" dirty="0">
                <a:solidFill>
                  <a:srgbClr val="000000"/>
                </a:solidFill>
                <a:latin typeface="Abhaya Libre Regular"/>
              </a:rPr>
              <a:t> da </a:t>
            </a:r>
            <a:r>
              <a:rPr lang="en-US" sz="3350" spc="-50" dirty="0" err="1">
                <a:solidFill>
                  <a:srgbClr val="000000"/>
                </a:solidFill>
                <a:latin typeface="Abhaya Libre Regular"/>
              </a:rPr>
              <a:t>predstave</a:t>
            </a:r>
            <a:r>
              <a:rPr lang="en-US" sz="3350" spc="-50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3350" spc="-50" dirty="0" err="1">
                <a:solidFill>
                  <a:srgbClr val="000000"/>
                </a:solidFill>
                <a:latin typeface="Abhaya Libre Regular"/>
              </a:rPr>
              <a:t>kroz</a:t>
            </a:r>
            <a:r>
              <a:rPr lang="en-US" sz="3350" spc="-50" dirty="0">
                <a:solidFill>
                  <a:srgbClr val="000000"/>
                </a:solidFill>
                <a:latin typeface="Abhaya Libre Regular"/>
              </a:rPr>
              <a:t> video </a:t>
            </a:r>
            <a:r>
              <a:rPr lang="en-US" sz="3350" spc="-50" dirty="0" err="1" smtClean="0">
                <a:solidFill>
                  <a:srgbClr val="000000"/>
                </a:solidFill>
                <a:latin typeface="Abhaya Libre Regular"/>
              </a:rPr>
              <a:t>prezentaciju</a:t>
            </a:r>
            <a:r>
              <a:rPr lang="sr-Latn-RS" sz="3350" spc="-50" dirty="0" smtClean="0">
                <a:solidFill>
                  <a:srgbClr val="000000"/>
                </a:solidFill>
                <a:latin typeface="Abhaya Libre Regular"/>
              </a:rPr>
              <a:t>.</a:t>
            </a:r>
            <a:endParaRPr lang="en-US" sz="3350" spc="-50" dirty="0">
              <a:solidFill>
                <a:srgbClr val="000000"/>
              </a:solidFill>
              <a:latin typeface="Abhaya Libre Regular"/>
              <a:cs typeface="Abhaya Libre Regular"/>
            </a:endParaRPr>
          </a:p>
          <a:p>
            <a:pPr algn="just">
              <a:lnSpc>
                <a:spcPts val="4466"/>
              </a:lnSpc>
            </a:pPr>
            <a:endParaRPr lang="en-US" sz="3390" spc="-50" dirty="0">
              <a:solidFill>
                <a:srgbClr val="000000"/>
              </a:solidFill>
              <a:latin typeface="Abhaya Libre Regular"/>
            </a:endParaRPr>
          </a:p>
          <a:p>
            <a:pPr algn="just">
              <a:lnSpc>
                <a:spcPts val="4466"/>
              </a:lnSpc>
            </a:pPr>
            <a:endParaRPr lang="en-US" sz="3390" spc="-50" dirty="0">
              <a:solidFill>
                <a:srgbClr val="000000"/>
              </a:solidFill>
              <a:latin typeface="Abhaya Libre Regular"/>
            </a:endParaRP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4993119" y="9508512"/>
            <a:ext cx="2360235" cy="60276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3615817" y="9258300"/>
            <a:ext cx="909581" cy="944654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E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4196164">
            <a:off x="-5564227" y="7947065"/>
            <a:ext cx="11324455" cy="1207064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836636">
            <a:off x="0" y="-2006961"/>
            <a:ext cx="3334026" cy="358848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6418708" y="0"/>
            <a:ext cx="1869292" cy="186929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6957584" y="9258300"/>
            <a:ext cx="3710720" cy="779251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3644918" y="556578"/>
            <a:ext cx="11415078" cy="35139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49"/>
              </a:lnSpc>
            </a:pPr>
            <a:r>
              <a:rPr lang="sr-Latn-RS" sz="6410" dirty="0">
                <a:solidFill>
                  <a:srgbClr val="000000"/>
                </a:solidFill>
                <a:latin typeface="Abhaya Libre Regular Bold"/>
              </a:rPr>
              <a:t>Trening materijali</a:t>
            </a:r>
            <a:endParaRPr lang="en-US" sz="6410" dirty="0">
              <a:solidFill>
                <a:srgbClr val="000000"/>
              </a:solidFill>
              <a:latin typeface="Abhaya Libre Regular Bold"/>
            </a:endParaRPr>
          </a:p>
          <a:p>
            <a:pPr algn="ctr">
              <a:lnSpc>
                <a:spcPts val="5449"/>
              </a:lnSpc>
            </a:pPr>
            <a:r>
              <a:rPr lang="en-US" sz="6410" dirty="0">
                <a:solidFill>
                  <a:srgbClr val="000000"/>
                </a:solidFill>
                <a:latin typeface="Abhaya Libre Regular Bold"/>
              </a:rPr>
              <a:t>(</a:t>
            </a:r>
            <a:r>
              <a:rPr lang="sr-Latn-RS" sz="6410" dirty="0">
                <a:solidFill>
                  <a:srgbClr val="000000"/>
                </a:solidFill>
                <a:latin typeface="Abhaya Libre Regular Bold"/>
              </a:rPr>
              <a:t>primeri dobre prakse</a:t>
            </a:r>
            <a:r>
              <a:rPr lang="en-US" sz="6410" dirty="0">
                <a:solidFill>
                  <a:srgbClr val="000000"/>
                </a:solidFill>
                <a:latin typeface="Abhaya Libre Regular Bold"/>
              </a:rPr>
              <a:t>) </a:t>
            </a:r>
          </a:p>
          <a:p>
            <a:pPr algn="ctr">
              <a:lnSpc>
                <a:spcPts val="5449"/>
              </a:lnSpc>
            </a:pPr>
            <a:endParaRPr lang="en-US" sz="6410" dirty="0">
              <a:solidFill>
                <a:srgbClr val="000000"/>
              </a:solidFill>
              <a:latin typeface="Abhaya Libre Regular Bold"/>
            </a:endParaRPr>
          </a:p>
          <a:p>
            <a:pPr algn="ctr">
              <a:lnSpc>
                <a:spcPts val="5449"/>
              </a:lnSpc>
            </a:pPr>
            <a:endParaRPr lang="en-US" sz="6410" dirty="0">
              <a:solidFill>
                <a:srgbClr val="000000"/>
              </a:solidFill>
              <a:latin typeface="Abhaya Libre Regular Bold"/>
            </a:endParaRPr>
          </a:p>
          <a:p>
            <a:pPr algn="ctr">
              <a:lnSpc>
                <a:spcPts val="5449"/>
              </a:lnSpc>
            </a:pPr>
            <a:r>
              <a:rPr lang="en-US" sz="6410" dirty="0">
                <a:solidFill>
                  <a:srgbClr val="000000"/>
                </a:solidFill>
                <a:latin typeface="Abhaya Libre Regular Bold"/>
              </a:rPr>
              <a:t>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488837" y="2127808"/>
            <a:ext cx="9890505" cy="56682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446"/>
              </a:lnSpc>
            </a:pPr>
            <a:r>
              <a:rPr lang="en-US" sz="3990" spc="-59" dirty="0">
                <a:solidFill>
                  <a:srgbClr val="000000"/>
                </a:solidFill>
                <a:latin typeface="Abhaya Libre Regular Bold"/>
              </a:rPr>
              <a:t>           2. </a:t>
            </a:r>
            <a:r>
              <a:rPr lang="en-US" sz="4000" spc="-58" dirty="0" err="1">
                <a:solidFill>
                  <a:srgbClr val="000000"/>
                </a:solidFill>
                <a:latin typeface="Abhaya Libre Regular Bold"/>
              </a:rPr>
              <a:t>Preduzetničke</a:t>
            </a:r>
            <a:r>
              <a:rPr lang="en-US" sz="4000" spc="-58" dirty="0">
                <a:solidFill>
                  <a:srgbClr val="000000"/>
                </a:solidFill>
                <a:latin typeface="Abhaya Libre Regular Bold"/>
              </a:rPr>
              <a:t> </a:t>
            </a:r>
            <a:r>
              <a:rPr lang="en-US" sz="4000" spc="-58" dirty="0" err="1">
                <a:solidFill>
                  <a:srgbClr val="000000"/>
                </a:solidFill>
                <a:latin typeface="Abhaya Libre Regular Bold"/>
              </a:rPr>
              <a:t>ideje</a:t>
            </a:r>
            <a:r>
              <a:rPr lang="en-US" sz="4000" spc="-58" dirty="0">
                <a:solidFill>
                  <a:srgbClr val="000000"/>
                </a:solidFill>
                <a:latin typeface="Abhaya Libre Regular Bold"/>
              </a:rPr>
              <a:t> u video </a:t>
            </a:r>
            <a:r>
              <a:rPr lang="en-US" sz="4000" spc="-58" dirty="0" err="1">
                <a:solidFill>
                  <a:srgbClr val="000000"/>
                </a:solidFill>
                <a:latin typeface="Abhaya Libre Regular Bold"/>
              </a:rPr>
              <a:t>konkursu</a:t>
            </a:r>
            <a:endParaRPr lang="sr-Latn-RS" sz="4000" spc="-58" dirty="0">
              <a:solidFill>
                <a:srgbClr val="000000"/>
              </a:solidFill>
              <a:latin typeface="Abhaya Libre Regular Bold"/>
            </a:endParaRPr>
          </a:p>
          <a:p>
            <a:pPr algn="just">
              <a:lnSpc>
                <a:spcPts val="4886"/>
              </a:lnSpc>
            </a:pPr>
            <a:endParaRPr lang="en-US" sz="3990" spc="-59" dirty="0">
              <a:solidFill>
                <a:srgbClr val="000000"/>
              </a:solidFill>
              <a:latin typeface="Abhaya Libre Regular Bold"/>
            </a:endParaRPr>
          </a:p>
          <a:p>
            <a:pPr algn="just">
              <a:lnSpc>
                <a:spcPts val="4886"/>
              </a:lnSpc>
            </a:pPr>
            <a:r>
              <a:rPr lang="en-US" sz="3490" spc="-52" dirty="0">
                <a:solidFill>
                  <a:srgbClr val="000000"/>
                </a:solidFill>
                <a:latin typeface="Abhaya Libre Regular"/>
              </a:rPr>
              <a:t>Ova </a:t>
            </a:r>
            <a:r>
              <a:rPr lang="en-US" sz="3490" spc="-52" dirty="0" err="1">
                <a:solidFill>
                  <a:srgbClr val="000000"/>
                </a:solidFill>
                <a:latin typeface="Abhaya Libre Regular"/>
              </a:rPr>
              <a:t>praksa</a:t>
            </a:r>
            <a:r>
              <a:rPr lang="en-US" sz="3490" spc="-52" dirty="0">
                <a:solidFill>
                  <a:srgbClr val="000000"/>
                </a:solidFill>
                <a:latin typeface="Abhaya Libre Regular"/>
              </a:rPr>
              <a:t> se </a:t>
            </a:r>
            <a:r>
              <a:rPr lang="en-US" sz="3490" spc="-52" dirty="0" err="1">
                <a:solidFill>
                  <a:srgbClr val="000000"/>
                </a:solidFill>
                <a:latin typeface="Abhaya Libre Regular"/>
              </a:rPr>
              <a:t>odvijala</a:t>
            </a:r>
            <a:r>
              <a:rPr lang="en-US" sz="3490" spc="-52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3490" spc="-52" dirty="0" err="1">
                <a:solidFill>
                  <a:srgbClr val="000000"/>
                </a:solidFill>
                <a:latin typeface="Abhaya Libre Regular"/>
              </a:rPr>
              <a:t>na</a:t>
            </a:r>
            <a:r>
              <a:rPr lang="en-US" sz="3490" spc="-52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3490" spc="-52" dirty="0" err="1">
                <a:solidFill>
                  <a:srgbClr val="000000"/>
                </a:solidFill>
                <a:latin typeface="Abhaya Libre Regular"/>
              </a:rPr>
              <a:t>regionalnom</a:t>
            </a:r>
            <a:r>
              <a:rPr lang="en-US" sz="3490" spc="-52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3490" spc="-52" dirty="0" err="1">
                <a:solidFill>
                  <a:srgbClr val="000000"/>
                </a:solidFill>
                <a:latin typeface="Abhaya Libre Regular"/>
              </a:rPr>
              <a:t>nivou</a:t>
            </a:r>
            <a:r>
              <a:rPr lang="en-US" sz="3490" spc="-52" dirty="0">
                <a:solidFill>
                  <a:srgbClr val="000000"/>
                </a:solidFill>
                <a:latin typeface="Abhaya Libre Regular"/>
              </a:rPr>
              <a:t>, </a:t>
            </a:r>
            <a:r>
              <a:rPr lang="en-US" sz="3490" spc="-52" dirty="0" err="1">
                <a:solidFill>
                  <a:srgbClr val="000000"/>
                </a:solidFill>
                <a:latin typeface="Abhaya Libre Regular"/>
              </a:rPr>
              <a:t>konkretno</a:t>
            </a:r>
            <a:r>
              <a:rPr lang="en-US" sz="3490" spc="-52" dirty="0">
                <a:solidFill>
                  <a:srgbClr val="000000"/>
                </a:solidFill>
                <a:latin typeface="Abhaya Libre Regular"/>
              </a:rPr>
              <a:t> u </a:t>
            </a:r>
            <a:r>
              <a:rPr lang="en-US" sz="3490" spc="-52" dirty="0" err="1">
                <a:solidFill>
                  <a:srgbClr val="000000"/>
                </a:solidFill>
                <a:latin typeface="Abhaya Libre Regular"/>
              </a:rPr>
              <a:t>oblasti</a:t>
            </a:r>
            <a:r>
              <a:rPr lang="en-US" sz="3490" spc="-52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3600" spc="-50" dirty="0" err="1">
                <a:solidFill>
                  <a:srgbClr val="000000"/>
                </a:solidFill>
                <a:latin typeface="Abhaya Libre Regular"/>
              </a:rPr>
              <a:t>Txorierri</a:t>
            </a:r>
            <a:r>
              <a:rPr lang="en-US" sz="3490" spc="-52" dirty="0" smtClean="0">
                <a:solidFill>
                  <a:srgbClr val="000000"/>
                </a:solidFill>
                <a:latin typeface="Abhaya Libre Regular"/>
              </a:rPr>
              <a:t>, </a:t>
            </a:r>
            <a:r>
              <a:rPr lang="en-US" sz="3490" spc="-52" dirty="0">
                <a:solidFill>
                  <a:srgbClr val="000000"/>
                </a:solidFill>
                <a:latin typeface="Abhaya Libre Regular"/>
              </a:rPr>
              <a:t>a ne </a:t>
            </a:r>
            <a:r>
              <a:rPr lang="en-US" sz="3490" spc="-52" dirty="0" err="1">
                <a:solidFill>
                  <a:srgbClr val="000000"/>
                </a:solidFill>
                <a:latin typeface="Abhaya Libre Regular"/>
              </a:rPr>
              <a:t>na</a:t>
            </a:r>
            <a:r>
              <a:rPr lang="en-US" sz="3490" spc="-52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3490" spc="-52" dirty="0" err="1">
                <a:solidFill>
                  <a:srgbClr val="000000"/>
                </a:solidFill>
                <a:latin typeface="Abhaya Libre Regular"/>
              </a:rPr>
              <a:t>nacionalnom</a:t>
            </a:r>
            <a:r>
              <a:rPr lang="en-US" sz="3490" spc="-52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3490" spc="-52" dirty="0" err="1">
                <a:solidFill>
                  <a:srgbClr val="000000"/>
                </a:solidFill>
                <a:latin typeface="Abhaya Libre Regular"/>
              </a:rPr>
              <a:t>nivou</a:t>
            </a:r>
            <a:r>
              <a:rPr lang="en-US" sz="3490" spc="-52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3490" spc="-52" dirty="0" err="1">
                <a:solidFill>
                  <a:srgbClr val="000000"/>
                </a:solidFill>
                <a:latin typeface="Abhaya Libre Regular"/>
              </a:rPr>
              <a:t>kao</a:t>
            </a:r>
            <a:r>
              <a:rPr lang="en-US" sz="3490" spc="-52" dirty="0">
                <a:solidFill>
                  <a:srgbClr val="000000"/>
                </a:solidFill>
                <a:latin typeface="Abhaya Libre Regular"/>
              </a:rPr>
              <a:t> u </a:t>
            </a:r>
            <a:r>
              <a:rPr lang="en-US" sz="3490" spc="-52" dirty="0" err="1">
                <a:solidFill>
                  <a:srgbClr val="000000"/>
                </a:solidFill>
                <a:latin typeface="Abhaya Libre Regular"/>
              </a:rPr>
              <a:t>slučaju</a:t>
            </a:r>
            <a:r>
              <a:rPr lang="en-US" sz="3490" spc="-52" dirty="0">
                <a:solidFill>
                  <a:srgbClr val="000000"/>
                </a:solidFill>
                <a:latin typeface="Abhaya Libre Regular"/>
              </a:rPr>
              <a:t> Final e-FP. </a:t>
            </a:r>
            <a:r>
              <a:rPr lang="sr-Latn-RS" sz="3490" spc="-52" dirty="0" smtClean="0">
                <a:solidFill>
                  <a:srgbClr val="000000"/>
                </a:solidFill>
                <a:latin typeface="Abhaya Libre Regular"/>
              </a:rPr>
              <a:t>Takmičenje</a:t>
            </a:r>
            <a:r>
              <a:rPr lang="en-US" sz="3490" spc="-52" dirty="0" smtClean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3490" spc="-52" dirty="0">
                <a:solidFill>
                  <a:srgbClr val="000000"/>
                </a:solidFill>
                <a:latin typeface="Abhaya Libre Regular"/>
              </a:rPr>
              <a:t>je </a:t>
            </a:r>
            <a:r>
              <a:rPr lang="sr-Latn-RS" sz="3490" spc="-52" dirty="0" smtClean="0">
                <a:solidFill>
                  <a:srgbClr val="000000"/>
                </a:solidFill>
                <a:latin typeface="Abhaya Libre Regular"/>
              </a:rPr>
              <a:t>bila </a:t>
            </a:r>
            <a:r>
              <a:rPr lang="en-US" sz="3490" spc="-52" dirty="0" err="1" smtClean="0">
                <a:solidFill>
                  <a:srgbClr val="000000"/>
                </a:solidFill>
                <a:latin typeface="Abhaya Libre Regular"/>
              </a:rPr>
              <a:t>alternativa</a:t>
            </a:r>
            <a:r>
              <a:rPr lang="en-US" sz="3490" spc="-52" dirty="0" smtClean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3490" spc="-52" dirty="0">
                <a:solidFill>
                  <a:srgbClr val="000000"/>
                </a:solidFill>
                <a:latin typeface="Abhaya Libre Regular"/>
              </a:rPr>
              <a:t>Final e-FP </a:t>
            </a:r>
            <a:r>
              <a:rPr lang="en-US" sz="3490" spc="-52" dirty="0" err="1" smtClean="0">
                <a:solidFill>
                  <a:srgbClr val="000000"/>
                </a:solidFill>
                <a:latin typeface="Abhaya Libre Regular"/>
              </a:rPr>
              <a:t>koja</a:t>
            </a:r>
            <a:r>
              <a:rPr lang="sr-Latn-RS" sz="3490" spc="-52" dirty="0" smtClean="0">
                <a:solidFill>
                  <a:srgbClr val="000000"/>
                </a:solidFill>
                <a:latin typeface="Abhaya Libre Regular"/>
              </a:rPr>
              <a:t> je</a:t>
            </a:r>
            <a:r>
              <a:rPr lang="en-US" sz="3490" spc="-52" dirty="0" smtClean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3490" spc="-52" dirty="0" err="1" smtClean="0">
                <a:solidFill>
                  <a:srgbClr val="000000"/>
                </a:solidFill>
                <a:latin typeface="Abhaya Libre Regular"/>
              </a:rPr>
              <a:t>zahteva</a:t>
            </a:r>
            <a:r>
              <a:rPr lang="sr-Latn-RS" sz="3490" spc="-52" dirty="0" smtClean="0">
                <a:solidFill>
                  <a:srgbClr val="000000"/>
                </a:solidFill>
                <a:latin typeface="Abhaya Libre Regular"/>
              </a:rPr>
              <a:t>la</a:t>
            </a:r>
            <a:r>
              <a:rPr lang="en-US" sz="3490" spc="-52" dirty="0" smtClean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3490" spc="-52" dirty="0" err="1">
                <a:solidFill>
                  <a:srgbClr val="000000"/>
                </a:solidFill>
                <a:latin typeface="Abhaya Libre Regular"/>
              </a:rPr>
              <a:t>manje</a:t>
            </a:r>
            <a:r>
              <a:rPr lang="en-US" sz="3490" spc="-52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3490" spc="-52" dirty="0" err="1">
                <a:solidFill>
                  <a:srgbClr val="000000"/>
                </a:solidFill>
                <a:latin typeface="Abhaya Libre Regular"/>
              </a:rPr>
              <a:t>resursa</a:t>
            </a:r>
            <a:r>
              <a:rPr lang="en-US" sz="3490" spc="-52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3490" spc="-52" dirty="0" err="1" smtClean="0">
                <a:solidFill>
                  <a:srgbClr val="000000"/>
                </a:solidFill>
                <a:latin typeface="Abhaya Libre Regular"/>
              </a:rPr>
              <a:t>i</a:t>
            </a:r>
            <a:r>
              <a:rPr lang="en-US" sz="3490" spc="-52" dirty="0" smtClean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3490" spc="-52" dirty="0" err="1">
                <a:solidFill>
                  <a:srgbClr val="000000"/>
                </a:solidFill>
                <a:latin typeface="Abhaya Libre Regular"/>
              </a:rPr>
              <a:t>koja</a:t>
            </a:r>
            <a:r>
              <a:rPr lang="en-US" sz="3490" spc="-52" dirty="0">
                <a:solidFill>
                  <a:srgbClr val="000000"/>
                </a:solidFill>
                <a:latin typeface="Abhaya Libre Regular"/>
              </a:rPr>
              <a:t> se </a:t>
            </a:r>
            <a:r>
              <a:rPr lang="en-US" sz="3490" spc="-52" dirty="0" err="1">
                <a:solidFill>
                  <a:srgbClr val="000000"/>
                </a:solidFill>
                <a:latin typeface="Abhaya Libre Regular"/>
              </a:rPr>
              <a:t>radi</a:t>
            </a:r>
            <a:r>
              <a:rPr lang="en-US" sz="3490" spc="-52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sr-Latn-RS" sz="3490" spc="-52" dirty="0" smtClean="0">
                <a:solidFill>
                  <a:srgbClr val="000000"/>
                </a:solidFill>
                <a:latin typeface="Abhaya Libre Regular"/>
              </a:rPr>
              <a:t>u direktnom kontaktu</a:t>
            </a:r>
            <a:r>
              <a:rPr lang="en-US" sz="3490" spc="-52" dirty="0" smtClean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3490" spc="-52" dirty="0" err="1">
                <a:solidFill>
                  <a:srgbClr val="000000"/>
                </a:solidFill>
                <a:latin typeface="Abhaya Libre Regular"/>
              </a:rPr>
              <a:t>sa</a:t>
            </a:r>
            <a:r>
              <a:rPr lang="en-US" sz="3490" spc="-52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3490" spc="-52" dirty="0" err="1" smtClean="0">
                <a:solidFill>
                  <a:srgbClr val="000000"/>
                </a:solidFill>
                <a:latin typeface="Abhaya Libre Regular"/>
              </a:rPr>
              <a:t>studentima</a:t>
            </a:r>
            <a:r>
              <a:rPr lang="en-US" sz="3490" spc="-52" dirty="0">
                <a:solidFill>
                  <a:srgbClr val="000000"/>
                </a:solidFill>
                <a:latin typeface="Abhaya Libre Regular"/>
              </a:rPr>
              <a:t>, </a:t>
            </a:r>
            <a:r>
              <a:rPr lang="sr-Latn-RS" sz="3490" spc="-52" dirty="0" smtClean="0">
                <a:solidFill>
                  <a:srgbClr val="000000"/>
                </a:solidFill>
                <a:latin typeface="Abhaya Libre Regular"/>
              </a:rPr>
              <a:t>obezbeđujući</a:t>
            </a:r>
            <a:r>
              <a:rPr lang="en-US" sz="3490" spc="-52" dirty="0" smtClean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3490" spc="-52" dirty="0" err="1">
                <a:solidFill>
                  <a:srgbClr val="000000"/>
                </a:solidFill>
                <a:latin typeface="Abhaya Libre Regular"/>
              </a:rPr>
              <a:t>im</a:t>
            </a:r>
            <a:r>
              <a:rPr lang="en-US" sz="3490" spc="-52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3490" spc="-52" dirty="0" err="1">
                <a:solidFill>
                  <a:srgbClr val="000000"/>
                </a:solidFill>
                <a:latin typeface="Abhaya Libre Regular"/>
              </a:rPr>
              <a:t>prostor</a:t>
            </a:r>
            <a:r>
              <a:rPr lang="en-US" sz="3490" spc="-52" dirty="0">
                <a:solidFill>
                  <a:srgbClr val="000000"/>
                </a:solidFill>
                <a:latin typeface="Abhaya Libre Regular"/>
              </a:rPr>
              <a:t> u </a:t>
            </a:r>
            <a:r>
              <a:rPr lang="en-US" sz="3490" spc="-52" dirty="0" err="1" smtClean="0">
                <a:solidFill>
                  <a:srgbClr val="000000"/>
                </a:solidFill>
                <a:latin typeface="Abhaya Libre Regular"/>
              </a:rPr>
              <a:t>ko</a:t>
            </a:r>
            <a:r>
              <a:rPr lang="sr-Latn-RS" sz="3490" spc="-52" dirty="0" smtClean="0">
                <a:solidFill>
                  <a:srgbClr val="000000"/>
                </a:solidFill>
                <a:latin typeface="Abhaya Libre Regular"/>
              </a:rPr>
              <a:t>me</a:t>
            </a:r>
            <a:r>
              <a:rPr lang="en-US" sz="3490" spc="-52" dirty="0" smtClean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3490" spc="-52" dirty="0">
                <a:solidFill>
                  <a:srgbClr val="000000"/>
                </a:solidFill>
                <a:latin typeface="Abhaya Libre Regular"/>
              </a:rPr>
              <a:t>se </a:t>
            </a:r>
            <a:r>
              <a:rPr lang="en-US" sz="3490" spc="-52" dirty="0" err="1">
                <a:solidFill>
                  <a:srgbClr val="000000"/>
                </a:solidFill>
                <a:latin typeface="Abhaya Libre Regular"/>
              </a:rPr>
              <a:t>mogu</a:t>
            </a:r>
            <a:r>
              <a:rPr lang="en-US" sz="3490" spc="-52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3490" spc="-52" dirty="0" err="1" smtClean="0">
                <a:solidFill>
                  <a:srgbClr val="000000"/>
                </a:solidFill>
                <a:latin typeface="Abhaya Libre Regular"/>
              </a:rPr>
              <a:t>ose</a:t>
            </a:r>
            <a:r>
              <a:rPr lang="sr-Latn-RS" sz="3490" spc="-52" dirty="0" smtClean="0">
                <a:solidFill>
                  <a:srgbClr val="000000"/>
                </a:solidFill>
                <a:latin typeface="Abhaya Libre Regular"/>
              </a:rPr>
              <a:t>ć</a:t>
            </a:r>
            <a:r>
              <a:rPr lang="en-US" sz="3490" spc="-52" dirty="0" err="1" smtClean="0">
                <a:solidFill>
                  <a:srgbClr val="000000"/>
                </a:solidFill>
                <a:latin typeface="Abhaya Libre Regular"/>
              </a:rPr>
              <a:t>ati</a:t>
            </a:r>
            <a:r>
              <a:rPr lang="en-US" sz="3490" spc="-52" dirty="0" smtClean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3490" spc="-52" dirty="0" err="1">
                <a:solidFill>
                  <a:srgbClr val="000000"/>
                </a:solidFill>
                <a:latin typeface="Abhaya Libre Regular"/>
              </a:rPr>
              <a:t>bezbedno</a:t>
            </a:r>
            <a:r>
              <a:rPr lang="en-US" sz="3490" spc="-52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3490" spc="-52" dirty="0" err="1">
                <a:solidFill>
                  <a:srgbClr val="000000"/>
                </a:solidFill>
                <a:latin typeface="Abhaya Libre Regular"/>
              </a:rPr>
              <a:t>i</a:t>
            </a:r>
            <a:r>
              <a:rPr lang="en-US" sz="3490" spc="-52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3490" spc="-52" dirty="0" err="1">
                <a:solidFill>
                  <a:srgbClr val="000000"/>
                </a:solidFill>
                <a:latin typeface="Abhaya Libre Regular"/>
              </a:rPr>
              <a:t>udobno</a:t>
            </a:r>
            <a:r>
              <a:rPr lang="en-US" sz="3490" spc="-52" dirty="0">
                <a:solidFill>
                  <a:srgbClr val="000000"/>
                </a:solidFill>
                <a:latin typeface="Abhaya Libre Regular"/>
              </a:rPr>
              <a:t>.</a:t>
            </a:r>
            <a:endParaRPr lang="en-US" sz="3490" spc="-52" dirty="0">
              <a:solidFill>
                <a:srgbClr val="000000"/>
              </a:solidFill>
              <a:latin typeface="Abhaya Libre Regular"/>
            </a:endParaRPr>
          </a:p>
          <a:p>
            <a:pPr algn="just">
              <a:lnSpc>
                <a:spcPts val="4466"/>
              </a:lnSpc>
            </a:pPr>
            <a:endParaRPr lang="en-US" sz="3490" spc="-52" dirty="0">
              <a:solidFill>
                <a:srgbClr val="000000"/>
              </a:solidFill>
              <a:latin typeface="Abhaya Libre Regular"/>
            </a:endParaRP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0668303" y="3188315"/>
            <a:ext cx="7357847" cy="474103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4993119" y="9508512"/>
            <a:ext cx="2360235" cy="602763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3456555" y="9092897"/>
            <a:ext cx="1068843" cy="1110057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E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80155" y="837458"/>
            <a:ext cx="17927690" cy="963613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852805">
            <a:off x="6163950" y="-3326906"/>
            <a:ext cx="5364129" cy="536412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167879">
            <a:off x="16541943" y="7503474"/>
            <a:ext cx="5721823" cy="566980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4196164">
            <a:off x="-5667382" y="8118007"/>
            <a:ext cx="11622266" cy="1238807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-642319" y="-2559782"/>
            <a:ext cx="3334026" cy="358848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5371492" y="9488339"/>
            <a:ext cx="2556197" cy="275128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1185502">
            <a:off x="-3852602" y="189371"/>
            <a:ext cx="4352147" cy="434644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7379619">
            <a:off x="2804477" y="10361181"/>
            <a:ext cx="5810576" cy="580296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6632729">
            <a:off x="18127522" y="1732064"/>
            <a:ext cx="4881157" cy="4874760"/>
          </a:xfrm>
          <a:prstGeom prst="rect">
            <a:avLst/>
          </a:prstGeom>
        </p:spPr>
      </p:pic>
      <p:grpSp>
        <p:nvGrpSpPr>
          <p:cNvPr id="11" name="Group 11"/>
          <p:cNvGrpSpPr/>
          <p:nvPr/>
        </p:nvGrpSpPr>
        <p:grpSpPr>
          <a:xfrm>
            <a:off x="3249428" y="1707515"/>
            <a:ext cx="3086100" cy="2652117"/>
            <a:chOff x="0" y="0"/>
            <a:chExt cx="812800" cy="6985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FEFEFE"/>
            </a:solidFill>
            <a:ln w="38100">
              <a:solidFill>
                <a:srgbClr val="04989E"/>
              </a:solidFill>
            </a:ln>
          </p:spPr>
        </p:sp>
        <p:sp>
          <p:nvSpPr>
            <p:cNvPr id="13" name="TextBox 13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5709765" y="3152626"/>
            <a:ext cx="3086100" cy="2652117"/>
            <a:chOff x="0" y="0"/>
            <a:chExt cx="812800" cy="6985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FEFEFE"/>
            </a:solidFill>
            <a:ln w="38100">
              <a:solidFill>
                <a:srgbClr val="04989E"/>
              </a:solidFill>
            </a:ln>
          </p:spPr>
        </p:sp>
        <p:sp>
          <p:nvSpPr>
            <p:cNvPr id="16" name="TextBox 16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2691707" y="4508851"/>
            <a:ext cx="3643821" cy="3131408"/>
            <a:chOff x="0" y="0"/>
            <a:chExt cx="812800" cy="6985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FEFEFE"/>
            </a:solidFill>
            <a:ln w="38100">
              <a:solidFill>
                <a:srgbClr val="04989E"/>
              </a:solidFill>
            </a:ln>
          </p:spPr>
        </p:sp>
        <p:sp>
          <p:nvSpPr>
            <p:cNvPr id="19" name="TextBox 19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5759915" y="6157168"/>
            <a:ext cx="3086100" cy="2652117"/>
            <a:chOff x="0" y="0"/>
            <a:chExt cx="812800" cy="6985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FEFEFE"/>
            </a:solidFill>
            <a:ln w="38100">
              <a:solidFill>
                <a:srgbClr val="04989E"/>
              </a:solidFill>
            </a:ln>
          </p:spPr>
        </p:sp>
        <p:sp>
          <p:nvSpPr>
            <p:cNvPr id="22" name="TextBox 22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8182339" y="4478685"/>
            <a:ext cx="3086100" cy="2652117"/>
            <a:chOff x="0" y="0"/>
            <a:chExt cx="812800" cy="69850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FEFEFE"/>
            </a:solidFill>
            <a:ln w="38100">
              <a:solidFill>
                <a:srgbClr val="04989E"/>
              </a:solidFill>
            </a:ln>
          </p:spPr>
        </p:sp>
        <p:sp>
          <p:nvSpPr>
            <p:cNvPr id="25" name="TextBox 25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10749353" y="3182792"/>
            <a:ext cx="3086100" cy="2652117"/>
            <a:chOff x="0" y="0"/>
            <a:chExt cx="812800" cy="698500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FEFEFE"/>
            </a:solidFill>
            <a:ln w="38100">
              <a:solidFill>
                <a:srgbClr val="04989E"/>
              </a:solidFill>
            </a:ln>
          </p:spPr>
        </p:sp>
        <p:sp>
          <p:nvSpPr>
            <p:cNvPr id="28" name="TextBox 28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10749353" y="5984128"/>
            <a:ext cx="3086100" cy="2652117"/>
            <a:chOff x="0" y="0"/>
            <a:chExt cx="812800" cy="698500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FEFEFE"/>
            </a:solidFill>
            <a:ln w="38100">
              <a:solidFill>
                <a:srgbClr val="04989E"/>
              </a:solidFill>
            </a:ln>
          </p:spPr>
        </p:sp>
        <p:sp>
          <p:nvSpPr>
            <p:cNvPr id="31" name="TextBox 31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2" name="Group 32"/>
          <p:cNvGrpSpPr/>
          <p:nvPr/>
        </p:nvGrpSpPr>
        <p:grpSpPr>
          <a:xfrm>
            <a:off x="13225533" y="4508851"/>
            <a:ext cx="3086100" cy="2652117"/>
            <a:chOff x="0" y="0"/>
            <a:chExt cx="812800" cy="698500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FEFEFE"/>
            </a:solidFill>
            <a:ln w="38100">
              <a:solidFill>
                <a:srgbClr val="04989E"/>
              </a:solidFill>
            </a:ln>
          </p:spPr>
        </p:sp>
        <p:sp>
          <p:nvSpPr>
            <p:cNvPr id="34" name="TextBox 34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pic>
        <p:nvPicPr>
          <p:cNvPr id="35" name="Picture 35"/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>
          <a:xfrm>
            <a:off x="16418708" y="0"/>
            <a:ext cx="1869292" cy="1869292"/>
          </a:xfrm>
          <a:prstGeom prst="rect">
            <a:avLst/>
          </a:prstGeom>
        </p:spPr>
      </p:pic>
      <p:pic>
        <p:nvPicPr>
          <p:cNvPr id="36" name="Picture 36"/>
          <p:cNvPicPr>
            <a:picLocks noChangeAspect="1"/>
          </p:cNvPicPr>
          <p:nvPr/>
        </p:nvPicPr>
        <p:blipFill>
          <a:blip r:embed="rId19"/>
          <a:srcRect/>
          <a:stretch>
            <a:fillRect/>
          </a:stretch>
        </p:blipFill>
        <p:spPr>
          <a:xfrm>
            <a:off x="3687102" y="2559643"/>
            <a:ext cx="2210751" cy="947860"/>
          </a:xfrm>
          <a:prstGeom prst="rect">
            <a:avLst/>
          </a:prstGeom>
        </p:spPr>
      </p:pic>
      <p:pic>
        <p:nvPicPr>
          <p:cNvPr id="37" name="Picture 37"/>
          <p:cNvPicPr>
            <a:picLocks noChangeAspect="1"/>
          </p:cNvPicPr>
          <p:nvPr/>
        </p:nvPicPr>
        <p:blipFill>
          <a:blip r:embed="rId20"/>
          <a:srcRect/>
          <a:stretch>
            <a:fillRect/>
          </a:stretch>
        </p:blipFill>
        <p:spPr>
          <a:xfrm>
            <a:off x="6243886" y="3864404"/>
            <a:ext cx="2017858" cy="1288893"/>
          </a:xfrm>
          <a:prstGeom prst="rect">
            <a:avLst/>
          </a:prstGeom>
        </p:spPr>
      </p:pic>
      <p:pic>
        <p:nvPicPr>
          <p:cNvPr id="38" name="Picture 38"/>
          <p:cNvPicPr>
            <a:picLocks noChangeAspect="1"/>
          </p:cNvPicPr>
          <p:nvPr/>
        </p:nvPicPr>
        <p:blipFill>
          <a:blip r:embed="rId21"/>
          <a:srcRect/>
          <a:stretch>
            <a:fillRect/>
          </a:stretch>
        </p:blipFill>
        <p:spPr>
          <a:xfrm>
            <a:off x="2989668" y="5655524"/>
            <a:ext cx="3047900" cy="793115"/>
          </a:xfrm>
          <a:prstGeom prst="rect">
            <a:avLst/>
          </a:prstGeom>
        </p:spPr>
      </p:pic>
      <p:pic>
        <p:nvPicPr>
          <p:cNvPr id="39" name="Picture 39"/>
          <p:cNvPicPr>
            <a:picLocks noChangeAspect="1"/>
          </p:cNvPicPr>
          <p:nvPr/>
        </p:nvPicPr>
        <p:blipFill>
          <a:blip r:embed="rId22"/>
          <a:srcRect/>
          <a:stretch>
            <a:fillRect/>
          </a:stretch>
        </p:blipFill>
        <p:spPr>
          <a:xfrm>
            <a:off x="8630487" y="5274869"/>
            <a:ext cx="2189806" cy="937237"/>
          </a:xfrm>
          <a:prstGeom prst="rect">
            <a:avLst/>
          </a:prstGeom>
        </p:spPr>
      </p:pic>
      <p:pic>
        <p:nvPicPr>
          <p:cNvPr id="40" name="Picture 40"/>
          <p:cNvPicPr>
            <a:picLocks noChangeAspect="1"/>
          </p:cNvPicPr>
          <p:nvPr/>
        </p:nvPicPr>
        <p:blipFill>
          <a:blip r:embed="rId23"/>
          <a:srcRect/>
          <a:stretch>
            <a:fillRect/>
          </a:stretch>
        </p:blipFill>
        <p:spPr>
          <a:xfrm>
            <a:off x="11121878" y="4169443"/>
            <a:ext cx="2341050" cy="698495"/>
          </a:xfrm>
          <a:prstGeom prst="rect">
            <a:avLst/>
          </a:prstGeom>
        </p:spPr>
      </p:pic>
      <p:pic>
        <p:nvPicPr>
          <p:cNvPr id="41" name="Picture 41"/>
          <p:cNvPicPr>
            <a:picLocks noChangeAspect="1"/>
          </p:cNvPicPr>
          <p:nvPr/>
        </p:nvPicPr>
        <p:blipFill>
          <a:blip r:embed="rId24"/>
          <a:srcRect/>
          <a:stretch>
            <a:fillRect/>
          </a:stretch>
        </p:blipFill>
        <p:spPr>
          <a:xfrm>
            <a:off x="13225533" y="5274869"/>
            <a:ext cx="2941124" cy="1105653"/>
          </a:xfrm>
          <a:prstGeom prst="rect">
            <a:avLst/>
          </a:prstGeom>
        </p:spPr>
      </p:pic>
      <p:pic>
        <p:nvPicPr>
          <p:cNvPr id="42" name="Picture 42"/>
          <p:cNvPicPr>
            <a:picLocks noChangeAspect="1"/>
          </p:cNvPicPr>
          <p:nvPr/>
        </p:nvPicPr>
        <p:blipFill>
          <a:blip r:embed="rId25"/>
          <a:srcRect/>
          <a:stretch>
            <a:fillRect/>
          </a:stretch>
        </p:blipFill>
        <p:spPr>
          <a:xfrm>
            <a:off x="11121878" y="6279508"/>
            <a:ext cx="2425650" cy="2061358"/>
          </a:xfrm>
          <a:prstGeom prst="rect">
            <a:avLst/>
          </a:prstGeom>
        </p:spPr>
      </p:pic>
      <p:pic>
        <p:nvPicPr>
          <p:cNvPr id="43" name="Picture 43"/>
          <p:cNvPicPr>
            <a:picLocks noChangeAspect="1"/>
          </p:cNvPicPr>
          <p:nvPr/>
        </p:nvPicPr>
        <p:blipFill>
          <a:blip r:embed="rId26"/>
          <a:srcRect/>
          <a:stretch>
            <a:fillRect/>
          </a:stretch>
        </p:blipFill>
        <p:spPr>
          <a:xfrm>
            <a:off x="5831152" y="6271468"/>
            <a:ext cx="3014863" cy="2131759"/>
          </a:xfrm>
          <a:prstGeom prst="rect">
            <a:avLst/>
          </a:prstGeom>
        </p:spPr>
      </p:pic>
      <p:sp>
        <p:nvSpPr>
          <p:cNvPr id="44" name="TextBox 44"/>
          <p:cNvSpPr txBox="1"/>
          <p:nvPr/>
        </p:nvSpPr>
        <p:spPr>
          <a:xfrm>
            <a:off x="7090754" y="1228725"/>
            <a:ext cx="8280738" cy="7707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449"/>
              </a:lnSpc>
            </a:pPr>
            <a:r>
              <a:rPr lang="sr-Latn-RS" sz="6410" dirty="0" smtClean="0">
                <a:solidFill>
                  <a:srgbClr val="000000"/>
                </a:solidFill>
                <a:latin typeface="Abhaya Libre Regular Bold"/>
              </a:rPr>
              <a:t>Konzorcijum</a:t>
            </a:r>
            <a:endParaRPr lang="en-US" sz="6410" dirty="0">
              <a:solidFill>
                <a:srgbClr val="000000"/>
              </a:solidFill>
              <a:latin typeface="Abhaya Libre Regular Bold"/>
            </a:endParaRPr>
          </a:p>
        </p:txBody>
      </p:sp>
      <p:pic>
        <p:nvPicPr>
          <p:cNvPr id="45" name="Picture 45"/>
          <p:cNvPicPr>
            <a:picLocks noChangeAspect="1"/>
          </p:cNvPicPr>
          <p:nvPr/>
        </p:nvPicPr>
        <p:blipFill>
          <a:blip r:embed="rId27"/>
          <a:srcRect/>
          <a:stretch>
            <a:fillRect/>
          </a:stretch>
        </p:blipFill>
        <p:spPr>
          <a:xfrm>
            <a:off x="7870030" y="9245916"/>
            <a:ext cx="3710720" cy="779251"/>
          </a:xfrm>
          <a:prstGeom prst="rect">
            <a:avLst/>
          </a:prstGeom>
        </p:spPr>
      </p:pic>
      <p:pic>
        <p:nvPicPr>
          <p:cNvPr id="46" name="Picture 46"/>
          <p:cNvPicPr>
            <a:picLocks noChangeAspect="1"/>
          </p:cNvPicPr>
          <p:nvPr/>
        </p:nvPicPr>
        <p:blipFill>
          <a:blip r:embed="rId28"/>
          <a:srcRect/>
          <a:stretch>
            <a:fillRect/>
          </a:stretch>
        </p:blipFill>
        <p:spPr>
          <a:xfrm>
            <a:off x="14993119" y="9508512"/>
            <a:ext cx="2360235" cy="602763"/>
          </a:xfrm>
          <a:prstGeom prst="rect">
            <a:avLst/>
          </a:prstGeom>
        </p:spPr>
      </p:pic>
      <p:pic>
        <p:nvPicPr>
          <p:cNvPr id="47" name="Picture 47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0"/>
              </a:ext>
            </a:extLst>
          </a:blip>
          <a:srcRect/>
          <a:stretch>
            <a:fillRect/>
          </a:stretch>
        </p:blipFill>
        <p:spPr>
          <a:xfrm>
            <a:off x="13456555" y="9092897"/>
            <a:ext cx="1068843" cy="1110057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E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4196164">
            <a:off x="-5811133" y="7594029"/>
            <a:ext cx="11622266" cy="1238807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836636">
            <a:off x="0" y="-2006961"/>
            <a:ext cx="3334026" cy="358848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6418708" y="0"/>
            <a:ext cx="1869292" cy="186929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6957584" y="9258300"/>
            <a:ext cx="3710720" cy="779251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3680880" y="900258"/>
            <a:ext cx="11415078" cy="35139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49"/>
              </a:lnSpc>
            </a:pPr>
            <a:r>
              <a:rPr lang="sr-Latn-RS" sz="6410" dirty="0">
                <a:solidFill>
                  <a:srgbClr val="000000"/>
                </a:solidFill>
                <a:latin typeface="Abhaya Libre Regular Bold"/>
              </a:rPr>
              <a:t>Trening materijali</a:t>
            </a:r>
            <a:endParaRPr lang="en-US" sz="6410" dirty="0">
              <a:solidFill>
                <a:srgbClr val="000000"/>
              </a:solidFill>
              <a:latin typeface="Abhaya Libre Regular Bold"/>
            </a:endParaRPr>
          </a:p>
          <a:p>
            <a:pPr algn="ctr">
              <a:lnSpc>
                <a:spcPts val="5449"/>
              </a:lnSpc>
            </a:pPr>
            <a:r>
              <a:rPr lang="en-US" sz="6410" dirty="0">
                <a:solidFill>
                  <a:srgbClr val="000000"/>
                </a:solidFill>
                <a:latin typeface="Abhaya Libre Regular Bold"/>
              </a:rPr>
              <a:t>(</a:t>
            </a:r>
            <a:r>
              <a:rPr lang="sr-Latn-RS" sz="6410" dirty="0">
                <a:solidFill>
                  <a:srgbClr val="000000"/>
                </a:solidFill>
                <a:latin typeface="Abhaya Libre Regular Bold"/>
              </a:rPr>
              <a:t>primeri dobre prakse</a:t>
            </a:r>
            <a:r>
              <a:rPr lang="en-US" sz="6410" dirty="0">
                <a:solidFill>
                  <a:srgbClr val="000000"/>
                </a:solidFill>
                <a:latin typeface="Abhaya Libre Regular Bold"/>
              </a:rPr>
              <a:t>) </a:t>
            </a:r>
          </a:p>
          <a:p>
            <a:pPr algn="ctr">
              <a:lnSpc>
                <a:spcPts val="5449"/>
              </a:lnSpc>
            </a:pPr>
            <a:endParaRPr lang="en-US" sz="6410" dirty="0">
              <a:solidFill>
                <a:srgbClr val="000000"/>
              </a:solidFill>
              <a:latin typeface="Abhaya Libre Regular Bold"/>
            </a:endParaRPr>
          </a:p>
          <a:p>
            <a:pPr algn="ctr">
              <a:lnSpc>
                <a:spcPts val="5449"/>
              </a:lnSpc>
            </a:pPr>
            <a:endParaRPr lang="en-US" sz="6410" dirty="0">
              <a:solidFill>
                <a:srgbClr val="000000"/>
              </a:solidFill>
              <a:latin typeface="Abhaya Libre Regular Bold"/>
            </a:endParaRPr>
          </a:p>
          <a:p>
            <a:pPr algn="ctr">
              <a:lnSpc>
                <a:spcPts val="5449"/>
              </a:lnSpc>
            </a:pPr>
            <a:r>
              <a:rPr lang="en-US" sz="6410" dirty="0">
                <a:solidFill>
                  <a:srgbClr val="000000"/>
                </a:solidFill>
                <a:latin typeface="Abhaya Libre Regular Bold"/>
              </a:rPr>
              <a:t>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423482" y="2667393"/>
            <a:ext cx="15929872" cy="71558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026"/>
              </a:lnSpc>
            </a:pPr>
            <a:r>
              <a:rPr lang="en-US" sz="3590" spc="-53" dirty="0">
                <a:solidFill>
                  <a:srgbClr val="000000"/>
                </a:solidFill>
                <a:latin typeface="Abhaya Libre Regular Bold"/>
              </a:rPr>
              <a:t>                                                  3. </a:t>
            </a:r>
            <a:r>
              <a:rPr lang="sr-Latn-RS" sz="3590" spc="-53" dirty="0" smtClean="0">
                <a:solidFill>
                  <a:srgbClr val="000000"/>
                </a:solidFill>
                <a:latin typeface="Abhaya Libre Regular Bold"/>
              </a:rPr>
              <a:t>Program liderstva</a:t>
            </a:r>
            <a:r>
              <a:rPr lang="en-US" sz="3590" spc="-53" dirty="0" smtClean="0">
                <a:solidFill>
                  <a:srgbClr val="000000"/>
                </a:solidFill>
                <a:latin typeface="Abhaya Libre Regular Bold"/>
              </a:rPr>
              <a:t>– </a:t>
            </a:r>
            <a:r>
              <a:rPr lang="en-US" sz="3590" spc="-53" dirty="0">
                <a:solidFill>
                  <a:srgbClr val="000000"/>
                </a:solidFill>
                <a:latin typeface="Abhaya Libre Regular Bold"/>
              </a:rPr>
              <a:t>Prat VET Centre</a:t>
            </a:r>
          </a:p>
          <a:p>
            <a:pPr algn="just">
              <a:lnSpc>
                <a:spcPts val="5026"/>
              </a:lnSpc>
            </a:pPr>
            <a:endParaRPr lang="en-US" sz="3590" spc="-53" dirty="0">
              <a:solidFill>
                <a:srgbClr val="000000"/>
              </a:solidFill>
              <a:latin typeface="Abhaya Libre Regular Bold"/>
            </a:endParaRPr>
          </a:p>
          <a:p>
            <a:pPr algn="just">
              <a:lnSpc>
                <a:spcPts val="4606"/>
              </a:lnSpc>
            </a:pPr>
            <a:r>
              <a:rPr lang="en-US" sz="3290" spc="-49" dirty="0">
                <a:solidFill>
                  <a:srgbClr val="000000"/>
                </a:solidFill>
                <a:latin typeface="Abhaya Libre Regular Bold"/>
              </a:rPr>
              <a:t>Kao </a:t>
            </a:r>
            <a:r>
              <a:rPr lang="en-US" sz="3290" spc="-49" dirty="0" err="1">
                <a:solidFill>
                  <a:srgbClr val="000000"/>
                </a:solidFill>
                <a:latin typeface="Abhaya Libre Regular Bold"/>
              </a:rPr>
              <a:t>što</a:t>
            </a:r>
            <a:r>
              <a:rPr lang="en-US" sz="3290" spc="-49" dirty="0">
                <a:solidFill>
                  <a:srgbClr val="000000"/>
                </a:solidFill>
                <a:latin typeface="Abhaya Libre Regular Bold"/>
              </a:rPr>
              <a:t> je </a:t>
            </a:r>
            <a:r>
              <a:rPr lang="en-US" sz="3290" spc="-49" dirty="0" err="1">
                <a:solidFill>
                  <a:srgbClr val="000000"/>
                </a:solidFill>
                <a:latin typeface="Abhaya Libre Regular Bold"/>
              </a:rPr>
              <a:t>ranije</a:t>
            </a:r>
            <a:r>
              <a:rPr lang="en-US" sz="3290" spc="-49" dirty="0">
                <a:solidFill>
                  <a:srgbClr val="000000"/>
                </a:solidFill>
                <a:latin typeface="Abhaya Libre Regular Bold"/>
              </a:rPr>
              <a:t> </a:t>
            </a:r>
            <a:r>
              <a:rPr lang="en-US" sz="3290" spc="-49" dirty="0" err="1">
                <a:solidFill>
                  <a:srgbClr val="000000"/>
                </a:solidFill>
                <a:latin typeface="Abhaya Libre Regular Bold"/>
              </a:rPr>
              <a:t>pomenuto</a:t>
            </a:r>
            <a:r>
              <a:rPr lang="en-US" sz="3290" spc="-49" dirty="0">
                <a:solidFill>
                  <a:srgbClr val="000000"/>
                </a:solidFill>
                <a:latin typeface="Abhaya Libre Regular Bold"/>
              </a:rPr>
              <a:t>, </a:t>
            </a:r>
            <a:r>
              <a:rPr lang="en-US" sz="3290" spc="-49" dirty="0" err="1">
                <a:solidFill>
                  <a:srgbClr val="000000"/>
                </a:solidFill>
                <a:latin typeface="Abhaya Libre Regular Bold"/>
              </a:rPr>
              <a:t>jedan</a:t>
            </a:r>
            <a:r>
              <a:rPr lang="en-US" sz="3290" spc="-49" dirty="0">
                <a:solidFill>
                  <a:srgbClr val="000000"/>
                </a:solidFill>
                <a:latin typeface="Abhaya Libre Regular Bold"/>
              </a:rPr>
              <a:t> </a:t>
            </a:r>
            <a:r>
              <a:rPr lang="sr-Latn-RS" sz="3290" spc="-49" dirty="0" smtClean="0">
                <a:solidFill>
                  <a:srgbClr val="000000"/>
                </a:solidFill>
                <a:latin typeface="Abhaya Libre Regular Bold"/>
              </a:rPr>
              <a:t>SOO</a:t>
            </a:r>
            <a:r>
              <a:rPr lang="en-US" sz="3290" spc="-49" dirty="0" smtClean="0">
                <a:solidFill>
                  <a:srgbClr val="000000"/>
                </a:solidFill>
                <a:latin typeface="Abhaya Libre Regular Bold"/>
              </a:rPr>
              <a:t> </a:t>
            </a:r>
            <a:r>
              <a:rPr lang="en-US" sz="3290" spc="-49" dirty="0">
                <a:solidFill>
                  <a:srgbClr val="000000"/>
                </a:solidFill>
                <a:latin typeface="Abhaya Libre Regular Bold"/>
              </a:rPr>
              <a:t>centar </a:t>
            </a:r>
            <a:r>
              <a:rPr lang="en-US" sz="3290" spc="-49" dirty="0" err="1">
                <a:solidFill>
                  <a:srgbClr val="000000"/>
                </a:solidFill>
                <a:latin typeface="Abhaya Libre Regular Bold"/>
              </a:rPr>
              <a:t>iz</a:t>
            </a:r>
            <a:r>
              <a:rPr lang="en-US" sz="3290" spc="-49" dirty="0">
                <a:solidFill>
                  <a:srgbClr val="000000"/>
                </a:solidFill>
                <a:latin typeface="Abhaya Libre Regular Bold"/>
              </a:rPr>
              <a:t> </a:t>
            </a:r>
            <a:r>
              <a:rPr lang="en-US" sz="3290" spc="-49" dirty="0" err="1">
                <a:solidFill>
                  <a:srgbClr val="000000"/>
                </a:solidFill>
                <a:latin typeface="Abhaya Libre Regular Bold"/>
              </a:rPr>
              <a:t>Barselone</a:t>
            </a:r>
            <a:r>
              <a:rPr lang="en-US" sz="3290" spc="-49" dirty="0">
                <a:solidFill>
                  <a:srgbClr val="000000"/>
                </a:solidFill>
                <a:latin typeface="Abhaya Libre Regular Bold"/>
              </a:rPr>
              <a:t> </a:t>
            </a:r>
            <a:r>
              <a:rPr lang="en-US" sz="3290" spc="-49" dirty="0" err="1">
                <a:solidFill>
                  <a:srgbClr val="000000"/>
                </a:solidFill>
                <a:latin typeface="Abhaya Libre Regular Bold"/>
              </a:rPr>
              <a:t>po</a:t>
            </a:r>
            <a:r>
              <a:rPr lang="en-US" sz="3290" spc="-49" dirty="0">
                <a:solidFill>
                  <a:srgbClr val="000000"/>
                </a:solidFill>
                <a:latin typeface="Abhaya Libre Regular Bold"/>
              </a:rPr>
              <a:t> </a:t>
            </a:r>
            <a:r>
              <a:rPr lang="en-US" sz="3290" spc="-49" dirty="0" err="1">
                <a:solidFill>
                  <a:srgbClr val="000000"/>
                </a:solidFill>
                <a:latin typeface="Abhaya Libre Regular Bold"/>
              </a:rPr>
              <a:t>imenu</a:t>
            </a:r>
            <a:r>
              <a:rPr lang="en-US" sz="3290" spc="-49" dirty="0">
                <a:solidFill>
                  <a:srgbClr val="000000"/>
                </a:solidFill>
                <a:latin typeface="Abhaya Libre Regular Bold"/>
              </a:rPr>
              <a:t> Prat, </a:t>
            </a:r>
            <a:r>
              <a:rPr lang="en-US" sz="3290" spc="-49" dirty="0" err="1">
                <a:solidFill>
                  <a:srgbClr val="000000"/>
                </a:solidFill>
                <a:latin typeface="Abhaya Libre Regular Bold"/>
              </a:rPr>
              <a:t>razvio</a:t>
            </a:r>
            <a:r>
              <a:rPr lang="en-US" sz="3290" spc="-49" dirty="0">
                <a:solidFill>
                  <a:srgbClr val="000000"/>
                </a:solidFill>
                <a:latin typeface="Abhaya Libre Regular Bold"/>
              </a:rPr>
              <a:t> je </a:t>
            </a:r>
            <a:r>
              <a:rPr lang="en-US" sz="3290" spc="-49" dirty="0" err="1">
                <a:solidFill>
                  <a:srgbClr val="000000"/>
                </a:solidFill>
                <a:latin typeface="Abhaya Libre Regular Bold"/>
              </a:rPr>
              <a:t>modul</a:t>
            </a:r>
            <a:r>
              <a:rPr lang="en-US" sz="3290" spc="-49" dirty="0">
                <a:solidFill>
                  <a:srgbClr val="000000"/>
                </a:solidFill>
                <a:latin typeface="Abhaya Libre Regular Bold"/>
              </a:rPr>
              <a:t> o </a:t>
            </a:r>
            <a:r>
              <a:rPr lang="en-US" sz="3290" spc="-49" dirty="0" err="1">
                <a:solidFill>
                  <a:srgbClr val="000000"/>
                </a:solidFill>
                <a:latin typeface="Abhaya Libre Regular Bold"/>
              </a:rPr>
              <a:t>liderstvu</a:t>
            </a:r>
            <a:r>
              <a:rPr lang="en-US" sz="3290" spc="-49" dirty="0">
                <a:solidFill>
                  <a:srgbClr val="000000"/>
                </a:solidFill>
                <a:latin typeface="Abhaya Libre Regular Bold"/>
              </a:rPr>
              <a:t> za </a:t>
            </a:r>
            <a:r>
              <a:rPr lang="en-US" sz="3290" spc="-49" dirty="0" err="1">
                <a:solidFill>
                  <a:srgbClr val="000000"/>
                </a:solidFill>
                <a:latin typeface="Abhaya Libre Regular Bold"/>
              </a:rPr>
              <a:t>svoje</a:t>
            </a:r>
            <a:r>
              <a:rPr lang="en-US" sz="3290" spc="-49" dirty="0">
                <a:solidFill>
                  <a:srgbClr val="000000"/>
                </a:solidFill>
                <a:latin typeface="Abhaya Libre Regular Bold"/>
              </a:rPr>
              <a:t> </a:t>
            </a:r>
            <a:r>
              <a:rPr lang="en-US" sz="3290" spc="-49" dirty="0" err="1">
                <a:solidFill>
                  <a:srgbClr val="000000"/>
                </a:solidFill>
                <a:latin typeface="Abhaya Libre Regular Bold"/>
              </a:rPr>
              <a:t>učenike</a:t>
            </a:r>
            <a:r>
              <a:rPr lang="en-US" sz="3290" spc="-49" dirty="0">
                <a:solidFill>
                  <a:srgbClr val="000000"/>
                </a:solidFill>
                <a:latin typeface="Abhaya Libre Regular Bold"/>
              </a:rPr>
              <a:t>. </a:t>
            </a:r>
            <a:r>
              <a:rPr lang="en-US" sz="3290" spc="-49" dirty="0" err="1">
                <a:solidFill>
                  <a:srgbClr val="000000"/>
                </a:solidFill>
                <a:latin typeface="Abhaya Libre Regular Bold"/>
              </a:rPr>
              <a:t>Ovo</a:t>
            </a:r>
            <a:r>
              <a:rPr lang="en-US" sz="3290" spc="-49" dirty="0">
                <a:solidFill>
                  <a:srgbClr val="000000"/>
                </a:solidFill>
                <a:latin typeface="Abhaya Libre Regular Bold"/>
              </a:rPr>
              <a:t> je </a:t>
            </a:r>
            <a:r>
              <a:rPr lang="en-US" sz="3290" spc="-49" dirty="0" err="1">
                <a:solidFill>
                  <a:srgbClr val="000000"/>
                </a:solidFill>
                <a:latin typeface="Abhaya Libre Regular Bold"/>
              </a:rPr>
              <a:t>dobar</a:t>
            </a:r>
            <a:r>
              <a:rPr lang="en-US" sz="3290" spc="-49" dirty="0">
                <a:solidFill>
                  <a:srgbClr val="000000"/>
                </a:solidFill>
                <a:latin typeface="Abhaya Libre Regular Bold"/>
              </a:rPr>
              <a:t> primer </a:t>
            </a:r>
            <a:r>
              <a:rPr lang="en-US" sz="3290" spc="-49" dirty="0" err="1">
                <a:solidFill>
                  <a:srgbClr val="000000"/>
                </a:solidFill>
                <a:latin typeface="Abhaya Libre Regular Bold"/>
              </a:rPr>
              <a:t>kako</a:t>
            </a:r>
            <a:r>
              <a:rPr lang="en-US" sz="3290" spc="-49" dirty="0">
                <a:solidFill>
                  <a:srgbClr val="000000"/>
                </a:solidFill>
                <a:latin typeface="Abhaya Libre Regular Bold"/>
              </a:rPr>
              <a:t> se </a:t>
            </a:r>
            <a:r>
              <a:rPr lang="en-US" sz="3290" spc="-49" dirty="0" err="1">
                <a:solidFill>
                  <a:srgbClr val="000000"/>
                </a:solidFill>
                <a:latin typeface="Abhaya Libre Regular Bold"/>
              </a:rPr>
              <a:t>posebno</a:t>
            </a:r>
            <a:r>
              <a:rPr lang="en-US" sz="3290" spc="-49" dirty="0">
                <a:solidFill>
                  <a:srgbClr val="000000"/>
                </a:solidFill>
                <a:latin typeface="Abhaya Libre Regular Bold"/>
              </a:rPr>
              <a:t> </a:t>
            </a:r>
            <a:r>
              <a:rPr lang="en-US" sz="3290" spc="-49" dirty="0" err="1">
                <a:solidFill>
                  <a:srgbClr val="000000"/>
                </a:solidFill>
                <a:latin typeface="Abhaya Libre Regular Bold"/>
              </a:rPr>
              <a:t>fokusirati</a:t>
            </a:r>
            <a:r>
              <a:rPr lang="en-US" sz="3290" spc="-49" dirty="0">
                <a:solidFill>
                  <a:srgbClr val="000000"/>
                </a:solidFill>
                <a:latin typeface="Abhaya Libre Regular Bold"/>
              </a:rPr>
              <a:t> </a:t>
            </a:r>
            <a:r>
              <a:rPr lang="en-US" sz="3290" spc="-49" dirty="0" err="1">
                <a:solidFill>
                  <a:srgbClr val="000000"/>
                </a:solidFill>
                <a:latin typeface="Abhaya Libre Regular Bold"/>
              </a:rPr>
              <a:t>na</a:t>
            </a:r>
            <a:r>
              <a:rPr lang="en-US" sz="3290" spc="-49" dirty="0">
                <a:solidFill>
                  <a:srgbClr val="000000"/>
                </a:solidFill>
                <a:latin typeface="Abhaya Libre Regular Bold"/>
              </a:rPr>
              <a:t> </a:t>
            </a:r>
            <a:r>
              <a:rPr lang="en-US" sz="3290" spc="-49" dirty="0" err="1">
                <a:solidFill>
                  <a:srgbClr val="000000"/>
                </a:solidFill>
                <a:latin typeface="Abhaya Libre Regular Bold"/>
              </a:rPr>
              <a:t>ovu</a:t>
            </a:r>
            <a:r>
              <a:rPr lang="en-US" sz="3290" spc="-49" dirty="0">
                <a:solidFill>
                  <a:srgbClr val="000000"/>
                </a:solidFill>
                <a:latin typeface="Abhaya Libre Regular Bold"/>
              </a:rPr>
              <a:t> </a:t>
            </a:r>
            <a:r>
              <a:rPr lang="en-US" sz="3290" spc="-49" dirty="0" err="1">
                <a:solidFill>
                  <a:srgbClr val="000000"/>
                </a:solidFill>
                <a:latin typeface="Abhaya Libre Regular Bold"/>
              </a:rPr>
              <a:t>veštinu</a:t>
            </a:r>
            <a:r>
              <a:rPr lang="en-US" sz="3290" spc="-49" dirty="0">
                <a:solidFill>
                  <a:srgbClr val="000000"/>
                </a:solidFill>
                <a:latin typeface="Abhaya Libre Regular Bold"/>
              </a:rPr>
              <a:t> </a:t>
            </a:r>
            <a:r>
              <a:rPr lang="en-US" sz="3290" spc="-49" dirty="0" err="1">
                <a:solidFill>
                  <a:srgbClr val="000000"/>
                </a:solidFill>
                <a:latin typeface="Abhaya Libre Regular Bold"/>
              </a:rPr>
              <a:t>i</a:t>
            </a:r>
            <a:r>
              <a:rPr lang="en-US" sz="3290" spc="-49" dirty="0">
                <a:solidFill>
                  <a:srgbClr val="000000"/>
                </a:solidFill>
                <a:latin typeface="Abhaya Libre Regular Bold"/>
              </a:rPr>
              <a:t> </a:t>
            </a:r>
            <a:r>
              <a:rPr lang="en-US" sz="3290" spc="-49" dirty="0" err="1">
                <a:solidFill>
                  <a:srgbClr val="000000"/>
                </a:solidFill>
                <a:latin typeface="Abhaya Libre Regular Bold"/>
              </a:rPr>
              <a:t>razviti</a:t>
            </a:r>
            <a:r>
              <a:rPr lang="en-US" sz="3290" spc="-49" dirty="0">
                <a:solidFill>
                  <a:srgbClr val="000000"/>
                </a:solidFill>
                <a:latin typeface="Abhaya Libre Regular Bold"/>
              </a:rPr>
              <a:t> program </a:t>
            </a:r>
            <a:r>
              <a:rPr lang="sr-Latn-RS" sz="3290" spc="-49" dirty="0" smtClean="0">
                <a:solidFill>
                  <a:srgbClr val="000000"/>
                </a:solidFill>
                <a:latin typeface="Abhaya Libre Regular Bold"/>
              </a:rPr>
              <a:t>kroz koji </a:t>
            </a:r>
            <a:r>
              <a:rPr lang="en-US" sz="3290" spc="-49" dirty="0" err="1" smtClean="0">
                <a:solidFill>
                  <a:srgbClr val="000000"/>
                </a:solidFill>
                <a:latin typeface="Abhaya Libre Regular Bold"/>
              </a:rPr>
              <a:t>učenici</a:t>
            </a:r>
            <a:r>
              <a:rPr lang="en-US" sz="3290" spc="-49" dirty="0" smtClean="0">
                <a:solidFill>
                  <a:srgbClr val="000000"/>
                </a:solidFill>
                <a:latin typeface="Abhaya Libre Regular Bold"/>
              </a:rPr>
              <a:t> </a:t>
            </a:r>
            <a:r>
              <a:rPr lang="en-US" sz="3290" spc="-49" dirty="0" err="1">
                <a:solidFill>
                  <a:srgbClr val="000000"/>
                </a:solidFill>
                <a:latin typeface="Abhaya Libre Regular Bold"/>
              </a:rPr>
              <a:t>mogu</a:t>
            </a:r>
            <a:r>
              <a:rPr lang="en-US" sz="3290" spc="-49" dirty="0">
                <a:solidFill>
                  <a:srgbClr val="000000"/>
                </a:solidFill>
                <a:latin typeface="Abhaya Libre Regular Bold"/>
              </a:rPr>
              <a:t> </a:t>
            </a:r>
            <a:r>
              <a:rPr lang="sr-Latn-RS" sz="3290" spc="-49" dirty="0" smtClean="0">
                <a:solidFill>
                  <a:srgbClr val="000000"/>
                </a:solidFill>
                <a:latin typeface="Abhaya Libre Regular Bold"/>
              </a:rPr>
              <a:t>uvećati dosadašnje</a:t>
            </a:r>
            <a:r>
              <a:rPr lang="en-US" sz="3290" spc="-49" dirty="0" smtClean="0">
                <a:solidFill>
                  <a:srgbClr val="000000"/>
                </a:solidFill>
                <a:latin typeface="Abhaya Libre Regular Bold"/>
              </a:rPr>
              <a:t> </a:t>
            </a:r>
            <a:r>
              <a:rPr lang="en-US" sz="3290" spc="-49" dirty="0" err="1" smtClean="0">
                <a:solidFill>
                  <a:srgbClr val="000000"/>
                </a:solidFill>
                <a:latin typeface="Abhaya Libre Regular Bold"/>
              </a:rPr>
              <a:t>znanje</a:t>
            </a:r>
            <a:r>
              <a:rPr lang="sr-Latn-RS" sz="3290" spc="-49" dirty="0" smtClean="0">
                <a:solidFill>
                  <a:srgbClr val="000000"/>
                </a:solidFill>
                <a:latin typeface="Abhaya Libre Regular Bold"/>
              </a:rPr>
              <a:t> i steći novo znanje</a:t>
            </a:r>
            <a:r>
              <a:rPr lang="en-US" sz="3290" spc="-49" dirty="0" smtClean="0">
                <a:solidFill>
                  <a:srgbClr val="000000"/>
                </a:solidFill>
                <a:latin typeface="Abhaya Libre Regular Bold"/>
              </a:rPr>
              <a:t> </a:t>
            </a:r>
            <a:r>
              <a:rPr lang="en-US" sz="3290" spc="-49" dirty="0">
                <a:solidFill>
                  <a:srgbClr val="000000"/>
                </a:solidFill>
                <a:latin typeface="Abhaya Libre Regular Bold"/>
              </a:rPr>
              <a:t>o </a:t>
            </a:r>
            <a:r>
              <a:rPr lang="en-US" sz="3290" spc="-49" dirty="0" err="1">
                <a:solidFill>
                  <a:srgbClr val="000000"/>
                </a:solidFill>
                <a:latin typeface="Abhaya Libre Regular Bold"/>
              </a:rPr>
              <a:t>veštini</a:t>
            </a:r>
            <a:r>
              <a:rPr lang="en-US" sz="3290" spc="-49" dirty="0">
                <a:solidFill>
                  <a:srgbClr val="000000"/>
                </a:solidFill>
                <a:latin typeface="Abhaya Libre Regular Bold"/>
              </a:rPr>
              <a:t> o </a:t>
            </a:r>
            <a:r>
              <a:rPr lang="en-US" sz="3290" spc="-49" dirty="0" err="1">
                <a:solidFill>
                  <a:srgbClr val="000000"/>
                </a:solidFill>
                <a:latin typeface="Abhaya Libre Regular Bold"/>
              </a:rPr>
              <a:t>kojoj</a:t>
            </a:r>
            <a:r>
              <a:rPr lang="en-US" sz="3290" spc="-49" dirty="0">
                <a:solidFill>
                  <a:srgbClr val="000000"/>
                </a:solidFill>
                <a:latin typeface="Abhaya Libre Regular Bold"/>
              </a:rPr>
              <a:t> </a:t>
            </a:r>
            <a:r>
              <a:rPr lang="sr-Latn-RS" sz="3290" spc="-49" dirty="0" smtClean="0">
                <a:solidFill>
                  <a:srgbClr val="000000"/>
                </a:solidFill>
                <a:latin typeface="Abhaya Libre Regular Bold"/>
              </a:rPr>
              <a:t>do sada nisu znali</a:t>
            </a:r>
            <a:r>
              <a:rPr lang="en-US" sz="3290" spc="-49" dirty="0" smtClean="0">
                <a:solidFill>
                  <a:srgbClr val="000000"/>
                </a:solidFill>
                <a:latin typeface="Abhaya Libre Regular Bold"/>
              </a:rPr>
              <a:t>.</a:t>
            </a:r>
            <a:endParaRPr lang="en-US" sz="3290" spc="-49" dirty="0">
              <a:solidFill>
                <a:srgbClr val="000000"/>
              </a:solidFill>
              <a:latin typeface="Abhaya Libre Regular Bold"/>
            </a:endParaRPr>
          </a:p>
          <a:p>
            <a:pPr algn="just">
              <a:lnSpc>
                <a:spcPts val="4606"/>
              </a:lnSpc>
            </a:pPr>
            <a:endParaRPr lang="en-US" sz="3290" spc="-49" dirty="0">
              <a:solidFill>
                <a:srgbClr val="000000"/>
              </a:solidFill>
              <a:latin typeface="Abhaya Libre Regular Bold"/>
            </a:endParaRPr>
          </a:p>
          <a:p>
            <a:pPr algn="just">
              <a:lnSpc>
                <a:spcPts val="4606"/>
              </a:lnSpc>
            </a:pPr>
            <a:r>
              <a:rPr lang="en-US" sz="3290" spc="-49" dirty="0">
                <a:solidFill>
                  <a:srgbClr val="000000"/>
                </a:solidFill>
                <a:latin typeface="Abhaya Libre Regular Bold"/>
              </a:rPr>
              <a:t>Na </a:t>
            </a:r>
            <a:r>
              <a:rPr lang="en-US" sz="3290" spc="-49" dirty="0" err="1">
                <a:solidFill>
                  <a:srgbClr val="000000"/>
                </a:solidFill>
                <a:latin typeface="Abhaya Libre Regular Bold"/>
              </a:rPr>
              <a:t>ovaj</a:t>
            </a:r>
            <a:r>
              <a:rPr lang="en-US" sz="3290" spc="-49" dirty="0">
                <a:solidFill>
                  <a:srgbClr val="000000"/>
                </a:solidFill>
                <a:latin typeface="Abhaya Libre Regular Bold"/>
              </a:rPr>
              <a:t> </a:t>
            </a:r>
            <a:r>
              <a:rPr lang="en-US" sz="3290" spc="-49" dirty="0" err="1">
                <a:solidFill>
                  <a:srgbClr val="000000"/>
                </a:solidFill>
                <a:latin typeface="Abhaya Libre Regular Bold"/>
              </a:rPr>
              <a:t>način</a:t>
            </a:r>
            <a:r>
              <a:rPr lang="en-US" sz="3290" spc="-49" dirty="0">
                <a:solidFill>
                  <a:srgbClr val="000000"/>
                </a:solidFill>
                <a:latin typeface="Abhaya Libre Regular Bold"/>
              </a:rPr>
              <a:t> </a:t>
            </a:r>
            <a:r>
              <a:rPr lang="en-US" sz="3290" spc="-49" dirty="0" err="1">
                <a:solidFill>
                  <a:srgbClr val="000000"/>
                </a:solidFill>
                <a:latin typeface="Abhaya Libre Regular Bold"/>
              </a:rPr>
              <a:t>učenici</a:t>
            </a:r>
            <a:r>
              <a:rPr lang="en-US" sz="3290" spc="-49" dirty="0">
                <a:solidFill>
                  <a:srgbClr val="000000"/>
                </a:solidFill>
                <a:latin typeface="Abhaya Libre Regular Bold"/>
              </a:rPr>
              <a:t> </a:t>
            </a:r>
            <a:r>
              <a:rPr lang="en-US" sz="3290" spc="-49" dirty="0" err="1">
                <a:solidFill>
                  <a:srgbClr val="000000"/>
                </a:solidFill>
                <a:latin typeface="Abhaya Libre Regular Bold"/>
              </a:rPr>
              <a:t>stručnog</a:t>
            </a:r>
            <a:r>
              <a:rPr lang="en-US" sz="3290" spc="-49" dirty="0">
                <a:solidFill>
                  <a:srgbClr val="000000"/>
                </a:solidFill>
                <a:latin typeface="Abhaya Libre Regular Bold"/>
              </a:rPr>
              <a:t> </a:t>
            </a:r>
            <a:r>
              <a:rPr lang="en-US" sz="3290" spc="-49" dirty="0" err="1">
                <a:solidFill>
                  <a:srgbClr val="000000"/>
                </a:solidFill>
                <a:latin typeface="Abhaya Libre Regular Bold"/>
              </a:rPr>
              <a:t>obrazovanja</a:t>
            </a:r>
            <a:r>
              <a:rPr lang="en-US" sz="3290" spc="-49" dirty="0">
                <a:solidFill>
                  <a:srgbClr val="000000"/>
                </a:solidFill>
                <a:latin typeface="Abhaya Libre Regular Bold"/>
              </a:rPr>
              <a:t> </a:t>
            </a:r>
            <a:r>
              <a:rPr lang="en-US" sz="3290" spc="-49" dirty="0" err="1">
                <a:solidFill>
                  <a:srgbClr val="000000"/>
                </a:solidFill>
                <a:latin typeface="Abhaya Libre Regular Bold"/>
              </a:rPr>
              <a:t>mogu</a:t>
            </a:r>
            <a:r>
              <a:rPr lang="en-US" sz="3290" spc="-49" dirty="0">
                <a:solidFill>
                  <a:srgbClr val="000000"/>
                </a:solidFill>
                <a:latin typeface="Abhaya Libre Regular Bold"/>
              </a:rPr>
              <a:t> da </a:t>
            </a:r>
            <a:r>
              <a:rPr lang="en-US" sz="3290" spc="-49" dirty="0" err="1" smtClean="0">
                <a:solidFill>
                  <a:srgbClr val="000000"/>
                </a:solidFill>
                <a:latin typeface="Abhaya Libre Regular Bold"/>
              </a:rPr>
              <a:t>podstaknu</a:t>
            </a:r>
            <a:r>
              <a:rPr lang="sr-Latn-RS" sz="3290" spc="-49" dirty="0" smtClean="0">
                <a:solidFill>
                  <a:srgbClr val="000000"/>
                </a:solidFill>
                <a:latin typeface="Abhaya Libre Regular Bold"/>
              </a:rPr>
              <a:t>/probude svog</a:t>
            </a:r>
            <a:r>
              <a:rPr lang="en-US" sz="3290" spc="-49" dirty="0" smtClean="0">
                <a:solidFill>
                  <a:srgbClr val="000000"/>
                </a:solidFill>
                <a:latin typeface="Abhaya Libre Regular Bold"/>
              </a:rPr>
              <a:t> </a:t>
            </a:r>
            <a:r>
              <a:rPr lang="en-US" sz="3290" spc="-49" dirty="0" err="1">
                <a:solidFill>
                  <a:srgbClr val="000000"/>
                </a:solidFill>
                <a:latin typeface="Abhaya Libre Regular Bold"/>
              </a:rPr>
              <a:t>unutrašnjeg</a:t>
            </a:r>
            <a:r>
              <a:rPr lang="en-US" sz="3290" spc="-49" dirty="0">
                <a:solidFill>
                  <a:srgbClr val="000000"/>
                </a:solidFill>
                <a:latin typeface="Abhaya Libre Regular Bold"/>
              </a:rPr>
              <a:t> </a:t>
            </a:r>
            <a:r>
              <a:rPr lang="en-US" sz="3290" spc="-49" dirty="0" err="1">
                <a:solidFill>
                  <a:srgbClr val="000000"/>
                </a:solidFill>
                <a:latin typeface="Abhaya Libre Regular Bold"/>
              </a:rPr>
              <a:t>lidera</a:t>
            </a:r>
            <a:r>
              <a:rPr lang="en-US" sz="3290" spc="-49" dirty="0">
                <a:solidFill>
                  <a:srgbClr val="000000"/>
                </a:solidFill>
                <a:latin typeface="Abhaya Libre Regular Bold"/>
              </a:rPr>
              <a:t> </a:t>
            </a:r>
            <a:r>
              <a:rPr lang="en-US" sz="3290" spc="-49" dirty="0" err="1" smtClean="0">
                <a:solidFill>
                  <a:srgbClr val="000000"/>
                </a:solidFill>
                <a:latin typeface="Abhaya Libre Regular Bold"/>
              </a:rPr>
              <a:t>i</a:t>
            </a:r>
            <a:r>
              <a:rPr lang="en-US" sz="3290" spc="-49" dirty="0" smtClean="0">
                <a:solidFill>
                  <a:srgbClr val="000000"/>
                </a:solidFill>
                <a:latin typeface="Abhaya Libre Regular Bold"/>
              </a:rPr>
              <a:t> </a:t>
            </a:r>
            <a:r>
              <a:rPr lang="en-US" sz="3290" spc="-49" dirty="0" err="1">
                <a:solidFill>
                  <a:srgbClr val="000000"/>
                </a:solidFill>
                <a:latin typeface="Abhaya Libre Regular Bold"/>
              </a:rPr>
              <a:t>na</a:t>
            </a:r>
            <a:r>
              <a:rPr lang="en-US" sz="3290" spc="-49" dirty="0">
                <a:solidFill>
                  <a:srgbClr val="000000"/>
                </a:solidFill>
                <a:latin typeface="Abhaya Libre Regular Bold"/>
              </a:rPr>
              <a:t> </a:t>
            </a:r>
            <a:r>
              <a:rPr lang="en-US" sz="3290" spc="-49" dirty="0" err="1">
                <a:solidFill>
                  <a:srgbClr val="000000"/>
                </a:solidFill>
                <a:latin typeface="Abhaya Libre Regular Bold"/>
              </a:rPr>
              <a:t>taj</a:t>
            </a:r>
            <a:r>
              <a:rPr lang="en-US" sz="3290" spc="-49" dirty="0">
                <a:solidFill>
                  <a:srgbClr val="000000"/>
                </a:solidFill>
                <a:latin typeface="Abhaya Libre Regular Bold"/>
              </a:rPr>
              <a:t> </a:t>
            </a:r>
            <a:r>
              <a:rPr lang="en-US" sz="3290" spc="-49" dirty="0" err="1">
                <a:solidFill>
                  <a:srgbClr val="000000"/>
                </a:solidFill>
                <a:latin typeface="Abhaya Libre Regular Bold"/>
              </a:rPr>
              <a:t>način</a:t>
            </a:r>
            <a:r>
              <a:rPr lang="en-US" sz="3290" spc="-49" dirty="0">
                <a:solidFill>
                  <a:srgbClr val="000000"/>
                </a:solidFill>
                <a:latin typeface="Abhaya Libre Regular Bold"/>
              </a:rPr>
              <a:t> </a:t>
            </a:r>
            <a:r>
              <a:rPr lang="en-US" sz="3290" spc="-49" dirty="0" err="1">
                <a:solidFill>
                  <a:srgbClr val="000000"/>
                </a:solidFill>
                <a:latin typeface="Abhaya Libre Regular Bold"/>
              </a:rPr>
              <a:t>razviju</a:t>
            </a:r>
            <a:r>
              <a:rPr lang="en-US" sz="3290" spc="-49" dirty="0">
                <a:solidFill>
                  <a:srgbClr val="000000"/>
                </a:solidFill>
                <a:latin typeface="Abhaya Libre Regular Bold"/>
              </a:rPr>
              <a:t> </a:t>
            </a:r>
            <a:r>
              <a:rPr lang="en-US" sz="3290" spc="-49" dirty="0" err="1">
                <a:solidFill>
                  <a:srgbClr val="000000"/>
                </a:solidFill>
                <a:latin typeface="Abhaya Libre Regular Bold"/>
              </a:rPr>
              <a:t>inovativne</a:t>
            </a:r>
            <a:r>
              <a:rPr lang="en-US" sz="3290" spc="-49" dirty="0">
                <a:solidFill>
                  <a:srgbClr val="000000"/>
                </a:solidFill>
                <a:latin typeface="Abhaya Libre Regular Bold"/>
              </a:rPr>
              <a:t> </a:t>
            </a:r>
            <a:r>
              <a:rPr lang="en-US" sz="3290" spc="-49" dirty="0" err="1">
                <a:solidFill>
                  <a:srgbClr val="000000"/>
                </a:solidFill>
                <a:latin typeface="Abhaya Libre Regular Bold"/>
              </a:rPr>
              <a:t>preduzetničke</a:t>
            </a:r>
            <a:r>
              <a:rPr lang="en-US" sz="3290" spc="-49" dirty="0">
                <a:solidFill>
                  <a:srgbClr val="000000"/>
                </a:solidFill>
                <a:latin typeface="Abhaya Libre Regular Bold"/>
              </a:rPr>
              <a:t> </a:t>
            </a:r>
            <a:r>
              <a:rPr lang="en-US" sz="3290" spc="-49" dirty="0" err="1" smtClean="0">
                <a:solidFill>
                  <a:srgbClr val="000000"/>
                </a:solidFill>
                <a:latin typeface="Abhaya Libre Regular Bold"/>
              </a:rPr>
              <a:t>projekte</a:t>
            </a:r>
            <a:r>
              <a:rPr lang="sr-Latn-RS" sz="3290" spc="-49" dirty="0" smtClean="0">
                <a:solidFill>
                  <a:srgbClr val="000000"/>
                </a:solidFill>
                <a:latin typeface="Abhaya Libre Regular Bold"/>
              </a:rPr>
              <a:t> i kroz</a:t>
            </a:r>
            <a:r>
              <a:rPr lang="en-US" sz="3290" spc="-49" dirty="0" smtClean="0">
                <a:solidFill>
                  <a:srgbClr val="000000"/>
                </a:solidFill>
                <a:latin typeface="Abhaya Libre Regular Bold"/>
              </a:rPr>
              <a:t> </a:t>
            </a:r>
            <a:r>
              <a:rPr lang="en-US" sz="3290" spc="-49" dirty="0" err="1">
                <a:solidFill>
                  <a:srgbClr val="000000"/>
                </a:solidFill>
                <a:latin typeface="Abhaya Libre Regular Bold"/>
              </a:rPr>
              <a:t>koji</a:t>
            </a:r>
            <a:r>
              <a:rPr lang="en-US" sz="3290" spc="-49" dirty="0">
                <a:solidFill>
                  <a:srgbClr val="000000"/>
                </a:solidFill>
                <a:latin typeface="Abhaya Libre Regular Bold"/>
              </a:rPr>
              <a:t> </a:t>
            </a:r>
            <a:r>
              <a:rPr lang="sr-Latn-RS" sz="3290" spc="-49" dirty="0" smtClean="0">
                <a:solidFill>
                  <a:srgbClr val="000000"/>
                </a:solidFill>
                <a:latin typeface="Abhaya Libre Regular Bold"/>
              </a:rPr>
              <a:t>će </a:t>
            </a:r>
            <a:r>
              <a:rPr lang="en-US" sz="3290" spc="-49" dirty="0" err="1" smtClean="0">
                <a:solidFill>
                  <a:srgbClr val="000000"/>
                </a:solidFill>
                <a:latin typeface="Abhaya Libre Regular Bold"/>
              </a:rPr>
              <a:t>pokaz</a:t>
            </a:r>
            <a:r>
              <a:rPr lang="sr-Latn-RS" sz="3290" spc="-49" dirty="0" smtClean="0">
                <a:solidFill>
                  <a:srgbClr val="000000"/>
                </a:solidFill>
                <a:latin typeface="Abhaya Libre Regular Bold"/>
              </a:rPr>
              <a:t>ati</a:t>
            </a:r>
            <a:r>
              <a:rPr lang="en-US" sz="3290" spc="-49" dirty="0" smtClean="0">
                <a:solidFill>
                  <a:srgbClr val="000000"/>
                </a:solidFill>
                <a:latin typeface="Abhaya Libre Regular Bold"/>
              </a:rPr>
              <a:t> </a:t>
            </a:r>
            <a:r>
              <a:rPr lang="en-US" sz="3290" spc="-49" dirty="0" err="1" smtClean="0">
                <a:solidFill>
                  <a:srgbClr val="000000"/>
                </a:solidFill>
                <a:latin typeface="Abhaya Libre Regular Bold"/>
              </a:rPr>
              <a:t>motivaciju</a:t>
            </a:r>
            <a:r>
              <a:rPr lang="en-US" sz="3290" spc="-49" dirty="0" smtClean="0">
                <a:solidFill>
                  <a:srgbClr val="000000"/>
                </a:solidFill>
                <a:latin typeface="Abhaya Libre Regular Bold"/>
              </a:rPr>
              <a:t> </a:t>
            </a:r>
            <a:r>
              <a:rPr lang="en-US" sz="3290" spc="-49" dirty="0">
                <a:solidFill>
                  <a:srgbClr val="000000"/>
                </a:solidFill>
                <a:latin typeface="Abhaya Libre Regular Bold"/>
              </a:rPr>
              <a:t>za </a:t>
            </a:r>
            <a:r>
              <a:rPr lang="en-US" sz="3290" spc="-49" dirty="0" err="1">
                <a:solidFill>
                  <a:srgbClr val="000000"/>
                </a:solidFill>
                <a:latin typeface="Abhaya Libre Regular Bold"/>
              </a:rPr>
              <a:t>vođenje</a:t>
            </a:r>
            <a:r>
              <a:rPr lang="en-US" sz="3290" spc="-49" dirty="0">
                <a:solidFill>
                  <a:srgbClr val="000000"/>
                </a:solidFill>
                <a:latin typeface="Abhaya Libre Regular Bold"/>
              </a:rPr>
              <a:t> </a:t>
            </a:r>
            <a:r>
              <a:rPr lang="en-US" sz="3290" spc="-49" dirty="0" err="1">
                <a:solidFill>
                  <a:srgbClr val="000000"/>
                </a:solidFill>
                <a:latin typeface="Abhaya Libre Regular Bold"/>
              </a:rPr>
              <a:t>grupe</a:t>
            </a:r>
            <a:r>
              <a:rPr lang="en-US" sz="3290" spc="-49" dirty="0">
                <a:solidFill>
                  <a:srgbClr val="000000"/>
                </a:solidFill>
                <a:latin typeface="Abhaya Libre Regular Bold"/>
              </a:rPr>
              <a:t> u </a:t>
            </a:r>
            <a:r>
              <a:rPr lang="en-US" sz="3290" spc="-49" dirty="0" err="1">
                <a:solidFill>
                  <a:srgbClr val="000000"/>
                </a:solidFill>
                <a:latin typeface="Abhaya Libre Regular Bold"/>
              </a:rPr>
              <a:t>cilju</a:t>
            </a:r>
            <a:r>
              <a:rPr lang="en-US" sz="3290" spc="-49" dirty="0">
                <a:solidFill>
                  <a:srgbClr val="000000"/>
                </a:solidFill>
                <a:latin typeface="Abhaya Libre Regular Bold"/>
              </a:rPr>
              <a:t> </a:t>
            </a:r>
            <a:r>
              <a:rPr lang="en-US" sz="3290" spc="-49" dirty="0" err="1">
                <a:solidFill>
                  <a:srgbClr val="000000"/>
                </a:solidFill>
                <a:latin typeface="Abhaya Libre Regular Bold"/>
              </a:rPr>
              <a:t>postizanja</a:t>
            </a:r>
            <a:r>
              <a:rPr lang="en-US" sz="3290" spc="-49" dirty="0">
                <a:solidFill>
                  <a:srgbClr val="000000"/>
                </a:solidFill>
                <a:latin typeface="Abhaya Libre Regular Bold"/>
              </a:rPr>
              <a:t> </a:t>
            </a:r>
            <a:r>
              <a:rPr lang="sr-Latn-RS" sz="3290" spc="-49" dirty="0" smtClean="0">
                <a:solidFill>
                  <a:srgbClr val="000000"/>
                </a:solidFill>
                <a:latin typeface="Abhaya Libre Regular Bold"/>
              </a:rPr>
              <a:t>zajedničkih</a:t>
            </a:r>
            <a:r>
              <a:rPr lang="en-US" sz="3290" spc="-49" dirty="0" smtClean="0">
                <a:solidFill>
                  <a:srgbClr val="000000"/>
                </a:solidFill>
                <a:latin typeface="Abhaya Libre Regular Bold"/>
              </a:rPr>
              <a:t> </a:t>
            </a:r>
            <a:r>
              <a:rPr lang="en-US" sz="3290" spc="-49" dirty="0" err="1">
                <a:solidFill>
                  <a:srgbClr val="000000"/>
                </a:solidFill>
                <a:latin typeface="Abhaya Libre Regular Bold"/>
              </a:rPr>
              <a:t>ciljeva</a:t>
            </a:r>
            <a:r>
              <a:rPr lang="en-US" sz="3290" spc="-49" dirty="0">
                <a:solidFill>
                  <a:srgbClr val="000000"/>
                </a:solidFill>
                <a:latin typeface="Abhaya Libre Regular Bold"/>
              </a:rPr>
              <a:t>.</a:t>
            </a:r>
            <a:endParaRPr lang="en-US" sz="3290" spc="-49" dirty="0">
              <a:solidFill>
                <a:srgbClr val="000000"/>
              </a:solidFill>
              <a:latin typeface="Abhaya Libre Regular Bold"/>
            </a:endParaRPr>
          </a:p>
          <a:p>
            <a:pPr algn="just">
              <a:lnSpc>
                <a:spcPts val="4466"/>
              </a:lnSpc>
            </a:pPr>
            <a:endParaRPr lang="en-US" sz="3290" spc="-49" dirty="0">
              <a:solidFill>
                <a:srgbClr val="000000"/>
              </a:solidFill>
              <a:latin typeface="Abhaya Libre Regular Bold"/>
            </a:endParaRPr>
          </a:p>
          <a:p>
            <a:pPr algn="just">
              <a:lnSpc>
                <a:spcPts val="4466"/>
              </a:lnSpc>
            </a:pPr>
            <a:endParaRPr lang="en-US" sz="3290" spc="-49" dirty="0">
              <a:solidFill>
                <a:srgbClr val="000000"/>
              </a:solidFill>
              <a:latin typeface="Abhaya Libre Regular Bold"/>
            </a:endParaRP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4993119" y="9508512"/>
            <a:ext cx="2360235" cy="60276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3456555" y="9092897"/>
            <a:ext cx="1068843" cy="1110057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981144" y="4198326"/>
            <a:ext cx="12325712" cy="17334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486"/>
              </a:lnSpc>
            </a:pPr>
            <a:r>
              <a:rPr lang="sr-Latn-RS" sz="14030" dirty="0">
                <a:solidFill>
                  <a:srgbClr val="000000"/>
                </a:solidFill>
                <a:latin typeface="Abhaya Libre Regular"/>
              </a:rPr>
              <a:t>7</a:t>
            </a:r>
            <a:r>
              <a:rPr lang="en-US" sz="14030" dirty="0" smtClean="0">
                <a:solidFill>
                  <a:srgbClr val="000000"/>
                </a:solidFill>
                <a:latin typeface="Abhaya Libre Regular"/>
              </a:rPr>
              <a:t>. A</a:t>
            </a:r>
            <a:r>
              <a:rPr lang="sr-Latn-RS" sz="14030" dirty="0" smtClean="0">
                <a:solidFill>
                  <a:srgbClr val="000000"/>
                </a:solidFill>
                <a:latin typeface="Abhaya Libre Regular"/>
              </a:rPr>
              <a:t>k</a:t>
            </a:r>
            <a:r>
              <a:rPr lang="en-US" sz="14030" dirty="0" err="1" smtClean="0">
                <a:solidFill>
                  <a:srgbClr val="000000"/>
                </a:solidFill>
                <a:latin typeface="Abhaya Libre Regular"/>
              </a:rPr>
              <a:t>tiv</a:t>
            </a:r>
            <a:r>
              <a:rPr lang="sr-Latn-RS" sz="14030" dirty="0" smtClean="0">
                <a:solidFill>
                  <a:srgbClr val="000000"/>
                </a:solidFill>
                <a:latin typeface="Abhaya Libre Regular"/>
              </a:rPr>
              <a:t>nosti</a:t>
            </a:r>
            <a:endParaRPr lang="en-US" sz="14030" dirty="0">
              <a:solidFill>
                <a:srgbClr val="000000"/>
              </a:solidFill>
              <a:latin typeface="Abhaya Libre Regular"/>
            </a:endParaRP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852805">
            <a:off x="5778439" y="-2562204"/>
            <a:ext cx="5364129" cy="536412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167879">
            <a:off x="15048952" y="6594634"/>
            <a:ext cx="5721823" cy="566980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4196164">
            <a:off x="-4478873" y="6861709"/>
            <a:ext cx="11622266" cy="1238807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2228850">
            <a:off x="14026237" y="-3786037"/>
            <a:ext cx="6836042" cy="677389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9014864">
            <a:off x="-336415" y="7596737"/>
            <a:ext cx="5099239" cy="196552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546191" y="-1794241"/>
            <a:ext cx="3334026" cy="3588482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3878502" y="8579500"/>
            <a:ext cx="2556197" cy="2751289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1185502">
            <a:off x="-3202910" y="120674"/>
            <a:ext cx="4352147" cy="434644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-7379619">
            <a:off x="3992986" y="9104884"/>
            <a:ext cx="5810576" cy="5802961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rot="6632729">
            <a:off x="16634531" y="823224"/>
            <a:ext cx="4881157" cy="4874760"/>
          </a:xfrm>
          <a:prstGeom prst="rect">
            <a:avLst/>
          </a:prstGeom>
        </p:spPr>
      </p:pic>
      <p:grpSp>
        <p:nvGrpSpPr>
          <p:cNvPr id="13" name="Group 13"/>
          <p:cNvGrpSpPr/>
          <p:nvPr/>
        </p:nvGrpSpPr>
        <p:grpSpPr>
          <a:xfrm>
            <a:off x="14267800" y="1219491"/>
            <a:ext cx="2900572" cy="807705"/>
            <a:chOff x="0" y="0"/>
            <a:chExt cx="3867430" cy="1076939"/>
          </a:xfrm>
        </p:grpSpPr>
        <p:pic>
          <p:nvPicPr>
            <p:cNvPr id="14" name="Picture 14"/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21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3867430" cy="618789"/>
            </a:xfrm>
            <a:prstGeom prst="rect">
              <a:avLst/>
            </a:prstGeom>
          </p:spPr>
        </p:pic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21"/>
                </a:ext>
              </a:extLst>
            </a:blip>
            <a:srcRect/>
            <a:stretch>
              <a:fillRect/>
            </a:stretch>
          </p:blipFill>
          <p:spPr>
            <a:xfrm>
              <a:off x="0" y="458151"/>
              <a:ext cx="3867430" cy="618789"/>
            </a:xfrm>
            <a:prstGeom prst="rect">
              <a:avLst/>
            </a:prstGeom>
          </p:spPr>
        </p:pic>
      </p:grpSp>
      <p:pic>
        <p:nvPicPr>
          <p:cNvPr id="16" name="Picture 16"/>
          <p:cNvPicPr>
            <a:picLocks noChangeAspect="1"/>
          </p:cNvPicPr>
          <p:nvPr/>
        </p:nvPicPr>
        <p:blipFill>
          <a:blip r:embed="rId22"/>
          <a:srcRect/>
          <a:stretch>
            <a:fillRect/>
          </a:stretch>
        </p:blipFill>
        <p:spPr>
          <a:xfrm>
            <a:off x="7555793" y="9258300"/>
            <a:ext cx="3710720" cy="779251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23"/>
          <a:srcRect/>
          <a:stretch>
            <a:fillRect/>
          </a:stretch>
        </p:blipFill>
        <p:spPr>
          <a:xfrm>
            <a:off x="14993119" y="9508512"/>
            <a:ext cx="2360235" cy="602763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5"/>
              </a:ext>
            </a:extLst>
          </a:blip>
          <a:srcRect/>
          <a:stretch>
            <a:fillRect/>
          </a:stretch>
        </p:blipFill>
        <p:spPr>
          <a:xfrm>
            <a:off x="13456555" y="9092897"/>
            <a:ext cx="1068843" cy="1110057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E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4196164">
            <a:off x="-5811133" y="7594029"/>
            <a:ext cx="11622266" cy="1238807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836636">
            <a:off x="0" y="-2006961"/>
            <a:ext cx="3334026" cy="358848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6418708" y="0"/>
            <a:ext cx="1869292" cy="186929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7870030" y="9245916"/>
            <a:ext cx="3710720" cy="77925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4993119" y="9508512"/>
            <a:ext cx="2360235" cy="60276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2676874" y="3155167"/>
            <a:ext cx="5013940" cy="5013940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1028700" y="4008781"/>
            <a:ext cx="8800012" cy="88485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065313" lvl="1" indent="-532657" algn="just">
              <a:lnSpc>
                <a:spcPts val="6908"/>
              </a:lnSpc>
              <a:buFont typeface="Arial"/>
              <a:buChar char="•"/>
            </a:pPr>
            <a:r>
              <a:rPr lang="sr-Latn-RS" sz="4934" spc="-74" dirty="0" smtClean="0">
                <a:solidFill>
                  <a:srgbClr val="000000"/>
                </a:solidFill>
                <a:latin typeface="Abhaya Libre Regular"/>
              </a:rPr>
              <a:t>Slažeš li se sa rezltatom</a:t>
            </a:r>
            <a:r>
              <a:rPr lang="en-US" sz="4934" spc="-74" dirty="0" smtClean="0">
                <a:solidFill>
                  <a:srgbClr val="000000"/>
                </a:solidFill>
                <a:latin typeface="Abhaya Libre Regular"/>
              </a:rPr>
              <a:t>? </a:t>
            </a:r>
            <a:endParaRPr lang="en-US" sz="4934" spc="-74" dirty="0">
              <a:solidFill>
                <a:srgbClr val="000000"/>
              </a:solidFill>
              <a:latin typeface="Abhaya Libre Regular"/>
            </a:endParaRPr>
          </a:p>
          <a:p>
            <a:pPr algn="just">
              <a:lnSpc>
                <a:spcPts val="6908"/>
              </a:lnSpc>
            </a:pPr>
            <a:endParaRPr lang="en-US" sz="4934" spc="-74" dirty="0">
              <a:solidFill>
                <a:srgbClr val="000000"/>
              </a:solidFill>
              <a:latin typeface="Abhaya Libre Regular"/>
            </a:endParaRPr>
          </a:p>
          <a:p>
            <a:pPr marL="1065313" lvl="1" indent="-532657" algn="just">
              <a:lnSpc>
                <a:spcPts val="6908"/>
              </a:lnSpc>
              <a:buFont typeface="Arial"/>
              <a:buChar char="•"/>
            </a:pPr>
            <a:r>
              <a:rPr lang="sr-Latn-RS" sz="4934" spc="-74" dirty="0" smtClean="0">
                <a:solidFill>
                  <a:srgbClr val="000000"/>
                </a:solidFill>
                <a:latin typeface="Abhaya Libre Regular"/>
              </a:rPr>
              <a:t>Ako da, zašto</a:t>
            </a:r>
            <a:r>
              <a:rPr lang="en-US" sz="4934" spc="-74" dirty="0" smtClean="0">
                <a:solidFill>
                  <a:srgbClr val="000000"/>
                </a:solidFill>
                <a:latin typeface="Abhaya Libre Regular"/>
              </a:rPr>
              <a:t>? </a:t>
            </a:r>
            <a:endParaRPr lang="en-US" sz="4934" spc="-74" dirty="0">
              <a:solidFill>
                <a:srgbClr val="000000"/>
              </a:solidFill>
              <a:latin typeface="Abhaya Libre Regular"/>
            </a:endParaRPr>
          </a:p>
          <a:p>
            <a:pPr algn="just">
              <a:lnSpc>
                <a:spcPts val="6908"/>
              </a:lnSpc>
            </a:pPr>
            <a:endParaRPr lang="en-US" sz="4934" spc="-74" dirty="0">
              <a:solidFill>
                <a:srgbClr val="000000"/>
              </a:solidFill>
              <a:latin typeface="Abhaya Libre Regular"/>
            </a:endParaRPr>
          </a:p>
          <a:p>
            <a:pPr algn="just">
              <a:lnSpc>
                <a:spcPts val="6908"/>
              </a:lnSpc>
            </a:pPr>
            <a:r>
              <a:rPr lang="en-US" sz="4934" spc="-74" dirty="0">
                <a:solidFill>
                  <a:srgbClr val="000000"/>
                </a:solidFill>
                <a:latin typeface="Abhaya Libre Regular"/>
              </a:rPr>
              <a:t> </a:t>
            </a:r>
          </a:p>
          <a:p>
            <a:pPr algn="just">
              <a:lnSpc>
                <a:spcPts val="6908"/>
              </a:lnSpc>
            </a:pPr>
            <a:endParaRPr lang="en-US" sz="4934" spc="-74" dirty="0">
              <a:solidFill>
                <a:srgbClr val="000000"/>
              </a:solidFill>
              <a:latin typeface="Abhaya Libre Regular"/>
            </a:endParaRPr>
          </a:p>
          <a:p>
            <a:pPr algn="just">
              <a:lnSpc>
                <a:spcPts val="6908"/>
              </a:lnSpc>
            </a:pPr>
            <a:endParaRPr lang="en-US" sz="4934" spc="-74" dirty="0">
              <a:solidFill>
                <a:srgbClr val="000000"/>
              </a:solidFill>
              <a:latin typeface="Abhaya Libre Regular"/>
            </a:endParaRPr>
          </a:p>
          <a:p>
            <a:pPr algn="just">
              <a:lnSpc>
                <a:spcPts val="6908"/>
              </a:lnSpc>
            </a:pPr>
            <a:endParaRPr lang="en-US" sz="4934" spc="-74" dirty="0">
              <a:solidFill>
                <a:srgbClr val="000000"/>
              </a:solidFill>
              <a:latin typeface="Abhaya Libre Regular"/>
            </a:endParaRPr>
          </a:p>
          <a:p>
            <a:pPr algn="just">
              <a:lnSpc>
                <a:spcPts val="6908"/>
              </a:lnSpc>
            </a:pPr>
            <a:endParaRPr lang="en-US" sz="4934" spc="-74" dirty="0">
              <a:solidFill>
                <a:srgbClr val="000000"/>
              </a:solidFill>
              <a:latin typeface="Abhaya Libre Regular"/>
            </a:endParaRPr>
          </a:p>
          <a:p>
            <a:pPr algn="just">
              <a:lnSpc>
                <a:spcPts val="6908"/>
              </a:lnSpc>
            </a:pPr>
            <a:endParaRPr lang="en-US" sz="4934" spc="-74" dirty="0">
              <a:solidFill>
                <a:srgbClr val="000000"/>
              </a:solidFill>
              <a:latin typeface="Abhaya Libre Regular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3436461" y="508883"/>
            <a:ext cx="11415078" cy="56391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809"/>
              </a:lnSpc>
            </a:pPr>
            <a:r>
              <a:rPr lang="sr-Latn-RS" sz="8010" dirty="0" smtClean="0">
                <a:solidFill>
                  <a:srgbClr val="000000"/>
                </a:solidFill>
                <a:latin typeface="Abhaya Libre Regular"/>
              </a:rPr>
              <a:t>Koji liderski stil te najbolje opisuje</a:t>
            </a:r>
            <a:r>
              <a:rPr lang="en-US" sz="8010" dirty="0" smtClean="0">
                <a:solidFill>
                  <a:srgbClr val="000000"/>
                </a:solidFill>
                <a:latin typeface="Abhaya Libre Regular"/>
              </a:rPr>
              <a:t>?</a:t>
            </a:r>
            <a:endParaRPr lang="en-US" sz="8010" dirty="0">
              <a:solidFill>
                <a:srgbClr val="000000"/>
              </a:solidFill>
              <a:latin typeface="Abhaya Libre Regular"/>
            </a:endParaRPr>
          </a:p>
          <a:p>
            <a:pPr algn="ctr">
              <a:lnSpc>
                <a:spcPts val="6809"/>
              </a:lnSpc>
            </a:pPr>
            <a:endParaRPr lang="en-US" sz="8010" dirty="0">
              <a:solidFill>
                <a:srgbClr val="000000"/>
              </a:solidFill>
              <a:latin typeface="Abhaya Libre Regular"/>
            </a:endParaRPr>
          </a:p>
          <a:p>
            <a:pPr algn="ctr">
              <a:lnSpc>
                <a:spcPts val="6809"/>
              </a:lnSpc>
            </a:pPr>
            <a:endParaRPr lang="en-US" sz="8010" dirty="0">
              <a:solidFill>
                <a:srgbClr val="000000"/>
              </a:solidFill>
              <a:latin typeface="Abhaya Libre Regular"/>
            </a:endParaRPr>
          </a:p>
          <a:p>
            <a:pPr algn="ctr">
              <a:lnSpc>
                <a:spcPts val="5449"/>
              </a:lnSpc>
            </a:pPr>
            <a:endParaRPr lang="en-US" sz="8010" dirty="0">
              <a:solidFill>
                <a:srgbClr val="000000"/>
              </a:solidFill>
              <a:latin typeface="Abhaya Libre Regular"/>
            </a:endParaRPr>
          </a:p>
          <a:p>
            <a:pPr algn="ctr">
              <a:lnSpc>
                <a:spcPts val="5449"/>
              </a:lnSpc>
            </a:pPr>
            <a:endParaRPr lang="en-US" sz="8010" dirty="0">
              <a:solidFill>
                <a:srgbClr val="000000"/>
              </a:solidFill>
              <a:latin typeface="Abhaya Libre Regular"/>
            </a:endParaRPr>
          </a:p>
          <a:p>
            <a:pPr algn="ctr">
              <a:lnSpc>
                <a:spcPts val="5449"/>
              </a:lnSpc>
            </a:pPr>
            <a:r>
              <a:rPr lang="en-US" sz="6410" dirty="0">
                <a:solidFill>
                  <a:srgbClr val="000000"/>
                </a:solidFill>
                <a:latin typeface="Abhaya Libre Regular Bold"/>
              </a:rPr>
              <a:t> </a:t>
            </a:r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3456555" y="9092897"/>
            <a:ext cx="1068843" cy="1110057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E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4196164">
            <a:off x="-5811133" y="7594029"/>
            <a:ext cx="11622266" cy="1238807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836636">
            <a:off x="0" y="-2006961"/>
            <a:ext cx="3334026" cy="358848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6418708" y="0"/>
            <a:ext cx="1869292" cy="186929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7870030" y="9245916"/>
            <a:ext cx="3710720" cy="779251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831572" y="3182487"/>
            <a:ext cx="10522227" cy="115031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1065313" lvl="1" indent="-532657" algn="just">
              <a:lnSpc>
                <a:spcPts val="6908"/>
              </a:lnSpc>
              <a:buFont typeface="Arial"/>
              <a:buChar char="•"/>
            </a:pPr>
            <a:r>
              <a:rPr lang="en-US" sz="4934" spc="-74" dirty="0">
                <a:solidFill>
                  <a:srgbClr val="000000"/>
                </a:solidFill>
                <a:latin typeface="Abhaya Libre Regular"/>
              </a:rPr>
              <a:t>Da li se </a:t>
            </a:r>
            <a:r>
              <a:rPr lang="en-US" sz="4934" spc="-74" dirty="0" err="1">
                <a:solidFill>
                  <a:srgbClr val="000000"/>
                </a:solidFill>
                <a:latin typeface="Abhaya Libre Regular"/>
              </a:rPr>
              <a:t>slažete</a:t>
            </a:r>
            <a:r>
              <a:rPr lang="en-US" sz="4934" spc="-74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4934" spc="-74" dirty="0" err="1">
                <a:solidFill>
                  <a:srgbClr val="000000"/>
                </a:solidFill>
                <a:latin typeface="Abhaya Libre Regular"/>
              </a:rPr>
              <a:t>sa</a:t>
            </a:r>
            <a:r>
              <a:rPr lang="en-US" sz="4934" spc="-74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sr-Latn-RS" sz="4934" spc="-74" dirty="0" smtClean="0">
                <a:solidFill>
                  <a:srgbClr val="000000"/>
                </a:solidFill>
                <a:latin typeface="Abhaya Libre Regular"/>
              </a:rPr>
              <a:t>rezultatom koji ste dobili</a:t>
            </a:r>
            <a:r>
              <a:rPr lang="en-US" sz="4934" spc="-74" dirty="0" smtClean="0">
                <a:solidFill>
                  <a:srgbClr val="000000"/>
                </a:solidFill>
                <a:latin typeface="Abhaya Libre Regular"/>
              </a:rPr>
              <a:t>?</a:t>
            </a:r>
          </a:p>
          <a:p>
            <a:pPr marL="1065313" lvl="1" indent="-532657" algn="just">
              <a:lnSpc>
                <a:spcPts val="6908"/>
              </a:lnSpc>
              <a:buFont typeface="Arial"/>
              <a:buChar char="•"/>
            </a:pPr>
            <a:r>
              <a:rPr lang="en-US" sz="4934" spc="-74" dirty="0" err="1" smtClean="0">
                <a:solidFill>
                  <a:srgbClr val="000000"/>
                </a:solidFill>
                <a:latin typeface="Abhaya Libre Regular"/>
              </a:rPr>
              <a:t>Možete</a:t>
            </a:r>
            <a:r>
              <a:rPr lang="en-US" sz="4934" spc="-74" dirty="0" smtClean="0">
                <a:solidFill>
                  <a:srgbClr val="000000"/>
                </a:solidFill>
                <a:latin typeface="Abhaya Libre Regular"/>
              </a:rPr>
              <a:t> li se </a:t>
            </a:r>
            <a:r>
              <a:rPr lang="en-US" sz="4934" spc="-74" dirty="0" err="1" smtClean="0">
                <a:solidFill>
                  <a:srgbClr val="000000"/>
                </a:solidFill>
                <a:latin typeface="Abhaya Libre Regular"/>
              </a:rPr>
              <a:t>setiti</a:t>
            </a:r>
            <a:r>
              <a:rPr lang="en-US" sz="4934" spc="-74" dirty="0" smtClean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4934" spc="-74" dirty="0" err="1" smtClean="0">
                <a:solidFill>
                  <a:srgbClr val="000000"/>
                </a:solidFill>
                <a:latin typeface="Abhaya Libre Regular"/>
              </a:rPr>
              <a:t>nekog</a:t>
            </a:r>
            <a:r>
              <a:rPr lang="en-US" sz="4934" spc="-74" dirty="0" smtClean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4934" spc="-74" dirty="0" err="1" smtClean="0">
                <a:solidFill>
                  <a:srgbClr val="000000"/>
                </a:solidFill>
                <a:latin typeface="Abhaya Libre Regular"/>
              </a:rPr>
              <a:t>drugog</a:t>
            </a:r>
            <a:r>
              <a:rPr lang="en-US" sz="4934" spc="-74" dirty="0" smtClean="0">
                <a:solidFill>
                  <a:srgbClr val="000000"/>
                </a:solidFill>
                <a:latin typeface="Abhaya Libre Regular"/>
              </a:rPr>
              <a:t> za </a:t>
            </a:r>
            <a:r>
              <a:rPr lang="en-US" sz="4934" spc="-74" dirty="0" err="1" smtClean="0">
                <a:solidFill>
                  <a:srgbClr val="000000"/>
                </a:solidFill>
                <a:latin typeface="Abhaya Libre Regular"/>
              </a:rPr>
              <a:t>ko</a:t>
            </a:r>
            <a:r>
              <a:rPr lang="sr-Latn-RS" sz="4934" spc="-74" dirty="0" smtClean="0">
                <a:solidFill>
                  <a:srgbClr val="000000"/>
                </a:solidFill>
                <a:latin typeface="Abhaya Libre Regular"/>
              </a:rPr>
              <a:t>ga</a:t>
            </a:r>
            <a:r>
              <a:rPr lang="en-US" sz="4934" spc="-74" dirty="0" smtClean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4934" spc="-74" dirty="0" err="1" smtClean="0">
                <a:solidFill>
                  <a:srgbClr val="000000"/>
                </a:solidFill>
                <a:latin typeface="Abhaya Libre Regular"/>
              </a:rPr>
              <a:t>verujete</a:t>
            </a:r>
            <a:r>
              <a:rPr lang="en-US" sz="4934" spc="-74" dirty="0" smtClean="0">
                <a:solidFill>
                  <a:srgbClr val="000000"/>
                </a:solidFill>
                <a:latin typeface="Abhaya Libre Regular"/>
              </a:rPr>
              <a:t> da </a:t>
            </a:r>
            <a:r>
              <a:rPr lang="en-US" sz="4934" spc="-74" dirty="0" err="1" smtClean="0">
                <a:solidFill>
                  <a:srgbClr val="000000"/>
                </a:solidFill>
                <a:latin typeface="Abhaya Libre Regular"/>
              </a:rPr>
              <a:t>vam</a:t>
            </a:r>
            <a:r>
              <a:rPr lang="en-US" sz="4934" spc="-74" dirty="0" smtClean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4934" spc="-74" dirty="0" err="1" smtClean="0">
                <a:solidFill>
                  <a:srgbClr val="000000"/>
                </a:solidFill>
                <a:latin typeface="Abhaya Libre Regular"/>
              </a:rPr>
              <a:t>više</a:t>
            </a:r>
            <a:r>
              <a:rPr lang="en-US" sz="4934" spc="-74" dirty="0" smtClean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4934" spc="-74" dirty="0" err="1" smtClean="0">
                <a:solidFill>
                  <a:srgbClr val="000000"/>
                </a:solidFill>
                <a:latin typeface="Abhaya Libre Regular"/>
              </a:rPr>
              <a:t>odgovara</a:t>
            </a:r>
            <a:r>
              <a:rPr lang="sr-Latn-RS" sz="4934" spc="-74" dirty="0" smtClean="0">
                <a:solidFill>
                  <a:srgbClr val="000000"/>
                </a:solidFill>
                <a:latin typeface="Abhaya Libre Regular"/>
              </a:rPr>
              <a:t> po liderskim sposobnostima</a:t>
            </a:r>
            <a:r>
              <a:rPr lang="en-US" sz="4934" spc="-74" dirty="0" smtClean="0">
                <a:solidFill>
                  <a:srgbClr val="000000"/>
                </a:solidFill>
                <a:latin typeface="Abhaya Libre Regular"/>
              </a:rPr>
              <a:t>?</a:t>
            </a:r>
          </a:p>
          <a:p>
            <a:pPr marL="1065313" lvl="1" indent="-532657" algn="just">
              <a:lnSpc>
                <a:spcPts val="6908"/>
              </a:lnSpc>
              <a:buFont typeface="Arial"/>
              <a:buChar char="•"/>
            </a:pPr>
            <a:r>
              <a:rPr lang="en-US" sz="4934" spc="-74" dirty="0" err="1" smtClean="0">
                <a:solidFill>
                  <a:srgbClr val="000000"/>
                </a:solidFill>
                <a:latin typeface="Abhaya Libre Regular"/>
              </a:rPr>
              <a:t>Ako</a:t>
            </a:r>
            <a:r>
              <a:rPr lang="en-US" sz="4934" spc="-74" dirty="0" smtClean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4934" spc="-74" dirty="0">
                <a:solidFill>
                  <a:srgbClr val="000000"/>
                </a:solidFill>
                <a:latin typeface="Abhaya Libre Regular"/>
              </a:rPr>
              <a:t>da, </a:t>
            </a:r>
            <a:r>
              <a:rPr lang="en-US" sz="4934" spc="-74" dirty="0" err="1">
                <a:solidFill>
                  <a:srgbClr val="000000"/>
                </a:solidFill>
                <a:latin typeface="Abhaya Libre Regular"/>
              </a:rPr>
              <a:t>koji</a:t>
            </a:r>
            <a:r>
              <a:rPr lang="en-US" sz="4934" spc="-74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4934" spc="-74" dirty="0" err="1">
                <a:solidFill>
                  <a:srgbClr val="000000"/>
                </a:solidFill>
                <a:latin typeface="Abhaya Libre Regular"/>
              </a:rPr>
              <a:t>i</a:t>
            </a:r>
            <a:r>
              <a:rPr lang="en-US" sz="4934" spc="-74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4934" spc="-74" dirty="0" err="1">
                <a:solidFill>
                  <a:srgbClr val="000000"/>
                </a:solidFill>
                <a:latin typeface="Abhaya Libre Regular"/>
              </a:rPr>
              <a:t>zašto</a:t>
            </a:r>
            <a:r>
              <a:rPr lang="en-US" sz="4934" spc="-74" dirty="0">
                <a:solidFill>
                  <a:srgbClr val="000000"/>
                </a:solidFill>
                <a:latin typeface="Abhaya Libre Regular"/>
              </a:rPr>
              <a:t>? </a:t>
            </a:r>
            <a:endParaRPr lang="en-US" sz="4934" spc="-74" dirty="0">
              <a:solidFill>
                <a:srgbClr val="000000"/>
              </a:solidFill>
              <a:latin typeface="Abhaya Libre Regular"/>
            </a:endParaRPr>
          </a:p>
          <a:p>
            <a:pPr algn="just">
              <a:lnSpc>
                <a:spcPts val="6908"/>
              </a:lnSpc>
            </a:pPr>
            <a:endParaRPr lang="en-US" sz="4934" spc="-74" dirty="0">
              <a:solidFill>
                <a:srgbClr val="000000"/>
              </a:solidFill>
              <a:latin typeface="Abhaya Libre Regular"/>
            </a:endParaRPr>
          </a:p>
          <a:p>
            <a:pPr algn="just">
              <a:lnSpc>
                <a:spcPts val="6908"/>
              </a:lnSpc>
            </a:pPr>
            <a:r>
              <a:rPr lang="en-US" sz="4934" spc="-74" dirty="0">
                <a:solidFill>
                  <a:srgbClr val="000000"/>
                </a:solidFill>
                <a:latin typeface="Abhaya Libre Regular"/>
              </a:rPr>
              <a:t> </a:t>
            </a:r>
          </a:p>
          <a:p>
            <a:pPr algn="just">
              <a:lnSpc>
                <a:spcPts val="6908"/>
              </a:lnSpc>
            </a:pPr>
            <a:endParaRPr lang="en-US" sz="4934" spc="-74" dirty="0">
              <a:solidFill>
                <a:srgbClr val="000000"/>
              </a:solidFill>
              <a:latin typeface="Abhaya Libre Regular"/>
            </a:endParaRPr>
          </a:p>
          <a:p>
            <a:pPr algn="just">
              <a:lnSpc>
                <a:spcPts val="6908"/>
              </a:lnSpc>
            </a:pPr>
            <a:endParaRPr lang="en-US" sz="4934" spc="-74" dirty="0">
              <a:solidFill>
                <a:srgbClr val="000000"/>
              </a:solidFill>
              <a:latin typeface="Abhaya Libre Regular"/>
            </a:endParaRPr>
          </a:p>
          <a:p>
            <a:pPr algn="just">
              <a:lnSpc>
                <a:spcPts val="6908"/>
              </a:lnSpc>
            </a:pPr>
            <a:endParaRPr lang="en-US" sz="4934" spc="-74" dirty="0">
              <a:solidFill>
                <a:srgbClr val="000000"/>
              </a:solidFill>
              <a:latin typeface="Abhaya Libre Regular"/>
            </a:endParaRPr>
          </a:p>
          <a:p>
            <a:pPr algn="just">
              <a:lnSpc>
                <a:spcPts val="6908"/>
              </a:lnSpc>
            </a:pPr>
            <a:endParaRPr lang="en-US" sz="4934" spc="-74" dirty="0">
              <a:solidFill>
                <a:srgbClr val="000000"/>
              </a:solidFill>
              <a:latin typeface="Abhaya Libre Regular"/>
            </a:endParaRPr>
          </a:p>
          <a:p>
            <a:pPr algn="just">
              <a:lnSpc>
                <a:spcPts val="6908"/>
              </a:lnSpc>
            </a:pPr>
            <a:endParaRPr lang="en-US" sz="4934" spc="-74" dirty="0">
              <a:solidFill>
                <a:srgbClr val="000000"/>
              </a:solidFill>
              <a:latin typeface="Abhaya Libre Regular"/>
            </a:endParaRP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4993119" y="9508512"/>
            <a:ext cx="2360235" cy="60276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2422813" y="2916322"/>
            <a:ext cx="5140613" cy="5140613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3436461" y="508883"/>
            <a:ext cx="11415078" cy="46935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809"/>
              </a:lnSpc>
            </a:pPr>
            <a:r>
              <a:rPr lang="sr-Latn-RS" sz="8010" dirty="0" smtClean="0">
                <a:solidFill>
                  <a:srgbClr val="000000"/>
                </a:solidFill>
                <a:latin typeface="Abhaya Libre Regular Bold"/>
              </a:rPr>
              <a:t>Sa kojim se istorijskim vođom poistovećuješ</a:t>
            </a:r>
            <a:r>
              <a:rPr lang="en-US" sz="8010" dirty="0" smtClean="0">
                <a:solidFill>
                  <a:srgbClr val="000000"/>
                </a:solidFill>
                <a:latin typeface="Abhaya Libre Regular Bold"/>
              </a:rPr>
              <a:t>?</a:t>
            </a:r>
            <a:endParaRPr lang="en-US" sz="8010" dirty="0">
              <a:solidFill>
                <a:srgbClr val="000000"/>
              </a:solidFill>
              <a:latin typeface="Abhaya Libre Regular Bold"/>
            </a:endParaRPr>
          </a:p>
          <a:p>
            <a:pPr algn="ctr">
              <a:lnSpc>
                <a:spcPts val="6809"/>
              </a:lnSpc>
            </a:pPr>
            <a:endParaRPr lang="en-US" sz="8010" dirty="0">
              <a:solidFill>
                <a:srgbClr val="000000"/>
              </a:solidFill>
              <a:latin typeface="Abhaya Libre Regular Bold"/>
            </a:endParaRPr>
          </a:p>
          <a:p>
            <a:pPr algn="ctr">
              <a:lnSpc>
                <a:spcPts val="5449"/>
              </a:lnSpc>
            </a:pPr>
            <a:endParaRPr lang="en-US" sz="8010" dirty="0">
              <a:solidFill>
                <a:srgbClr val="000000"/>
              </a:solidFill>
              <a:latin typeface="Abhaya Libre Regular Bold"/>
            </a:endParaRPr>
          </a:p>
          <a:p>
            <a:pPr algn="ctr">
              <a:lnSpc>
                <a:spcPts val="5449"/>
              </a:lnSpc>
            </a:pPr>
            <a:endParaRPr lang="en-US" sz="8010" dirty="0">
              <a:solidFill>
                <a:srgbClr val="000000"/>
              </a:solidFill>
              <a:latin typeface="Abhaya Libre Regular Bold"/>
            </a:endParaRPr>
          </a:p>
          <a:p>
            <a:pPr algn="ctr">
              <a:lnSpc>
                <a:spcPts val="5449"/>
              </a:lnSpc>
            </a:pPr>
            <a:r>
              <a:rPr lang="en-US" sz="6410" dirty="0">
                <a:solidFill>
                  <a:srgbClr val="000000"/>
                </a:solidFill>
                <a:latin typeface="Abhaya Libre Regular Bold"/>
              </a:rPr>
              <a:t> </a:t>
            </a:r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3456555" y="9092897"/>
            <a:ext cx="1068843" cy="1110057"/>
          </a:xfrm>
          <a:prstGeom prst="rect">
            <a:avLst/>
          </a:prstGeo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E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830888" y="4005165"/>
            <a:ext cx="12325712" cy="17334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486"/>
              </a:lnSpc>
            </a:pPr>
            <a:r>
              <a:rPr lang="sr-Latn-RS" sz="14030" dirty="0" smtClean="0">
                <a:solidFill>
                  <a:srgbClr val="000000"/>
                </a:solidFill>
                <a:latin typeface="Abhaya Libre Regular Bold Italics"/>
              </a:rPr>
              <a:t>Hvala na pažnji</a:t>
            </a:r>
            <a:r>
              <a:rPr lang="en-US" sz="14030" dirty="0" smtClean="0">
                <a:solidFill>
                  <a:srgbClr val="000000"/>
                </a:solidFill>
                <a:latin typeface="Abhaya Libre Regular Bold Italics"/>
              </a:rPr>
              <a:t>!</a:t>
            </a:r>
            <a:endParaRPr lang="en-US" sz="14030" dirty="0">
              <a:solidFill>
                <a:srgbClr val="000000"/>
              </a:solidFill>
              <a:latin typeface="Abhaya Libre Regular Bold Italics"/>
            </a:endParaRP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852805">
            <a:off x="5778439" y="-2562204"/>
            <a:ext cx="5364129" cy="536412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167879">
            <a:off x="15048952" y="6594634"/>
            <a:ext cx="5721823" cy="566980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4196164">
            <a:off x="-4478873" y="6861709"/>
            <a:ext cx="11622266" cy="1238807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2228850">
            <a:off x="14026237" y="-3786037"/>
            <a:ext cx="6836042" cy="677389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9014864">
            <a:off x="-336415" y="7596737"/>
            <a:ext cx="5099239" cy="196552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546191" y="-1794241"/>
            <a:ext cx="3334026" cy="3588482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3878502" y="8579500"/>
            <a:ext cx="2556197" cy="2751289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1185502">
            <a:off x="-3202910" y="120674"/>
            <a:ext cx="4352147" cy="434644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-7379619">
            <a:off x="3992986" y="9104884"/>
            <a:ext cx="5810576" cy="5802961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rot="6632729">
            <a:off x="16634531" y="823224"/>
            <a:ext cx="4881157" cy="4874760"/>
          </a:xfrm>
          <a:prstGeom prst="rect">
            <a:avLst/>
          </a:prstGeom>
        </p:spPr>
      </p:pic>
      <p:grpSp>
        <p:nvGrpSpPr>
          <p:cNvPr id="13" name="Group 13"/>
          <p:cNvGrpSpPr/>
          <p:nvPr/>
        </p:nvGrpSpPr>
        <p:grpSpPr>
          <a:xfrm>
            <a:off x="14267800" y="1219491"/>
            <a:ext cx="2900572" cy="807705"/>
            <a:chOff x="0" y="0"/>
            <a:chExt cx="3867430" cy="1076939"/>
          </a:xfrm>
        </p:grpSpPr>
        <p:pic>
          <p:nvPicPr>
            <p:cNvPr id="14" name="Picture 14"/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21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3867430" cy="618789"/>
            </a:xfrm>
            <a:prstGeom prst="rect">
              <a:avLst/>
            </a:prstGeom>
          </p:spPr>
        </p:pic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21"/>
                </a:ext>
              </a:extLst>
            </a:blip>
            <a:srcRect/>
            <a:stretch>
              <a:fillRect/>
            </a:stretch>
          </p:blipFill>
          <p:spPr>
            <a:xfrm>
              <a:off x="0" y="458151"/>
              <a:ext cx="3867430" cy="618789"/>
            </a:xfrm>
            <a:prstGeom prst="rect">
              <a:avLst/>
            </a:prstGeom>
          </p:spPr>
        </p:pic>
      </p:grpSp>
      <p:sp>
        <p:nvSpPr>
          <p:cNvPr id="16" name="TextBox 16"/>
          <p:cNvSpPr txBox="1"/>
          <p:nvPr/>
        </p:nvSpPr>
        <p:spPr>
          <a:xfrm>
            <a:off x="5273002" y="5611826"/>
            <a:ext cx="7441484" cy="13897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295"/>
              </a:lnSpc>
              <a:spcBef>
                <a:spcPct val="0"/>
              </a:spcBef>
            </a:pPr>
            <a:r>
              <a:rPr lang="en-US" sz="8068">
                <a:solidFill>
                  <a:srgbClr val="04989E"/>
                </a:solidFill>
                <a:latin typeface="Abhaya Libre Regular Bold"/>
              </a:rPr>
              <a:t>@Regio.Digi.Hub</a:t>
            </a:r>
            <a:r>
              <a:rPr lang="en-US" sz="8068">
                <a:solidFill>
                  <a:srgbClr val="04989E"/>
                </a:solidFill>
                <a:latin typeface="Abhaya Libre Regular"/>
              </a:rPr>
              <a:t> </a:t>
            </a:r>
          </a:p>
        </p:txBody>
      </p:sp>
      <p:pic>
        <p:nvPicPr>
          <p:cNvPr id="17" name="Picture 17"/>
          <p:cNvPicPr>
            <a:picLocks noChangeAspect="1"/>
          </p:cNvPicPr>
          <p:nvPr/>
        </p:nvPicPr>
        <p:blipFill>
          <a:blip r:embed="rId22"/>
          <a:srcRect/>
          <a:stretch>
            <a:fillRect/>
          </a:stretch>
        </p:blipFill>
        <p:spPr>
          <a:xfrm>
            <a:off x="7555793" y="9258300"/>
            <a:ext cx="3710720" cy="779251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23"/>
          <a:srcRect/>
          <a:stretch>
            <a:fillRect/>
          </a:stretch>
        </p:blipFill>
        <p:spPr>
          <a:xfrm>
            <a:off x="14993119" y="9508512"/>
            <a:ext cx="2360235" cy="602763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5"/>
              </a:ext>
            </a:extLst>
          </a:blip>
          <a:srcRect/>
          <a:stretch>
            <a:fillRect/>
          </a:stretch>
        </p:blipFill>
        <p:spPr>
          <a:xfrm>
            <a:off x="13456555" y="9092897"/>
            <a:ext cx="1068843" cy="1110057"/>
          </a:xfrm>
          <a:prstGeom prst="rect">
            <a:avLst/>
          </a:prstGeo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167879">
            <a:off x="15048952" y="6594634"/>
            <a:ext cx="5721823" cy="566980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228850">
            <a:off x="-3894162" y="-4468275"/>
            <a:ext cx="6836042" cy="677389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3878502" y="8579500"/>
            <a:ext cx="2556197" cy="275128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6632729">
            <a:off x="17605408" y="3001377"/>
            <a:ext cx="4881157" cy="487476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6418708" y="0"/>
            <a:ext cx="1869292" cy="1869292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1444651" y="1228725"/>
            <a:ext cx="8280738" cy="7707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449"/>
              </a:lnSpc>
            </a:pPr>
            <a:r>
              <a:rPr lang="sr-Latn-RS" sz="6410" dirty="0" smtClean="0">
                <a:solidFill>
                  <a:srgbClr val="000000"/>
                </a:solidFill>
                <a:latin typeface="Abhaya Libre Regular Bold"/>
              </a:rPr>
              <a:t>Izvori</a:t>
            </a:r>
            <a:endParaRPr lang="en-US" sz="6410" dirty="0">
              <a:solidFill>
                <a:srgbClr val="000000"/>
              </a:solidFill>
              <a:latin typeface="Abhaya Libre Regular Bold"/>
            </a:endParaRP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7870030" y="9245916"/>
            <a:ext cx="3710720" cy="779251"/>
          </a:xfrm>
          <a:prstGeom prst="rect">
            <a:avLst/>
          </a:prstGeom>
        </p:spPr>
      </p:pic>
      <p:grpSp>
        <p:nvGrpSpPr>
          <p:cNvPr id="9" name="Group 9"/>
          <p:cNvGrpSpPr/>
          <p:nvPr/>
        </p:nvGrpSpPr>
        <p:grpSpPr>
          <a:xfrm>
            <a:off x="-906316" y="8854448"/>
            <a:ext cx="2900572" cy="807705"/>
            <a:chOff x="0" y="0"/>
            <a:chExt cx="3867430" cy="1076939"/>
          </a:xfrm>
        </p:grpSpPr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3867430" cy="618789"/>
            </a:xfrm>
            <a:prstGeom prst="rect">
              <a:avLst/>
            </a:prstGeom>
          </p:spPr>
        </p:pic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0" y="458151"/>
              <a:ext cx="3867430" cy="618789"/>
            </a:xfrm>
            <a:prstGeom prst="rect">
              <a:avLst/>
            </a:prstGeom>
          </p:spPr>
        </p:pic>
      </p:grpSp>
      <p:sp>
        <p:nvSpPr>
          <p:cNvPr id="12" name="TextBox 12"/>
          <p:cNvSpPr txBox="1"/>
          <p:nvPr/>
        </p:nvSpPr>
        <p:spPr>
          <a:xfrm>
            <a:off x="1444651" y="2182894"/>
            <a:ext cx="15237046" cy="68129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26107" lvl="1" indent="-313054">
              <a:lnSpc>
                <a:spcPts val="4059"/>
              </a:lnSpc>
              <a:buFont typeface="Arial"/>
              <a:buChar char="•"/>
            </a:pPr>
            <a:r>
              <a:rPr lang="en-US" sz="2899" spc="-43">
                <a:solidFill>
                  <a:srgbClr val="000000"/>
                </a:solidFill>
                <a:latin typeface="Abhaya Libre Regular"/>
              </a:rPr>
              <a:t>Barnett, Jim (2020): "Here’s What Happens When Leaders Get Employee Motivation Right". Retrive from: https://www.forbes.com/sites/jimbarnett/2020/01/06/heres-what-happens-when-leaders-get-employee-motivation-right/?sh=4f6fa7aa5c13</a:t>
            </a:r>
          </a:p>
          <a:p>
            <a:pPr>
              <a:lnSpc>
                <a:spcPts val="1540"/>
              </a:lnSpc>
            </a:pPr>
            <a:endParaRPr lang="en-US" sz="2899" spc="-43">
              <a:solidFill>
                <a:srgbClr val="000000"/>
              </a:solidFill>
              <a:latin typeface="Abhaya Libre Regular"/>
            </a:endParaRPr>
          </a:p>
          <a:p>
            <a:pPr marL="626107" lvl="1" indent="-313054">
              <a:lnSpc>
                <a:spcPts val="4059"/>
              </a:lnSpc>
              <a:buFont typeface="Arial"/>
              <a:buChar char="•"/>
            </a:pPr>
            <a:r>
              <a:rPr lang="en-US" sz="2899" spc="-43">
                <a:solidFill>
                  <a:srgbClr val="000000"/>
                </a:solidFill>
                <a:latin typeface="Abhaya Libre Regular"/>
              </a:rPr>
              <a:t>John mattone global, inc (2021): "The world’s #1 executive coaching and business coaching blog (2017-2021)". Retrived from: https://johnmattone.com/blog/historys-5-best-leaders/#:~:text=1.-,Mahatma%20Gandhi,example%20through%20word%20and%20deed.</a:t>
            </a:r>
          </a:p>
          <a:p>
            <a:pPr>
              <a:lnSpc>
                <a:spcPts val="1260"/>
              </a:lnSpc>
            </a:pPr>
            <a:endParaRPr lang="en-US" sz="2899" spc="-43">
              <a:solidFill>
                <a:srgbClr val="000000"/>
              </a:solidFill>
              <a:latin typeface="Abhaya Libre Regular"/>
            </a:endParaRPr>
          </a:p>
          <a:p>
            <a:pPr marL="626107" lvl="1" indent="-313054">
              <a:lnSpc>
                <a:spcPts val="4059"/>
              </a:lnSpc>
              <a:buFont typeface="Arial"/>
              <a:buChar char="•"/>
            </a:pPr>
            <a:r>
              <a:rPr lang="en-US" sz="2899" spc="-43">
                <a:solidFill>
                  <a:srgbClr val="000000"/>
                </a:solidFill>
                <a:latin typeface="Abhaya Libre Regular"/>
              </a:rPr>
              <a:t>Kruse, K. (2013): "What is leadership?" Retrieved from: </a:t>
            </a:r>
            <a:r>
              <a:rPr lang="en-US" sz="2899" spc="-43">
                <a:solidFill>
                  <a:srgbClr val="000000"/>
                </a:solidFill>
                <a:latin typeface="Abhaya Libre Regular"/>
                <a:hlinkClick r:id="rId14" tooltip="http://www.professorpeaches.com/wp-content/uploads/2015/02/What-is-leadership-Forbes.pdf"/>
              </a:rPr>
              <a:t>http://www.professorpeaches.com/wp-content/uploads/2015/02/What-is-leadership-Forbes.pdf</a:t>
            </a:r>
            <a:r>
              <a:rPr lang="en-US" sz="2899" spc="-43">
                <a:solidFill>
                  <a:srgbClr val="000000"/>
                </a:solidFill>
                <a:latin typeface="Abhaya Libre Regular"/>
              </a:rPr>
              <a:t> </a:t>
            </a:r>
          </a:p>
          <a:p>
            <a:pPr>
              <a:lnSpc>
                <a:spcPts val="1260"/>
              </a:lnSpc>
            </a:pPr>
            <a:endParaRPr lang="en-US" sz="2899" spc="-43">
              <a:solidFill>
                <a:srgbClr val="000000"/>
              </a:solidFill>
              <a:latin typeface="Abhaya Libre Regular"/>
            </a:endParaRPr>
          </a:p>
          <a:p>
            <a:pPr marL="626107" lvl="1" indent="-313054">
              <a:lnSpc>
                <a:spcPts val="4059"/>
              </a:lnSpc>
              <a:buFont typeface="Arial"/>
              <a:buChar char="•"/>
            </a:pPr>
            <a:r>
              <a:rPr lang="en-US" sz="2899" spc="-43">
                <a:solidFill>
                  <a:srgbClr val="000000"/>
                </a:solidFill>
                <a:latin typeface="Abhaya Libre Regular"/>
              </a:rPr>
              <a:t>What type of leader are you? Embracing your leadership style [Quiz]Retrive from: https://www.umassglobal.edu/news-and-events/blog/what-type-of-leader-are-you-quiz</a:t>
            </a:r>
          </a:p>
          <a:p>
            <a:pPr>
              <a:lnSpc>
                <a:spcPts val="1260"/>
              </a:lnSpc>
            </a:pPr>
            <a:endParaRPr lang="en-US" sz="2899" spc="-43">
              <a:solidFill>
                <a:srgbClr val="000000"/>
              </a:solidFill>
              <a:latin typeface="Abhaya Libre Regular"/>
            </a:endParaRPr>
          </a:p>
          <a:p>
            <a:pPr marL="626107" lvl="1" indent="-313054" algn="l">
              <a:lnSpc>
                <a:spcPts val="4059"/>
              </a:lnSpc>
              <a:buFont typeface="Arial"/>
              <a:buChar char="•"/>
            </a:pPr>
            <a:r>
              <a:rPr lang="en-US" sz="2899" spc="-43">
                <a:solidFill>
                  <a:srgbClr val="000000"/>
                </a:solidFill>
                <a:latin typeface="Abhaya Libre Regular"/>
              </a:rPr>
              <a:t>Which of These Historical Leaders Are You? Retrieved from: https://brainfall.com/quizzes/which-of-these-historical-leaders-are-you/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E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8067692" y="1667730"/>
            <a:ext cx="4684714" cy="5770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534"/>
              </a:lnSpc>
            </a:pPr>
            <a:r>
              <a:rPr lang="en-US" sz="3238" spc="-48" dirty="0" smtClean="0">
                <a:solidFill>
                  <a:srgbClr val="000000"/>
                </a:solidFill>
                <a:latin typeface="Abhaya Libre Regular"/>
              </a:rPr>
              <a:t>MOTIV</a:t>
            </a:r>
            <a:r>
              <a:rPr lang="sr-Latn-RS" sz="3238" spc="-48" dirty="0" smtClean="0">
                <a:solidFill>
                  <a:srgbClr val="000000"/>
                </a:solidFill>
                <a:latin typeface="Abhaya Libre Regular"/>
              </a:rPr>
              <a:t>ACIJA</a:t>
            </a:r>
            <a:endParaRPr lang="en-US" sz="3238" spc="-48" dirty="0">
              <a:solidFill>
                <a:srgbClr val="000000"/>
              </a:solidFill>
              <a:latin typeface="Abhaya Libre Regular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8067692" y="3484352"/>
            <a:ext cx="9170682" cy="11274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534"/>
              </a:lnSpc>
            </a:pPr>
            <a:r>
              <a:rPr lang="sr-Latn-RS" sz="3238" spc="-48" dirty="0" smtClean="0">
                <a:solidFill>
                  <a:srgbClr val="000000"/>
                </a:solidFill>
                <a:latin typeface="Abhaya Libre Regular"/>
              </a:rPr>
              <a:t>LIDERSTVO</a:t>
            </a:r>
            <a:endParaRPr lang="en-US" sz="3238" spc="-48" dirty="0">
              <a:solidFill>
                <a:srgbClr val="000000"/>
              </a:solidFill>
              <a:latin typeface="Abhaya Libre Regular"/>
            </a:endParaRPr>
          </a:p>
          <a:p>
            <a:pPr>
              <a:lnSpc>
                <a:spcPts val="4534"/>
              </a:lnSpc>
            </a:pPr>
            <a:endParaRPr lang="en-US" sz="3238" spc="-48" dirty="0">
              <a:solidFill>
                <a:srgbClr val="000000"/>
              </a:solidFill>
              <a:latin typeface="Abhaya Libre Regular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8067692" y="5303788"/>
            <a:ext cx="10220308" cy="11541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534"/>
              </a:lnSpc>
            </a:pPr>
            <a:r>
              <a:rPr lang="sr-Latn-RS" sz="3238" spc="-48" dirty="0" smtClean="0">
                <a:solidFill>
                  <a:srgbClr val="000000"/>
                </a:solidFill>
                <a:latin typeface="Abhaya Libre Regular"/>
              </a:rPr>
              <a:t>NAJZNAČAJNIJI LIDERI I MOTIVACIONE FIGURE</a:t>
            </a:r>
            <a:endParaRPr lang="en-US" sz="3238" spc="-48" dirty="0">
              <a:solidFill>
                <a:srgbClr val="000000"/>
              </a:solidFill>
              <a:latin typeface="Abhaya Libre Regular"/>
            </a:endParaRPr>
          </a:p>
          <a:p>
            <a:pPr>
              <a:lnSpc>
                <a:spcPts val="4534"/>
              </a:lnSpc>
            </a:pPr>
            <a:endParaRPr lang="en-US" sz="3238" spc="-48" dirty="0">
              <a:solidFill>
                <a:srgbClr val="000000"/>
              </a:solidFill>
              <a:latin typeface="Abhaya Libre Regular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8067692" y="2604592"/>
            <a:ext cx="8504116" cy="5559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534"/>
              </a:lnSpc>
            </a:pPr>
            <a:r>
              <a:rPr lang="sr-Latn-RS" sz="3238" spc="-48" dirty="0" smtClean="0">
                <a:solidFill>
                  <a:srgbClr val="000000"/>
                </a:solidFill>
                <a:latin typeface="Abhaya Libre Regular"/>
              </a:rPr>
              <a:t>TEORIJE MOTIVACIJE</a:t>
            </a:r>
            <a:endParaRPr lang="en-US" sz="3238" spc="-48" dirty="0">
              <a:solidFill>
                <a:srgbClr val="000000"/>
              </a:solidFill>
              <a:latin typeface="Abhaya Libre Regular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8067692" y="4395453"/>
            <a:ext cx="5840560" cy="5559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534"/>
              </a:lnSpc>
            </a:pPr>
            <a:r>
              <a:rPr lang="sr-Latn-RS" sz="3238" spc="-48" dirty="0" smtClean="0">
                <a:solidFill>
                  <a:srgbClr val="000000"/>
                </a:solidFill>
                <a:latin typeface="Abhaya Libre Regular Bold"/>
              </a:rPr>
              <a:t>TEORIJE LIDERSTVA</a:t>
            </a:r>
            <a:endParaRPr lang="en-US" sz="3238" spc="-48" dirty="0">
              <a:solidFill>
                <a:srgbClr val="000000"/>
              </a:solidFill>
              <a:latin typeface="Abhaya Libre Regular Bold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8067692" y="6177548"/>
            <a:ext cx="10220308" cy="11274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534"/>
              </a:lnSpc>
            </a:pPr>
            <a:r>
              <a:rPr lang="sr-Latn-RS" sz="3238" spc="-48" dirty="0" smtClean="0">
                <a:solidFill>
                  <a:srgbClr val="000000"/>
                </a:solidFill>
                <a:latin typeface="Abhaya Libre Regular Bold"/>
              </a:rPr>
              <a:t>TRENING MATERIJALI </a:t>
            </a:r>
            <a:r>
              <a:rPr lang="en-US" sz="3238" spc="-48" dirty="0" smtClean="0">
                <a:solidFill>
                  <a:srgbClr val="000000"/>
                </a:solidFill>
                <a:latin typeface="Abhaya Libre Regular Bold"/>
              </a:rPr>
              <a:t>(</a:t>
            </a:r>
            <a:r>
              <a:rPr lang="sr-Latn-RS" sz="3238" spc="-48" dirty="0" smtClean="0">
                <a:solidFill>
                  <a:srgbClr val="000000"/>
                </a:solidFill>
                <a:latin typeface="Abhaya Libre Regular Bold"/>
              </a:rPr>
              <a:t>Primeri dobre prakse</a:t>
            </a:r>
            <a:r>
              <a:rPr lang="en-US" sz="3238" spc="-48" dirty="0" smtClean="0">
                <a:solidFill>
                  <a:srgbClr val="000000"/>
                </a:solidFill>
                <a:latin typeface="Abhaya Libre Regular Bold"/>
              </a:rPr>
              <a:t>) </a:t>
            </a:r>
            <a:endParaRPr lang="en-US" sz="3238" spc="-48" dirty="0">
              <a:solidFill>
                <a:srgbClr val="000000"/>
              </a:solidFill>
              <a:latin typeface="Abhaya Libre Regular Bold"/>
            </a:endParaRPr>
          </a:p>
          <a:p>
            <a:pPr>
              <a:lnSpc>
                <a:spcPts val="4534"/>
              </a:lnSpc>
            </a:pPr>
            <a:endParaRPr lang="en-US" sz="3238" spc="-48" dirty="0">
              <a:solidFill>
                <a:srgbClr val="000000"/>
              </a:solidFill>
              <a:latin typeface="Abhaya Libre Regular Bold"/>
            </a:endParaRP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8947194">
            <a:off x="6559364" y="7562145"/>
            <a:ext cx="4858039" cy="485803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9632120">
            <a:off x="-2174154" y="-1705919"/>
            <a:ext cx="5721823" cy="566980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6603835">
            <a:off x="5125238" y="-11192783"/>
            <a:ext cx="11622266" cy="12388074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10800000">
            <a:off x="15414085" y="8264626"/>
            <a:ext cx="3334026" cy="358848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10800000">
            <a:off x="2161922" y="-772267"/>
            <a:ext cx="2556197" cy="2751289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9614497">
            <a:off x="17447384" y="6778646"/>
            <a:ext cx="4352147" cy="4346443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3420380">
            <a:off x="5472590" y="-4782765"/>
            <a:ext cx="5810576" cy="5802961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1155835" y="4749147"/>
            <a:ext cx="8280738" cy="7707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449"/>
              </a:lnSpc>
            </a:pPr>
            <a:r>
              <a:rPr lang="sr-Latn-RS" sz="6410" dirty="0" smtClean="0">
                <a:solidFill>
                  <a:srgbClr val="000000"/>
                </a:solidFill>
                <a:latin typeface="Abhaya Libre Regular Bold"/>
              </a:rPr>
              <a:t>Sadržaj</a:t>
            </a:r>
            <a:endParaRPr lang="en-US" sz="6410" dirty="0">
              <a:solidFill>
                <a:srgbClr val="000000"/>
              </a:solidFill>
              <a:latin typeface="Abhaya Libre Regular Bold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6739807" y="1636341"/>
            <a:ext cx="1079688" cy="7070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654"/>
              </a:lnSpc>
            </a:pPr>
            <a:r>
              <a:rPr lang="en-US" sz="4038" spc="-60">
                <a:solidFill>
                  <a:srgbClr val="000000"/>
                </a:solidFill>
                <a:latin typeface="Abhaya Libre Regular"/>
              </a:rPr>
              <a:t>01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6739807" y="2453462"/>
            <a:ext cx="1079688" cy="7070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654"/>
              </a:lnSpc>
            </a:pPr>
            <a:r>
              <a:rPr lang="en-US" sz="4038" spc="-60">
                <a:solidFill>
                  <a:srgbClr val="000000"/>
                </a:solidFill>
                <a:latin typeface="Abhaya Libre Regular"/>
              </a:rPr>
              <a:t>02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6739807" y="3393138"/>
            <a:ext cx="1079688" cy="7070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654"/>
              </a:lnSpc>
            </a:pPr>
            <a:r>
              <a:rPr lang="en-US" sz="4038" spc="-60">
                <a:solidFill>
                  <a:srgbClr val="000000"/>
                </a:solidFill>
                <a:latin typeface="Abhaya Libre Regular"/>
              </a:rPr>
              <a:t>03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6739807" y="4366878"/>
            <a:ext cx="1079688" cy="7070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654"/>
              </a:lnSpc>
            </a:pPr>
            <a:r>
              <a:rPr lang="en-US" sz="4038" spc="-60">
                <a:solidFill>
                  <a:srgbClr val="000000"/>
                </a:solidFill>
                <a:latin typeface="Abhaya Libre Regular"/>
              </a:rPr>
              <a:t>04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6739807" y="5211212"/>
            <a:ext cx="1079688" cy="7070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654"/>
              </a:lnSpc>
            </a:pPr>
            <a:r>
              <a:rPr lang="en-US" sz="4038" spc="-60">
                <a:solidFill>
                  <a:srgbClr val="000000"/>
                </a:solidFill>
                <a:latin typeface="Abhaya Libre Regular"/>
              </a:rPr>
              <a:t>05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6739807" y="6089610"/>
            <a:ext cx="1079688" cy="7070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654"/>
              </a:lnSpc>
            </a:pPr>
            <a:r>
              <a:rPr lang="en-US" sz="4038" spc="-60">
                <a:solidFill>
                  <a:srgbClr val="000000"/>
                </a:solidFill>
                <a:latin typeface="Abhaya Libre Regular"/>
              </a:rPr>
              <a:t>06</a:t>
            </a:r>
          </a:p>
        </p:txBody>
      </p:sp>
      <p:pic>
        <p:nvPicPr>
          <p:cNvPr id="22" name="Picture 22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16418708" y="0"/>
            <a:ext cx="1869292" cy="1869292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>
          <a:xfrm>
            <a:off x="7870030" y="9245916"/>
            <a:ext cx="3710720" cy="779251"/>
          </a:xfrm>
          <a:prstGeom prst="rect">
            <a:avLst/>
          </a:prstGeom>
        </p:spPr>
      </p:pic>
      <p:sp>
        <p:nvSpPr>
          <p:cNvPr id="24" name="TextBox 24"/>
          <p:cNvSpPr txBox="1"/>
          <p:nvPr/>
        </p:nvSpPr>
        <p:spPr>
          <a:xfrm>
            <a:off x="8067692" y="7023981"/>
            <a:ext cx="4684714" cy="5559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534"/>
              </a:lnSpc>
            </a:pPr>
            <a:r>
              <a:rPr lang="sr-Latn-RS" sz="3238" spc="-48" dirty="0" smtClean="0">
                <a:solidFill>
                  <a:srgbClr val="000000"/>
                </a:solidFill>
                <a:latin typeface="Abhaya Libre Regular"/>
              </a:rPr>
              <a:t>AKTIVNOSTI</a:t>
            </a:r>
            <a:endParaRPr lang="en-US" sz="3238" spc="-48" dirty="0">
              <a:solidFill>
                <a:srgbClr val="000000"/>
              </a:solidFill>
              <a:latin typeface="Abhaya Libre Regular"/>
            </a:endParaRPr>
          </a:p>
        </p:txBody>
      </p:sp>
      <p:pic>
        <p:nvPicPr>
          <p:cNvPr id="25" name="Picture 25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8947194">
            <a:off x="5385628" y="9147741"/>
            <a:ext cx="5364129" cy="5364129"/>
          </a:xfrm>
          <a:prstGeom prst="rect">
            <a:avLst/>
          </a:prstGeom>
        </p:spPr>
      </p:pic>
      <p:sp>
        <p:nvSpPr>
          <p:cNvPr id="26" name="TextBox 26"/>
          <p:cNvSpPr txBox="1"/>
          <p:nvPr/>
        </p:nvSpPr>
        <p:spPr>
          <a:xfrm>
            <a:off x="6739807" y="6872850"/>
            <a:ext cx="1079688" cy="7070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654"/>
              </a:lnSpc>
            </a:pPr>
            <a:r>
              <a:rPr lang="en-US" sz="4038" spc="-60">
                <a:solidFill>
                  <a:srgbClr val="000000"/>
                </a:solidFill>
                <a:latin typeface="Abhaya Libre Regular"/>
              </a:rPr>
              <a:t>07</a:t>
            </a:r>
          </a:p>
        </p:txBody>
      </p:sp>
      <p:pic>
        <p:nvPicPr>
          <p:cNvPr id="29" name="Picture 29"/>
          <p:cNvPicPr>
            <a:picLocks noChangeAspect="1"/>
          </p:cNvPicPr>
          <p:nvPr/>
        </p:nvPicPr>
        <p:blipFill>
          <a:blip r:embed="rId19"/>
          <a:srcRect/>
          <a:stretch>
            <a:fillRect/>
          </a:stretch>
        </p:blipFill>
        <p:spPr>
          <a:xfrm>
            <a:off x="14993119" y="9508512"/>
            <a:ext cx="2360235" cy="602763"/>
          </a:xfrm>
          <a:prstGeom prst="rect">
            <a:avLst/>
          </a:prstGeom>
        </p:spPr>
      </p:pic>
      <p:pic>
        <p:nvPicPr>
          <p:cNvPr id="30" name="Picture 30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13456555" y="9092897"/>
            <a:ext cx="1068843" cy="1110057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0E9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5426802" y="4452350"/>
            <a:ext cx="12468935" cy="1468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0414"/>
              </a:lnSpc>
            </a:pPr>
            <a:r>
              <a:rPr lang="en-US" sz="12252" dirty="0" smtClean="0">
                <a:solidFill>
                  <a:srgbClr val="000000"/>
                </a:solidFill>
                <a:latin typeface="Abhaya Libre Regular Bold"/>
              </a:rPr>
              <a:t>1.</a:t>
            </a:r>
            <a:r>
              <a:rPr lang="sr-Latn-RS" sz="12252" dirty="0" smtClean="0">
                <a:solidFill>
                  <a:srgbClr val="000000"/>
                </a:solidFill>
                <a:latin typeface="Abhaya Libre Regular Bold"/>
              </a:rPr>
              <a:t> </a:t>
            </a:r>
            <a:r>
              <a:rPr lang="en-US" sz="12252" dirty="0" smtClean="0">
                <a:solidFill>
                  <a:srgbClr val="000000"/>
                </a:solidFill>
                <a:latin typeface="Abhaya Libre Regular Bold"/>
              </a:rPr>
              <a:t>Motiva</a:t>
            </a:r>
            <a:r>
              <a:rPr lang="sr-Latn-RS" sz="12252" dirty="0" smtClean="0">
                <a:solidFill>
                  <a:srgbClr val="000000"/>
                </a:solidFill>
                <a:latin typeface="Abhaya Libre Regular Bold"/>
              </a:rPr>
              <a:t>cija</a:t>
            </a:r>
            <a:endParaRPr lang="en-US" sz="12252" dirty="0">
              <a:solidFill>
                <a:srgbClr val="000000"/>
              </a:solidFill>
              <a:latin typeface="Abhaya Libre Regular Bold"/>
            </a:endParaRP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6418708" y="0"/>
            <a:ext cx="1869292" cy="186929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4196164">
            <a:off x="-5667382" y="8118007"/>
            <a:ext cx="11622266" cy="12388074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10800000">
            <a:off x="15414085" y="8264626"/>
            <a:ext cx="3334026" cy="358848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6603835">
            <a:off x="5295880" y="-10406627"/>
            <a:ext cx="11622266" cy="1238807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7656358" y="9067744"/>
            <a:ext cx="3710720" cy="77925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1836636">
            <a:off x="-720080" y="1189828"/>
            <a:ext cx="3334026" cy="3588482"/>
          </a:xfrm>
          <a:prstGeom prst="rect">
            <a:avLst/>
          </a:prstGeom>
        </p:spPr>
      </p:pic>
      <p:grpSp>
        <p:nvGrpSpPr>
          <p:cNvPr id="9" name="Group 9"/>
          <p:cNvGrpSpPr/>
          <p:nvPr/>
        </p:nvGrpSpPr>
        <p:grpSpPr>
          <a:xfrm>
            <a:off x="13994360" y="5920903"/>
            <a:ext cx="4537024" cy="1263397"/>
            <a:chOff x="0" y="0"/>
            <a:chExt cx="6049366" cy="1684530"/>
          </a:xfrm>
        </p:grpSpPr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049366" cy="967899"/>
            </a:xfrm>
            <a:prstGeom prst="rect">
              <a:avLst/>
            </a:prstGeom>
          </p:spPr>
        </p:pic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0" y="716631"/>
              <a:ext cx="6049366" cy="967899"/>
            </a:xfrm>
            <a:prstGeom prst="rect">
              <a:avLst/>
            </a:prstGeom>
          </p:spPr>
        </p:pic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14993119" y="9508512"/>
            <a:ext cx="2360235" cy="60276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13456555" y="9092897"/>
            <a:ext cx="1068843" cy="1110057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E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4196164">
            <a:off x="-5811133" y="7594029"/>
            <a:ext cx="11622266" cy="1238807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836636">
            <a:off x="0" y="-2006961"/>
            <a:ext cx="3334026" cy="358848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6418708" y="0"/>
            <a:ext cx="1869292" cy="186929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7870030" y="9245916"/>
            <a:ext cx="3710720" cy="77925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/>
          <a:srcRect l="2418" r="4125"/>
          <a:stretch>
            <a:fillRect/>
          </a:stretch>
        </p:blipFill>
        <p:spPr>
          <a:xfrm>
            <a:off x="9351068" y="2823243"/>
            <a:ext cx="8002286" cy="4809137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5003631" y="1134671"/>
            <a:ext cx="8280738" cy="7707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49"/>
              </a:lnSpc>
            </a:pPr>
            <a:r>
              <a:rPr lang="en-US" sz="6410" dirty="0">
                <a:solidFill>
                  <a:srgbClr val="000000"/>
                </a:solidFill>
                <a:latin typeface="Abhaya Libre Regular Bold"/>
              </a:rPr>
              <a:t>1-  </a:t>
            </a:r>
            <a:r>
              <a:rPr lang="sr-Latn-RS" sz="6410" dirty="0" smtClean="0">
                <a:solidFill>
                  <a:srgbClr val="000000"/>
                </a:solidFill>
                <a:latin typeface="Abhaya Libre Regular Bold"/>
              </a:rPr>
              <a:t>Šta je motivacija</a:t>
            </a:r>
            <a:r>
              <a:rPr lang="en-US" sz="6410" dirty="0" smtClean="0">
                <a:solidFill>
                  <a:srgbClr val="000000"/>
                </a:solidFill>
                <a:latin typeface="Abhaya Libre Regular Bold"/>
              </a:rPr>
              <a:t>? </a:t>
            </a:r>
            <a:endParaRPr lang="en-US" sz="6410" dirty="0">
              <a:solidFill>
                <a:srgbClr val="000000"/>
              </a:solidFill>
              <a:latin typeface="Abhaya Libre Regular Bold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1911525" y="3422015"/>
            <a:ext cx="6731709" cy="28854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479"/>
              </a:lnSpc>
            </a:pPr>
            <a:r>
              <a:rPr lang="en-US" sz="3199" spc="-47" dirty="0" err="1">
                <a:solidFill>
                  <a:srgbClr val="000000"/>
                </a:solidFill>
                <a:latin typeface="Abhaya Libre Regular"/>
              </a:rPr>
              <a:t>Motivacija</a:t>
            </a:r>
            <a:r>
              <a:rPr lang="en-US" sz="3199" spc="-47" dirty="0">
                <a:solidFill>
                  <a:srgbClr val="000000"/>
                </a:solidFill>
                <a:latin typeface="Abhaya Libre Regular"/>
              </a:rPr>
              <a:t> je </a:t>
            </a:r>
            <a:r>
              <a:rPr lang="en-US" sz="3199" spc="-47" dirty="0" err="1">
                <a:solidFill>
                  <a:srgbClr val="000000"/>
                </a:solidFill>
                <a:latin typeface="Abhaya Libre Regular"/>
              </a:rPr>
              <a:t>spoj</a:t>
            </a:r>
            <a:r>
              <a:rPr lang="en-US" sz="3199" spc="-47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3199" spc="-47" dirty="0" err="1">
                <a:solidFill>
                  <a:srgbClr val="000000"/>
                </a:solidFill>
                <a:latin typeface="Abhaya Libre Regular"/>
              </a:rPr>
              <a:t>unutrašnjih</a:t>
            </a:r>
            <a:r>
              <a:rPr lang="en-US" sz="3199" spc="-47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3199" spc="-47" dirty="0" err="1">
                <a:solidFill>
                  <a:srgbClr val="000000"/>
                </a:solidFill>
                <a:latin typeface="Abhaya Libre Regular"/>
              </a:rPr>
              <a:t>i</a:t>
            </a:r>
            <a:r>
              <a:rPr lang="en-US" sz="3199" spc="-47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3199" spc="-47" dirty="0" err="1">
                <a:solidFill>
                  <a:srgbClr val="000000"/>
                </a:solidFill>
                <a:latin typeface="Abhaya Libre Regular"/>
              </a:rPr>
              <a:t>spoljašnjih</a:t>
            </a:r>
            <a:r>
              <a:rPr lang="en-US" sz="3199" spc="-47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3199" spc="-47" dirty="0" err="1">
                <a:solidFill>
                  <a:srgbClr val="000000"/>
                </a:solidFill>
                <a:latin typeface="Abhaya Libre Regular"/>
              </a:rPr>
              <a:t>faktora</a:t>
            </a:r>
            <a:r>
              <a:rPr lang="en-US" sz="3199" spc="-47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3199" spc="-47" dirty="0" err="1">
                <a:solidFill>
                  <a:srgbClr val="000000"/>
                </a:solidFill>
                <a:latin typeface="Abhaya Libre Regular"/>
              </a:rPr>
              <a:t>koji</a:t>
            </a:r>
            <a:r>
              <a:rPr lang="en-US" sz="3199" spc="-47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3199" spc="-47" dirty="0" err="1">
                <a:solidFill>
                  <a:srgbClr val="000000"/>
                </a:solidFill>
                <a:latin typeface="Abhaya Libre Regular"/>
              </a:rPr>
              <a:t>stimulišu</a:t>
            </a:r>
            <a:r>
              <a:rPr lang="en-US" sz="3199" spc="-47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3199" spc="-47" dirty="0" err="1">
                <a:solidFill>
                  <a:srgbClr val="000000"/>
                </a:solidFill>
                <a:latin typeface="Abhaya Libre Regular"/>
              </a:rPr>
              <a:t>želju</a:t>
            </a:r>
            <a:r>
              <a:rPr lang="en-US" sz="3199" spc="-47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3199" spc="-47" dirty="0" err="1">
                <a:solidFill>
                  <a:srgbClr val="000000"/>
                </a:solidFill>
                <a:latin typeface="Abhaya Libre Regular"/>
              </a:rPr>
              <a:t>i</a:t>
            </a:r>
            <a:r>
              <a:rPr lang="en-US" sz="3199" spc="-47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3199" spc="-47" dirty="0" err="1">
                <a:solidFill>
                  <a:srgbClr val="000000"/>
                </a:solidFill>
                <a:latin typeface="Abhaya Libre Regular"/>
              </a:rPr>
              <a:t>energiju</a:t>
            </a:r>
            <a:r>
              <a:rPr lang="en-US" sz="3199" spc="-47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3199" spc="-47" dirty="0" err="1">
                <a:solidFill>
                  <a:srgbClr val="000000"/>
                </a:solidFill>
                <a:latin typeface="Abhaya Libre Regular"/>
              </a:rPr>
              <a:t>kod</a:t>
            </a:r>
            <a:r>
              <a:rPr lang="en-US" sz="3199" spc="-47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3199" spc="-47" dirty="0" err="1">
                <a:solidFill>
                  <a:srgbClr val="000000"/>
                </a:solidFill>
                <a:latin typeface="Abhaya Libre Regular"/>
              </a:rPr>
              <a:t>ljudi</a:t>
            </a:r>
            <a:r>
              <a:rPr lang="en-US" sz="3199" spc="-47" dirty="0">
                <a:solidFill>
                  <a:srgbClr val="000000"/>
                </a:solidFill>
                <a:latin typeface="Abhaya Libre Regular"/>
              </a:rPr>
              <a:t> da </a:t>
            </a:r>
            <a:r>
              <a:rPr lang="en-US" sz="3199" spc="-47" dirty="0" err="1">
                <a:solidFill>
                  <a:srgbClr val="000000"/>
                </a:solidFill>
                <a:latin typeface="Abhaya Libre Regular"/>
              </a:rPr>
              <a:t>budu</a:t>
            </a:r>
            <a:r>
              <a:rPr lang="en-US" sz="3199" spc="-47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3199" spc="-47" dirty="0" err="1" smtClean="0">
                <a:solidFill>
                  <a:srgbClr val="000000"/>
                </a:solidFill>
                <a:latin typeface="Abhaya Libre Regular"/>
              </a:rPr>
              <a:t>zainteresovani</a:t>
            </a:r>
            <a:r>
              <a:rPr lang="en-US" sz="3199" spc="-47" dirty="0" smtClean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3199" spc="-47" dirty="0" err="1">
                <a:solidFill>
                  <a:srgbClr val="000000"/>
                </a:solidFill>
                <a:latin typeface="Abhaya Libre Regular"/>
              </a:rPr>
              <a:t>i</a:t>
            </a:r>
            <a:r>
              <a:rPr lang="en-US" sz="3199" spc="-47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3199" spc="-47" dirty="0" err="1">
                <a:solidFill>
                  <a:srgbClr val="000000"/>
                </a:solidFill>
                <a:latin typeface="Abhaya Libre Regular"/>
              </a:rPr>
              <a:t>posvećeni</a:t>
            </a:r>
            <a:r>
              <a:rPr lang="en-US" sz="3199" spc="-47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3199" spc="-47" dirty="0" err="1">
                <a:solidFill>
                  <a:srgbClr val="000000"/>
                </a:solidFill>
                <a:latin typeface="Abhaya Libre Regular"/>
              </a:rPr>
              <a:t>poslu</a:t>
            </a:r>
            <a:r>
              <a:rPr lang="en-US" sz="3199" spc="-47" dirty="0">
                <a:solidFill>
                  <a:srgbClr val="000000"/>
                </a:solidFill>
                <a:latin typeface="Abhaya Libre Regular"/>
              </a:rPr>
              <a:t>, </a:t>
            </a:r>
            <a:r>
              <a:rPr lang="en-US" sz="3199" spc="-47" dirty="0" err="1" smtClean="0">
                <a:solidFill>
                  <a:srgbClr val="000000"/>
                </a:solidFill>
                <a:latin typeface="Abhaya Libre Regular"/>
              </a:rPr>
              <a:t>ulozi</a:t>
            </a:r>
            <a:r>
              <a:rPr lang="sr-Latn-RS" sz="3199" spc="-47" dirty="0" smtClean="0">
                <a:solidFill>
                  <a:srgbClr val="000000"/>
                </a:solidFill>
                <a:latin typeface="Abhaya Libre Regular"/>
              </a:rPr>
              <a:t>, </a:t>
            </a:r>
            <a:r>
              <a:rPr lang="en-US" sz="3199" spc="-47" dirty="0" err="1" smtClean="0">
                <a:solidFill>
                  <a:srgbClr val="000000"/>
                </a:solidFill>
                <a:latin typeface="Abhaya Libre Regular"/>
              </a:rPr>
              <a:t>predmetu</a:t>
            </a:r>
            <a:r>
              <a:rPr lang="en-US" sz="3199" spc="-47" dirty="0" smtClean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3199" spc="-47" dirty="0" err="1">
                <a:solidFill>
                  <a:srgbClr val="000000"/>
                </a:solidFill>
                <a:latin typeface="Abhaya Libre Regular"/>
              </a:rPr>
              <a:t>ili</a:t>
            </a:r>
            <a:r>
              <a:rPr lang="en-US" sz="3199" spc="-47" dirty="0">
                <a:solidFill>
                  <a:srgbClr val="000000"/>
                </a:solidFill>
                <a:latin typeface="Abhaya Libre Regular"/>
              </a:rPr>
              <a:t> da se </a:t>
            </a:r>
            <a:r>
              <a:rPr lang="en-US" sz="3199" spc="-47" dirty="0" err="1">
                <a:solidFill>
                  <a:srgbClr val="000000"/>
                </a:solidFill>
                <a:latin typeface="Abhaya Libre Regular"/>
              </a:rPr>
              <a:t>trude</a:t>
            </a:r>
            <a:r>
              <a:rPr lang="en-US" sz="3199" spc="-47" dirty="0">
                <a:solidFill>
                  <a:srgbClr val="000000"/>
                </a:solidFill>
                <a:latin typeface="Abhaya Libre Regular"/>
              </a:rPr>
              <a:t> da </a:t>
            </a:r>
            <a:r>
              <a:rPr lang="en-US" sz="3199" spc="-47" dirty="0" err="1">
                <a:solidFill>
                  <a:srgbClr val="000000"/>
                </a:solidFill>
                <a:latin typeface="Abhaya Libre Regular"/>
              </a:rPr>
              <a:t>postignu</a:t>
            </a:r>
            <a:r>
              <a:rPr lang="en-US" sz="3199" spc="-47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3199" spc="-47" dirty="0" err="1">
                <a:solidFill>
                  <a:srgbClr val="000000"/>
                </a:solidFill>
                <a:latin typeface="Abhaya Libre Regular"/>
              </a:rPr>
              <a:t>cilj</a:t>
            </a:r>
            <a:r>
              <a:rPr lang="en-US" sz="3199" spc="-47" dirty="0">
                <a:solidFill>
                  <a:srgbClr val="000000"/>
                </a:solidFill>
                <a:latin typeface="Abhaya Libre Regular"/>
              </a:rPr>
              <a:t>.</a:t>
            </a:r>
            <a:endParaRPr lang="en-US" sz="3199" spc="-47" dirty="0">
              <a:solidFill>
                <a:srgbClr val="000000"/>
              </a:solidFill>
              <a:latin typeface="Abhaya Libre Regular Bold"/>
            </a:endParaRP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4993119" y="9508512"/>
            <a:ext cx="2360235" cy="602763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3456555" y="9092897"/>
            <a:ext cx="1068843" cy="1110057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E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4196164">
            <a:off x="-5811133" y="7594029"/>
            <a:ext cx="11622266" cy="1238807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836636">
            <a:off x="0" y="-2006961"/>
            <a:ext cx="3334026" cy="358848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6418708" y="0"/>
            <a:ext cx="1869292" cy="186929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7870030" y="9245916"/>
            <a:ext cx="3710720" cy="779251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1667013" y="3821913"/>
            <a:ext cx="7565386" cy="4001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02086" lvl="1" indent="-301043" algn="just">
              <a:lnSpc>
                <a:spcPts val="3904"/>
              </a:lnSpc>
              <a:buFont typeface="Arial"/>
              <a:buChar char="•"/>
            </a:pPr>
            <a:r>
              <a:rPr lang="en-US" sz="2788" spc="-41" dirty="0" err="1">
                <a:solidFill>
                  <a:srgbClr val="000000"/>
                </a:solidFill>
                <a:latin typeface="Abhaya Libre Regular Bold"/>
              </a:rPr>
              <a:t>Unutrašnji</a:t>
            </a:r>
            <a:r>
              <a:rPr lang="en-US" sz="2788" spc="-41" dirty="0">
                <a:solidFill>
                  <a:srgbClr val="000000"/>
                </a:solidFill>
                <a:latin typeface="Abhaya Libre Regular Bold"/>
              </a:rPr>
              <a:t> </a:t>
            </a:r>
            <a:r>
              <a:rPr lang="en-US" sz="2788" spc="-41" dirty="0" err="1" smtClean="0">
                <a:solidFill>
                  <a:srgbClr val="000000"/>
                </a:solidFill>
                <a:latin typeface="Abhaya Libre Regular Bold"/>
              </a:rPr>
              <a:t>motiv</a:t>
            </a:r>
            <a:r>
              <a:rPr lang="sr-Latn-RS" sz="2788" spc="-41" dirty="0" smtClean="0">
                <a:solidFill>
                  <a:srgbClr val="000000"/>
                </a:solidFill>
                <a:latin typeface="Abhaya Libre Regular Bold"/>
              </a:rPr>
              <a:t>i</a:t>
            </a:r>
            <a:r>
              <a:rPr lang="en-US" sz="2788" spc="-41" dirty="0" smtClean="0">
                <a:solidFill>
                  <a:srgbClr val="000000"/>
                </a:solidFill>
                <a:latin typeface="Abhaya Libre Regular Bold"/>
              </a:rPr>
              <a:t>: </a:t>
            </a:r>
            <a:r>
              <a:rPr lang="en-US" sz="2788" spc="-41" dirty="0" err="1">
                <a:solidFill>
                  <a:srgbClr val="000000"/>
                </a:solidFill>
                <a:latin typeface="Abhaya Libre Regular Bold"/>
              </a:rPr>
              <a:t>Unutrašnja</a:t>
            </a:r>
            <a:r>
              <a:rPr lang="en-US" sz="2788" spc="-41" dirty="0">
                <a:solidFill>
                  <a:srgbClr val="000000"/>
                </a:solidFill>
                <a:latin typeface="Abhaya Libre Regular Bold"/>
              </a:rPr>
              <a:t> </a:t>
            </a:r>
            <a:r>
              <a:rPr lang="en-US" sz="2788" spc="-41" dirty="0" err="1">
                <a:solidFill>
                  <a:srgbClr val="000000"/>
                </a:solidFill>
                <a:latin typeface="Abhaya Libre Regular Bold"/>
              </a:rPr>
              <a:t>želja</a:t>
            </a:r>
            <a:r>
              <a:rPr lang="en-US" sz="2788" spc="-41" dirty="0">
                <a:solidFill>
                  <a:srgbClr val="000000"/>
                </a:solidFill>
                <a:latin typeface="Abhaya Libre Regular Bold"/>
              </a:rPr>
              <a:t> </a:t>
            </a:r>
            <a:r>
              <a:rPr lang="en-US" sz="2788" spc="-41" dirty="0" err="1">
                <a:solidFill>
                  <a:srgbClr val="000000"/>
                </a:solidFill>
                <a:latin typeface="Abhaya Libre Regular Bold"/>
              </a:rPr>
              <a:t>osobe</a:t>
            </a:r>
            <a:r>
              <a:rPr lang="en-US" sz="2788" spc="-41" dirty="0">
                <a:solidFill>
                  <a:srgbClr val="000000"/>
                </a:solidFill>
                <a:latin typeface="Abhaya Libre Regular Bold"/>
              </a:rPr>
              <a:t> da </a:t>
            </a:r>
            <a:r>
              <a:rPr lang="en-US" sz="2788" spc="-41" dirty="0" err="1">
                <a:solidFill>
                  <a:srgbClr val="000000"/>
                </a:solidFill>
                <a:latin typeface="Abhaya Libre Regular Bold"/>
              </a:rPr>
              <a:t>nešto</a:t>
            </a:r>
            <a:r>
              <a:rPr lang="en-US" sz="2788" spc="-41" dirty="0">
                <a:solidFill>
                  <a:srgbClr val="000000"/>
                </a:solidFill>
                <a:latin typeface="Abhaya Libre Regular Bold"/>
              </a:rPr>
              <a:t> </a:t>
            </a:r>
            <a:r>
              <a:rPr lang="en-US" sz="2788" spc="-41" dirty="0" err="1">
                <a:solidFill>
                  <a:srgbClr val="000000"/>
                </a:solidFill>
                <a:latin typeface="Abhaya Libre Regular Bold"/>
              </a:rPr>
              <a:t>uradi</a:t>
            </a:r>
            <a:r>
              <a:rPr lang="en-US" sz="2788" spc="-41" dirty="0">
                <a:solidFill>
                  <a:srgbClr val="000000"/>
                </a:solidFill>
                <a:latin typeface="Abhaya Libre Regular Bold"/>
              </a:rPr>
              <a:t>, </a:t>
            </a:r>
            <a:r>
              <a:rPr lang="en-US" sz="2788" spc="-41" dirty="0" err="1">
                <a:solidFill>
                  <a:srgbClr val="000000"/>
                </a:solidFill>
                <a:latin typeface="Abhaya Libre Regular Bold"/>
              </a:rPr>
              <a:t>zbog</a:t>
            </a:r>
            <a:r>
              <a:rPr lang="en-US" sz="2788" spc="-41" dirty="0">
                <a:solidFill>
                  <a:srgbClr val="000000"/>
                </a:solidFill>
                <a:latin typeface="Abhaya Libre Regular Bold"/>
              </a:rPr>
              <a:t> </a:t>
            </a:r>
            <a:r>
              <a:rPr lang="sr-Latn-RS" sz="2788" spc="-41" dirty="0" smtClean="0">
                <a:solidFill>
                  <a:srgbClr val="000000"/>
                </a:solidFill>
                <a:latin typeface="Abhaya Libre Regular Bold"/>
              </a:rPr>
              <a:t>sopstvene satisfakcije,</a:t>
            </a:r>
            <a:r>
              <a:rPr lang="en-US" sz="2788" spc="-41" dirty="0" smtClean="0">
                <a:solidFill>
                  <a:srgbClr val="000000"/>
                </a:solidFill>
                <a:latin typeface="Abhaya Libre Regular Bold"/>
              </a:rPr>
              <a:t> </a:t>
            </a:r>
            <a:r>
              <a:rPr lang="sr-Latn-RS" sz="2788" spc="-41" dirty="0" smtClean="0">
                <a:solidFill>
                  <a:srgbClr val="000000"/>
                </a:solidFill>
                <a:latin typeface="Abhaya Libre Regular Bold"/>
              </a:rPr>
              <a:t>ostvarenja postavljenih izazova i interesa.</a:t>
            </a:r>
          </a:p>
          <a:p>
            <a:pPr marL="602086" lvl="1" indent="-301043" algn="just">
              <a:lnSpc>
                <a:spcPts val="3904"/>
              </a:lnSpc>
              <a:buFont typeface="Arial"/>
              <a:buChar char="•"/>
            </a:pPr>
            <a:endParaRPr lang="en-US" sz="2788" spc="-41" dirty="0">
              <a:solidFill>
                <a:srgbClr val="000000"/>
              </a:solidFill>
              <a:latin typeface="Abhaya Libre Regular"/>
            </a:endParaRPr>
          </a:p>
          <a:p>
            <a:pPr marL="602086" lvl="1" indent="-301043" algn="just">
              <a:lnSpc>
                <a:spcPts val="3904"/>
              </a:lnSpc>
              <a:buFont typeface="Arial"/>
              <a:buChar char="•"/>
            </a:pPr>
            <a:r>
              <a:rPr lang="sr-Latn-RS" sz="2788" spc="-41" dirty="0" smtClean="0">
                <a:solidFill>
                  <a:srgbClr val="000000"/>
                </a:solidFill>
                <a:latin typeface="Abhaya Libre Regular Bold"/>
              </a:rPr>
              <a:t>Spoljašnji </a:t>
            </a:r>
            <a:r>
              <a:rPr lang="en-US" sz="2788" spc="-41" dirty="0" err="1" smtClean="0">
                <a:solidFill>
                  <a:srgbClr val="000000"/>
                </a:solidFill>
                <a:latin typeface="Abhaya Libre Regular Bold"/>
              </a:rPr>
              <a:t>motiv</a:t>
            </a:r>
            <a:r>
              <a:rPr lang="sr-Latn-RS" sz="2788" spc="-41" dirty="0" smtClean="0">
                <a:solidFill>
                  <a:srgbClr val="000000"/>
                </a:solidFill>
                <a:latin typeface="Abhaya Libre Regular Bold"/>
              </a:rPr>
              <a:t>i</a:t>
            </a:r>
            <a:r>
              <a:rPr lang="en-US" sz="2788" spc="-41" dirty="0" smtClean="0">
                <a:solidFill>
                  <a:srgbClr val="000000"/>
                </a:solidFill>
                <a:latin typeface="Abhaya Libre Regular Bold"/>
              </a:rPr>
              <a:t>: </a:t>
            </a:r>
            <a:r>
              <a:rPr lang="en-US" sz="2788" spc="-41" dirty="0" err="1">
                <a:solidFill>
                  <a:srgbClr val="000000"/>
                </a:solidFill>
                <a:latin typeface="Abhaya Libre Regular Bold"/>
              </a:rPr>
              <a:t>Motivacija</a:t>
            </a:r>
            <a:r>
              <a:rPr lang="en-US" sz="2788" spc="-41" dirty="0">
                <a:solidFill>
                  <a:srgbClr val="000000"/>
                </a:solidFill>
                <a:latin typeface="Abhaya Libre Regular Bold"/>
              </a:rPr>
              <a:t> </a:t>
            </a:r>
            <a:r>
              <a:rPr lang="en-US" sz="2788" spc="-41" dirty="0" err="1">
                <a:solidFill>
                  <a:srgbClr val="000000"/>
                </a:solidFill>
                <a:latin typeface="Abhaya Libre Regular Bold"/>
              </a:rPr>
              <a:t>koja</a:t>
            </a:r>
            <a:r>
              <a:rPr lang="en-US" sz="2788" spc="-41" dirty="0">
                <a:solidFill>
                  <a:srgbClr val="000000"/>
                </a:solidFill>
                <a:latin typeface="Abhaya Libre Regular Bold"/>
              </a:rPr>
              <a:t> </a:t>
            </a:r>
            <a:r>
              <a:rPr lang="en-US" sz="2788" spc="-41" dirty="0" err="1">
                <a:solidFill>
                  <a:srgbClr val="000000"/>
                </a:solidFill>
                <a:latin typeface="Abhaya Libre Regular Bold"/>
              </a:rPr>
              <a:t>dolazi</a:t>
            </a:r>
            <a:r>
              <a:rPr lang="en-US" sz="2788" spc="-41" dirty="0">
                <a:solidFill>
                  <a:srgbClr val="000000"/>
                </a:solidFill>
                <a:latin typeface="Abhaya Libre Regular Bold"/>
              </a:rPr>
              <a:t> </a:t>
            </a:r>
            <a:r>
              <a:rPr lang="en-US" sz="2788" spc="-41" dirty="0" err="1">
                <a:solidFill>
                  <a:srgbClr val="000000"/>
                </a:solidFill>
                <a:latin typeface="Abhaya Libre Regular Bold"/>
              </a:rPr>
              <a:t>spolja</a:t>
            </a:r>
            <a:r>
              <a:rPr lang="en-US" sz="2788" spc="-41" dirty="0">
                <a:solidFill>
                  <a:srgbClr val="000000"/>
                </a:solidFill>
                <a:latin typeface="Abhaya Libre Regular Bold"/>
              </a:rPr>
              <a:t> od </a:t>
            </a:r>
            <a:r>
              <a:rPr lang="sr-Latn-RS" sz="2788" spc="-41" dirty="0" smtClean="0">
                <a:solidFill>
                  <a:srgbClr val="000000"/>
                </a:solidFill>
                <a:latin typeface="Abhaya Libre Regular Bold"/>
              </a:rPr>
              <a:t>drugih ljudi</a:t>
            </a:r>
            <a:r>
              <a:rPr lang="en-US" sz="2788" spc="-41" dirty="0" smtClean="0">
                <a:solidFill>
                  <a:srgbClr val="000000"/>
                </a:solidFill>
                <a:latin typeface="Abhaya Libre Regular Bold"/>
              </a:rPr>
              <a:t> </a:t>
            </a:r>
            <a:r>
              <a:rPr lang="en-US" sz="2788" spc="-41" dirty="0" err="1">
                <a:solidFill>
                  <a:srgbClr val="000000"/>
                </a:solidFill>
                <a:latin typeface="Abhaya Libre Regular Bold"/>
              </a:rPr>
              <a:t>uključuje</a:t>
            </a:r>
            <a:r>
              <a:rPr lang="en-US" sz="2788" spc="-41" dirty="0">
                <a:solidFill>
                  <a:srgbClr val="000000"/>
                </a:solidFill>
                <a:latin typeface="Abhaya Libre Regular Bold"/>
              </a:rPr>
              <a:t> </a:t>
            </a:r>
            <a:r>
              <a:rPr lang="en-US" sz="2788" spc="-41" dirty="0" err="1">
                <a:solidFill>
                  <a:srgbClr val="000000"/>
                </a:solidFill>
                <a:latin typeface="Abhaya Libre Regular Bold"/>
              </a:rPr>
              <a:t>stvari</a:t>
            </a:r>
            <a:r>
              <a:rPr lang="en-US" sz="2788" spc="-41" dirty="0">
                <a:solidFill>
                  <a:srgbClr val="000000"/>
                </a:solidFill>
                <a:latin typeface="Abhaya Libre Regular Bold"/>
              </a:rPr>
              <a:t> </a:t>
            </a:r>
            <a:r>
              <a:rPr lang="en-US" sz="2788" spc="-41" dirty="0" err="1">
                <a:solidFill>
                  <a:srgbClr val="000000"/>
                </a:solidFill>
                <a:latin typeface="Abhaya Libre Regular Bold"/>
              </a:rPr>
              <a:t>kao</a:t>
            </a:r>
            <a:r>
              <a:rPr lang="en-US" sz="2788" spc="-41" dirty="0">
                <a:solidFill>
                  <a:srgbClr val="000000"/>
                </a:solidFill>
                <a:latin typeface="Abhaya Libre Regular Bold"/>
              </a:rPr>
              <a:t> </a:t>
            </a:r>
            <a:r>
              <a:rPr lang="en-US" sz="2788" spc="-41" dirty="0" err="1">
                <a:solidFill>
                  <a:srgbClr val="000000"/>
                </a:solidFill>
                <a:latin typeface="Abhaya Libre Regular Bold"/>
              </a:rPr>
              <a:t>što</a:t>
            </a:r>
            <a:r>
              <a:rPr lang="en-US" sz="2788" spc="-41" dirty="0">
                <a:solidFill>
                  <a:srgbClr val="000000"/>
                </a:solidFill>
                <a:latin typeface="Abhaya Libre Regular Bold"/>
              </a:rPr>
              <a:t> </a:t>
            </a:r>
            <a:r>
              <a:rPr lang="en-US" sz="2788" spc="-41" dirty="0" err="1">
                <a:solidFill>
                  <a:srgbClr val="000000"/>
                </a:solidFill>
                <a:latin typeface="Abhaya Libre Regular Bold"/>
              </a:rPr>
              <a:t>su</a:t>
            </a:r>
            <a:r>
              <a:rPr lang="en-US" sz="2788" spc="-41" dirty="0">
                <a:solidFill>
                  <a:srgbClr val="000000"/>
                </a:solidFill>
                <a:latin typeface="Abhaya Libre Regular Bold"/>
              </a:rPr>
              <a:t> </a:t>
            </a:r>
            <a:r>
              <a:rPr lang="sr-Latn-RS" sz="2788" spc="-41" dirty="0" smtClean="0">
                <a:solidFill>
                  <a:srgbClr val="000000"/>
                </a:solidFill>
                <a:latin typeface="Abhaya Libre Regular Bold"/>
              </a:rPr>
              <a:t>na primer u vezi posla: </a:t>
            </a:r>
            <a:r>
              <a:rPr lang="en-US" sz="2788" spc="-41" dirty="0" err="1" smtClean="0">
                <a:solidFill>
                  <a:srgbClr val="000000"/>
                </a:solidFill>
                <a:latin typeface="Abhaya Libre Regular Bold"/>
              </a:rPr>
              <a:t>plata</a:t>
            </a:r>
            <a:r>
              <a:rPr lang="en-US" sz="2788" spc="-41" dirty="0">
                <a:solidFill>
                  <a:srgbClr val="000000"/>
                </a:solidFill>
                <a:latin typeface="Abhaya Libre Regular Bold"/>
              </a:rPr>
              <a:t>, </a:t>
            </a:r>
            <a:r>
              <a:rPr lang="en-US" sz="2788" spc="-41" dirty="0" err="1">
                <a:solidFill>
                  <a:srgbClr val="000000"/>
                </a:solidFill>
                <a:latin typeface="Abhaya Libre Regular Bold"/>
              </a:rPr>
              <a:t>bonusi</a:t>
            </a:r>
            <a:r>
              <a:rPr lang="en-US" sz="2788" spc="-41" dirty="0">
                <a:solidFill>
                  <a:srgbClr val="000000"/>
                </a:solidFill>
                <a:latin typeface="Abhaya Libre Regular Bold"/>
              </a:rPr>
              <a:t> </a:t>
            </a:r>
            <a:r>
              <a:rPr lang="en-US" sz="2788" spc="-41" dirty="0" err="1">
                <a:solidFill>
                  <a:srgbClr val="000000"/>
                </a:solidFill>
                <a:latin typeface="Abhaya Libre Regular Bold"/>
              </a:rPr>
              <a:t>i</a:t>
            </a:r>
            <a:r>
              <a:rPr lang="en-US" sz="2788" spc="-41" dirty="0">
                <a:solidFill>
                  <a:srgbClr val="000000"/>
                </a:solidFill>
                <a:latin typeface="Abhaya Libre Regular Bold"/>
              </a:rPr>
              <a:t> </a:t>
            </a:r>
            <a:r>
              <a:rPr lang="en-US" sz="2788" spc="-41" dirty="0" err="1">
                <a:solidFill>
                  <a:srgbClr val="000000"/>
                </a:solidFill>
                <a:latin typeface="Abhaya Libre Regular Bold"/>
              </a:rPr>
              <a:t>druge</a:t>
            </a:r>
            <a:r>
              <a:rPr lang="en-US" sz="2788" spc="-41" dirty="0">
                <a:solidFill>
                  <a:srgbClr val="000000"/>
                </a:solidFill>
                <a:latin typeface="Abhaya Libre Regular Bold"/>
              </a:rPr>
              <a:t> </a:t>
            </a:r>
            <a:r>
              <a:rPr lang="en-US" sz="2788" spc="-41" dirty="0" err="1">
                <a:solidFill>
                  <a:srgbClr val="000000"/>
                </a:solidFill>
                <a:latin typeface="Abhaya Libre Regular Bold"/>
              </a:rPr>
              <a:t>opipljive</a:t>
            </a:r>
            <a:r>
              <a:rPr lang="en-US" sz="2788" spc="-41" dirty="0">
                <a:solidFill>
                  <a:srgbClr val="000000"/>
                </a:solidFill>
                <a:latin typeface="Abhaya Libre Regular Bold"/>
              </a:rPr>
              <a:t> </a:t>
            </a:r>
            <a:r>
              <a:rPr lang="en-US" sz="2788" spc="-41" dirty="0" err="1">
                <a:solidFill>
                  <a:srgbClr val="000000"/>
                </a:solidFill>
                <a:latin typeface="Abhaya Libre Regular Bold"/>
              </a:rPr>
              <a:t>nagrade</a:t>
            </a:r>
            <a:r>
              <a:rPr lang="en-US" sz="2788" spc="-41" dirty="0">
                <a:solidFill>
                  <a:srgbClr val="000000"/>
                </a:solidFill>
                <a:latin typeface="Abhaya Libre Regular Bold"/>
              </a:rPr>
              <a:t>.</a:t>
            </a:r>
            <a:endParaRPr lang="en-US" sz="2788" spc="-41" dirty="0">
              <a:solidFill>
                <a:srgbClr val="000000"/>
              </a:solidFill>
              <a:latin typeface="Abhaya Libre Regular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5003631" y="1241036"/>
            <a:ext cx="8280738" cy="1384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49"/>
              </a:lnSpc>
            </a:pPr>
            <a:r>
              <a:rPr lang="en-US" sz="6410" dirty="0">
                <a:solidFill>
                  <a:srgbClr val="000000"/>
                </a:solidFill>
                <a:latin typeface="Abhaya Libre Regular Bold"/>
              </a:rPr>
              <a:t>2- </a:t>
            </a:r>
            <a:r>
              <a:rPr lang="sr-Latn-RS" sz="6410" dirty="0" smtClean="0">
                <a:solidFill>
                  <a:srgbClr val="000000"/>
                </a:solidFill>
                <a:latin typeface="Abhaya Libre Regular Bold"/>
              </a:rPr>
              <a:t>Ljudi koji motivišu druge</a:t>
            </a:r>
            <a:r>
              <a:rPr lang="en-US" sz="6410" dirty="0" smtClean="0">
                <a:solidFill>
                  <a:srgbClr val="000000"/>
                </a:solidFill>
                <a:latin typeface="Abhaya Libre Regular Bold"/>
              </a:rPr>
              <a:t>: MOTIVATOR</a:t>
            </a:r>
            <a:r>
              <a:rPr lang="sr-Latn-RS" sz="6410" dirty="0" smtClean="0">
                <a:solidFill>
                  <a:srgbClr val="000000"/>
                </a:solidFill>
                <a:latin typeface="Abhaya Libre Regular Bold"/>
              </a:rPr>
              <a:t>I</a:t>
            </a:r>
            <a:r>
              <a:rPr lang="en-US" sz="6410" dirty="0" smtClean="0">
                <a:solidFill>
                  <a:srgbClr val="000000"/>
                </a:solidFill>
                <a:latin typeface="Abhaya Libre Regular Bold"/>
              </a:rPr>
              <a:t> </a:t>
            </a:r>
            <a:endParaRPr lang="en-US" sz="6410" dirty="0">
              <a:solidFill>
                <a:srgbClr val="000000"/>
              </a:solidFill>
              <a:latin typeface="Abhaya Libre Regular Bold"/>
            </a:endParaRPr>
          </a:p>
        </p:txBody>
      </p:sp>
      <p:pic>
        <p:nvPicPr>
          <p:cNvPr id="8" name="Picture 8"/>
          <p:cNvPicPr>
            <a:picLocks noChangeAspect="1"/>
          </p:cNvPicPr>
          <p:nvPr>
            <a:videoFile r:link="rId1"/>
          </p:nvPr>
        </p:nvPicPr>
        <p:blipFill>
          <a:blip r:embed="rId9"/>
          <a:stretch>
            <a:fillRect/>
          </a:stretch>
        </p:blipFill>
        <p:spPr>
          <a:xfrm>
            <a:off x="10192263" y="3501546"/>
            <a:ext cx="7310429" cy="411211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4993119" y="9508512"/>
            <a:ext cx="2360235" cy="602763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3456555" y="9092897"/>
            <a:ext cx="1068843" cy="1110057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10503784" y="7721976"/>
            <a:ext cx="6449970" cy="3414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22"/>
              </a:lnSpc>
            </a:pPr>
            <a:r>
              <a:rPr lang="en-US" sz="1944">
                <a:solidFill>
                  <a:srgbClr val="04989E"/>
                </a:solidFill>
                <a:latin typeface="Open Sans Extra Bold"/>
              </a:rPr>
              <a:t>https://www.youtube.com/watch?v=wE5ZV7HfrXU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E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981144" y="2693946"/>
            <a:ext cx="12325712" cy="33450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486"/>
              </a:lnSpc>
            </a:pPr>
            <a:r>
              <a:rPr lang="en-US" sz="14030" dirty="0" smtClean="0">
                <a:solidFill>
                  <a:srgbClr val="000000"/>
                </a:solidFill>
                <a:latin typeface="Abhaya Libre Regular"/>
              </a:rPr>
              <a:t>2</a:t>
            </a:r>
            <a:r>
              <a:rPr lang="sr-Latn-RS" sz="14030" dirty="0" smtClean="0">
                <a:solidFill>
                  <a:srgbClr val="000000"/>
                </a:solidFill>
                <a:latin typeface="Abhaya Libre Regular"/>
              </a:rPr>
              <a:t>.</a:t>
            </a:r>
            <a:r>
              <a:rPr lang="en-US" sz="14030" dirty="0" smtClean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sr-Latn-RS" sz="14030" dirty="0" smtClean="0">
                <a:solidFill>
                  <a:srgbClr val="000000"/>
                </a:solidFill>
                <a:latin typeface="Abhaya Libre Regular"/>
              </a:rPr>
              <a:t>Teorije motivacije</a:t>
            </a:r>
            <a:endParaRPr lang="en-US" sz="14030" dirty="0">
              <a:solidFill>
                <a:srgbClr val="000000"/>
              </a:solidFill>
              <a:latin typeface="Abhaya Libre Regular"/>
            </a:endParaRP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852805">
            <a:off x="5778439" y="-2562204"/>
            <a:ext cx="5364129" cy="536412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167879">
            <a:off x="15048952" y="6594634"/>
            <a:ext cx="5721823" cy="566980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4196164">
            <a:off x="-4478873" y="6861709"/>
            <a:ext cx="11622266" cy="1238807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2228850">
            <a:off x="14026237" y="-3786037"/>
            <a:ext cx="6836042" cy="677389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9014864">
            <a:off x="-336415" y="7596737"/>
            <a:ext cx="5099239" cy="196552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546191" y="-1794241"/>
            <a:ext cx="3334026" cy="3588482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3878502" y="8579500"/>
            <a:ext cx="2556197" cy="2751289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1185502">
            <a:off x="-3202910" y="120674"/>
            <a:ext cx="4352147" cy="434644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-7379619">
            <a:off x="3992986" y="9104884"/>
            <a:ext cx="5810576" cy="5802961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rot="6632729">
            <a:off x="16634531" y="823224"/>
            <a:ext cx="4881157" cy="4874760"/>
          </a:xfrm>
          <a:prstGeom prst="rect">
            <a:avLst/>
          </a:prstGeom>
        </p:spPr>
      </p:pic>
      <p:grpSp>
        <p:nvGrpSpPr>
          <p:cNvPr id="13" name="Group 13"/>
          <p:cNvGrpSpPr/>
          <p:nvPr/>
        </p:nvGrpSpPr>
        <p:grpSpPr>
          <a:xfrm>
            <a:off x="14267800" y="1219491"/>
            <a:ext cx="2900572" cy="807705"/>
            <a:chOff x="0" y="0"/>
            <a:chExt cx="3867430" cy="1076939"/>
          </a:xfrm>
        </p:grpSpPr>
        <p:pic>
          <p:nvPicPr>
            <p:cNvPr id="14" name="Picture 14"/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21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3867430" cy="618789"/>
            </a:xfrm>
            <a:prstGeom prst="rect">
              <a:avLst/>
            </a:prstGeom>
          </p:spPr>
        </p:pic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21"/>
                </a:ext>
              </a:extLst>
            </a:blip>
            <a:srcRect/>
            <a:stretch>
              <a:fillRect/>
            </a:stretch>
          </p:blipFill>
          <p:spPr>
            <a:xfrm>
              <a:off x="0" y="458151"/>
              <a:ext cx="3867430" cy="618789"/>
            </a:xfrm>
            <a:prstGeom prst="rect">
              <a:avLst/>
            </a:prstGeom>
          </p:spPr>
        </p:pic>
      </p:grpSp>
      <p:pic>
        <p:nvPicPr>
          <p:cNvPr id="16" name="Picture 16"/>
          <p:cNvPicPr>
            <a:picLocks noChangeAspect="1"/>
          </p:cNvPicPr>
          <p:nvPr/>
        </p:nvPicPr>
        <p:blipFill>
          <a:blip r:embed="rId22"/>
          <a:srcRect/>
          <a:stretch>
            <a:fillRect/>
          </a:stretch>
        </p:blipFill>
        <p:spPr>
          <a:xfrm>
            <a:off x="7555793" y="9258300"/>
            <a:ext cx="3710720" cy="779251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23"/>
          <a:srcRect/>
          <a:stretch>
            <a:fillRect/>
          </a:stretch>
        </p:blipFill>
        <p:spPr>
          <a:xfrm>
            <a:off x="14993119" y="9508512"/>
            <a:ext cx="2360235" cy="602763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5"/>
              </a:ext>
            </a:extLst>
          </a:blip>
          <a:srcRect/>
          <a:stretch>
            <a:fillRect/>
          </a:stretch>
        </p:blipFill>
        <p:spPr>
          <a:xfrm>
            <a:off x="13456555" y="9092897"/>
            <a:ext cx="1068843" cy="1110057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1878</TotalTime>
  <Words>2205</Words>
  <Application>Microsoft Office PowerPoint</Application>
  <PresentationFormat>Custom</PresentationFormat>
  <Paragraphs>322</Paragraphs>
  <Slides>45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53" baseType="lpstr">
      <vt:lpstr>Calibri</vt:lpstr>
      <vt:lpstr>Wingdings</vt:lpstr>
      <vt:lpstr>Arial</vt:lpstr>
      <vt:lpstr>Abhaya Libre Regular Bold</vt:lpstr>
      <vt:lpstr>Open Sans Extra Bold</vt:lpstr>
      <vt:lpstr>Abhaya Libre Regular Bold Italics</vt:lpstr>
      <vt:lpstr>Abhaya Libre Regular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REGIO.DIGI.HUB Content Development_Leadership &amp; Motivation_First Draft</dc:title>
  <dc:creator>Andrea</dc:creator>
  <cp:lastModifiedBy>Andrea</cp:lastModifiedBy>
  <cp:revision>39</cp:revision>
  <dcterms:created xsi:type="dcterms:W3CDTF">2006-08-16T00:00:00Z</dcterms:created>
  <dcterms:modified xsi:type="dcterms:W3CDTF">2023-05-23T13:09:46Z</dcterms:modified>
  <dc:identifier>DAFZgYBFAgM</dc:identifier>
</cp:coreProperties>
</file>