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2" r:id="rId9"/>
    <p:sldId id="265" r:id="rId10"/>
    <p:sldId id="264" r:id="rId11"/>
    <p:sldId id="266" r:id="rId12"/>
    <p:sldId id="268" r:id="rId13"/>
    <p:sldId id="285" r:id="rId14"/>
    <p:sldId id="283" r:id="rId15"/>
    <p:sldId id="284" r:id="rId16"/>
    <p:sldId id="286" r:id="rId17"/>
    <p:sldId id="287" r:id="rId18"/>
    <p:sldId id="288" r:id="rId19"/>
    <p:sldId id="289" r:id="rId20"/>
    <p:sldId id="290" r:id="rId21"/>
    <p:sldId id="292" r:id="rId22"/>
    <p:sldId id="294" r:id="rId23"/>
    <p:sldId id="295" r:id="rId24"/>
    <p:sldId id="298" r:id="rId25"/>
    <p:sldId id="301" r:id="rId26"/>
    <p:sldId id="300" r:id="rId27"/>
    <p:sldId id="303" r:id="rId28"/>
    <p:sldId id="304" r:id="rId29"/>
    <p:sldId id="306" r:id="rId30"/>
    <p:sldId id="307" r:id="rId31"/>
    <p:sldId id="308" r:id="rId32"/>
    <p:sldId id="296" r:id="rId33"/>
    <p:sldId id="310" r:id="rId34"/>
    <p:sldId id="312" r:id="rId35"/>
    <p:sldId id="313" r:id="rId36"/>
    <p:sldId id="314" r:id="rId37"/>
    <p:sldId id="315" r:id="rId38"/>
    <p:sldId id="316" r:id="rId39"/>
    <p:sldId id="323" r:id="rId40"/>
    <p:sldId id="324" r:id="rId41"/>
    <p:sldId id="326" r:id="rId42"/>
    <p:sldId id="325" r:id="rId43"/>
    <p:sldId id="327" r:id="rId44"/>
    <p:sldId id="270" r:id="rId45"/>
    <p:sldId id="328" r:id="rId46"/>
    <p:sldId id="271" r:id="rId47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Abhaya Libre Regular Bold" panose="020B0604020202020204" charset="0"/>
      <p:regular r:id="rId53"/>
    </p:embeddedFont>
    <p:embeddedFont>
      <p:font typeface="Abhaya Libre Regular Bold Italics" panose="020B0604020202020204" charset="0"/>
      <p:regular r:id="rId54"/>
    </p:embeddedFont>
    <p:embeddedFont>
      <p:font typeface="Abhaya Libre Regular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125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7CAC3-96CC-4748-B02A-4E74B072AA5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6239C-7A55-4277-BC11-653BCA90D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39C-7A55-4277-BC11-653BCA90D4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2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5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17" Type="http://schemas.openxmlformats.org/officeDocument/2006/relationships/image" Target="../media/image26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3.svg"/><Relationship Id="rId5" Type="http://schemas.openxmlformats.org/officeDocument/2006/relationships/image" Target="../media/image18.svg"/><Relationship Id="rId15" Type="http://schemas.openxmlformats.org/officeDocument/2006/relationships/image" Target="../media/image67.sv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61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1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9.svg"/><Relationship Id="rId5" Type="http://schemas.openxmlformats.org/officeDocument/2006/relationships/image" Target="../media/image18.sv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10" Type="http://schemas.openxmlformats.org/officeDocument/2006/relationships/image" Target="../media/image46.jpe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4.svg"/><Relationship Id="rId5" Type="http://schemas.openxmlformats.org/officeDocument/2006/relationships/image" Target="../media/image18.sv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2.png"/><Relationship Id="rId18" Type="http://schemas.openxmlformats.org/officeDocument/2006/relationships/image" Target="../media/image46.svg"/><Relationship Id="rId3" Type="http://schemas.openxmlformats.org/officeDocument/2006/relationships/image" Target="../media/image76.svg"/><Relationship Id="rId21" Type="http://schemas.openxmlformats.org/officeDocument/2006/relationships/image" Target="../media/image10.pn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17" Type="http://schemas.openxmlformats.org/officeDocument/2006/relationships/image" Target="../media/image31.png"/><Relationship Id="rId25" Type="http://schemas.openxmlformats.org/officeDocument/2006/relationships/image" Target="../media/image7.png"/><Relationship Id="rId2" Type="http://schemas.openxmlformats.org/officeDocument/2006/relationships/image" Target="../media/image48.png"/><Relationship Id="rId16" Type="http://schemas.openxmlformats.org/officeDocument/2006/relationships/image" Target="../media/image16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1.png"/><Relationship Id="rId24" Type="http://schemas.openxmlformats.org/officeDocument/2006/relationships/image" Target="../media/image82.svg"/><Relationship Id="rId5" Type="http://schemas.openxmlformats.org/officeDocument/2006/relationships/image" Target="../media/image61.svg"/><Relationship Id="rId15" Type="http://schemas.openxmlformats.org/officeDocument/2006/relationships/image" Target="../media/image9.png"/><Relationship Id="rId23" Type="http://schemas.openxmlformats.org/officeDocument/2006/relationships/image" Target="../media/image53.png"/><Relationship Id="rId10" Type="http://schemas.openxmlformats.org/officeDocument/2006/relationships/image" Target="../media/image78.svg"/><Relationship Id="rId19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80.svg"/><Relationship Id="rId22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1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9.svg"/><Relationship Id="rId5" Type="http://schemas.openxmlformats.org/officeDocument/2006/relationships/image" Target="../media/image18.sv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12" Type="http://schemas.openxmlformats.org/officeDocument/2006/relationships/image" Target="../media/image8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3.png"/><Relationship Id="rId5" Type="http://schemas.openxmlformats.org/officeDocument/2006/relationships/image" Target="../media/image31.png"/><Relationship Id="rId10" Type="http://schemas.openxmlformats.org/officeDocument/2006/relationships/image" Target="../media/image18.svg"/><Relationship Id="rId4" Type="http://schemas.openxmlformats.org/officeDocument/2006/relationships/image" Target="../media/image16.svg"/><Relationship Id="rId9" Type="http://schemas.openxmlformats.org/officeDocument/2006/relationships/image" Target="../media/image10.png"/><Relationship Id="rId1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svg"/><Relationship Id="rId7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2.png"/><Relationship Id="rId18" Type="http://schemas.openxmlformats.org/officeDocument/2006/relationships/image" Target="../media/image46.svg"/><Relationship Id="rId3" Type="http://schemas.openxmlformats.org/officeDocument/2006/relationships/image" Target="../media/image76.svg"/><Relationship Id="rId21" Type="http://schemas.openxmlformats.org/officeDocument/2006/relationships/image" Target="../media/image10.pn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17" Type="http://schemas.openxmlformats.org/officeDocument/2006/relationships/image" Target="../media/image31.png"/><Relationship Id="rId25" Type="http://schemas.openxmlformats.org/officeDocument/2006/relationships/image" Target="../media/image7.png"/><Relationship Id="rId2" Type="http://schemas.openxmlformats.org/officeDocument/2006/relationships/image" Target="../media/image48.png"/><Relationship Id="rId16" Type="http://schemas.openxmlformats.org/officeDocument/2006/relationships/image" Target="../media/image16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1.png"/><Relationship Id="rId24" Type="http://schemas.openxmlformats.org/officeDocument/2006/relationships/image" Target="../media/image82.svg"/><Relationship Id="rId5" Type="http://schemas.openxmlformats.org/officeDocument/2006/relationships/image" Target="../media/image61.svg"/><Relationship Id="rId15" Type="http://schemas.openxmlformats.org/officeDocument/2006/relationships/image" Target="../media/image9.png"/><Relationship Id="rId23" Type="http://schemas.openxmlformats.org/officeDocument/2006/relationships/image" Target="../media/image53.png"/><Relationship Id="rId10" Type="http://schemas.openxmlformats.org/officeDocument/2006/relationships/image" Target="../media/image78.svg"/><Relationship Id="rId19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80.svg"/><Relationship Id="rId22" Type="http://schemas.openxmlformats.org/officeDocument/2006/relationships/image" Target="../media/image1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1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9.svg"/><Relationship Id="rId5" Type="http://schemas.openxmlformats.org/officeDocument/2006/relationships/image" Target="../media/image18.sv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1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9.svg"/><Relationship Id="rId5" Type="http://schemas.openxmlformats.org/officeDocument/2006/relationships/image" Target="../media/image18.sv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2.png"/><Relationship Id="rId18" Type="http://schemas.openxmlformats.org/officeDocument/2006/relationships/image" Target="../media/image46.svg"/><Relationship Id="rId3" Type="http://schemas.openxmlformats.org/officeDocument/2006/relationships/image" Target="../media/image76.svg"/><Relationship Id="rId21" Type="http://schemas.openxmlformats.org/officeDocument/2006/relationships/image" Target="../media/image10.pn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17" Type="http://schemas.openxmlformats.org/officeDocument/2006/relationships/image" Target="../media/image31.png"/><Relationship Id="rId25" Type="http://schemas.openxmlformats.org/officeDocument/2006/relationships/image" Target="../media/image7.png"/><Relationship Id="rId2" Type="http://schemas.openxmlformats.org/officeDocument/2006/relationships/image" Target="../media/image48.png"/><Relationship Id="rId16" Type="http://schemas.openxmlformats.org/officeDocument/2006/relationships/image" Target="../media/image16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1.png"/><Relationship Id="rId24" Type="http://schemas.openxmlformats.org/officeDocument/2006/relationships/image" Target="../media/image82.svg"/><Relationship Id="rId5" Type="http://schemas.openxmlformats.org/officeDocument/2006/relationships/image" Target="../media/image61.svg"/><Relationship Id="rId15" Type="http://schemas.openxmlformats.org/officeDocument/2006/relationships/image" Target="../media/image9.png"/><Relationship Id="rId23" Type="http://schemas.openxmlformats.org/officeDocument/2006/relationships/image" Target="../media/image53.png"/><Relationship Id="rId10" Type="http://schemas.openxmlformats.org/officeDocument/2006/relationships/image" Target="../media/image78.svg"/><Relationship Id="rId19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80.svg"/><Relationship Id="rId22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26.svg"/><Relationship Id="rId12" Type="http://schemas.openxmlformats.org/officeDocument/2006/relationships/image" Target="../media/image14.svg"/><Relationship Id="rId17" Type="http://schemas.openxmlformats.org/officeDocument/2006/relationships/image" Target="../media/image30.sv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2.png"/><Relationship Id="rId18" Type="http://schemas.openxmlformats.org/officeDocument/2006/relationships/image" Target="../media/image46.svg"/><Relationship Id="rId3" Type="http://schemas.openxmlformats.org/officeDocument/2006/relationships/image" Target="../media/image76.svg"/><Relationship Id="rId21" Type="http://schemas.openxmlformats.org/officeDocument/2006/relationships/image" Target="../media/image10.pn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17" Type="http://schemas.openxmlformats.org/officeDocument/2006/relationships/image" Target="../media/image31.png"/><Relationship Id="rId25" Type="http://schemas.openxmlformats.org/officeDocument/2006/relationships/image" Target="../media/image7.png"/><Relationship Id="rId2" Type="http://schemas.openxmlformats.org/officeDocument/2006/relationships/image" Target="../media/image48.png"/><Relationship Id="rId16" Type="http://schemas.openxmlformats.org/officeDocument/2006/relationships/image" Target="../media/image16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1.png"/><Relationship Id="rId24" Type="http://schemas.openxmlformats.org/officeDocument/2006/relationships/image" Target="../media/image82.svg"/><Relationship Id="rId5" Type="http://schemas.openxmlformats.org/officeDocument/2006/relationships/image" Target="../media/image61.svg"/><Relationship Id="rId15" Type="http://schemas.openxmlformats.org/officeDocument/2006/relationships/image" Target="../media/image9.png"/><Relationship Id="rId23" Type="http://schemas.openxmlformats.org/officeDocument/2006/relationships/image" Target="../media/image53.png"/><Relationship Id="rId10" Type="http://schemas.openxmlformats.org/officeDocument/2006/relationships/image" Target="../media/image78.svg"/><Relationship Id="rId19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80.svg"/><Relationship Id="rId22" Type="http://schemas.openxmlformats.org/officeDocument/2006/relationships/image" Target="../media/image1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2.png"/><Relationship Id="rId18" Type="http://schemas.openxmlformats.org/officeDocument/2006/relationships/image" Target="../media/image46.svg"/><Relationship Id="rId3" Type="http://schemas.openxmlformats.org/officeDocument/2006/relationships/image" Target="../media/image76.svg"/><Relationship Id="rId21" Type="http://schemas.openxmlformats.org/officeDocument/2006/relationships/image" Target="../media/image10.pn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17" Type="http://schemas.openxmlformats.org/officeDocument/2006/relationships/image" Target="../media/image31.png"/><Relationship Id="rId25" Type="http://schemas.openxmlformats.org/officeDocument/2006/relationships/image" Target="../media/image7.png"/><Relationship Id="rId2" Type="http://schemas.openxmlformats.org/officeDocument/2006/relationships/image" Target="../media/image48.png"/><Relationship Id="rId16" Type="http://schemas.openxmlformats.org/officeDocument/2006/relationships/image" Target="../media/image16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1.png"/><Relationship Id="rId24" Type="http://schemas.openxmlformats.org/officeDocument/2006/relationships/image" Target="../media/image82.svg"/><Relationship Id="rId5" Type="http://schemas.openxmlformats.org/officeDocument/2006/relationships/image" Target="../media/image61.svg"/><Relationship Id="rId15" Type="http://schemas.openxmlformats.org/officeDocument/2006/relationships/image" Target="../media/image9.png"/><Relationship Id="rId23" Type="http://schemas.openxmlformats.org/officeDocument/2006/relationships/image" Target="../media/image53.png"/><Relationship Id="rId10" Type="http://schemas.openxmlformats.org/officeDocument/2006/relationships/image" Target="../media/image78.svg"/><Relationship Id="rId19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80.svg"/><Relationship Id="rId22" Type="http://schemas.openxmlformats.org/officeDocument/2006/relationships/image" Target="../media/image1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9.png"/><Relationship Id="rId18" Type="http://schemas.openxmlformats.org/officeDocument/2006/relationships/image" Target="../media/image82.svg"/><Relationship Id="rId3" Type="http://schemas.openxmlformats.org/officeDocument/2006/relationships/image" Target="../media/image61.svg"/><Relationship Id="rId7" Type="http://schemas.openxmlformats.org/officeDocument/2006/relationships/image" Target="../media/image51.png"/><Relationship Id="rId12" Type="http://schemas.openxmlformats.org/officeDocument/2006/relationships/image" Target="../media/image80.svg"/><Relationship Id="rId17" Type="http://schemas.openxmlformats.org/officeDocument/2006/relationships/image" Target="../media/image53.png"/><Relationship Id="rId2" Type="http://schemas.openxmlformats.org/officeDocument/2006/relationships/image" Target="../media/image49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5" Type="http://schemas.openxmlformats.org/officeDocument/2006/relationships/image" Target="../media/image10.png"/><Relationship Id="rId10" Type="http://schemas.openxmlformats.org/officeDocument/2006/relationships/image" Target="../media/image63.svg"/><Relationship Id="rId19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1.png"/><Relationship Id="rId1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9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1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9.svg"/><Relationship Id="rId5" Type="http://schemas.openxmlformats.org/officeDocument/2006/relationships/image" Target="../media/image18.sv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6.svg"/><Relationship Id="rId18" Type="http://schemas.openxmlformats.org/officeDocument/2006/relationships/image" Target="../media/image6.png"/><Relationship Id="rId26" Type="http://schemas.openxmlformats.org/officeDocument/2006/relationships/image" Target="../media/image30.png"/><Relationship Id="rId3" Type="http://schemas.openxmlformats.org/officeDocument/2006/relationships/image" Target="../media/image32.svg"/><Relationship Id="rId21" Type="http://schemas.openxmlformats.org/officeDocument/2006/relationships/image" Target="../media/image25.png"/><Relationship Id="rId7" Type="http://schemas.openxmlformats.org/officeDocument/2006/relationships/image" Target="../media/image34.svg"/><Relationship Id="rId12" Type="http://schemas.openxmlformats.org/officeDocument/2006/relationships/image" Target="../media/image16.png"/><Relationship Id="rId17" Type="http://schemas.openxmlformats.org/officeDocument/2006/relationships/image" Target="../media/image28.svg"/><Relationship Id="rId25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22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.svg"/><Relationship Id="rId24" Type="http://schemas.openxmlformats.org/officeDocument/2006/relationships/image" Target="../media/image28.pn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23" Type="http://schemas.openxmlformats.org/officeDocument/2006/relationships/image" Target="../media/image27.png"/><Relationship Id="rId10" Type="http://schemas.openxmlformats.org/officeDocument/2006/relationships/image" Target="../media/image3.png"/><Relationship Id="rId19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21.png"/><Relationship Id="rId22" Type="http://schemas.openxmlformats.org/officeDocument/2006/relationships/image" Target="../media/image26.png"/><Relationship Id="rId27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hyperlink" Target="https://blog.hootsuite.com/target-market/" TargetMode="External"/><Relationship Id="rId18" Type="http://schemas.openxmlformats.org/officeDocument/2006/relationships/hyperlink" Target="https://www.sprinklr.com/cxm/market-research/" TargetMode="External"/><Relationship Id="rId3" Type="http://schemas.openxmlformats.org/officeDocument/2006/relationships/image" Target="../media/image98.svg"/><Relationship Id="rId21" Type="http://schemas.openxmlformats.org/officeDocument/2006/relationships/image" Target="../media/image7.png"/><Relationship Id="rId7" Type="http://schemas.openxmlformats.org/officeDocument/2006/relationships/image" Target="../media/image6.svg"/><Relationship Id="rId12" Type="http://schemas.openxmlformats.org/officeDocument/2006/relationships/hyperlink" Target="https://www.investopedia.com/terms/t/target-market.asp" TargetMode="External"/><Relationship Id="rId17" Type="http://schemas.openxmlformats.org/officeDocument/2006/relationships/hyperlink" Target="https://grin.co/blog/reach-your-target-audience-more-effectively/" TargetMode="External"/><Relationship Id="rId2" Type="http://schemas.openxmlformats.org/officeDocument/2006/relationships/image" Target="../media/image66.png"/><Relationship Id="rId16" Type="http://schemas.openxmlformats.org/officeDocument/2006/relationships/hyperlink" Target="https://www.bigcommerce.com/articles/ecommerce/target-market-analysis/" TargetMode="External"/><Relationship Id="rId20" Type="http://schemas.openxmlformats.org/officeDocument/2006/relationships/hyperlink" Target="https://www.qualtrics.com/experience-management/brand/what-is-market-segmentatio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learnenglish.britishcouncil.org/business-english/business-magazine/five-essential-marketing-trends" TargetMode="External"/><Relationship Id="rId5" Type="http://schemas.openxmlformats.org/officeDocument/2006/relationships/image" Target="../media/image16.svg"/><Relationship Id="rId15" Type="http://schemas.openxmlformats.org/officeDocument/2006/relationships/hyperlink" Target="https://ec.europa.eu/social/main.jsp?catId=1317&amp;langId=en" TargetMode="External"/><Relationship Id="rId23" Type="http://schemas.openxmlformats.org/officeDocument/2006/relationships/image" Target="../media/image30.svg"/><Relationship Id="rId10" Type="http://schemas.openxmlformats.org/officeDocument/2006/relationships/image" Target="../media/image6.png"/><Relationship Id="rId19" Type="http://schemas.openxmlformats.org/officeDocument/2006/relationships/hyperlink" Target="https://www.practicalbusinessskills.com/getting-started/creating-a-business-plan/understanding-the-market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00.svg"/><Relationship Id="rId14" Type="http://schemas.openxmlformats.org/officeDocument/2006/relationships/hyperlink" Target="https://www.techtarget.com/searchcio/definition/product-development-or-new-product-development-NPD" TargetMode="External"/><Relationship Id="rId22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hyperlink" Target="https://www.investopedia.com/terms/m/market.asp" TargetMode="External"/><Relationship Id="rId18" Type="http://schemas.openxmlformats.org/officeDocument/2006/relationships/hyperlink" Target="https://www.investopedia.com/articles/technical/03/060303.asp" TargetMode="External"/><Relationship Id="rId3" Type="http://schemas.openxmlformats.org/officeDocument/2006/relationships/image" Target="../media/image98.svg"/><Relationship Id="rId21" Type="http://schemas.openxmlformats.org/officeDocument/2006/relationships/hyperlink" Target="https://www.dropbox.com/about" TargetMode="External"/><Relationship Id="rId7" Type="http://schemas.openxmlformats.org/officeDocument/2006/relationships/image" Target="../media/image6.svg"/><Relationship Id="rId12" Type="http://schemas.openxmlformats.org/officeDocument/2006/relationships/hyperlink" Target="https://blog.hubspot.com/sales/niche-market" TargetMode="External"/><Relationship Id="rId17" Type="http://schemas.openxmlformats.org/officeDocument/2006/relationships/hyperlink" Target="https://www.indiainfoline.com/knowledge-center/online-share-trading/how-to-identify-trends" TargetMode="External"/><Relationship Id="rId25" Type="http://schemas.openxmlformats.org/officeDocument/2006/relationships/image" Target="../media/image30.svg"/><Relationship Id="rId2" Type="http://schemas.openxmlformats.org/officeDocument/2006/relationships/image" Target="../media/image66.png"/><Relationship Id="rId16" Type="http://schemas.openxmlformats.org/officeDocument/2006/relationships/hyperlink" Target="https://www.semrush.com/blog/trends/" TargetMode="External"/><Relationship Id="rId20" Type="http://schemas.openxmlformats.org/officeDocument/2006/relationships/hyperlink" Target="https://www.coca-cola.co.uk/marketing/launches-and-innovation/coca-cola-zero-sugar-zero-caffeine-that-moment-whe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www.shopify.com/blog/niche-markets" TargetMode="External"/><Relationship Id="rId24" Type="http://schemas.openxmlformats.org/officeDocument/2006/relationships/image" Target="../media/image18.png"/><Relationship Id="rId5" Type="http://schemas.openxmlformats.org/officeDocument/2006/relationships/image" Target="../media/image16.svg"/><Relationship Id="rId15" Type="http://schemas.openxmlformats.org/officeDocument/2006/relationships/hyperlink" Target="https://www.indeed.com/career-advice/career-development/market-structure" TargetMode="External"/><Relationship Id="rId23" Type="http://schemas.openxmlformats.org/officeDocument/2006/relationships/image" Target="../media/image7.png"/><Relationship Id="rId10" Type="http://schemas.openxmlformats.org/officeDocument/2006/relationships/image" Target="../media/image6.png"/><Relationship Id="rId19" Type="http://schemas.openxmlformats.org/officeDocument/2006/relationships/hyperlink" Target="https://www.investopedia.com/terms/t/trend.asp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00.svg"/><Relationship Id="rId14" Type="http://schemas.openxmlformats.org/officeDocument/2006/relationships/hyperlink" Target="https://www.managementstudyguide.com/what-is-market.htm" TargetMode="External"/><Relationship Id="rId22" Type="http://schemas.openxmlformats.org/officeDocument/2006/relationships/hyperlink" Target="https://techcrunch.com/gallery/a-brief-history-of-dropbox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.svg"/><Relationship Id="rId18" Type="http://schemas.openxmlformats.org/officeDocument/2006/relationships/image" Target="../media/image73.png"/><Relationship Id="rId3" Type="http://schemas.openxmlformats.org/officeDocument/2006/relationships/image" Target="../media/image2.svg"/><Relationship Id="rId21" Type="http://schemas.openxmlformats.org/officeDocument/2006/relationships/image" Target="../media/image114.svg"/><Relationship Id="rId7" Type="http://schemas.openxmlformats.org/officeDocument/2006/relationships/image" Target="../media/image4.svg"/><Relationship Id="rId12" Type="http://schemas.openxmlformats.org/officeDocument/2006/relationships/image" Target="../media/image3.png"/><Relationship Id="rId17" Type="http://schemas.openxmlformats.org/officeDocument/2006/relationships/image" Target="../media/image110.svg"/><Relationship Id="rId2" Type="http://schemas.openxmlformats.org/officeDocument/2006/relationships/image" Target="../media/image1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6.svg"/><Relationship Id="rId5" Type="http://schemas.openxmlformats.org/officeDocument/2006/relationships/image" Target="../media/image102.svg"/><Relationship Id="rId15" Type="http://schemas.openxmlformats.org/officeDocument/2006/relationships/image" Target="../media/image108.svg"/><Relationship Id="rId10" Type="http://schemas.openxmlformats.org/officeDocument/2006/relationships/image" Target="../media/image70.png"/><Relationship Id="rId19" Type="http://schemas.openxmlformats.org/officeDocument/2006/relationships/image" Target="../media/image112.svg"/><Relationship Id="rId4" Type="http://schemas.openxmlformats.org/officeDocument/2006/relationships/image" Target="../media/image68.png"/><Relationship Id="rId9" Type="http://schemas.openxmlformats.org/officeDocument/2006/relationships/image" Target="../media/image104.svg"/><Relationship Id="rId14" Type="http://schemas.openxmlformats.org/officeDocument/2006/relationships/image" Target="../media/image71.png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svg"/><Relationship Id="rId3" Type="http://schemas.openxmlformats.org/officeDocument/2006/relationships/image" Target="../media/image14.svg"/><Relationship Id="rId7" Type="http://schemas.openxmlformats.org/officeDocument/2006/relationships/image" Target="../media/image46.sv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8.svg"/><Relationship Id="rId5" Type="http://schemas.openxmlformats.org/officeDocument/2006/relationships/image" Target="../media/image16.svg"/><Relationship Id="rId15" Type="http://schemas.openxmlformats.org/officeDocument/2006/relationships/image" Target="../media/image50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8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2.svg"/><Relationship Id="rId7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9.svg"/><Relationship Id="rId3" Type="http://schemas.openxmlformats.org/officeDocument/2006/relationships/image" Target="../media/image57.svg"/><Relationship Id="rId7" Type="http://schemas.openxmlformats.org/officeDocument/2006/relationships/image" Target="../media/image18.svg"/><Relationship Id="rId12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890475" y="-2171729"/>
            <a:ext cx="5364129" cy="53641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7651" y="8452049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5502">
            <a:off x="-1434135" y="-1156985"/>
            <a:ext cx="3750108" cy="3745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3213" y="715612"/>
            <a:ext cx="7274007" cy="727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52212" y="3645911"/>
            <a:ext cx="9010597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Promovisanje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regionalnog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izgradnjom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kapaciteta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4500" dirty="0">
                <a:solidFill>
                  <a:srgbClr val="000000"/>
                </a:solidFill>
                <a:latin typeface="Abhaya Libre Regular"/>
              </a:rPr>
              <a:t>s</a:t>
            </a:r>
            <a:r>
              <a:rPr lang="en-US" sz="4500" dirty="0" err="1" smtClean="0">
                <a:solidFill>
                  <a:srgbClr val="000000"/>
                </a:solidFill>
                <a:latin typeface="Abhaya Libre Regular"/>
              </a:rPr>
              <a:t>istema</a:t>
            </a:r>
            <a:r>
              <a:rPr lang="en-US" sz="450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4500" dirty="0" smtClean="0">
                <a:solidFill>
                  <a:srgbClr val="000000"/>
                </a:solidFill>
                <a:latin typeface="Abhaya Libre Regular"/>
              </a:rPr>
              <a:t>stručnog obrazovanja odraslih (SOO)</a:t>
            </a:r>
            <a:endParaRPr lang="en-US" sz="4500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1253" y="1458553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Supply and Demand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42364" y="2990474"/>
            <a:ext cx="16089650" cy="4940823"/>
            <a:chOff x="-462" y="-41938"/>
            <a:chExt cx="21452865" cy="65877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4843" y="-41938"/>
              <a:ext cx="2640979" cy="2742814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-462" y="3057692"/>
              <a:ext cx="9783703" cy="3488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Ponudu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stvaraju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prodavci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dok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potražnju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stvaraju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kupci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  <a:p>
              <a:pPr algn="just">
                <a:lnSpc>
                  <a:spcPts val="3359"/>
                </a:lnSpc>
              </a:pPr>
              <a:r>
                <a:rPr lang="sr-Latn-RS" sz="2400" spc="-36" dirty="0" smtClean="0">
                  <a:solidFill>
                    <a:srgbClr val="000000"/>
                  </a:solidFill>
                  <a:latin typeface="Abhaya Libre Regular"/>
                </a:rPr>
                <a:t>Balans u ceni na tržištu se postiže kada </a:t>
              </a:r>
              <a:r>
                <a:rPr lang="en-US" sz="2400" spc="-36" dirty="0" err="1" smtClean="0">
                  <a:solidFill>
                    <a:srgbClr val="000000"/>
                  </a:solidFill>
                  <a:latin typeface="Abhaya Libre Regular"/>
                </a:rPr>
                <a:t>kada</a:t>
              </a:r>
              <a:r>
                <a:rPr lang="en-US" sz="2400" spc="-36" dirty="0" smtClean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ponuda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potražnja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u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ravnoteži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 Ali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taj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balans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sebi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može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biti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poremećen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drugim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faktorima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osim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cene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uključujući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prihode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očekivanja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tehnologiju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troškove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proizvodnje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broj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kupaca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prodavaca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koji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učestvuju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412344" y="3026454"/>
              <a:ext cx="11040059" cy="3465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Pojednostavljeno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rečeno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broj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dostupnih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dobara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usluga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zavisi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od toga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šta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sr-Latn-RS" sz="2400" spc="-36" dirty="0" smtClean="0">
                  <a:solidFill>
                    <a:srgbClr val="000000"/>
                  </a:solidFill>
                  <a:latin typeface="Abhaya Libre Regular"/>
                </a:rPr>
                <a:t>kupci</a:t>
              </a:r>
              <a:r>
                <a:rPr lang="en-US" sz="2400" spc="-36" dirty="0" smtClean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žele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koliko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sr-Latn-RS" sz="2400" spc="-36" dirty="0" smtClean="0">
                  <a:solidFill>
                    <a:srgbClr val="000000"/>
                  </a:solidFill>
                  <a:latin typeface="Abhaya Libre Regular"/>
                </a:rPr>
                <a:t>voljni</a:t>
              </a:r>
              <a:r>
                <a:rPr lang="en-US" sz="2400" spc="-36" dirty="0" smtClean="0">
                  <a:solidFill>
                    <a:srgbClr val="000000"/>
                  </a:solidFill>
                  <a:latin typeface="Abhaya Libre Regular"/>
                </a:rPr>
                <a:t> da</a:t>
              </a:r>
              <a:r>
                <a:rPr lang="sr-Latn-RS" sz="2400" spc="-36" dirty="0" smtClean="0">
                  <a:solidFill>
                    <a:srgbClr val="000000"/>
                  </a:solidFill>
                  <a:latin typeface="Abhaya Libre Regular"/>
                </a:rPr>
                <a:t> to</a:t>
              </a:r>
              <a:r>
                <a:rPr lang="en-US" sz="2400" spc="-36" dirty="0" smtClean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kupe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Prodavci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povećavaju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proizvodnju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kada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kupci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traže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više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robe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usluga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Proizvođači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tada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povećavaju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sr-Latn-RS" sz="2400" spc="-36" dirty="0" smtClean="0">
                  <a:solidFill>
                    <a:srgbClr val="000000"/>
                  </a:solidFill>
                  <a:latin typeface="Abhaya Libre Regular"/>
                </a:rPr>
                <a:t>i </a:t>
              </a:r>
              <a:r>
                <a:rPr lang="en-US" sz="2400" spc="-36" dirty="0" err="1" smtClean="0">
                  <a:solidFill>
                    <a:srgbClr val="000000"/>
                  </a:solidFill>
                  <a:latin typeface="Abhaya Libre Regular"/>
                </a:rPr>
                <a:t>cene</a:t>
              </a:r>
              <a:r>
                <a:rPr lang="en-US" sz="2400" spc="-36" dirty="0" smtClean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da bi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ostvarili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sr-Latn-RS" sz="2400" spc="-36" dirty="0" smtClean="0">
                  <a:solidFill>
                    <a:srgbClr val="000000"/>
                  </a:solidFill>
                  <a:latin typeface="Abhaya Libre Regular"/>
                </a:rPr>
                <a:t>veći </a:t>
              </a:r>
              <a:r>
                <a:rPr lang="en-US" sz="2400" spc="-36" dirty="0" smtClean="0">
                  <a:solidFill>
                    <a:srgbClr val="000000"/>
                  </a:solidFill>
                  <a:latin typeface="Abhaya Libre Regular"/>
                </a:rPr>
                <a:t>profit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Kada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se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potražnja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kupaca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smanji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kompanije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moraju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smanje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cene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samim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tim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broj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roba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usluga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sr-Latn-RS" sz="2400" spc="-36" dirty="0" smtClean="0">
                  <a:solidFill>
                    <a:srgbClr val="000000"/>
                  </a:solidFill>
                  <a:latin typeface="Abhaya Libre Regular"/>
                </a:rPr>
                <a:t>nude</a:t>
              </a:r>
              <a:r>
                <a:rPr lang="en-US" sz="2400" spc="-36" dirty="0" smtClean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 smtClean="0">
                  <a:solidFill>
                    <a:srgbClr val="000000"/>
                  </a:solidFill>
                  <a:latin typeface="Abhaya Libre Regular"/>
                </a:rPr>
                <a:t>tržišt</a:t>
              </a:r>
              <a:r>
                <a:rPr lang="sr-Latn-RS" sz="2400" spc="-36" dirty="0" smtClean="0">
                  <a:solidFill>
                    <a:srgbClr val="000000"/>
                  </a:solidFill>
                  <a:latin typeface="Abhaya Libre Regular"/>
                </a:rPr>
                <a:t>u</a:t>
              </a:r>
              <a:r>
                <a:rPr lang="en-US" sz="2400" spc="-36" dirty="0" smtClean="0">
                  <a:solidFill>
                    <a:srgbClr val="000000"/>
                  </a:solidFill>
                  <a:latin typeface="Abhaya Libre Regular"/>
                </a:rPr>
                <a:t>.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882105" y="115587"/>
              <a:ext cx="2693009" cy="25852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7378142" y="345374"/>
              <a:ext cx="2406643" cy="235550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901497" y="183363"/>
              <a:ext cx="2111332" cy="2532789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985611" y="2385050"/>
            <a:ext cx="3670297" cy="6245577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4772682" y="1024917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Segmentacija tržišta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861065" y="3081046"/>
            <a:ext cx="1911617" cy="4306781"/>
            <a:chOff x="-10024624" y="3563933"/>
            <a:chExt cx="2548823" cy="574237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6996118"/>
              <a:ext cx="2301525" cy="23101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3563933"/>
              <a:ext cx="2548823" cy="240545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6172200" y="2180334"/>
            <a:ext cx="10820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Demografska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segmentacija</a:t>
            </a:r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glavne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karakteristike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definišu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ciljno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Svak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 kupac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identifikovati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pripadnik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određene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starosne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nivoa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prihoda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zanimanja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nivoa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Psihografska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segmentacija</a:t>
            </a:r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Osnova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segmentacije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stil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pojedinaca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nteresovanj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 i lične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vrednost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pojedin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pomažu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trgovcima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klasifikuju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male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Bihevioristička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segmentacija</a:t>
            </a:r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Lojalnost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kupaca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određenom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brendu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pomaže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trgovcima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klasifikuju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čemu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svaka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sastoji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pojedinaca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lojalnih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određenom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brendu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Geografska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segmentacija</a:t>
            </a:r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Geografska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segmentacija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odnosi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klasifikaciju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različite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geografske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oblasti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Trgovac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slične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strategije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pojedince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različitim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geografskim područjima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29200" y="1794966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Ciljno tržište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2942434"/>
            <a:ext cx="10591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identifikovani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najverovatniji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potencijalni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kupci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zbog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njihovih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zajedničkih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karakteristika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starost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prihod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definisati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–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Sama proizvodnja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novog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za tržište uključuje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predviđanje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ciljne grupe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potrošača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t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aj proizvod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želeti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da kupe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sr-Latn-RS" sz="2400" dirty="0" smtClean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Novi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mora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zadovolji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reši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problem,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Ta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problem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verovatno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univerzalan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nego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je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proizvod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potreban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određenom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podskupu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potrošača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na primer: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vegetarijanci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svesni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ekološke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prirode,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naučnici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entuzijasti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otvorenom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m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ože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svideti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tinejdžeru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sredovečnom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profesionalcu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lovcu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snobu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Predviđanje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ciljnog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procesa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kreiranja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usavršavanja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dono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šenja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odluk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njegovom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pakovanju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marketingu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plasmanu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9" name="Picture 8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49906D1B-8E42-4D34-D26D-552F6347EE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199" y="3367284"/>
            <a:ext cx="3639316" cy="54678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76800" y="934646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Istraživanje tržišta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320943"/>
            <a:ext cx="1665884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proces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prikupljanja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analize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tumačenja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podataka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konkurentima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ciljnim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Preduzetnici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donošenje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odluka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osnovu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do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bijenih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inform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acija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koje će im pomoći u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tome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komuniciraju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kupcima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da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ti</a:t>
            </a:r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im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najveći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potencijal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Kompanije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različitim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fazama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rasta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različitih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razloga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koristiti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z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 </a:t>
            </a:r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1" dirty="0" err="1" smtClean="0">
                <a:latin typeface="Abhaya Libre Regular" panose="020B0604020202020204" charset="0"/>
                <a:cs typeface="Abhaya Libre Regular" panose="020B0604020202020204" charset="0"/>
              </a:rPr>
              <a:t>dentifik</a:t>
            </a:r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ovanje</a:t>
            </a:r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 smtClean="0">
                <a:latin typeface="Abhaya Libre Regular" panose="020B0604020202020204" charset="0"/>
                <a:cs typeface="Abhaya Libre Regular" panose="020B0604020202020204" charset="0"/>
              </a:rPr>
              <a:t>nov</a:t>
            </a:r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 smtClean="0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-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straživanje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pomoći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da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se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otkrije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nikada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razmatrali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toku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 smtClean="0">
                <a:latin typeface="Abhaya Libre Regular" panose="020B0604020202020204" charset="0"/>
                <a:cs typeface="Abhaya Libre Regular" panose="020B0604020202020204" charset="0"/>
              </a:rPr>
              <a:t>novim</a:t>
            </a:r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 smtClean="0">
                <a:latin typeface="Abhaya Libre Regular" panose="020B0604020202020204" charset="0"/>
                <a:cs typeface="Abhaya Libre Regular" panose="020B0604020202020204" charset="0"/>
              </a:rPr>
              <a:t>tržišnim</a:t>
            </a:r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 smtClean="0">
                <a:latin typeface="Abhaya Libre Regular" panose="020B0604020202020204" charset="0"/>
                <a:cs typeface="Abhaya Libre Regular" panose="020B0604020202020204" charset="0"/>
              </a:rPr>
              <a:t>trendovima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pokazati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trendove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odredite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strategije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prilagođavanje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novim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tržišnim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uslovima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O</a:t>
            </a:r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cenite</a:t>
            </a:r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potražnju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novim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proizvodom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uslugom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Rad sa f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okus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grup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ankete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predstavu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tome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koliko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interesantan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potrošač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Pronađite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idealno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rešenje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za</a:t>
            </a:r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 plasiranje </a:t>
            </a:r>
            <a:r>
              <a:rPr lang="en-US" sz="2400" b="1" dirty="0" err="1" smtClean="0">
                <a:latin typeface="Abhaya Libre Regular" panose="020B0604020202020204" charset="0"/>
                <a:cs typeface="Abhaya Libre Regular" panose="020B0604020202020204" charset="0"/>
              </a:rPr>
              <a:t>proizvoda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otkrijete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najbolje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vreme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mesto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ciljanu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publiku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Ojačajte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svoj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posao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problematična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područja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poslovanju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identifikovati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kasnije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sprečili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greške koje bi vas mogle koštati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Poboljšajte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reputaciju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brenda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Razumevanje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potrošači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vide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brend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oblikujete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buduće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strategije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upravljanja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brendom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46D71802-9D8F-787F-40B6-C86BC8FE4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31809" y="1988458"/>
            <a:ext cx="9796887" cy="703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6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509131" y="3927013"/>
            <a:ext cx="14307856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9000" dirty="0" smtClean="0">
                <a:solidFill>
                  <a:srgbClr val="04989E"/>
                </a:solidFill>
                <a:latin typeface="Abhaya Libre Regular"/>
              </a:rPr>
              <a:t>Ciljna grupa</a:t>
            </a:r>
            <a:endParaRPr lang="en-US" sz="9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3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3233" y="1595069"/>
            <a:ext cx="1081108" cy="11227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EFEFE"/>
                  </a:solidFill>
                  <a:latin typeface="Abhaya Libre Regular"/>
                </a:rPr>
                <a:t>Innovation Entrepreneurship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3623" y="3227582"/>
            <a:ext cx="1204503" cy="11789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75000" y="4968040"/>
            <a:ext cx="1316021" cy="10906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91284" y="6496843"/>
            <a:ext cx="1291519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78192" y="8440444"/>
            <a:ext cx="1186603" cy="118660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828800" y="2820070"/>
            <a:ext cx="9316593" cy="5651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grupa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grupa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koje identifikujemo kao potencijalne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kupc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naših proizvoda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grupa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slične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demografske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karakteristike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ograničavajući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Starost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Pol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Lokacija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400" spc="-36" dirty="0" err="1" smtClean="0">
                <a:solidFill>
                  <a:srgbClr val="000000"/>
                </a:solidFill>
                <a:latin typeface="Abhaya Libre Regular"/>
              </a:rPr>
              <a:t>O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brazovanje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S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ocio-ekonomski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status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Identifikovanje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ciljne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grupe – grupe potencijalnih kupaca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vaših proizvoda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pomoći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izradi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marketinških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definisanju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ključnih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Umesto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trošite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novac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resurse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pokušavajući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udovoljite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svakom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potrošaču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definisanje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grupe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omogućava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namerniji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ličniji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pristup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najverovatnije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632120">
            <a:off x="-4359519" y="-2644076"/>
            <a:ext cx="5721823" cy="566980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603835">
            <a:off x="5191393" y="-10749108"/>
            <a:ext cx="11622266" cy="1238807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00000">
            <a:off x="15480240" y="8115777"/>
            <a:ext cx="3334026" cy="358848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800000">
            <a:off x="-23442" y="-1710424"/>
            <a:ext cx="2556197" cy="275128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614497">
            <a:off x="-1147374" y="7574079"/>
            <a:ext cx="4352147" cy="434644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555793" y="9357675"/>
            <a:ext cx="3710720" cy="77925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811328" y="1299823"/>
            <a:ext cx="4346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6400" dirty="0" smtClean="0">
                <a:latin typeface="Abhaya Libre Regular" panose="020B0604020202020204" charset="0"/>
                <a:cs typeface="Abhaya Libre Regular" panose="020B0604020202020204" charset="0"/>
              </a:rPr>
              <a:t>Ciljna grupa</a:t>
            </a:r>
            <a:endParaRPr lang="en-US" sz="6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526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5243" y="2225316"/>
            <a:ext cx="3670297" cy="6245577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3886200" y="1024917"/>
            <a:ext cx="105918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Kako prikupiti potrebne podatke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226351" y="2933700"/>
            <a:ext cx="1911617" cy="4306781"/>
            <a:chOff x="-10024624" y="3563933"/>
            <a:chExt cx="2548823" cy="574237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6996118"/>
              <a:ext cx="2301525" cy="23101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3563933"/>
              <a:ext cx="2548823" cy="240545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153612" y="2400300"/>
            <a:ext cx="1229950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Primarni izvori podataka:</a:t>
            </a:r>
            <a:endParaRPr lang="sr-Latn-R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Intervjuišite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potencijalne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postojeće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kupce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Pošaljite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univerzalnu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anketu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proceni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P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roizvedite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probnu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verziju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konkurente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sr-Latn-RS" sz="2400" dirty="0" smtClean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preduzeće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postojeće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klijente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is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koristiti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podatke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o njihovim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prethodnim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transakcijama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pri kupovini vaših proizvoda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sekundarni izvori podataka</a:t>
            </a:r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Ankete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kupovini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–u objektima,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onlajn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događajima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itd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Prethodne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transakcije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nalozi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komunikacije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Recenzije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izjave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događaja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zahvalnosti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kupaca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tražili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učesnika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povratne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informacije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uzorcima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sr-Latn-RS" sz="2400" dirty="0" smtClean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Koristite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sekundarne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podatke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utvrdite primarne podatke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proverite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pretpostavke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Zapamtite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sekundarni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važan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resurs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efikasno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grupe potrošača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sekundarni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agregirani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eksternog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izvora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tačno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odražavati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grupu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pa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pobrinite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odaberete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najrelevantnije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izveštaje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1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9800" y="2892032"/>
            <a:ext cx="8458602" cy="4765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je vaš idealan kupac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?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Tamislite da ste pisac romana i morate da opišete glavnog lika. </a:t>
            </a:r>
          </a:p>
          <a:p>
            <a:pPr algn="just">
              <a:lnSpc>
                <a:spcPts val="3359"/>
              </a:lnSpc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Opišite ga /je: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Koliko ima godina?</a:t>
            </a:r>
            <a:endParaRPr lang="en-U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Da li je zaposlen/a ili se školuje?</a:t>
            </a:r>
            <a:endParaRPr lang="en-U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Da li je oženjen/udata?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Ima li decu?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Koliko zarađuje?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Koje emisije gleda?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Da li sluša radio?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48000" y="1451096"/>
            <a:ext cx="116586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Vežba</a:t>
            </a: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Definišite idealnog kupca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4979783"/>
            <a:ext cx="49407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Koristi li društvene mreže i koje?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Kakvu hranu konzumira?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Stručna sprema/za šta se školuje?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Gde radi/u koju školu ide?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Da li trenira?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Gde živi: u kući/stanu, gradu/selu...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7509" y="8138304"/>
            <a:ext cx="6062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Napišite kompletan opis vašeg idealnog kupca. 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92D0DB-BAEE-6131-01DE-DD0754710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153" y="3903703"/>
            <a:ext cx="4465290" cy="27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1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894826" y="4176072"/>
            <a:ext cx="8899201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1: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Definišite svoju ciljnu grupu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2: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Kreirajte koristan i relevantan sadržaj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3: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Procenite uticajne ljude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4: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Oglašavajte se ciljano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5: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Usmereni marketing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6: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Doprite do svoje ciljne grupe putem socijalnih mreža uz korišćenjem heštegova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632120">
            <a:off x="-4359519" y="-2644076"/>
            <a:ext cx="5721823" cy="566980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603835">
            <a:off x="5191393" y="-10749108"/>
            <a:ext cx="11622266" cy="1238807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5480240" y="8115777"/>
            <a:ext cx="3334026" cy="358848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-23442" y="-1710424"/>
            <a:ext cx="2556197" cy="275128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614497">
            <a:off x="-1147374" y="7574079"/>
            <a:ext cx="4352147" cy="434644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555793" y="9357675"/>
            <a:ext cx="3710720" cy="77925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88200" y="2091583"/>
            <a:ext cx="9730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6400" dirty="0" smtClean="0">
                <a:latin typeface="Abhaya Libre Regular" panose="020B0604020202020204" charset="0"/>
                <a:cs typeface="Abhaya Libre Regular" panose="020B0604020202020204" charset="0"/>
              </a:rPr>
              <a:t>Kako doći do ciljne grupe</a:t>
            </a:r>
            <a:r>
              <a:rPr lang="en-US" sz="6400" dirty="0" smtClean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  <a:endParaRPr lang="en-US" sz="6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29" name="Picture 28" descr="Text, letter, whiteboard&#10;&#10;Description automatically generated">
            <a:extLst>
              <a:ext uri="{FF2B5EF4-FFF2-40B4-BE49-F238E27FC236}">
                <a16:creationId xmlns:a16="http://schemas.microsoft.com/office/drawing/2014/main" id="{87D1771B-9197-26DC-F1C5-B7603E25AA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715" y="3260424"/>
            <a:ext cx="5831937" cy="388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509131" y="3927013"/>
            <a:ext cx="14307856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9000" dirty="0" smtClean="0">
                <a:solidFill>
                  <a:srgbClr val="04989E"/>
                </a:solidFill>
                <a:latin typeface="Abhaya Libre Regular"/>
              </a:rPr>
              <a:t>Tržišne niše</a:t>
            </a:r>
            <a:endParaRPr lang="en-US" sz="9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3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509131" y="3927013"/>
            <a:ext cx="1430785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Identifik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ovanje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nov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ih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trendov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a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i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zahtev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a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tržišta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u oblasti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proizvodnj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e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novih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dobara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ili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usluga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koj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i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će privući </a:t>
            </a: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ciljn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u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publi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ku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i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kako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 smtClean="0">
                <a:solidFill>
                  <a:srgbClr val="04989E"/>
                </a:solidFill>
                <a:latin typeface="Abhaya Libre Regular"/>
              </a:rPr>
              <a:t>će</a:t>
            </a:r>
            <a:r>
              <a:rPr lang="sr-Latn-RS" sz="4000" dirty="0" smtClean="0">
                <a:solidFill>
                  <a:srgbClr val="04989E"/>
                </a:solidFill>
                <a:latin typeface="Abhaya Libre Regular"/>
              </a:rPr>
              <a:t> isti</a:t>
            </a:r>
            <a:r>
              <a:rPr lang="en-US" sz="4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uticati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na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vašu</a:t>
            </a:r>
            <a:r>
              <a:rPr lang="en-US" sz="40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000" dirty="0" err="1">
                <a:solidFill>
                  <a:srgbClr val="04989E"/>
                </a:solidFill>
                <a:latin typeface="Abhaya Libre Regular"/>
              </a:rPr>
              <a:t>organizaciju</a:t>
            </a:r>
            <a:endParaRPr lang="en-US" sz="4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52600" y="2269647"/>
            <a:ext cx="8119696" cy="6540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niša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segment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većeg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koj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karakterišu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sopstven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jedinstven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potreb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preferenci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je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identite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t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čini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drugačijim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celini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Na primer,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ženskih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cipela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mnogo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različitih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segmenata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niša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Cipele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veganke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bile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niša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bile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cipele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koje nose veće brojeve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cipele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medicinske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sestre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Skoro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dalje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razložiti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podeliti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-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specifičnim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preferencijama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njegovih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učesnika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Odab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ir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fokusirate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nišu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strateška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odluka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služite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određenoj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bazi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bolje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konkurenata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Hajde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pogledamo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primere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327232" y="148392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Tržišna niša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DB1554-E8F3-CF8E-2EAE-147B72AAAD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2514442"/>
            <a:ext cx="4742434" cy="63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51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015353" y="1914155"/>
            <a:ext cx="1249027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Devet primera tržišnih niša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52264" y="3949753"/>
            <a:ext cx="6510839" cy="390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Svesni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potrošači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Zdravlje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dobrostanje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Vlasnici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kućnih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ljubimaca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LGBT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Q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+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zajednica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Putnici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G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ejmeri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Vlasnici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kuća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Oni koji obavljaju posao „od kuće“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Lokalno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stanovništvo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11957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11" name="Picture 10" descr="A picture containing ground&#10;&#10;Description automatically generated">
            <a:extLst>
              <a:ext uri="{FF2B5EF4-FFF2-40B4-BE49-F238E27FC236}">
                <a16:creationId xmlns:a16="http://schemas.microsoft.com/office/drawing/2014/main" id="{230DF43C-745B-899A-81B9-03FF99723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8" y="3475367"/>
            <a:ext cx="7030835" cy="468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83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401800" y="3998747"/>
            <a:ext cx="3329751" cy="3252682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381175" y="2641985"/>
            <a:ext cx="12861130" cy="5668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Razmislite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strastima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interesovanjima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Da li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imate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hobi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posedujete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neku posebnu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veštin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?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Odvojite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vremena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razmislite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oblastima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interesa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potencijalnim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Identifikujte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probleme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razmislite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problemima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suočava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Da li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interesovanje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zadovoljiti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? Da li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koji je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njihov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motiv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?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konkurenciju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Pre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nego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posvetite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potpuno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potencijalne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konkurente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održivu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koliko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preduzeća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ćete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takmičiti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?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Definišite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nišu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njenu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profitabilnost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resurse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posvećujete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ono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trebalo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sposobnost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profitabilno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Testirajte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Napravite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jednostavnu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lokaciju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na internetu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odredišnu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stranicu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preduzeće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vas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pronaći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Ponudite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probni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period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dajte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besplatne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uzorke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kupcima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Ovaj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početni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testni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period ne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trebalo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veliku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količinu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novca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48000" y="1482817"/>
            <a:ext cx="1049243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Kako identifikovati tržišnu nišu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622FD86-409A-3B17-F595-3A245EA141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49923" y="4647589"/>
            <a:ext cx="1437008" cy="19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27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509131" y="3927013"/>
            <a:ext cx="14307856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9000" dirty="0" smtClean="0">
                <a:solidFill>
                  <a:srgbClr val="04989E"/>
                </a:solidFill>
                <a:latin typeface="Abhaya Libre Regular"/>
              </a:rPr>
              <a:t>Tržišni trendovi</a:t>
            </a:r>
            <a:endParaRPr lang="en-US" sz="9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00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3233" y="1595069"/>
            <a:ext cx="1081108" cy="11227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EFEFE"/>
                  </a:solidFill>
                  <a:latin typeface="Abhaya Libre Regular"/>
                </a:rPr>
                <a:t>Innovation Entrepreneurship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3623" y="3227582"/>
            <a:ext cx="1204503" cy="11789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75000" y="4968040"/>
            <a:ext cx="1316021" cy="10906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91284" y="6496843"/>
            <a:ext cx="1291519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78192" y="8440444"/>
            <a:ext cx="1186603" cy="118660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417501" y="1663701"/>
            <a:ext cx="10263279" cy="6976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Trend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opšti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razvoj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situacije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promena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načina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ponašaju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ljudi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psihologija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zapravo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pokreće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priznati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psihologija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završava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Trend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opšti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pravac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tržišne cene, robe ili preferencija.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Mnogi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trgovci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odlučuju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se prilagode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trend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pokušavajući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profitiraju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nastavka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tog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životni ciklus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tehnički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indikatori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alatke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pomoći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trend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upozori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dođe do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preokr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eta na tržištu i trend počne da se gasi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sastoje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nekoliko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različitih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prepoznavanje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velikoj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odrediti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uspeh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neuspeh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vašeg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dugoročnog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kratkoročnog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ulaganja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632120">
            <a:off x="-4359519" y="-2644076"/>
            <a:ext cx="5721823" cy="566980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603835">
            <a:off x="5191393" y="-10749108"/>
            <a:ext cx="11622266" cy="1238807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00000">
            <a:off x="15480240" y="8115777"/>
            <a:ext cx="3334026" cy="358848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800000">
            <a:off x="-23442" y="-1710424"/>
            <a:ext cx="2556197" cy="275128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614497">
            <a:off x="-1147374" y="7574079"/>
            <a:ext cx="4352147" cy="434644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555793" y="9357675"/>
            <a:ext cx="3710720" cy="779251"/>
          </a:xfrm>
          <a:prstGeom prst="rect">
            <a:avLst/>
          </a:prstGeom>
        </p:spPr>
      </p:pic>
      <p:sp>
        <p:nvSpPr>
          <p:cNvPr id="39" name="TextBox 9"/>
          <p:cNvSpPr txBox="1"/>
          <p:nvPr/>
        </p:nvSpPr>
        <p:spPr>
          <a:xfrm>
            <a:off x="4120922" y="829090"/>
            <a:ext cx="9349430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Šta je trend</a:t>
            </a: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?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34014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944203" y="7105491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4612800" y="7656187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29200" y="1103313"/>
            <a:ext cx="8280738" cy="76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Tržišni trendovi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400" y="2038530"/>
            <a:ext cx="14782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Primarna tržišta</a:t>
            </a:r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Tržišta bikova i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medveda: </a:t>
            </a:r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Tržište bikova je tržište koje je u usponu i gde je ekonomija zdrava; dok tržište medveda postoji u ekonomiji koja se povlači, gde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vrednost većine </a:t>
            </a:r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akcija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opada. Ta tržišta su poznata kao primarna tržišta, a istorija je pokazala da ova tržišta opstaju od jedne do tri godine u kontinuitetu. 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Sekularni trendovi</a:t>
            </a:r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Sekularni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trend,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traje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od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do tri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decenije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parametrima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drži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mnoge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primarne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trendove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uglavnom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prepoznati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zbog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vremenskog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okvira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Grafik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cena-akcija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za period od 25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godina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nije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pravih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linija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postepeno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kreću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gore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dole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sr-Latn-RS" sz="2400" dirty="0" smtClean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Srednji trendovi</a:t>
            </a:r>
            <a:endParaRPr lang="en-US" sz="2400" b="1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Iznenadni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zaokreti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u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pravcima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međutrendove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uglavnom</a:t>
            </a:r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čine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rezultat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vrste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ekonomske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političke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naknadne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reakcije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Istorija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govori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tržišta bikova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jak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reakcije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na tim tržištima slabe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Obrnuta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strana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medalje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pokazuje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reakcije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na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tržišt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medveda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jake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ali da su međutrendovi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kratki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Retrospektiva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takođe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pokazuje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tržište bikova i medveda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imati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najmanje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tri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ciklusa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Svaki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srednji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ciklus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samo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nedelje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ali i do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čak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šest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nedelja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6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91360" y="2019300"/>
            <a:ext cx="6761993" cy="6605482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828800" y="3446678"/>
            <a:ext cx="8070675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Postoje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3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važne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prednosti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400" b="1" spc="-36" dirty="0" err="1" smtClean="0">
                <a:solidFill>
                  <a:srgbClr val="000000"/>
                </a:solidFill>
                <a:latin typeface="Abhaya Libre Regular"/>
              </a:rPr>
              <a:t>identifikovanj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trendova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putem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 smtClean="0">
                <a:solidFill>
                  <a:srgbClr val="000000"/>
                </a:solidFill>
                <a:latin typeface="Abhaya Libre Regular"/>
              </a:rPr>
              <a:t>tehničk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 smtClean="0">
                <a:solidFill>
                  <a:srgbClr val="000000"/>
                </a:solidFill>
                <a:latin typeface="Abhaya Libre Regular"/>
              </a:rPr>
              <a:t>analiz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:</a:t>
            </a:r>
            <a:endParaRPr lang="sr-Latn-RS" sz="2400" b="1" spc="-36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odmah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uočite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ključne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vremenskom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okviru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skladu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nastupite na tržištu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Identifikacija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daje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jasnu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priču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tome da li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preokreti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kratkoročne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dobitke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Razumevanje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osnovnog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kreirate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nivoe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podrške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otpora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ve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om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jasno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om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precizno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šć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efikasan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način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61930" y="1655836"/>
            <a:ext cx="8280738" cy="145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Prednosti u identifikovanju trendova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4C5C47-BC4D-D0DF-1E3B-80BB00F04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8951" y="2779358"/>
            <a:ext cx="5410249" cy="472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4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5243" y="2225316"/>
            <a:ext cx="3670297" cy="6245577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5825722" y="1777546"/>
            <a:ext cx="1145650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8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alata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marketinških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trendova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 smtClean="0">
                <a:solidFill>
                  <a:srgbClr val="000000"/>
                </a:solidFill>
                <a:latin typeface="Abhaya Libre Regular"/>
              </a:rPr>
              <a:t>koj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i će vam pomoći u</a:t>
            </a: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 smtClean="0">
                <a:solidFill>
                  <a:srgbClr val="000000"/>
                </a:solidFill>
                <a:latin typeface="Abhaya Libre Regular"/>
              </a:rPr>
              <a:t>istraživanj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u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226351" y="2933700"/>
            <a:ext cx="1911617" cy="4306781"/>
            <a:chOff x="-10024624" y="3563933"/>
            <a:chExt cx="2548823" cy="574237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6996118"/>
              <a:ext cx="2301525" cy="23101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3563933"/>
              <a:ext cx="2548823" cy="240545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589104" y="3559117"/>
            <a:ext cx="11658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Semrush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Market Explorer (.Trends) -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Market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Explorer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kreira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vizuelni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pregled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trenutnog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stanja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tržišta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u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izabranoj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zemlji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Semrush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Traffic Analytics (.Trends) - The Traffic Analytics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omo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guć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ava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preduze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ći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ma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steknu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uvid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u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položaj i pravce kretanja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svojih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konkurenata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Google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trend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ovi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- Google Trends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je besplatan alat koji će vam pomoći da ispratite kretanja na tržištu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ključnih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reči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najvažniji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kreiranja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sadržaja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internet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stranice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društvene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mreže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YouTube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Trending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Topics -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Iako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YouTube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početna stranica varira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ipak vam može pomoći da razumete trendove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Takođe možete da pratite najvažnije konkurente, slavne ličnosti, ili osobe od uticaja koji sarađuju sa konkurentima, ili čak potpuno nove i različite korisnike ove mreže, koji uspostavljaju aktuelne trendove.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U svakom slučaju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oti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ći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korak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trendova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te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zatražiti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podatke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trendovskom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sadržaju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YouTube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-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alatke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trendove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8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5243" y="2225316"/>
            <a:ext cx="3670297" cy="6245577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5589104" y="1794749"/>
            <a:ext cx="1154412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8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alata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marketinških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trendova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koj</a:t>
            </a:r>
            <a:r>
              <a:rPr lang="sr-Latn-RS" sz="6410" dirty="0">
                <a:solidFill>
                  <a:srgbClr val="000000"/>
                </a:solidFill>
                <a:latin typeface="Abhaya Libre Regular"/>
              </a:rPr>
              <a:t>i će vam pomoći 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istraživanj</a:t>
            </a:r>
            <a:r>
              <a:rPr lang="sr-Latn-RS" sz="6410" dirty="0">
                <a:solidFill>
                  <a:srgbClr val="000000"/>
                </a:solidFill>
                <a:latin typeface="Abhaya Libre Regular"/>
              </a:rPr>
              <a:t>u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226351" y="2933700"/>
            <a:ext cx="1911617" cy="4306781"/>
            <a:chOff x="-10024624" y="3563933"/>
            <a:chExt cx="2548823" cy="574237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6996118"/>
              <a:ext cx="2301525" cy="23101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3563933"/>
              <a:ext cx="2548823" cy="240545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589104" y="3539337"/>
            <a:ext cx="1165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arenR" startAt="5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Google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trendovi za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YouTube – </a:t>
            </a:r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K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ao i uz pomoć regularnog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Google Trends search,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pregledate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podatke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širom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za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YouTube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trendove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po određenim kategorijama ili određenim zemljama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Google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takođe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omogu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ća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da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filtrirate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rezultate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performansama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 algn="just">
              <a:buAutoNum type="arabicParenR" startAt="5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Pinterest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trendovi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-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Pinterest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internet stranicu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korisnici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rendove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od te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nedelje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trendovi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obično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uključuju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najpopularnije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fotografije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tokom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nedelje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Preduze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ća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funkciju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otkriju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ćn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osti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da dele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usluge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tržištima/kupcima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kojima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inače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ne bi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sr-Latn-RS" sz="2400" dirty="0" smtClean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 algn="just">
              <a:buAutoNum type="arabicParenR" startAt="5"/>
            </a:pP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Instagram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trendovi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-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jednostavan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brz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pratite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trendove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dominiraju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platformom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jednostavno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potražite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h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ešt</a:t>
            </a:r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g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vezan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poslovanje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sr-Latn-RS" sz="2400" dirty="0" smtClean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457200" indent="-457200" algn="just">
              <a:buAutoNum type="arabicParenR" startAt="5"/>
            </a:pP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Twitter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trending topics -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Korišćenjem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opcije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Napredna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pretraga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korisnici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imati dublji uvid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trendove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realnom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vremenu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,a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dešavaju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širom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12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3233" y="1595069"/>
            <a:ext cx="1081108" cy="11227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EFEFE"/>
                  </a:solidFill>
                  <a:latin typeface="Abhaya Libre Regular"/>
                </a:rPr>
                <a:t>Innovation Entrepreneurship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3623" y="3227582"/>
            <a:ext cx="1204503" cy="11789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75000" y="4968040"/>
            <a:ext cx="1316021" cy="10906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91284" y="6496843"/>
            <a:ext cx="1291519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78192" y="8440444"/>
            <a:ext cx="1186603" cy="118660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143000" y="2820926"/>
            <a:ext cx="10288097" cy="5668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Kupovina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društvenim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mrežama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Forbs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izveštava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je 72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korisnika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Instagram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-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kupilo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od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koristi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aplikaciju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a 70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korisnika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Pinterest-a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platformu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pronađe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zanimljive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Kompanije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omoguć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korisnicima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direktno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društvenim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mrežama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umesto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internet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stranicama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kompanija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omogućava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prodavcima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brže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lakše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dođu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 smtClean="0">
                <a:solidFill>
                  <a:srgbClr val="000000"/>
                </a:solidFill>
                <a:latin typeface="Abhaya Libre Regular"/>
              </a:rPr>
              <a:t>Fokus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korisničko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iskustvo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kupci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dođ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kompaniju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im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više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olakšate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pronalaženje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onoga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potrebno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PricevaterhouseCoopers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izveštava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73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korisničko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iskustvo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važan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faktor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prilikom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donošenja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odluke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kupovini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kažu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korisničko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iskustvo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“,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najviše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efikasnost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prijateljsku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obrazovanu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korisničku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jednostavne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plaćanja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Kompanije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pruže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dobro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korisničko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iskustvo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zadržavaju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klijente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privlače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632120">
            <a:off x="-4359519" y="-2644076"/>
            <a:ext cx="5721823" cy="566980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603835">
            <a:off x="5191393" y="-10749108"/>
            <a:ext cx="11622266" cy="1238807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00000">
            <a:off x="15480240" y="8115777"/>
            <a:ext cx="3334026" cy="358848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800000">
            <a:off x="-23442" y="-1710424"/>
            <a:ext cx="2556197" cy="275128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614497">
            <a:off x="-1147374" y="7574079"/>
            <a:ext cx="4352147" cy="434644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555793" y="9357675"/>
            <a:ext cx="3710720" cy="779251"/>
          </a:xfrm>
          <a:prstGeom prst="rect">
            <a:avLst/>
          </a:prstGeom>
        </p:spPr>
      </p:pic>
      <p:sp>
        <p:nvSpPr>
          <p:cNvPr id="39" name="TextBox 9"/>
          <p:cNvSpPr txBox="1"/>
          <p:nvPr/>
        </p:nvSpPr>
        <p:spPr>
          <a:xfrm>
            <a:off x="1491600" y="1703053"/>
            <a:ext cx="10608702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Pet ključnih tržišnih trendova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59672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5" y="18949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Napomena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84075" y="2828851"/>
            <a:ext cx="15741892" cy="398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Podrška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Evropske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izradu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publikacije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predstavlja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odobravanje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odražava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stavove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autora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se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smatrati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odgovornom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bilo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kakvu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upotrebu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informacija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sadržanih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njoj</a:t>
            </a:r>
            <a:r>
              <a:rPr lang="en-US" sz="3299" spc="-49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3299" spc="-49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619"/>
              </a:lnSpc>
            </a:pPr>
            <a:r>
              <a:rPr lang="en-US" sz="3299" spc="-49" dirty="0" err="1" smtClean="0">
                <a:solidFill>
                  <a:srgbClr val="000000"/>
                </a:solidFill>
                <a:latin typeface="Abhaya Libre Regular"/>
              </a:rPr>
              <a:t>Proje</a:t>
            </a:r>
            <a:r>
              <a:rPr lang="sr-Latn-RS" sz="3299" spc="-49" dirty="0" smtClean="0">
                <a:solidFill>
                  <a:srgbClr val="000000"/>
                </a:solidFill>
                <a:latin typeface="Abhaya Libre Regular"/>
              </a:rPr>
              <a:t>kat broj</a:t>
            </a:r>
            <a:r>
              <a:rPr lang="en-US" sz="3299" spc="-49" dirty="0" smtClean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2021-1-RO01-KA220-VET-000028118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49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48371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3467133" y="353201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79619">
            <a:off x="3146606" y="8906714"/>
            <a:ext cx="5810576" cy="5802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47194">
            <a:off x="13506859" y="747748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84075" y="6481135"/>
            <a:ext cx="7870946" cy="1652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5049004" y="4145049"/>
            <a:ext cx="4881157" cy="48747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890147" y="6582429"/>
            <a:ext cx="2900572" cy="807705"/>
            <a:chOff x="0" y="0"/>
            <a:chExt cx="3867430" cy="107693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3233" y="1595069"/>
            <a:ext cx="1081108" cy="11227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EFEFE"/>
                  </a:solidFill>
                  <a:latin typeface="Abhaya Libre Regular"/>
                </a:rPr>
                <a:t>Innovation Entrepreneurship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3623" y="3227582"/>
            <a:ext cx="1204503" cy="11789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75000" y="4968040"/>
            <a:ext cx="1316021" cy="10906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91284" y="6496843"/>
            <a:ext cx="1291519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78192" y="8440444"/>
            <a:ext cx="1186603" cy="118660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108411" y="3618330"/>
            <a:ext cx="10288097" cy="3907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Personalizacija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omogućeno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na osnovu prikupljenih podataka, koji se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generišu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putem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internet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pretraživanja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pojedinaca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njihovih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navika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kupovine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internetu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korišćenja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društvenih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mreža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 On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lajn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preporuke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reklame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pa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dizajn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marketinške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poruke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prilagođen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interesima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preferencijama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pojedinačnih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potrošača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izveštaj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86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zabrinuto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zbog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pitanja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privatnosti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90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podelilo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podatke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ponašanju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, ukoliko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to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značilo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lakše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jeftinije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obavljanje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kupovine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anketi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72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potrošača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reklo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bi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obratilo pažnju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marketinš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porukam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personalizovane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skladu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njihovim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interesima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tj namenjene njima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632120">
            <a:off x="-4359519" y="-2644076"/>
            <a:ext cx="5721823" cy="566980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603835">
            <a:off x="5191393" y="-10749108"/>
            <a:ext cx="11622266" cy="1238807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00000">
            <a:off x="15480240" y="8115777"/>
            <a:ext cx="3334026" cy="358848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800000">
            <a:off x="-23442" y="-1710424"/>
            <a:ext cx="2556197" cy="275128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614497">
            <a:off x="-1147374" y="7574079"/>
            <a:ext cx="4352147" cy="434644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555793" y="9357675"/>
            <a:ext cx="3710720" cy="779251"/>
          </a:xfrm>
          <a:prstGeom prst="rect">
            <a:avLst/>
          </a:prstGeom>
        </p:spPr>
      </p:pic>
      <p:sp>
        <p:nvSpPr>
          <p:cNvPr id="39" name="TextBox 9"/>
          <p:cNvSpPr txBox="1"/>
          <p:nvPr/>
        </p:nvSpPr>
        <p:spPr>
          <a:xfrm>
            <a:off x="1404921" y="2060782"/>
            <a:ext cx="10608702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>
                <a:solidFill>
                  <a:srgbClr val="000000"/>
                </a:solidFill>
                <a:latin typeface="Abhaya Libre Regular"/>
              </a:rPr>
              <a:t>Pet ključnih tržišnih trendova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44219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3233" y="1595069"/>
            <a:ext cx="1081108" cy="11227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EFEFE"/>
                  </a:solidFill>
                  <a:latin typeface="Abhaya Libre Regular"/>
                </a:rPr>
                <a:t>Innovation Entrepreneurship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3623" y="3227582"/>
            <a:ext cx="1204503" cy="11789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75000" y="4968040"/>
            <a:ext cx="1316021" cy="10906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91284" y="6496843"/>
            <a:ext cx="1291519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78192" y="8440444"/>
            <a:ext cx="1186603" cy="118660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108411" y="3618330"/>
            <a:ext cx="10288097" cy="4796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Video 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sadržaj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Forbsu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91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potrošača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preferira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gledanje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interaktivnog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vizuelnog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sadržaja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nego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čitanje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Ukoliko potencijalni potrpšač pogleda video o vašem proizvodi, za 85 posto se povećava mogućnost kupovine. Ukoliko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reklama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zanimljiva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zabavna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jedinstvena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tražiti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internetu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podeliti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prijateljima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SEO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(Search Engine Optimization)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– Optimizacija pretraživača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–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Predstavlja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strategij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kompanije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bi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podigle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visoko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listama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rezultata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pretraživača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Google, Bing, </a:t>
            </a:r>
            <a:r>
              <a:rPr lang="sr-Latn-RS" sz="2400" spc="-36" dirty="0" err="1" smtClean="0">
                <a:solidFill>
                  <a:srgbClr val="000000"/>
                </a:solidFill>
                <a:latin typeface="Abhaya Libre Regular"/>
              </a:rPr>
              <a:t>Y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ahoo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internet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igra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važniju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ulogu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marketingu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od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krucijalnog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značaja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kompanija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pojavi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rezultatima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pretrage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izvrši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srodnu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pretragu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632120">
            <a:off x="-4359519" y="-2644076"/>
            <a:ext cx="5721823" cy="566980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603835">
            <a:off x="5191393" y="-10749108"/>
            <a:ext cx="11622266" cy="1238807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00000">
            <a:off x="15480240" y="8115777"/>
            <a:ext cx="3334026" cy="358848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800000">
            <a:off x="-23442" y="-1710424"/>
            <a:ext cx="2556197" cy="275128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614497">
            <a:off x="-1147374" y="7574079"/>
            <a:ext cx="4352147" cy="434644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555793" y="9357675"/>
            <a:ext cx="3710720" cy="779251"/>
          </a:xfrm>
          <a:prstGeom prst="rect">
            <a:avLst/>
          </a:prstGeom>
        </p:spPr>
      </p:pic>
      <p:sp>
        <p:nvSpPr>
          <p:cNvPr id="39" name="TextBox 9"/>
          <p:cNvSpPr txBox="1"/>
          <p:nvPr/>
        </p:nvSpPr>
        <p:spPr>
          <a:xfrm>
            <a:off x="1491600" y="2023452"/>
            <a:ext cx="10608702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>
                <a:solidFill>
                  <a:srgbClr val="000000"/>
                </a:solidFill>
                <a:latin typeface="Abhaya Libre Regular"/>
              </a:rPr>
              <a:t>Pet ključnih tržišnih trendova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92584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509131" y="3927013"/>
            <a:ext cx="14307856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9000" dirty="0" smtClean="0">
                <a:solidFill>
                  <a:srgbClr val="04989E"/>
                </a:solidFill>
                <a:latin typeface="Abhaya Libre Regular"/>
              </a:rPr>
              <a:t>Inovacije/nova dobra</a:t>
            </a:r>
            <a:endParaRPr lang="en-US" sz="9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21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173200" y="3848100"/>
            <a:ext cx="3095735" cy="3024082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667013" y="3011018"/>
            <a:ext cx="12159533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Razvoj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naziva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upravljanje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proizvodima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,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niz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koraka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konceptualizaciju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dizajn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razvoj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marketing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novostvorenih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rebrendiranih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Razvoj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obuhvata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put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početne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do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lansiranja istog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stanovišta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kultivisanje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održavanje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povećanje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udela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kompanije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zadovoljavanjem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Sa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stanovišta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cilj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osigura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vrednost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kvalitetne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robe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svaki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svideti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svakom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kupcu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grupi kupaca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definisanje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ključan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mora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preduzeti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ranoj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sprovode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kvantitativno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istraživanje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fazama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dizajna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 period pre kreiranja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dizajnira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nakon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lansiran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67013" y="20092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Razvoj proizvoda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0DD60-C62D-F318-A8E8-16168AEDB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61149" y="4457700"/>
            <a:ext cx="2905186" cy="211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4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41527" y="2437414"/>
            <a:ext cx="1081108" cy="112279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05009" y="2381302"/>
            <a:ext cx="1204503" cy="11789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4552" y="2425430"/>
            <a:ext cx="1316021" cy="10906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00037" y="2425430"/>
            <a:ext cx="1291519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202288" y="2452245"/>
            <a:ext cx="1186603" cy="118660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148488" y="3630880"/>
            <a:ext cx="16265189" cy="5668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Identifikujte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potrebu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proizvodom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studiju slučaja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Koristeći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prakse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probni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marketing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ankete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interesovanje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za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određeni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definiše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da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li postoji razlog za stvaranjem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a tj da li će proizvod postići uspeh na tržištu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Kreirajte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viziju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osmišljavanje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projekta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za razvoj novog proizvoda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svrhe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tog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onoga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predstavlja/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radi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namenjen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dizajna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takođe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predstavlja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kreiranje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vodećih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principa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predstojeći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rad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Napravite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mapu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puta.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procenite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projekat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koncept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,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obezbedili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kvalitetan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rad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dizajnu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zatim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počnite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pravite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mapu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puta.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Mapa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puta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identifikaciji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ciljeva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treba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razviti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Timovi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implementaciju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projekta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kreiraju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rasporede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razlažu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značajne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delove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projekta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na manje oblasti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generišu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putanje razvoja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Počnite implementirati mapu puta.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Timovi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počnu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implementiraju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projekat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prateći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mapu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puta.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Putanje razvoja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napraviti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pregledati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slabe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tačke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omogućava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timovima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poprave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Nastavite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razvojem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procenama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timovi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poboljšanjima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promenama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koraku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prikupiti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povratne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se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izmenio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osnovu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632120">
            <a:off x="-4359519" y="-2644076"/>
            <a:ext cx="5721823" cy="56698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800000">
            <a:off x="-23442" y="-1710424"/>
            <a:ext cx="2556197" cy="275128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9614497">
            <a:off x="-2199516" y="8113778"/>
            <a:ext cx="4352147" cy="434644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555793" y="9357675"/>
            <a:ext cx="3710720" cy="779251"/>
          </a:xfrm>
          <a:prstGeom prst="rect">
            <a:avLst/>
          </a:prstGeom>
        </p:spPr>
      </p:pic>
      <p:sp>
        <p:nvSpPr>
          <p:cNvPr id="39" name="TextBox 9"/>
          <p:cNvSpPr txBox="1"/>
          <p:nvPr/>
        </p:nvSpPr>
        <p:spPr>
          <a:xfrm>
            <a:off x="1831329" y="1618134"/>
            <a:ext cx="1599788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Koraci za kreiranje plana razvoja proizvoda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61649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015353" y="5727706"/>
            <a:ext cx="72390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Generisanje ideje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Proveravanje ideje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Razvoj koncepta i testiranje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Marketing strategija i analiza poslovanja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Proizvod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Cena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43400" y="1567057"/>
            <a:ext cx="1246909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Faze razvoja novog proizvoda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34599" y="5727706"/>
            <a:ext cx="55082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Promo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cija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Distribucija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Analiza ili studija izvodljivosti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Tehnički dizajn proizvoda i mapa puta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Marketing testiranje ili testiranje tržišta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Ulazak na tržište i komercijalizacija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2219" y="3499984"/>
            <a:ext cx="8435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Proces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novog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proizvoda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sastoji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sledećih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komponenti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1B3677F4-4136-FD6E-6EDF-6AE130C42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73908" y="2338996"/>
            <a:ext cx="7910139" cy="56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39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509131" y="3927013"/>
            <a:ext cx="14307856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dirty="0" err="1">
                <a:solidFill>
                  <a:srgbClr val="04989E"/>
                </a:solidFill>
                <a:latin typeface="Abhaya Libre Regular"/>
              </a:rPr>
              <a:t>EntreComp</a:t>
            </a:r>
            <a:endParaRPr lang="en-US" sz="9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41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5243" y="2225316"/>
            <a:ext cx="3670297" cy="6245577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5562600" y="2422589"/>
            <a:ext cx="11506200" cy="2150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Evropski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okvir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kompetencija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preduzetništva</a:t>
            </a:r>
            <a:endParaRPr lang="sr-Latn-RS" sz="6410" dirty="0" smtClean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5449"/>
              </a:lnSpc>
            </a:pPr>
            <a:r>
              <a:rPr lang="sr-Latn-RS" sz="6410" dirty="0">
                <a:solidFill>
                  <a:srgbClr val="000000"/>
                </a:solidFill>
                <a:latin typeface="Abhaya Libre Regular"/>
              </a:rPr>
              <a:t>-</a:t>
            </a:r>
            <a:r>
              <a:rPr lang="en-US" sz="6410" dirty="0" err="1" smtClean="0">
                <a:solidFill>
                  <a:srgbClr val="000000"/>
                </a:solidFill>
                <a:latin typeface="Abhaya Libre Regular"/>
              </a:rPr>
              <a:t>EntreComp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-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226351" y="2933700"/>
            <a:ext cx="1911617" cy="4306781"/>
            <a:chOff x="-10024624" y="3563933"/>
            <a:chExt cx="2548823" cy="574237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6996118"/>
              <a:ext cx="2301525" cy="23101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10024624" y="3563933"/>
              <a:ext cx="2548823" cy="240545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831573" y="4651420"/>
            <a:ext cx="1165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Evropska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komisija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EntreComp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Evropski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okvir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kompetencija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preduzetništvo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 -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referentni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okvir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objašnjenje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podrazumeva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preduzetničkim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EntreComp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sveobuhvatan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opis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stavova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preduzetni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ci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da bi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stvorili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finansijsku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kulturnu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društvenu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vrednost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EntreComp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zajednički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referentni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okvir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identifikuje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15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kompetencija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tri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ključne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oblasti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opisuju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znači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 smtClean="0">
                <a:latin typeface="Abhaya Libre Regular" panose="020B0604020202020204" charset="0"/>
                <a:cs typeface="Abhaya Libre Regular" panose="020B0604020202020204" charset="0"/>
              </a:rPr>
              <a:t>preduzetni</a:t>
            </a:r>
            <a:r>
              <a:rPr lang="sr-Latn-RS" sz="2400" dirty="0">
                <a:latin typeface="Abhaya Libre Regular" panose="020B0604020202020204" charset="0"/>
                <a:cs typeface="Abhaya Libre Regular" panose="020B0604020202020204" charset="0"/>
              </a:rPr>
              <a:t>k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501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91800" y="1638300"/>
            <a:ext cx="7127536" cy="6962564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861267" y="3069735"/>
            <a:ext cx="8280738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EntreComp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potencijal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različite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načine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uključuju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ći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: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podršk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politici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praksi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razvoj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preduzetničkih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procenjivanje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preduzetničkih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podršk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trenera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nastavnika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razvoj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preduzetničkih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dizajnira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nje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program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a za učenje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učenja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prepozn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avanje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sertifi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kaciju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veštin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a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EntreComp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sektorima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ključna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podrška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saradnju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razvoj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trenera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poslodavaca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profesionalnih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kreatora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politik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a.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71371" y="1881587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EntreComp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4F419B-D615-2144-1B1D-8915880AB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37" y="4018716"/>
            <a:ext cx="5791211" cy="19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9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61266" y="3069735"/>
            <a:ext cx="15207533" cy="305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Najvažnije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razmatraju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 okviru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EntreComp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-a, 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identifikacijom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zahteva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roba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za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ciljn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grupu,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će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one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uticati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: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Kreativnost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(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Kreativno razmišljanje i rešavanje problema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)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Razvijanje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nekoliko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vrednosti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dobara i usluga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bolja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rešenja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postojeće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izazove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Istraživanje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eksperimentisanje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inovativnim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pristupima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Kombinovanje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resursa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postizanje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vrednih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efekata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	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51694" y="1628250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EntreComp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3431" y="5865439"/>
            <a:ext cx="4250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Vi</a:t>
            </a:r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zija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–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radite na svojoj viziji budućnosti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Zamislite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Razmišljajte strateški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Krenite u akciju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5865439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Kreativnost</a:t>
            </a:r>
            <a:r>
              <a:rPr lang="en-U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–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razvijte svrsishodne ideje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Budite radoznali i otvoreni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Razvijte ideju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Definisite probleme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Dizajnirajte vrednost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Budite inovativni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05308" y="5865439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Abhaya Libre Regular" panose="020B0604020202020204" charset="0"/>
                <a:cs typeface="Abhaya Libre Regular" panose="020B0604020202020204" charset="0"/>
              </a:rPr>
              <a:t>Vrednovanje ideja</a:t>
            </a:r>
            <a:r>
              <a:rPr lang="en-US" sz="2400" dirty="0" smtClean="0">
                <a:latin typeface="Abhaya Libre Regular" panose="020B0604020202020204" charset="0"/>
                <a:cs typeface="Abhaya Libre Regular" panose="020B0604020202020204" charset="0"/>
              </a:rPr>
              <a:t>– </a:t>
            </a:r>
            <a:r>
              <a:rPr lang="sr-Latn-RS" sz="2400" dirty="0" smtClean="0">
                <a:latin typeface="Abhaya Libre Regular" panose="020B0604020202020204" charset="0"/>
                <a:cs typeface="Abhaya Libre Regular" panose="020B0604020202020204" charset="0"/>
              </a:rPr>
              <a:t>Iskoristite najbolje ideje i mogućnosti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4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155" y="837458"/>
            <a:ext cx="17927690" cy="9636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6163950" y="-3326906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879">
            <a:off x="16541943" y="750347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2319" y="-2559782"/>
            <a:ext cx="3334026" cy="3588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71492" y="9488339"/>
            <a:ext cx="2556197" cy="2751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5502">
            <a:off x="-3852602" y="189371"/>
            <a:ext cx="4352147" cy="434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379619">
            <a:off x="2804477" y="10361181"/>
            <a:ext cx="5810576" cy="5802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632729">
            <a:off x="18127522" y="1732064"/>
            <a:ext cx="4881157" cy="487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49428" y="1707515"/>
            <a:ext cx="3086100" cy="2652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9765" y="3152626"/>
            <a:ext cx="3086100" cy="265211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91707" y="4508851"/>
            <a:ext cx="3643821" cy="313140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59915" y="6157168"/>
            <a:ext cx="3086100" cy="26521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82339" y="4478685"/>
            <a:ext cx="3086100" cy="265211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353" y="3182792"/>
            <a:ext cx="3086100" cy="2652117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49353" y="5984128"/>
            <a:ext cx="3086100" cy="265211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25533" y="4508851"/>
            <a:ext cx="3086100" cy="265211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687102" y="2559643"/>
            <a:ext cx="2210751" cy="9478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43886" y="3864404"/>
            <a:ext cx="2017858" cy="128889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989668" y="5655524"/>
            <a:ext cx="3047900" cy="7931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630487" y="5274869"/>
            <a:ext cx="2189806" cy="9372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21878" y="4169443"/>
            <a:ext cx="2341050" cy="69849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3225533" y="5274869"/>
            <a:ext cx="2941124" cy="110565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21878" y="6279508"/>
            <a:ext cx="2425650" cy="206135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831152" y="6271468"/>
            <a:ext cx="3014863" cy="2131759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6608984" y="122872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Konzorcijum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28800" y="3588528"/>
            <a:ext cx="15207533" cy="5668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Uočavanje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iskorišćavanje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vrednosti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dobara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istraživanjem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društvenih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ekoloških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ekonomskih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aspekata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izazova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ispuniti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Pored toga,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sposobnost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veza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spajanja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različitih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elemenata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stvorile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vrednosti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maštu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sposobnosti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identifikujete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nosti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vrednosti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Identifikujte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kreirajte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iskoristite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prilike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Fokusirajte se na izazove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Otkrijte potrebe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Analizirajte kontekst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	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86600" y="195817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EntreComp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696C20A-1460-8480-CF62-36916DD5E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524500"/>
            <a:ext cx="5339513" cy="299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4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509131" y="3927013"/>
            <a:ext cx="14307856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9000" dirty="0" smtClean="0">
                <a:solidFill>
                  <a:srgbClr val="04989E"/>
                </a:solidFill>
                <a:latin typeface="Abhaya Libre Regular"/>
              </a:rPr>
              <a:t>Primeri dobre prakse</a:t>
            </a:r>
            <a:endParaRPr lang="en-US" sz="9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97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2241397" y="2840703"/>
            <a:ext cx="6510839" cy="479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pt-BR" sz="2400" spc="-36" dirty="0">
                <a:solidFill>
                  <a:srgbClr val="000000"/>
                </a:solidFill>
                <a:latin typeface="Abhaya Libre Regular"/>
              </a:rPr>
              <a:t>COCA‑COLA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NULA ŠEĆERA NULA KOFEINA</a:t>
            </a:r>
            <a:endParaRPr lang="pt-BR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pt-BR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Coca-Cola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pokrenula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društven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kampanju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promo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više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svoj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najnovij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proizvod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-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Coca-Cola Zero Sugar Zero Caffeine,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pozicionirajući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ovaj proizvod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večernju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alternativu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Coca-Cola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napitke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P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roizvod je p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romovisan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pod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brend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platformom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Nikad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kasno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radosti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!“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ova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kampanja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pokrenuta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, kako tvrde, kao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mjuzikl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“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pod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nazivom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Onaj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trenutak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“.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791200" y="1486302"/>
            <a:ext cx="8280738" cy="76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Coca Cola 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kompanija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7E299FF4-2FFA-B0D2-BE54-41C0F0EFF7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9" y="3058975"/>
            <a:ext cx="7472167" cy="49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56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828800" y="2036999"/>
            <a:ext cx="8686800" cy="7412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Dropbo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x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okuplja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jednom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mestu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tradicionalne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datoteke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sadržaj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cloud-u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internet prečice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Godine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2007.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dizajniran je jednostavan način za  sinhronizovanje datoteka i na taj način olakšan je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rad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korisnicima.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Danas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to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znači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dizajniranje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vam omogućava da manje vremena provodite obavljajući ponavljajuće poslove,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fokusirati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važan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Većina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produktivnost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“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uglavnom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putu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Oni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konstantno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iskaču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ometaju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usporavaju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protok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informacija 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vaše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m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tim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provodite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prelazeći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između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aplikacija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prateći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povratne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To je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ustaljeni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a ne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nešto značajno i stvarajuće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Dropbo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x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želeo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promeni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Dropbo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x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mnogo lakši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način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Dropbo</a:t>
            </a:r>
            <a:r>
              <a:rPr lang="sr-Latn-RS" sz="2400" spc="-36" smtClean="0">
                <a:solidFill>
                  <a:srgbClr val="000000"/>
                </a:solidFill>
                <a:latin typeface="Abhaya Libre Regular"/>
              </a:rPr>
              <a:t>x</a:t>
            </a:r>
            <a:r>
              <a:rPr lang="en-US" sz="2400" spc="-36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ostanu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fokusirani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sinhronizuju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timovima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667990" y="952868"/>
            <a:ext cx="4114800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Dropbox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554706-1A1A-BC68-AC59-8A4B324C2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5600" y="2863563"/>
            <a:ext cx="6971909" cy="52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9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99766" y="3088718"/>
            <a:ext cx="14471141" cy="4593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1"/>
              </a:rPr>
              <a:t>https://learnenglish.britishcouncil.org/business-english/business-magazine/five-essential-marketing-trends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2"/>
              </a:rPr>
              <a:t>https://www.investopedia.com/terms/t/target-market.asp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3"/>
              </a:rPr>
              <a:t>https://blog.hootsuite.com/target-market/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4"/>
              </a:rPr>
              <a:t>https://www.techtarget.com/searchcio/definition/product-development-or-new-product-development-NPD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5"/>
              </a:rPr>
              <a:t>https://ec.europa.eu/social/main.jsp?catId=1317&amp;langId=en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6"/>
              </a:rPr>
              <a:t>https://www.bigcommerce.com/articles/ecommerce/target-market-analysis/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7"/>
              </a:rPr>
              <a:t>https://grin.co/blog/reach-your-target-audience-more-effectively/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8"/>
              </a:rPr>
              <a:t>https://www.sprinklr.com/cxm/market-research/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9"/>
              </a:rPr>
              <a:t>https://www.practicalbusinessskills.com/getting-started/creating-a-business-plan/understanding-the-market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20"/>
              </a:rPr>
              <a:t>https://www.qualtrics.com/experience-management/brand/what-is-market-segmentation/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99766" y="2031180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Izvori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7879">
            <a:off x="15182953" y="7120240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99766" y="2437935"/>
            <a:ext cx="16088234" cy="6440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1"/>
              </a:rPr>
              <a:t>https://www.shopify.com/blog/niche-markets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2"/>
              </a:rPr>
              <a:t>https://blog.hubspot.com/sales/niche-market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3"/>
              </a:rPr>
              <a:t>https://www.investopedia.com/terms/m/market.asp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4"/>
              </a:rPr>
              <a:t>https://www.managementstudyguide.com/what-is-market.htm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5"/>
              </a:rPr>
              <a:t>https://www.indeed.com/career-advice/career-development/market-structure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6"/>
              </a:rPr>
              <a:t>https://www.semrush.com/blog/trends/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7"/>
              </a:rPr>
              <a:t>https://www.indiainfoline.com/knowledge-center/online-share-trading/how-to-identify-trends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8"/>
              </a:rPr>
              <a:t>https://www.investopedia.com/articles/technical/03/060303.asp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19"/>
              </a:rPr>
              <a:t>https://www.investopedia.com/terms/t/trend.asp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20"/>
              </a:rPr>
              <a:t>https://www.coca-cola.co.uk/marketing/launches-and-innovation/coca-cola-zero-sugar-zero-caffeine-that-moment-when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21"/>
              </a:rPr>
              <a:t>https://www.dropbox.com/about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</a:p>
          <a:p>
            <a:pPr>
              <a:lnSpc>
                <a:spcPts val="3600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•	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  <a:hlinkClick r:id="rId22"/>
              </a:rPr>
              <a:t>https://techcrunch.com/gallery/a-brief-history-of-dropbox/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>
              <a:lnSpc>
                <a:spcPts val="3600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600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19610" y="148392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Izvori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356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sr-Latn-RS" sz="14030" dirty="0" smtClean="0">
                <a:solidFill>
                  <a:srgbClr val="000000"/>
                </a:solidFill>
                <a:latin typeface="Abhaya Libre Regular Bold Italics"/>
              </a:rPr>
              <a:t>Hvala na pažnji</a:t>
            </a:r>
            <a:r>
              <a:rPr lang="en-US" sz="14030" dirty="0" smtClean="0">
                <a:solidFill>
                  <a:srgbClr val="000000"/>
                </a:solidFill>
                <a:latin typeface="Abhaya Libre Regular Bold Italics"/>
              </a:rPr>
              <a:t>!</a:t>
            </a:r>
            <a:endParaRPr lang="en-US" sz="14030" dirty="0">
              <a:solidFill>
                <a:srgbClr val="000000"/>
              </a:solidFill>
              <a:latin typeface="Abhaya Libre Regular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36714" y="2574753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TRŽIŠTE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36714" y="4045652"/>
            <a:ext cx="468471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TRŽIŠNA NIŠA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30088" y="5495248"/>
            <a:ext cx="537928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INOVACIJE/NOVA DOBRA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36714" y="3280739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CILJNA GRUPA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36714" y="4772323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TRŽIŠNI TRENDOVI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36714" y="6249718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ENTRECOMP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-1995307" y="6046628"/>
            <a:ext cx="5364129" cy="5364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174154" y="-1705919"/>
            <a:ext cx="5721823" cy="5669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60102" y="50502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Contents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08829" y="2478811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08829" y="3172242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08829" y="3947929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08829" y="4659459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08829" y="538300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12585" y="6154933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06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611198" y="9000861"/>
            <a:ext cx="3710720" cy="7792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13523" y="7083303"/>
            <a:ext cx="458330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40" dirty="0" smtClean="0">
                <a:latin typeface="Abhaya Libre Regular" panose="020B0604020202020204" charset="0"/>
                <a:cs typeface="Abhaya Libre Regular" panose="020B0604020202020204" charset="0"/>
              </a:rPr>
              <a:t>PRIMERI DOBRE PRAKSE</a:t>
            </a:r>
            <a:endParaRPr lang="en-US" sz="324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7008829" y="6967194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581400" y="2507417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UVOD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81400" y="3853341"/>
            <a:ext cx="6510839" cy="347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Živimo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društvu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brzo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suštinskog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značaja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kapacitet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deluje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osnovu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svojih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upravlja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dinamičnim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karijerama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oblikuje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budućnost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dobro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društvene zajednice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bismo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postigli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ciljeve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timovi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preduzetničkim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načinom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razmišljanja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svakom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aspektu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 poslovnog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života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11957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11" name="Picture 10" descr="Map&#10;&#10;Description automatically generated with low confidence">
            <a:extLst>
              <a:ext uri="{FF2B5EF4-FFF2-40B4-BE49-F238E27FC236}">
                <a16:creationId xmlns:a16="http://schemas.microsoft.com/office/drawing/2014/main" id="{3D3C4EF7-5501-B5F5-36FF-A3A3442D7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2390265"/>
            <a:ext cx="3670455" cy="5506470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509131" y="3927013"/>
            <a:ext cx="14307856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9000" dirty="0" smtClean="0">
                <a:solidFill>
                  <a:srgbClr val="04989E"/>
                </a:solidFill>
                <a:latin typeface="Abhaya Libre Regular"/>
              </a:rPr>
              <a:t>Tržište</a:t>
            </a:r>
            <a:endParaRPr lang="en-US" sz="9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12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3181894" y="3799930"/>
            <a:ext cx="6510839" cy="4343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mesto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dve ili više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stran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okupiti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olakšale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razmenu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dobara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obično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prodavci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fizičko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poput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maloprodajnog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objekta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susreću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licem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lice,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virtuelno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onlajn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direktnog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fizičkog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kontakta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između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prodavaca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ključne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karakteristike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pomažu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definisanju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dostupnost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prostora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prodavaca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rob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149237" y="2224152"/>
            <a:ext cx="8280738" cy="76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Šta je tržište</a:t>
            </a: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?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B591BF-814E-D520-C107-B808645E85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2352227"/>
            <a:ext cx="3258811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56236" y="2481007"/>
            <a:ext cx="2029162" cy="19812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177800" dir="5400000" algn="ctr" rotWithShape="0">
              <a:srgbClr val="000000">
                <a:alpha val="0"/>
              </a:srgbClr>
            </a:outerShdw>
            <a:reflection endPos="0" dist="76200" dir="5400000" sy="-100000" algn="bl" rotWithShape="0"/>
          </a:effec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48200" y="1174567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Tipovi tržišta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42988" y="2481007"/>
            <a:ext cx="13387412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Fizička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smtClean="0">
                <a:solidFill>
                  <a:srgbClr val="000000"/>
                </a:solidFill>
                <a:latin typeface="Abhaya Libre Regular"/>
              </a:rPr>
              <a:t>-</a:t>
            </a:r>
            <a:r>
              <a:rPr lang="sr-Latn-R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P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ijaca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postavka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fizički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sretnu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prodavcima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njih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željenu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robu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zamenu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novac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centri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robne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maloprodajne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prodavnice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primeri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fizičkih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Nefizička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/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virtuelna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Na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kupuju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robu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putem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interneta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K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upci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prodavci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sastaju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komuniciraju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fizički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već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transakcija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obavlja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interneta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Primeri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Rediff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shopping,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eBai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itd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Aukcijsko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Na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aukcijskom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prodavac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robu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onome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daje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najveću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ponudu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poluproizvoda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Na ovim tržištima se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prodaju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sirovine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rob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)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finalnu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dobara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Crno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tržište na kokme 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prodaje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ilegalna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roba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poput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droge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oružja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znanja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tržište na kome se odvija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raz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m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en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zasnovanih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Finansijsko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na kome se vrši razmena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likvidnih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sredstava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naziva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finansijsko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tržište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8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63800" y="5981700"/>
            <a:ext cx="1814035" cy="19040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4082</Words>
  <Application>Microsoft Office PowerPoint</Application>
  <PresentationFormat>Custom</PresentationFormat>
  <Paragraphs>310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Arial</vt:lpstr>
      <vt:lpstr>Abhaya Libre Regular Bold</vt:lpstr>
      <vt:lpstr>Abhaya Libre Regular Bold Italics</vt:lpstr>
      <vt:lpstr>Abhaya Libre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dc:creator>Andrea</dc:creator>
  <cp:lastModifiedBy>Andrea</cp:lastModifiedBy>
  <cp:revision>136</cp:revision>
  <dcterms:created xsi:type="dcterms:W3CDTF">2006-08-16T00:00:00Z</dcterms:created>
  <dcterms:modified xsi:type="dcterms:W3CDTF">2023-05-17T12:33:31Z</dcterms:modified>
  <dc:identifier>DAFSGCxx1iQ</dc:identifier>
</cp:coreProperties>
</file>