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bhaya Libre" panose="020B0604020202020204" charset="0"/>
      <p:regular r:id="rId43"/>
      <p:bold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FNCPhpx4YTVlsPbyyQJ6dN8+5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0d571eb8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1c0d571eb8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0d571eb8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c0d571eb8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c2baca10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1c2baca10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0d571eb8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1c0d571eb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571eb8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g1c0d571eb8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2ba11e0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1c2ba11e0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0d571eb8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1c0d571eb8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2baca10d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1c2baca10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0d571eb8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g1c0d571eb8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0d571eb8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1c0d571eb8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0d571eb8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1c0d571eb8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d571eb8a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1c0d571eb8a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c0d571eb8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1c0d571eb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0d571eb8a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1c0d571eb8a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c2ba11e0e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1c2ba11e0e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2ba11e0e5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1c2ba11e0e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c2ba11e0e5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1c2ba11e0e5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ba11e0e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1c2ba11e0e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c2ba11e0e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1c2ba11e0e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c0d571eb8a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g1c0d571eb8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c2ba11e0e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g1c2ba11e0e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2ba11e0e5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g1c2ba11e0e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2ba11e0e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1c2ba11e0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2ba11e0e5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c2ba11e0e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c2ba11e0e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g1c2ba11e0e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2baca10d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g1c2baca10d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elearningindustry.com/the-top-benefits-of-digital-learning" TargetMode="External"/><Relationship Id="rId3" Type="http://schemas.openxmlformats.org/officeDocument/2006/relationships/image" Target="../media/image2.png"/><Relationship Id="rId7" Type="http://schemas.openxmlformats.org/officeDocument/2006/relationships/hyperlink" Target="https://www.solutionpath.co.uk/insights/digital-transformation-in-higher-educa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hyperlink" Target="http://www.youtube.com/watch?v=_LElWqXi7A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1.jp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2.jpg"/><Relationship Id="rId4" Type="http://schemas.openxmlformats.org/officeDocument/2006/relationships/image" Target="../media/image1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hyperlink" Target="http://www.youtube.com/watch?v=IwmGWOufb5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9.jpg"/></Relationships>
</file>

<file path=ppt/slides/_rels/slide22.xml.rels><?xml version="1.0" encoding="UTF-8" standalone="yes"?>
<Relationships xmlns="http://schemas.openxmlformats.org/package/2006/relationships"><Relationship Id="rId8" Type="http://schemas.openxmlformats.org/officeDocument/2006/relationships/hyperlink" Target="https://timeheroes.org/en/"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10.png"/><Relationship Id="rId7" Type="http://schemas.openxmlformats.org/officeDocument/2006/relationships/hyperlink" Target="https://www.simplilearn.com/top-technology-trends-and-jobs-articl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2.png"/><Relationship Id="rId7" Type="http://schemas.openxmlformats.org/officeDocument/2006/relationships/hyperlink" Target="http://www.youtube.com/watch?v=fmVWLr0X1Sk"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2.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2.png"/><Relationship Id="rId7" Type="http://schemas.openxmlformats.org/officeDocument/2006/relationships/hyperlink" Target="http://www.youtube.com/watch?v=dv9q7Ema40k"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hyperlink" Target="https://www.westernsydney.edu.au/studysmart/home/study_skills_guides/digital_literacy/what_is_digital_literacy" TargetMode="External"/><Relationship Id="rId13" Type="http://schemas.openxmlformats.org/officeDocument/2006/relationships/hyperlink" Target="https://www.weforum.org/agenda/2022/01/online-learning-courses-reskill-skills-gap/" TargetMode="External"/><Relationship Id="rId3" Type="http://schemas.openxmlformats.org/officeDocument/2006/relationships/image" Target="../media/image64.png"/><Relationship Id="rId7" Type="http://schemas.openxmlformats.org/officeDocument/2006/relationships/image" Target="../media/image6.png"/><Relationship Id="rId12" Type="http://schemas.openxmlformats.org/officeDocument/2006/relationships/hyperlink" Target="https://upskillwise.com/online-learning-statistics/" TargetMode="External"/><Relationship Id="rId17" Type="http://schemas.openxmlformats.org/officeDocument/2006/relationships/image" Target="../media/image16.png"/><Relationship Id="rId2" Type="http://schemas.openxmlformats.org/officeDocument/2006/relationships/notesSlide" Target="../notesSlides/notesSlide38.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hyperlink" Target="https://www.twinkl.bg/teaching-wiki/digital-literacy" TargetMode="External"/><Relationship Id="rId5" Type="http://schemas.openxmlformats.org/officeDocument/2006/relationships/image" Target="../media/image3.png"/><Relationship Id="rId15" Type="http://schemas.openxmlformats.org/officeDocument/2006/relationships/hyperlink" Target="https://blog.ai-media.tv/blog/digital-innovation-improving-lives-deaf-hard-hearing-people" TargetMode="External"/><Relationship Id="rId10" Type="http://schemas.openxmlformats.org/officeDocument/2006/relationships/hyperlink" Target="https://www.teachthought.com/literacy/digital-literacy/" TargetMode="External"/><Relationship Id="rId4" Type="http://schemas.openxmlformats.org/officeDocument/2006/relationships/image" Target="../media/image9.png"/><Relationship Id="rId9" Type="http://schemas.openxmlformats.org/officeDocument/2006/relationships/hyperlink" Target="https://repository.jisc.ac.uk/6611/1/JFL0066F_DIGIGAP_MOD_IND_FRAME.PDF" TargetMode="External"/><Relationship Id="rId14" Type="http://schemas.openxmlformats.org/officeDocument/2006/relationships/hyperlink" Target="https://elearningindustry.com/the-top-benefits-of-digital-learnin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raw.studio/blog/how-duolingo-utilises-gamification/" TargetMode="External"/><Relationship Id="rId13" Type="http://schemas.openxmlformats.org/officeDocument/2006/relationships/image" Target="../media/image16.png"/><Relationship Id="rId3" Type="http://schemas.openxmlformats.org/officeDocument/2006/relationships/image" Target="../media/image64.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hyperlink" Target="https://www.simplilearn.com/tutorials/artificial-intelligence-tutorial/what-is-artificial-intelligence" TargetMode="External"/><Relationship Id="rId5" Type="http://schemas.openxmlformats.org/officeDocument/2006/relationships/image" Target="../media/image3.png"/><Relationship Id="rId10" Type="http://schemas.openxmlformats.org/officeDocument/2006/relationships/hyperlink" Target="https://business.adobe.com/blog/perspectives/5-examples-of-ai-in-our-everyday-lives" TargetMode="External"/><Relationship Id="rId4" Type="http://schemas.openxmlformats.org/officeDocument/2006/relationships/image" Target="../media/image9.png"/><Relationship Id="rId9" Type="http://schemas.openxmlformats.org/officeDocument/2006/relationships/hyperlink" Target="https://timeheroes.org/e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8.png"/><Relationship Id="rId12"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2.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www.westernsydney.edu.au/__data/assets/pdf_file/0006/1082382/Critical_Thinking.pdf"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hyperlink" Target="https://repository.jisc.ac.uk/6611/1/JFL0066F_DIGIGAP_MOD_IND_FRAME.PDF"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6.jp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pic>
        <p:nvPicPr>
          <p:cNvPr id="90" name="Google Shape;90;p1"/>
          <p:cNvPicPr preferRelativeResize="0"/>
          <p:nvPr/>
        </p:nvPicPr>
        <p:blipFill rotWithShape="1">
          <a:blip r:embed="rId9">
            <a:alphaModFix/>
          </a:blip>
          <a:srcRect/>
          <a:stretch/>
        </p:blipFill>
        <p:spPr>
          <a:xfrm>
            <a:off x="7752212" y="9258300"/>
            <a:ext cx="3710720" cy="779251"/>
          </a:xfrm>
          <a:prstGeom prst="rect">
            <a:avLst/>
          </a:prstGeom>
          <a:noFill/>
          <a:ln>
            <a:noFill/>
          </a:ln>
        </p:spPr>
      </p:pic>
      <p:sp>
        <p:nvSpPr>
          <p:cNvPr id="91" name="Google Shape;91;p1"/>
          <p:cNvSpPr txBox="1"/>
          <p:nvPr/>
        </p:nvSpPr>
        <p:spPr>
          <a:xfrm>
            <a:off x="7752212" y="3645911"/>
            <a:ext cx="9010597" cy="2908489"/>
          </a:xfrm>
          <a:prstGeom prst="rect">
            <a:avLst/>
          </a:prstGeom>
          <a:noFill/>
          <a:ln>
            <a:noFill/>
          </a:ln>
        </p:spPr>
        <p:txBody>
          <a:bodyPr spcFirstLastPara="1" wrap="square" lIns="0" tIns="0" rIns="0" bIns="0" anchor="t" anchorCtr="0">
            <a:spAutoFit/>
          </a:bodyPr>
          <a:lstStyle/>
          <a:p>
            <a:pPr lvl="0">
              <a:lnSpc>
                <a:spcPct val="140000"/>
              </a:lnSpc>
              <a:buSzPts val="4500"/>
            </a:pPr>
            <a:r>
              <a:rPr lang="en-US" sz="4500" dirty="0" err="1" smtClean="0">
                <a:latin typeface="Abhaya Libre"/>
                <a:ea typeface="Abhaya Libre"/>
                <a:cs typeface="Abhaya Libre"/>
                <a:sym typeface="Abhaya Libre"/>
              </a:rPr>
              <a:t>Promovisanje</a:t>
            </a:r>
            <a:r>
              <a:rPr lang="en-US" sz="4500" dirty="0" smtClean="0">
                <a:latin typeface="Abhaya Libre"/>
                <a:ea typeface="Abhaya Libre"/>
                <a:cs typeface="Abhaya Libre"/>
                <a:sym typeface="Abhaya Libre"/>
              </a:rPr>
              <a:t> </a:t>
            </a:r>
            <a:r>
              <a:rPr lang="en-US" sz="4500" dirty="0" err="1">
                <a:latin typeface="Abhaya Libre"/>
                <a:ea typeface="Abhaya Libre"/>
                <a:cs typeface="Abhaya Libre"/>
                <a:sym typeface="Abhaya Libre"/>
              </a:rPr>
              <a:t>regionalnog</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razvoja</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izgradnjom</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kapaciteta</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sistema</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stručnog</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obrazovanja</a:t>
            </a:r>
            <a:r>
              <a:rPr lang="en-US" sz="4500" dirty="0">
                <a:latin typeface="Abhaya Libre"/>
                <a:ea typeface="Abhaya Libre"/>
                <a:cs typeface="Abhaya Libre"/>
                <a:sym typeface="Abhaya Libre"/>
              </a:rPr>
              <a:t> </a:t>
            </a:r>
            <a:r>
              <a:rPr lang="en-US" sz="4500" dirty="0" err="1">
                <a:latin typeface="Abhaya Libre"/>
                <a:ea typeface="Abhaya Libre"/>
                <a:cs typeface="Abhaya Libre"/>
                <a:sym typeface="Abhaya Libre"/>
              </a:rPr>
              <a:t>odraslih</a:t>
            </a:r>
            <a:r>
              <a:rPr lang="en-US" sz="4500" dirty="0">
                <a:latin typeface="Abhaya Libre"/>
                <a:ea typeface="Abhaya Libre"/>
                <a:cs typeface="Abhaya Libre"/>
                <a:sym typeface="Abhaya Libre"/>
              </a:rPr>
              <a:t> (SOO)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pic>
        <p:nvPicPr>
          <p:cNvPr id="266" name="Google Shape;266;g1c0d571eb8a_0_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67" name="Google Shape;267;g1c0d571eb8a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8" name="Google Shape;268;g1c0d571eb8a_0_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69" name="Google Shape;269;g1c0d571eb8a_0_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70" name="Google Shape;270;g1c0d571eb8a_0_2"/>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c0d571eb8a_0_2"/>
          <p:cNvSpPr txBox="1"/>
          <p:nvPr/>
        </p:nvSpPr>
        <p:spPr>
          <a:xfrm>
            <a:off x="1419975" y="3250175"/>
            <a:ext cx="9308700" cy="517064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b="1" dirty="0">
                <a:latin typeface="Abhaya Libre"/>
                <a:ea typeface="Abhaya Libre"/>
                <a:cs typeface="Abhaya Libre"/>
                <a:sym typeface="Abhaya Libre"/>
              </a:rPr>
              <a:t>5. </a:t>
            </a:r>
            <a:r>
              <a:rPr lang="pl-PL" sz="2400" b="1" dirty="0">
                <a:latin typeface="Abhaya Libre"/>
                <a:ea typeface="Abhaya Libre"/>
                <a:cs typeface="Abhaya Libre"/>
                <a:sym typeface="Abhaya Libre"/>
              </a:rPr>
              <a:t>Digitalna komunikacija, saradnja i </a:t>
            </a:r>
            <a:r>
              <a:rPr lang="pl-PL" sz="2400" b="1" dirty="0" smtClean="0">
                <a:latin typeface="Abhaya Libre"/>
                <a:ea typeface="Abhaya Libre"/>
                <a:cs typeface="Abhaya Libre"/>
                <a:sym typeface="Abhaya Libre"/>
              </a:rPr>
              <a:t>učestvovanje</a:t>
            </a:r>
            <a:endParaRPr sz="2400" b="1"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efikasnog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komuniciranja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digitalnim</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medijima</a:t>
            </a:r>
            <a:r>
              <a:rPr lang="en-US" sz="2400" dirty="0" smtClean="0">
                <a:latin typeface="Abhaya Libre"/>
                <a:ea typeface="Abhaya Libre"/>
                <a:cs typeface="Abhaya Libre"/>
                <a:sym typeface="Abhaya Libre"/>
              </a:rPr>
              <a:t>;</a:t>
            </a:r>
            <a:endParaRPr lang="en-US" sz="2400"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za </a:t>
            </a:r>
            <a:r>
              <a:rPr lang="en-US" sz="2400" dirty="0" err="1" smtClean="0">
                <a:latin typeface="Abhaya Libre"/>
                <a:ea typeface="Abhaya Libre"/>
                <a:cs typeface="Abhaya Libre"/>
                <a:sym typeface="Abhaya Libre"/>
              </a:rPr>
              <a:t>učeš</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a:latin typeface="Abhaya Libre"/>
                <a:ea typeface="Abhaya Libre"/>
                <a:cs typeface="Abhaya Libre"/>
                <a:sym typeface="Abhaya Libre"/>
              </a:rPr>
              <a:t>u </a:t>
            </a:r>
            <a:r>
              <a:rPr lang="en-US" sz="2400" dirty="0" err="1">
                <a:latin typeface="Abhaya Libre"/>
                <a:ea typeface="Abhaya Libre"/>
                <a:cs typeface="Abhaya Libre"/>
                <a:sym typeface="Abhaya Libre"/>
              </a:rPr>
              <a:t>digitalnim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timovima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radnim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grupama</a:t>
            </a:r>
            <a:r>
              <a:rPr lang="en-US" sz="2400"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za </a:t>
            </a:r>
            <a:r>
              <a:rPr lang="en-US" sz="2400" dirty="0" err="1" smtClean="0">
                <a:latin typeface="Abhaya Libre"/>
                <a:ea typeface="Abhaya Libre"/>
                <a:cs typeface="Abhaya Libre"/>
                <a:sym typeface="Abhaya Libre"/>
              </a:rPr>
              <a:t>uče</a:t>
            </a:r>
            <a:r>
              <a:rPr lang="sr-Latn-RS" sz="2400" dirty="0" smtClean="0">
                <a:latin typeface="Abhaya Libre"/>
                <a:ea typeface="Abhaya Libre"/>
                <a:cs typeface="Abhaya Libre"/>
                <a:sym typeface="Abhaya Libre"/>
              </a:rPr>
              <a:t>stvovanje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olakšavanje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izgradnju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mreža</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marL="76200" lvl="0" algn="just">
              <a:lnSpc>
                <a:spcPct val="139958"/>
              </a:lnSpc>
              <a:buSzPts val="2400"/>
            </a:pPr>
            <a:endParaRPr sz="2400" dirty="0">
              <a:latin typeface="Abhaya Libre"/>
              <a:ea typeface="Abhaya Libre"/>
              <a:cs typeface="Abhaya Libre"/>
              <a:sym typeface="Abhaya Libre"/>
            </a:endParaRPr>
          </a:p>
          <a:p>
            <a:pPr lvl="0" algn="just">
              <a:lnSpc>
                <a:spcPct val="139958"/>
              </a:lnSpc>
            </a:pPr>
            <a:r>
              <a:rPr lang="en-US" sz="2400" b="1" dirty="0">
                <a:latin typeface="Abhaya Libre"/>
                <a:ea typeface="Abhaya Libre"/>
                <a:cs typeface="Abhaya Libre"/>
                <a:sym typeface="Abhaya Libre"/>
              </a:rPr>
              <a:t>6. </a:t>
            </a:r>
            <a:r>
              <a:rPr lang="en-US" sz="2400" b="1" dirty="0" err="1">
                <a:latin typeface="Abhaya Libre"/>
                <a:ea typeface="Abhaya Libre"/>
                <a:cs typeface="Abhaya Libre"/>
                <a:sym typeface="Abhaya Libre"/>
              </a:rPr>
              <a:t>Digitalni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identitet</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i</a:t>
            </a:r>
            <a:r>
              <a:rPr lang="en-US" sz="2400" b="1" dirty="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blagostanje</a:t>
            </a:r>
            <a:r>
              <a:rPr lang="sr-Latn-RS" sz="2400" b="1" dirty="0" smtClean="0">
                <a:latin typeface="Abhaya Libre"/>
                <a:ea typeface="Abhaya Libre"/>
                <a:cs typeface="Abhaya Libre"/>
                <a:sym typeface="Abhaya Libre"/>
              </a:rPr>
              <a:t> </a:t>
            </a:r>
            <a:r>
              <a:rPr lang="en-US" sz="2400" b="1" dirty="0" smtClean="0">
                <a:latin typeface="Abhaya Libre"/>
                <a:ea typeface="Abhaya Libre"/>
                <a:cs typeface="Abhaya Libre"/>
                <a:sym typeface="Abhaya Libre"/>
              </a:rPr>
              <a:t>(</a:t>
            </a:r>
            <a:r>
              <a:rPr lang="sr-Latn-RS" sz="2400" b="1" dirty="0" smtClean="0">
                <a:latin typeface="Abhaya Libre"/>
                <a:ea typeface="Abhaya Libre"/>
                <a:cs typeface="Abhaya Libre"/>
                <a:sym typeface="Abhaya Libre"/>
              </a:rPr>
              <a:t>Samoaktuelizacija</a:t>
            </a:r>
            <a:r>
              <a:rPr lang="en-US" sz="2400" b="1" dirty="0" smtClean="0">
                <a:latin typeface="Abhaya Libre"/>
                <a:ea typeface="Abhaya Libre"/>
                <a:cs typeface="Abhaya Libre"/>
                <a:sym typeface="Abhaya Libre"/>
              </a:rPr>
              <a:t>)</a:t>
            </a:r>
            <a:endParaRPr sz="2400" b="1"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za razvoj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projektovanje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pozitivnog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za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reputacijom</a:t>
            </a:r>
            <a:endParaRPr lang="en-US" sz="2400"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da se brine o </a:t>
            </a:r>
            <a:r>
              <a:rPr lang="en-US" sz="2400" dirty="0" err="1">
                <a:latin typeface="Abhaya Libre"/>
                <a:ea typeface="Abhaya Libre"/>
                <a:cs typeface="Abhaya Libre"/>
                <a:sym typeface="Abhaya Libre"/>
              </a:rPr>
              <a:t>ličnom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zdravlju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bezbednosti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odnosima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ravnoteži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između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poslovnog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privatnog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digitalnom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okruženju</a:t>
            </a:r>
            <a:endParaRPr sz="2400" dirty="0">
              <a:latin typeface="Abhaya Libre"/>
              <a:ea typeface="Abhaya Libre"/>
              <a:cs typeface="Abhaya Libre"/>
              <a:sym typeface="Abhaya Libre"/>
            </a:endParaRPr>
          </a:p>
        </p:txBody>
      </p:sp>
      <p:sp>
        <p:nvSpPr>
          <p:cNvPr id="272" name="Google Shape;272;g1c0d571eb8a_0_2"/>
          <p:cNvSpPr txBox="1"/>
          <p:nvPr/>
        </p:nvSpPr>
        <p:spPr>
          <a:xfrm>
            <a:off x="1419975" y="951950"/>
            <a:ext cx="11073000" cy="1676869"/>
          </a:xfrm>
          <a:prstGeom prst="rect">
            <a:avLst/>
          </a:prstGeom>
          <a:noFill/>
          <a:ln>
            <a:noFill/>
          </a:ln>
        </p:spPr>
        <p:txBody>
          <a:bodyPr spcFirstLastPara="1" wrap="square" lIns="0" tIns="0" rIns="0" bIns="0" anchor="t" anchorCtr="0">
            <a:spAutoFit/>
          </a:bodyPr>
          <a:lstStyle/>
          <a:p>
            <a:pPr lvl="0">
              <a:lnSpc>
                <a:spcPct val="85007"/>
              </a:lnSpc>
              <a:buSzPts val="6410"/>
            </a:pPr>
            <a:r>
              <a:rPr lang="en-US" sz="6410" dirty="0">
                <a:latin typeface="Abhaya Libre"/>
                <a:ea typeface="Abhaya Libre"/>
                <a:cs typeface="Abhaya Libre"/>
                <a:sym typeface="Abhaya Libre"/>
              </a:rPr>
              <a:t>6 </a:t>
            </a:r>
            <a:r>
              <a:rPr lang="en-US" sz="6410" dirty="0" err="1">
                <a:latin typeface="Abhaya Libre"/>
                <a:ea typeface="Abhaya Libre"/>
                <a:cs typeface="Abhaya Libre"/>
                <a:sym typeface="Abhaya Libre"/>
              </a:rPr>
              <a:t>elemenata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digitalnih</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mogućnosti</a:t>
            </a:r>
            <a:r>
              <a:rPr lang="en-US" sz="6410" dirty="0">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pic>
        <p:nvPicPr>
          <p:cNvPr id="273" name="Google Shape;273;g1c0d571eb8a_0_2"/>
          <p:cNvPicPr preferRelativeResize="0"/>
          <p:nvPr/>
        </p:nvPicPr>
        <p:blipFill>
          <a:blip r:embed="rId7">
            <a:alphaModFix/>
          </a:blip>
          <a:stretch>
            <a:fillRect/>
          </a:stretch>
        </p:blipFill>
        <p:spPr>
          <a:xfrm>
            <a:off x="11884725" y="3965613"/>
            <a:ext cx="5384425" cy="3591700"/>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77"/>
        <p:cNvGrpSpPr/>
        <p:nvPr/>
      </p:nvGrpSpPr>
      <p:grpSpPr>
        <a:xfrm>
          <a:off x="0" y="0"/>
          <a:ext cx="0" cy="0"/>
          <a:chOff x="0" y="0"/>
          <a:chExt cx="0" cy="0"/>
        </a:xfrm>
      </p:grpSpPr>
      <p:pic>
        <p:nvPicPr>
          <p:cNvPr id="278" name="Google Shape;278;g1c0d571eb8a_0_3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79" name="Google Shape;279;g1c0d571eb8a_0_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0" name="Google Shape;280;g1c0d571eb8a_0_3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81" name="Google Shape;281;g1c0d571eb8a_0_34"/>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282" name="Google Shape;282;g1c0d571eb8a_0_3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83" name="Google Shape;283;g1c0d571eb8a_0_34"/>
          <p:cNvSpPr txBox="1"/>
          <p:nvPr/>
        </p:nvSpPr>
        <p:spPr>
          <a:xfrm>
            <a:off x="2871525" y="711800"/>
            <a:ext cx="11092500" cy="16773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4 principa digitalne pismenosti</a:t>
            </a:r>
            <a:endParaRPr sz="6410" b="0" i="0" u="none" strike="noStrike" cap="none" dirty="0">
              <a:solidFill>
                <a:srgbClr val="000000"/>
              </a:solidFill>
              <a:latin typeface="Abhaya Libre"/>
              <a:ea typeface="Abhaya Libre"/>
              <a:cs typeface="Abhaya Libre"/>
              <a:sym typeface="Abhaya Libre"/>
            </a:endParaRPr>
          </a:p>
          <a:p>
            <a:pPr marL="0" marR="0" lvl="0" indent="0" algn="ctr" rtl="0">
              <a:lnSpc>
                <a:spcPct val="85007"/>
              </a:lnSpc>
              <a:spcBef>
                <a:spcPts val="0"/>
              </a:spcBef>
              <a:spcAft>
                <a:spcPts val="0"/>
              </a:spcAft>
              <a:buClr>
                <a:srgbClr val="000000"/>
              </a:buClr>
              <a:buSzPts val="6410"/>
              <a:buFont typeface="Arial"/>
              <a:buNone/>
            </a:pPr>
            <a:endParaRPr sz="6410" b="0" i="0" u="none" strike="noStrike" cap="none" dirty="0">
              <a:solidFill>
                <a:srgbClr val="000000"/>
              </a:solidFill>
              <a:latin typeface="Abhaya Libre"/>
              <a:ea typeface="Abhaya Libre"/>
              <a:cs typeface="Abhaya Libre"/>
              <a:sym typeface="Abhaya Libre"/>
            </a:endParaRPr>
          </a:p>
        </p:txBody>
      </p:sp>
      <p:sp>
        <p:nvSpPr>
          <p:cNvPr id="284" name="Google Shape;284;g1c0d571eb8a_0_34"/>
          <p:cNvSpPr txBox="1"/>
          <p:nvPr/>
        </p:nvSpPr>
        <p:spPr>
          <a:xfrm>
            <a:off x="9155725" y="2860025"/>
            <a:ext cx="84570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 </a:t>
            </a:r>
            <a:r>
              <a:rPr lang="sr-Latn-RS" sz="2400" b="1" dirty="0" smtClean="0">
                <a:latin typeface="Abhaya Libre"/>
                <a:ea typeface="Abhaya Libre"/>
                <a:cs typeface="Abhaya Libre"/>
                <a:sym typeface="Abhaya Libre"/>
              </a:rPr>
              <a:t>Razumevanje</a:t>
            </a:r>
            <a:endParaRPr sz="2400" b="1"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Prvi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princip</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je </a:t>
            </a:r>
            <a:r>
              <a:rPr lang="en-US" sz="2400" dirty="0" err="1" smtClean="0">
                <a:latin typeface="Abhaya Libre"/>
                <a:ea typeface="Abhaya Libre"/>
                <a:cs typeface="Abhaya Libre"/>
                <a:sym typeface="Abhaya Libre"/>
              </a:rPr>
              <a:t>razumevanje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izvlačenja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implicitnih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eksplicitnih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medija</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sr-Latn-RS" sz="2400" b="1" dirty="0" smtClean="0">
                <a:latin typeface="Abhaya Libre"/>
                <a:ea typeface="Abhaya Libre"/>
                <a:cs typeface="Abhaya Libre"/>
                <a:sym typeface="Abhaya Libre"/>
              </a:rPr>
              <a:t>Međuzavisnost</a:t>
            </a:r>
            <a:endParaRPr sz="2400" b="1"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Drugi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princip</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međuzavisnost</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jedan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medijski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oblik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povezuje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drugim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potencijalno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metaforički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doslovno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a:t>
            </a:r>
            <a:r>
              <a:rPr lang="en-US" sz="2400" dirty="0" err="1" smtClean="0">
                <a:latin typeface="Abhaya Libre"/>
                <a:ea typeface="Abhaya Libre"/>
                <a:cs typeface="Abhaya Libre"/>
                <a:sym typeface="Abhaya Libre"/>
              </a:rPr>
              <a:t>bjavljivanje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a:t>
            </a:r>
            <a:r>
              <a:rPr lang="en-US" sz="2400" dirty="0" err="1">
                <a:latin typeface="Abhaya Libre"/>
                <a:ea typeface="Abhaya Libre"/>
                <a:cs typeface="Abhaya Libre"/>
                <a:sym typeface="Abhaya Libre"/>
              </a:rPr>
              <a:t>lakše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nego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ikada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ranije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Zbog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obilja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neophodno</a:t>
            </a:r>
            <a:r>
              <a:rPr lang="en-US" sz="2400" dirty="0">
                <a:latin typeface="Abhaya Libre"/>
                <a:ea typeface="Abhaya Libre"/>
                <a:cs typeface="Abhaya Libre"/>
                <a:sym typeface="Abhaya Libre"/>
              </a:rPr>
              <a:t> je da </a:t>
            </a:r>
            <a:r>
              <a:rPr lang="en-US" sz="2400" dirty="0" err="1">
                <a:latin typeface="Abhaya Libre"/>
                <a:ea typeface="Abhaya Libre"/>
                <a:cs typeface="Abhaya Libre"/>
                <a:sym typeface="Abhaya Libre"/>
              </a:rPr>
              <a:t>medijski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oblici</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koegzistiraju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ve</a:t>
            </a:r>
            <a:r>
              <a:rPr lang="sr-Latn-RS" sz="2400" dirty="0" smtClean="0">
                <a:latin typeface="Abhaya Libre"/>
                <a:ea typeface="Abhaya Libre"/>
                <a:cs typeface="Abhaya Libre"/>
                <a:sym typeface="Abhaya Libre"/>
              </a:rPr>
              <a:t>ć i</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se </a:t>
            </a:r>
            <a:r>
              <a:rPr lang="en-US" sz="2400" dirty="0" err="1">
                <a:latin typeface="Abhaya Libre"/>
                <a:ea typeface="Abhaya Libre"/>
                <a:cs typeface="Abhaya Libre"/>
                <a:sym typeface="Abhaya Libre"/>
              </a:rPr>
              <a:t>međusobno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dopunjuju</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85" name="Google Shape;285;g1c0d571eb8a_0_34"/>
          <p:cNvPicPr preferRelativeResize="0"/>
          <p:nvPr/>
        </p:nvPicPr>
        <p:blipFill>
          <a:blip r:embed="rId8">
            <a:alphaModFix/>
          </a:blip>
          <a:stretch>
            <a:fillRect/>
          </a:stretch>
        </p:blipFill>
        <p:spPr>
          <a:xfrm>
            <a:off x="627937" y="2530566"/>
            <a:ext cx="7888125" cy="59161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9"/>
        <p:cNvGrpSpPr/>
        <p:nvPr/>
      </p:nvGrpSpPr>
      <p:grpSpPr>
        <a:xfrm>
          <a:off x="0" y="0"/>
          <a:ext cx="0" cy="0"/>
          <a:chOff x="0" y="0"/>
          <a:chExt cx="0" cy="0"/>
        </a:xfrm>
      </p:grpSpPr>
      <p:pic>
        <p:nvPicPr>
          <p:cNvPr id="290" name="Google Shape;290;g1c2baca10de_0_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91" name="Google Shape;291;g1c2baca10de_0_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2" name="Google Shape;292;g1c2baca10de_0_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93" name="Google Shape;293;g1c2baca10de_0_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94" name="Google Shape;294;g1c2baca10de_0_6"/>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c2baca10de_0_6"/>
          <p:cNvSpPr txBox="1"/>
          <p:nvPr/>
        </p:nvSpPr>
        <p:spPr>
          <a:xfrm>
            <a:off x="1262200" y="2279262"/>
            <a:ext cx="9308700"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3. </a:t>
            </a:r>
            <a:r>
              <a:rPr lang="sr-Latn-RS" sz="2400" b="1" dirty="0" smtClean="0">
                <a:latin typeface="Abhaya Libre"/>
                <a:ea typeface="Abhaya Libre"/>
                <a:cs typeface="Abhaya Libre"/>
                <a:sym typeface="Abhaya Libre"/>
              </a:rPr>
              <a:t>Socijalni faktori</a:t>
            </a:r>
            <a:endParaRPr sz="2400" b="1" dirty="0">
              <a:latin typeface="Abhaya Libre"/>
              <a:ea typeface="Abhaya Libre"/>
              <a:cs typeface="Abhaya Libre"/>
              <a:sym typeface="Abhaya Libre"/>
            </a:endParaRPr>
          </a:p>
          <a:p>
            <a:pPr lvl="0" algn="just">
              <a:lnSpc>
                <a:spcPct val="139958"/>
              </a:lnSpc>
            </a:pPr>
            <a:r>
              <a:rPr lang="en-US" sz="2400" dirty="0" err="1">
                <a:latin typeface="Abhaya Libre"/>
                <a:ea typeface="Abhaya Libre"/>
                <a:cs typeface="Abhaya Libre"/>
                <a:sym typeface="Abhaya Libre"/>
              </a:rPr>
              <a:t>Deljenje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metod</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ličnog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distribucije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ve</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postoji mogućnost</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kreira</a:t>
            </a:r>
            <a:r>
              <a:rPr lang="sr-Latn-RS" sz="2400" dirty="0" smtClean="0">
                <a:latin typeface="Abhaya Libre"/>
                <a:ea typeface="Abhaya Libre"/>
                <a:cs typeface="Abhaya Libre"/>
                <a:sym typeface="Abhaya Libre"/>
              </a:rPr>
              <a:t>nja</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sopstven</a:t>
            </a:r>
            <a:r>
              <a:rPr lang="sr-Latn-RS" sz="2400" dirty="0" smtClean="0">
                <a:latin typeface="Abhaya Libre"/>
                <a:ea typeface="Abhaya Libre"/>
                <a:cs typeface="Abhaya Libre"/>
                <a:sym typeface="Abhaya Libre"/>
              </a:rPr>
              <a:t>ih</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poruk</a:t>
            </a:r>
            <a:r>
              <a:rPr lang="sr-Latn-RS" sz="2400" dirty="0" smtClean="0">
                <a:latin typeface="Abhaya Libre"/>
                <a:ea typeface="Abhaya Libre"/>
                <a:cs typeface="Abhaya Libre"/>
                <a:sym typeface="Abhaya Libre"/>
              </a:rPr>
              <a:t>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kim</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deli</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šta</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preko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kojih</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kanala</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ne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odredi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dugoročni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uspeh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nego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stvori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organske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ekosisteme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izvora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skladištenja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prepakivanja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medija</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4. </a:t>
            </a:r>
            <a:r>
              <a:rPr lang="sr-Latn-RS" sz="2400" b="1" dirty="0" smtClean="0">
                <a:latin typeface="Abhaya Libre"/>
                <a:ea typeface="Abhaya Libre"/>
                <a:cs typeface="Abhaya Libre"/>
                <a:sym typeface="Abhaya Libre"/>
              </a:rPr>
              <a:t>Vođenje kroz proces</a:t>
            </a:r>
            <a:endParaRPr sz="2400" b="1" dirty="0">
              <a:latin typeface="Abhaya Libre"/>
              <a:ea typeface="Abhaya Libre"/>
              <a:cs typeface="Abhaya Libre"/>
              <a:sym typeface="Abhaya Libre"/>
            </a:endParaRPr>
          </a:p>
          <a:p>
            <a:pPr lvl="0" algn="just">
              <a:lnSpc>
                <a:spcPct val="139958"/>
              </a:lnSpc>
            </a:pPr>
            <a:r>
              <a:rPr lang="sr-Latn-RS" sz="2400" dirty="0" smtClean="0">
                <a:latin typeface="Abhaya Libre"/>
                <a:ea typeface="Abhaya Libre"/>
                <a:cs typeface="Abhaya Libre"/>
                <a:sym typeface="Abhaya Libre"/>
              </a:rPr>
              <a:t>Vođenje kroz proces </a:t>
            </a:r>
            <a:r>
              <a:rPr lang="en-US" sz="2400" dirty="0" err="1" smtClean="0">
                <a:latin typeface="Abhaya Libre"/>
                <a:ea typeface="Abhaya Libre"/>
                <a:cs typeface="Abhaya Libre"/>
                <a:sym typeface="Abhaya Libre"/>
              </a:rPr>
              <a:t>uključuje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organizovanje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skladištenje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očuvanje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podataka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svi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sadržaji</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stvaraju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jednako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važno</a:t>
            </a:r>
            <a:r>
              <a:rPr lang="en-US" sz="2400" dirty="0">
                <a:latin typeface="Abhaya Libre"/>
                <a:ea typeface="Abhaya Libre"/>
                <a:cs typeface="Abhaya Libre"/>
                <a:sym typeface="Abhaya Libre"/>
              </a:rPr>
              <a:t> je da </a:t>
            </a:r>
            <a:r>
              <a:rPr lang="en-US" sz="2400" dirty="0" err="1">
                <a:latin typeface="Abhaya Libre"/>
                <a:ea typeface="Abhaya Libre"/>
                <a:cs typeface="Abhaya Libre"/>
                <a:sym typeface="Abhaya Libre"/>
              </a:rPr>
              <a:t>društvo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razmisli</a:t>
            </a:r>
            <a:r>
              <a:rPr lang="en-US" sz="2400" dirty="0">
                <a:latin typeface="Abhaya Libre"/>
                <a:ea typeface="Abhaya Libre"/>
                <a:cs typeface="Abhaya Libre"/>
                <a:sym typeface="Abhaya Libre"/>
              </a:rPr>
              <a:t> o tome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sadržaj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sačuvati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zašto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Napori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očuvanje</a:t>
            </a:r>
            <a:r>
              <a:rPr lang="en-US" sz="2400" dirty="0">
                <a:latin typeface="Abhaya Libre"/>
                <a:ea typeface="Abhaya Libre"/>
                <a:cs typeface="Abhaya Libre"/>
                <a:sym typeface="Abhaya Libre"/>
              </a:rPr>
              <a:t> </a:t>
            </a:r>
            <a:r>
              <a:rPr lang="sr-Latn-RS" sz="2400" dirty="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err="1">
                <a:latin typeface="Abhaya Libre"/>
                <a:ea typeface="Abhaya Libre"/>
                <a:cs typeface="Abhaya Libre"/>
                <a:sym typeface="Abhaya Libre"/>
              </a:rPr>
              <a:t>podrazumevati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sortiranje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bi se </a:t>
            </a:r>
            <a:r>
              <a:rPr lang="en-US" sz="2400" dirty="0" err="1">
                <a:latin typeface="Abhaya Libre"/>
                <a:ea typeface="Abhaya Libre"/>
                <a:cs typeface="Abhaya Libre"/>
                <a:sym typeface="Abhaya Libre"/>
              </a:rPr>
              <a:t>fokusirali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smisleni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sadrža</a:t>
            </a:r>
            <a:r>
              <a:rPr lang="sr-Latn-RS" sz="2400" dirty="0" smtClean="0">
                <a:latin typeface="Abhaya Libre"/>
                <a:ea typeface="Abhaya Libre"/>
                <a:cs typeface="Abhaya Libre"/>
                <a:sym typeface="Abhaya Libre"/>
              </a:rPr>
              <a:t>j.</a:t>
            </a:r>
            <a:endParaRPr sz="2400" dirty="0">
              <a:latin typeface="Abhaya Libre"/>
              <a:ea typeface="Abhaya Libre"/>
              <a:cs typeface="Abhaya Libre"/>
              <a:sym typeface="Abhaya Libre"/>
            </a:endParaRPr>
          </a:p>
        </p:txBody>
      </p:sp>
      <p:sp>
        <p:nvSpPr>
          <p:cNvPr id="296" name="Google Shape;296;g1c2baca10de_0_6"/>
          <p:cNvSpPr txBox="1"/>
          <p:nvPr/>
        </p:nvSpPr>
        <p:spPr>
          <a:xfrm>
            <a:off x="1262200" y="1030500"/>
            <a:ext cx="10981200" cy="838800"/>
          </a:xfrm>
          <a:prstGeom prst="rect">
            <a:avLst/>
          </a:prstGeom>
          <a:noFill/>
          <a:ln>
            <a:noFill/>
          </a:ln>
        </p:spPr>
        <p:txBody>
          <a:bodyPr spcFirstLastPara="1" wrap="square" lIns="0" tIns="0" rIns="0" bIns="0" anchor="t" anchorCtr="0">
            <a:spAutoFit/>
          </a:bodyPr>
          <a:lstStyle/>
          <a:p>
            <a:pPr lvl="0" algn="ctr">
              <a:lnSpc>
                <a:spcPct val="85007"/>
              </a:lnSpc>
              <a:buSzPts val="6410"/>
            </a:pPr>
            <a:r>
              <a:rPr lang="sr-Latn-RS" sz="6410" dirty="0">
                <a:latin typeface="Abhaya Libre"/>
                <a:ea typeface="Abhaya Libre"/>
                <a:cs typeface="Abhaya Libre"/>
                <a:sym typeface="Abhaya Libre"/>
              </a:rPr>
              <a:t>4 principa digitalne pismenosti</a:t>
            </a:r>
          </a:p>
        </p:txBody>
      </p:sp>
      <p:pic>
        <p:nvPicPr>
          <p:cNvPr id="297" name="Google Shape;297;g1c2baca10de_0_6"/>
          <p:cNvPicPr preferRelativeResize="0"/>
          <p:nvPr/>
        </p:nvPicPr>
        <p:blipFill>
          <a:blip r:embed="rId7">
            <a:alphaModFix/>
          </a:blip>
          <a:stretch>
            <a:fillRect/>
          </a:stretch>
        </p:blipFill>
        <p:spPr>
          <a:xfrm>
            <a:off x="11863275" y="3734162"/>
            <a:ext cx="5427325" cy="4054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1"/>
        <p:cNvGrpSpPr/>
        <p:nvPr/>
      </p:nvGrpSpPr>
      <p:grpSpPr>
        <a:xfrm>
          <a:off x="0" y="0"/>
          <a:ext cx="0" cy="0"/>
          <a:chOff x="0" y="0"/>
          <a:chExt cx="0" cy="0"/>
        </a:xfrm>
      </p:grpSpPr>
      <p:pic>
        <p:nvPicPr>
          <p:cNvPr id="302" name="Google Shape;302;g1c0d571eb8a_0_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03" name="Google Shape;303;g1c0d571eb8a_0_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4" name="Google Shape;304;g1c0d571eb8a_0_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05" name="Google Shape;305;g1c0d571eb8a_0_69"/>
          <p:cNvPicPr preferRelativeResize="0"/>
          <p:nvPr/>
        </p:nvPicPr>
        <p:blipFill rotWithShape="1">
          <a:blip r:embed="rId6">
            <a:alphaModFix/>
          </a:blip>
          <a:srcRect/>
          <a:stretch/>
        </p:blipFill>
        <p:spPr>
          <a:xfrm>
            <a:off x="5143030" y="9355341"/>
            <a:ext cx="3710719" cy="779251"/>
          </a:xfrm>
          <a:prstGeom prst="rect">
            <a:avLst/>
          </a:prstGeom>
          <a:noFill/>
          <a:ln>
            <a:noFill/>
          </a:ln>
        </p:spPr>
      </p:pic>
      <p:sp>
        <p:nvSpPr>
          <p:cNvPr id="306" name="Google Shape;306;g1c0d571eb8a_0_69"/>
          <p:cNvSpPr txBox="1"/>
          <p:nvPr/>
        </p:nvSpPr>
        <p:spPr>
          <a:xfrm>
            <a:off x="757325" y="3429000"/>
            <a:ext cx="16061700" cy="5687711"/>
          </a:xfrm>
          <a:prstGeom prst="rect">
            <a:avLst/>
          </a:prstGeom>
          <a:noFill/>
          <a:ln>
            <a:noFill/>
          </a:ln>
        </p:spPr>
        <p:txBody>
          <a:bodyPr spcFirstLastPara="1" wrap="square" lIns="0" tIns="0" rIns="0" bIns="0" anchor="t" anchorCtr="0">
            <a:spAutoFit/>
          </a:bodyPr>
          <a:lstStyle/>
          <a:p>
            <a:pPr lvl="0" algn="just">
              <a:lnSpc>
                <a:spcPct val="139958"/>
              </a:lnSpc>
              <a:buSzPts val="2400"/>
            </a:pPr>
            <a:r>
              <a:rPr lang="sr-Latn-RS" sz="2400" dirty="0" smtClean="0">
                <a:latin typeface="Abhaya Libre"/>
                <a:ea typeface="Abhaya Libre"/>
                <a:cs typeface="Abhaya Libre"/>
                <a:sym typeface="Abhaya Libre"/>
              </a:rPr>
              <a:t>Prema</a:t>
            </a:r>
            <a:r>
              <a:rPr lang="en-US" sz="2400" dirty="0" smtClean="0">
                <a:latin typeface="Abhaya Libre"/>
                <a:ea typeface="Abhaya Libre"/>
                <a:cs typeface="Abhaya Libre"/>
                <a:sym typeface="Abhaya Libre"/>
              </a:rPr>
              <a:t> </a:t>
            </a:r>
            <a:r>
              <a:rPr lang="en-US" sz="2400" u="sng" dirty="0" err="1">
                <a:solidFill>
                  <a:schemeClr val="hlink"/>
                </a:solidFill>
                <a:latin typeface="Abhaya Libre"/>
                <a:ea typeface="Abhaya Libre"/>
                <a:cs typeface="Abhaya Libre"/>
                <a:sym typeface="Abhaya Libre"/>
                <a:hlinkClick r:id="rId7"/>
              </a:rPr>
              <a:t>Solutionpath</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stručnjacima za digitalno učenje: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Institucije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priznaju</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je </a:t>
            </a:r>
            <a:r>
              <a:rPr lang="en-US" sz="2400" dirty="0" err="1">
                <a:latin typeface="Abhaya Libre"/>
                <a:ea typeface="Abhaya Libre"/>
                <a:cs typeface="Abhaya Libre"/>
                <a:sym typeface="Abhaya Libre"/>
              </a:rPr>
              <a:t>digitalizacija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obrazovanju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ključna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pružanje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pozitivn</a:t>
            </a:r>
            <a:r>
              <a:rPr lang="sr-Latn-RS" sz="2400" dirty="0" smtClean="0">
                <a:latin typeface="Abhaya Libre"/>
                <a:ea typeface="Abhaya Libre"/>
                <a:cs typeface="Abhaya Libre"/>
                <a:sym typeface="Abhaya Libre"/>
              </a:rPr>
              <a:t>og iskustva</a:t>
            </a:r>
            <a:r>
              <a:rPr lang="en-US" sz="2400" dirty="0" smtClean="0">
                <a:latin typeface="Abhaya Libre"/>
                <a:ea typeface="Abhaya Libre"/>
                <a:cs typeface="Abhaya Libre"/>
                <a:sym typeface="Abhaya Libre"/>
              </a:rPr>
              <a:t> u </a:t>
            </a:r>
            <a:r>
              <a:rPr lang="en-US" sz="2400" dirty="0" err="1">
                <a:latin typeface="Abhaya Libre"/>
                <a:ea typeface="Abhaya Libre"/>
                <a:cs typeface="Abhaya Libre"/>
                <a:sym typeface="Abhaya Libre"/>
              </a:rPr>
              <a:t>učenju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izbor</a:t>
            </a:r>
            <a:r>
              <a:rPr lang="sr-Latn-RS" sz="2400" dirty="0" smtClean="0">
                <a:latin typeface="Abhaya Libre"/>
                <a:ea typeface="Abhaya Libre"/>
                <a:cs typeface="Abhaya Libre"/>
                <a:sym typeface="Abhaya Libre"/>
              </a:rPr>
              <a:t>a samih</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učenika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podstiču</a:t>
            </a:r>
            <a:r>
              <a:rPr lang="sr-Latn-RS" sz="2400" dirty="0">
                <a:latin typeface="Abhaya Libre"/>
                <a:ea typeface="Abhaya Libre"/>
                <a:cs typeface="Abhaya Libre"/>
                <a:sym typeface="Abhaya Libre"/>
              </a:rPr>
              <a:t>ć</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budu</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err="1">
                <a:latin typeface="Abhaya Libre"/>
                <a:ea typeface="Abhaya Libre"/>
                <a:cs typeface="Abhaya Libre"/>
                <a:sym typeface="Abhaya Libre"/>
              </a:rPr>
              <a:t>inovacije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praksi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i </a:t>
            </a:r>
            <a:r>
              <a:rPr lang="en-US" sz="2400" dirty="0" err="1" smtClean="0">
                <a:latin typeface="Abhaya Libre"/>
                <a:ea typeface="Abhaya Libre"/>
                <a:cs typeface="Abhaya Libre"/>
                <a:sym typeface="Abhaya Libre"/>
              </a:rPr>
              <a:t>opstanak</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u </a:t>
            </a:r>
            <a:r>
              <a:rPr lang="en-US" sz="2400" dirty="0" err="1">
                <a:latin typeface="Abhaya Libre"/>
                <a:ea typeface="Abhaya Libre"/>
                <a:cs typeface="Abhaya Libre"/>
                <a:sym typeface="Abhaya Libre"/>
              </a:rPr>
              <a:t>novom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svetu</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 s obzirom na to da </a:t>
            </a:r>
            <a:r>
              <a:rPr lang="en-US" sz="2400" dirty="0" err="1" smtClean="0">
                <a:latin typeface="Abhaya Libre"/>
                <a:ea typeface="Abhaya Libre"/>
                <a:cs typeface="Abhaya Libre"/>
                <a:sym typeface="Abhaya Libre"/>
              </a:rPr>
              <a:t>pristup</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obrazovanju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globalna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usluga</a:t>
            </a:r>
            <a:r>
              <a:rPr lang="en-US" sz="2400" dirty="0">
                <a:latin typeface="Abhaya Libre"/>
                <a:ea typeface="Abhaya Libre"/>
                <a:cs typeface="Abhaya Libre"/>
                <a:sym typeface="Abhaya Libre"/>
              </a:rPr>
              <a:t>.” </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Postoji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nekoliko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razloga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zašto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digitalno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studente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obrazovne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institucije</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lang="sr-Latn-RS" sz="2400" dirty="0">
              <a:latin typeface="Abhaya Libre"/>
              <a:ea typeface="Abhaya Libre"/>
              <a:cs typeface="Abhaya Libre"/>
              <a:sym typeface="Abhaya Libre"/>
            </a:endParaRPr>
          </a:p>
          <a:p>
            <a:pPr lvl="0" algn="just">
              <a:lnSpc>
                <a:spcPct val="139958"/>
              </a:lnSpc>
              <a:buSzPts val="2400"/>
            </a:pPr>
            <a:r>
              <a:rPr lang="sr-Latn-RS" sz="2400" dirty="0" smtClean="0">
                <a:latin typeface="Abhaya Libre"/>
                <a:ea typeface="Abhaya Libre"/>
                <a:cs typeface="Abhaya Libre"/>
                <a:sym typeface="Abhaya Libre"/>
              </a:rPr>
              <a:t>Ovde je nabrojano </a:t>
            </a:r>
            <a:r>
              <a:rPr lang="en-US" sz="2400" u="sng" dirty="0" err="1" smtClean="0">
                <a:solidFill>
                  <a:schemeClr val="hlink"/>
                </a:solidFill>
                <a:latin typeface="Abhaya Libre"/>
                <a:ea typeface="Abhaya Libre"/>
                <a:cs typeface="Abhaya Libre"/>
                <a:sym typeface="Abhaya Libre"/>
                <a:hlinkClick r:id="rId8"/>
              </a:rPr>
              <a:t>najvažnijih</a:t>
            </a:r>
            <a:r>
              <a:rPr lang="en-US" sz="2400" u="sng" dirty="0" smtClean="0">
                <a:solidFill>
                  <a:schemeClr val="hlink"/>
                </a:solidFill>
                <a:latin typeface="Abhaya Libre"/>
                <a:ea typeface="Abhaya Libre"/>
                <a:cs typeface="Abhaya Libre"/>
                <a:sym typeface="Abhaya Libre"/>
                <a:hlinkClick r:id="rId8"/>
              </a:rPr>
              <a:t> 10 </a:t>
            </a:r>
            <a:r>
              <a:rPr lang="en-US" sz="2400" dirty="0" smtClean="0">
                <a:latin typeface="Abhaya Libre"/>
                <a:ea typeface="Abhaya Libre"/>
                <a:cs typeface="Abhaya Libre"/>
                <a:sym typeface="Abhaya Libre"/>
              </a:rPr>
              <a:t>:</a:t>
            </a:r>
            <a:endParaRPr sz="2400" dirty="0">
              <a:latin typeface="Abhaya Libre"/>
              <a:ea typeface="Abhaya Libre"/>
              <a:cs typeface="Abhaya Libre"/>
              <a:sym typeface="Abhaya Libre"/>
            </a:endParaRPr>
          </a:p>
          <a:p>
            <a:pPr lvl="0" algn="just">
              <a:lnSpc>
                <a:spcPct val="139958"/>
              </a:lnSpc>
              <a:buSzPts val="2400"/>
            </a:pPr>
            <a:r>
              <a:rPr lang="en-US" sz="2400" b="1" dirty="0">
                <a:latin typeface="Abhaya Libre"/>
                <a:ea typeface="Abhaya Libre"/>
                <a:cs typeface="Abhaya Libre"/>
                <a:sym typeface="Abhaya Libre"/>
              </a:rPr>
              <a:t>1. </a:t>
            </a:r>
            <a:r>
              <a:rPr lang="sr-Latn-RS" sz="2400" b="1" dirty="0" smtClean="0">
                <a:latin typeface="Abhaya Libre"/>
                <a:ea typeface="Abhaya Libre"/>
                <a:cs typeface="Abhaya Libre"/>
                <a:sym typeface="Abhaya Libre"/>
              </a:rPr>
              <a:t>Moguć p</a:t>
            </a:r>
            <a:r>
              <a:rPr lang="en-US" sz="2400" b="1" dirty="0" err="1" smtClean="0">
                <a:latin typeface="Abhaya Libre"/>
                <a:ea typeface="Abhaya Libre"/>
                <a:cs typeface="Abhaya Libre"/>
                <a:sym typeface="Abhaya Libre"/>
              </a:rPr>
              <a:t>ristup</a:t>
            </a:r>
            <a:r>
              <a:rPr lang="en-US" sz="2400" b="1" dirty="0" smtClean="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materijalima</a:t>
            </a:r>
            <a:r>
              <a:rPr lang="sr-Latn-RS" sz="2400" b="1" dirty="0" smtClean="0">
                <a:latin typeface="Abhaya Libre"/>
                <a:ea typeface="Abhaya Libre"/>
                <a:cs typeface="Abhaya Libre"/>
                <a:sym typeface="Abhaya Libre"/>
              </a:rPr>
              <a:t> za učenje</a:t>
            </a:r>
            <a:r>
              <a:rPr lang="en-US" sz="2400" b="1" dirty="0" smtClean="0">
                <a:latin typeface="Abhaya Libre"/>
                <a:ea typeface="Abhaya Libre"/>
                <a:cs typeface="Abhaya Libre"/>
                <a:sym typeface="Abhaya Libre"/>
              </a:rPr>
              <a:t> </a:t>
            </a:r>
            <a:r>
              <a:rPr lang="sr-Latn-RS" sz="2400" b="1" dirty="0" smtClean="0">
                <a:latin typeface="Abhaya Libre"/>
                <a:ea typeface="Abhaya Libre"/>
                <a:cs typeface="Abhaya Libre"/>
                <a:sym typeface="Abhaya Libre"/>
              </a:rPr>
              <a:t>u bilo koje doba</a:t>
            </a:r>
            <a:r>
              <a:rPr lang="en-US" sz="2400" b="1" dirty="0" smtClean="0">
                <a:latin typeface="Abhaya Libre"/>
                <a:ea typeface="Abhaya Libre"/>
                <a:cs typeface="Abhaya Libre"/>
                <a:sym typeface="Abhaya Libre"/>
              </a:rPr>
              <a:t>. </a:t>
            </a:r>
            <a:r>
              <a:rPr lang="en-US" sz="2400" b="1" dirty="0">
                <a:latin typeface="Abhaya Libre"/>
                <a:ea typeface="Abhaya Libre"/>
                <a:cs typeface="Abhaya Libre"/>
                <a:sym typeface="Abhaya Libre"/>
              </a:rPr>
              <a:t>2. </a:t>
            </a:r>
            <a:r>
              <a:rPr lang="sr-Latn-RS" sz="2400" b="1" dirty="0" smtClean="0">
                <a:latin typeface="Abhaya Libre"/>
                <a:ea typeface="Abhaya Libre"/>
                <a:cs typeface="Abhaya Libre"/>
                <a:sym typeface="Abhaya Libre"/>
              </a:rPr>
              <a:t>Olakšana</a:t>
            </a:r>
            <a:r>
              <a:rPr lang="en-US" sz="2400" b="1" dirty="0" smtClean="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saradnj</a:t>
            </a:r>
            <a:r>
              <a:rPr lang="sr-Latn-RS" sz="2400" b="1" dirty="0">
                <a:latin typeface="Abhaya Libre"/>
                <a:ea typeface="Abhaya Libre"/>
                <a:cs typeface="Abhaya Libre"/>
                <a:sym typeface="Abhaya Libre"/>
              </a:rPr>
              <a:t>a</a:t>
            </a:r>
            <a:r>
              <a:rPr lang="en-US" sz="2400" b="1" dirty="0" smtClean="0">
                <a:latin typeface="Abhaya Libre"/>
                <a:ea typeface="Abhaya Libre"/>
                <a:cs typeface="Abhaya Libre"/>
                <a:sym typeface="Abhaya Libre"/>
              </a:rPr>
              <a:t>. </a:t>
            </a:r>
            <a:r>
              <a:rPr lang="en-US" sz="2400" b="1" dirty="0">
                <a:latin typeface="Abhaya Libre"/>
                <a:ea typeface="Abhaya Libre"/>
                <a:cs typeface="Abhaya Libre"/>
                <a:sym typeface="Abhaya Libre"/>
              </a:rPr>
              <a:t>3. </a:t>
            </a:r>
            <a:r>
              <a:rPr lang="en-US" sz="2400" b="1" dirty="0" err="1">
                <a:latin typeface="Abhaya Libre"/>
                <a:ea typeface="Abhaya Libre"/>
                <a:cs typeface="Abhaya Libre"/>
                <a:sym typeface="Abhaya Libre"/>
              </a:rPr>
              <a:t>Više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resursa</a:t>
            </a:r>
            <a:r>
              <a:rPr lang="en-US" sz="2400" b="1" dirty="0">
                <a:latin typeface="Abhaya Libre"/>
                <a:ea typeface="Abhaya Libre"/>
                <a:cs typeface="Abhaya Libre"/>
                <a:sym typeface="Abhaya Libre"/>
              </a:rPr>
              <a:t>. 4. </a:t>
            </a:r>
            <a:r>
              <a:rPr lang="en-US" sz="2400" b="1" dirty="0" err="1">
                <a:latin typeface="Abhaya Libre"/>
                <a:ea typeface="Abhaya Libre"/>
                <a:cs typeface="Abhaya Libre"/>
                <a:sym typeface="Abhaya Libre"/>
              </a:rPr>
              <a:t>Bolji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angažman</a:t>
            </a:r>
            <a:r>
              <a:rPr lang="en-US" sz="2400" b="1" dirty="0">
                <a:latin typeface="Abhaya Libre"/>
                <a:ea typeface="Abhaya Libre"/>
                <a:cs typeface="Abhaya Libre"/>
                <a:sym typeface="Abhaya Libre"/>
              </a:rPr>
              <a:t>.</a:t>
            </a:r>
          </a:p>
          <a:p>
            <a:pPr lvl="0" algn="just">
              <a:lnSpc>
                <a:spcPct val="139958"/>
              </a:lnSpc>
              <a:buSzPts val="2400"/>
            </a:pPr>
            <a:r>
              <a:rPr lang="en-US" sz="2400" b="1" dirty="0">
                <a:latin typeface="Abhaya Libre"/>
                <a:ea typeface="Abhaya Libre"/>
                <a:cs typeface="Abhaya Libre"/>
                <a:sym typeface="Abhaya Libre"/>
              </a:rPr>
              <a:t>5. </a:t>
            </a:r>
            <a:r>
              <a:rPr lang="en-US" sz="2400" b="1" dirty="0" err="1">
                <a:latin typeface="Abhaya Libre"/>
                <a:ea typeface="Abhaya Libre"/>
                <a:cs typeface="Abhaya Libre"/>
                <a:sym typeface="Abhaya Libre"/>
              </a:rPr>
              <a:t>Personalizovano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učenje</a:t>
            </a:r>
            <a:r>
              <a:rPr lang="en-US" sz="2400" b="1" dirty="0">
                <a:latin typeface="Abhaya Libre"/>
                <a:ea typeface="Abhaya Libre"/>
                <a:cs typeface="Abhaya Libre"/>
                <a:sym typeface="Abhaya Libre"/>
              </a:rPr>
              <a:t>. 6. </a:t>
            </a:r>
            <a:r>
              <a:rPr lang="sr-Latn-RS" sz="2400" b="1" dirty="0" smtClean="0">
                <a:latin typeface="Abhaya Libre"/>
                <a:ea typeface="Abhaya Libre"/>
                <a:cs typeface="Abhaya Libre"/>
                <a:sym typeface="Abhaya Libre"/>
              </a:rPr>
              <a:t>Otvara mogućnost za </a:t>
            </a:r>
            <a:r>
              <a:rPr lang="en-US" sz="2400" b="1" dirty="0" err="1" smtClean="0">
                <a:latin typeface="Abhaya Libre"/>
                <a:ea typeface="Abhaya Libre"/>
                <a:cs typeface="Abhaya Libre"/>
                <a:sym typeface="Abhaya Libre"/>
              </a:rPr>
              <a:t>nove</a:t>
            </a:r>
            <a:r>
              <a:rPr lang="en-US" sz="2400" b="1" dirty="0" smtClean="0">
                <a:latin typeface="Abhaya Libre"/>
                <a:ea typeface="Abhaya Libre"/>
                <a:cs typeface="Abhaya Libre"/>
                <a:sym typeface="Abhaya Libre"/>
              </a:rPr>
              <a:t> </a:t>
            </a:r>
            <a:r>
              <a:rPr lang="en-US" sz="2400" b="1" dirty="0" err="1">
                <a:latin typeface="Abhaya Libre"/>
                <a:ea typeface="Abhaya Libre"/>
                <a:cs typeface="Abhaya Libre"/>
                <a:sym typeface="Abhaya Libre"/>
              </a:rPr>
              <a:t>strategije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digitalnog</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učenja</a:t>
            </a:r>
            <a:r>
              <a:rPr lang="en-US" sz="2400" b="1" dirty="0">
                <a:latin typeface="Abhaya Libre"/>
                <a:ea typeface="Abhaya Libre"/>
                <a:cs typeface="Abhaya Libre"/>
                <a:sym typeface="Abhaya Libre"/>
              </a:rPr>
              <a:t>. 7. </a:t>
            </a:r>
            <a:r>
              <a:rPr lang="en-US" sz="2400" b="1" dirty="0" err="1">
                <a:latin typeface="Abhaya Libre"/>
                <a:ea typeface="Abhaya Libre"/>
                <a:cs typeface="Abhaya Libre"/>
                <a:sym typeface="Abhaya Libre"/>
              </a:rPr>
              <a:t>Priprema</a:t>
            </a:r>
            <a:r>
              <a:rPr lang="en-US" sz="2400" b="1" dirty="0">
                <a:latin typeface="Abhaya Libre"/>
                <a:ea typeface="Abhaya Libre"/>
                <a:cs typeface="Abhaya Libre"/>
                <a:sym typeface="Abhaya Libre"/>
              </a:rPr>
              <a:t> za rad. 8. </a:t>
            </a:r>
            <a:r>
              <a:rPr lang="en-US" sz="2400" b="1" dirty="0" err="1">
                <a:latin typeface="Abhaya Libre"/>
                <a:ea typeface="Abhaya Libre"/>
                <a:cs typeface="Abhaya Libre"/>
                <a:sym typeface="Abhaya Libre"/>
              </a:rPr>
              <a:t>Izgradnja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vršnjačkih</a:t>
            </a:r>
            <a:r>
              <a:rPr lang="en-US" sz="2400" b="1" dirty="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zajednica</a:t>
            </a:r>
            <a:r>
              <a:rPr lang="en-US" sz="2400" b="1" dirty="0" smtClean="0">
                <a:latin typeface="Abhaya Libre"/>
                <a:ea typeface="Abhaya Libre"/>
                <a:cs typeface="Abhaya Libre"/>
                <a:sym typeface="Abhaya Libre"/>
              </a:rPr>
              <a:t>.</a:t>
            </a:r>
            <a:r>
              <a:rPr lang="sr-Latn-RS" sz="2400" b="1" dirty="0" smtClean="0">
                <a:latin typeface="Abhaya Libre"/>
                <a:ea typeface="Abhaya Libre"/>
                <a:cs typeface="Abhaya Libre"/>
                <a:sym typeface="Abhaya Libre"/>
              </a:rPr>
              <a:t> </a:t>
            </a:r>
            <a:r>
              <a:rPr lang="en-US" sz="2400" b="1" dirty="0" smtClean="0">
                <a:latin typeface="Abhaya Libre"/>
                <a:ea typeface="Abhaya Libre"/>
                <a:cs typeface="Abhaya Libre"/>
                <a:sym typeface="Abhaya Libre"/>
              </a:rPr>
              <a:t>9</a:t>
            </a:r>
            <a:r>
              <a:rPr lang="en-US" sz="2400" b="1" dirty="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Pove</a:t>
            </a:r>
            <a:r>
              <a:rPr lang="sr-Latn-RS" sz="2400" b="1" dirty="0" smtClean="0">
                <a:latin typeface="Abhaya Libre"/>
                <a:ea typeface="Abhaya Libre"/>
                <a:cs typeface="Abhaya Libre"/>
                <a:sym typeface="Abhaya Libre"/>
              </a:rPr>
              <a:t>ć</a:t>
            </a:r>
            <a:r>
              <a:rPr lang="en-US" sz="2400" b="1" dirty="0" smtClean="0">
                <a:latin typeface="Abhaya Libre"/>
                <a:ea typeface="Abhaya Libre"/>
                <a:cs typeface="Abhaya Libre"/>
                <a:sym typeface="Abhaya Libre"/>
              </a:rPr>
              <a:t>ava </a:t>
            </a:r>
            <a:r>
              <a:rPr lang="en-US" sz="2400" b="1" dirty="0" err="1">
                <a:latin typeface="Abhaya Libre"/>
                <a:ea typeface="Abhaya Libre"/>
                <a:cs typeface="Abhaya Libre"/>
                <a:sym typeface="Abhaya Libre"/>
              </a:rPr>
              <a:t>odgovornost</a:t>
            </a:r>
            <a:r>
              <a:rPr lang="en-US" sz="2400" b="1" dirty="0">
                <a:latin typeface="Abhaya Libre"/>
                <a:ea typeface="Abhaya Libre"/>
                <a:cs typeface="Abhaya Libre"/>
                <a:sym typeface="Abhaya Libre"/>
              </a:rPr>
              <a:t>. 10. </a:t>
            </a:r>
            <a:r>
              <a:rPr lang="sr-Latn-RS" sz="2400" b="1" dirty="0" smtClean="0">
                <a:latin typeface="Abhaya Libre"/>
                <a:ea typeface="Abhaya Libre"/>
                <a:cs typeface="Abhaya Libre"/>
                <a:sym typeface="Abhaya Libre"/>
              </a:rPr>
              <a:t>Omogućava p</a:t>
            </a:r>
            <a:r>
              <a:rPr lang="en-US" sz="2400" b="1" dirty="0" err="1" smtClean="0">
                <a:latin typeface="Abhaya Libre"/>
                <a:ea typeface="Abhaya Libre"/>
                <a:cs typeface="Abhaya Libre"/>
                <a:sym typeface="Abhaya Libre"/>
              </a:rPr>
              <a:t>ra</a:t>
            </a:r>
            <a:r>
              <a:rPr lang="sr-Latn-RS" sz="2400" b="1" dirty="0" smtClean="0">
                <a:latin typeface="Abhaya Libre"/>
                <a:ea typeface="Abhaya Libre"/>
                <a:cs typeface="Abhaya Libre"/>
                <a:sym typeface="Abhaya Libre"/>
              </a:rPr>
              <a:t>ć</a:t>
            </a:r>
            <a:r>
              <a:rPr lang="en-US" sz="2400" b="1" dirty="0" err="1" smtClean="0">
                <a:latin typeface="Abhaya Libre"/>
                <a:ea typeface="Abhaya Libre"/>
                <a:cs typeface="Abhaya Libre"/>
                <a:sym typeface="Abhaya Libre"/>
              </a:rPr>
              <a:t>enje</a:t>
            </a:r>
            <a:r>
              <a:rPr lang="en-US" sz="2400" b="1" dirty="0" smtClean="0">
                <a:latin typeface="Abhaya Libre"/>
                <a:ea typeface="Abhaya Libre"/>
                <a:cs typeface="Abhaya Libre"/>
                <a:sym typeface="Abhaya Libre"/>
              </a:rPr>
              <a:t> </a:t>
            </a:r>
            <a:r>
              <a:rPr lang="en-US" sz="2400" b="1" dirty="0" err="1">
                <a:latin typeface="Abhaya Libre"/>
                <a:ea typeface="Abhaya Libre"/>
                <a:cs typeface="Abhaya Libre"/>
                <a:sym typeface="Abhaya Libre"/>
              </a:rPr>
              <a:t>napretka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učenika</a:t>
            </a:r>
            <a:r>
              <a:rPr lang="en-US" sz="2400" b="1"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307" name="Google Shape;307;g1c0d571eb8a_0_69"/>
          <p:cNvSpPr txBox="1"/>
          <p:nvPr/>
        </p:nvSpPr>
        <p:spPr>
          <a:xfrm>
            <a:off x="718939" y="1394030"/>
            <a:ext cx="12558900" cy="786300"/>
          </a:xfrm>
          <a:prstGeom prst="rect">
            <a:avLst/>
          </a:prstGeom>
          <a:noFill/>
          <a:ln>
            <a:noFill/>
          </a:ln>
        </p:spPr>
        <p:txBody>
          <a:bodyPr spcFirstLastPara="1" wrap="square" lIns="0" tIns="0" rIns="0" bIns="0" anchor="t" anchorCtr="0">
            <a:spAutoFit/>
          </a:bodyPr>
          <a:lstStyle/>
          <a:p>
            <a:pPr lvl="0">
              <a:lnSpc>
                <a:spcPct val="85007"/>
              </a:lnSpc>
              <a:buSzPts val="6410"/>
            </a:pPr>
            <a:r>
              <a:rPr lang="en-US" sz="6010" dirty="0">
                <a:latin typeface="Abhaya Libre"/>
                <a:ea typeface="Abhaya Libre"/>
                <a:cs typeface="Abhaya Libre"/>
                <a:sym typeface="Abhaya Libre"/>
              </a:rPr>
              <a:t>10 </a:t>
            </a:r>
            <a:r>
              <a:rPr lang="en-US" sz="6010" dirty="0" err="1" smtClean="0">
                <a:latin typeface="Abhaya Libre"/>
                <a:ea typeface="Abhaya Libre"/>
                <a:cs typeface="Abhaya Libre"/>
                <a:sym typeface="Abhaya Libre"/>
              </a:rPr>
              <a:t>prednosti</a:t>
            </a:r>
            <a:r>
              <a:rPr lang="en-US" sz="6010" dirty="0" smtClean="0">
                <a:latin typeface="Abhaya Libre"/>
                <a:ea typeface="Abhaya Libre"/>
                <a:cs typeface="Abhaya Libre"/>
                <a:sym typeface="Abhaya Libre"/>
              </a:rPr>
              <a:t> </a:t>
            </a:r>
            <a:r>
              <a:rPr lang="en-US" sz="6010" dirty="0" err="1">
                <a:latin typeface="Abhaya Libre"/>
                <a:ea typeface="Abhaya Libre"/>
                <a:cs typeface="Abhaya Libre"/>
                <a:sym typeface="Abhaya Libre"/>
              </a:rPr>
              <a:t>digitalnog</a:t>
            </a:r>
            <a:r>
              <a:rPr lang="en-US" sz="6010" dirty="0">
                <a:latin typeface="Abhaya Libre"/>
                <a:ea typeface="Abhaya Libre"/>
                <a:cs typeface="Abhaya Libre"/>
                <a:sym typeface="Abhaya Libre"/>
              </a:rPr>
              <a:t> </a:t>
            </a:r>
            <a:r>
              <a:rPr lang="en-US" sz="6010" dirty="0" err="1">
                <a:latin typeface="Abhaya Libre"/>
                <a:ea typeface="Abhaya Libre"/>
                <a:cs typeface="Abhaya Libre"/>
                <a:sym typeface="Abhaya Libre"/>
              </a:rPr>
              <a:t>učenja</a:t>
            </a:r>
            <a:endParaRPr sz="1000" b="0" i="0" u="none" strike="noStrike" cap="none" dirty="0">
              <a:solidFill>
                <a:srgbClr val="000000"/>
              </a:solidFill>
              <a:latin typeface="Arial"/>
              <a:ea typeface="Arial"/>
              <a:cs typeface="Arial"/>
              <a:sym typeface="Arial"/>
            </a:endParaRPr>
          </a:p>
        </p:txBody>
      </p:sp>
      <p:sp>
        <p:nvSpPr>
          <p:cNvPr id="308" name="Google Shape;308;g1c0d571eb8a_0_69"/>
          <p:cNvSpPr txBox="1"/>
          <p:nvPr/>
        </p:nvSpPr>
        <p:spPr>
          <a:xfrm>
            <a:off x="757325" y="2180330"/>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sr-Latn-RS" sz="3900" dirty="0" smtClean="0">
                <a:latin typeface="Abhaya Libre"/>
                <a:ea typeface="Abhaya Libre"/>
                <a:cs typeface="Abhaya Libre"/>
                <a:sym typeface="Abhaya Libre"/>
              </a:rPr>
              <a:t>Da li je digitalna pismenost budućnost</a:t>
            </a:r>
            <a:r>
              <a:rPr lang="en-US" sz="390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2"/>
        <p:cNvGrpSpPr/>
        <p:nvPr/>
      </p:nvGrpSpPr>
      <p:grpSpPr>
        <a:xfrm>
          <a:off x="0" y="0"/>
          <a:ext cx="0" cy="0"/>
          <a:chOff x="0" y="0"/>
          <a:chExt cx="0" cy="0"/>
        </a:xfrm>
      </p:grpSpPr>
      <p:pic>
        <p:nvPicPr>
          <p:cNvPr id="313" name="Google Shape;313;g1c0d571eb8a_0_50"/>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14" name="Google Shape;314;g1c0d571eb8a_0_5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5" name="Google Shape;315;g1c0d571eb8a_0_5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16" name="Google Shape;316;g1c0d571eb8a_0_50"/>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317" name="Google Shape;317;g1c0d571eb8a_0_50"/>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18" name="Google Shape;318;g1c0d571eb8a_0_50"/>
          <p:cNvSpPr txBox="1"/>
          <p:nvPr/>
        </p:nvSpPr>
        <p:spPr>
          <a:xfrm>
            <a:off x="546800" y="1030525"/>
            <a:ext cx="16062486"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b="0" i="0" u="none" strike="noStrike" cap="none" dirty="0">
                <a:solidFill>
                  <a:srgbClr val="000000"/>
                </a:solidFill>
                <a:latin typeface="Abhaya Libre"/>
                <a:ea typeface="Abhaya Libre"/>
                <a:cs typeface="Abhaya Libre"/>
                <a:sym typeface="Abhaya Libre"/>
              </a:rPr>
              <a:t>Video: </a:t>
            </a:r>
            <a:r>
              <a:rPr lang="sr-Latn-RS" sz="6410" dirty="0" smtClean="0">
                <a:latin typeface="Abhaya Libre"/>
                <a:ea typeface="Abhaya Libre"/>
                <a:cs typeface="Abhaya Libre"/>
                <a:sym typeface="Abhaya Libre"/>
              </a:rPr>
              <a:t>Šta je digitalna pismenost </a:t>
            </a:r>
            <a:r>
              <a:rPr lang="en-US" sz="6410" dirty="0" smtClean="0">
                <a:latin typeface="Abhaya Libre"/>
                <a:ea typeface="Abhaya Libre"/>
                <a:cs typeface="Abhaya Libre"/>
                <a:sym typeface="Abhaya Libre"/>
              </a:rPr>
              <a:t>- </a:t>
            </a:r>
            <a:r>
              <a:rPr lang="sr-Latn-RS" sz="6410" dirty="0" smtClean="0">
                <a:latin typeface="Abhaya Libre"/>
                <a:ea typeface="Abhaya Libre"/>
                <a:cs typeface="Abhaya Libre"/>
                <a:sym typeface="Abhaya Libre"/>
              </a:rPr>
              <a:t>sumirano</a:t>
            </a:r>
            <a:endParaRPr sz="1400" b="0" i="0" u="none" strike="noStrike" cap="none" dirty="0">
              <a:solidFill>
                <a:srgbClr val="000000"/>
              </a:solidFill>
              <a:latin typeface="Arial"/>
              <a:ea typeface="Arial"/>
              <a:cs typeface="Arial"/>
              <a:sym typeface="Arial"/>
            </a:endParaRPr>
          </a:p>
        </p:txBody>
      </p:sp>
      <p:sp>
        <p:nvSpPr>
          <p:cNvPr id="319" name="Google Shape;319;g1c0d571eb8a_0_50"/>
          <p:cNvSpPr txBox="1"/>
          <p:nvPr/>
        </p:nvSpPr>
        <p:spPr>
          <a:xfrm>
            <a:off x="9308800" y="1942769"/>
            <a:ext cx="8362200" cy="879009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Uz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uticaj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društvenih</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mreža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danas </a:t>
            </a:r>
            <a:r>
              <a:rPr lang="en-US" sz="2400" dirty="0" err="1" smtClean="0">
                <a:latin typeface="Abhaya Libre"/>
                <a:ea typeface="Abhaya Libre"/>
                <a:cs typeface="Abhaya Libre"/>
                <a:sym typeface="Abhaya Libre"/>
              </a:rPr>
              <a:t>uključuju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širok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spektar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otpremanje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sadržaja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Y</a:t>
            </a:r>
            <a:r>
              <a:rPr lang="en-US" sz="2400" dirty="0" err="1" smtClean="0">
                <a:latin typeface="Abhaya Libre"/>
                <a:ea typeface="Abhaya Libre"/>
                <a:cs typeface="Abhaya Libre"/>
                <a:sym typeface="Abhaya Libre"/>
              </a:rPr>
              <a:t>ouTube</a:t>
            </a:r>
            <a:r>
              <a:rPr lang="sr-Latn-RS" sz="2400" dirty="0" smtClean="0">
                <a:latin typeface="Abhaya Libre"/>
                <a:ea typeface="Abhaya Libre"/>
                <a:cs typeface="Abhaya Libre"/>
                <a:sym typeface="Abhaya Libre"/>
              </a:rPr>
              <a:t>, pa </a:t>
            </a:r>
            <a:r>
              <a:rPr lang="en-US" sz="2400" dirty="0" smtClean="0">
                <a:latin typeface="Abhaya Libre"/>
                <a:ea typeface="Abhaya Libre"/>
                <a:cs typeface="Abhaya Libre"/>
                <a:sym typeface="Abhaya Libre"/>
              </a:rPr>
              <a:t>do </a:t>
            </a:r>
            <a:r>
              <a:rPr lang="en-US" sz="2400" dirty="0" err="1">
                <a:latin typeface="Abhaya Libre"/>
                <a:ea typeface="Abhaya Libre"/>
                <a:cs typeface="Abhaya Libre"/>
                <a:sym typeface="Abhaya Libre"/>
              </a:rPr>
              <a:t>deljenja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stvari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F</a:t>
            </a:r>
            <a:r>
              <a:rPr lang="sr-Latn-RS" sz="2400" dirty="0" smtClean="0">
                <a:latin typeface="Abhaya Libre"/>
                <a:ea typeface="Abhaya Libre"/>
                <a:cs typeface="Abhaya Libre"/>
                <a:sym typeface="Abhaya Libre"/>
              </a:rPr>
              <a:t>acebook-</a:t>
            </a:r>
            <a:r>
              <a:rPr lang="en-US" sz="2400" dirty="0" smtClean="0">
                <a:latin typeface="Abhaya Libre"/>
                <a:ea typeface="Abhaya Libre"/>
                <a:cs typeface="Abhaya Libre"/>
                <a:sym typeface="Abhaya Libre"/>
              </a:rPr>
              <a:t>u.</a:t>
            </a:r>
            <a:endParaRPr lang="en-US" sz="2400"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Naročito</a:t>
            </a:r>
            <a:r>
              <a:rPr lang="en-US" sz="2400" dirty="0">
                <a:latin typeface="Abhaya Libre"/>
                <a:ea typeface="Abhaya Libre"/>
                <a:cs typeface="Abhaya Libre"/>
                <a:sym typeface="Abhaya Libre"/>
              </a:rPr>
              <a:t> u </a:t>
            </a:r>
            <a:r>
              <a:rPr lang="en-US" sz="2400" dirty="0" err="1" smtClean="0">
                <a:latin typeface="Abhaya Libre"/>
                <a:ea typeface="Abhaya Libre"/>
                <a:cs typeface="Abhaya Libre"/>
                <a:sym typeface="Abhaya Libre"/>
              </a:rPr>
              <a:t>povezanom</a:t>
            </a:r>
            <a:r>
              <a:rPr lang="sr-Latn-RS" sz="2400" dirty="0" smtClean="0">
                <a:latin typeface="Abhaya Libre"/>
                <a:ea typeface="Abhaya Libre"/>
                <a:cs typeface="Abhaya Libre"/>
                <a:sym typeface="Abhaya Libre"/>
              </a:rPr>
              <a:t>, globalnom</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svetu</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u </a:t>
            </a:r>
            <a:r>
              <a:rPr lang="en-US" sz="2400" dirty="0" err="1">
                <a:latin typeface="Abhaya Libre"/>
                <a:ea typeface="Abhaya Libre"/>
                <a:cs typeface="Abhaya Libre"/>
                <a:sym typeface="Abhaya Libre"/>
              </a:rPr>
              <a:t>kojem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danas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suštinske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potrebne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bismo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postigli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ciljeve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živeli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svakodnevni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život</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b="1" dirty="0" err="1">
                <a:latin typeface="Abhaya Libre"/>
                <a:ea typeface="Abhaya Libre"/>
                <a:cs typeface="Abhaya Libre"/>
                <a:sym typeface="Abhaya Libre"/>
              </a:rPr>
              <a:t>Primeri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veština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digitalne</a:t>
            </a:r>
            <a:r>
              <a:rPr lang="en-US" sz="2400" b="1" dirty="0">
                <a:latin typeface="Abhaya Libre"/>
                <a:ea typeface="Abhaya Libre"/>
                <a:cs typeface="Abhaya Libre"/>
                <a:sym typeface="Abhaya Libre"/>
              </a:rPr>
              <a:t> </a:t>
            </a:r>
            <a:r>
              <a:rPr lang="en-US" sz="2400" b="1" dirty="0" err="1" smtClean="0">
                <a:latin typeface="Abhaya Libre"/>
                <a:ea typeface="Abhaya Libre"/>
                <a:cs typeface="Abhaya Libre"/>
                <a:sym typeface="Abhaya Libre"/>
              </a:rPr>
              <a:t>pismenosti</a:t>
            </a:r>
            <a:r>
              <a:rPr lang="sr-Latn-RS" sz="2400" b="1" dirty="0" smtClean="0">
                <a:latin typeface="Abhaya Libre"/>
                <a:ea typeface="Abhaya Libre"/>
                <a:cs typeface="Abhaya Libre"/>
                <a:sym typeface="Abhaya Libre"/>
              </a:rPr>
              <a:t>:</a:t>
            </a:r>
            <a:endParaRPr lang="sr-Latn-RS" sz="2400" b="1"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telefona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proveru</a:t>
            </a:r>
            <a:r>
              <a:rPr lang="en-US" sz="2400" dirty="0">
                <a:latin typeface="Abhaya Libre"/>
                <a:ea typeface="Abhaya Libre"/>
                <a:cs typeface="Abhaya Libre"/>
                <a:sym typeface="Abhaya Libre"/>
              </a:rPr>
              <a:t> e-</a:t>
            </a:r>
            <a:r>
              <a:rPr lang="en-US" sz="2400" dirty="0" err="1">
                <a:latin typeface="Abhaya Libre"/>
                <a:ea typeface="Abhaya Libre"/>
                <a:cs typeface="Abhaya Libre"/>
                <a:sym typeface="Abhaya Libre"/>
              </a:rPr>
              <a:t>pošte</a:t>
            </a:r>
            <a:r>
              <a:rPr lang="en-US" sz="2400"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pretraživača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pronalaženje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odgovora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pitanj</a:t>
            </a:r>
            <a:r>
              <a:rPr lang="sr-Latn-RS" sz="2400" dirty="0" smtClean="0">
                <a:latin typeface="Abhaya Libre"/>
                <a:ea typeface="Abhaya Libre"/>
                <a:cs typeface="Abhaya Libre"/>
                <a:sym typeface="Abhaya Libre"/>
              </a:rPr>
              <a:t>a</a:t>
            </a:r>
            <a:r>
              <a:rPr lang="en-US" sz="2400" dirty="0" smtClean="0">
                <a:latin typeface="Abhaya Libre"/>
                <a:ea typeface="Abhaya Libre"/>
                <a:cs typeface="Abhaya Libre"/>
                <a:sym typeface="Abhaya Libre"/>
              </a:rPr>
              <a:t>.</a:t>
            </a:r>
            <a:endParaRPr lang="en-US" sz="2400"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pretrage</a:t>
            </a:r>
            <a:r>
              <a:rPr lang="en-US" sz="2400" dirty="0">
                <a:latin typeface="Abhaya Libre"/>
                <a:ea typeface="Abhaya Libre"/>
                <a:cs typeface="Abhaya Libre"/>
                <a:sym typeface="Abhaya Libre"/>
              </a:rPr>
              <a:t> za </a:t>
            </a:r>
            <a:r>
              <a:rPr lang="sr-Latn-RS" sz="2400" dirty="0" smtClean="0">
                <a:latin typeface="Abhaya Libre"/>
                <a:ea typeface="Abhaya Libre"/>
                <a:cs typeface="Abhaya Libre"/>
                <a:sym typeface="Abhaya Libre"/>
              </a:rPr>
              <a:t>bavljenje istraživačkim radom.</a:t>
            </a:r>
            <a:endParaRPr lang="en-US" sz="2400"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Kreiranje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profila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društvenih</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medija</a:t>
            </a:r>
            <a:r>
              <a:rPr lang="sr-Latn-RS" sz="2400" dirty="0" smtClean="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320" name="Google Shape;320;g1c0d571eb8a_0_50" descr="Find out what digital literacy is in the first episode of our Digital Literacy course – part of our 'Go The Distance' course, giving you the skills and knowledge you need to be a top-class distance learner!&#10;&#10;For more information about digital literacy, English language and study skills for distance learners, visit us at http://www.bbc.co.uk/learningenglish/gothedistance.&#10;&#10;To find out more about our partner, The Open University, go to http://www.open.edu/openlearn/tv-radio-events/events/go-the-distance." title="Digital Literacy – What is digital literacy?">
            <a:hlinkClick r:id="rId8"/>
          </p:cNvPr>
          <p:cNvPicPr preferRelativeResize="0"/>
          <p:nvPr/>
        </p:nvPicPr>
        <p:blipFill>
          <a:blip r:embed="rId9">
            <a:alphaModFix/>
          </a:blip>
          <a:stretch>
            <a:fillRect/>
          </a:stretch>
        </p:blipFill>
        <p:spPr>
          <a:xfrm>
            <a:off x="546788" y="2538713"/>
            <a:ext cx="8050430" cy="603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4"/>
        <p:cNvGrpSpPr/>
        <p:nvPr/>
      </p:nvGrpSpPr>
      <p:grpSpPr>
        <a:xfrm>
          <a:off x="0" y="0"/>
          <a:ext cx="0" cy="0"/>
          <a:chOff x="0" y="0"/>
          <a:chExt cx="0" cy="0"/>
        </a:xfrm>
      </p:grpSpPr>
      <p:pic>
        <p:nvPicPr>
          <p:cNvPr id="325" name="Google Shape;325;g1c2ba11e0e5_0_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26" name="Google Shape;326;g1c2ba11e0e5_0_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7" name="Google Shape;327;g1c2ba11e0e5_0_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28" name="Google Shape;328;g1c2ba11e0e5_0_4"/>
          <p:cNvPicPr preferRelativeResize="0"/>
          <p:nvPr/>
        </p:nvPicPr>
        <p:blipFill rotWithShape="1">
          <a:blip r:embed="rId6">
            <a:alphaModFix/>
          </a:blip>
          <a:srcRect/>
          <a:stretch/>
        </p:blipFill>
        <p:spPr>
          <a:xfrm>
            <a:off x="3496030" y="9326916"/>
            <a:ext cx="3710719" cy="779251"/>
          </a:xfrm>
          <a:prstGeom prst="rect">
            <a:avLst/>
          </a:prstGeom>
          <a:noFill/>
          <a:ln>
            <a:noFill/>
          </a:ln>
        </p:spPr>
      </p:pic>
      <p:pic>
        <p:nvPicPr>
          <p:cNvPr id="329" name="Google Shape;329;g1c2ba11e0e5_0_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30" name="Google Shape;330;g1c2ba11e0e5_0_4"/>
          <p:cNvSpPr/>
          <p:nvPr/>
        </p:nvSpPr>
        <p:spPr>
          <a:xfrm>
            <a:off x="324000" y="1619613"/>
            <a:ext cx="8071972" cy="738512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c2ba11e0e5_0_4"/>
          <p:cNvSpPr txBox="1"/>
          <p:nvPr/>
        </p:nvSpPr>
        <p:spPr>
          <a:xfrm>
            <a:off x="1546200" y="515250"/>
            <a:ext cx="14515500" cy="7863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sr-Latn-RS" sz="6010" dirty="0" smtClean="0">
                <a:latin typeface="Abhaya Libre"/>
                <a:ea typeface="Abhaya Libre"/>
                <a:cs typeface="Abhaya Libre"/>
                <a:sym typeface="Abhaya Libre"/>
              </a:rPr>
              <a:t>Tehnologija i obrazovanje</a:t>
            </a:r>
            <a:r>
              <a:rPr lang="en-US" sz="6010" dirty="0" smtClean="0">
                <a:latin typeface="Abhaya Libre"/>
                <a:ea typeface="Abhaya Libre"/>
                <a:cs typeface="Abhaya Libre"/>
                <a:sym typeface="Abhaya Libre"/>
              </a:rPr>
              <a:t>: </a:t>
            </a:r>
            <a:r>
              <a:rPr lang="en-US" sz="6010" dirty="0">
                <a:latin typeface="Abhaya Libre"/>
                <a:ea typeface="Abhaya Libre"/>
                <a:cs typeface="Abhaya Libre"/>
                <a:sym typeface="Abhaya Libre"/>
              </a:rPr>
              <a:t>Google </a:t>
            </a:r>
            <a:r>
              <a:rPr lang="sr-Latn-RS" sz="6010" dirty="0" smtClean="0">
                <a:latin typeface="Abhaya Libre"/>
                <a:ea typeface="Abhaya Libre"/>
                <a:cs typeface="Abhaya Libre"/>
                <a:sym typeface="Abhaya Libre"/>
              </a:rPr>
              <a:t>učionica</a:t>
            </a:r>
            <a:endParaRPr sz="1000" b="0" i="0" u="none" strike="noStrike" cap="none" dirty="0">
              <a:solidFill>
                <a:srgbClr val="000000"/>
              </a:solidFill>
              <a:latin typeface="Arial"/>
              <a:ea typeface="Arial"/>
              <a:cs typeface="Arial"/>
              <a:sym typeface="Arial"/>
            </a:endParaRPr>
          </a:p>
        </p:txBody>
      </p:sp>
      <p:grpSp>
        <p:nvGrpSpPr>
          <p:cNvPr id="332" name="Google Shape;332;g1c2ba11e0e5_0_4"/>
          <p:cNvGrpSpPr/>
          <p:nvPr/>
        </p:nvGrpSpPr>
        <p:grpSpPr>
          <a:xfrm>
            <a:off x="8798233" y="1869300"/>
            <a:ext cx="8557954" cy="8414172"/>
            <a:chOff x="-20857" y="189934"/>
            <a:chExt cx="11410605" cy="11218897"/>
          </a:xfrm>
        </p:grpSpPr>
        <p:sp>
          <p:nvSpPr>
            <p:cNvPr id="333" name="Google Shape;333;g1c2ba11e0e5_0_4"/>
            <p:cNvSpPr txBox="1"/>
            <p:nvPr/>
          </p:nvSpPr>
          <p:spPr>
            <a:xfrm>
              <a:off x="627234" y="7961733"/>
              <a:ext cx="10762500" cy="3447098"/>
            </a:xfrm>
            <a:prstGeom prst="rect">
              <a:avLst/>
            </a:prstGeom>
            <a:noFill/>
            <a:ln>
              <a:noFill/>
            </a:ln>
          </p:spPr>
          <p:txBody>
            <a:bodyPr spcFirstLastPara="1" wrap="square" lIns="0" tIns="0" rIns="0" bIns="0" anchor="t" anchorCtr="0">
              <a:spAutoFit/>
            </a:bodyPr>
            <a:lstStyle/>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Doda</a:t>
              </a:r>
              <a:r>
                <a:rPr lang="sr-Latn-RS" sz="2400" dirty="0" smtClean="0">
                  <a:latin typeface="Abhaya Libre"/>
                  <a:ea typeface="Abhaya Libre"/>
                  <a:cs typeface="Abhaya Libre"/>
                  <a:sym typeface="Abhaya Libre"/>
                </a:rPr>
                <a:t>vati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materijale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svoje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zadatke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sr-Latn-RS" sz="2400" dirty="0" err="1" smtClean="0">
                  <a:latin typeface="Abhaya Libre"/>
                  <a:ea typeface="Abhaya Libre"/>
                  <a:cs typeface="Abhaya Libre"/>
                  <a:sym typeface="Abhaya Libre"/>
                </a:rPr>
                <a:t>Y</a:t>
              </a:r>
              <a:r>
                <a:rPr lang="en-US" sz="2400" dirty="0" err="1" smtClean="0">
                  <a:latin typeface="Abhaya Libre"/>
                  <a:ea typeface="Abhaya Libre"/>
                  <a:cs typeface="Abhaya Libre"/>
                  <a:sym typeface="Abhaya Libre"/>
                </a:rPr>
                <a:t>ouTube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video </a:t>
              </a:r>
              <a:r>
                <a:rPr lang="en-US" sz="2400" dirty="0" err="1">
                  <a:latin typeface="Abhaya Libre"/>
                  <a:ea typeface="Abhaya Libre"/>
                  <a:cs typeface="Abhaya Libre"/>
                  <a:sym typeface="Abhaya Libre"/>
                </a:rPr>
                <a:t>snimci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anketa</a:t>
              </a:r>
              <a:r>
                <a:rPr lang="sr-Latn-RS" sz="2400" dirty="0" smtClean="0">
                  <a:latin typeface="Abhaya Libre"/>
                  <a:ea typeface="Abhaya Libre"/>
                  <a:cs typeface="Abhaya Libre"/>
                  <a:sym typeface="Abhaya Libre"/>
                </a:rPr>
                <a:t> putem</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Google </a:t>
              </a:r>
              <a:r>
                <a:rPr lang="sr-Latn-RS" sz="2400" dirty="0" smtClean="0">
                  <a:latin typeface="Abhaya Libre"/>
                  <a:ea typeface="Abhaya Libre"/>
                  <a:cs typeface="Abhaya Libre"/>
                  <a:sym typeface="Abhaya Libre"/>
                </a:rPr>
                <a:t>upitnika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druge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stavke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Google </a:t>
              </a:r>
              <a:r>
                <a:rPr lang="en-US" sz="2400" dirty="0" err="1">
                  <a:latin typeface="Abhaya Libre"/>
                  <a:ea typeface="Abhaya Libre"/>
                  <a:cs typeface="Abhaya Libre"/>
                  <a:sym typeface="Abhaya Libre"/>
                </a:rPr>
                <a:t>diska</a:t>
              </a:r>
              <a:r>
                <a:rPr lang="en-US" sz="2400"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sr-Latn-RS" sz="2400" dirty="0" smtClean="0">
                  <a:latin typeface="Abhaya Libre"/>
                  <a:ea typeface="Abhaya Libre"/>
                  <a:cs typeface="Abhaya Libre"/>
                  <a:sym typeface="Abhaya Libre"/>
                </a:rPr>
                <a:t>Pružati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direktne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povratne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realnom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vremenu</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334" name="Google Shape;334;g1c2ba11e0e5_0_4"/>
            <p:cNvSpPr txBox="1"/>
            <p:nvPr/>
          </p:nvSpPr>
          <p:spPr>
            <a:xfrm>
              <a:off x="3436866" y="3903767"/>
              <a:ext cx="7420500" cy="27576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sr-Latn-RS" sz="2400" b="1" dirty="0" smtClean="0">
                  <a:latin typeface="Abhaya Libre"/>
                  <a:ea typeface="Abhaya Libre"/>
                  <a:cs typeface="Abhaya Libre"/>
                  <a:sym typeface="Abhaya Libre"/>
                </a:rPr>
                <a:t>Šta možete da uradite u učionici</a:t>
              </a:r>
              <a:r>
                <a:rPr lang="en-US" sz="2400" b="1" dirty="0" smtClean="0">
                  <a:latin typeface="Abhaya Libre"/>
                  <a:ea typeface="Abhaya Libre"/>
                  <a:cs typeface="Abhaya Libre"/>
                  <a:sym typeface="Abhaya Libre"/>
                </a:rPr>
                <a:t>?</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sr-Latn-RS" sz="2400" dirty="0" smtClean="0">
                  <a:latin typeface="Abhaya Libre"/>
                  <a:ea typeface="Abhaya Libre"/>
                  <a:cs typeface="Abhaya Libre"/>
                  <a:sym typeface="Abhaya Libre"/>
                </a:rPr>
                <a:t>Pokrenuti onlajn video sastanak</a:t>
              </a:r>
              <a:r>
                <a:rPr lang="en-US" sz="2400" dirty="0" smtClean="0">
                  <a:latin typeface="Abhaya Libre"/>
                  <a:ea typeface="Abhaya Libre"/>
                  <a:cs typeface="Abhaya Libre"/>
                  <a:sym typeface="Abhaya Libre"/>
                </a:rPr>
                <a:t>.</a:t>
              </a:r>
              <a:endParaRPr sz="2400"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pl-PL" sz="2400" dirty="0" smtClean="0">
                  <a:latin typeface="Abhaya Libre"/>
                  <a:ea typeface="Abhaya Libre"/>
                  <a:cs typeface="Abhaya Libre"/>
                  <a:sym typeface="Abhaya Libre"/>
                </a:rPr>
                <a:t>Kreirati </a:t>
              </a:r>
              <a:r>
                <a:rPr lang="pl-PL" sz="2400" dirty="0">
                  <a:latin typeface="Abhaya Libre"/>
                  <a:ea typeface="Abhaya Libre"/>
                  <a:cs typeface="Abhaya Libre"/>
                  <a:sym typeface="Abhaya Libre"/>
                </a:rPr>
                <a:t>i </a:t>
              </a:r>
              <a:r>
                <a:rPr lang="pl-PL" sz="2400" dirty="0" smtClean="0">
                  <a:latin typeface="Abhaya Libre"/>
                  <a:ea typeface="Abhaya Libre"/>
                  <a:cs typeface="Abhaya Libre"/>
                  <a:sym typeface="Abhaya Libre"/>
                </a:rPr>
                <a:t>upravljati </a:t>
              </a:r>
              <a:r>
                <a:rPr lang="pl-PL" sz="2400" dirty="0">
                  <a:latin typeface="Abhaya Libre"/>
                  <a:ea typeface="Abhaya Libre"/>
                  <a:cs typeface="Abhaya Libre"/>
                  <a:sym typeface="Abhaya Libre"/>
                </a:rPr>
                <a:t>časovima, zadacima i ocenama na </a:t>
              </a:r>
              <a:r>
                <a:rPr lang="pl-PL" sz="2400" dirty="0" smtClean="0">
                  <a:latin typeface="Abhaya Libre"/>
                  <a:ea typeface="Abhaya Libre"/>
                  <a:cs typeface="Abhaya Libre"/>
                  <a:sym typeface="Abhaya Libre"/>
                </a:rPr>
                <a:t>mreži - </a:t>
              </a:r>
              <a:r>
                <a:rPr lang="pl-PL" sz="2400" dirty="0">
                  <a:latin typeface="Abhaya Libre"/>
                  <a:ea typeface="Abhaya Libre"/>
                  <a:cs typeface="Abhaya Libre"/>
                  <a:sym typeface="Abhaya Libre"/>
                </a:rPr>
                <a:t>bez papira.</a:t>
              </a:r>
              <a:endParaRPr sz="2400" dirty="0">
                <a:latin typeface="Abhaya Libre"/>
                <a:ea typeface="Abhaya Libre"/>
                <a:cs typeface="Abhaya Libre"/>
                <a:sym typeface="Abhaya Libre"/>
              </a:endParaRPr>
            </a:p>
          </p:txBody>
        </p:sp>
        <p:sp>
          <p:nvSpPr>
            <p:cNvPr id="335" name="Google Shape;335;g1c2ba11e0e5_0_4"/>
            <p:cNvSpPr txBox="1"/>
            <p:nvPr/>
          </p:nvSpPr>
          <p:spPr>
            <a:xfrm>
              <a:off x="627234" y="189934"/>
              <a:ext cx="7917300" cy="3447097"/>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a:latin typeface="Abhaya Libre"/>
                  <a:ea typeface="Abhaya Libre"/>
                  <a:cs typeface="Abhaya Libre"/>
                  <a:sym typeface="Abhaya Libre"/>
                </a:rPr>
                <a:t>Google </a:t>
              </a:r>
              <a:r>
                <a:rPr lang="sr-Latn-RS" sz="2400" dirty="0" smtClean="0">
                  <a:latin typeface="Abhaya Libre"/>
                  <a:ea typeface="Abhaya Libre"/>
                  <a:cs typeface="Abhaya Libre"/>
                  <a:sym typeface="Abhaya Libre"/>
                </a:rPr>
                <a:t>učionica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sistem</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učenjem</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a:t>
              </a:r>
              <a:r>
                <a:rPr lang="sr-Latn-RS" sz="2400" dirty="0" smtClean="0">
                  <a:latin typeface="Abhaya Libre"/>
                  <a:ea typeface="Abhaya Libre"/>
                  <a:cs typeface="Abhaya Libre"/>
                  <a:sym typeface="Abhaya Libre"/>
                </a:rPr>
                <a:t>SUU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Google </a:t>
              </a:r>
              <a:r>
                <a:rPr lang="en-US" sz="2400" dirty="0" err="1">
                  <a:latin typeface="Abhaya Libre"/>
                  <a:ea typeface="Abhaya Libre"/>
                  <a:cs typeface="Abhaya Libre"/>
                  <a:sym typeface="Abhaya Libre"/>
                </a:rPr>
                <a:t>nudi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nastavnike</a:t>
              </a:r>
              <a:r>
                <a:rPr lang="en-US" sz="2400" dirty="0">
                  <a:latin typeface="Abhaya Libre"/>
                  <a:ea typeface="Abhaya Libre"/>
                  <a:cs typeface="Abhaya Libre"/>
                  <a:sym typeface="Abhaya Libre"/>
                </a:rPr>
                <a:t>. Ova </a:t>
              </a:r>
              <a:r>
                <a:rPr lang="en-US" sz="2400" dirty="0" err="1">
                  <a:latin typeface="Abhaya Libre"/>
                  <a:ea typeface="Abhaya Libre"/>
                  <a:cs typeface="Abhaya Libre"/>
                  <a:sym typeface="Abhaya Libre"/>
                </a:rPr>
                <a:t>aplikacija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onlajn </a:t>
              </a:r>
              <a:r>
                <a:rPr lang="en-US" sz="2400" dirty="0" err="1" smtClean="0">
                  <a:latin typeface="Abhaya Libre"/>
                  <a:ea typeface="Abhaya Libre"/>
                  <a:cs typeface="Abhaya Libre"/>
                  <a:sym typeface="Abhaya Libre"/>
                </a:rPr>
                <a:t>lokaciju</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za </a:t>
              </a:r>
              <a:r>
                <a:rPr lang="en-US" sz="2400" dirty="0" err="1">
                  <a:latin typeface="Abhaya Libre"/>
                  <a:ea typeface="Abhaya Libre"/>
                  <a:cs typeface="Abhaya Libre"/>
                  <a:sym typeface="Abhaya Libre"/>
                </a:rPr>
                <a:t>komunikaciju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studentima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pitanja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zadavanje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zadataka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336" name="Google Shape;336;g1c2ba11e0e5_0_4"/>
            <p:cNvPicPr preferRelativeResize="0"/>
            <p:nvPr/>
          </p:nvPicPr>
          <p:blipFill rotWithShape="1">
            <a:blip r:embed="rId8">
              <a:alphaModFix/>
            </a:blip>
            <a:srcRect/>
            <a:stretch/>
          </p:blipFill>
          <p:spPr>
            <a:xfrm>
              <a:off x="9088224" y="513250"/>
              <a:ext cx="2301524" cy="2310187"/>
            </a:xfrm>
            <a:prstGeom prst="rect">
              <a:avLst/>
            </a:prstGeom>
            <a:noFill/>
            <a:ln>
              <a:noFill/>
            </a:ln>
          </p:spPr>
        </p:pic>
        <p:pic>
          <p:nvPicPr>
            <p:cNvPr id="337" name="Google Shape;337;g1c2ba11e0e5_0_4"/>
            <p:cNvPicPr preferRelativeResize="0"/>
            <p:nvPr/>
          </p:nvPicPr>
          <p:blipFill rotWithShape="1">
            <a:blip r:embed="rId9">
              <a:alphaModFix/>
            </a:blip>
            <a:srcRect/>
            <a:stretch/>
          </p:blipFill>
          <p:spPr>
            <a:xfrm>
              <a:off x="-20857" y="4498065"/>
              <a:ext cx="2548822" cy="2405452"/>
            </a:xfrm>
            <a:prstGeom prst="rect">
              <a:avLst/>
            </a:prstGeom>
            <a:noFill/>
            <a:ln>
              <a:noFill/>
            </a:ln>
          </p:spPr>
        </p:pic>
      </p:grpSp>
      <p:pic>
        <p:nvPicPr>
          <p:cNvPr id="338" name="Google Shape;338;g1c2ba11e0e5_0_4"/>
          <p:cNvPicPr preferRelativeResize="0"/>
          <p:nvPr/>
        </p:nvPicPr>
        <p:blipFill>
          <a:blip r:embed="rId10">
            <a:alphaModFix/>
          </a:blip>
          <a:stretch>
            <a:fillRect/>
          </a:stretch>
        </p:blipFill>
        <p:spPr>
          <a:xfrm>
            <a:off x="2100276" y="3429000"/>
            <a:ext cx="4893165" cy="3665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2"/>
        <p:cNvGrpSpPr/>
        <p:nvPr/>
      </p:nvGrpSpPr>
      <p:grpSpPr>
        <a:xfrm>
          <a:off x="0" y="0"/>
          <a:ext cx="0" cy="0"/>
          <a:chOff x="0" y="0"/>
          <a:chExt cx="0" cy="0"/>
        </a:xfrm>
      </p:grpSpPr>
      <p:sp>
        <p:nvSpPr>
          <p:cNvPr id="343" name="Google Shape;343;p7"/>
          <p:cNvSpPr txBox="1"/>
          <p:nvPr/>
        </p:nvSpPr>
        <p:spPr>
          <a:xfrm>
            <a:off x="1911525" y="2626873"/>
            <a:ext cx="15065100" cy="2585323"/>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Nije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tajna</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popularnije</a:t>
            </a:r>
            <a:r>
              <a:rPr lang="en-US" sz="2400" dirty="0">
                <a:latin typeface="Abhaya Libre"/>
                <a:ea typeface="Abhaya Libre"/>
                <a:cs typeface="Abhaya Libre"/>
                <a:sym typeface="Abhaya Libre"/>
              </a:rPr>
              <a:t>, a </a:t>
            </a:r>
            <a:r>
              <a:rPr lang="en-US" sz="2400" dirty="0" err="1">
                <a:latin typeface="Abhaya Libre"/>
                <a:ea typeface="Abhaya Libre"/>
                <a:cs typeface="Abhaya Libre"/>
                <a:sym typeface="Abhaya Libre"/>
              </a:rPr>
              <a:t>očekuje</a:t>
            </a:r>
            <a:r>
              <a:rPr lang="en-US" sz="2400" dirty="0">
                <a:latin typeface="Abhaya Libre"/>
                <a:ea typeface="Abhaya Libre"/>
                <a:cs typeface="Abhaya Libre"/>
                <a:sym typeface="Abhaya Libre"/>
              </a:rPr>
              <a:t> se da </a:t>
            </a:r>
            <a:r>
              <a:rPr lang="sr-Latn-RS" sz="2400" dirty="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err="1">
                <a:latin typeface="Abhaya Libre"/>
                <a:ea typeface="Abhaya Libre"/>
                <a:cs typeface="Abhaya Libre"/>
                <a:sym typeface="Abhaya Libre"/>
              </a:rPr>
              <a:t>globalna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industrija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elektronskog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dosti</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procen</a:t>
            </a:r>
            <a:r>
              <a:rPr lang="sr-Latn-RS" sz="2400" dirty="0" smtClean="0">
                <a:latin typeface="Abhaya Libre"/>
                <a:ea typeface="Abhaya Libre"/>
                <a:cs typeface="Abhaya Libre"/>
                <a:sym typeface="Abhaya Libre"/>
              </a:rPr>
              <a:t>jeno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od 1 </a:t>
            </a:r>
            <a:r>
              <a:rPr lang="en-US" sz="2400" dirty="0" err="1">
                <a:latin typeface="Abhaya Libre"/>
                <a:ea typeface="Abhaya Libre"/>
                <a:cs typeface="Abhaya Libre"/>
                <a:sym typeface="Abhaya Libre"/>
              </a:rPr>
              <a:t>bilion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dolara</a:t>
            </a:r>
            <a:r>
              <a:rPr lang="en-US" sz="2400" dirty="0">
                <a:latin typeface="Abhaya Libre"/>
                <a:ea typeface="Abhaya Libre"/>
                <a:cs typeface="Abhaya Libre"/>
                <a:sym typeface="Abhaya Libre"/>
              </a:rPr>
              <a:t> do 2027. </a:t>
            </a:r>
            <a:r>
              <a:rPr lang="sr-Latn-RS" sz="2400" dirty="0" smtClean="0">
                <a:latin typeface="Abhaya Libre"/>
                <a:ea typeface="Abhaya Libre"/>
                <a:cs typeface="Abhaya Libre"/>
                <a:sym typeface="Abhaya Libre"/>
              </a:rPr>
              <a:t>godine- </a:t>
            </a:r>
            <a:r>
              <a:rPr lang="en-US" sz="2400" dirty="0" err="1" smtClean="0">
                <a:latin typeface="Abhaya Libre"/>
                <a:ea typeface="Abhaya Libre"/>
                <a:cs typeface="Abhaya Libre"/>
                <a:sym typeface="Abhaya Libre"/>
              </a:rPr>
              <a:t>Sve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više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studenata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prelazi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na internetu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bilo</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radi</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diplomiranim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studentima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diplomiranim</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studentima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žele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unaprede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i poslovnu karijeru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Broj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upisa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mreži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konstantno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rastao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svake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godine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poslednjoj</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deceniji</a:t>
            </a:r>
            <a:r>
              <a:rPr lang="sr-Latn-RS" sz="2400" dirty="0" smtClean="0">
                <a:latin typeface="Abhaya Libre"/>
                <a:ea typeface="Abhaya Libre"/>
                <a:cs typeface="Abhaya Libre"/>
                <a:sym typeface="Abhaya Libre"/>
              </a:rPr>
              <a:t>, a</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zabelež</a:t>
            </a:r>
            <a:r>
              <a:rPr lang="sr-Latn-RS" sz="2400" dirty="0" smtClean="0">
                <a:latin typeface="Abhaya Libre"/>
                <a:ea typeface="Abhaya Libre"/>
                <a:cs typeface="Abhaya Libre"/>
                <a:sym typeface="Abhaya Libre"/>
              </a:rPr>
              <a:t>en</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a:t>
            </a:r>
            <a:r>
              <a:rPr lang="en-US" sz="2400" dirty="0" err="1">
                <a:latin typeface="Abhaya Libre"/>
                <a:ea typeface="Abhaya Libre"/>
                <a:cs typeface="Abhaya Libre"/>
                <a:sym typeface="Abhaya Libre"/>
              </a:rPr>
              <a:t>ogroman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porast</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usled</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pandemije</a:t>
            </a:r>
            <a:r>
              <a:rPr lang="en-US" sz="2400" dirty="0">
                <a:latin typeface="Abhaya Libre"/>
                <a:ea typeface="Abhaya Libre"/>
                <a:cs typeface="Abhaya Libre"/>
                <a:sym typeface="Abhaya Libre"/>
              </a:rPr>
              <a:t> Covid-19.</a:t>
            </a:r>
            <a:endParaRPr sz="2400" b="0" i="0" u="none" strike="noStrike" cap="none" dirty="0">
              <a:solidFill>
                <a:srgbClr val="000000"/>
              </a:solidFill>
              <a:latin typeface="Abhaya Libre"/>
              <a:ea typeface="Abhaya Libre"/>
              <a:cs typeface="Abhaya Libre"/>
              <a:sym typeface="Abhaya Libre"/>
            </a:endParaRPr>
          </a:p>
        </p:txBody>
      </p:sp>
      <p:pic>
        <p:nvPicPr>
          <p:cNvPr id="344" name="Google Shape;344;p7"/>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45" name="Google Shape;345;p7"/>
          <p:cNvSpPr txBox="1"/>
          <p:nvPr/>
        </p:nvSpPr>
        <p:spPr>
          <a:xfrm>
            <a:off x="1911600" y="962825"/>
            <a:ext cx="11777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Statistika onlajn učenja</a:t>
            </a:r>
            <a:endParaRPr sz="1400" b="0" i="0" u="none" strike="noStrike" cap="none" dirty="0">
              <a:solidFill>
                <a:srgbClr val="000000"/>
              </a:solidFill>
              <a:latin typeface="Arial"/>
              <a:ea typeface="Arial"/>
              <a:cs typeface="Arial"/>
              <a:sym typeface="Arial"/>
            </a:endParaRPr>
          </a:p>
        </p:txBody>
      </p:sp>
      <p:pic>
        <p:nvPicPr>
          <p:cNvPr id="346" name="Google Shape;346;p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47" name="Google Shape;347;p7"/>
          <p:cNvSpPr txBox="1"/>
          <p:nvPr/>
        </p:nvSpPr>
        <p:spPr>
          <a:xfrm>
            <a:off x="1911525" y="1710905"/>
            <a:ext cx="9896162" cy="840230"/>
          </a:xfrm>
          <a:prstGeom prst="rect">
            <a:avLst/>
          </a:prstGeom>
          <a:noFill/>
          <a:ln>
            <a:noFill/>
          </a:ln>
        </p:spPr>
        <p:txBody>
          <a:bodyPr spcFirstLastPara="1" wrap="square" lIns="0" tIns="0" rIns="0" bIns="0" anchor="t" anchorCtr="0">
            <a:spAutoFit/>
          </a:bodyPr>
          <a:lstStyle/>
          <a:p>
            <a:pPr lvl="0">
              <a:lnSpc>
                <a:spcPct val="140000"/>
              </a:lnSpc>
              <a:buSzPts val="3900"/>
            </a:pPr>
            <a:r>
              <a:rPr lang="en-US" sz="3900" dirty="0" err="1">
                <a:latin typeface="Abhaya Libre"/>
                <a:ea typeface="Abhaya Libre"/>
                <a:cs typeface="Abhaya Libre"/>
                <a:sym typeface="Abhaya Libre"/>
              </a:rPr>
              <a:t>Najvažnije</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činjenice</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i</a:t>
            </a:r>
            <a:r>
              <a:rPr lang="en-US" sz="3900" dirty="0">
                <a:latin typeface="Abhaya Libre"/>
                <a:ea typeface="Abhaya Libre"/>
                <a:cs typeface="Abhaya Libre"/>
                <a:sym typeface="Abhaya Libre"/>
              </a:rPr>
              <a:t> </a:t>
            </a:r>
            <a:r>
              <a:rPr lang="en-US" sz="3900" dirty="0" err="1">
                <a:latin typeface="Abhaya Libre"/>
                <a:ea typeface="Abhaya Libre"/>
                <a:cs typeface="Abhaya Libre"/>
                <a:sym typeface="Abhaya Libre"/>
              </a:rPr>
              <a:t>statistike</a:t>
            </a:r>
            <a:r>
              <a:rPr lang="en-US" sz="3900" dirty="0">
                <a:latin typeface="Abhaya Libre"/>
                <a:ea typeface="Abhaya Libre"/>
                <a:cs typeface="Abhaya Libre"/>
                <a:sym typeface="Abhaya Libre"/>
              </a:rPr>
              <a:t> </a:t>
            </a:r>
            <a:r>
              <a:rPr lang="sr-Latn-RS" sz="3900" dirty="0" smtClean="0">
                <a:latin typeface="Abhaya Libre"/>
                <a:ea typeface="Abhaya Libre"/>
                <a:cs typeface="Abhaya Libre"/>
                <a:sym typeface="Abhaya Libre"/>
              </a:rPr>
              <a:t>iz</a:t>
            </a:r>
            <a:r>
              <a:rPr lang="en-US" sz="3900" dirty="0" smtClean="0">
                <a:latin typeface="Abhaya Libre"/>
                <a:ea typeface="Abhaya Libre"/>
                <a:cs typeface="Abhaya Libre"/>
                <a:sym typeface="Abhaya Libre"/>
              </a:rPr>
              <a:t> 2022</a:t>
            </a:r>
            <a:r>
              <a:rPr lang="sr-Latn-RS" sz="3900" dirty="0" smtClean="0">
                <a:latin typeface="Abhaya Libre"/>
                <a:ea typeface="Abhaya Libre"/>
                <a:cs typeface="Abhaya Libre"/>
                <a:sym typeface="Abhaya Libre"/>
              </a:rPr>
              <a:t>. godine</a:t>
            </a:r>
            <a:endParaRPr sz="1400" b="0" i="0" u="none" strike="noStrike" cap="none" dirty="0">
              <a:solidFill>
                <a:srgbClr val="000000"/>
              </a:solidFill>
              <a:latin typeface="Arial"/>
              <a:ea typeface="Arial"/>
              <a:cs typeface="Arial"/>
              <a:sym typeface="Arial"/>
            </a:endParaRPr>
          </a:p>
        </p:txBody>
      </p:sp>
      <p:pic>
        <p:nvPicPr>
          <p:cNvPr id="348" name="Google Shape;348;p7"/>
          <p:cNvPicPr preferRelativeResize="0"/>
          <p:nvPr/>
        </p:nvPicPr>
        <p:blipFill>
          <a:blip r:embed="rId5">
            <a:alphaModFix/>
          </a:blip>
          <a:stretch>
            <a:fillRect/>
          </a:stretch>
        </p:blipFill>
        <p:spPr>
          <a:xfrm>
            <a:off x="4050116" y="5201350"/>
            <a:ext cx="11688908" cy="5510500"/>
          </a:xfrm>
          <a:prstGeom prst="rect">
            <a:avLst/>
          </a:prstGeom>
          <a:noFill/>
          <a:ln>
            <a:noFill/>
          </a:ln>
        </p:spPr>
      </p:pic>
      <p:pic>
        <p:nvPicPr>
          <p:cNvPr id="349" name="Google Shape;349;p7"/>
          <p:cNvPicPr preferRelativeResize="0"/>
          <p:nvPr/>
        </p:nvPicPr>
        <p:blipFill rotWithShape="1">
          <a:blip r:embed="rId6">
            <a:alphaModFix/>
          </a:blip>
          <a:srcRect/>
          <a:stretch/>
        </p:blipFill>
        <p:spPr>
          <a:xfrm rot="-4196164">
            <a:off x="-5811133" y="7594029"/>
            <a:ext cx="11622266" cy="12388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53"/>
        <p:cNvGrpSpPr/>
        <p:nvPr/>
      </p:nvGrpSpPr>
      <p:grpSpPr>
        <a:xfrm>
          <a:off x="0" y="0"/>
          <a:ext cx="0" cy="0"/>
          <a:chOff x="0" y="0"/>
          <a:chExt cx="0" cy="0"/>
        </a:xfrm>
      </p:grpSpPr>
      <p:sp>
        <p:nvSpPr>
          <p:cNvPr id="354" name="Google Shape;354;g1c0d571eb8a_0_83"/>
          <p:cNvSpPr txBox="1"/>
          <p:nvPr/>
        </p:nvSpPr>
        <p:spPr>
          <a:xfrm>
            <a:off x="1911525" y="2623125"/>
            <a:ext cx="14828400" cy="1551194"/>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Platforma</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Coursera je </a:t>
            </a:r>
            <a:r>
              <a:rPr lang="en-US" sz="2400" dirty="0" err="1">
                <a:latin typeface="Abhaya Libre"/>
                <a:ea typeface="Abhaya Libre"/>
                <a:cs typeface="Abhaya Libre"/>
                <a:sym typeface="Abhaya Libre"/>
              </a:rPr>
              <a:t>objavila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Izveštaj</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uticaju</a:t>
            </a:r>
            <a:r>
              <a:rPr lang="en-US" sz="2400" dirty="0">
                <a:latin typeface="Abhaya Libre"/>
                <a:ea typeface="Abhaya Libre"/>
                <a:cs typeface="Abhaya Libre"/>
                <a:sym typeface="Abhaya Libre"/>
              </a:rPr>
              <a:t> za 2021. </a:t>
            </a:r>
            <a:r>
              <a:rPr lang="en-US" sz="2400" dirty="0" err="1">
                <a:latin typeface="Abhaya Libre"/>
                <a:ea typeface="Abhaya Libre"/>
                <a:cs typeface="Abhaya Libre"/>
                <a:sym typeface="Abhaya Libre"/>
              </a:rPr>
              <a:t>godinu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pokazuje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da je </a:t>
            </a:r>
            <a:r>
              <a:rPr lang="en-US" sz="2400" dirty="0" err="1" smtClean="0">
                <a:latin typeface="Abhaya Libre"/>
                <a:ea typeface="Abhaya Libre"/>
                <a:cs typeface="Abhaya Libre"/>
                <a:sym typeface="Abhaya Libre"/>
              </a:rPr>
              <a:t>više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od 20 </a:t>
            </a:r>
            <a:r>
              <a:rPr lang="en-US" sz="2400" dirty="0" err="1">
                <a:latin typeface="Abhaya Libre"/>
                <a:ea typeface="Abhaya Libre"/>
                <a:cs typeface="Abhaya Libre"/>
                <a:sym typeface="Abhaya Libre"/>
              </a:rPr>
              <a:t>miliona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učenika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registrovan</a:t>
            </a:r>
            <a:r>
              <a:rPr lang="sr-Latn-RS" sz="2400" dirty="0" smtClean="0">
                <a:latin typeface="Abhaya Libre"/>
                <a:ea typeface="Abhaya Libre"/>
                <a:cs typeface="Abhaya Libre"/>
                <a:sym typeface="Abhaya Libre"/>
              </a:rPr>
              <a:t>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za </a:t>
            </a:r>
            <a:r>
              <a:rPr lang="en-US" sz="2400" dirty="0" err="1">
                <a:latin typeface="Abhaya Libre"/>
                <a:ea typeface="Abhaya Libre"/>
                <a:cs typeface="Abhaya Libre"/>
                <a:sym typeface="Abhaya Libre"/>
              </a:rPr>
              <a:t>kurseve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tokom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godine</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ekvivalentno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ukupnom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rastu</a:t>
            </a:r>
            <a:r>
              <a:rPr lang="en-US" sz="2400" dirty="0">
                <a:latin typeface="Abhaya Libre"/>
                <a:ea typeface="Abhaya Libre"/>
                <a:cs typeface="Abhaya Libre"/>
                <a:sym typeface="Abhaya Libre"/>
              </a:rPr>
              <a:t> u tri </a:t>
            </a:r>
            <a:r>
              <a:rPr lang="en-US" sz="2400" dirty="0" err="1">
                <a:latin typeface="Abhaya Libre"/>
                <a:ea typeface="Abhaya Libre"/>
                <a:cs typeface="Abhaya Libre"/>
                <a:sym typeface="Abhaya Libre"/>
              </a:rPr>
              <a:t>godine</a:t>
            </a:r>
            <a:r>
              <a:rPr lang="en-US" sz="2400" dirty="0">
                <a:latin typeface="Abhaya Libre"/>
                <a:ea typeface="Abhaya Libre"/>
                <a:cs typeface="Abhaya Libre"/>
                <a:sym typeface="Abhaya Libre"/>
              </a:rPr>
              <a:t> pre </a:t>
            </a:r>
            <a:r>
              <a:rPr lang="en-US" sz="2400" dirty="0" err="1">
                <a:latin typeface="Abhaya Libre"/>
                <a:ea typeface="Abhaya Libre"/>
                <a:cs typeface="Abhaya Libre"/>
                <a:sym typeface="Abhaya Libre"/>
              </a:rPr>
              <a:t>pandemije</a:t>
            </a:r>
            <a:r>
              <a:rPr lang="en-US" sz="2400" dirty="0" smtClean="0">
                <a:latin typeface="Abhaya Libre"/>
                <a:ea typeface="Abhaya Libre"/>
                <a:cs typeface="Abhaya Libre"/>
                <a:sym typeface="Abhaya Libre"/>
              </a:rPr>
              <a:t>.</a:t>
            </a:r>
            <a:endParaRPr lang="en-US" sz="2400" dirty="0">
              <a:latin typeface="Abhaya Libre"/>
              <a:ea typeface="Abhaya Libre"/>
              <a:cs typeface="Abhaya Libre"/>
              <a:sym typeface="Abhaya Libre"/>
            </a:endParaRPr>
          </a:p>
        </p:txBody>
      </p:sp>
      <p:pic>
        <p:nvPicPr>
          <p:cNvPr id="355" name="Google Shape;355;g1c0d571eb8a_0_83"/>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56" name="Google Shape;356;g1c0d571eb8a_0_83"/>
          <p:cNvSpPr txBox="1"/>
          <p:nvPr/>
        </p:nvSpPr>
        <p:spPr>
          <a:xfrm>
            <a:off x="1824675" y="1464825"/>
            <a:ext cx="15002100" cy="838800"/>
          </a:xfrm>
          <a:prstGeom prst="rect">
            <a:avLst/>
          </a:prstGeom>
          <a:noFill/>
          <a:ln>
            <a:noFill/>
          </a:ln>
        </p:spPr>
        <p:txBody>
          <a:bodyPr spcFirstLastPara="1" wrap="square" lIns="0" tIns="0" rIns="0" bIns="0" anchor="t" anchorCtr="0">
            <a:spAutoFit/>
          </a:bodyPr>
          <a:lstStyle/>
          <a:p>
            <a:pPr lvl="0">
              <a:lnSpc>
                <a:spcPct val="85007"/>
              </a:lnSpc>
              <a:buSzPts val="6410"/>
            </a:pPr>
            <a:r>
              <a:rPr lang="en-US" sz="6410" dirty="0">
                <a:latin typeface="Abhaya Libre"/>
                <a:ea typeface="Abhaya Libre"/>
                <a:cs typeface="Abhaya Libre"/>
                <a:sym typeface="Abhaya Libre"/>
              </a:rPr>
              <a:t>3 </a:t>
            </a:r>
            <a:r>
              <a:rPr lang="sr-Latn-RS" sz="6410" dirty="0" smtClean="0">
                <a:latin typeface="Abhaya Libre"/>
                <a:ea typeface="Abhaya Libre"/>
                <a:cs typeface="Abhaya Libre"/>
                <a:sym typeface="Abhaya Libre"/>
              </a:rPr>
              <a:t>grafikona</a:t>
            </a:r>
            <a:r>
              <a:rPr lang="en-US" sz="6410" dirty="0" smtClean="0">
                <a:latin typeface="Abhaya Libre"/>
                <a:ea typeface="Abhaya Libre"/>
                <a:cs typeface="Abhaya Libre"/>
                <a:sym typeface="Abhaya Libre"/>
              </a:rPr>
              <a:t>: </a:t>
            </a:r>
            <a:r>
              <a:rPr lang="pl-PL" sz="6410" dirty="0">
                <a:latin typeface="Abhaya Libre"/>
                <a:ea typeface="Abhaya Libre"/>
                <a:cs typeface="Abhaya Libre"/>
                <a:sym typeface="Abhaya Libre"/>
              </a:rPr>
              <a:t>globalni </a:t>
            </a:r>
            <a:r>
              <a:rPr lang="pl-PL" sz="6410" dirty="0" smtClean="0">
                <a:latin typeface="Abhaya Libre"/>
                <a:ea typeface="Abhaya Libre"/>
                <a:cs typeface="Abhaya Libre"/>
                <a:sym typeface="Abhaya Libre"/>
              </a:rPr>
              <a:t>rast </a:t>
            </a:r>
            <a:r>
              <a:rPr lang="pl-PL" sz="6410" dirty="0">
                <a:latin typeface="Abhaya Libre"/>
                <a:ea typeface="Abhaya Libre"/>
                <a:cs typeface="Abhaya Libre"/>
                <a:sym typeface="Abhaya Libre"/>
              </a:rPr>
              <a:t>onlajn </a:t>
            </a:r>
            <a:r>
              <a:rPr lang="pl-PL" sz="6410" dirty="0" smtClean="0">
                <a:latin typeface="Abhaya Libre"/>
                <a:ea typeface="Abhaya Libre"/>
                <a:cs typeface="Abhaya Libre"/>
                <a:sym typeface="Abhaya Libre"/>
              </a:rPr>
              <a:t>učenja</a:t>
            </a:r>
            <a:endParaRPr sz="1400" b="0" i="0" u="none" strike="noStrike" cap="none" dirty="0">
              <a:solidFill>
                <a:srgbClr val="000000"/>
              </a:solidFill>
              <a:latin typeface="Arial"/>
              <a:ea typeface="Arial"/>
              <a:cs typeface="Arial"/>
              <a:sym typeface="Arial"/>
            </a:endParaRPr>
          </a:p>
        </p:txBody>
      </p:sp>
      <p:pic>
        <p:nvPicPr>
          <p:cNvPr id="357" name="Google Shape;357;g1c0d571eb8a_0_83"/>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58" name="Google Shape;358;g1c0d571eb8a_0_83"/>
          <p:cNvPicPr preferRelativeResize="0"/>
          <p:nvPr/>
        </p:nvPicPr>
        <p:blipFill rotWithShape="1">
          <a:blip r:embed="rId5">
            <a:alphaModFix/>
          </a:blip>
          <a:srcRect/>
          <a:stretch/>
        </p:blipFill>
        <p:spPr>
          <a:xfrm>
            <a:off x="13560120" y="545022"/>
            <a:ext cx="2858579" cy="600300"/>
          </a:xfrm>
          <a:prstGeom prst="rect">
            <a:avLst/>
          </a:prstGeom>
          <a:noFill/>
          <a:ln>
            <a:noFill/>
          </a:ln>
        </p:spPr>
      </p:pic>
      <p:pic>
        <p:nvPicPr>
          <p:cNvPr id="359" name="Google Shape;359;g1c0d571eb8a_0_83"/>
          <p:cNvPicPr preferRelativeResize="0"/>
          <p:nvPr/>
        </p:nvPicPr>
        <p:blipFill>
          <a:blip r:embed="rId6">
            <a:alphaModFix/>
          </a:blip>
          <a:stretch>
            <a:fillRect/>
          </a:stretch>
        </p:blipFill>
        <p:spPr>
          <a:xfrm>
            <a:off x="2907278" y="4493819"/>
            <a:ext cx="12499950" cy="4523550"/>
          </a:xfrm>
          <a:prstGeom prst="rect">
            <a:avLst/>
          </a:prstGeom>
          <a:noFill/>
          <a:ln>
            <a:noFill/>
          </a:ln>
        </p:spPr>
      </p:pic>
      <p:pic>
        <p:nvPicPr>
          <p:cNvPr id="360" name="Google Shape;360;g1c0d571eb8a_0_83"/>
          <p:cNvPicPr preferRelativeResize="0"/>
          <p:nvPr/>
        </p:nvPicPr>
        <p:blipFill rotWithShape="1">
          <a:blip r:embed="rId7">
            <a:alphaModFix/>
          </a:blip>
          <a:srcRect/>
          <a:stretch/>
        </p:blipFill>
        <p:spPr>
          <a:xfrm rot="-4196164">
            <a:off x="-5811133" y="7594029"/>
            <a:ext cx="11622267" cy="1238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4"/>
        <p:cNvGrpSpPr/>
        <p:nvPr/>
      </p:nvGrpSpPr>
      <p:grpSpPr>
        <a:xfrm>
          <a:off x="0" y="0"/>
          <a:ext cx="0" cy="0"/>
          <a:chOff x="0" y="0"/>
          <a:chExt cx="0" cy="0"/>
        </a:xfrm>
      </p:grpSpPr>
      <p:pic>
        <p:nvPicPr>
          <p:cNvPr id="365" name="Google Shape;365;p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66" name="Google Shape;366;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7" name="Google Shape;367;p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68" name="Google Shape;368;p8"/>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369" name="Google Shape;369;p8"/>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txBox="1"/>
          <p:nvPr/>
        </p:nvSpPr>
        <p:spPr>
          <a:xfrm>
            <a:off x="976549" y="3428988"/>
            <a:ext cx="9371437" cy="517064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Profesionalci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koji su </a:t>
            </a:r>
            <a:r>
              <a:rPr lang="en-US" sz="2400" dirty="0" err="1" smtClean="0">
                <a:latin typeface="Abhaya Libre"/>
                <a:ea typeface="Abhaya Libre"/>
                <a:cs typeface="Abhaya Libre"/>
                <a:sym typeface="Abhaya Libre"/>
              </a:rPr>
              <a:t>gluvi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mogu</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rezervišu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usluge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daljinu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trenutno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putem</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konferencij</a:t>
            </a:r>
            <a:r>
              <a:rPr lang="sr-Latn-RS" sz="2400" dirty="0" smtClean="0">
                <a:latin typeface="Abhaya Libre"/>
                <a:ea typeface="Abhaya Libre"/>
                <a:cs typeface="Abhaya Libre"/>
                <a:sym typeface="Abhaya Libre"/>
              </a:rPr>
              <a:t>skog</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Sk</a:t>
            </a:r>
            <a:r>
              <a:rPr lang="sr-Latn-RS" sz="2400" dirty="0" smtClean="0">
                <a:latin typeface="Abhaya Libre"/>
                <a:ea typeface="Abhaya Libre"/>
                <a:cs typeface="Abhaya Libre"/>
                <a:sym typeface="Abhaya Libre"/>
              </a:rPr>
              <a:t>y</a:t>
            </a:r>
            <a:r>
              <a:rPr lang="en-US" sz="2400" dirty="0" err="1" smtClean="0">
                <a:latin typeface="Abhaya Libre"/>
                <a:ea typeface="Abhaya Libre"/>
                <a:cs typeface="Abhaya Libre"/>
                <a:sym typeface="Abhaya Libre"/>
              </a:rPr>
              <a:t>pe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poziva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plaćaju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onoliko </a:t>
            </a:r>
            <a:r>
              <a:rPr lang="en-US" sz="2400" dirty="0" err="1" smtClean="0">
                <a:latin typeface="Abhaya Libre"/>
                <a:ea typeface="Abhaya Libre"/>
                <a:cs typeface="Abhaya Libre"/>
                <a:sym typeface="Abhaya Libre"/>
              </a:rPr>
              <a:t>vreme</a:t>
            </a:r>
            <a:r>
              <a:rPr lang="sr-Latn-RS" sz="2400" dirty="0" smtClean="0">
                <a:latin typeface="Abhaya Libre"/>
                <a:ea typeface="Abhaya Libre"/>
                <a:cs typeface="Abhaya Libre"/>
                <a:sym typeface="Abhaya Libre"/>
              </a:rPr>
              <a:t>na koliko su</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iskoristili</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P</a:t>
            </a:r>
            <a:r>
              <a:rPr lang="en-US" sz="2400" dirty="0" err="1" smtClean="0">
                <a:latin typeface="Abhaya Libre"/>
                <a:ea typeface="Abhaya Libre"/>
                <a:cs typeface="Abhaya Libre"/>
                <a:sym typeface="Abhaya Libre"/>
              </a:rPr>
              <a:t>ostoji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čitav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komunikacija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radnom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intuitivne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pristupačne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pomoći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gluvim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osobama</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zaposle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uspešno obavljaju </a:t>
            </a:r>
            <a:r>
              <a:rPr lang="en-US" sz="2400" dirty="0" err="1" smtClean="0">
                <a:latin typeface="Abhaya Libre"/>
                <a:ea typeface="Abhaya Libre"/>
                <a:cs typeface="Abhaya Libre"/>
                <a:sym typeface="Abhaya Libre"/>
              </a:rPr>
              <a:t>pos</a:t>
            </a:r>
            <a:r>
              <a:rPr lang="sr-Latn-RS" sz="2400" dirty="0" smtClean="0">
                <a:latin typeface="Abhaya Libre"/>
                <a:ea typeface="Abhaya Libre"/>
                <a:cs typeface="Abhaya Libre"/>
                <a:sym typeface="Abhaya Libre"/>
              </a:rPr>
              <a:t>ao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Visokotehnološke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usluge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ranije</a:t>
            </a:r>
            <a:r>
              <a:rPr lang="en-US" sz="2400" dirty="0">
                <a:latin typeface="Abhaya Libre"/>
                <a:ea typeface="Abhaya Libre"/>
                <a:cs typeface="Abhaya Libre"/>
                <a:sym typeface="Abhaya Libre"/>
              </a:rPr>
              <a:t> bile </a:t>
            </a:r>
            <a:r>
              <a:rPr lang="en-US" sz="2400" dirty="0" err="1">
                <a:latin typeface="Abhaya Libre"/>
                <a:ea typeface="Abhaya Libre"/>
                <a:cs typeface="Abhaya Libre"/>
                <a:sym typeface="Abhaya Libre"/>
              </a:rPr>
              <a:t>nedostupne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većini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povoljen i distupne osobama svih platežnih moći</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Internet je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postao</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vodeća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demokratizacije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pobeđujući postojeća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tržišta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otvarajući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mogućnosti</a:t>
            </a:r>
            <a:r>
              <a:rPr lang="en-US" sz="2400" dirty="0">
                <a:latin typeface="Abhaya Libre"/>
                <a:ea typeface="Abhaya Libre"/>
                <a:cs typeface="Abhaya Libre"/>
                <a:sym typeface="Abhaya Libre"/>
              </a:rPr>
              <a:t>. Na </a:t>
            </a:r>
            <a:r>
              <a:rPr lang="en-US" sz="2400" dirty="0" err="1">
                <a:latin typeface="Abhaya Libre"/>
                <a:ea typeface="Abhaya Libre"/>
                <a:cs typeface="Abhaya Libre"/>
                <a:sym typeface="Abhaya Libre"/>
              </a:rPr>
              <a:t>radnim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širom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Britanije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će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reći</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toku</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tiha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revolucija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371" name="Google Shape;371;p8"/>
          <p:cNvSpPr txBox="1"/>
          <p:nvPr/>
        </p:nvSpPr>
        <p:spPr>
          <a:xfrm>
            <a:off x="836504" y="1140136"/>
            <a:ext cx="14708296" cy="1625100"/>
          </a:xfrm>
          <a:prstGeom prst="rect">
            <a:avLst/>
          </a:prstGeom>
          <a:noFill/>
          <a:ln>
            <a:noFill/>
          </a:ln>
        </p:spPr>
        <p:txBody>
          <a:bodyPr spcFirstLastPara="1" wrap="square" lIns="0" tIns="0" rIns="0" bIns="0" anchor="t" anchorCtr="0">
            <a:spAutoFit/>
          </a:bodyPr>
          <a:lstStyle/>
          <a:p>
            <a:pPr lvl="0">
              <a:lnSpc>
                <a:spcPct val="85007"/>
              </a:lnSpc>
              <a:buSzPts val="6210"/>
            </a:pPr>
            <a:r>
              <a:rPr lang="en-US" sz="6210" dirty="0" err="1">
                <a:latin typeface="Abhaya Libre"/>
                <a:ea typeface="Abhaya Libre"/>
                <a:cs typeface="Abhaya Libre"/>
                <a:sym typeface="Abhaya Libre"/>
              </a:rPr>
              <a:t>Kako</a:t>
            </a:r>
            <a:r>
              <a:rPr lang="en-US" sz="6210" dirty="0">
                <a:latin typeface="Abhaya Libre"/>
                <a:ea typeface="Abhaya Libre"/>
                <a:cs typeface="Abhaya Libre"/>
                <a:sym typeface="Abhaya Libre"/>
              </a:rPr>
              <a:t> </a:t>
            </a:r>
            <a:r>
              <a:rPr lang="en-US" sz="6210" dirty="0" err="1" smtClean="0">
                <a:latin typeface="Abhaya Libre"/>
                <a:ea typeface="Abhaya Libre"/>
                <a:cs typeface="Abhaya Libre"/>
                <a:sym typeface="Abhaya Libre"/>
              </a:rPr>
              <a:t>inovacije</a:t>
            </a:r>
            <a:r>
              <a:rPr lang="sr-Latn-RS" sz="6210" dirty="0" smtClean="0">
                <a:latin typeface="Abhaya Libre"/>
                <a:ea typeface="Abhaya Libre"/>
                <a:cs typeface="Abhaya Libre"/>
                <a:sym typeface="Abhaya Libre"/>
              </a:rPr>
              <a:t> u digitalnom svetu</a:t>
            </a:r>
            <a:r>
              <a:rPr lang="en-US" sz="6210" dirty="0" smtClean="0">
                <a:latin typeface="Abhaya Libre"/>
                <a:ea typeface="Abhaya Libre"/>
                <a:cs typeface="Abhaya Libre"/>
                <a:sym typeface="Abhaya Libre"/>
              </a:rPr>
              <a:t> </a:t>
            </a:r>
            <a:r>
              <a:rPr lang="en-US" sz="6210" dirty="0" err="1">
                <a:latin typeface="Abhaya Libre"/>
                <a:ea typeface="Abhaya Libre"/>
                <a:cs typeface="Abhaya Libre"/>
                <a:sym typeface="Abhaya Libre"/>
              </a:rPr>
              <a:t>poboljšavaju</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živote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gluvih</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nagluvih</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osoba</a:t>
            </a:r>
            <a:endParaRPr sz="1200" b="0" i="0" u="none" strike="noStrike" cap="none" dirty="0">
              <a:solidFill>
                <a:srgbClr val="000000"/>
              </a:solidFill>
              <a:latin typeface="Arial"/>
              <a:ea typeface="Arial"/>
              <a:cs typeface="Arial"/>
              <a:sym typeface="Arial"/>
            </a:endParaRPr>
          </a:p>
        </p:txBody>
      </p:sp>
      <p:pic>
        <p:nvPicPr>
          <p:cNvPr id="372" name="Google Shape;372;p8"/>
          <p:cNvPicPr preferRelativeResize="0"/>
          <p:nvPr/>
        </p:nvPicPr>
        <p:blipFill>
          <a:blip r:embed="rId7">
            <a:alphaModFix/>
          </a:blip>
          <a:stretch>
            <a:fillRect/>
          </a:stretch>
        </p:blipFill>
        <p:spPr>
          <a:xfrm>
            <a:off x="11052900" y="3974950"/>
            <a:ext cx="5989651" cy="39307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6"/>
        <p:cNvGrpSpPr/>
        <p:nvPr/>
      </p:nvGrpSpPr>
      <p:grpSpPr>
        <a:xfrm>
          <a:off x="0" y="0"/>
          <a:ext cx="0" cy="0"/>
          <a:chOff x="0" y="0"/>
          <a:chExt cx="0" cy="0"/>
        </a:xfrm>
      </p:grpSpPr>
      <p:pic>
        <p:nvPicPr>
          <p:cNvPr id="377" name="Google Shape;377;g1c2baca10de_0_3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78" name="Google Shape;378;g1c2baca10de_0_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9" name="Google Shape;379;g1c2baca10de_0_3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80" name="Google Shape;380;g1c2baca10de_0_3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381" name="Google Shape;381;g1c2baca10de_0_35"/>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c2baca10de_0_35"/>
          <p:cNvSpPr txBox="1"/>
          <p:nvPr/>
        </p:nvSpPr>
        <p:spPr>
          <a:xfrm>
            <a:off x="976550" y="3074551"/>
            <a:ext cx="8963400" cy="5170646"/>
          </a:xfrm>
          <a:prstGeom prst="rect">
            <a:avLst/>
          </a:prstGeom>
          <a:noFill/>
          <a:ln>
            <a:noFill/>
          </a:ln>
        </p:spPr>
        <p:txBody>
          <a:bodyPr spcFirstLastPara="1" wrap="square" lIns="0" tIns="0" rIns="0" bIns="0" anchor="t" anchorCtr="0">
            <a:spAutoFit/>
          </a:bodyPr>
          <a:lstStyle/>
          <a:p>
            <a:pPr lvl="0" algn="just">
              <a:lnSpc>
                <a:spcPct val="139958"/>
              </a:lnSpc>
              <a:buSzPts val="2400"/>
            </a:pPr>
            <a:r>
              <a:rPr lang="sr-Latn-RS" sz="2400" dirty="0" smtClean="0">
                <a:latin typeface="Abhaya Libre"/>
                <a:ea typeface="Abhaya Libre"/>
                <a:cs typeface="Abhaya Libre"/>
                <a:sym typeface="Abhaya Libre"/>
              </a:rPr>
              <a:t>Primer: </a:t>
            </a:r>
            <a:r>
              <a:rPr lang="en-US" sz="2400" dirty="0" err="1" smtClean="0">
                <a:latin typeface="Abhaya Libre"/>
                <a:ea typeface="Abhaya Libre"/>
                <a:cs typeface="Abhaya Libre"/>
                <a:sym typeface="Abhaya Libre"/>
              </a:rPr>
              <a:t>Metju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Džonston</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duboko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gluv</a:t>
            </a:r>
            <a:r>
              <a:rPr lang="en-US" sz="2400" dirty="0">
                <a:latin typeface="Abhaya Libre"/>
                <a:ea typeface="Abhaya Libre"/>
                <a:cs typeface="Abhaya Libre"/>
                <a:sym typeface="Abhaya Libre"/>
              </a:rPr>
              <a:t> od </a:t>
            </a:r>
            <a:r>
              <a:rPr lang="en-US" sz="2400" dirty="0" err="1">
                <a:latin typeface="Abhaya Libre"/>
                <a:ea typeface="Abhaya Libre"/>
                <a:cs typeface="Abhaya Libre"/>
                <a:sym typeface="Abhaya Libre"/>
              </a:rPr>
              <a:t>rođenja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Oduvek</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nosio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slušne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aparate</a:t>
            </a:r>
            <a:r>
              <a:rPr lang="en-US" sz="2400" dirty="0">
                <a:latin typeface="Abhaya Libre"/>
                <a:ea typeface="Abhaya Libre"/>
                <a:cs typeface="Abhaya Libre"/>
                <a:sym typeface="Abhaya Libre"/>
              </a:rPr>
              <a:t>. Ali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otkrio</a:t>
            </a:r>
            <a:r>
              <a:rPr lang="en-US" sz="2400" dirty="0">
                <a:latin typeface="Abhaya Libre"/>
                <a:ea typeface="Abhaya Libre"/>
                <a:cs typeface="Abhaya Libre"/>
                <a:sym typeface="Abhaya Libre"/>
              </a:rPr>
              <a:t> Ai-Live u </a:t>
            </a:r>
            <a:r>
              <a:rPr lang="en-US" sz="2400" dirty="0" err="1">
                <a:latin typeface="Abhaya Libre"/>
                <a:ea typeface="Abhaya Libre"/>
                <a:cs typeface="Abhaya Libre"/>
                <a:sym typeface="Abhaya Libre"/>
              </a:rPr>
              <a:t>svojim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tridesetim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odlučio</a:t>
            </a:r>
            <a:r>
              <a:rPr lang="en-US" sz="2400" dirty="0">
                <a:latin typeface="Abhaya Libre"/>
                <a:ea typeface="Abhaya Libre"/>
                <a:cs typeface="Abhaya Libre"/>
                <a:sym typeface="Abhaya Libre"/>
              </a:rPr>
              <a:t> je da se </a:t>
            </a:r>
            <a:r>
              <a:rPr lang="en-US" sz="2400" dirty="0" err="1">
                <a:latin typeface="Abhaya Libre"/>
                <a:ea typeface="Abhaya Libre"/>
                <a:cs typeface="Abhaya Libre"/>
                <a:sym typeface="Abhaya Libre"/>
              </a:rPr>
              <a:t>pridruži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maloj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privatnoj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kompaniji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tehnički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direktor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Njegova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glavna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uloga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bila</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upoznavanje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potencijalnim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klijentima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timom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konsultanata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Pošto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većina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konsultanata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internet </a:t>
            </a:r>
            <a:r>
              <a:rPr lang="en-US" sz="2400" dirty="0" err="1" smtClean="0">
                <a:latin typeface="Abhaya Libre"/>
                <a:ea typeface="Abhaya Libre"/>
                <a:cs typeface="Abhaya Libre"/>
                <a:sym typeface="Abhaya Libre"/>
              </a:rPr>
              <a:t>sajtovima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klijenata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titlovi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veoma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važni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njega</a:t>
            </a:r>
            <a:r>
              <a:rPr lang="en-US" sz="2400" dirty="0">
                <a:latin typeface="Abhaya Libre"/>
                <a:ea typeface="Abhaya Libre"/>
                <a:cs typeface="Abhaya Libre"/>
                <a:sym typeface="Abhaya Libre"/>
              </a:rPr>
              <a:t> da bi </a:t>
            </a:r>
            <a:r>
              <a:rPr lang="en-US" sz="2400" dirty="0" err="1">
                <a:latin typeface="Abhaya Libre"/>
                <a:ea typeface="Abhaya Libre"/>
                <a:cs typeface="Abhaya Libre"/>
                <a:sym typeface="Abhaya Libre"/>
              </a:rPr>
              <a:t>mogao</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bude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stalnom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kontaktu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njima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radi</a:t>
            </a:r>
            <a:r>
              <a:rPr lang="en-US" sz="2400" dirty="0">
                <a:latin typeface="Abhaya Libre"/>
                <a:ea typeface="Abhaya Libre"/>
                <a:cs typeface="Abhaya Libre"/>
                <a:sym typeface="Abhaya Libre"/>
              </a:rPr>
              <a:t> za IG, </a:t>
            </a:r>
            <a:r>
              <a:rPr lang="en-US" sz="2400" dirty="0" err="1">
                <a:latin typeface="Abhaya Libre"/>
                <a:ea typeface="Abhaya Libre"/>
                <a:cs typeface="Abhaya Libre"/>
                <a:sym typeface="Abhaya Libre"/>
              </a:rPr>
              <a:t>kompaniju</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trgovinu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finansijskim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tržištima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titlove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mreži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licu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Metju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kaže</a:t>
            </a:r>
            <a:r>
              <a:rPr lang="en-US" sz="2400" dirty="0">
                <a:latin typeface="Abhaya Libre"/>
                <a:ea typeface="Abhaya Libre"/>
                <a:cs typeface="Abhaya Libre"/>
                <a:sym typeface="Abhaya Libre"/>
              </a:rPr>
              <a:t>: „Oni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mi </a:t>
            </a:r>
            <a:r>
              <a:rPr lang="en-US" sz="2400" dirty="0" err="1">
                <a:latin typeface="Abhaya Libre"/>
                <a:ea typeface="Abhaya Libre"/>
                <a:cs typeface="Abhaya Libre"/>
                <a:sym typeface="Abhaya Libre"/>
              </a:rPr>
              <a:t>omogućili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dodatno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stvorim </a:t>
            </a:r>
            <a:r>
              <a:rPr lang="en-US" sz="2400" dirty="0" err="1" smtClean="0">
                <a:latin typeface="Abhaya Libre"/>
                <a:ea typeface="Abhaya Libre"/>
                <a:cs typeface="Abhaya Libre"/>
                <a:sym typeface="Abhaya Libre"/>
              </a:rPr>
              <a:t>karijeru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izg</a:t>
            </a:r>
            <a:r>
              <a:rPr lang="en-US" sz="2400" dirty="0" err="1" smtClean="0">
                <a:latin typeface="Abhaya Libre"/>
                <a:ea typeface="Abhaya Libre"/>
                <a:cs typeface="Abhaya Libre"/>
                <a:sym typeface="Abhaya Libre"/>
              </a:rPr>
              <a:t>radim</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samopouzdanije</a:t>
            </a:r>
            <a:r>
              <a:rPr lang="en-US" sz="2400" dirty="0" smtClean="0">
                <a:latin typeface="Abhaya Libre"/>
                <a:ea typeface="Abhaya Libre"/>
                <a:cs typeface="Abhaya Libre"/>
                <a:sym typeface="Abhaya Libre"/>
              </a:rPr>
              <a:t>.</a:t>
            </a:r>
            <a:r>
              <a:rPr lang="sr-Latn-RS" sz="2400" dirty="0" smtClean="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383" name="Google Shape;383;g1c2baca10de_0_35"/>
          <p:cNvSpPr txBox="1"/>
          <p:nvPr/>
        </p:nvSpPr>
        <p:spPr>
          <a:xfrm>
            <a:off x="809999" y="817875"/>
            <a:ext cx="14350487" cy="1624547"/>
          </a:xfrm>
          <a:prstGeom prst="rect">
            <a:avLst/>
          </a:prstGeom>
          <a:noFill/>
          <a:ln>
            <a:noFill/>
          </a:ln>
        </p:spPr>
        <p:txBody>
          <a:bodyPr spcFirstLastPara="1" wrap="square" lIns="0" tIns="0" rIns="0" bIns="0" anchor="t" anchorCtr="0">
            <a:spAutoFit/>
          </a:bodyPr>
          <a:lstStyle/>
          <a:p>
            <a:pPr lvl="0">
              <a:lnSpc>
                <a:spcPct val="85007"/>
              </a:lnSpc>
              <a:buSzPts val="6210"/>
            </a:pPr>
            <a:r>
              <a:rPr lang="en-US" sz="6210" dirty="0" err="1">
                <a:latin typeface="Abhaya Libre"/>
                <a:ea typeface="Abhaya Libre"/>
                <a:cs typeface="Abhaya Libre"/>
                <a:sym typeface="Abhaya Libre"/>
              </a:rPr>
              <a:t>Kako</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inovacije</a:t>
            </a:r>
            <a:r>
              <a:rPr lang="en-US" sz="6210" dirty="0">
                <a:latin typeface="Abhaya Libre"/>
                <a:ea typeface="Abhaya Libre"/>
                <a:cs typeface="Abhaya Libre"/>
                <a:sym typeface="Abhaya Libre"/>
              </a:rPr>
              <a:t> u </a:t>
            </a:r>
            <a:r>
              <a:rPr lang="en-US" sz="6210" dirty="0" err="1">
                <a:latin typeface="Abhaya Libre"/>
                <a:ea typeface="Abhaya Libre"/>
                <a:cs typeface="Abhaya Libre"/>
                <a:sym typeface="Abhaya Libre"/>
              </a:rPr>
              <a:t>digitalnom</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svetu</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poboljšavaju</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živote</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gluvih</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i</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nagluvih</a:t>
            </a:r>
            <a:r>
              <a:rPr lang="en-US" sz="6210" dirty="0">
                <a:latin typeface="Abhaya Libre"/>
                <a:ea typeface="Abhaya Libre"/>
                <a:cs typeface="Abhaya Libre"/>
                <a:sym typeface="Abhaya Libre"/>
              </a:rPr>
              <a:t> </a:t>
            </a:r>
            <a:r>
              <a:rPr lang="en-US" sz="6210" dirty="0" err="1">
                <a:latin typeface="Abhaya Libre"/>
                <a:ea typeface="Abhaya Libre"/>
                <a:cs typeface="Abhaya Libre"/>
                <a:sym typeface="Abhaya Libre"/>
              </a:rPr>
              <a:t>osoba</a:t>
            </a:r>
            <a:endParaRPr lang="en-US" sz="6210" dirty="0">
              <a:latin typeface="Abhaya Libre"/>
              <a:ea typeface="Abhaya Libre"/>
              <a:cs typeface="Abhaya Libre"/>
              <a:sym typeface="Abhaya Libre"/>
            </a:endParaRPr>
          </a:p>
        </p:txBody>
      </p:sp>
      <p:pic>
        <p:nvPicPr>
          <p:cNvPr id="384" name="Google Shape;384;g1c2baca10de_0_35"/>
          <p:cNvPicPr preferRelativeResize="0"/>
          <p:nvPr/>
        </p:nvPicPr>
        <p:blipFill>
          <a:blip r:embed="rId7">
            <a:alphaModFix/>
          </a:blip>
          <a:stretch>
            <a:fillRect/>
          </a:stretch>
        </p:blipFill>
        <p:spPr>
          <a:xfrm>
            <a:off x="11094144" y="3874425"/>
            <a:ext cx="5907169" cy="3940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078653"/>
            <a:ext cx="19062365" cy="3705709"/>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2079337" y="3121447"/>
            <a:ext cx="15821100" cy="3877985"/>
          </a:xfrm>
          <a:prstGeom prst="rect">
            <a:avLst/>
          </a:prstGeom>
          <a:noFill/>
          <a:ln>
            <a:noFill/>
          </a:ln>
        </p:spPr>
        <p:txBody>
          <a:bodyPr spcFirstLastPara="1" wrap="square" lIns="0" tIns="0" rIns="0" bIns="0" anchor="t" anchorCtr="0">
            <a:spAutoFit/>
          </a:bodyPr>
          <a:lstStyle/>
          <a:p>
            <a:pPr lvl="0" algn="ctr">
              <a:lnSpc>
                <a:spcPct val="139988"/>
              </a:lnSpc>
              <a:buSzPts val="7300"/>
            </a:pPr>
            <a:r>
              <a:rPr lang="en-US" sz="5400" dirty="0" err="1">
                <a:solidFill>
                  <a:srgbClr val="04989E"/>
                </a:solidFill>
                <a:latin typeface="Abhaya Libre"/>
                <a:ea typeface="Abhaya Libre"/>
                <a:cs typeface="Abhaya Libre"/>
                <a:sym typeface="Abhaya Libre"/>
              </a:rPr>
              <a:t>Prilagođavanje</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digitalnoj</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komunikaciji</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i</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upoznavanje</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sa</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digitalnom</a:t>
            </a:r>
            <a:r>
              <a:rPr lang="en-US" sz="5400" dirty="0">
                <a:solidFill>
                  <a:srgbClr val="04989E"/>
                </a:solidFill>
                <a:latin typeface="Abhaya Libre"/>
                <a:ea typeface="Abhaya Libre"/>
                <a:cs typeface="Abhaya Libre"/>
                <a:sym typeface="Abhaya Libre"/>
              </a:rPr>
              <a:t> </a:t>
            </a:r>
            <a:r>
              <a:rPr lang="en-US" sz="5400" dirty="0" err="1">
                <a:solidFill>
                  <a:srgbClr val="04989E"/>
                </a:solidFill>
                <a:latin typeface="Abhaya Libre"/>
                <a:ea typeface="Abhaya Libre"/>
                <a:cs typeface="Abhaya Libre"/>
                <a:sym typeface="Abhaya Libre"/>
              </a:rPr>
              <a:t>pismenošću</a:t>
            </a:r>
            <a:r>
              <a:rPr lang="en-US" sz="5400" dirty="0">
                <a:solidFill>
                  <a:srgbClr val="04989E"/>
                </a:solidFill>
                <a:latin typeface="Abhaya Libre"/>
                <a:ea typeface="Abhaya Libre"/>
                <a:cs typeface="Abhaya Libre"/>
                <a:sym typeface="Abhaya Libre"/>
              </a:rPr>
              <a:t>, IT </a:t>
            </a:r>
            <a:r>
              <a:rPr lang="en-US" sz="5400" dirty="0" err="1">
                <a:solidFill>
                  <a:srgbClr val="04989E"/>
                </a:solidFill>
                <a:latin typeface="Abhaya Libre"/>
                <a:ea typeface="Abhaya Libre"/>
                <a:cs typeface="Abhaya Libre"/>
                <a:sym typeface="Abhaya Libre"/>
              </a:rPr>
              <a:t>obrazovanjem</a:t>
            </a:r>
            <a:r>
              <a:rPr lang="en-US" sz="5400" dirty="0">
                <a:solidFill>
                  <a:srgbClr val="04989E"/>
                </a:solidFill>
                <a:latin typeface="Abhaya Libre"/>
                <a:ea typeface="Abhaya Libre"/>
                <a:cs typeface="Abhaya Libre"/>
                <a:sym typeface="Abhaya Libre"/>
              </a:rPr>
              <a:t>, </a:t>
            </a:r>
            <a:r>
              <a:rPr lang="en-US" sz="5400" dirty="0" err="1" smtClean="0">
                <a:solidFill>
                  <a:srgbClr val="04989E"/>
                </a:solidFill>
                <a:latin typeface="Abhaya Libre"/>
                <a:ea typeface="Abhaya Libre"/>
                <a:cs typeface="Abhaya Libre"/>
                <a:sym typeface="Abhaya Libre"/>
              </a:rPr>
              <a:t>veštačkom</a:t>
            </a:r>
            <a:r>
              <a:rPr lang="en-US" sz="5400" dirty="0" smtClean="0">
                <a:solidFill>
                  <a:srgbClr val="04989E"/>
                </a:solidFill>
                <a:latin typeface="Abhaya Libre"/>
                <a:ea typeface="Abhaya Libre"/>
                <a:cs typeface="Abhaya Libre"/>
                <a:sym typeface="Abhaya Libre"/>
              </a:rPr>
              <a:t> </a:t>
            </a:r>
            <a:r>
              <a:rPr lang="en-US" sz="5400" dirty="0" err="1" smtClean="0">
                <a:solidFill>
                  <a:srgbClr val="04989E"/>
                </a:solidFill>
                <a:latin typeface="Abhaya Libre"/>
                <a:ea typeface="Abhaya Libre"/>
                <a:cs typeface="Abhaya Libre"/>
                <a:sym typeface="Abhaya Libre"/>
              </a:rPr>
              <a:t>inteligencijom</a:t>
            </a:r>
            <a:r>
              <a:rPr lang="en-US" sz="5500" dirty="0">
                <a:solidFill>
                  <a:srgbClr val="04989E"/>
                </a:solidFill>
                <a:latin typeface="Abhaya Libre"/>
                <a:ea typeface="Abhaya Libre"/>
                <a:cs typeface="Abhaya Libre"/>
                <a:sym typeface="Abhaya Libre"/>
              </a:rPr>
              <a:t>	</a:t>
            </a:r>
            <a:r>
              <a:rPr lang="en-US" sz="7000" dirty="0">
                <a:solidFill>
                  <a:srgbClr val="04989E"/>
                </a:solidFill>
                <a:latin typeface="Abhaya Libre"/>
                <a:ea typeface="Abhaya Libre"/>
                <a:cs typeface="Abhaya Libre"/>
                <a:sym typeface="Abhaya Libre"/>
              </a:rPr>
              <a:t>	</a:t>
            </a:r>
            <a:endParaRPr sz="6500" b="0" i="0" u="none" strike="noStrike" cap="none" dirty="0">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112" name="Google Shape;112;p2"/>
          <p:cNvPicPr preferRelativeResize="0"/>
          <p:nvPr/>
        </p:nvPicPr>
        <p:blipFill rotWithShape="1">
          <a:blip r:embed="rId10">
            <a:alphaModFix/>
          </a:blip>
          <a:srcRect/>
          <a:stretch/>
        </p:blipFill>
        <p:spPr>
          <a:xfrm>
            <a:off x="7758608" y="9258300"/>
            <a:ext cx="3710720" cy="779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1c0d571eb8a_0_108"/>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90" name="Google Shape;390;g1c0d571eb8a_0_108"/>
          <p:cNvSpPr txBox="1"/>
          <p:nvPr/>
        </p:nvSpPr>
        <p:spPr>
          <a:xfrm>
            <a:off x="1919761" y="910642"/>
            <a:ext cx="10987800" cy="838800"/>
          </a:xfrm>
          <a:prstGeom prst="rect">
            <a:avLst/>
          </a:prstGeom>
          <a:noFill/>
          <a:ln>
            <a:noFill/>
          </a:ln>
        </p:spPr>
        <p:txBody>
          <a:bodyPr spcFirstLastPara="1" wrap="square" lIns="0" tIns="0" rIns="0" bIns="0" anchor="t" anchorCtr="0">
            <a:spAutoFit/>
          </a:bodyPr>
          <a:lstStyle/>
          <a:p>
            <a:pPr lvl="0">
              <a:lnSpc>
                <a:spcPct val="85007"/>
              </a:lnSpc>
              <a:buSzPts val="6410"/>
            </a:pPr>
            <a:r>
              <a:rPr lang="en-US" sz="6410" dirty="0" smtClean="0">
                <a:latin typeface="Abhaya Libre"/>
                <a:ea typeface="Abhaya Libre"/>
                <a:cs typeface="Abhaya Libre"/>
                <a:sym typeface="Abhaya Libre"/>
              </a:rPr>
              <a:t>Mo</a:t>
            </a:r>
            <a:r>
              <a:rPr lang="sr-Latn-RS" sz="6410" dirty="0" smtClean="0">
                <a:latin typeface="Abhaya Libre"/>
                <a:ea typeface="Abhaya Libre"/>
                <a:cs typeface="Abhaya Libre"/>
                <a:sym typeface="Abhaya Libre"/>
              </a:rPr>
              <a:t>ć</a:t>
            </a:r>
            <a:r>
              <a:rPr lang="en-US" sz="6410" dirty="0" smtClean="0">
                <a:latin typeface="Abhaya Libre"/>
                <a:ea typeface="Abhaya Libre"/>
                <a:cs typeface="Abhaya Libre"/>
                <a:sym typeface="Abhaya Libre"/>
              </a:rPr>
              <a:t> </a:t>
            </a:r>
            <a:r>
              <a:rPr lang="en-US" sz="6410" dirty="0" err="1">
                <a:latin typeface="Abhaya Libre"/>
                <a:ea typeface="Abhaya Libre"/>
                <a:cs typeface="Abhaya Libre"/>
                <a:sym typeface="Abhaya Libre"/>
              </a:rPr>
              <a:t>gejmifikacije</a:t>
            </a:r>
            <a:endParaRPr sz="1400" b="0" i="0" u="none" strike="noStrike" cap="none" dirty="0">
              <a:solidFill>
                <a:srgbClr val="000000"/>
              </a:solidFill>
              <a:latin typeface="Arial"/>
              <a:ea typeface="Arial"/>
              <a:cs typeface="Arial"/>
              <a:sym typeface="Arial"/>
            </a:endParaRPr>
          </a:p>
        </p:txBody>
      </p:sp>
      <p:sp>
        <p:nvSpPr>
          <p:cNvPr id="391" name="Google Shape;391;g1c0d571eb8a_0_108"/>
          <p:cNvSpPr txBox="1"/>
          <p:nvPr/>
        </p:nvSpPr>
        <p:spPr>
          <a:xfrm>
            <a:off x="559800" y="2365163"/>
            <a:ext cx="8280600" cy="6204776"/>
          </a:xfrm>
          <a:prstGeom prst="rect">
            <a:avLst/>
          </a:prstGeom>
          <a:noFill/>
          <a:ln>
            <a:noFill/>
          </a:ln>
        </p:spPr>
        <p:txBody>
          <a:bodyPr spcFirstLastPara="1" wrap="square" lIns="0" tIns="0" rIns="0" bIns="0" anchor="t" anchorCtr="0">
            <a:spAutoFit/>
          </a:bodyPr>
          <a:lstStyle/>
          <a:p>
            <a:pPr lvl="0" algn="just">
              <a:lnSpc>
                <a:spcPct val="139958"/>
              </a:lnSpc>
              <a:buSzPts val="2400"/>
            </a:pPr>
            <a:r>
              <a:rPr lang="sr-Latn-RS" sz="2400" dirty="0" smtClean="0">
                <a:latin typeface="Abhaya Libre"/>
                <a:ea typeface="Abhaya Libre"/>
                <a:cs typeface="Abhaya Libre"/>
                <a:sym typeface="Abhaya Libre"/>
              </a:rPr>
              <a:t>Studija slučaja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Duolingo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koristi</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g</a:t>
            </a:r>
            <a:r>
              <a:rPr lang="sr-Latn-RS" sz="2400" dirty="0" smtClean="0">
                <a:latin typeface="Abhaya Libre"/>
                <a:ea typeface="Abhaya Libre"/>
                <a:cs typeface="Abhaya Libre"/>
                <a:sym typeface="Abhaya Libre"/>
              </a:rPr>
              <a:t>ejm</a:t>
            </a:r>
            <a:r>
              <a:rPr lang="en-US" sz="2400" dirty="0" err="1" smtClean="0">
                <a:latin typeface="Abhaya Libre"/>
                <a:ea typeface="Abhaya Libre"/>
                <a:cs typeface="Abhaya Libre"/>
                <a:sym typeface="Abhaya Libre"/>
              </a:rPr>
              <a:t>ifikaciju</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a:t>
            </a:r>
            <a:r>
              <a:rPr lang="en-US" sz="2400" dirty="0" err="1" smtClean="0">
                <a:latin typeface="Abhaya Libre"/>
                <a:ea typeface="Abhaya Libre"/>
                <a:cs typeface="Abhaya Libre"/>
                <a:sym typeface="Abhaya Libre"/>
              </a:rPr>
              <a:t>pove</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a </a:t>
            </a:r>
            <a:r>
              <a:rPr lang="en-US" sz="2400" dirty="0" err="1">
                <a:latin typeface="Abhaya Libre"/>
                <a:ea typeface="Abhaya Libre"/>
                <a:cs typeface="Abhaya Libre"/>
                <a:sym typeface="Abhaya Libre"/>
              </a:rPr>
              <a:t>interesovanje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korisnika</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lvl="0" algn="just">
              <a:lnSpc>
                <a:spcPct val="139958"/>
              </a:lnSpc>
              <a:buSzPts val="2400"/>
            </a:pP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Napravili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Duolingo</a:t>
            </a:r>
            <a:r>
              <a:rPr lang="en-US" sz="2400" dirty="0">
                <a:latin typeface="Abhaya Libre"/>
                <a:ea typeface="Abhaya Libre"/>
                <a:cs typeface="Abhaya Libre"/>
                <a:sym typeface="Abhaya Libre"/>
              </a:rPr>
              <a:t> 2011. </a:t>
            </a:r>
            <a:r>
              <a:rPr lang="en-US" sz="2400" dirty="0" err="1">
                <a:latin typeface="Abhaya Libre"/>
                <a:ea typeface="Abhaya Libre"/>
                <a:cs typeface="Abhaya Libre"/>
                <a:sym typeface="Abhaya Libre"/>
              </a:rPr>
              <a:t>godine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misijom</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razvijemo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najbolje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obrazovanje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učinimo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univerzalno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dostupnim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Uvek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ose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ao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je </a:t>
            </a:r>
            <a:r>
              <a:rPr lang="en-US" sz="2400" dirty="0" err="1">
                <a:latin typeface="Abhaya Libre"/>
                <a:ea typeface="Abhaya Libre"/>
                <a:cs typeface="Abhaya Libre"/>
                <a:sym typeface="Abhaya Libre"/>
              </a:rPr>
              <a:t>ekonomska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nejednakost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jedan</a:t>
            </a:r>
            <a:r>
              <a:rPr lang="en-US" sz="2400" dirty="0">
                <a:latin typeface="Abhaya Libre"/>
                <a:ea typeface="Abhaya Libre"/>
                <a:cs typeface="Abhaya Libre"/>
                <a:sym typeface="Abhaya Libre"/>
              </a:rPr>
              <a:t> od </a:t>
            </a:r>
            <a:r>
              <a:rPr lang="en-US" sz="2400" dirty="0" err="1" smtClean="0">
                <a:latin typeface="Abhaya Libre"/>
                <a:ea typeface="Abhaya Libre"/>
                <a:cs typeface="Abhaya Libre"/>
                <a:sym typeface="Abhaya Libre"/>
              </a:rPr>
              <a:t>najve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ih</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problema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kojima</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čovečanstvo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suočava</a:t>
            </a:r>
            <a:r>
              <a:rPr lang="en-US" sz="2400" dirty="0">
                <a:latin typeface="Abhaya Libre"/>
                <a:ea typeface="Abhaya Libre"/>
                <a:cs typeface="Abhaya Libre"/>
                <a:sym typeface="Abhaya Libre"/>
              </a:rPr>
              <a:t>, a </a:t>
            </a:r>
            <a:r>
              <a:rPr lang="en-US" sz="2400" dirty="0" err="1">
                <a:latin typeface="Abhaya Libre"/>
                <a:ea typeface="Abhaya Libre"/>
                <a:cs typeface="Abhaya Libre"/>
                <a:sym typeface="Abhaya Libre"/>
              </a:rPr>
              <a:t>obrazovanje</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najbolji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pomogne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ve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ini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širom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poboljšaju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vizija</a:t>
            </a:r>
            <a:r>
              <a:rPr lang="en-US" sz="2400" dirty="0">
                <a:latin typeface="Abhaya Libre"/>
                <a:ea typeface="Abhaya Libre"/>
                <a:cs typeface="Abhaya Libre"/>
                <a:sym typeface="Abhaya Libre"/>
              </a:rPr>
              <a:t> je da </a:t>
            </a:r>
            <a:r>
              <a:rPr lang="en-US" sz="2400" dirty="0" err="1">
                <a:latin typeface="Abhaya Libre"/>
                <a:ea typeface="Abhaya Libre"/>
                <a:cs typeface="Abhaya Libre"/>
                <a:sym typeface="Abhaya Libre"/>
              </a:rPr>
              <a:t>stvorimo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kome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novca</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kupi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bolje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obrazovanje</a:t>
            </a:r>
            <a:r>
              <a:rPr lang="en-US" sz="2400" dirty="0">
                <a:latin typeface="Abhaya Libre"/>
                <a:ea typeface="Abhaya Libre"/>
                <a:cs typeface="Abhaya Libre"/>
                <a:sym typeface="Abhaya Libre"/>
              </a:rPr>
              <a:t>.” -Luis von </a:t>
            </a:r>
            <a:r>
              <a:rPr lang="en-US" sz="2400" dirty="0" err="1">
                <a:latin typeface="Abhaya Libre"/>
                <a:ea typeface="Abhaya Libre"/>
                <a:cs typeface="Abhaya Libre"/>
                <a:sym typeface="Abhaya Libre"/>
              </a:rPr>
              <a:t>Ahn</a:t>
            </a:r>
            <a:r>
              <a:rPr lang="en-US" sz="2400" dirty="0">
                <a:latin typeface="Abhaya Libre"/>
                <a:ea typeface="Abhaya Libre"/>
                <a:cs typeface="Abhaya Libre"/>
                <a:sym typeface="Abhaya Libre"/>
              </a:rPr>
              <a:t>, CEO</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392" name="Google Shape;392;g1c0d571eb8a_0_108"/>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393" name="Google Shape;393;g1c0d571eb8a_0_108"/>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94" name="Google Shape;394;g1c0d571eb8a_0_108"/>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395" name="Google Shape;395;g1c0d571eb8a_0_108"/>
          <p:cNvSpPr txBox="1"/>
          <p:nvPr/>
        </p:nvSpPr>
        <p:spPr>
          <a:xfrm>
            <a:off x="9332802" y="3315452"/>
            <a:ext cx="8345598" cy="620477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smtClean="0">
                <a:latin typeface="Abhaya Libre"/>
                <a:ea typeface="Abhaya Libre"/>
                <a:cs typeface="Abhaya Libre"/>
                <a:sym typeface="Abhaya Libre"/>
              </a:rPr>
              <a:t>Duolingo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a:t>
            </a:r>
            <a:r>
              <a:rPr lang="en-US" sz="2400" dirty="0" err="1">
                <a:latin typeface="Abhaya Libre"/>
                <a:ea typeface="Abhaya Libre"/>
                <a:cs typeface="Abhaya Libre"/>
                <a:sym typeface="Abhaya Libre"/>
              </a:rPr>
              <a:t>porastao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do neverovetnih srazmera</a:t>
            </a:r>
            <a:r>
              <a:rPr lang="en-US" sz="2400" dirty="0" smtClean="0">
                <a:latin typeface="Abhaya Libre"/>
                <a:ea typeface="Abhaya Libre"/>
                <a:cs typeface="Abhaya Libre"/>
                <a:sym typeface="Abhaya Libre"/>
              </a:rPr>
              <a:t>, </a:t>
            </a:r>
            <a:r>
              <a:rPr lang="sr-Latn-RS" sz="2400" dirty="0" err="1" smtClean="0">
                <a:latin typeface="Abhaya Libre"/>
                <a:ea typeface="Abhaya Libre"/>
                <a:cs typeface="Abhaya Libre"/>
                <a:sym typeface="Abhaya Libre"/>
              </a:rPr>
              <a:t>n</a:t>
            </a:r>
            <a:r>
              <a:rPr lang="en-US" sz="2400" dirty="0" smtClean="0">
                <a:latin typeface="Abhaya Libre"/>
                <a:ea typeface="Abhaya Libre"/>
                <a:cs typeface="Abhaya Libre"/>
                <a:sym typeface="Abhaya Libre"/>
              </a:rPr>
              <a:t>a </a:t>
            </a:r>
            <a:r>
              <a:rPr lang="en-US" sz="2400" dirty="0" err="1">
                <a:latin typeface="Abhaya Libre"/>
                <a:ea typeface="Abhaya Libre"/>
                <a:cs typeface="Abhaya Libre"/>
                <a:sym typeface="Abhaya Libre"/>
              </a:rPr>
              <a:t>preko</a:t>
            </a:r>
            <a:r>
              <a:rPr lang="en-US" sz="2400" dirty="0">
                <a:latin typeface="Abhaya Libre"/>
                <a:ea typeface="Abhaya Libre"/>
                <a:cs typeface="Abhaya Libre"/>
                <a:sym typeface="Abhaya Libre"/>
              </a:rPr>
              <a:t> 500 </a:t>
            </a:r>
            <a:r>
              <a:rPr lang="en-US" sz="2400" dirty="0" err="1">
                <a:latin typeface="Abhaya Libre"/>
                <a:ea typeface="Abhaya Libre"/>
                <a:cs typeface="Abhaya Libre"/>
                <a:sym typeface="Abhaya Libre"/>
              </a:rPr>
              <a:t>miliona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ukupnih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korisnika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oko</a:t>
            </a:r>
            <a:r>
              <a:rPr lang="en-US" sz="2400" dirty="0">
                <a:latin typeface="Abhaya Libre"/>
                <a:ea typeface="Abhaya Libre"/>
                <a:cs typeface="Abhaya Libre"/>
                <a:sym typeface="Abhaya Libre"/>
              </a:rPr>
              <a:t> 40 </a:t>
            </a:r>
            <a:r>
              <a:rPr lang="en-US" sz="2400" dirty="0" err="1">
                <a:latin typeface="Abhaya Libre"/>
                <a:ea typeface="Abhaya Libre"/>
                <a:cs typeface="Abhaya Libre"/>
                <a:sym typeface="Abhaya Libre"/>
              </a:rPr>
              <a:t>miliona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aktivnih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korisnika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mesečno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a korisnici su iz svih zemalja sveta</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Ponuda podrazumeva</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98 </a:t>
            </a:r>
            <a:r>
              <a:rPr lang="en-US" sz="2400" dirty="0" err="1">
                <a:latin typeface="Abhaya Libre"/>
                <a:ea typeface="Abhaya Libre"/>
                <a:cs typeface="Abhaya Libre"/>
                <a:sym typeface="Abhaya Libre"/>
              </a:rPr>
              <a:t>kurseva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podučavaju</a:t>
            </a:r>
            <a:r>
              <a:rPr lang="en-US" sz="2400" dirty="0">
                <a:latin typeface="Abhaya Libre"/>
                <a:ea typeface="Abhaya Libre"/>
                <a:cs typeface="Abhaya Libre"/>
                <a:sym typeface="Abhaya Libre"/>
              </a:rPr>
              <a:t> 39 </a:t>
            </a:r>
            <a:r>
              <a:rPr lang="en-US" sz="2400" dirty="0" err="1">
                <a:latin typeface="Abhaya Libre"/>
                <a:ea typeface="Abhaya Libre"/>
                <a:cs typeface="Abhaya Libre"/>
                <a:sym typeface="Abhaya Libre"/>
              </a:rPr>
              <a:t>različitih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jezika</a:t>
            </a:r>
            <a:r>
              <a:rPr lang="en-US" sz="2400" dirty="0">
                <a:latin typeface="Abhaya Libre"/>
                <a:ea typeface="Abhaya Libre"/>
                <a:cs typeface="Abhaya Libre"/>
                <a:sym typeface="Abhaya Libre"/>
              </a:rPr>
              <a:t>.</a:t>
            </a:r>
          </a:p>
          <a:p>
            <a:pPr lvl="0" algn="just">
              <a:lnSpc>
                <a:spcPct val="139958"/>
              </a:lnSpc>
              <a:buSzPts val="2400"/>
            </a:pPr>
            <a:r>
              <a:rPr lang="en-US" sz="2400" dirty="0" err="1">
                <a:latin typeface="Abhaya Libre"/>
                <a:ea typeface="Abhaya Libre"/>
                <a:cs typeface="Abhaya Libre"/>
                <a:sym typeface="Abhaya Libre"/>
              </a:rPr>
              <a:t>Duolingo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poznat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stalnom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gotovo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prekomernom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bombardovanju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obaveštenj</a:t>
            </a:r>
            <a:r>
              <a:rPr lang="sr-Latn-RS" sz="2400" dirty="0" smtClean="0">
                <a:latin typeface="Abhaya Libre"/>
                <a:ea typeface="Abhaya Libre"/>
                <a:cs typeface="Abhaya Libre"/>
                <a:sym typeface="Abhaya Libre"/>
              </a:rPr>
              <a:t>ima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Čak</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su postali </a:t>
            </a:r>
            <a:r>
              <a:rPr lang="en-US" sz="2400" dirty="0" err="1" smtClean="0">
                <a:latin typeface="Abhaya Libre"/>
                <a:ea typeface="Abhaya Libre"/>
                <a:cs typeface="Abhaya Libre"/>
                <a:sym typeface="Abhaya Libre"/>
              </a:rPr>
              <a:t>tako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velika</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m</a:t>
            </a:r>
            <a:r>
              <a:rPr lang="sr-Latn-RS" sz="2400" dirty="0">
                <a:latin typeface="Abhaya Libre"/>
                <a:ea typeface="Abhaya Libre"/>
                <a:cs typeface="Abhaya Libre"/>
                <a:sym typeface="Abhaya Libre"/>
              </a:rPr>
              <a:t>i</a:t>
            </a:r>
            <a:r>
              <a:rPr lang="en-US" sz="2400" dirty="0" smtClean="0">
                <a:latin typeface="Abhaya Libre"/>
                <a:ea typeface="Abhaya Libre"/>
                <a:cs typeface="Abhaya Libre"/>
                <a:sym typeface="Abhaya Libre"/>
              </a:rPr>
              <a:t>m </a:t>
            </a:r>
            <a:r>
              <a:rPr lang="en-US" sz="2400" dirty="0" err="1">
                <a:latin typeface="Abhaya Libre"/>
                <a:ea typeface="Abhaya Libre"/>
                <a:cs typeface="Abhaya Libre"/>
                <a:sym typeface="Abhaya Libre"/>
              </a:rPr>
              <a:t>senzacija</a:t>
            </a:r>
            <a:r>
              <a:rPr lang="en-US" sz="2400" dirty="0">
                <a:latin typeface="Abhaya Libre"/>
                <a:ea typeface="Abhaya Libre"/>
                <a:cs typeface="Abhaya Libre"/>
                <a:sym typeface="Abhaya Libre"/>
              </a:rPr>
              <a:t> da </a:t>
            </a:r>
            <a:r>
              <a:rPr lang="sr-Latn-RS" sz="2400" dirty="0" smtClean="0">
                <a:latin typeface="Abhaya Libre"/>
                <a:ea typeface="Abhaya Libre"/>
                <a:cs typeface="Abhaya Libre"/>
                <a:sym typeface="Abhaya Libre"/>
              </a:rPr>
              <a:t>se pisalo </a:t>
            </a:r>
            <a:r>
              <a:rPr lang="en-US" sz="2400" dirty="0" smtClean="0">
                <a:latin typeface="Abhaya Libre"/>
                <a:ea typeface="Abhaya Libre"/>
                <a:cs typeface="Abhaya Libre"/>
                <a:sym typeface="Abhaya Libre"/>
              </a:rPr>
              <a:t>o </a:t>
            </a:r>
            <a:r>
              <a:rPr lang="en-US" sz="2400" dirty="0" err="1">
                <a:latin typeface="Abhaya Libre"/>
                <a:ea typeface="Abhaya Libre"/>
                <a:cs typeface="Abhaya Libre"/>
                <a:sym typeface="Abhaya Libre"/>
              </a:rPr>
              <a:t>njihovom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procesu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obaveštavanja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postu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blogu</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kojem</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govori</a:t>
            </a:r>
            <a:r>
              <a:rPr lang="en-US" sz="2400" dirty="0">
                <a:latin typeface="Abhaya Libre"/>
                <a:ea typeface="Abhaya Libre"/>
                <a:cs typeface="Abhaya Libre"/>
                <a:sym typeface="Abhaya Libre"/>
              </a:rPr>
              <a:t> o „AI </a:t>
            </a:r>
            <a:r>
              <a:rPr lang="en-US" sz="2400" dirty="0" err="1">
                <a:latin typeface="Abhaya Libre"/>
                <a:ea typeface="Abhaya Libre"/>
                <a:cs typeface="Abhaya Libre"/>
                <a:sym typeface="Abhaya Libre"/>
              </a:rPr>
              <a:t>iza</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m</a:t>
            </a:r>
            <a:r>
              <a:rPr lang="sr-Latn-RS" sz="2400" dirty="0"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ma</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dirty="0">
                <a:latin typeface="Abhaya Libre"/>
                <a:ea typeface="Abhaya Libre"/>
                <a:cs typeface="Abhaya Libre"/>
                <a:sym typeface="Abhaya Libre"/>
              </a:rPr>
              <a:t>Za </a:t>
            </a:r>
            <a:r>
              <a:rPr lang="en-US" sz="2400" dirty="0" err="1">
                <a:latin typeface="Abhaya Libre"/>
                <a:ea typeface="Abhaya Libre"/>
                <a:cs typeface="Abhaya Libre"/>
                <a:sym typeface="Abhaya Libre"/>
              </a:rPr>
              <a:t>neke</a:t>
            </a:r>
            <a:r>
              <a:rPr lang="en-US" sz="2400" dirty="0">
                <a:latin typeface="Abhaya Libre"/>
                <a:ea typeface="Abhaya Libre"/>
                <a:cs typeface="Abhaya Libre"/>
                <a:sym typeface="Abhaya Libre"/>
              </a:rPr>
              <a:t>, ova </a:t>
            </a:r>
            <a:r>
              <a:rPr lang="en-US" sz="2400" dirty="0" err="1">
                <a:latin typeface="Abhaya Libre"/>
                <a:ea typeface="Abhaya Libre"/>
                <a:cs typeface="Abhaya Libre"/>
                <a:sym typeface="Abhaya Libre"/>
              </a:rPr>
              <a:t>obaveštenja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predstavljati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potpunu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smetnju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drugima</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to </a:t>
            </a:r>
            <a:r>
              <a:rPr lang="sr-Latn-RS" sz="2400" dirty="0" smtClean="0">
                <a:latin typeface="Abhaya Libre"/>
                <a:ea typeface="Abhaya Libre"/>
                <a:cs typeface="Abhaya Libre"/>
                <a:sym typeface="Abhaya Libre"/>
              </a:rPr>
              <a:t>čini </a:t>
            </a:r>
            <a:r>
              <a:rPr lang="en-US" sz="2400" dirty="0" err="1" smtClean="0">
                <a:latin typeface="Abhaya Libre"/>
                <a:ea typeface="Abhaya Libre"/>
                <a:cs typeface="Abhaya Libre"/>
                <a:sym typeface="Abhaya Libre"/>
              </a:rPr>
              <a:t>svakodnevno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ohrabrenje</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prijateljski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podsticaj</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vrate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među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jezika</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396" name="Google Shape;396;g1c0d571eb8a_0_108"/>
          <p:cNvPicPr preferRelativeResize="0"/>
          <p:nvPr/>
        </p:nvPicPr>
        <p:blipFill>
          <a:blip r:embed="rId7">
            <a:alphaModFix/>
          </a:blip>
          <a:stretch>
            <a:fillRect/>
          </a:stretch>
        </p:blipFill>
        <p:spPr>
          <a:xfrm>
            <a:off x="4599149" y="7675563"/>
            <a:ext cx="4241251" cy="2385700"/>
          </a:xfrm>
          <a:prstGeom prst="rect">
            <a:avLst/>
          </a:prstGeom>
          <a:noFill/>
          <a:ln>
            <a:noFill/>
          </a:ln>
        </p:spPr>
      </p:pic>
      <p:pic>
        <p:nvPicPr>
          <p:cNvPr id="397" name="Google Shape;397;g1c0d571eb8a_0_108"/>
          <p:cNvPicPr preferRelativeResize="0"/>
          <p:nvPr/>
        </p:nvPicPr>
        <p:blipFill>
          <a:blip r:embed="rId8">
            <a:alphaModFix/>
          </a:blip>
          <a:stretch>
            <a:fillRect/>
          </a:stretch>
        </p:blipFill>
        <p:spPr>
          <a:xfrm>
            <a:off x="10470188" y="1234797"/>
            <a:ext cx="1866291" cy="20806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1"/>
        <p:cNvGrpSpPr/>
        <p:nvPr/>
      </p:nvGrpSpPr>
      <p:grpSpPr>
        <a:xfrm>
          <a:off x="0" y="0"/>
          <a:ext cx="0" cy="0"/>
          <a:chOff x="0" y="0"/>
          <a:chExt cx="0" cy="0"/>
        </a:xfrm>
      </p:grpSpPr>
      <p:pic>
        <p:nvPicPr>
          <p:cNvPr id="402" name="Google Shape;402;g1c0d571eb8a_0_143"/>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03" name="Google Shape;403;g1c0d571eb8a_0_1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4" name="Google Shape;404;g1c0d571eb8a_0_14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05" name="Google Shape;405;g1c0d571eb8a_0_143"/>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406" name="Google Shape;406;g1c0d571eb8a_0_143"/>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07" name="Google Shape;407;g1c0d571eb8a_0_143"/>
          <p:cNvSpPr txBox="1"/>
          <p:nvPr/>
        </p:nvSpPr>
        <p:spPr>
          <a:xfrm>
            <a:off x="648000" y="727075"/>
            <a:ext cx="150645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Gejmifikacija: </a:t>
            </a:r>
            <a:r>
              <a:rPr lang="en-US" sz="6410" dirty="0" smtClean="0">
                <a:latin typeface="Abhaya Libre"/>
                <a:ea typeface="Abhaya Libre"/>
                <a:cs typeface="Abhaya Libre"/>
                <a:sym typeface="Abhaya Libre"/>
              </a:rPr>
              <a:t> </a:t>
            </a:r>
            <a:r>
              <a:rPr lang="sr-Latn-RS" sz="6410" dirty="0">
                <a:latin typeface="Abhaya Libre"/>
                <a:ea typeface="Abhaya Libre"/>
                <a:cs typeface="Abhaya Libre"/>
                <a:sym typeface="Abhaya Libre"/>
              </a:rPr>
              <a:t>d</a:t>
            </a:r>
            <a:r>
              <a:rPr lang="sr-Latn-RS" sz="6410" dirty="0" smtClean="0">
                <a:latin typeface="Abhaya Libre"/>
                <a:ea typeface="Abhaya Libre"/>
                <a:cs typeface="Abhaya Libre"/>
                <a:sym typeface="Abhaya Libre"/>
              </a:rPr>
              <a:t>obre i loše strane</a:t>
            </a:r>
            <a:endParaRPr sz="1400" b="0" i="0" u="none" strike="noStrike" cap="none" dirty="0">
              <a:solidFill>
                <a:srgbClr val="000000"/>
              </a:solidFill>
              <a:latin typeface="Arial"/>
              <a:ea typeface="Arial"/>
              <a:cs typeface="Arial"/>
              <a:sym typeface="Arial"/>
            </a:endParaRPr>
          </a:p>
        </p:txBody>
      </p:sp>
      <p:sp>
        <p:nvSpPr>
          <p:cNvPr id="408" name="Google Shape;408;g1c0d571eb8a_0_143"/>
          <p:cNvSpPr txBox="1"/>
          <p:nvPr/>
        </p:nvSpPr>
        <p:spPr>
          <a:xfrm>
            <a:off x="9474255" y="3058680"/>
            <a:ext cx="7668300" cy="4653582"/>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smtClean="0">
                <a:latin typeface="Abhaya Libre"/>
                <a:ea typeface="Abhaya Libre"/>
                <a:cs typeface="Abhaya Libre"/>
                <a:sym typeface="Abhaya Libre"/>
              </a:rPr>
              <a:t>Duolingo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a:t>
            </a:r>
            <a:r>
              <a:rPr lang="en-US" sz="2400" dirty="0" err="1">
                <a:latin typeface="Abhaya Libre"/>
                <a:ea typeface="Abhaya Libre"/>
                <a:cs typeface="Abhaya Libre"/>
                <a:sym typeface="Abhaya Libre"/>
              </a:rPr>
              <a:t>uspeo</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postavi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prilično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čvrstu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osnovu</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izradu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privlačnog</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dizajna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usmerenog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igrač</a:t>
            </a:r>
            <a:r>
              <a:rPr lang="sr-Latn-RS" sz="2400" dirty="0" smtClean="0">
                <a:latin typeface="Abhaya Libre"/>
                <a:ea typeface="Abhaya Libre"/>
                <a:cs typeface="Abhaya Libre"/>
                <a:sym typeface="Abhaya Libre"/>
              </a:rPr>
              <a:t>e igrica</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Koriste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stubova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Oktalisis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Framevork</a:t>
            </a:r>
            <a:r>
              <a:rPr lang="en-US" sz="2400" dirty="0">
                <a:latin typeface="Abhaya Libre"/>
                <a:ea typeface="Abhaya Libre"/>
                <a:cs typeface="Abhaya Libre"/>
                <a:sym typeface="Abhaya Libre"/>
              </a:rPr>
              <a:t>-a, </a:t>
            </a:r>
            <a:r>
              <a:rPr lang="en-US" sz="2400" dirty="0" err="1">
                <a:latin typeface="Abhaya Libre"/>
                <a:ea typeface="Abhaya Libre"/>
                <a:cs typeface="Abhaya Libre"/>
                <a:sym typeface="Abhaya Libre"/>
              </a:rPr>
              <a:t>Duolingo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pruža</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ose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aj</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svrhe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izazova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jasne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povratne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stvara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zabavan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dobrovoljan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za one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zauzeti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jezikom</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dirty="0">
                <a:latin typeface="Abhaya Libre"/>
                <a:ea typeface="Abhaya Libre"/>
                <a:cs typeface="Abhaya Libre"/>
                <a:sym typeface="Abhaya Libre"/>
              </a:rPr>
              <a:t>U </a:t>
            </a:r>
            <a:r>
              <a:rPr lang="en-US" sz="2400" dirty="0" err="1">
                <a:latin typeface="Abhaya Libre"/>
                <a:ea typeface="Abhaya Libre"/>
                <a:cs typeface="Abhaya Libre"/>
                <a:sym typeface="Abhaya Libre"/>
              </a:rPr>
              <a:t>ovom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videu</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vide</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ete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uspešne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neuspešne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enja</a:t>
            </a:r>
            <a:r>
              <a:rPr lang="en-US" sz="2400" dirty="0" smtClean="0">
                <a:latin typeface="Abhaya Libre"/>
                <a:ea typeface="Abhaya Libre"/>
                <a:cs typeface="Abhaya Libre"/>
                <a:sym typeface="Abhaya Libre"/>
              </a:rPr>
              <a:t> g</a:t>
            </a:r>
            <a:r>
              <a:rPr lang="sr-Latn-RS" sz="2400" dirty="0" smtClean="0">
                <a:latin typeface="Abhaya Libre"/>
                <a:ea typeface="Abhaya Libre"/>
                <a:cs typeface="Abhaya Libre"/>
                <a:sym typeface="Abhaya Libre"/>
              </a:rPr>
              <a:t>ejmifikacije</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uključuju</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aplikaciju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Duoligo</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409" name="Google Shape;409;g1c0d571eb8a_0_143" descr="Good and bad ways gamification has been used (Volkswagen, eQuoo, Duolingo, Robinhood + more). Check out my resources below.&#10;&#10;0:00 Intro/What is gamification&#10;0:45 The Piano Stairs&#10;1:10 The World's Deepest Bin&#10;2:10 Duolingo/Learning apps&#10;2:27 Boaty McBoatface/Crowdsourcing&#10;3:20 Uber &amp; gamification&#10;3:52 Robinhood &amp; gamification&#10;4:55 Concl.&#10;&#10;Piano Stairs Video: https://www.youtube.com/watch?v=SByymar3bds&#10;The World's Deepest Bin Video: https://www.youtube.com/watch?v=qRgWttqFKu8&amp;t=0m22s&#10;&#10;eQuoo Mental Health App Website: https://www.equoogame.com/&#10;Gamification Mental Health App Research: https://journals.plos.org/plosone/article?id=10.1371/journal.pone.0237220&#10;&#10;Boaty McBoatface Article: https://www.bbc.com/news/uk-36225652&#10;Uber Article: https://www.cnet.com/news/uber-drivers-uses-psychological-tricks-behavioral-science-incentives/&#10;&#10;Robinhood Article: https://www.wsj.com/articles/confetti-free-stocks-does-robinhoods-design-make-trading-too-easy-11597915801#:~:text=Robinhood%20Chief%20Operating%20Officer%20Gretchen,through%20its%20website%2C%20she%20added.&#10;Robinhood Lawsuit Article: https://www.forbes.com/sites/jeffkauflin/2021/02/08/robinhood-hit-with-wrongful-death-suit-from-the-family-of-alex-kearns-alleging-customer-service-failures-and-reckless-practices/?sh=4b8cacbcad6d" title="Gamification: The Good &amp; Bad (Robinhood, Volkswagen, Duolingo + More)">
            <a:hlinkClick r:id="rId8"/>
          </p:cNvPr>
          <p:cNvPicPr preferRelativeResize="0"/>
          <p:nvPr/>
        </p:nvPicPr>
        <p:blipFill>
          <a:blip r:embed="rId9">
            <a:alphaModFix/>
          </a:blip>
          <a:stretch>
            <a:fillRect/>
          </a:stretch>
        </p:blipFill>
        <p:spPr>
          <a:xfrm>
            <a:off x="864126" y="2794725"/>
            <a:ext cx="7415742" cy="556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g1c0d571eb8a_0_155"/>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15" name="Google Shape;415;g1c0d571eb8a_0_15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g1c0d571eb8a_0_15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17" name="Google Shape;417;g1c0d571eb8a_0_155"/>
          <p:cNvPicPr preferRelativeResize="0"/>
          <p:nvPr/>
        </p:nvPicPr>
        <p:blipFill rotWithShape="1">
          <a:blip r:embed="rId6">
            <a:alphaModFix/>
          </a:blip>
          <a:srcRect/>
          <a:stretch/>
        </p:blipFill>
        <p:spPr>
          <a:xfrm>
            <a:off x="5974643" y="9356366"/>
            <a:ext cx="3710719" cy="779251"/>
          </a:xfrm>
          <a:prstGeom prst="rect">
            <a:avLst/>
          </a:prstGeom>
          <a:noFill/>
          <a:ln>
            <a:noFill/>
          </a:ln>
        </p:spPr>
      </p:pic>
      <p:pic>
        <p:nvPicPr>
          <p:cNvPr id="418" name="Google Shape;418;g1c0d571eb8a_0_155"/>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19" name="Google Shape;419;g1c0d571eb8a_0_155"/>
          <p:cNvSpPr txBox="1"/>
          <p:nvPr/>
        </p:nvSpPr>
        <p:spPr>
          <a:xfrm>
            <a:off x="810000" y="727075"/>
            <a:ext cx="140400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Još jedan primer gejmifikacije</a:t>
            </a:r>
            <a:endParaRPr sz="1400" b="0" i="0" u="none" strike="noStrike" cap="none" dirty="0">
              <a:solidFill>
                <a:srgbClr val="000000"/>
              </a:solidFill>
              <a:latin typeface="Arial"/>
              <a:ea typeface="Arial"/>
              <a:cs typeface="Arial"/>
              <a:sym typeface="Arial"/>
            </a:endParaRPr>
          </a:p>
        </p:txBody>
      </p:sp>
      <p:sp>
        <p:nvSpPr>
          <p:cNvPr id="420" name="Google Shape;420;g1c0d571eb8a_0_155"/>
          <p:cNvSpPr txBox="1"/>
          <p:nvPr/>
        </p:nvSpPr>
        <p:spPr>
          <a:xfrm>
            <a:off x="8204350" y="2180325"/>
            <a:ext cx="9308700" cy="6721840"/>
          </a:xfrm>
          <a:prstGeom prst="rect">
            <a:avLst/>
          </a:prstGeom>
          <a:noFill/>
          <a:ln>
            <a:noFill/>
          </a:ln>
        </p:spPr>
        <p:txBody>
          <a:bodyPr spcFirstLastPara="1" wrap="square" lIns="0" tIns="0" rIns="0" bIns="0" anchor="t" anchorCtr="0">
            <a:spAutoFit/>
          </a:bodyPr>
          <a:lstStyle/>
          <a:p>
            <a:pPr lvl="0" algn="just">
              <a:lnSpc>
                <a:spcPct val="139958"/>
              </a:lnSpc>
              <a:buSzPts val="2600"/>
            </a:pPr>
            <a:r>
              <a:rPr lang="en-US" sz="2600" u="sng" dirty="0" err="1">
                <a:solidFill>
                  <a:schemeClr val="hlink"/>
                </a:solidFill>
                <a:latin typeface="Abhaya Libre"/>
                <a:ea typeface="Abhaya Libre"/>
                <a:cs typeface="Abhaya Libre"/>
                <a:sym typeface="Abhaya Libre"/>
                <a:hlinkClick r:id="rId8"/>
              </a:rPr>
              <a:t>TimeHeroes</a:t>
            </a:r>
            <a:r>
              <a:rPr lang="en-US" sz="2600" u="sng" dirty="0">
                <a:solidFill>
                  <a:schemeClr val="hlink"/>
                </a:solidFill>
                <a:latin typeface="Abhaya Libre"/>
                <a:ea typeface="Abhaya Libre"/>
                <a:cs typeface="Abhaya Libre"/>
                <a:sym typeface="Abhaya Libre"/>
                <a:hlinkClick r:id="rId8"/>
              </a:rPr>
              <a:t> </a:t>
            </a:r>
            <a:r>
              <a:rPr lang="en-US" sz="2600" dirty="0">
                <a:latin typeface="Abhaya Libre"/>
                <a:ea typeface="Abhaya Libre"/>
                <a:cs typeface="Abhaya Libre"/>
                <a:sym typeface="Abhaya Libre"/>
              </a:rPr>
              <a:t>je </a:t>
            </a:r>
            <a:r>
              <a:rPr lang="en-US" sz="2600" dirty="0" err="1" smtClean="0">
                <a:latin typeface="Abhaya Libre"/>
                <a:ea typeface="Abhaya Libre"/>
                <a:cs typeface="Abhaya Libre"/>
                <a:sym typeface="Abhaya Libre"/>
              </a:rPr>
              <a:t>najve</a:t>
            </a:r>
            <a:r>
              <a:rPr lang="sr-Latn-RS" sz="2600" dirty="0" smtClean="0">
                <a:latin typeface="Abhaya Libre"/>
                <a:ea typeface="Abhaya Libre"/>
                <a:cs typeface="Abhaya Libre"/>
                <a:sym typeface="Abhaya Libre"/>
              </a:rPr>
              <a:t>ć</a:t>
            </a:r>
            <a:r>
              <a:rPr lang="en-US" sz="2600" dirty="0" smtClean="0">
                <a:latin typeface="Abhaya Libre"/>
                <a:ea typeface="Abhaya Libre"/>
                <a:cs typeface="Abhaya Libre"/>
                <a:sym typeface="Abhaya Libre"/>
              </a:rPr>
              <a:t>a </a:t>
            </a:r>
            <a:r>
              <a:rPr lang="en-US" sz="2600" dirty="0" err="1">
                <a:latin typeface="Abhaya Libre"/>
                <a:ea typeface="Abhaya Libre"/>
                <a:cs typeface="Abhaya Libre"/>
                <a:sym typeface="Abhaya Libre"/>
              </a:rPr>
              <a:t>volonterska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platforma</a:t>
            </a:r>
            <a:r>
              <a:rPr lang="en-US" sz="2600" dirty="0">
                <a:latin typeface="Abhaya Libre"/>
                <a:ea typeface="Abhaya Libre"/>
                <a:cs typeface="Abhaya Libre"/>
                <a:sym typeface="Abhaya Libre"/>
              </a:rPr>
              <a:t> u </a:t>
            </a:r>
            <a:r>
              <a:rPr lang="en-US" sz="2600" dirty="0" err="1">
                <a:latin typeface="Abhaya Libre"/>
                <a:ea typeface="Abhaya Libre"/>
                <a:cs typeface="Abhaya Libre"/>
                <a:sym typeface="Abhaya Libre"/>
              </a:rPr>
              <a:t>Bugarskoj</a:t>
            </a:r>
            <a:r>
              <a:rPr lang="en-US" sz="2600" dirty="0">
                <a:latin typeface="Abhaya Libre"/>
                <a:ea typeface="Abhaya Libre"/>
                <a:cs typeface="Abhaya Libre"/>
                <a:sym typeface="Abhaya Libre"/>
              </a:rPr>
              <a:t>. </a:t>
            </a:r>
            <a:r>
              <a:rPr lang="en-US" sz="2600" dirty="0" smtClean="0">
                <a:latin typeface="Abhaya Libre"/>
                <a:ea typeface="Abhaya Libre"/>
                <a:cs typeface="Abhaya Libre"/>
                <a:sym typeface="Abhaya Libre"/>
              </a:rPr>
              <a:t>On</a:t>
            </a:r>
            <a:r>
              <a:rPr lang="sr-Latn-RS" sz="2600" dirty="0" smtClean="0">
                <a:latin typeface="Abhaya Libre"/>
                <a:ea typeface="Abhaya Libre"/>
                <a:cs typeface="Abhaya Libre"/>
                <a:sym typeface="Abhaya Libre"/>
              </a:rPr>
              <a:t>a</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povezuje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volontere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ciljevima</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za koje </a:t>
            </a:r>
            <a:r>
              <a:rPr lang="en-US" sz="2600" dirty="0" smtClean="0">
                <a:latin typeface="Abhaya Libre"/>
                <a:ea typeface="Abhaya Libre"/>
                <a:cs typeface="Abhaya Libre"/>
                <a:sym typeface="Abhaya Libre"/>
              </a:rPr>
              <a:t>je </a:t>
            </a:r>
            <a:r>
              <a:rPr lang="en-US" sz="2600" dirty="0" err="1">
                <a:latin typeface="Abhaya Libre"/>
                <a:ea typeface="Abhaya Libre"/>
                <a:cs typeface="Abhaya Libre"/>
                <a:sym typeface="Abhaya Libre"/>
              </a:rPr>
              <a:t>potrebna</a:t>
            </a:r>
            <a:r>
              <a:rPr lang="en-US" sz="2600" dirty="0">
                <a:latin typeface="Abhaya Libre"/>
                <a:ea typeface="Abhaya Libre"/>
                <a:cs typeface="Abhaya Libre"/>
                <a:sym typeface="Abhaya Libre"/>
              </a:rPr>
              <a:t> </a:t>
            </a:r>
            <a:r>
              <a:rPr lang="en-US" sz="2600" dirty="0" err="1" smtClean="0">
                <a:latin typeface="Abhaya Libre"/>
                <a:ea typeface="Abhaya Libre"/>
                <a:cs typeface="Abhaya Libre"/>
                <a:sym typeface="Abhaya Libre"/>
              </a:rPr>
              <a:t>podrška</a:t>
            </a:r>
            <a:r>
              <a:rPr lang="sr-Latn-RS" sz="2600" dirty="0" smtClean="0">
                <a:latin typeface="Abhaya Libre"/>
                <a:ea typeface="Abhaya Libre"/>
                <a:cs typeface="Abhaya Libre"/>
                <a:sym typeface="Abhaya Libre"/>
              </a:rPr>
              <a:t> u realizaciji</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Sve</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ciljeve volonterskog rada</a:t>
            </a:r>
            <a:r>
              <a:rPr lang="en-US" sz="2600" dirty="0" smtClean="0">
                <a:latin typeface="Abhaya Libre"/>
                <a:ea typeface="Abhaya Libre"/>
                <a:cs typeface="Abhaya Libre"/>
                <a:sym typeface="Abhaya Libre"/>
              </a:rPr>
              <a:t> </a:t>
            </a:r>
            <a:r>
              <a:rPr lang="sr-Latn-RS" sz="2600" dirty="0" smtClean="0">
                <a:latin typeface="Abhaya Libre"/>
                <a:ea typeface="Abhaya Libre"/>
                <a:cs typeface="Abhaya Libre"/>
                <a:sym typeface="Abhaya Libre"/>
              </a:rPr>
              <a:t>m</a:t>
            </a:r>
            <a:r>
              <a:rPr lang="en-US" sz="2600" dirty="0" err="1" smtClean="0">
                <a:latin typeface="Abhaya Libre"/>
                <a:ea typeface="Abhaya Libre"/>
                <a:cs typeface="Abhaya Libre"/>
                <a:sym typeface="Abhaya Libre"/>
              </a:rPr>
              <a:t>ožete</a:t>
            </a:r>
            <a:r>
              <a:rPr lang="en-US" sz="2600" dirty="0" smtClean="0">
                <a:latin typeface="Abhaya Libre"/>
                <a:ea typeface="Abhaya Libre"/>
                <a:cs typeface="Abhaya Libre"/>
                <a:sym typeface="Abhaya Libre"/>
              </a:rPr>
              <a:t> </a:t>
            </a:r>
            <a:r>
              <a:rPr lang="en-US" sz="2600" dirty="0" err="1" smtClean="0">
                <a:latin typeface="Abhaya Libre"/>
                <a:ea typeface="Abhaya Libre"/>
                <a:cs typeface="Abhaya Libre"/>
                <a:sym typeface="Abhaya Libre"/>
              </a:rPr>
              <a:t>prona</a:t>
            </a:r>
            <a:r>
              <a:rPr lang="sr-Latn-RS" sz="2600" dirty="0" smtClean="0">
                <a:latin typeface="Abhaya Libre"/>
                <a:ea typeface="Abhaya Libre"/>
                <a:cs typeface="Abhaya Libre"/>
                <a:sym typeface="Abhaya Libre"/>
              </a:rPr>
              <a:t>ć</a:t>
            </a:r>
            <a:r>
              <a:rPr lang="en-US" sz="2600" dirty="0" err="1" smtClean="0">
                <a:latin typeface="Abhaya Libre"/>
                <a:ea typeface="Abhaya Libre"/>
                <a:cs typeface="Abhaya Libre"/>
                <a:sym typeface="Abhaya Libre"/>
              </a:rPr>
              <a:t>i</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jednom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mestu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Veoma</a:t>
            </a:r>
            <a:r>
              <a:rPr lang="en-US" sz="2600" dirty="0">
                <a:latin typeface="Abhaya Libre"/>
                <a:ea typeface="Abhaya Libre"/>
                <a:cs typeface="Abhaya Libre"/>
                <a:sym typeface="Abhaya Libre"/>
              </a:rPr>
              <a:t> je </a:t>
            </a:r>
            <a:r>
              <a:rPr lang="en-US" sz="2600" dirty="0" err="1">
                <a:latin typeface="Abhaya Libre"/>
                <a:ea typeface="Abhaya Libre"/>
                <a:cs typeface="Abhaya Libre"/>
                <a:sym typeface="Abhaya Libre"/>
              </a:rPr>
              <a:t>gejmifikovan</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sadrži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značke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poene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itd</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što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podstiče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korisnike</a:t>
            </a:r>
            <a:r>
              <a:rPr lang="en-US" sz="2600" dirty="0">
                <a:latin typeface="Abhaya Libre"/>
                <a:ea typeface="Abhaya Libre"/>
                <a:cs typeface="Abhaya Libre"/>
                <a:sym typeface="Abhaya Libre"/>
              </a:rPr>
              <a:t> da </a:t>
            </a:r>
            <a:r>
              <a:rPr lang="sr-Latn-RS" sz="2600" dirty="0" smtClean="0">
                <a:latin typeface="Abhaya Libre"/>
                <a:ea typeface="Abhaya Libre"/>
                <a:cs typeface="Abhaya Libre"/>
                <a:sym typeface="Abhaya Libre"/>
              </a:rPr>
              <a:t>se uključuju</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Platforma</a:t>
            </a:r>
            <a:r>
              <a:rPr lang="en-US" sz="2600" dirty="0">
                <a:latin typeface="Abhaya Libre"/>
                <a:ea typeface="Abhaya Libre"/>
                <a:cs typeface="Abhaya Libre"/>
                <a:sym typeface="Abhaya Libre"/>
              </a:rPr>
              <a:t> je </a:t>
            </a:r>
            <a:r>
              <a:rPr lang="en-US" sz="2600" dirty="0" err="1">
                <a:latin typeface="Abhaya Libre"/>
                <a:ea typeface="Abhaya Libre"/>
                <a:cs typeface="Abhaya Libre"/>
                <a:sym typeface="Abhaya Libre"/>
              </a:rPr>
              <a:t>odličan</a:t>
            </a:r>
            <a:r>
              <a:rPr lang="en-US" sz="2600" dirty="0">
                <a:latin typeface="Abhaya Libre"/>
                <a:ea typeface="Abhaya Libre"/>
                <a:cs typeface="Abhaya Libre"/>
                <a:sym typeface="Abhaya Libre"/>
              </a:rPr>
              <a:t> primer </a:t>
            </a:r>
            <a:r>
              <a:rPr lang="en-US" sz="2600" dirty="0" err="1" smtClean="0">
                <a:latin typeface="Abhaya Libre"/>
                <a:ea typeface="Abhaya Libre"/>
                <a:cs typeface="Abhaya Libre"/>
                <a:sym typeface="Abhaya Libre"/>
              </a:rPr>
              <a:t>koriš</a:t>
            </a:r>
            <a:r>
              <a:rPr lang="sr-Latn-RS" sz="2600" dirty="0" smtClean="0">
                <a:latin typeface="Abhaya Libre"/>
                <a:ea typeface="Abhaya Libre"/>
                <a:cs typeface="Abhaya Libre"/>
                <a:sym typeface="Abhaya Libre"/>
              </a:rPr>
              <a:t>ć</a:t>
            </a:r>
            <a:r>
              <a:rPr lang="en-US" sz="2600" dirty="0" err="1" smtClean="0">
                <a:latin typeface="Abhaya Libre"/>
                <a:ea typeface="Abhaya Libre"/>
                <a:cs typeface="Abhaya Libre"/>
                <a:sym typeface="Abhaya Libre"/>
              </a:rPr>
              <a:t>enja</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tehnologije</a:t>
            </a:r>
            <a:r>
              <a:rPr lang="en-US" sz="2600" dirty="0">
                <a:latin typeface="Abhaya Libre"/>
                <a:ea typeface="Abhaya Libre"/>
                <a:cs typeface="Abhaya Libre"/>
                <a:sym typeface="Abhaya Libre"/>
              </a:rPr>
              <a:t> za </a:t>
            </a:r>
            <a:r>
              <a:rPr lang="en-US" sz="2600" dirty="0" err="1">
                <a:latin typeface="Abhaya Libre"/>
                <a:ea typeface="Abhaya Libre"/>
                <a:cs typeface="Abhaya Libre"/>
                <a:sym typeface="Abhaya Libre"/>
              </a:rPr>
              <a:t>više</a:t>
            </a:r>
            <a:r>
              <a:rPr lang="en-US" sz="2600" dirty="0">
                <a:latin typeface="Abhaya Libre"/>
                <a:ea typeface="Abhaya Libre"/>
                <a:cs typeface="Abhaya Libre"/>
                <a:sym typeface="Abhaya Libre"/>
              </a:rPr>
              <a:t> dobro</a:t>
            </a:r>
            <a:r>
              <a:rPr lang="en-US" sz="2600" dirty="0" smtClean="0">
                <a:latin typeface="Abhaya Libre"/>
                <a:ea typeface="Abhaya Libre"/>
                <a:cs typeface="Abhaya Libre"/>
                <a:sym typeface="Abhaya Libre"/>
              </a:rPr>
              <a:t>.</a:t>
            </a:r>
            <a:endParaRPr lang="sr-Latn-RS" sz="2600" dirty="0" smtClean="0">
              <a:latin typeface="Abhaya Libre"/>
              <a:ea typeface="Abhaya Libre"/>
              <a:cs typeface="Abhaya Libre"/>
              <a:sym typeface="Abhaya Libre"/>
            </a:endParaRPr>
          </a:p>
          <a:p>
            <a:pPr lvl="0" algn="just">
              <a:lnSpc>
                <a:spcPct val="139958"/>
              </a:lnSpc>
              <a:buSzPts val="2600"/>
            </a:pPr>
            <a:r>
              <a:rPr lang="sr-Latn-RS" sz="2600" b="1" dirty="0" smtClean="0">
                <a:latin typeface="Abhaya Libre"/>
                <a:ea typeface="Abhaya Libre"/>
                <a:cs typeface="Abhaya Libre"/>
                <a:sym typeface="Abhaya Libre"/>
              </a:rPr>
              <a:t>Kako funkcioniše</a:t>
            </a:r>
            <a:r>
              <a:rPr lang="en-US" sz="2600" b="1" dirty="0" smtClean="0">
                <a:latin typeface="Abhaya Libre"/>
                <a:ea typeface="Abhaya Libre"/>
                <a:cs typeface="Abhaya Libre"/>
                <a:sym typeface="Abhaya Libre"/>
              </a:rPr>
              <a:t>?</a:t>
            </a:r>
            <a:endParaRPr sz="2600" b="1" dirty="0" smtClean="0">
              <a:latin typeface="Abhaya Libre"/>
              <a:ea typeface="Abhaya Libre"/>
              <a:cs typeface="Abhaya Libre"/>
              <a:sym typeface="Abhaya Libre"/>
            </a:endParaRPr>
          </a:p>
          <a:p>
            <a:pPr lvl="0" algn="just">
              <a:lnSpc>
                <a:spcPct val="139958"/>
              </a:lnSpc>
              <a:buSzPts val="2600"/>
            </a:pPr>
            <a:r>
              <a:rPr lang="en-US" sz="2600" dirty="0" err="1">
                <a:latin typeface="Abhaya Libre"/>
                <a:ea typeface="Abhaya Libre"/>
                <a:cs typeface="Abhaya Libre"/>
                <a:sym typeface="Abhaya Libre"/>
              </a:rPr>
              <a:t>Poeni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značke</a:t>
            </a:r>
            <a:r>
              <a:rPr lang="en-US" sz="2600" dirty="0">
                <a:latin typeface="Abhaya Libre"/>
                <a:ea typeface="Abhaya Libre"/>
                <a:cs typeface="Abhaya Libre"/>
                <a:sym typeface="Abhaya Libre"/>
              </a:rPr>
              <a:t> se </a:t>
            </a:r>
            <a:r>
              <a:rPr lang="en-US" sz="2600" dirty="0" err="1">
                <a:latin typeface="Abhaya Libre"/>
                <a:ea typeface="Abhaya Libre"/>
                <a:cs typeface="Abhaya Libre"/>
                <a:sym typeface="Abhaya Libre"/>
              </a:rPr>
              <a:t>akumuliraju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prema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misterioznim</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pravilima</a:t>
            </a:r>
            <a:r>
              <a:rPr lang="en-US" sz="2600" dirty="0">
                <a:latin typeface="Abhaya Libre"/>
                <a:ea typeface="Abhaya Libre"/>
                <a:cs typeface="Abhaya Libre"/>
                <a:sym typeface="Abhaya Libre"/>
              </a:rPr>
              <a:t> (element </a:t>
            </a:r>
            <a:r>
              <a:rPr lang="en-US" sz="2600" dirty="0" err="1">
                <a:latin typeface="Abhaya Libre"/>
                <a:ea typeface="Abhaya Libre"/>
                <a:cs typeface="Abhaya Libre"/>
                <a:sym typeface="Abhaya Libre"/>
              </a:rPr>
              <a:t>iznenađenja</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Svi su dobrodošli da </a:t>
            </a:r>
            <a:r>
              <a:rPr lang="en-US" sz="2600" dirty="0" err="1" smtClean="0">
                <a:latin typeface="Abhaya Libre"/>
                <a:ea typeface="Abhaya Libre"/>
                <a:cs typeface="Abhaya Libre"/>
                <a:sym typeface="Abhaya Libre"/>
              </a:rPr>
              <a:t>podrž</a:t>
            </a:r>
            <a:r>
              <a:rPr lang="sr-Latn-RS" sz="2600" dirty="0" smtClean="0">
                <a:latin typeface="Abhaya Libre"/>
                <a:ea typeface="Abhaya Libre"/>
                <a:cs typeface="Abhaya Libre"/>
                <a:sym typeface="Abhaya Libre"/>
              </a:rPr>
              <a:t>e</a:t>
            </a:r>
            <a:r>
              <a:rPr lang="en-US" sz="2600" dirty="0" smtClean="0">
                <a:latin typeface="Abhaya Libre"/>
                <a:ea typeface="Abhaya Libre"/>
                <a:cs typeface="Abhaya Libre"/>
                <a:sym typeface="Abhaya Libre"/>
              </a:rPr>
              <a:t> </a:t>
            </a:r>
            <a:r>
              <a:rPr lang="sr-Latn-RS" sz="2600" dirty="0" smtClean="0">
                <a:latin typeface="Abhaya Libre"/>
                <a:ea typeface="Abhaya Libre"/>
                <a:cs typeface="Abhaya Libre"/>
                <a:sym typeface="Abhaya Libre"/>
              </a:rPr>
              <a:t>volonterske misije</a:t>
            </a:r>
            <a:r>
              <a:rPr lang="en-US" sz="2600" dirty="0" smtClean="0">
                <a:latin typeface="Abhaya Libre"/>
                <a:ea typeface="Abhaya Libre"/>
                <a:cs typeface="Abhaya Libre"/>
                <a:sym typeface="Abhaya Libre"/>
              </a:rPr>
              <a:t>, </a:t>
            </a:r>
            <a:r>
              <a:rPr lang="sr-Latn-RS" sz="2600" dirty="0" smtClean="0">
                <a:latin typeface="Abhaya Libre"/>
                <a:ea typeface="Abhaya Libre"/>
                <a:cs typeface="Abhaya Libre"/>
                <a:sym typeface="Abhaya Libre"/>
              </a:rPr>
              <a:t>nakon kojih se dele</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fotografije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priče</a:t>
            </a:r>
            <a:r>
              <a:rPr lang="en-US" sz="2600" dirty="0">
                <a:latin typeface="Abhaya Libre"/>
                <a:ea typeface="Abhaya Libre"/>
                <a:cs typeface="Abhaya Libre"/>
                <a:sym typeface="Abhaya Libre"/>
              </a:rPr>
              <a:t> o tome </a:t>
            </a:r>
            <a:r>
              <a:rPr lang="en-US" sz="2600" dirty="0" err="1">
                <a:latin typeface="Abhaya Libre"/>
                <a:ea typeface="Abhaya Libre"/>
                <a:cs typeface="Abhaya Libre"/>
                <a:sym typeface="Abhaya Libre"/>
              </a:rPr>
              <a:t>kako</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je realizovana misija. Takođe, možete da </a:t>
            </a:r>
            <a:r>
              <a:rPr lang="en-US" sz="2600" dirty="0" err="1" smtClean="0">
                <a:latin typeface="Abhaya Libre"/>
                <a:ea typeface="Abhaya Libre"/>
                <a:cs typeface="Abhaya Libre"/>
                <a:sym typeface="Abhaya Libre"/>
              </a:rPr>
              <a:t>pozovete</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prijatelje</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podele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svoje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talente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sajtu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tako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dalje</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Da budete </a:t>
            </a:r>
            <a:r>
              <a:rPr lang="en-US" sz="2600" dirty="0" err="1" smtClean="0">
                <a:latin typeface="Abhaya Libre"/>
                <a:ea typeface="Abhaya Libre"/>
                <a:cs typeface="Abhaya Libre"/>
                <a:sym typeface="Abhaya Libre"/>
              </a:rPr>
              <a:t>pravi</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heroj</a:t>
            </a:r>
            <a:r>
              <a:rPr lang="en-US" sz="26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421" name="Google Shape;421;g1c0d571eb8a_0_155"/>
          <p:cNvPicPr preferRelativeResize="0"/>
          <p:nvPr/>
        </p:nvPicPr>
        <p:blipFill>
          <a:blip r:embed="rId9">
            <a:alphaModFix/>
          </a:blip>
          <a:stretch>
            <a:fillRect/>
          </a:stretch>
        </p:blipFill>
        <p:spPr>
          <a:xfrm>
            <a:off x="535800" y="2932225"/>
            <a:ext cx="7334228" cy="5561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5"/>
        <p:cNvGrpSpPr/>
        <p:nvPr/>
      </p:nvGrpSpPr>
      <p:grpSpPr>
        <a:xfrm>
          <a:off x="0" y="0"/>
          <a:ext cx="0" cy="0"/>
          <a:chOff x="0" y="0"/>
          <a:chExt cx="0" cy="0"/>
        </a:xfrm>
      </p:grpSpPr>
      <p:pic>
        <p:nvPicPr>
          <p:cNvPr id="426" name="Google Shape;426;g1c0d571eb8a_0_47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27" name="Google Shape;427;g1c0d571eb8a_0_47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8" name="Google Shape;428;g1c0d571eb8a_0_47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29" name="Google Shape;429;g1c0d571eb8a_0_47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30" name="Google Shape;430;g1c0d571eb8a_0_475"/>
          <p:cNvSpPr txBox="1"/>
          <p:nvPr/>
        </p:nvSpPr>
        <p:spPr>
          <a:xfrm>
            <a:off x="910600" y="2180325"/>
            <a:ext cx="11616900" cy="775596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podrazumeva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da </a:t>
            </a:r>
            <a:r>
              <a:rPr lang="en-US" sz="2400" dirty="0" err="1" smtClean="0">
                <a:latin typeface="Abhaya Libre"/>
                <a:ea typeface="Abhaya Libre"/>
                <a:cs typeface="Abhaya Libre"/>
                <a:sym typeface="Abhaya Libre"/>
              </a:rPr>
              <a:t>shvatite</a:t>
            </a:r>
            <a:r>
              <a:rPr lang="sr-Latn-RS" sz="2400" dirty="0" smtClean="0">
                <a:latin typeface="Abhaya Libre"/>
                <a:ea typeface="Abhaya Libre"/>
                <a:cs typeface="Abhaya Libre"/>
                <a:sym typeface="Abhaya Libre"/>
              </a:rPr>
              <a:t> i koristite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Ovo</a:t>
            </a:r>
            <a:r>
              <a:rPr lang="en-US" sz="2400" dirty="0">
                <a:latin typeface="Abhaya Libre"/>
                <a:ea typeface="Abhaya Libre"/>
                <a:cs typeface="Abhaya Libre"/>
                <a:sym typeface="Abhaya Libre"/>
              </a:rPr>
              <a:t> se </a:t>
            </a:r>
            <a:r>
              <a:rPr lang="sr-Latn-RS" sz="2400" dirty="0" smtClean="0">
                <a:latin typeface="Abhaya Libre"/>
                <a:ea typeface="Abhaya Libre"/>
                <a:cs typeface="Abhaya Libre"/>
                <a:sym typeface="Abhaya Libre"/>
              </a:rPr>
              <a:t>postiže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kroz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smislene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održive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obrasce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potrošnje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procese vođenja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poboljšavaju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potencijal</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pojedinca</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doprinese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autentičnoj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zajednici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Takođe,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uključuje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analize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određivanja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prioriteta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delovanja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bezbroj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kojima</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građani</a:t>
            </a:r>
            <a:r>
              <a:rPr lang="en-US" sz="2400" dirty="0">
                <a:latin typeface="Abhaya Libre"/>
                <a:ea typeface="Abhaya Libre"/>
                <a:cs typeface="Abhaya Libre"/>
                <a:sym typeface="Abhaya Libre"/>
              </a:rPr>
              <a:t> 21. </a:t>
            </a:r>
            <a:r>
              <a:rPr lang="en-US" sz="2400" dirty="0" err="1">
                <a:latin typeface="Abhaya Libre"/>
                <a:ea typeface="Abhaya Libre"/>
                <a:cs typeface="Abhaya Libre"/>
                <a:sym typeface="Abhaya Libre"/>
              </a:rPr>
              <a:t>veka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svakodnevno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susreću</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sve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važniji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faktor</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obrazovanju</a:t>
            </a:r>
            <a:r>
              <a:rPr lang="en-US" sz="2400" dirty="0">
                <a:latin typeface="Abhaya Libre"/>
                <a:ea typeface="Abhaya Libre"/>
                <a:cs typeface="Abhaya Libre"/>
                <a:sym typeface="Abhaya Libre"/>
              </a:rPr>
              <a:t> od </a:t>
            </a:r>
            <a:r>
              <a:rPr lang="en-US" sz="2400" dirty="0" err="1">
                <a:latin typeface="Abhaya Libre"/>
                <a:ea typeface="Abhaya Libre"/>
                <a:cs typeface="Abhaya Libre"/>
                <a:sym typeface="Abhaya Libre"/>
              </a:rPr>
              <a:t>malih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nogu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u </a:t>
            </a:r>
            <a:r>
              <a:rPr lang="en-US" sz="2400" dirty="0" err="1" smtClean="0">
                <a:latin typeface="Abhaya Libre"/>
                <a:ea typeface="Abhaya Libre"/>
                <a:cs typeface="Abhaya Libre"/>
                <a:sym typeface="Abhaya Libre"/>
              </a:rPr>
              <a:t>obrazovanju</a:t>
            </a:r>
            <a:r>
              <a:rPr lang="sr-Latn-RS" sz="2400" dirty="0" smtClean="0">
                <a:latin typeface="Abhaya Libre"/>
                <a:ea typeface="Abhaya Libre"/>
                <a:cs typeface="Abhaya Libre"/>
                <a:sym typeface="Abhaya Libre"/>
              </a:rPr>
              <a:t> podrazumeva da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učenici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moraju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razviti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specifične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čitaju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komuniciraju</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uz</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onlajn</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sadržaj</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sadrži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ugrađene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resurse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hiperlinkovi</a:t>
            </a:r>
            <a:r>
              <a:rPr lang="en-US" sz="2400" dirty="0">
                <a:latin typeface="Abhaya Libre"/>
                <a:ea typeface="Abhaya Libre"/>
                <a:cs typeface="Abhaya Libre"/>
                <a:sym typeface="Abhaya Libre"/>
              </a:rPr>
              <a:t>, audio </a:t>
            </a:r>
            <a:r>
              <a:rPr lang="en-US" sz="2400" dirty="0" err="1">
                <a:latin typeface="Abhaya Libre"/>
                <a:ea typeface="Abhaya Libre"/>
                <a:cs typeface="Abhaya Libre"/>
                <a:sym typeface="Abhaya Libre"/>
              </a:rPr>
              <a:t>snimci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grafikoni</a:t>
            </a:r>
            <a:r>
              <a:rPr lang="en-US" sz="2400" dirty="0" smtClean="0">
                <a:latin typeface="Abhaya Libre"/>
                <a:ea typeface="Abhaya Libre"/>
                <a:cs typeface="Abhaya Libre"/>
                <a:sym typeface="Abhaya Libre"/>
              </a:rPr>
              <a:t>.</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Od </a:t>
            </a:r>
            <a:r>
              <a:rPr lang="en-US" sz="2400" dirty="0" err="1">
                <a:latin typeface="Abhaya Libre"/>
                <a:ea typeface="Abhaya Libre"/>
                <a:cs typeface="Abhaya Libre"/>
                <a:sym typeface="Abhaya Libre"/>
              </a:rPr>
              <a:t>današnjih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studenata</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takođe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traži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odu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korak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dalje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stvaranju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saradnji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deljenju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sadržaja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da to </a:t>
            </a:r>
            <a:r>
              <a:rPr lang="en-US" sz="2400" dirty="0" err="1">
                <a:latin typeface="Abhaya Libre"/>
                <a:ea typeface="Abhaya Libre"/>
                <a:cs typeface="Abhaya Libre"/>
                <a:sym typeface="Abhaya Libre"/>
              </a:rPr>
              <a:t>rade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odgovorno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razloga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nastavnici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shvate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važnost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učenike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značaj </a:t>
            </a:r>
            <a:r>
              <a:rPr lang="en-US" sz="2400" dirty="0" err="1" smtClean="0">
                <a:latin typeface="Abhaya Libre"/>
                <a:ea typeface="Abhaya Libre"/>
                <a:cs typeface="Abhaya Libre"/>
                <a:sym typeface="Abhaya Libre"/>
              </a:rPr>
              <a:t>podučavanja</a:t>
            </a:r>
            <a:r>
              <a:rPr lang="sr-Latn-RS" sz="2400" dirty="0" smtClean="0">
                <a:latin typeface="Abhaya Libre"/>
                <a:ea typeface="Abhaya Libre"/>
                <a:cs typeface="Abhaya Libre"/>
                <a:sym typeface="Abhaya Libre"/>
              </a:rPr>
              <a:t> u oblasti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pismenost</a:t>
            </a:r>
            <a:r>
              <a:rPr lang="sr-Latn-RS" sz="2400" dirty="0"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a:t>
            </a:r>
            <a:endParaRPr lang="en-US" sz="2400" dirty="0">
              <a:latin typeface="Abhaya Libre"/>
              <a:ea typeface="Abhaya Libre"/>
              <a:cs typeface="Abhaya Libre"/>
              <a:sym typeface="Abhaya Libre"/>
            </a:endParaRPr>
          </a:p>
          <a:p>
            <a:pPr lvl="0" algn="just">
              <a:lnSpc>
                <a:spcPct val="139958"/>
              </a:lnSpc>
              <a:buSzPts val="2400"/>
            </a:pPr>
            <a:endParaRPr lang="en-US"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sp>
        <p:nvSpPr>
          <p:cNvPr id="431" name="Google Shape;431;g1c0d571eb8a_0_475"/>
          <p:cNvSpPr txBox="1"/>
          <p:nvPr/>
        </p:nvSpPr>
        <p:spPr>
          <a:xfrm>
            <a:off x="1036825" y="687832"/>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0" i="0" u="none" strike="noStrike" cap="none" dirty="0" smtClean="0">
                <a:solidFill>
                  <a:srgbClr val="000000"/>
                </a:solidFill>
                <a:latin typeface="Abhaya Libre"/>
                <a:ea typeface="Abhaya Libre"/>
                <a:cs typeface="Abhaya Libre"/>
                <a:sym typeface="Abhaya Libre"/>
              </a:rPr>
              <a:t>Zaključak</a:t>
            </a:r>
            <a:endParaRPr sz="1400" b="0" i="0" u="none" strike="noStrike" cap="none" dirty="0">
              <a:solidFill>
                <a:srgbClr val="000000"/>
              </a:solidFill>
              <a:latin typeface="Arial"/>
              <a:ea typeface="Arial"/>
              <a:cs typeface="Arial"/>
              <a:sym typeface="Arial"/>
            </a:endParaRPr>
          </a:p>
        </p:txBody>
      </p:sp>
      <p:pic>
        <p:nvPicPr>
          <p:cNvPr id="432" name="Google Shape;432;g1c0d571eb8a_0_475"/>
          <p:cNvPicPr preferRelativeResize="0"/>
          <p:nvPr/>
        </p:nvPicPr>
        <p:blipFill>
          <a:blip r:embed="rId7">
            <a:alphaModFix/>
          </a:blip>
          <a:stretch>
            <a:fillRect/>
          </a:stretch>
        </p:blipFill>
        <p:spPr>
          <a:xfrm>
            <a:off x="13279375" y="3428991"/>
            <a:ext cx="4509150" cy="41427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36"/>
        <p:cNvGrpSpPr/>
        <p:nvPr/>
      </p:nvGrpSpPr>
      <p:grpSpPr>
        <a:xfrm>
          <a:off x="0" y="0"/>
          <a:ext cx="0" cy="0"/>
          <a:chOff x="0" y="0"/>
          <a:chExt cx="0" cy="0"/>
        </a:xfrm>
      </p:grpSpPr>
      <p:grpSp>
        <p:nvGrpSpPr>
          <p:cNvPr id="437" name="Google Shape;437;g1c0d571eb8a_0_167"/>
          <p:cNvGrpSpPr/>
          <p:nvPr/>
        </p:nvGrpSpPr>
        <p:grpSpPr>
          <a:xfrm>
            <a:off x="0" y="3553600"/>
            <a:ext cx="19062488" cy="3230782"/>
            <a:chOff x="0" y="-38100"/>
            <a:chExt cx="5020540" cy="850900"/>
          </a:xfrm>
        </p:grpSpPr>
        <p:sp>
          <p:nvSpPr>
            <p:cNvPr id="438" name="Google Shape;438;g1c0d571eb8a_0_167"/>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439" name="Google Shape;439;g1c0d571eb8a_0_16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40" name="Google Shape;440;g1c0d571eb8a_0_167"/>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441" name="Google Shape;441;g1c0d571eb8a_0_167"/>
          <p:cNvPicPr preferRelativeResize="0"/>
          <p:nvPr/>
        </p:nvPicPr>
        <p:blipFill rotWithShape="1">
          <a:blip r:embed="rId4">
            <a:alphaModFix/>
          </a:blip>
          <a:srcRect/>
          <a:stretch/>
        </p:blipFill>
        <p:spPr>
          <a:xfrm rot="-9632120">
            <a:off x="-2431640" y="-1705919"/>
            <a:ext cx="5721823" cy="5669807"/>
          </a:xfrm>
          <a:prstGeom prst="rect">
            <a:avLst/>
          </a:prstGeom>
          <a:noFill/>
          <a:ln>
            <a:noFill/>
          </a:ln>
        </p:spPr>
      </p:pic>
      <p:pic>
        <p:nvPicPr>
          <p:cNvPr id="442" name="Google Shape;442;g1c0d571eb8a_0_167"/>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443" name="Google Shape;443;g1c0d571eb8a_0_167"/>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444" name="Google Shape;444;g1c0d571eb8a_0_167"/>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445" name="Google Shape;445;g1c0d571eb8a_0_167"/>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446" name="Google Shape;446;g1c0d571eb8a_0_167"/>
          <p:cNvPicPr preferRelativeResize="0"/>
          <p:nvPr/>
        </p:nvPicPr>
        <p:blipFill rotWithShape="1">
          <a:blip r:embed="rId7">
            <a:alphaModFix/>
          </a:blip>
          <a:srcRect/>
          <a:stretch/>
        </p:blipFill>
        <p:spPr>
          <a:xfrm rot="3420379">
            <a:off x="5570971" y="-4349324"/>
            <a:ext cx="5810576" cy="5802962"/>
          </a:xfrm>
          <a:prstGeom prst="rect">
            <a:avLst/>
          </a:prstGeom>
          <a:noFill/>
          <a:ln>
            <a:noFill/>
          </a:ln>
        </p:spPr>
      </p:pic>
      <p:pic>
        <p:nvPicPr>
          <p:cNvPr id="447" name="Google Shape;447;g1c0d571eb8a_0_167"/>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448" name="Google Shape;448;g1c0d571eb8a_0_167"/>
          <p:cNvGrpSpPr/>
          <p:nvPr/>
        </p:nvGrpSpPr>
        <p:grpSpPr>
          <a:xfrm rot="10800000">
            <a:off x="1170763" y="8531326"/>
            <a:ext cx="2900573" cy="807705"/>
            <a:chOff x="0" y="0"/>
            <a:chExt cx="3867430" cy="1076940"/>
          </a:xfrm>
        </p:grpSpPr>
        <p:pic>
          <p:nvPicPr>
            <p:cNvPr id="449" name="Google Shape;449;g1c0d571eb8a_0_167"/>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450" name="Google Shape;450;g1c0d571eb8a_0_167"/>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451" name="Google Shape;451;g1c0d571eb8a_0_167"/>
          <p:cNvSpPr txBox="1"/>
          <p:nvPr/>
        </p:nvSpPr>
        <p:spPr>
          <a:xfrm>
            <a:off x="1942824" y="4382051"/>
            <a:ext cx="15342300" cy="1917448"/>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sr-Latn-RS" sz="8900" dirty="0" smtClean="0">
                <a:solidFill>
                  <a:srgbClr val="04989E"/>
                </a:solidFill>
                <a:latin typeface="Abhaya Libre"/>
                <a:ea typeface="Abhaya Libre"/>
                <a:cs typeface="Abhaya Libre"/>
                <a:sym typeface="Abhaya Libre"/>
              </a:rPr>
              <a:t>Veštačka inteligencija</a:t>
            </a:r>
            <a:endParaRPr sz="9700" b="0" i="0" u="none" strike="noStrike" cap="none" dirty="0">
              <a:solidFill>
                <a:srgbClr val="000000"/>
              </a:solidFill>
              <a:latin typeface="Arial"/>
              <a:ea typeface="Arial"/>
              <a:cs typeface="Arial"/>
              <a:sym typeface="Arial"/>
            </a:endParaRPr>
          </a:p>
        </p:txBody>
      </p:sp>
      <p:pic>
        <p:nvPicPr>
          <p:cNvPr id="452" name="Google Shape;452;g1c0d571eb8a_0_167"/>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453" name="Google Shape;453;g1c0d571eb8a_0_167"/>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7"/>
        <p:cNvGrpSpPr/>
        <p:nvPr/>
      </p:nvGrpSpPr>
      <p:grpSpPr>
        <a:xfrm>
          <a:off x="0" y="0"/>
          <a:ext cx="0" cy="0"/>
          <a:chOff x="0" y="0"/>
          <a:chExt cx="0" cy="0"/>
        </a:xfrm>
      </p:grpSpPr>
      <p:pic>
        <p:nvPicPr>
          <p:cNvPr id="458" name="Google Shape;458;g1c0d571eb8a_0_19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59" name="Google Shape;459;g1c0d571eb8a_0_19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0" name="Google Shape;460;g1c0d571eb8a_0_19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61" name="Google Shape;461;g1c0d571eb8a_0_19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62" name="Google Shape;462;g1c0d571eb8a_0_199"/>
          <p:cNvSpPr/>
          <p:nvPr/>
        </p:nvSpPr>
        <p:spPr>
          <a:xfrm>
            <a:off x="10300118" y="1813870"/>
            <a:ext cx="7129589" cy="6972236"/>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c0d571eb8a_0_199"/>
          <p:cNvSpPr txBox="1"/>
          <p:nvPr/>
        </p:nvSpPr>
        <p:spPr>
          <a:xfrm>
            <a:off x="1184850" y="2451696"/>
            <a:ext cx="8683268" cy="542917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800" dirty="0" err="1">
                <a:latin typeface="Abhaya Libre"/>
                <a:ea typeface="Abhaya Libre"/>
                <a:cs typeface="Abhaya Libre"/>
                <a:sym typeface="Abhaya Libre"/>
              </a:rPr>
              <a:t>Veštačka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inteligencija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koristi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računare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mašine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kako</a:t>
            </a:r>
            <a:r>
              <a:rPr lang="en-US" sz="2800" dirty="0">
                <a:latin typeface="Abhaya Libre"/>
                <a:ea typeface="Abhaya Libre"/>
                <a:cs typeface="Abhaya Libre"/>
                <a:sym typeface="Abhaya Libre"/>
              </a:rPr>
              <a:t> bi </a:t>
            </a:r>
            <a:r>
              <a:rPr lang="en-US" sz="2800" dirty="0" err="1">
                <a:latin typeface="Abhaya Libre"/>
                <a:ea typeface="Abhaya Libre"/>
                <a:cs typeface="Abhaya Libre"/>
                <a:sym typeface="Abhaya Libre"/>
              </a:rPr>
              <a:t>oponašala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sposobnosti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ljudskog</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uma</a:t>
            </a:r>
            <a:r>
              <a:rPr lang="en-US" sz="2800" dirty="0">
                <a:latin typeface="Abhaya Libre"/>
                <a:ea typeface="Abhaya Libre"/>
                <a:cs typeface="Abhaya Libre"/>
                <a:sym typeface="Abhaya Libre"/>
              </a:rPr>
              <a:t> za </a:t>
            </a:r>
            <a:r>
              <a:rPr lang="en-US" sz="2800" dirty="0" err="1">
                <a:latin typeface="Abhaya Libre"/>
                <a:ea typeface="Abhaya Libre"/>
                <a:cs typeface="Abhaya Libre"/>
                <a:sym typeface="Abhaya Libre"/>
              </a:rPr>
              <a:t>rešavanje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problema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donošenje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odluka</a:t>
            </a:r>
            <a:r>
              <a:rPr lang="en-US" sz="2800" dirty="0" smtClean="0">
                <a:latin typeface="Abhaya Libre"/>
                <a:ea typeface="Abhaya Libre"/>
                <a:cs typeface="Abhaya Libre"/>
                <a:sym typeface="Abhaya Libre"/>
              </a:rPr>
              <a:t>.</a:t>
            </a:r>
            <a:endParaRPr lang="sr-Latn-RS" sz="2800" dirty="0" smtClean="0">
              <a:latin typeface="Abhaya Libre"/>
              <a:ea typeface="Abhaya Libre"/>
              <a:cs typeface="Abhaya Libre"/>
              <a:sym typeface="Abhaya Libre"/>
            </a:endParaRPr>
          </a:p>
          <a:p>
            <a:pPr lvl="0" algn="just">
              <a:lnSpc>
                <a:spcPct val="139958"/>
              </a:lnSpc>
              <a:buSzPts val="2400"/>
            </a:pPr>
            <a:endParaRPr sz="28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sr-Latn-RS" sz="2800" b="1" dirty="0" smtClean="0">
                <a:latin typeface="Abhaya Libre"/>
                <a:ea typeface="Abhaya Libre"/>
                <a:cs typeface="Abhaya Libre"/>
                <a:sym typeface="Abhaya Libre"/>
              </a:rPr>
              <a:t>Koje su osnovne oblasti upotrebe veštačke inteligencije</a:t>
            </a:r>
            <a:r>
              <a:rPr lang="en-US" sz="2800" b="1" dirty="0" smtClean="0">
                <a:latin typeface="Abhaya Libre"/>
                <a:ea typeface="Abhaya Libre"/>
                <a:cs typeface="Abhaya Libre"/>
                <a:sym typeface="Abhaya Libre"/>
              </a:rPr>
              <a:t>?</a:t>
            </a:r>
            <a:endParaRPr sz="2800" b="1" dirty="0">
              <a:latin typeface="Abhaya Libre"/>
              <a:ea typeface="Abhaya Libre"/>
              <a:cs typeface="Abhaya Libre"/>
              <a:sym typeface="Abhaya Libre"/>
            </a:endParaRPr>
          </a:p>
          <a:p>
            <a:pPr lvl="0" algn="just">
              <a:lnSpc>
                <a:spcPct val="139958"/>
              </a:lnSpc>
              <a:buSzPts val="2400"/>
            </a:pPr>
            <a:r>
              <a:rPr lang="sr-Latn-RS" sz="2800" dirty="0">
                <a:latin typeface="Abhaya Libre"/>
                <a:ea typeface="Abhaya Libre"/>
                <a:cs typeface="Abhaya Libre"/>
                <a:sym typeface="Abhaya Libre"/>
              </a:rPr>
              <a:t>V</a:t>
            </a:r>
            <a:r>
              <a:rPr lang="en-US" sz="2800" dirty="0" err="1" smtClean="0">
                <a:latin typeface="Abhaya Libre"/>
                <a:ea typeface="Abhaya Libre"/>
                <a:cs typeface="Abhaya Libre"/>
                <a:sym typeface="Abhaya Libre"/>
              </a:rPr>
              <a:t>eštačka</a:t>
            </a:r>
            <a:r>
              <a:rPr lang="en-US" sz="2800" dirty="0" smtClean="0">
                <a:latin typeface="Abhaya Libre"/>
                <a:ea typeface="Abhaya Libre"/>
                <a:cs typeface="Abhaya Libre"/>
                <a:sym typeface="Abhaya Libre"/>
              </a:rPr>
              <a:t> </a:t>
            </a:r>
            <a:r>
              <a:rPr lang="en-US" sz="2800" dirty="0" err="1">
                <a:latin typeface="Abhaya Libre"/>
                <a:ea typeface="Abhaya Libre"/>
                <a:cs typeface="Abhaya Libre"/>
                <a:sym typeface="Abhaya Libre"/>
              </a:rPr>
              <a:t>inteligencija</a:t>
            </a:r>
            <a:r>
              <a:rPr lang="en-US" sz="2800" dirty="0">
                <a:latin typeface="Abhaya Libre"/>
                <a:ea typeface="Abhaya Libre"/>
                <a:cs typeface="Abhaya Libre"/>
                <a:sym typeface="Abhaya Libre"/>
              </a:rPr>
              <a:t> je </a:t>
            </a:r>
            <a:r>
              <a:rPr lang="en-US" sz="2800" dirty="0" err="1">
                <a:latin typeface="Abhaya Libre"/>
                <a:ea typeface="Abhaya Libre"/>
                <a:cs typeface="Abhaya Libre"/>
                <a:sym typeface="Abhaya Libre"/>
              </a:rPr>
              <a:t>simulacija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procesa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ljudske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inteligencije</a:t>
            </a:r>
            <a:r>
              <a:rPr lang="en-US" sz="2800" dirty="0">
                <a:latin typeface="Abhaya Libre"/>
                <a:ea typeface="Abhaya Libre"/>
                <a:cs typeface="Abhaya Libre"/>
                <a:sym typeface="Abhaya Libre"/>
              </a:rPr>
              <a:t> </a:t>
            </a:r>
            <a:r>
              <a:rPr lang="en-US" sz="2800" dirty="0" err="1" smtClean="0">
                <a:latin typeface="Abhaya Libre"/>
                <a:ea typeface="Abhaya Libre"/>
                <a:cs typeface="Abhaya Libre"/>
                <a:sym typeface="Abhaya Libre"/>
              </a:rPr>
              <a:t>pomo</a:t>
            </a:r>
            <a:r>
              <a:rPr lang="sr-Latn-RS" sz="2800" dirty="0" smtClean="0">
                <a:latin typeface="Abhaya Libre"/>
                <a:ea typeface="Abhaya Libre"/>
                <a:cs typeface="Abhaya Libre"/>
                <a:sym typeface="Abhaya Libre"/>
              </a:rPr>
              <a:t>ć</a:t>
            </a:r>
            <a:r>
              <a:rPr lang="en-US" sz="2800" dirty="0" smtClean="0">
                <a:latin typeface="Abhaya Libre"/>
                <a:ea typeface="Abhaya Libre"/>
                <a:cs typeface="Abhaya Libre"/>
                <a:sym typeface="Abhaya Libre"/>
              </a:rPr>
              <a:t>u </a:t>
            </a:r>
            <a:r>
              <a:rPr lang="en-US" sz="2800" dirty="0" err="1">
                <a:latin typeface="Abhaya Libre"/>
                <a:ea typeface="Abhaya Libre"/>
                <a:cs typeface="Abhaya Libre"/>
                <a:sym typeface="Abhaya Libre"/>
              </a:rPr>
              <a:t>mašina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posebno</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računarskih</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sistema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Specifične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primene</a:t>
            </a:r>
            <a:r>
              <a:rPr lang="en-US" sz="2800" dirty="0">
                <a:latin typeface="Abhaya Libre"/>
                <a:ea typeface="Abhaya Libre"/>
                <a:cs typeface="Abhaya Libre"/>
                <a:sym typeface="Abhaya Libre"/>
              </a:rPr>
              <a:t> </a:t>
            </a:r>
            <a:r>
              <a:rPr lang="sr-Latn-RS" sz="2800" dirty="0" smtClean="0">
                <a:latin typeface="Abhaya Libre"/>
                <a:ea typeface="Abhaya Libre"/>
                <a:cs typeface="Abhaya Libre"/>
                <a:sym typeface="Abhaya Libre"/>
              </a:rPr>
              <a:t>V</a:t>
            </a:r>
            <a:r>
              <a:rPr lang="en-US" sz="2800" dirty="0" smtClean="0">
                <a:latin typeface="Abhaya Libre"/>
                <a:ea typeface="Abhaya Libre"/>
                <a:cs typeface="Abhaya Libre"/>
                <a:sym typeface="Abhaya Libre"/>
              </a:rPr>
              <a:t>I </a:t>
            </a:r>
            <a:r>
              <a:rPr lang="en-US" sz="2800" dirty="0" err="1">
                <a:latin typeface="Abhaya Libre"/>
                <a:ea typeface="Abhaya Libre"/>
                <a:cs typeface="Abhaya Libre"/>
                <a:sym typeface="Abhaya Libre"/>
              </a:rPr>
              <a:t>uključuju</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ekspertske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sisteme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obradu</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prirodnog</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jezika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prepoznavanje</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govora</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i</a:t>
            </a:r>
            <a:r>
              <a:rPr lang="en-US" sz="2800" dirty="0">
                <a:latin typeface="Abhaya Libre"/>
                <a:ea typeface="Abhaya Libre"/>
                <a:cs typeface="Abhaya Libre"/>
                <a:sym typeface="Abhaya Libre"/>
              </a:rPr>
              <a:t> </a:t>
            </a:r>
            <a:r>
              <a:rPr lang="en-US" sz="2800" dirty="0" err="1">
                <a:latin typeface="Abhaya Libre"/>
                <a:ea typeface="Abhaya Libre"/>
                <a:cs typeface="Abhaya Libre"/>
                <a:sym typeface="Abhaya Libre"/>
              </a:rPr>
              <a:t>mašinski</a:t>
            </a:r>
            <a:r>
              <a:rPr lang="en-US" sz="2800" dirty="0">
                <a:latin typeface="Abhaya Libre"/>
                <a:ea typeface="Abhaya Libre"/>
                <a:cs typeface="Abhaya Libre"/>
                <a:sym typeface="Abhaya Libre"/>
              </a:rPr>
              <a:t> vid.</a:t>
            </a:r>
            <a:endParaRPr sz="2800" dirty="0">
              <a:latin typeface="Abhaya Libre"/>
              <a:ea typeface="Abhaya Libre"/>
              <a:cs typeface="Abhaya Libre"/>
              <a:sym typeface="Abhaya Libre"/>
            </a:endParaRPr>
          </a:p>
        </p:txBody>
      </p:sp>
      <p:sp>
        <p:nvSpPr>
          <p:cNvPr id="464" name="Google Shape;464;g1c0d571eb8a_0_199"/>
          <p:cNvSpPr txBox="1"/>
          <p:nvPr/>
        </p:nvSpPr>
        <p:spPr>
          <a:xfrm>
            <a:off x="1184850" y="975075"/>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Šta je veštačka intelogencija (VI)</a:t>
            </a:r>
            <a:r>
              <a:rPr lang="en-US" sz="641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465" name="Google Shape;465;g1c0d571eb8a_0_199"/>
          <p:cNvPicPr preferRelativeResize="0"/>
          <p:nvPr/>
        </p:nvPicPr>
        <p:blipFill>
          <a:blip r:embed="rId7">
            <a:alphaModFix/>
          </a:blip>
          <a:stretch>
            <a:fillRect/>
          </a:stretch>
        </p:blipFill>
        <p:spPr>
          <a:xfrm>
            <a:off x="10732113" y="3342737"/>
            <a:ext cx="6265594" cy="3914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Tipovi veštačke inteligencije</a:t>
            </a:r>
            <a:endParaRPr sz="1400" b="0" i="0" u="none" strike="noStrike" cap="none" dirty="0">
              <a:solidFill>
                <a:srgbClr val="000000"/>
              </a:solidFill>
              <a:latin typeface="Arial"/>
              <a:ea typeface="Arial"/>
              <a:cs typeface="Arial"/>
              <a:sym typeface="Arial"/>
            </a:endParaRPr>
          </a:p>
        </p:txBody>
      </p:sp>
      <p:sp>
        <p:nvSpPr>
          <p:cNvPr id="472" name="Google Shape;472;g1c2ba11e0e5_0_84"/>
          <p:cNvSpPr txBox="1"/>
          <p:nvPr/>
        </p:nvSpPr>
        <p:spPr>
          <a:xfrm>
            <a:off x="559800" y="2365163"/>
            <a:ext cx="82806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 </a:t>
            </a:r>
            <a:r>
              <a:rPr lang="sr-Latn-RS" sz="2400" b="1" dirty="0" smtClean="0">
                <a:latin typeface="Abhaya Libre"/>
                <a:ea typeface="Abhaya Libre"/>
                <a:cs typeface="Abhaya Libre"/>
                <a:sym typeface="Abhaya Libre"/>
              </a:rPr>
              <a:t>Čisto reaktivno</a:t>
            </a:r>
            <a:endParaRPr sz="2400" b="1" dirty="0">
              <a:latin typeface="Abhaya Libre"/>
              <a:ea typeface="Abhaya Libre"/>
              <a:cs typeface="Abhaya Libre"/>
              <a:sym typeface="Abhaya Libre"/>
            </a:endParaRPr>
          </a:p>
          <a:p>
            <a:pPr lvl="0" algn="just">
              <a:lnSpc>
                <a:spcPct val="139958"/>
              </a:lnSpc>
              <a:buSzPts val="2400"/>
            </a:pPr>
            <a:r>
              <a:rPr lang="en-US" sz="2400" dirty="0">
                <a:latin typeface="Abhaya Libre"/>
                <a:ea typeface="Abhaya Libre"/>
                <a:cs typeface="Abhaya Libre"/>
                <a:sym typeface="Abhaya Libre"/>
              </a:rPr>
              <a:t>Ove </a:t>
            </a:r>
            <a:r>
              <a:rPr lang="en-US" sz="2400" dirty="0" err="1">
                <a:latin typeface="Abhaya Libre"/>
                <a:ea typeface="Abhaya Libre"/>
                <a:cs typeface="Abhaya Libre"/>
                <a:sym typeface="Abhaya Libre"/>
              </a:rPr>
              <a:t>mašine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nemaju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nikakvu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memoriju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podatke</a:t>
            </a:r>
            <a:r>
              <a:rPr lang="en-US" sz="2400" dirty="0">
                <a:latin typeface="Abhaya Libre"/>
                <a:ea typeface="Abhaya Libre"/>
                <a:cs typeface="Abhaya Libre"/>
                <a:sym typeface="Abhaya Libre"/>
              </a:rPr>
              <a:t> za rad, </a:t>
            </a:r>
            <a:r>
              <a:rPr lang="en-US" sz="2400" dirty="0" err="1">
                <a:latin typeface="Abhaya Libre"/>
                <a:ea typeface="Abhaya Libre"/>
                <a:cs typeface="Abhaya Libre"/>
                <a:sym typeface="Abhaya Libre"/>
              </a:rPr>
              <a:t>specijalizovane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samo</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jedno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polje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rada</a:t>
            </a:r>
            <a:r>
              <a:rPr lang="en-US" sz="2400" dirty="0">
                <a:latin typeface="Abhaya Libre"/>
                <a:ea typeface="Abhaya Libre"/>
                <a:cs typeface="Abhaya Libre"/>
                <a:sym typeface="Abhaya Libre"/>
              </a:rPr>
              <a:t>. Na primer, u </a:t>
            </a:r>
            <a:r>
              <a:rPr lang="en-US" sz="2400" dirty="0" err="1">
                <a:latin typeface="Abhaya Libre"/>
                <a:ea typeface="Abhaya Libre"/>
                <a:cs typeface="Abhaya Libre"/>
                <a:sym typeface="Abhaya Libre"/>
              </a:rPr>
              <a:t>igri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šaha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mašina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posmatra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tablu</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i</a:t>
            </a:r>
            <a:r>
              <a:rPr lang="sr-Latn-RS" sz="2400" dirty="0" smtClean="0">
                <a:latin typeface="Abhaya Libre"/>
                <a:ea typeface="Abhaya Libre"/>
                <a:cs typeface="Abhaya Libre"/>
                <a:sym typeface="Abhaya Libre"/>
              </a:rPr>
              <a:t> povlači potez -</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donosi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najbolju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mogu</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u </a:t>
            </a:r>
            <a:r>
              <a:rPr lang="en-US" sz="2400" dirty="0" err="1">
                <a:latin typeface="Abhaya Libre"/>
                <a:ea typeface="Abhaya Libre"/>
                <a:cs typeface="Abhaya Libre"/>
                <a:sym typeface="Abhaya Libre"/>
              </a:rPr>
              <a:t>odluku</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pobedu</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sr-Latn-RS" sz="2400" b="1" dirty="0" smtClean="0">
                <a:latin typeface="Abhaya Libre"/>
                <a:ea typeface="Abhaya Libre"/>
                <a:cs typeface="Abhaya Libre"/>
                <a:sym typeface="Abhaya Libre"/>
              </a:rPr>
              <a:t>Ograničena memorija</a:t>
            </a:r>
            <a:endParaRPr sz="2400" b="1" dirty="0">
              <a:latin typeface="Abhaya Libre"/>
              <a:ea typeface="Abhaya Libre"/>
              <a:cs typeface="Abhaya Libre"/>
              <a:sym typeface="Abhaya Libre"/>
            </a:endParaRPr>
          </a:p>
          <a:p>
            <a:pPr lvl="0" algn="just">
              <a:lnSpc>
                <a:spcPct val="139958"/>
              </a:lnSpc>
              <a:buSzPts val="2400"/>
            </a:pPr>
            <a:r>
              <a:rPr lang="en-US" sz="2400" dirty="0">
                <a:latin typeface="Abhaya Libre"/>
                <a:ea typeface="Abhaya Libre"/>
                <a:cs typeface="Abhaya Libre"/>
                <a:sym typeface="Abhaya Libre"/>
              </a:rPr>
              <a:t>Ove </a:t>
            </a:r>
            <a:r>
              <a:rPr lang="en-US" sz="2400" dirty="0" err="1">
                <a:latin typeface="Abhaya Libre"/>
                <a:ea typeface="Abhaya Libre"/>
                <a:cs typeface="Abhaya Libre"/>
                <a:sym typeface="Abhaya Libre"/>
              </a:rPr>
              <a:t>mašine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prikupljaju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prethodne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nastavljaju</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dodaju</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svoju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memoriju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dovoljno</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pam</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iskustva</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donesu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ispravne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odluke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pam</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a:t>
            </a:r>
            <a:r>
              <a:rPr lang="en-US" sz="2400" dirty="0" err="1">
                <a:latin typeface="Abhaya Libre"/>
                <a:ea typeface="Abhaya Libre"/>
                <a:cs typeface="Abhaya Libre"/>
                <a:sym typeface="Abhaya Libre"/>
              </a:rPr>
              <a:t>minimalno</a:t>
            </a:r>
            <a:r>
              <a:rPr lang="en-US" sz="2400" dirty="0">
                <a:latin typeface="Abhaya Libre"/>
                <a:ea typeface="Abhaya Libre"/>
                <a:cs typeface="Abhaya Libre"/>
                <a:sym typeface="Abhaya Libre"/>
              </a:rPr>
              <a:t>. Na primer, ova </a:t>
            </a:r>
            <a:r>
              <a:rPr lang="en-US" sz="2400" dirty="0" err="1">
                <a:latin typeface="Abhaya Libre"/>
                <a:ea typeface="Abhaya Libre"/>
                <a:cs typeface="Abhaya Libre"/>
                <a:sym typeface="Abhaya Libre"/>
              </a:rPr>
              <a:t>mašina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predloži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restoran</a:t>
            </a:r>
            <a:r>
              <a:rPr lang="sr-Latn-R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za obedovanje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osnovu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podataka</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lokaciji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prikupljeni</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476" name="Google Shape;476;g1c2ba11e0e5_0_84"/>
          <p:cNvSpPr txBox="1"/>
          <p:nvPr/>
        </p:nvSpPr>
        <p:spPr>
          <a:xfrm>
            <a:off x="9624350" y="2365175"/>
            <a:ext cx="8019600"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sr-Latn-RS" sz="2400" b="1" dirty="0" smtClean="0">
                <a:latin typeface="Abhaya Libre"/>
                <a:ea typeface="Abhaya Libre"/>
                <a:cs typeface="Abhaya Libre"/>
                <a:sym typeface="Abhaya Libre"/>
              </a:rPr>
              <a:t>Teorija uma</a:t>
            </a:r>
            <a:endParaRPr sz="2400" b="1" dirty="0">
              <a:latin typeface="Abhaya Libre"/>
              <a:ea typeface="Abhaya Libre"/>
              <a:cs typeface="Abhaya Libre"/>
              <a:sym typeface="Abhaya Libre"/>
            </a:endParaRPr>
          </a:p>
          <a:p>
            <a:pPr lvl="0" algn="just">
              <a:lnSpc>
                <a:spcPct val="139958"/>
              </a:lnSpc>
              <a:buSzPts val="2400"/>
            </a:pPr>
            <a:r>
              <a:rPr lang="sr-Latn-RS" sz="2400" dirty="0" smtClean="0">
                <a:latin typeface="Abhaya Libre"/>
                <a:ea typeface="Abhaya Libre"/>
                <a:cs typeface="Abhaya Libre"/>
                <a:sym typeface="Abhaya Libre"/>
              </a:rPr>
              <a:t>O</a:t>
            </a:r>
            <a:r>
              <a:rPr lang="en-US" sz="2400" dirty="0" err="1" smtClean="0">
                <a:latin typeface="Abhaya Libre"/>
                <a:ea typeface="Abhaya Libre"/>
                <a:cs typeface="Abhaya Libre"/>
                <a:sym typeface="Abhaya Libre"/>
              </a:rPr>
              <a:t>va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vrsta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V</a:t>
            </a:r>
            <a:r>
              <a:rPr lang="en-US" sz="2400" dirty="0" smtClean="0">
                <a:latin typeface="Abhaya Libre"/>
                <a:ea typeface="Abhaya Libre"/>
                <a:cs typeface="Abhaya Libre"/>
                <a:sym typeface="Abhaya Libre"/>
              </a:rPr>
              <a:t>I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razume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misli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emocije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komunicira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društvu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Međutim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mašina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zasnovana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tipu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tek</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treba</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napravi</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sr-Latn-RS" sz="2400" b="1" dirty="0" smtClean="0">
                <a:latin typeface="Abhaya Libre"/>
                <a:ea typeface="Abhaya Libre"/>
                <a:cs typeface="Abhaya Libre"/>
                <a:sym typeface="Abhaya Libre"/>
              </a:rPr>
              <a:t>Samosvesnost</a:t>
            </a:r>
            <a:endParaRPr sz="2400" b="1" dirty="0">
              <a:latin typeface="Abhaya Libre"/>
              <a:ea typeface="Abhaya Libre"/>
              <a:cs typeface="Abhaya Libre"/>
              <a:sym typeface="Abhaya Libre"/>
            </a:endParaRPr>
          </a:p>
          <a:p>
            <a:pPr lvl="0" algn="just">
              <a:lnSpc>
                <a:spcPct val="139958"/>
              </a:lnSpc>
              <a:buSzPts val="2400"/>
            </a:pPr>
            <a:r>
              <a:rPr lang="es-ES" sz="2400" dirty="0" err="1">
                <a:latin typeface="Abhaya Libre"/>
                <a:ea typeface="Abhaya Libre"/>
                <a:cs typeface="Abhaya Libre"/>
                <a:sym typeface="Abhaya Libre"/>
              </a:rPr>
              <a:t>Samosvesne</a:t>
            </a:r>
            <a:r>
              <a:rPr lang="es-ES" sz="2400" dirty="0">
                <a:latin typeface="Abhaya Libre"/>
                <a:ea typeface="Abhaya Libre"/>
                <a:cs typeface="Abhaya Libre"/>
                <a:sym typeface="Abhaya Libre"/>
              </a:rPr>
              <a:t> </a:t>
            </a:r>
            <a:r>
              <a:rPr lang="es-ES" sz="2400" dirty="0" err="1">
                <a:latin typeface="Abhaya Libre"/>
                <a:ea typeface="Abhaya Libre"/>
                <a:cs typeface="Abhaya Libre"/>
                <a:sym typeface="Abhaya Libre"/>
              </a:rPr>
              <a:t>mašine</a:t>
            </a:r>
            <a:r>
              <a:rPr lang="es-ES" sz="2400" dirty="0">
                <a:latin typeface="Abhaya Libre"/>
                <a:ea typeface="Abhaya Libre"/>
                <a:cs typeface="Abhaya Libre"/>
                <a:sym typeface="Abhaya Libre"/>
              </a:rPr>
              <a:t> su </a:t>
            </a:r>
            <a:r>
              <a:rPr lang="es-ES" sz="2400" dirty="0" err="1">
                <a:latin typeface="Abhaya Libre"/>
                <a:ea typeface="Abhaya Libre"/>
                <a:cs typeface="Abhaya Libre"/>
                <a:sym typeface="Abhaya Libre"/>
              </a:rPr>
              <a:t>buduća</a:t>
            </a:r>
            <a:r>
              <a:rPr lang="es-ES" sz="2400" dirty="0">
                <a:latin typeface="Abhaya Libre"/>
                <a:ea typeface="Abhaya Libre"/>
                <a:cs typeface="Abhaya Libre"/>
                <a:sym typeface="Abhaya Libre"/>
              </a:rPr>
              <a:t> </a:t>
            </a:r>
            <a:r>
              <a:rPr lang="es-ES" sz="2400" dirty="0" err="1">
                <a:latin typeface="Abhaya Libre"/>
                <a:ea typeface="Abhaya Libre"/>
                <a:cs typeface="Abhaya Libre"/>
                <a:sym typeface="Abhaya Libre"/>
              </a:rPr>
              <a:t>generacija</a:t>
            </a:r>
            <a:r>
              <a:rPr lang="es-ES" sz="2400" dirty="0">
                <a:latin typeface="Abhaya Libre"/>
                <a:ea typeface="Abhaya Libre"/>
                <a:cs typeface="Abhaya Libre"/>
                <a:sym typeface="Abhaya Libre"/>
              </a:rPr>
              <a:t> </a:t>
            </a:r>
            <a:r>
              <a:rPr lang="en-US" sz="2400" u="sng" dirty="0" err="1" smtClean="0">
                <a:solidFill>
                  <a:schemeClr val="hlink"/>
                </a:solidFill>
                <a:latin typeface="Abhaya Libre"/>
                <a:ea typeface="Abhaya Libre"/>
                <a:cs typeface="Abhaya Libre"/>
                <a:sym typeface="Abhaya Libre"/>
                <a:hlinkClick r:id="rId7"/>
              </a:rPr>
              <a:t>novih</a:t>
            </a:r>
            <a:r>
              <a:rPr lang="en-US" sz="2400" u="sng" dirty="0" smtClean="0">
                <a:solidFill>
                  <a:schemeClr val="hlink"/>
                </a:solidFill>
                <a:latin typeface="Abhaya Libre"/>
                <a:ea typeface="Abhaya Libre"/>
                <a:cs typeface="Abhaya Libre"/>
                <a:sym typeface="Abhaya Libre"/>
                <a:hlinkClick r:id="rId7"/>
              </a:rPr>
              <a:t> </a:t>
            </a:r>
            <a:r>
              <a:rPr lang="en-US" sz="2400" u="sng" dirty="0" err="1" smtClean="0">
                <a:solidFill>
                  <a:schemeClr val="hlink"/>
                </a:solidFill>
                <a:latin typeface="Abhaya Libre"/>
                <a:ea typeface="Abhaya Libre"/>
                <a:cs typeface="Abhaya Libre"/>
                <a:sym typeface="Abhaya Libre"/>
                <a:hlinkClick r:id="rId7"/>
              </a:rPr>
              <a:t>tehnologija</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One će biti inteligentne, razumne i svesne.</a:t>
            </a:r>
            <a:endParaRPr sz="2400" dirty="0">
              <a:latin typeface="Abhaya Libre"/>
              <a:ea typeface="Abhaya Libre"/>
              <a:cs typeface="Abhaya Libre"/>
              <a:sym typeface="Abhaya Libre"/>
            </a:endParaRPr>
          </a:p>
        </p:txBody>
      </p:sp>
      <p:pic>
        <p:nvPicPr>
          <p:cNvPr id="477" name="Google Shape;477;g1c2ba11e0e5_0_84"/>
          <p:cNvPicPr preferRelativeResize="0"/>
          <p:nvPr/>
        </p:nvPicPr>
        <p:blipFill>
          <a:blip r:embed="rId8">
            <a:alphaModFix/>
          </a:blip>
          <a:stretch>
            <a:fillRect/>
          </a:stretch>
        </p:blipFill>
        <p:spPr>
          <a:xfrm>
            <a:off x="11285812" y="7055400"/>
            <a:ext cx="4696675" cy="26301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1"/>
        <p:cNvGrpSpPr/>
        <p:nvPr/>
      </p:nvGrpSpPr>
      <p:grpSpPr>
        <a:xfrm>
          <a:off x="0" y="0"/>
          <a:ext cx="0" cy="0"/>
          <a:chOff x="0" y="0"/>
          <a:chExt cx="0" cy="0"/>
        </a:xfrm>
      </p:grpSpPr>
      <p:pic>
        <p:nvPicPr>
          <p:cNvPr id="482" name="Google Shape;482;g1c2ba11e0e5_0_6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83" name="Google Shape;483;g1c2ba11e0e5_0_6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4" name="Google Shape;484;g1c2ba11e0e5_0_6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85" name="Google Shape;485;g1c2ba11e0e5_0_6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86" name="Google Shape;486;g1c2ba11e0e5_0_62"/>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c2ba11e0e5_0_62"/>
          <p:cNvSpPr txBox="1"/>
          <p:nvPr/>
        </p:nvSpPr>
        <p:spPr>
          <a:xfrm>
            <a:off x="1184850" y="3075075"/>
            <a:ext cx="7114200" cy="517064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700" dirty="0" err="1">
                <a:latin typeface="Abhaya Libre"/>
                <a:ea typeface="Abhaya Libre"/>
                <a:cs typeface="Abhaya Libre"/>
                <a:sym typeface="Abhaya Libre"/>
              </a:rPr>
              <a:t>Jednostavno</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rečeno</a:t>
            </a:r>
            <a:r>
              <a:rPr lang="en-US" sz="2700" dirty="0">
                <a:latin typeface="Abhaya Libre"/>
                <a:ea typeface="Abhaya Libre"/>
                <a:cs typeface="Abhaya Libre"/>
                <a:sym typeface="Abhaya Libre"/>
              </a:rPr>
              <a:t>, </a:t>
            </a:r>
            <a:r>
              <a:rPr lang="sr-Latn-RS" sz="2700" dirty="0" smtClean="0">
                <a:latin typeface="Abhaya Libre"/>
                <a:ea typeface="Abhaya Libre"/>
                <a:cs typeface="Abhaya Libre"/>
                <a:sym typeface="Abhaya Libre"/>
              </a:rPr>
              <a:t>V</a:t>
            </a:r>
            <a:r>
              <a:rPr lang="en-US" sz="2700" dirty="0" smtClean="0">
                <a:latin typeface="Abhaya Libre"/>
                <a:ea typeface="Abhaya Libre"/>
                <a:cs typeface="Abhaya Libre"/>
                <a:sym typeface="Abhaya Libre"/>
              </a:rPr>
              <a:t>I </a:t>
            </a:r>
            <a:r>
              <a:rPr lang="en-US" sz="2700" dirty="0" err="1">
                <a:latin typeface="Abhaya Libre"/>
                <a:ea typeface="Abhaya Libre"/>
                <a:cs typeface="Abhaya Libre"/>
                <a:sym typeface="Abhaya Libre"/>
              </a:rPr>
              <a:t>sistemi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funkcionišu</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spajanjem</a:t>
            </a:r>
            <a:r>
              <a:rPr lang="en-US" sz="2700" dirty="0">
                <a:latin typeface="Abhaya Libre"/>
                <a:ea typeface="Abhaya Libre"/>
                <a:cs typeface="Abhaya Libre"/>
                <a:sym typeface="Abhaya Libre"/>
              </a:rPr>
              <a:t> </a:t>
            </a:r>
            <a:r>
              <a:rPr lang="en-US" sz="2700" dirty="0" err="1" smtClean="0">
                <a:latin typeface="Abhaya Libre"/>
                <a:ea typeface="Abhaya Libre"/>
                <a:cs typeface="Abhaya Libre"/>
                <a:sym typeface="Abhaya Libre"/>
              </a:rPr>
              <a:t>velikih</a:t>
            </a:r>
            <a:r>
              <a:rPr lang="sr-Latn-RS" sz="2700" dirty="0" smtClean="0">
                <a:latin typeface="Abhaya Libre"/>
                <a:ea typeface="Abhaya Libre"/>
                <a:cs typeface="Abhaya Libre"/>
                <a:sym typeface="Abhaya Libre"/>
              </a:rPr>
              <a:t> algoritama</a:t>
            </a:r>
            <a:r>
              <a:rPr lang="en-US" sz="2700" dirty="0" smtClean="0">
                <a:latin typeface="Abhaya Libre"/>
                <a:ea typeface="Abhaya Libre"/>
                <a:cs typeface="Abhaya Libre"/>
                <a:sym typeface="Abhaya Libre"/>
              </a:rPr>
              <a:t> </a:t>
            </a:r>
            <a:r>
              <a:rPr lang="en-US" sz="2700" dirty="0" err="1">
                <a:latin typeface="Abhaya Libre"/>
                <a:ea typeface="Abhaya Libre"/>
                <a:cs typeface="Abhaya Libre"/>
                <a:sym typeface="Abhaya Libre"/>
              </a:rPr>
              <a:t>sa</a:t>
            </a:r>
            <a:r>
              <a:rPr lang="en-US" sz="2700" dirty="0">
                <a:latin typeface="Abhaya Libre"/>
                <a:ea typeface="Abhaya Libre"/>
                <a:cs typeface="Abhaya Libre"/>
                <a:sym typeface="Abhaya Libre"/>
              </a:rPr>
              <a:t> </a:t>
            </a:r>
            <a:r>
              <a:rPr lang="en-US" sz="2700" dirty="0" err="1" smtClean="0">
                <a:latin typeface="Abhaya Libre"/>
                <a:ea typeface="Abhaya Libre"/>
                <a:cs typeface="Abhaya Libre"/>
                <a:sym typeface="Abhaya Libre"/>
              </a:rPr>
              <a:t>inteligentnim</a:t>
            </a:r>
            <a:r>
              <a:rPr lang="sr-Latn-RS" sz="2700" dirty="0" smtClean="0">
                <a:latin typeface="Abhaya Libre"/>
                <a:ea typeface="Abhaya Libre"/>
                <a:cs typeface="Abhaya Libre"/>
                <a:sym typeface="Abhaya Libre"/>
              </a:rPr>
              <a:t> i</a:t>
            </a:r>
            <a:r>
              <a:rPr lang="en-US" sz="2700" dirty="0" smtClean="0">
                <a:latin typeface="Abhaya Libre"/>
                <a:ea typeface="Abhaya Libre"/>
                <a:cs typeface="Abhaya Libre"/>
                <a:sym typeface="Abhaya Libre"/>
              </a:rPr>
              <a:t> </a:t>
            </a:r>
            <a:r>
              <a:rPr lang="en-US" sz="2700" dirty="0" err="1">
                <a:latin typeface="Abhaya Libre"/>
                <a:ea typeface="Abhaya Libre"/>
                <a:cs typeface="Abhaya Libre"/>
                <a:sym typeface="Abhaya Libre"/>
              </a:rPr>
              <a:t>iterativnim</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algoritmima</a:t>
            </a:r>
            <a:r>
              <a:rPr lang="en-US" sz="2700" dirty="0">
                <a:latin typeface="Abhaya Libre"/>
                <a:ea typeface="Abhaya Libre"/>
                <a:cs typeface="Abhaya Libre"/>
                <a:sym typeface="Abhaya Libre"/>
              </a:rPr>
              <a:t> za </a:t>
            </a:r>
            <a:r>
              <a:rPr lang="en-US" sz="2700" dirty="0" err="1">
                <a:latin typeface="Abhaya Libre"/>
                <a:ea typeface="Abhaya Libre"/>
                <a:cs typeface="Abhaya Libre"/>
                <a:sym typeface="Abhaya Libre"/>
              </a:rPr>
              <a:t>obradu</a:t>
            </a:r>
            <a:r>
              <a:rPr lang="en-US" sz="2700" dirty="0">
                <a:latin typeface="Abhaya Libre"/>
                <a:ea typeface="Abhaya Libre"/>
                <a:cs typeface="Abhaya Libre"/>
                <a:sym typeface="Abhaya Libre"/>
              </a:rPr>
              <a:t>. Ova </a:t>
            </a:r>
            <a:r>
              <a:rPr lang="en-US" sz="2700" dirty="0" err="1">
                <a:latin typeface="Abhaya Libre"/>
                <a:ea typeface="Abhaya Libre"/>
                <a:cs typeface="Abhaya Libre"/>
                <a:sym typeface="Abhaya Libre"/>
              </a:rPr>
              <a:t>kombinacija</a:t>
            </a:r>
            <a:r>
              <a:rPr lang="en-US" sz="2700" dirty="0">
                <a:latin typeface="Abhaya Libre"/>
                <a:ea typeface="Abhaya Libre"/>
                <a:cs typeface="Abhaya Libre"/>
                <a:sym typeface="Abhaya Libre"/>
              </a:rPr>
              <a:t> </a:t>
            </a:r>
            <a:r>
              <a:rPr lang="en-US" sz="2700" dirty="0" err="1" smtClean="0">
                <a:latin typeface="Abhaya Libre"/>
                <a:ea typeface="Abhaya Libre"/>
                <a:cs typeface="Abhaya Libre"/>
                <a:sym typeface="Abhaya Libre"/>
              </a:rPr>
              <a:t>omogu</a:t>
            </a:r>
            <a:r>
              <a:rPr lang="sr-Latn-RS" sz="2700" dirty="0" smtClean="0">
                <a:latin typeface="Abhaya Libre"/>
                <a:ea typeface="Abhaya Libre"/>
                <a:cs typeface="Abhaya Libre"/>
                <a:sym typeface="Abhaya Libre"/>
              </a:rPr>
              <a:t>ć</a:t>
            </a:r>
            <a:r>
              <a:rPr lang="en-US" sz="2700" dirty="0" smtClean="0">
                <a:latin typeface="Abhaya Libre"/>
                <a:ea typeface="Abhaya Libre"/>
                <a:cs typeface="Abhaya Libre"/>
                <a:sym typeface="Abhaya Libre"/>
              </a:rPr>
              <a:t>ava </a:t>
            </a:r>
            <a:r>
              <a:rPr lang="sr-Latn-RS" sz="2700" dirty="0" smtClean="0">
                <a:latin typeface="Abhaya Libre"/>
                <a:ea typeface="Abhaya Libre"/>
                <a:cs typeface="Abhaya Libre"/>
                <a:sym typeface="Abhaya Libre"/>
              </a:rPr>
              <a:t>V</a:t>
            </a:r>
            <a:r>
              <a:rPr lang="en-US" sz="2700" dirty="0" smtClean="0">
                <a:latin typeface="Abhaya Libre"/>
                <a:ea typeface="Abhaya Libre"/>
                <a:cs typeface="Abhaya Libre"/>
                <a:sym typeface="Abhaya Libre"/>
              </a:rPr>
              <a:t>I </a:t>
            </a:r>
            <a:r>
              <a:rPr lang="en-US" sz="2700" dirty="0">
                <a:latin typeface="Abhaya Libre"/>
                <a:ea typeface="Abhaya Libre"/>
                <a:cs typeface="Abhaya Libre"/>
                <a:sym typeface="Abhaya Libre"/>
              </a:rPr>
              <a:t>da </a:t>
            </a:r>
            <a:r>
              <a:rPr lang="en-US" sz="2700" dirty="0" err="1">
                <a:latin typeface="Abhaya Libre"/>
                <a:ea typeface="Abhaya Libre"/>
                <a:cs typeface="Abhaya Libre"/>
                <a:sym typeface="Abhaya Libre"/>
              </a:rPr>
              <a:t>uči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iz</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obrazaca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karakteristika</a:t>
            </a:r>
            <a:r>
              <a:rPr lang="en-US" sz="2700" dirty="0">
                <a:latin typeface="Abhaya Libre"/>
                <a:ea typeface="Abhaya Libre"/>
                <a:cs typeface="Abhaya Libre"/>
                <a:sym typeface="Abhaya Libre"/>
              </a:rPr>
              <a:t> </a:t>
            </a:r>
            <a:r>
              <a:rPr lang="sr-Latn-RS" sz="2700" dirty="0" smtClean="0">
                <a:latin typeface="Abhaya Libre"/>
                <a:ea typeface="Abhaya Libre"/>
                <a:cs typeface="Abhaya Libre"/>
                <a:sym typeface="Abhaya Libre"/>
              </a:rPr>
              <a:t>iz</a:t>
            </a:r>
            <a:r>
              <a:rPr lang="en-US" sz="2700" dirty="0" smtClean="0">
                <a:latin typeface="Abhaya Libre"/>
                <a:ea typeface="Abhaya Libre"/>
                <a:cs typeface="Abhaya Libre"/>
                <a:sym typeface="Abhaya Libre"/>
              </a:rPr>
              <a:t> </a:t>
            </a:r>
            <a:r>
              <a:rPr lang="en-US" sz="2700" dirty="0" err="1" smtClean="0">
                <a:latin typeface="Abhaya Libre"/>
                <a:ea typeface="Abhaya Libre"/>
                <a:cs typeface="Abhaya Libre"/>
                <a:sym typeface="Abhaya Libre"/>
              </a:rPr>
              <a:t>analizirani</a:t>
            </a:r>
            <a:r>
              <a:rPr lang="sr-Latn-RS" sz="2700" dirty="0" smtClean="0">
                <a:latin typeface="Abhaya Libre"/>
                <a:ea typeface="Abhaya Libre"/>
                <a:cs typeface="Abhaya Libre"/>
                <a:sym typeface="Abhaya Libre"/>
              </a:rPr>
              <a:t>h</a:t>
            </a:r>
            <a:r>
              <a:rPr lang="en-US" sz="2700" dirty="0" smtClean="0">
                <a:latin typeface="Abhaya Libre"/>
                <a:ea typeface="Abhaya Libre"/>
                <a:cs typeface="Abhaya Libre"/>
                <a:sym typeface="Abhaya Libre"/>
              </a:rPr>
              <a:t> </a:t>
            </a:r>
            <a:r>
              <a:rPr lang="en-US" sz="2700" dirty="0" err="1" smtClean="0">
                <a:latin typeface="Abhaya Libre"/>
                <a:ea typeface="Abhaya Libre"/>
                <a:cs typeface="Abhaya Libre"/>
                <a:sym typeface="Abhaya Libre"/>
              </a:rPr>
              <a:t>poda</a:t>
            </a:r>
            <a:r>
              <a:rPr lang="sr-Latn-RS" sz="2700" dirty="0" smtClean="0">
                <a:latin typeface="Abhaya Libre"/>
                <a:ea typeface="Abhaya Libre"/>
                <a:cs typeface="Abhaya Libre"/>
                <a:sym typeface="Abhaya Libre"/>
              </a:rPr>
              <a:t>taka</a:t>
            </a:r>
            <a:r>
              <a:rPr lang="en-US" sz="2700" dirty="0" smtClean="0">
                <a:latin typeface="Abhaya Libre"/>
                <a:ea typeface="Abhaya Libre"/>
                <a:cs typeface="Abhaya Libre"/>
                <a:sym typeface="Abhaya Libre"/>
              </a:rPr>
              <a:t>. </a:t>
            </a:r>
            <a:r>
              <a:rPr lang="en-US" sz="2700" dirty="0" err="1">
                <a:latin typeface="Abhaya Libre"/>
                <a:ea typeface="Abhaya Libre"/>
                <a:cs typeface="Abhaya Libre"/>
                <a:sym typeface="Abhaya Libre"/>
              </a:rPr>
              <a:t>Svaki</a:t>
            </a:r>
            <a:r>
              <a:rPr lang="en-US" sz="2700" dirty="0">
                <a:latin typeface="Abhaya Libre"/>
                <a:ea typeface="Abhaya Libre"/>
                <a:cs typeface="Abhaya Libre"/>
                <a:sym typeface="Abhaya Libre"/>
              </a:rPr>
              <a:t> put </a:t>
            </a:r>
            <a:r>
              <a:rPr lang="en-US" sz="2700" dirty="0" err="1">
                <a:latin typeface="Abhaya Libre"/>
                <a:ea typeface="Abhaya Libre"/>
                <a:cs typeface="Abhaya Libre"/>
                <a:sym typeface="Abhaya Libre"/>
              </a:rPr>
              <a:t>kada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sistem</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veštačke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inteligencije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izvrši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krug</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obrade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podataka</a:t>
            </a:r>
            <a:r>
              <a:rPr lang="en-US" sz="2700" dirty="0">
                <a:latin typeface="Abhaya Libre"/>
                <a:ea typeface="Abhaya Libre"/>
                <a:cs typeface="Abhaya Libre"/>
                <a:sym typeface="Abhaya Libre"/>
              </a:rPr>
              <a:t>, on </a:t>
            </a:r>
            <a:r>
              <a:rPr lang="en-US" sz="2700" dirty="0" err="1">
                <a:latin typeface="Abhaya Libre"/>
                <a:ea typeface="Abhaya Libre"/>
                <a:cs typeface="Abhaya Libre"/>
                <a:sym typeface="Abhaya Libre"/>
              </a:rPr>
              <a:t>testira</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meri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svoj</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učinak</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koristi</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rezultate</a:t>
            </a:r>
            <a:r>
              <a:rPr lang="en-US" sz="2700" dirty="0">
                <a:latin typeface="Abhaya Libre"/>
                <a:ea typeface="Abhaya Libre"/>
                <a:cs typeface="Abhaya Libre"/>
                <a:sym typeface="Abhaya Libre"/>
              </a:rPr>
              <a:t> za razvoj </a:t>
            </a:r>
            <a:r>
              <a:rPr lang="en-US" sz="2700" dirty="0" err="1">
                <a:latin typeface="Abhaya Libre"/>
                <a:ea typeface="Abhaya Libre"/>
                <a:cs typeface="Abhaya Libre"/>
                <a:sym typeface="Abhaya Libre"/>
              </a:rPr>
              <a:t>dodatne</a:t>
            </a:r>
            <a:r>
              <a:rPr lang="en-US" sz="2700" dirty="0">
                <a:latin typeface="Abhaya Libre"/>
                <a:ea typeface="Abhaya Libre"/>
                <a:cs typeface="Abhaya Libre"/>
                <a:sym typeface="Abhaya Libre"/>
              </a:rPr>
              <a:t> </a:t>
            </a:r>
            <a:r>
              <a:rPr lang="en-US" sz="2700" dirty="0" err="1">
                <a:latin typeface="Abhaya Libre"/>
                <a:ea typeface="Abhaya Libre"/>
                <a:cs typeface="Abhaya Libre"/>
                <a:sym typeface="Abhaya Libre"/>
              </a:rPr>
              <a:t>ekspertize</a:t>
            </a:r>
            <a:r>
              <a:rPr lang="en-US" sz="27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488" name="Google Shape;488;g1c2ba11e0e5_0_62"/>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Kako funkcioniše veštačka inteligencija</a:t>
            </a:r>
            <a:r>
              <a:rPr lang="en-US" sz="641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489" name="Google Shape;489;g1c2ba11e0e5_0_62"/>
          <p:cNvPicPr preferRelativeResize="0"/>
          <p:nvPr/>
        </p:nvPicPr>
        <p:blipFill>
          <a:blip r:embed="rId7">
            <a:alphaModFix/>
          </a:blip>
          <a:stretch>
            <a:fillRect/>
          </a:stretch>
        </p:blipFill>
        <p:spPr>
          <a:xfrm>
            <a:off x="9778125" y="3834638"/>
            <a:ext cx="7114199" cy="34459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3"/>
        <p:cNvGrpSpPr/>
        <p:nvPr/>
      </p:nvGrpSpPr>
      <p:grpSpPr>
        <a:xfrm>
          <a:off x="0" y="0"/>
          <a:ext cx="0" cy="0"/>
          <a:chOff x="0" y="0"/>
          <a:chExt cx="0" cy="0"/>
        </a:xfrm>
      </p:grpSpPr>
      <p:pic>
        <p:nvPicPr>
          <p:cNvPr id="494" name="Google Shape;494;g1c2ba11e0e5_0_1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95" name="Google Shape;495;g1c2ba11e0e5_0_1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6" name="Google Shape;496;g1c2ba11e0e5_0_1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97" name="Google Shape;497;g1c2ba11e0e5_0_16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98" name="Google Shape;498;g1c2ba11e0e5_0_169"/>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c2ba11e0e5_0_169"/>
          <p:cNvSpPr txBox="1"/>
          <p:nvPr/>
        </p:nvSpPr>
        <p:spPr>
          <a:xfrm>
            <a:off x="1184850" y="2180334"/>
            <a:ext cx="7521828" cy="639867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700" dirty="0">
              <a:latin typeface="Abhaya Libre"/>
              <a:ea typeface="Abhaya Libre"/>
              <a:cs typeface="Abhaya Libre"/>
              <a:sym typeface="Abhaya Libre"/>
            </a:endParaRPr>
          </a:p>
          <a:p>
            <a:pPr lvl="0" algn="just">
              <a:lnSpc>
                <a:spcPct val="139958"/>
              </a:lnSpc>
              <a:buSzPts val="2400"/>
            </a:pPr>
            <a:r>
              <a:rPr lang="sr-Latn-RS" sz="3000" dirty="0" smtClean="0">
                <a:latin typeface="Abhaya Libre"/>
                <a:ea typeface="Abhaya Libre"/>
                <a:cs typeface="Abhaya Libre"/>
                <a:sym typeface="Abhaya Libre"/>
              </a:rPr>
              <a:t>V</a:t>
            </a:r>
            <a:r>
              <a:rPr lang="en-US" sz="3000" dirty="0" smtClean="0">
                <a:latin typeface="Abhaya Libre"/>
                <a:ea typeface="Abhaya Libre"/>
                <a:cs typeface="Abhaya Libre"/>
                <a:sym typeface="Abhaya Libre"/>
              </a:rPr>
              <a:t>I</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ili</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veštačka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inteligencija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koristi</a:t>
            </a:r>
            <a:r>
              <a:rPr lang="en-US" sz="3000" dirty="0">
                <a:latin typeface="Abhaya Libre"/>
                <a:ea typeface="Abhaya Libre"/>
                <a:cs typeface="Abhaya Libre"/>
                <a:sym typeface="Abhaya Libre"/>
              </a:rPr>
              <a:t> se u </a:t>
            </a:r>
            <a:r>
              <a:rPr lang="en-US" sz="3000" dirty="0" err="1">
                <a:latin typeface="Abhaya Libre"/>
                <a:ea typeface="Abhaya Libre"/>
                <a:cs typeface="Abhaya Libre"/>
                <a:sym typeface="Abhaya Libre"/>
              </a:rPr>
              <a:t>stvarnom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svetu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mnogo</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načina</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Prvo</a:t>
            </a:r>
            <a:r>
              <a:rPr lang="en-US" sz="3000" dirty="0">
                <a:latin typeface="Abhaya Libre"/>
                <a:ea typeface="Abhaya Libre"/>
                <a:cs typeface="Abhaya Libre"/>
                <a:sym typeface="Abhaya Libre"/>
              </a:rPr>
              <a:t>, u </a:t>
            </a:r>
            <a:r>
              <a:rPr lang="en-US" sz="3000" dirty="0" err="1">
                <a:latin typeface="Abhaya Libre"/>
                <a:ea typeface="Abhaya Libre"/>
                <a:cs typeface="Abhaya Libre"/>
                <a:sym typeface="Abhaya Libre"/>
              </a:rPr>
              <a:t>profesionalnom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životu</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postao</a:t>
            </a:r>
            <a:r>
              <a:rPr lang="en-US" sz="3000" dirty="0">
                <a:latin typeface="Abhaya Libre"/>
                <a:ea typeface="Abhaya Libre"/>
                <a:cs typeface="Abhaya Libre"/>
                <a:sym typeface="Abhaya Libre"/>
              </a:rPr>
              <a:t> je </a:t>
            </a:r>
            <a:r>
              <a:rPr lang="en-US" sz="3000" dirty="0" err="1">
                <a:latin typeface="Abhaya Libre"/>
                <a:ea typeface="Abhaya Libre"/>
                <a:cs typeface="Abhaya Libre"/>
                <a:sym typeface="Abhaya Libre"/>
              </a:rPr>
              <a:t>neprocenjiv</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alat</a:t>
            </a:r>
            <a:r>
              <a:rPr lang="en-US" sz="3000" dirty="0">
                <a:latin typeface="Abhaya Libre"/>
                <a:ea typeface="Abhaya Libre"/>
                <a:cs typeface="Abhaya Libre"/>
                <a:sym typeface="Abhaya Libre"/>
              </a:rPr>
              <a:t> za </a:t>
            </a:r>
            <a:r>
              <a:rPr lang="en-US" sz="3000" dirty="0" err="1">
                <a:latin typeface="Abhaya Libre"/>
                <a:ea typeface="Abhaya Libre"/>
                <a:cs typeface="Abhaya Libre"/>
                <a:sym typeface="Abhaya Libre"/>
              </a:rPr>
              <a:t>trgovce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analitičare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bankare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inženjere</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i</a:t>
            </a:r>
            <a:r>
              <a:rPr lang="en-US" sz="3000" dirty="0">
                <a:latin typeface="Abhaya Libre"/>
                <a:ea typeface="Abhaya Libre"/>
                <a:cs typeface="Abhaya Libre"/>
                <a:sym typeface="Abhaya Libre"/>
              </a:rPr>
              <a:t> </a:t>
            </a:r>
            <a:r>
              <a:rPr lang="sr-Latn-RS" sz="3000" dirty="0" smtClean="0">
                <a:latin typeface="Abhaya Libre"/>
                <a:ea typeface="Abhaya Libre"/>
                <a:cs typeface="Abhaya Libre"/>
                <a:sym typeface="Abhaya Libre"/>
              </a:rPr>
              <a:t>mnoge druge</a:t>
            </a:r>
            <a:r>
              <a:rPr lang="en-US" sz="3000" dirty="0" smtClean="0">
                <a:latin typeface="Abhaya Libre"/>
                <a:ea typeface="Abhaya Libre"/>
                <a:cs typeface="Abhaya Libre"/>
                <a:sym typeface="Abhaya Libre"/>
              </a:rPr>
              <a:t>. </a:t>
            </a:r>
            <a:r>
              <a:rPr lang="en-US" sz="3000" dirty="0">
                <a:latin typeface="Abhaya Libre"/>
                <a:ea typeface="Abhaya Libre"/>
                <a:cs typeface="Abhaya Libre"/>
                <a:sym typeface="Abhaya Libre"/>
              </a:rPr>
              <a:t>U </a:t>
            </a:r>
            <a:r>
              <a:rPr lang="en-US" sz="3000" dirty="0" err="1">
                <a:latin typeface="Abhaya Libre"/>
                <a:ea typeface="Abhaya Libre"/>
                <a:cs typeface="Abhaya Libre"/>
                <a:sym typeface="Abhaya Libre"/>
              </a:rPr>
              <a:t>našim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ličnim</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životima</a:t>
            </a:r>
            <a:r>
              <a:rPr lang="en-US" sz="3000" dirty="0">
                <a:latin typeface="Abhaya Libre"/>
                <a:ea typeface="Abhaya Libre"/>
                <a:cs typeface="Abhaya Libre"/>
                <a:sym typeface="Abhaya Libre"/>
              </a:rPr>
              <a:t>, </a:t>
            </a:r>
            <a:r>
              <a:rPr lang="sr-Latn-RS" sz="3000" dirty="0" smtClean="0">
                <a:latin typeface="Abhaya Libre"/>
                <a:ea typeface="Abhaya Libre"/>
                <a:cs typeface="Abhaya Libre"/>
                <a:sym typeface="Abhaya Libre"/>
              </a:rPr>
              <a:t>koristimo</a:t>
            </a:r>
            <a:r>
              <a:rPr lang="en-US" sz="3000" dirty="0" smtClean="0">
                <a:latin typeface="Abhaya Libre"/>
                <a:ea typeface="Abhaya Libre"/>
                <a:cs typeface="Abhaya Libre"/>
                <a:sym typeface="Abhaya Libre"/>
              </a:rPr>
              <a:t> </a:t>
            </a:r>
            <a:r>
              <a:rPr lang="en-US" sz="3000" dirty="0" err="1" smtClean="0">
                <a:latin typeface="Abhaya Libre"/>
                <a:ea typeface="Abhaya Libre"/>
                <a:cs typeface="Abhaya Libre"/>
                <a:sym typeface="Abhaya Libre"/>
              </a:rPr>
              <a:t>virtuel</a:t>
            </a:r>
            <a:r>
              <a:rPr lang="sr-Latn-RS" sz="3000" dirty="0" smtClean="0">
                <a:latin typeface="Abhaya Libre"/>
                <a:ea typeface="Abhaya Libre"/>
                <a:cs typeface="Abhaya Libre"/>
                <a:sym typeface="Abhaya Libre"/>
              </a:rPr>
              <a:t>ne </a:t>
            </a:r>
            <a:r>
              <a:rPr lang="en-US" sz="3000" dirty="0" err="1" smtClean="0">
                <a:latin typeface="Abhaya Libre"/>
                <a:ea typeface="Abhaya Libre"/>
                <a:cs typeface="Abhaya Libre"/>
                <a:sym typeface="Abhaya Libre"/>
              </a:rPr>
              <a:t>pametne</a:t>
            </a:r>
            <a:r>
              <a:rPr lang="en-US" sz="3000" dirty="0" smtClean="0">
                <a:latin typeface="Abhaya Libre"/>
                <a:ea typeface="Abhaya Libre"/>
                <a:cs typeface="Abhaya Libre"/>
                <a:sym typeface="Abhaya Libre"/>
              </a:rPr>
              <a:t> </a:t>
            </a:r>
            <a:r>
              <a:rPr lang="en-US" sz="3000" dirty="0" err="1">
                <a:latin typeface="Abhaya Libre"/>
                <a:ea typeface="Abhaya Libre"/>
                <a:cs typeface="Abhaya Libre"/>
                <a:sym typeface="Abhaya Libre"/>
              </a:rPr>
              <a:t>zvučnike</a:t>
            </a:r>
            <a:r>
              <a:rPr lang="en-US" sz="3000" dirty="0">
                <a:latin typeface="Abhaya Libre"/>
                <a:ea typeface="Abhaya Libre"/>
                <a:cs typeface="Abhaya Libre"/>
                <a:sym typeface="Abhaya Libre"/>
              </a:rPr>
              <a:t> </a:t>
            </a:r>
            <a:r>
              <a:rPr lang="sr-Latn-RS" sz="3000" dirty="0" smtClean="0">
                <a:latin typeface="Abhaya Libre"/>
                <a:ea typeface="Abhaya Libre"/>
                <a:cs typeface="Abhaya Libre"/>
                <a:sym typeface="Abhaya Libre"/>
              </a:rPr>
              <a:t>koje kupujemo za kuću i uz pomoć kojih upravljamo određenim radnjama</a:t>
            </a:r>
            <a:r>
              <a:rPr lang="en-US" sz="3000" dirty="0" smtClean="0">
                <a:latin typeface="Abhaya Libre"/>
                <a:ea typeface="Abhaya Libre"/>
                <a:cs typeface="Abhaya Libre"/>
                <a:sym typeface="Abhaya Libre"/>
              </a:rPr>
              <a:t>,</a:t>
            </a:r>
            <a:r>
              <a:rPr lang="sr-Latn-RS" sz="3000" dirty="0" smtClean="0">
                <a:latin typeface="Abhaya Libre"/>
                <a:ea typeface="Abhaya Libre"/>
                <a:cs typeface="Abhaya Libre"/>
                <a:sym typeface="Abhaya Libre"/>
              </a:rPr>
              <a:t> zatim, VI nam</a:t>
            </a:r>
            <a:r>
              <a:rPr lang="en-US" sz="3000" dirty="0" smtClean="0">
                <a:latin typeface="Abhaya Libre"/>
                <a:ea typeface="Abhaya Libre"/>
                <a:cs typeface="Abhaya Libre"/>
                <a:sym typeface="Abhaya Libre"/>
              </a:rPr>
              <a:t> </a:t>
            </a:r>
            <a:r>
              <a:rPr lang="sr-Latn-RS" sz="3000" dirty="0" smtClean="0">
                <a:latin typeface="Abhaya Libre"/>
                <a:ea typeface="Abhaya Libre"/>
                <a:cs typeface="Abhaya Libre"/>
                <a:sym typeface="Abhaya Libre"/>
              </a:rPr>
              <a:t>kreira</a:t>
            </a:r>
            <a:r>
              <a:rPr lang="en-US" sz="3000" dirty="0" smtClean="0">
                <a:latin typeface="Abhaya Libre"/>
                <a:ea typeface="Abhaya Libre"/>
                <a:cs typeface="Abhaya Libre"/>
                <a:sym typeface="Abhaya Libre"/>
              </a:rPr>
              <a:t> </a:t>
            </a:r>
            <a:r>
              <a:rPr lang="en-US" sz="3000" dirty="0" err="1">
                <a:latin typeface="Abhaya Libre"/>
                <a:ea typeface="Abhaya Libre"/>
                <a:cs typeface="Abhaya Libre"/>
                <a:sym typeface="Abhaya Libre"/>
              </a:rPr>
              <a:t>preporuke</a:t>
            </a:r>
            <a:r>
              <a:rPr lang="en-US" sz="3000" dirty="0">
                <a:latin typeface="Abhaya Libre"/>
                <a:ea typeface="Abhaya Libre"/>
                <a:cs typeface="Abhaya Libre"/>
                <a:sym typeface="Abhaya Libre"/>
              </a:rPr>
              <a:t> </a:t>
            </a:r>
            <a:r>
              <a:rPr lang="sr-Latn-RS" sz="3000" dirty="0" smtClean="0">
                <a:latin typeface="Abhaya Libre"/>
                <a:ea typeface="Abhaya Libre"/>
                <a:cs typeface="Abhaya Libre"/>
                <a:sym typeface="Abhaya Libre"/>
              </a:rPr>
              <a:t>za kupovinu onajn </a:t>
            </a:r>
            <a:r>
              <a:rPr lang="en-US" sz="3000" dirty="0" err="1" smtClean="0">
                <a:latin typeface="Abhaya Libre"/>
                <a:ea typeface="Abhaya Libre"/>
                <a:cs typeface="Abhaya Libre"/>
                <a:sym typeface="Abhaya Libre"/>
              </a:rPr>
              <a:t>i</a:t>
            </a:r>
            <a:r>
              <a:rPr lang="en-US" sz="3000" dirty="0" smtClean="0">
                <a:latin typeface="Abhaya Libre"/>
                <a:ea typeface="Abhaya Libre"/>
                <a:cs typeface="Abhaya Libre"/>
                <a:sym typeface="Abhaya Libre"/>
              </a:rPr>
              <a:t> </a:t>
            </a:r>
            <a:r>
              <a:rPr lang="en-US" sz="3000" dirty="0" err="1">
                <a:latin typeface="Abhaya Libre"/>
                <a:ea typeface="Abhaya Libre"/>
                <a:cs typeface="Abhaya Libre"/>
                <a:sym typeface="Abhaya Libre"/>
              </a:rPr>
              <a:t>još</a:t>
            </a:r>
            <a:r>
              <a:rPr lang="en-US" sz="3000" dirty="0">
                <a:latin typeface="Abhaya Libre"/>
                <a:ea typeface="Abhaya Libre"/>
                <a:cs typeface="Abhaya Libre"/>
                <a:sym typeface="Abhaya Libre"/>
              </a:rPr>
              <a:t> </a:t>
            </a:r>
            <a:r>
              <a:rPr lang="en-US" sz="3000" dirty="0" err="1">
                <a:latin typeface="Abhaya Libre"/>
                <a:ea typeface="Abhaya Libre"/>
                <a:cs typeface="Abhaya Libre"/>
                <a:sym typeface="Abhaya Libre"/>
              </a:rPr>
              <a:t>mnogo</a:t>
            </a:r>
            <a:r>
              <a:rPr lang="en-US" sz="3000" dirty="0">
                <a:latin typeface="Abhaya Libre"/>
                <a:ea typeface="Abhaya Libre"/>
                <a:cs typeface="Abhaya Libre"/>
                <a:sym typeface="Abhaya Libre"/>
              </a:rPr>
              <a:t> toga.</a:t>
            </a:r>
            <a:endParaRPr sz="2400" dirty="0">
              <a:latin typeface="Abhaya Libre"/>
              <a:ea typeface="Abhaya Libre"/>
              <a:cs typeface="Abhaya Libre"/>
              <a:sym typeface="Abhaya Libre"/>
            </a:endParaRPr>
          </a:p>
        </p:txBody>
      </p:sp>
      <p:sp>
        <p:nvSpPr>
          <p:cNvPr id="500" name="Google Shape;500;g1c2ba11e0e5_0_169"/>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Kako se VI koristi u stvarnom svetu</a:t>
            </a:r>
            <a:r>
              <a:rPr lang="en-US" sz="641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501" name="Google Shape;501;g1c2ba11e0e5_0_169"/>
          <p:cNvPicPr preferRelativeResize="0"/>
          <p:nvPr/>
        </p:nvPicPr>
        <p:blipFill>
          <a:blip r:embed="rId7">
            <a:alphaModFix/>
          </a:blip>
          <a:stretch>
            <a:fillRect/>
          </a:stretch>
        </p:blipFill>
        <p:spPr>
          <a:xfrm>
            <a:off x="9640038" y="3073031"/>
            <a:ext cx="7114201" cy="473791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5"/>
        <p:cNvGrpSpPr/>
        <p:nvPr/>
      </p:nvGrpSpPr>
      <p:grpSpPr>
        <a:xfrm>
          <a:off x="0" y="0"/>
          <a:ext cx="0" cy="0"/>
          <a:chOff x="0" y="0"/>
          <a:chExt cx="0" cy="0"/>
        </a:xfrm>
      </p:grpSpPr>
      <p:pic>
        <p:nvPicPr>
          <p:cNvPr id="506" name="Google Shape;506;g1c2ba11e0e5_0_181"/>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07" name="Google Shape;507;g1c2ba11e0e5_0_18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8" name="Google Shape;508;g1c2ba11e0e5_0_181"/>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09" name="Google Shape;509;g1c2ba11e0e5_0_181"/>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10" name="Google Shape;510;g1c2ba11e0e5_0_181"/>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1c2ba11e0e5_0_181"/>
          <p:cNvSpPr txBox="1"/>
          <p:nvPr/>
        </p:nvSpPr>
        <p:spPr>
          <a:xfrm>
            <a:off x="986066" y="2027202"/>
            <a:ext cx="7749459" cy="682956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700" dirty="0">
              <a:latin typeface="Abhaya Libre"/>
              <a:ea typeface="Abhaya Libre"/>
              <a:cs typeface="Abhaya Libre"/>
              <a:sym typeface="Abhaya Libre"/>
            </a:endParaRPr>
          </a:p>
          <a:p>
            <a:pPr lvl="0" algn="just">
              <a:lnSpc>
                <a:spcPct val="139958"/>
              </a:lnSpc>
              <a:buSzPts val="2400"/>
            </a:pPr>
            <a:r>
              <a:rPr lang="en-US" sz="2900" dirty="0" err="1">
                <a:latin typeface="Abhaya Libre"/>
                <a:ea typeface="Abhaya Libre"/>
                <a:cs typeface="Abhaya Libre"/>
                <a:sym typeface="Abhaya Libre"/>
              </a:rPr>
              <a:t>Mašinsko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učenje</a:t>
            </a:r>
            <a:r>
              <a:rPr lang="en-US" sz="2900" dirty="0">
                <a:latin typeface="Abhaya Libre"/>
                <a:ea typeface="Abhaya Libre"/>
                <a:cs typeface="Abhaya Libre"/>
                <a:sym typeface="Abhaya Libre"/>
              </a:rPr>
              <a:t> je </a:t>
            </a:r>
            <a:r>
              <a:rPr lang="en-US" sz="2900" dirty="0" err="1">
                <a:latin typeface="Abhaya Libre"/>
                <a:ea typeface="Abhaya Libre"/>
                <a:cs typeface="Abhaya Libre"/>
                <a:sym typeface="Abhaya Libre"/>
              </a:rPr>
              <a:t>najpoznatija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vrsta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veštačke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inteligencije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Koristi</a:t>
            </a:r>
            <a:r>
              <a:rPr lang="en-US" sz="2900" dirty="0">
                <a:latin typeface="Abhaya Libre"/>
                <a:ea typeface="Abhaya Libre"/>
                <a:cs typeface="Abhaya Libre"/>
                <a:sym typeface="Abhaya Libre"/>
              </a:rPr>
              <a:t> se u </a:t>
            </a:r>
            <a:r>
              <a:rPr lang="sr-Latn-RS" sz="2900" dirty="0" smtClean="0">
                <a:latin typeface="Abhaya Libre"/>
                <a:ea typeface="Abhaya Libre"/>
                <a:cs typeface="Abhaya Libre"/>
                <a:sym typeface="Abhaya Libre"/>
              </a:rPr>
              <a:t>svim sferama</a:t>
            </a:r>
            <a:r>
              <a:rPr lang="en-US" sz="2900" dirty="0" smtClean="0">
                <a:latin typeface="Abhaya Libre"/>
                <a:ea typeface="Abhaya Libre"/>
                <a:cs typeface="Abhaya Libre"/>
                <a:sym typeface="Abhaya Libre"/>
              </a:rPr>
              <a:t>, </a:t>
            </a:r>
            <a:r>
              <a:rPr lang="en-US" sz="2900" dirty="0">
                <a:latin typeface="Abhaya Libre"/>
                <a:ea typeface="Abhaya Libre"/>
                <a:cs typeface="Abhaya Libre"/>
                <a:sym typeface="Abhaya Libre"/>
              </a:rPr>
              <a:t>od </a:t>
            </a:r>
            <a:r>
              <a:rPr lang="en-US" sz="2900" dirty="0" err="1" smtClean="0">
                <a:latin typeface="Abhaya Libre"/>
                <a:ea typeface="Abhaya Libre"/>
                <a:cs typeface="Abhaya Libre"/>
                <a:sym typeface="Abhaya Libre"/>
              </a:rPr>
              <a:t>samo</a:t>
            </a:r>
            <a:r>
              <a:rPr lang="sr-Latn-RS" sz="2900" dirty="0" smtClean="0">
                <a:latin typeface="Abhaya Libre"/>
                <a:ea typeface="Abhaya Libre"/>
                <a:cs typeface="Abhaya Libre"/>
                <a:sym typeface="Abhaya Libre"/>
              </a:rPr>
              <a:t>upravljajućih</a:t>
            </a:r>
            <a:r>
              <a:rPr lang="en-US" sz="2900" dirty="0" smtClean="0">
                <a:latin typeface="Abhaya Libre"/>
                <a:ea typeface="Abhaya Libre"/>
                <a:cs typeface="Abhaya Libre"/>
                <a:sym typeface="Abhaya Libre"/>
              </a:rPr>
              <a:t> </a:t>
            </a:r>
            <a:r>
              <a:rPr lang="en-US" sz="2900" dirty="0" err="1">
                <a:latin typeface="Abhaya Libre"/>
                <a:ea typeface="Abhaya Libre"/>
                <a:cs typeface="Abhaya Libre"/>
                <a:sym typeface="Abhaya Libre"/>
              </a:rPr>
              <a:t>automobila</a:t>
            </a:r>
            <a:r>
              <a:rPr lang="en-US" sz="2900" dirty="0">
                <a:latin typeface="Abhaya Libre"/>
                <a:ea typeface="Abhaya Libre"/>
                <a:cs typeface="Abhaya Libre"/>
                <a:sym typeface="Abhaya Libre"/>
              </a:rPr>
              <a:t> do </a:t>
            </a:r>
            <a:r>
              <a:rPr lang="en-US" sz="2900" dirty="0" err="1">
                <a:latin typeface="Abhaya Libre"/>
                <a:ea typeface="Abhaya Libre"/>
                <a:cs typeface="Abhaya Libre"/>
                <a:sym typeface="Abhaya Libre"/>
              </a:rPr>
              <a:t>marketinškog</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softvera</a:t>
            </a:r>
            <a:r>
              <a:rPr lang="en-US" sz="2900" dirty="0">
                <a:latin typeface="Abhaya Libre"/>
                <a:ea typeface="Abhaya Libre"/>
                <a:cs typeface="Abhaya Libre"/>
                <a:sym typeface="Abhaya Libre"/>
              </a:rPr>
              <a:t>. U </a:t>
            </a:r>
            <a:r>
              <a:rPr lang="en-US" sz="2900" dirty="0" err="1">
                <a:latin typeface="Abhaya Libre"/>
                <a:ea typeface="Abhaya Libre"/>
                <a:cs typeface="Abhaya Libre"/>
                <a:sym typeface="Abhaya Libre"/>
              </a:rPr>
              <a:t>suštini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radi</a:t>
            </a:r>
            <a:r>
              <a:rPr lang="en-US" sz="2900" dirty="0">
                <a:latin typeface="Abhaya Libre"/>
                <a:ea typeface="Abhaya Libre"/>
                <a:cs typeface="Abhaya Libre"/>
                <a:sym typeface="Abhaya Libre"/>
              </a:rPr>
              <a:t> se o </a:t>
            </a:r>
            <a:r>
              <a:rPr lang="en-US" sz="2900" dirty="0" err="1">
                <a:latin typeface="Abhaya Libre"/>
                <a:ea typeface="Abhaya Libre"/>
                <a:cs typeface="Abhaya Libre"/>
                <a:sym typeface="Abhaya Libre"/>
              </a:rPr>
              <a:t>učenju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računara</a:t>
            </a:r>
            <a:r>
              <a:rPr lang="en-US" sz="2900" dirty="0">
                <a:latin typeface="Abhaya Libre"/>
                <a:ea typeface="Abhaya Libre"/>
                <a:cs typeface="Abhaya Libre"/>
                <a:sym typeface="Abhaya Libre"/>
              </a:rPr>
              <a:t> da </a:t>
            </a:r>
            <a:r>
              <a:rPr lang="en-US" sz="2900" dirty="0" err="1">
                <a:latin typeface="Abhaya Libre"/>
                <a:ea typeface="Abhaya Libre"/>
                <a:cs typeface="Abhaya Libre"/>
                <a:sym typeface="Abhaya Libre"/>
              </a:rPr>
              <a:t>sami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sebe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programiraju</a:t>
            </a:r>
            <a:r>
              <a:rPr lang="en-US" sz="2900" dirty="0">
                <a:latin typeface="Abhaya Libre"/>
                <a:ea typeface="Abhaya Libre"/>
                <a:cs typeface="Abhaya Libre"/>
                <a:sym typeface="Abhaya Libre"/>
              </a:rPr>
              <a:t> da </a:t>
            </a:r>
            <a:r>
              <a:rPr lang="en-US" sz="2900" dirty="0" err="1">
                <a:latin typeface="Abhaya Libre"/>
                <a:ea typeface="Abhaya Libre"/>
                <a:cs typeface="Abhaya Libre"/>
                <a:sym typeface="Abhaya Libre"/>
              </a:rPr>
              <a:t>donose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odluke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ili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izvršavaju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radnje</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na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osnovu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svog</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postojećeg</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znanja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Nekoliko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primera</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veštačke</a:t>
            </a:r>
            <a:r>
              <a:rPr lang="en-US" sz="2900" dirty="0">
                <a:latin typeface="Abhaya Libre"/>
                <a:ea typeface="Abhaya Libre"/>
                <a:cs typeface="Abhaya Libre"/>
                <a:sym typeface="Abhaya Libre"/>
              </a:rPr>
              <a:t> </a:t>
            </a:r>
            <a:r>
              <a:rPr lang="en-US" sz="2900" dirty="0" err="1" smtClean="0">
                <a:latin typeface="Abhaya Libre"/>
                <a:ea typeface="Abhaya Libre"/>
                <a:cs typeface="Abhaya Libre"/>
                <a:sym typeface="Abhaya Libre"/>
              </a:rPr>
              <a:t>inteligencije</a:t>
            </a:r>
            <a:r>
              <a:rPr lang="sr-Latn-RS" sz="2900" dirty="0" smtClean="0">
                <a:latin typeface="Abhaya Libre"/>
                <a:ea typeface="Abhaya Libre"/>
                <a:cs typeface="Abhaya Libre"/>
                <a:sym typeface="Abhaya Libre"/>
              </a:rPr>
              <a:t> koji </a:t>
            </a:r>
            <a:r>
              <a:rPr lang="en-US" sz="2900" dirty="0" err="1" smtClean="0">
                <a:latin typeface="Abhaya Libre"/>
                <a:ea typeface="Abhaya Libre"/>
                <a:cs typeface="Abhaya Libre"/>
                <a:sym typeface="Abhaya Libre"/>
              </a:rPr>
              <a:t>korist</a:t>
            </a:r>
            <a:r>
              <a:rPr lang="sr-Latn-RS" sz="2900" dirty="0" smtClean="0">
                <a:latin typeface="Abhaya Libre"/>
                <a:ea typeface="Abhaya Libre"/>
                <a:cs typeface="Abhaya Libre"/>
                <a:sym typeface="Abhaya Libre"/>
              </a:rPr>
              <a:t>e</a:t>
            </a:r>
            <a:r>
              <a:rPr lang="en-US" sz="2900" dirty="0" smtClean="0">
                <a:latin typeface="Abhaya Libre"/>
                <a:ea typeface="Abhaya Libre"/>
                <a:cs typeface="Abhaya Libre"/>
                <a:sym typeface="Abhaya Libre"/>
              </a:rPr>
              <a:t> </a:t>
            </a:r>
            <a:r>
              <a:rPr lang="en-US" sz="2900" dirty="0" err="1">
                <a:latin typeface="Abhaya Libre"/>
                <a:ea typeface="Abhaya Libre"/>
                <a:cs typeface="Abhaya Libre"/>
                <a:sym typeface="Abhaya Libre"/>
              </a:rPr>
              <a:t>mašinsko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učenje</a:t>
            </a:r>
            <a:r>
              <a:rPr lang="en-US" sz="2900" dirty="0" smtClean="0">
                <a:latin typeface="Abhaya Libre"/>
                <a:ea typeface="Abhaya Libre"/>
                <a:cs typeface="Abhaya Libre"/>
                <a:sym typeface="Abhaya Libre"/>
              </a:rPr>
              <a:t> </a:t>
            </a:r>
            <a:r>
              <a:rPr lang="sr-Latn-RS" sz="2900" dirty="0" smtClean="0">
                <a:latin typeface="Abhaya Libre"/>
                <a:ea typeface="Abhaya Libre"/>
                <a:cs typeface="Abhaya Libre"/>
                <a:sym typeface="Abhaya Libre"/>
              </a:rPr>
              <a:t>možemo videti u</a:t>
            </a:r>
            <a:r>
              <a:rPr lang="en-US" sz="2900" dirty="0" smtClean="0">
                <a:latin typeface="Abhaya Libre"/>
                <a:ea typeface="Abhaya Libre"/>
                <a:cs typeface="Abhaya Libre"/>
                <a:sym typeface="Abhaya Libre"/>
              </a:rPr>
              <a:t> </a:t>
            </a:r>
            <a:r>
              <a:rPr lang="en-US" sz="2900" dirty="0" err="1">
                <a:latin typeface="Abhaya Libre"/>
                <a:ea typeface="Abhaya Libre"/>
                <a:cs typeface="Abhaya Libre"/>
                <a:sym typeface="Abhaya Libre"/>
              </a:rPr>
              <a:t>svakodnevnom</a:t>
            </a:r>
            <a:r>
              <a:rPr lang="en-US" sz="2900" dirty="0">
                <a:latin typeface="Abhaya Libre"/>
                <a:ea typeface="Abhaya Libre"/>
                <a:cs typeface="Abhaya Libre"/>
                <a:sym typeface="Abhaya Libre"/>
              </a:rPr>
              <a:t> </a:t>
            </a:r>
            <a:r>
              <a:rPr lang="en-US" sz="2900" dirty="0" err="1" smtClean="0">
                <a:latin typeface="Abhaya Libre"/>
                <a:ea typeface="Abhaya Libre"/>
                <a:cs typeface="Abhaya Libre"/>
                <a:sym typeface="Abhaya Libre"/>
              </a:rPr>
              <a:t>životu</a:t>
            </a:r>
            <a:r>
              <a:rPr lang="en-US" sz="2900" dirty="0" smtClean="0">
                <a:latin typeface="Abhaya Libre"/>
                <a:ea typeface="Abhaya Libre"/>
                <a:cs typeface="Abhaya Libre"/>
                <a:sym typeface="Abhaya Libre"/>
              </a:rPr>
              <a:t>, </a:t>
            </a:r>
            <a:r>
              <a:rPr lang="en-US" sz="2900" dirty="0" err="1">
                <a:latin typeface="Abhaya Libre"/>
                <a:ea typeface="Abhaya Libre"/>
                <a:cs typeface="Abhaya Libre"/>
                <a:sym typeface="Abhaya Libre"/>
              </a:rPr>
              <a:t>kao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što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su</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pametni</a:t>
            </a:r>
            <a:r>
              <a:rPr lang="en-US" sz="2900" dirty="0">
                <a:latin typeface="Abhaya Libre"/>
                <a:ea typeface="Abhaya Libre"/>
                <a:cs typeface="Abhaya Libre"/>
                <a:sym typeface="Abhaya Libre"/>
              </a:rPr>
              <a:t> </a:t>
            </a:r>
            <a:r>
              <a:rPr lang="en-US" sz="2900" dirty="0" err="1" smtClean="0">
                <a:latin typeface="Abhaya Libre"/>
                <a:ea typeface="Abhaya Libre"/>
                <a:cs typeface="Abhaya Libre"/>
                <a:sym typeface="Abhaya Libre"/>
              </a:rPr>
              <a:t>termostati</a:t>
            </a:r>
            <a:r>
              <a:rPr lang="sr-Latn-RS" sz="2900" dirty="0" smtClean="0">
                <a:latin typeface="Abhaya Libre"/>
                <a:ea typeface="Abhaya Libre"/>
                <a:cs typeface="Abhaya Libre"/>
                <a:sym typeface="Abhaya Libre"/>
              </a:rPr>
              <a:t>,</a:t>
            </a:r>
            <a:r>
              <a:rPr lang="en-US" sz="2900" dirty="0" smtClean="0">
                <a:latin typeface="Abhaya Libre"/>
                <a:ea typeface="Abhaya Libre"/>
                <a:cs typeface="Abhaya Libre"/>
                <a:sym typeface="Abhaya Libre"/>
              </a:rPr>
              <a:t> Nest </a:t>
            </a:r>
            <a:r>
              <a:rPr lang="en-US" sz="2900" dirty="0" err="1">
                <a:latin typeface="Abhaya Libre"/>
                <a:ea typeface="Abhaya Libre"/>
                <a:cs typeface="Abhaya Libre"/>
                <a:sym typeface="Abhaya Libre"/>
              </a:rPr>
              <a:t>i</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aplikacije</a:t>
            </a:r>
            <a:r>
              <a:rPr lang="en-US" sz="2900" dirty="0">
                <a:latin typeface="Abhaya Libre"/>
                <a:ea typeface="Abhaya Libre"/>
                <a:cs typeface="Abhaya Libre"/>
                <a:sym typeface="Abhaya Libre"/>
              </a:rPr>
              <a:t> za transport </a:t>
            </a:r>
            <a:r>
              <a:rPr lang="en-US" sz="2900" dirty="0" err="1">
                <a:latin typeface="Abhaya Libre"/>
                <a:ea typeface="Abhaya Libre"/>
                <a:cs typeface="Abhaya Libre"/>
                <a:sym typeface="Abhaya Libre"/>
              </a:rPr>
              <a:t>kao</a:t>
            </a:r>
            <a:r>
              <a:rPr lang="en-US" sz="2900" dirty="0">
                <a:latin typeface="Abhaya Libre"/>
                <a:ea typeface="Abhaya Libre"/>
                <a:cs typeface="Abhaya Libre"/>
                <a:sym typeface="Abhaya Libre"/>
              </a:rPr>
              <a:t> </a:t>
            </a:r>
            <a:r>
              <a:rPr lang="en-US" sz="2900" dirty="0" err="1">
                <a:latin typeface="Abhaya Libre"/>
                <a:ea typeface="Abhaya Libre"/>
                <a:cs typeface="Abhaya Libre"/>
                <a:sym typeface="Abhaya Libre"/>
              </a:rPr>
              <a:t>što</a:t>
            </a:r>
            <a:r>
              <a:rPr lang="en-US" sz="2900" dirty="0">
                <a:latin typeface="Abhaya Libre"/>
                <a:ea typeface="Abhaya Libre"/>
                <a:cs typeface="Abhaya Libre"/>
                <a:sym typeface="Abhaya Libre"/>
              </a:rPr>
              <a:t> je Uber.</a:t>
            </a:r>
            <a:endParaRPr sz="2400" dirty="0">
              <a:latin typeface="Abhaya Libre"/>
              <a:ea typeface="Abhaya Libre"/>
              <a:cs typeface="Abhaya Libre"/>
              <a:sym typeface="Abhaya Libre"/>
            </a:endParaRPr>
          </a:p>
        </p:txBody>
      </p:sp>
      <p:sp>
        <p:nvSpPr>
          <p:cNvPr id="512" name="Google Shape;512;g1c2ba11e0e5_0_181"/>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Šta je mašinsko učenje</a:t>
            </a:r>
            <a:r>
              <a:rPr lang="en-US" sz="641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513" name="Google Shape;513;g1c2ba11e0e5_0_181"/>
          <p:cNvPicPr preferRelativeResize="0"/>
          <p:nvPr/>
        </p:nvPicPr>
        <p:blipFill>
          <a:blip r:embed="rId7">
            <a:alphaModFix/>
          </a:blip>
          <a:stretch>
            <a:fillRect/>
          </a:stretch>
        </p:blipFill>
        <p:spPr>
          <a:xfrm>
            <a:off x="9626350" y="3217237"/>
            <a:ext cx="7114200" cy="4577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1784075" y="1894978"/>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1" dirty="0" smtClean="0">
                <a:latin typeface="Abhaya Libre"/>
                <a:cs typeface="Abhaya Libre"/>
                <a:sym typeface="Abhaya Libre"/>
              </a:rPr>
              <a:t>Napomena</a:t>
            </a:r>
            <a:endParaRPr sz="1400" b="0" i="0" u="none" strike="noStrike" cap="none" dirty="0">
              <a:solidFill>
                <a:srgbClr val="000000"/>
              </a:solidFill>
              <a:latin typeface="Arial"/>
              <a:ea typeface="Arial"/>
              <a:cs typeface="Arial"/>
              <a:sym typeface="Arial"/>
            </a:endParaRPr>
          </a:p>
        </p:txBody>
      </p:sp>
      <p:sp>
        <p:nvSpPr>
          <p:cNvPr id="118" name="Google Shape;118;p3"/>
          <p:cNvSpPr txBox="1"/>
          <p:nvPr/>
        </p:nvSpPr>
        <p:spPr>
          <a:xfrm>
            <a:off x="1784075" y="2828851"/>
            <a:ext cx="15741892" cy="4802790"/>
          </a:xfrm>
          <a:prstGeom prst="rect">
            <a:avLst/>
          </a:prstGeom>
          <a:noFill/>
          <a:ln>
            <a:noFill/>
          </a:ln>
        </p:spPr>
        <p:txBody>
          <a:bodyPr spcFirstLastPara="1" wrap="square" lIns="0" tIns="0" rIns="0" bIns="0" anchor="t" anchorCtr="0">
            <a:spAutoFit/>
          </a:bodyPr>
          <a:lstStyle/>
          <a:p>
            <a:pPr lvl="0" algn="just">
              <a:lnSpc>
                <a:spcPct val="140012"/>
              </a:lnSpc>
              <a:buSzPts val="3299"/>
            </a:pPr>
            <a:r>
              <a:rPr lang="en-US" sz="3299" dirty="0" err="1">
                <a:latin typeface="Abhaya Libre"/>
                <a:ea typeface="Abhaya Libre"/>
                <a:cs typeface="Abhaya Libre"/>
                <a:sym typeface="Abhaya Libre"/>
              </a:rPr>
              <a:t>Podrška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Evropske</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komisije</a:t>
            </a:r>
            <a:r>
              <a:rPr lang="en-US" sz="3299" dirty="0">
                <a:latin typeface="Abhaya Libre"/>
                <a:ea typeface="Abhaya Libre"/>
                <a:cs typeface="Abhaya Libre"/>
                <a:sym typeface="Abhaya Libre"/>
              </a:rPr>
              <a:t> za </a:t>
            </a:r>
            <a:r>
              <a:rPr lang="en-US" sz="3299" dirty="0" err="1">
                <a:latin typeface="Abhaya Libre"/>
                <a:ea typeface="Abhaya Libre"/>
                <a:cs typeface="Abhaya Libre"/>
                <a:sym typeface="Abhaya Libre"/>
              </a:rPr>
              <a:t>izradu</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ove</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publikacije</a:t>
            </a:r>
            <a:r>
              <a:rPr lang="en-US" sz="3299" dirty="0">
                <a:latin typeface="Abhaya Libre"/>
                <a:ea typeface="Abhaya Libre"/>
                <a:cs typeface="Abhaya Libre"/>
                <a:sym typeface="Abhaya Libre"/>
              </a:rPr>
              <a:t> ne </a:t>
            </a:r>
            <a:r>
              <a:rPr lang="en-US" sz="3299" dirty="0" err="1">
                <a:latin typeface="Abhaya Libre"/>
                <a:ea typeface="Abhaya Libre"/>
                <a:cs typeface="Abhaya Libre"/>
                <a:sym typeface="Abhaya Libre"/>
              </a:rPr>
              <a:t>predstavlja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odobravanje</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sadržaja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koji</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odražava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stavove</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samo</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autora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i</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Komisija</a:t>
            </a:r>
            <a:r>
              <a:rPr lang="en-US" sz="3299" dirty="0">
                <a:latin typeface="Abhaya Libre"/>
                <a:ea typeface="Abhaya Libre"/>
                <a:cs typeface="Abhaya Libre"/>
                <a:sym typeface="Abhaya Libre"/>
              </a:rPr>
              <a:t> se ne </a:t>
            </a:r>
            <a:r>
              <a:rPr lang="en-US" sz="3299" dirty="0" err="1">
                <a:latin typeface="Abhaya Libre"/>
                <a:ea typeface="Abhaya Libre"/>
                <a:cs typeface="Abhaya Libre"/>
                <a:sym typeface="Abhaya Libre"/>
              </a:rPr>
              <a:t>može</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smatrati</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odgovornom</a:t>
            </a:r>
            <a:r>
              <a:rPr lang="en-US" sz="3299" dirty="0">
                <a:latin typeface="Abhaya Libre"/>
                <a:ea typeface="Abhaya Libre"/>
                <a:cs typeface="Abhaya Libre"/>
                <a:sym typeface="Abhaya Libre"/>
              </a:rPr>
              <a:t> za </a:t>
            </a:r>
            <a:r>
              <a:rPr lang="en-US" sz="3299" dirty="0" err="1">
                <a:latin typeface="Abhaya Libre"/>
                <a:ea typeface="Abhaya Libre"/>
                <a:cs typeface="Abhaya Libre"/>
                <a:sym typeface="Abhaya Libre"/>
              </a:rPr>
              <a:t>bilo</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kakvu</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upotrebu</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informacija</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sadržanih</a:t>
            </a:r>
            <a:r>
              <a:rPr lang="en-US" sz="3299" dirty="0">
                <a:latin typeface="Abhaya Libre"/>
                <a:ea typeface="Abhaya Libre"/>
                <a:cs typeface="Abhaya Libre"/>
                <a:sym typeface="Abhaya Libre"/>
              </a:rPr>
              <a:t> u </a:t>
            </a:r>
            <a:r>
              <a:rPr lang="en-US" sz="3299" dirty="0" err="1">
                <a:latin typeface="Abhaya Libre"/>
                <a:ea typeface="Abhaya Libre"/>
                <a:cs typeface="Abhaya Libre"/>
                <a:sym typeface="Abhaya Libre"/>
              </a:rPr>
              <a:t>njoj</a:t>
            </a:r>
            <a:r>
              <a:rPr lang="en-US" sz="3299" dirty="0">
                <a:latin typeface="Abhaya Libre"/>
                <a:ea typeface="Abhaya Libre"/>
                <a:cs typeface="Abhaya Libre"/>
                <a:sym typeface="Abhaya Libre"/>
              </a:rPr>
              <a:t>.</a:t>
            </a:r>
          </a:p>
          <a:p>
            <a:pPr lvl="0" algn="just">
              <a:lnSpc>
                <a:spcPct val="140012"/>
              </a:lnSpc>
              <a:buSzPts val="3299"/>
            </a:pPr>
            <a:endParaRPr lang="en-US" sz="3299" dirty="0">
              <a:latin typeface="Abhaya Libre"/>
              <a:ea typeface="Abhaya Libre"/>
              <a:cs typeface="Abhaya Libre"/>
              <a:sym typeface="Abhaya Libre"/>
            </a:endParaRPr>
          </a:p>
          <a:p>
            <a:pPr lvl="0" algn="just">
              <a:lnSpc>
                <a:spcPct val="140012"/>
              </a:lnSpc>
              <a:buSzPts val="3299"/>
            </a:pPr>
            <a:r>
              <a:rPr lang="en-US" sz="3299" dirty="0" err="1">
                <a:latin typeface="Abhaya Libre"/>
                <a:ea typeface="Abhaya Libre"/>
                <a:cs typeface="Abhaya Libre"/>
                <a:sym typeface="Abhaya Libre"/>
              </a:rPr>
              <a:t>Projekat</a:t>
            </a:r>
            <a:r>
              <a:rPr lang="en-US" sz="3299" dirty="0">
                <a:latin typeface="Abhaya Libre"/>
                <a:ea typeface="Abhaya Libre"/>
                <a:cs typeface="Abhaya Libre"/>
                <a:sym typeface="Abhaya Libre"/>
              </a:rPr>
              <a:t> </a:t>
            </a:r>
            <a:r>
              <a:rPr lang="en-US" sz="3299" dirty="0" err="1">
                <a:latin typeface="Abhaya Libre"/>
                <a:ea typeface="Abhaya Libre"/>
                <a:cs typeface="Abhaya Libre"/>
                <a:sym typeface="Abhaya Libre"/>
              </a:rPr>
              <a:t>broj</a:t>
            </a:r>
            <a:r>
              <a:rPr lang="en-US" sz="3299" dirty="0">
                <a:latin typeface="Abhaya Libre"/>
                <a:ea typeface="Abhaya Libre"/>
                <a:cs typeface="Abhaya Libre"/>
                <a:sym typeface="Abhaya Libre"/>
              </a:rPr>
              <a:t>: 2021-1-RO01-KA220-VET-000028118</a:t>
            </a:r>
          </a:p>
          <a:p>
            <a:pPr marL="0" marR="0" lvl="0" indent="0" algn="just" rtl="0">
              <a:lnSpc>
                <a:spcPct val="14001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p:txBody>
      </p:sp>
      <p:pic>
        <p:nvPicPr>
          <p:cNvPr id="119" name="Google Shape;119;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0" name="Google Shape;120;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21" name="Google Shape;121;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2" name="Google Shape;122;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4" name="Google Shape;124;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1784075" y="6481135"/>
            <a:ext cx="7870946" cy="1652899"/>
          </a:xfrm>
          <a:prstGeom prst="rect">
            <a:avLst/>
          </a:prstGeom>
          <a:noFill/>
          <a:ln>
            <a:noFill/>
          </a:ln>
        </p:spPr>
      </p:pic>
      <p:pic>
        <p:nvPicPr>
          <p:cNvPr id="126" name="Google Shape;126;p3"/>
          <p:cNvPicPr preferRelativeResize="0"/>
          <p:nvPr/>
        </p:nvPicPr>
        <p:blipFill rotWithShape="1">
          <a:blip r:embed="rId10">
            <a:alphaModFix/>
          </a:blip>
          <a:srcRect/>
          <a:stretch/>
        </p:blipFill>
        <p:spPr>
          <a:xfrm rot="6632729">
            <a:off x="15049004" y="4145049"/>
            <a:ext cx="4881157" cy="4874760"/>
          </a:xfrm>
          <a:prstGeom prst="rect">
            <a:avLst/>
          </a:prstGeom>
          <a:noFill/>
          <a:ln>
            <a:noFill/>
          </a:ln>
        </p:spPr>
      </p:pic>
      <p:grpSp>
        <p:nvGrpSpPr>
          <p:cNvPr id="127" name="Google Shape;127;p3"/>
          <p:cNvGrpSpPr/>
          <p:nvPr/>
        </p:nvGrpSpPr>
        <p:grpSpPr>
          <a:xfrm>
            <a:off x="13890147" y="6582429"/>
            <a:ext cx="2900572" cy="807706"/>
            <a:chOff x="0" y="0"/>
            <a:chExt cx="3867430" cy="1076940"/>
          </a:xfrm>
        </p:grpSpPr>
        <p:pic>
          <p:nvPicPr>
            <p:cNvPr id="128" name="Google Shape;128;p3"/>
            <p:cNvPicPr preferRelativeResize="0"/>
            <p:nvPr/>
          </p:nvPicPr>
          <p:blipFill rotWithShape="1">
            <a:blip r:embed="rId11">
              <a:alphaModFix/>
            </a:blip>
            <a:srcRect/>
            <a:stretch/>
          </p:blipFill>
          <p:spPr>
            <a:xfrm>
              <a:off x="0" y="0"/>
              <a:ext cx="3867430" cy="618789"/>
            </a:xfrm>
            <a:prstGeom prst="rect">
              <a:avLst/>
            </a:prstGeom>
            <a:noFill/>
            <a:ln>
              <a:noFill/>
            </a:ln>
          </p:spPr>
        </p:pic>
        <p:pic>
          <p:nvPicPr>
            <p:cNvPr id="129" name="Google Shape;129;p3"/>
            <p:cNvPicPr preferRelativeResize="0"/>
            <p:nvPr/>
          </p:nvPicPr>
          <p:blipFill rotWithShape="1">
            <a:blip r:embed="rId11">
              <a:alphaModFix/>
            </a:blip>
            <a:srcRect/>
            <a:stretch/>
          </p:blipFill>
          <p:spPr>
            <a:xfrm>
              <a:off x="0" y="458151"/>
              <a:ext cx="3867430" cy="618789"/>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7"/>
        <p:cNvGrpSpPr/>
        <p:nvPr/>
      </p:nvGrpSpPr>
      <p:grpSpPr>
        <a:xfrm>
          <a:off x="0" y="0"/>
          <a:ext cx="0" cy="0"/>
          <a:chOff x="0" y="0"/>
          <a:chExt cx="0" cy="0"/>
        </a:xfrm>
      </p:grpSpPr>
      <p:pic>
        <p:nvPicPr>
          <p:cNvPr id="518" name="Google Shape;518;g1c2ba11e0e5_0_9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19" name="Google Shape;519;g1c2ba11e0e5_0_9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g1c2ba11e0e5_0_9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21" name="Google Shape;521;g1c2ba11e0e5_0_9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22" name="Google Shape;522;g1c2ba11e0e5_0_96"/>
          <p:cNvSpPr/>
          <p:nvPr/>
        </p:nvSpPr>
        <p:spPr>
          <a:xfrm>
            <a:off x="11107426" y="2319176"/>
            <a:ext cx="6319958"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c2ba11e0e5_0_96"/>
          <p:cNvSpPr txBox="1"/>
          <p:nvPr/>
        </p:nvSpPr>
        <p:spPr>
          <a:xfrm>
            <a:off x="702365" y="1869300"/>
            <a:ext cx="10217426" cy="775596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en-US" sz="2400" dirty="0" smtClean="0">
                <a:latin typeface="Abhaya Libre"/>
                <a:ea typeface="Abhaya Libre"/>
                <a:cs typeface="Abhaya Libre"/>
                <a:sym typeface="Abhaya Libre"/>
              </a:rPr>
              <a:t>(</a:t>
            </a:r>
            <a:r>
              <a:rPr lang="sr-Latn-RS" sz="2400" dirty="0" smtClean="0">
                <a:latin typeface="Abhaya Libre"/>
                <a:ea typeface="Abhaya Libre"/>
                <a:cs typeface="Abhaya Libre"/>
                <a:sym typeface="Abhaya Libre"/>
              </a:rPr>
              <a:t>V</a:t>
            </a:r>
            <a:r>
              <a:rPr lang="en-US" sz="2400" dirty="0" smtClean="0">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kakav</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poznajemo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ono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mnogi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ljudi</a:t>
            </a:r>
            <a:r>
              <a:rPr lang="en-US" sz="2400" dirty="0">
                <a:latin typeface="Abhaya Libre"/>
                <a:ea typeface="Abhaya Libre"/>
                <a:cs typeface="Abhaya Libre"/>
                <a:sym typeface="Abhaya Libre"/>
              </a:rPr>
              <a:t> ne </a:t>
            </a:r>
            <a:r>
              <a:rPr lang="en-US" sz="2400" dirty="0" err="1">
                <a:latin typeface="Abhaya Libre"/>
                <a:ea typeface="Abhaya Libre"/>
                <a:cs typeface="Abhaya Libre"/>
                <a:sym typeface="Abhaya Libre"/>
              </a:rPr>
              <a:t>shvataju</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bar ne </a:t>
            </a:r>
            <a:r>
              <a:rPr lang="en-US" sz="2400" dirty="0" err="1">
                <a:latin typeface="Abhaya Libre"/>
                <a:ea typeface="Abhaya Libre"/>
                <a:cs typeface="Abhaya Libre"/>
                <a:sym typeface="Abhaya Libre"/>
              </a:rPr>
              <a:t>razmišljaju</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 tome </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jeste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takođe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utiče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živote</a:t>
            </a:r>
            <a:r>
              <a:rPr lang="en-US" sz="2400" dirty="0">
                <a:latin typeface="Abhaya Libre"/>
                <a:ea typeface="Abhaya Libre"/>
                <a:cs typeface="Abhaya Libre"/>
                <a:sym typeface="Abhaya Libre"/>
              </a:rPr>
              <a:t> van </a:t>
            </a:r>
            <a:r>
              <a:rPr lang="en-US" sz="2400" dirty="0" err="1">
                <a:latin typeface="Abhaya Libre"/>
                <a:ea typeface="Abhaya Libre"/>
                <a:cs typeface="Abhaya Libre"/>
                <a:sym typeface="Abhaya Libre"/>
              </a:rPr>
              <a:t>kancelarije</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Stručnjaci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smatraju</a:t>
            </a:r>
            <a:r>
              <a:rPr lang="en-US" sz="2400" dirty="0">
                <a:latin typeface="Abhaya Libre"/>
                <a:ea typeface="Abhaya Libre"/>
                <a:cs typeface="Abhaya Libre"/>
                <a:sym typeface="Abhaya Libre"/>
              </a:rPr>
              <a:t> da je </a:t>
            </a: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faktor</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proizvodnje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potencijal</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uvede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izvore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rasta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promeni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način</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se rad </a:t>
            </a:r>
            <a:r>
              <a:rPr lang="en-US" sz="2400" dirty="0" err="1">
                <a:latin typeface="Abhaya Libre"/>
                <a:ea typeface="Abhaya Libre"/>
                <a:cs typeface="Abhaya Libre"/>
                <a:sym typeface="Abhaya Libre"/>
              </a:rPr>
              <a:t>obavlja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različitim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industrijama</a:t>
            </a:r>
            <a:r>
              <a:rPr lang="en-US" sz="2400" dirty="0">
                <a:latin typeface="Abhaya Libre"/>
                <a:ea typeface="Abhaya Libre"/>
                <a:cs typeface="Abhaya Libre"/>
                <a:sym typeface="Abhaya Libre"/>
              </a:rPr>
              <a:t>. Na primer, </a:t>
            </a:r>
            <a:r>
              <a:rPr lang="en-US" sz="2400" dirty="0" err="1">
                <a:latin typeface="Abhaya Libre"/>
                <a:ea typeface="Abhaya Libre"/>
                <a:cs typeface="Abhaya Libre"/>
                <a:sym typeface="Abhaya Libre"/>
              </a:rPr>
              <a:t>ovaj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članak</a:t>
            </a:r>
            <a:r>
              <a:rPr lang="en-US" sz="2400" dirty="0">
                <a:latin typeface="Abhaya Libre"/>
                <a:ea typeface="Abhaya Libre"/>
                <a:cs typeface="Abhaya Libre"/>
                <a:sym typeface="Abhaya Libre"/>
              </a:rPr>
              <a:t> PVC </a:t>
            </a:r>
            <a:r>
              <a:rPr lang="en-US" sz="2400" dirty="0" err="1">
                <a:latin typeface="Abhaya Libre"/>
                <a:ea typeface="Abhaya Libre"/>
                <a:cs typeface="Abhaya Libre"/>
                <a:sym typeface="Abhaya Libre"/>
              </a:rPr>
              <a:t>predviđa</a:t>
            </a:r>
            <a:r>
              <a:rPr lang="en-US" sz="2400" dirty="0">
                <a:latin typeface="Abhaya Libre"/>
                <a:ea typeface="Abhaya Libre"/>
                <a:cs typeface="Abhaya Libre"/>
                <a:sym typeface="Abhaya Libre"/>
              </a:rPr>
              <a:t> da bi </a:t>
            </a: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potencijalno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mogla</a:t>
            </a:r>
            <a:r>
              <a:rPr lang="en-US" sz="2400" dirty="0">
                <a:latin typeface="Abhaya Libre"/>
                <a:ea typeface="Abhaya Libre"/>
                <a:cs typeface="Abhaya Libre"/>
                <a:sym typeface="Abhaya Libre"/>
              </a:rPr>
              <a:t> da </a:t>
            </a:r>
            <a:r>
              <a:rPr lang="en-US" sz="2400" dirty="0" err="1" smtClean="0">
                <a:latin typeface="Abhaya Libre"/>
                <a:ea typeface="Abhaya Libre"/>
                <a:cs typeface="Abhaya Libre"/>
                <a:sym typeface="Abhaya Libre"/>
              </a:rPr>
              <a:t>doprinese</a:t>
            </a:r>
            <a:r>
              <a:rPr lang="sr-Latn-RS" sz="2400" dirty="0" smtClean="0">
                <a:latin typeface="Abhaya Libre"/>
                <a:ea typeface="Abhaya Libre"/>
                <a:cs typeface="Abhaya Libre"/>
                <a:sym typeface="Abhaya Libre"/>
              </a:rPr>
              <a:t> stvaranju</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15,7 </a:t>
            </a:r>
            <a:r>
              <a:rPr lang="en-US" sz="2400" dirty="0" err="1">
                <a:latin typeface="Abhaya Libre"/>
                <a:ea typeface="Abhaya Libre"/>
                <a:cs typeface="Abhaya Libre"/>
                <a:sym typeface="Abhaya Libre"/>
              </a:rPr>
              <a:t>biliona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dolara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u </a:t>
            </a:r>
            <a:r>
              <a:rPr lang="en-US" sz="2400" dirty="0" err="1" smtClean="0">
                <a:latin typeface="Abhaya Libre"/>
                <a:ea typeface="Abhaya Libre"/>
                <a:cs typeface="Abhaya Libre"/>
                <a:sym typeface="Abhaya Libre"/>
              </a:rPr>
              <a:t>globalnoj</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ekonomiji</a:t>
            </a:r>
            <a:r>
              <a:rPr lang="en-US" sz="2400" dirty="0">
                <a:latin typeface="Abhaya Libre"/>
                <a:ea typeface="Abhaya Libre"/>
                <a:cs typeface="Abhaya Libre"/>
                <a:sym typeface="Abhaya Libre"/>
              </a:rPr>
              <a:t> do 2035. </a:t>
            </a:r>
            <a:r>
              <a:rPr lang="sr-Latn-RS" sz="2400" dirty="0" smtClean="0">
                <a:latin typeface="Abhaya Libre"/>
                <a:ea typeface="Abhaya Libre"/>
                <a:cs typeface="Abhaya Libre"/>
                <a:sym typeface="Abhaya Libre"/>
              </a:rPr>
              <a:t>godine. </a:t>
            </a:r>
            <a:r>
              <a:rPr lang="en-US" sz="2400" dirty="0" smtClean="0">
                <a:latin typeface="Abhaya Libre"/>
                <a:ea typeface="Abhaya Libre"/>
                <a:cs typeface="Abhaya Libre"/>
                <a:sym typeface="Abhaya Libre"/>
              </a:rPr>
              <a:t>Kina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Sjedinjene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Države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će imati </a:t>
            </a:r>
            <a:r>
              <a:rPr lang="en-US" sz="2400" dirty="0" err="1" smtClean="0">
                <a:latin typeface="Abhaya Libre"/>
                <a:ea typeface="Abhaya Libre"/>
                <a:cs typeface="Abhaya Libre"/>
                <a:sym typeface="Abhaya Libre"/>
              </a:rPr>
              <a:t>najviše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koristi</a:t>
            </a:r>
            <a:r>
              <a:rPr lang="en-US" sz="2400" dirty="0">
                <a:latin typeface="Abhaya Libre"/>
                <a:ea typeface="Abhaya Libre"/>
                <a:cs typeface="Abhaya Libre"/>
                <a:sym typeface="Abhaya Libre"/>
              </a:rPr>
              <a:t> od </a:t>
            </a:r>
            <a:r>
              <a:rPr lang="en-US" sz="2400" dirty="0" err="1">
                <a:latin typeface="Abhaya Libre"/>
                <a:ea typeface="Abhaya Libre"/>
                <a:cs typeface="Abhaya Libre"/>
                <a:sym typeface="Abhaya Libre"/>
              </a:rPr>
              <a:t>nadolazećeg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buma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veštačke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čineći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skoro</a:t>
            </a:r>
            <a:r>
              <a:rPr lang="en-US" sz="2400" dirty="0">
                <a:latin typeface="Abhaya Libre"/>
                <a:ea typeface="Abhaya Libre"/>
                <a:cs typeface="Abhaya Libre"/>
                <a:sym typeface="Abhaya Libre"/>
              </a:rPr>
              <a:t> 70% </a:t>
            </a:r>
            <a:r>
              <a:rPr lang="en-US" sz="2400" dirty="0" err="1">
                <a:latin typeface="Abhaya Libre"/>
                <a:ea typeface="Abhaya Libre"/>
                <a:cs typeface="Abhaya Libre"/>
                <a:sym typeface="Abhaya Libre"/>
              </a:rPr>
              <a:t>globalnog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uticaja</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sr-Latn-RS" sz="2400" dirty="0">
                <a:latin typeface="Abhaya Libre"/>
                <a:ea typeface="Abhaya Libre"/>
                <a:cs typeface="Abhaya Libre"/>
                <a:sym typeface="Abhaya Libre"/>
              </a:rPr>
              <a:t>R</a:t>
            </a:r>
            <a:r>
              <a:rPr lang="en-US" sz="2400" dirty="0" err="1" smtClean="0">
                <a:latin typeface="Abhaya Libre"/>
                <a:ea typeface="Abhaya Libre"/>
                <a:cs typeface="Abhaya Libre"/>
                <a:sym typeface="Abhaya Libre"/>
              </a:rPr>
              <a:t>azmotri</a:t>
            </a:r>
            <a:r>
              <a:rPr lang="sr-Latn-RS" sz="2400" dirty="0" smtClean="0">
                <a:latin typeface="Abhaya Libre"/>
                <a:ea typeface="Abhaya Libre"/>
                <a:cs typeface="Abhaya Libre"/>
                <a:sym typeface="Abhaya Libre"/>
              </a:rPr>
              <a:t>ćemo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neke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primere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veštačke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svakodnevnom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bismo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mogli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vidimo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utiče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naš</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lični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svakog</a:t>
            </a:r>
            <a:r>
              <a:rPr lang="en-US" sz="2400" dirty="0">
                <a:latin typeface="Abhaya Libre"/>
                <a:ea typeface="Abhaya Libre"/>
                <a:cs typeface="Abhaya Libre"/>
                <a:sym typeface="Abhaya Libre"/>
              </a:rPr>
              <a:t> dana.</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524" name="Google Shape;524;g1c2ba11e0e5_0_96"/>
          <p:cNvSpPr txBox="1"/>
          <p:nvPr/>
        </p:nvSpPr>
        <p:spPr>
          <a:xfrm>
            <a:off x="1184850" y="830800"/>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Do kakvih promena dovodi VI</a:t>
            </a:r>
            <a:r>
              <a:rPr lang="en-US" sz="6410" dirty="0" smtClean="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525" name="Google Shape;525;g1c2ba11e0e5_0_96"/>
          <p:cNvPicPr preferRelativeResize="0"/>
          <p:nvPr/>
        </p:nvPicPr>
        <p:blipFill>
          <a:blip r:embed="rId7">
            <a:alphaModFix/>
          </a:blip>
          <a:stretch>
            <a:fillRect/>
          </a:stretch>
        </p:blipFill>
        <p:spPr>
          <a:xfrm>
            <a:off x="11628363" y="3795062"/>
            <a:ext cx="5278075" cy="3512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9"/>
        <p:cNvGrpSpPr/>
        <p:nvPr/>
      </p:nvGrpSpPr>
      <p:grpSpPr>
        <a:xfrm>
          <a:off x="0" y="0"/>
          <a:ext cx="0" cy="0"/>
          <a:chOff x="0" y="0"/>
          <a:chExt cx="0" cy="0"/>
        </a:xfrm>
      </p:grpSpPr>
      <p:grpSp>
        <p:nvGrpSpPr>
          <p:cNvPr id="530" name="Google Shape;530;g1c2ba11e0e5_0_42"/>
          <p:cNvGrpSpPr/>
          <p:nvPr/>
        </p:nvGrpSpPr>
        <p:grpSpPr>
          <a:xfrm>
            <a:off x="0" y="3553600"/>
            <a:ext cx="19062488" cy="3230782"/>
            <a:chOff x="0" y="-38100"/>
            <a:chExt cx="5020540" cy="850900"/>
          </a:xfrm>
        </p:grpSpPr>
        <p:sp>
          <p:nvSpPr>
            <p:cNvPr id="531" name="Google Shape;531;g1c2ba11e0e5_0_4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532" name="Google Shape;532;g1c2ba11e0e5_0_42"/>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33" name="Google Shape;533;g1c2ba11e0e5_0_4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534" name="Google Shape;534;g1c2ba11e0e5_0_42"/>
          <p:cNvPicPr preferRelativeResize="0"/>
          <p:nvPr/>
        </p:nvPicPr>
        <p:blipFill rotWithShape="1">
          <a:blip r:embed="rId4">
            <a:alphaModFix/>
          </a:blip>
          <a:srcRect/>
          <a:stretch/>
        </p:blipFill>
        <p:spPr>
          <a:xfrm rot="-9632120">
            <a:off x="-2431641" y="-1705919"/>
            <a:ext cx="5721823" cy="5669807"/>
          </a:xfrm>
          <a:prstGeom prst="rect">
            <a:avLst/>
          </a:prstGeom>
          <a:noFill/>
          <a:ln>
            <a:noFill/>
          </a:ln>
        </p:spPr>
      </p:pic>
      <p:pic>
        <p:nvPicPr>
          <p:cNvPr id="535" name="Google Shape;535;g1c2ba11e0e5_0_4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536" name="Google Shape;536;g1c2ba11e0e5_0_4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537" name="Google Shape;537;g1c2ba11e0e5_0_4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538" name="Google Shape;538;g1c2ba11e0e5_0_4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539" name="Google Shape;539;g1c2ba11e0e5_0_42"/>
          <p:cNvPicPr preferRelativeResize="0"/>
          <p:nvPr/>
        </p:nvPicPr>
        <p:blipFill rotWithShape="1">
          <a:blip r:embed="rId7">
            <a:alphaModFix/>
          </a:blip>
          <a:srcRect/>
          <a:stretch/>
        </p:blipFill>
        <p:spPr>
          <a:xfrm rot="3420379">
            <a:off x="5570970" y="-4349324"/>
            <a:ext cx="5810576" cy="5802963"/>
          </a:xfrm>
          <a:prstGeom prst="rect">
            <a:avLst/>
          </a:prstGeom>
          <a:noFill/>
          <a:ln>
            <a:noFill/>
          </a:ln>
        </p:spPr>
      </p:pic>
      <p:pic>
        <p:nvPicPr>
          <p:cNvPr id="540" name="Google Shape;540;g1c2ba11e0e5_0_42"/>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541" name="Google Shape;541;g1c2ba11e0e5_0_42"/>
          <p:cNvGrpSpPr/>
          <p:nvPr/>
        </p:nvGrpSpPr>
        <p:grpSpPr>
          <a:xfrm rot="10800000">
            <a:off x="1170763" y="8531326"/>
            <a:ext cx="2900573" cy="807705"/>
            <a:chOff x="0" y="0"/>
            <a:chExt cx="3867430" cy="1076940"/>
          </a:xfrm>
        </p:grpSpPr>
        <p:pic>
          <p:nvPicPr>
            <p:cNvPr id="542" name="Google Shape;542;g1c2ba11e0e5_0_4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43" name="Google Shape;543;g1c2ba11e0e5_0_4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544" name="Google Shape;544;g1c2ba11e0e5_0_42"/>
          <p:cNvSpPr txBox="1"/>
          <p:nvPr/>
        </p:nvSpPr>
        <p:spPr>
          <a:xfrm>
            <a:off x="1542870" y="3533645"/>
            <a:ext cx="15896700" cy="3360920"/>
          </a:xfrm>
          <a:prstGeom prst="rect">
            <a:avLst/>
          </a:prstGeom>
          <a:noFill/>
          <a:ln>
            <a:noFill/>
          </a:ln>
        </p:spPr>
        <p:txBody>
          <a:bodyPr spcFirstLastPara="1" wrap="square" lIns="0" tIns="0" rIns="0" bIns="0" anchor="t" anchorCtr="0">
            <a:spAutoFit/>
          </a:bodyPr>
          <a:lstStyle/>
          <a:p>
            <a:pPr lvl="0" algn="ctr">
              <a:lnSpc>
                <a:spcPct val="139988"/>
              </a:lnSpc>
              <a:buSzPts val="7300"/>
            </a:pPr>
            <a:r>
              <a:rPr lang="en-US" sz="7800" dirty="0">
                <a:solidFill>
                  <a:srgbClr val="04989E"/>
                </a:solidFill>
                <a:latin typeface="Abhaya Libre"/>
                <a:ea typeface="Abhaya Libre"/>
                <a:cs typeface="Abhaya Libre"/>
                <a:sym typeface="Abhaya Libre"/>
              </a:rPr>
              <a:t>5 </a:t>
            </a:r>
            <a:r>
              <a:rPr lang="en-US" sz="7800" dirty="0" err="1">
                <a:solidFill>
                  <a:srgbClr val="04989E"/>
                </a:solidFill>
                <a:latin typeface="Abhaya Libre"/>
                <a:ea typeface="Abhaya Libre"/>
                <a:cs typeface="Abhaya Libre"/>
                <a:sym typeface="Abhaya Libre"/>
              </a:rPr>
              <a:t>primera</a:t>
            </a:r>
            <a:r>
              <a:rPr lang="en-US" sz="7800" dirty="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veštačke</a:t>
            </a:r>
            <a:r>
              <a:rPr lang="en-US" sz="7800" dirty="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inteligencije</a:t>
            </a:r>
            <a:r>
              <a:rPr lang="en-US" sz="7800" dirty="0">
                <a:solidFill>
                  <a:srgbClr val="04989E"/>
                </a:solidFill>
                <a:latin typeface="Abhaya Libre"/>
                <a:ea typeface="Abhaya Libre"/>
                <a:cs typeface="Abhaya Libre"/>
                <a:sym typeface="Abhaya Libre"/>
              </a:rPr>
              <a:t> u </a:t>
            </a:r>
            <a:r>
              <a:rPr lang="en-US" sz="7800" dirty="0" err="1" smtClean="0">
                <a:solidFill>
                  <a:srgbClr val="04989E"/>
                </a:solidFill>
                <a:latin typeface="Abhaya Libre"/>
                <a:ea typeface="Abhaya Libre"/>
                <a:cs typeface="Abhaya Libre"/>
                <a:sym typeface="Abhaya Libre"/>
              </a:rPr>
              <a:t>svakodnevnom</a:t>
            </a:r>
            <a:r>
              <a:rPr lang="en-US" sz="7800" dirty="0" smtClean="0">
                <a:solidFill>
                  <a:srgbClr val="04989E"/>
                </a:solidFill>
                <a:latin typeface="Abhaya Libre"/>
                <a:ea typeface="Abhaya Libre"/>
                <a:cs typeface="Abhaya Libre"/>
                <a:sym typeface="Abhaya Libre"/>
              </a:rPr>
              <a:t> </a:t>
            </a:r>
            <a:r>
              <a:rPr lang="en-US" sz="7800" dirty="0" err="1">
                <a:solidFill>
                  <a:srgbClr val="04989E"/>
                </a:solidFill>
                <a:latin typeface="Abhaya Libre"/>
                <a:ea typeface="Abhaya Libre"/>
                <a:cs typeface="Abhaya Libre"/>
                <a:sym typeface="Abhaya Libre"/>
              </a:rPr>
              <a:t>životu</a:t>
            </a:r>
            <a:endParaRPr sz="7400" b="0" i="0" u="none" strike="noStrike" cap="none" dirty="0">
              <a:solidFill>
                <a:srgbClr val="000000"/>
              </a:solidFill>
              <a:latin typeface="Arial"/>
              <a:ea typeface="Arial"/>
              <a:cs typeface="Arial"/>
              <a:sym typeface="Arial"/>
            </a:endParaRPr>
          </a:p>
        </p:txBody>
      </p:sp>
      <p:pic>
        <p:nvPicPr>
          <p:cNvPr id="545" name="Google Shape;545;g1c2ba11e0e5_0_4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546" name="Google Shape;546;g1c2ba11e0e5_0_42"/>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g1c0d571eb8a_0_22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52" name="Google Shape;552;g1c0d571eb8a_0_2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g1c0d571eb8a_0_22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54" name="Google Shape;554;g1c0d571eb8a_0_22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55" name="Google Shape;555;g1c0d571eb8a_0_220"/>
          <p:cNvSpPr/>
          <p:nvPr/>
        </p:nvSpPr>
        <p:spPr>
          <a:xfrm>
            <a:off x="10192325" y="2997750"/>
            <a:ext cx="7238346" cy="5790502"/>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c0d571eb8a_0_220"/>
          <p:cNvSpPr txBox="1"/>
          <p:nvPr/>
        </p:nvSpPr>
        <p:spPr>
          <a:xfrm>
            <a:off x="1184850" y="2764044"/>
            <a:ext cx="8741028" cy="6161687"/>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600" dirty="0" err="1">
                <a:latin typeface="Abhaya Libre"/>
                <a:ea typeface="Abhaya Libre"/>
                <a:cs typeface="Abhaya Libre"/>
                <a:sym typeface="Abhaya Libre"/>
              </a:rPr>
              <a:t>Automobili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koji</a:t>
            </a:r>
            <a:r>
              <a:rPr lang="en-US" sz="2600" dirty="0">
                <a:latin typeface="Abhaya Libre"/>
                <a:ea typeface="Abhaya Libre"/>
                <a:cs typeface="Abhaya Libre"/>
                <a:sym typeface="Abhaya Libre"/>
              </a:rPr>
              <a:t> </a:t>
            </a:r>
            <a:r>
              <a:rPr lang="en-US" sz="2600" dirty="0" err="1" smtClean="0">
                <a:latin typeface="Abhaya Libre"/>
                <a:ea typeface="Abhaya Libre"/>
                <a:cs typeface="Abhaya Libre"/>
                <a:sym typeface="Abhaya Libre"/>
              </a:rPr>
              <a:t>samostalno</a:t>
            </a:r>
            <a:r>
              <a:rPr lang="en-US" sz="2600" dirty="0" smtClean="0">
                <a:latin typeface="Abhaya Libre"/>
                <a:ea typeface="Abhaya Libre"/>
                <a:cs typeface="Abhaya Libre"/>
                <a:sym typeface="Abhaya Libre"/>
              </a:rPr>
              <a:t> </a:t>
            </a:r>
            <a:r>
              <a:rPr lang="sr-Latn-RS" sz="2600" dirty="0" smtClean="0">
                <a:latin typeface="Abhaya Libre"/>
                <a:ea typeface="Abhaya Libre"/>
                <a:cs typeface="Abhaya Libre"/>
                <a:sym typeface="Abhaya Libre"/>
              </a:rPr>
              <a:t>upravljaju</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smtClean="0">
                <a:latin typeface="Abhaya Libre"/>
                <a:ea typeface="Abhaya Libre"/>
                <a:cs typeface="Abhaya Libre"/>
                <a:sym typeface="Abhaya Libre"/>
              </a:rPr>
              <a:t>parkiraju</a:t>
            </a:r>
            <a:r>
              <a:rPr lang="sr-Latn-RS" sz="2600" dirty="0" smtClean="0">
                <a:latin typeface="Abhaya Libre"/>
                <a:ea typeface="Abhaya Libre"/>
                <a:cs typeface="Abhaya Libre"/>
                <a:sym typeface="Abhaya Libre"/>
              </a:rPr>
              <a:t> se,</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koriste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duboko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učenje</a:t>
            </a:r>
            <a:r>
              <a:rPr lang="en-US" sz="2600" dirty="0">
                <a:latin typeface="Abhaya Libre"/>
                <a:ea typeface="Abhaya Libre"/>
                <a:cs typeface="Abhaya Libre"/>
                <a:sym typeface="Abhaya Libre"/>
              </a:rPr>
              <a:t>, </a:t>
            </a:r>
            <a:r>
              <a:rPr lang="en-US" sz="2600" dirty="0" err="1" smtClean="0">
                <a:latin typeface="Abhaya Libre"/>
                <a:ea typeface="Abhaya Libre"/>
                <a:cs typeface="Abhaya Libre"/>
                <a:sym typeface="Abhaya Libre"/>
              </a:rPr>
              <a:t>podskup</a:t>
            </a:r>
            <a:r>
              <a:rPr lang="sr-Latn-RS" sz="2600" dirty="0" smtClean="0">
                <a:latin typeface="Abhaya Libre"/>
                <a:ea typeface="Abhaya Libre"/>
                <a:cs typeface="Abhaya Libre"/>
                <a:sym typeface="Abhaya Libre"/>
              </a:rPr>
              <a:t> V</a:t>
            </a:r>
            <a:r>
              <a:rPr lang="en-US" sz="2600" dirty="0" smtClean="0">
                <a:latin typeface="Abhaya Libre"/>
                <a:ea typeface="Abhaya Libre"/>
                <a:cs typeface="Abhaya Libre"/>
                <a:sym typeface="Abhaya Libre"/>
              </a:rPr>
              <a:t>I</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prepoznaju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prostor</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oko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vozila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Tehnološka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kompanija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Nvidia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koristi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veštačku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inteligenciju</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da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automobilima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moć</a:t>
            </a:r>
            <a:r>
              <a:rPr lang="en-US" sz="2600" dirty="0">
                <a:latin typeface="Abhaya Libre"/>
                <a:ea typeface="Abhaya Libre"/>
                <a:cs typeface="Abhaya Libre"/>
                <a:sym typeface="Abhaya Libre"/>
              </a:rPr>
              <a:t> da vide, </a:t>
            </a:r>
            <a:r>
              <a:rPr lang="en-US" sz="2600" dirty="0" err="1">
                <a:latin typeface="Abhaya Libre"/>
                <a:ea typeface="Abhaya Libre"/>
                <a:cs typeface="Abhaya Libre"/>
                <a:sym typeface="Abhaya Libre"/>
              </a:rPr>
              <a:t>misle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uče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tako</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mogu</a:t>
            </a:r>
            <a:r>
              <a:rPr lang="en-US" sz="2600" dirty="0">
                <a:latin typeface="Abhaya Libre"/>
                <a:ea typeface="Abhaya Libre"/>
                <a:cs typeface="Abhaya Libre"/>
                <a:sym typeface="Abhaya Libre"/>
              </a:rPr>
              <a:t> da se </a:t>
            </a:r>
            <a:r>
              <a:rPr lang="en-US" sz="2600" dirty="0" err="1">
                <a:latin typeface="Abhaya Libre"/>
                <a:ea typeface="Abhaya Libre"/>
                <a:cs typeface="Abhaya Libre"/>
                <a:sym typeface="Abhaya Libre"/>
              </a:rPr>
              <a:t>kreću</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kroz</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skoro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beskonačan</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niz</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mogućih</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scenarija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vožnje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objašnjava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Nvidia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svojoj</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internet</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stranici</a:t>
            </a:r>
            <a:r>
              <a:rPr lang="en-US" sz="2600" dirty="0">
                <a:latin typeface="Abhaya Libre"/>
                <a:ea typeface="Abhaya Libre"/>
                <a:cs typeface="Abhaya Libre"/>
                <a:sym typeface="Abhaya Libre"/>
              </a:rPr>
              <a:t>.</a:t>
            </a:r>
          </a:p>
          <a:p>
            <a:pPr lvl="0" algn="just">
              <a:lnSpc>
                <a:spcPct val="139958"/>
              </a:lnSpc>
              <a:buSzPts val="2400"/>
            </a:pPr>
            <a:endParaRPr lang="en-US" sz="2600" dirty="0">
              <a:latin typeface="Abhaya Libre"/>
              <a:ea typeface="Abhaya Libre"/>
              <a:cs typeface="Abhaya Libre"/>
              <a:sym typeface="Abhaya Libre"/>
            </a:endParaRPr>
          </a:p>
          <a:p>
            <a:pPr lvl="0" algn="just">
              <a:lnSpc>
                <a:spcPct val="139958"/>
              </a:lnSpc>
              <a:buSzPts val="2400"/>
            </a:pPr>
            <a:r>
              <a:rPr lang="en-US" sz="2600" dirty="0" err="1">
                <a:latin typeface="Abhaya Libre"/>
                <a:ea typeface="Abhaya Libre"/>
                <a:cs typeface="Abhaya Libre"/>
                <a:sym typeface="Abhaya Libre"/>
              </a:rPr>
              <a:t>Tehnologija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kompanije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zasnovana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veštačkoj</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inteligenciji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već</a:t>
            </a:r>
            <a:r>
              <a:rPr lang="en-US" sz="2600" dirty="0">
                <a:latin typeface="Abhaya Libre"/>
                <a:ea typeface="Abhaya Libre"/>
                <a:cs typeface="Abhaya Libre"/>
                <a:sym typeface="Abhaya Libre"/>
              </a:rPr>
              <a:t> se </a:t>
            </a:r>
            <a:r>
              <a:rPr lang="en-US" sz="2600" dirty="0" err="1">
                <a:latin typeface="Abhaya Libre"/>
                <a:ea typeface="Abhaya Libre"/>
                <a:cs typeface="Abhaya Libre"/>
                <a:sym typeface="Abhaya Libre"/>
              </a:rPr>
              <a:t>koristi</a:t>
            </a:r>
            <a:r>
              <a:rPr lang="en-US" sz="2600" dirty="0">
                <a:latin typeface="Abhaya Libre"/>
                <a:ea typeface="Abhaya Libre"/>
                <a:cs typeface="Abhaya Libre"/>
                <a:sym typeface="Abhaya Libre"/>
              </a:rPr>
              <a:t> u </a:t>
            </a:r>
            <a:r>
              <a:rPr lang="en-US" sz="2600" dirty="0" err="1">
                <a:latin typeface="Abhaya Libre"/>
                <a:ea typeface="Abhaya Libre"/>
                <a:cs typeface="Abhaya Libre"/>
                <a:sym typeface="Abhaya Libre"/>
              </a:rPr>
              <a:t>automobilima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Toiote</a:t>
            </a:r>
            <a:r>
              <a:rPr lang="en-US" sz="2600" dirty="0">
                <a:latin typeface="Abhaya Libre"/>
                <a:ea typeface="Abhaya Libre"/>
                <a:cs typeface="Abhaya Libre"/>
                <a:sym typeface="Abhaya Libre"/>
              </a:rPr>
              <a:t>, Mercedes-</a:t>
            </a:r>
            <a:r>
              <a:rPr lang="en-US" sz="2600" dirty="0" err="1">
                <a:latin typeface="Abhaya Libre"/>
                <a:ea typeface="Abhaya Libre"/>
                <a:cs typeface="Abhaya Libre"/>
                <a:sym typeface="Abhaya Libre"/>
              </a:rPr>
              <a:t>Benza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Audija</a:t>
            </a:r>
            <a:r>
              <a:rPr lang="en-US" sz="2600" dirty="0">
                <a:latin typeface="Abhaya Libre"/>
                <a:ea typeface="Abhaya Libre"/>
                <a:cs typeface="Abhaya Libre"/>
                <a:sym typeface="Abhaya Libre"/>
              </a:rPr>
              <a:t>, Volva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Tesle</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sigurno</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će</a:t>
            </a:r>
            <a:r>
              <a:rPr lang="en-US" sz="2600" dirty="0">
                <a:latin typeface="Abhaya Libre"/>
                <a:ea typeface="Abhaya Libre"/>
                <a:cs typeface="Abhaya Libre"/>
                <a:sym typeface="Abhaya Libre"/>
              </a:rPr>
              <a:t> </a:t>
            </a:r>
            <a:r>
              <a:rPr lang="sr-Latn-RS" sz="2600" dirty="0" smtClean="0">
                <a:latin typeface="Abhaya Libre"/>
                <a:ea typeface="Abhaya Libre"/>
                <a:cs typeface="Abhaya Libre"/>
                <a:sym typeface="Abhaya Libre"/>
              </a:rPr>
              <a:t>doći do revolucije u</a:t>
            </a:r>
            <a:r>
              <a:rPr lang="en-US" sz="2600" dirty="0" smtClean="0">
                <a:latin typeface="Abhaya Libre"/>
                <a:ea typeface="Abhaya Libre"/>
                <a:cs typeface="Abhaya Libre"/>
                <a:sym typeface="Abhaya Libre"/>
              </a:rPr>
              <a:t> </a:t>
            </a:r>
            <a:r>
              <a:rPr lang="en-US" sz="2600" dirty="0" err="1" smtClean="0">
                <a:latin typeface="Abhaya Libre"/>
                <a:ea typeface="Abhaya Libre"/>
                <a:cs typeface="Abhaya Libre"/>
                <a:sym typeface="Abhaya Libre"/>
              </a:rPr>
              <a:t>način</a:t>
            </a:r>
            <a:r>
              <a:rPr lang="sr-Latn-RS" sz="2600" dirty="0" smtClean="0">
                <a:latin typeface="Abhaya Libre"/>
                <a:ea typeface="Abhaya Libre"/>
                <a:cs typeface="Abhaya Libre"/>
                <a:sym typeface="Abhaya Libre"/>
              </a:rPr>
              <a:t>u</a:t>
            </a:r>
            <a:r>
              <a:rPr lang="en-US" sz="2600" dirty="0" smtClean="0">
                <a:latin typeface="Abhaya Libre"/>
                <a:ea typeface="Abhaya Libre"/>
                <a:cs typeface="Abhaya Libre"/>
                <a:sym typeface="Abhaya Libre"/>
              </a:rPr>
              <a:t> </a:t>
            </a:r>
            <a:r>
              <a:rPr lang="en-US" sz="2600" dirty="0" err="1">
                <a:latin typeface="Abhaya Libre"/>
                <a:ea typeface="Abhaya Libre"/>
                <a:cs typeface="Abhaya Libre"/>
                <a:sym typeface="Abhaya Libre"/>
              </a:rPr>
              <a:t>na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koji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ljudi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voze</a:t>
            </a:r>
            <a:r>
              <a:rPr lang="en-US" sz="2600" dirty="0">
                <a:latin typeface="Abhaya Libre"/>
                <a:ea typeface="Abhaya Libre"/>
                <a:cs typeface="Abhaya Libre"/>
                <a:sym typeface="Abhaya Libre"/>
              </a:rPr>
              <a:t> - </a:t>
            </a:r>
            <a:r>
              <a:rPr lang="en-US" sz="2600" dirty="0" err="1">
                <a:latin typeface="Abhaya Libre"/>
                <a:ea typeface="Abhaya Libre"/>
                <a:cs typeface="Abhaya Libre"/>
                <a:sym typeface="Abhaya Libre"/>
              </a:rPr>
              <a: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omogućiti</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vozilima</a:t>
            </a:r>
            <a:r>
              <a:rPr lang="en-US" sz="2600" dirty="0">
                <a:latin typeface="Abhaya Libre"/>
                <a:ea typeface="Abhaya Libre"/>
                <a:cs typeface="Abhaya Libre"/>
                <a:sym typeface="Abhaya Libre"/>
              </a:rPr>
              <a:t> da </a:t>
            </a:r>
            <a:r>
              <a:rPr lang="en-US" sz="2600" dirty="0" err="1">
                <a:latin typeface="Abhaya Libre"/>
                <a:ea typeface="Abhaya Libre"/>
                <a:cs typeface="Abhaya Libre"/>
                <a:sym typeface="Abhaya Libre"/>
              </a:rPr>
              <a:t>sama</a:t>
            </a:r>
            <a:r>
              <a:rPr lang="en-US" sz="2600" dirty="0">
                <a:latin typeface="Abhaya Libre"/>
                <a:ea typeface="Abhaya Libre"/>
                <a:cs typeface="Abhaya Libre"/>
                <a:sym typeface="Abhaya Libre"/>
              </a:rPr>
              <a:t> </a:t>
            </a:r>
            <a:r>
              <a:rPr lang="en-US" sz="2600" dirty="0" err="1">
                <a:latin typeface="Abhaya Libre"/>
                <a:ea typeface="Abhaya Libre"/>
                <a:cs typeface="Abhaya Libre"/>
                <a:sym typeface="Abhaya Libre"/>
              </a:rPr>
              <a:t>voze</a:t>
            </a:r>
            <a:r>
              <a:rPr lang="en-US" sz="2600" dirty="0">
                <a:latin typeface="Abhaya Libre"/>
                <a:ea typeface="Abhaya Libre"/>
                <a:cs typeface="Abhaya Libre"/>
                <a:sym typeface="Abhaya Libre"/>
              </a:rPr>
              <a:t>.</a:t>
            </a:r>
            <a:endParaRPr sz="2600" dirty="0">
              <a:latin typeface="Abhaya Libre"/>
              <a:ea typeface="Abhaya Libre"/>
              <a:cs typeface="Abhaya Libre"/>
              <a:sym typeface="Abhaya Libre"/>
            </a:endParaRPr>
          </a:p>
        </p:txBody>
      </p:sp>
      <p:sp>
        <p:nvSpPr>
          <p:cNvPr id="557" name="Google Shape;557;g1c0d571eb8a_0_220"/>
          <p:cNvSpPr txBox="1"/>
          <p:nvPr/>
        </p:nvSpPr>
        <p:spPr>
          <a:xfrm>
            <a:off x="1184850" y="17012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1. </a:t>
            </a:r>
            <a:r>
              <a:rPr lang="sr-Latn-RS" sz="6410" dirty="0" smtClean="0">
                <a:latin typeface="Abhaya Libre"/>
                <a:ea typeface="Abhaya Libre"/>
                <a:cs typeface="Abhaya Libre"/>
                <a:sym typeface="Abhaya Libre"/>
              </a:rPr>
              <a:t>Samoupravljajuća vozila</a:t>
            </a:r>
            <a:endParaRPr sz="1400" b="0" i="0" u="none" strike="noStrike" cap="none" dirty="0">
              <a:solidFill>
                <a:srgbClr val="000000"/>
              </a:solidFill>
              <a:latin typeface="Arial"/>
              <a:ea typeface="Arial"/>
              <a:cs typeface="Arial"/>
              <a:sym typeface="Arial"/>
            </a:endParaRPr>
          </a:p>
        </p:txBody>
      </p:sp>
      <p:pic>
        <p:nvPicPr>
          <p:cNvPr id="558" name="Google Shape;558;g1c0d571eb8a_0_220" descr="CES has featured self-driving car demos before but nothing like NVIDIA’s own self-driving car, affectionately known as BB8. More info at http://nvda.ws/2i2VRs4." title="NVIDIA Self-Driving Car Demo at CES 2017">
            <a:hlinkClick r:id="rId7"/>
          </p:cNvPr>
          <p:cNvPicPr preferRelativeResize="0"/>
          <p:nvPr/>
        </p:nvPicPr>
        <p:blipFill>
          <a:blip r:embed="rId8">
            <a:alphaModFix/>
          </a:blip>
          <a:stretch>
            <a:fillRect/>
          </a:stretch>
        </p:blipFill>
        <p:spPr>
          <a:xfrm>
            <a:off x="10935386" y="3735912"/>
            <a:ext cx="5752214" cy="431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2"/>
        <p:cNvGrpSpPr/>
        <p:nvPr/>
      </p:nvGrpSpPr>
      <p:grpSpPr>
        <a:xfrm>
          <a:off x="0" y="0"/>
          <a:ext cx="0" cy="0"/>
          <a:chOff x="0" y="0"/>
          <a:chExt cx="0" cy="0"/>
        </a:xfrm>
      </p:grpSpPr>
      <p:pic>
        <p:nvPicPr>
          <p:cNvPr id="563" name="Google Shape;563;g1c2ba11e0e5_0_11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64" name="Google Shape;564;g1c2ba11e0e5_0_1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5" name="Google Shape;565;g1c2ba11e0e5_0_11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66" name="Google Shape;566;g1c2ba11e0e5_0_110"/>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67" name="Google Shape;567;g1c2ba11e0e5_0_110"/>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c2ba11e0e5_0_110"/>
          <p:cNvSpPr txBox="1"/>
          <p:nvPr/>
        </p:nvSpPr>
        <p:spPr>
          <a:xfrm>
            <a:off x="1184850" y="2622763"/>
            <a:ext cx="9323100" cy="592469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500" dirty="0">
                <a:latin typeface="Abhaya Libre"/>
                <a:ea typeface="Abhaya Libre"/>
                <a:cs typeface="Abhaya Libre"/>
                <a:sym typeface="Abhaya Libre"/>
              </a:rPr>
              <a:t>Apple-</a:t>
            </a:r>
            <a:r>
              <a:rPr lang="en-US" sz="2500" dirty="0" err="1">
                <a:latin typeface="Abhaya Libre"/>
                <a:ea typeface="Abhaya Libre"/>
                <a:cs typeface="Abhaya Libre"/>
                <a:sym typeface="Abhaya Libre"/>
              </a:rPr>
              <a:t>ov</a:t>
            </a:r>
            <a:r>
              <a:rPr lang="en-US" sz="2500" dirty="0">
                <a:latin typeface="Abhaya Libre"/>
                <a:ea typeface="Abhaya Libre"/>
                <a:cs typeface="Abhaya Libre"/>
                <a:sym typeface="Abhaya Libre"/>
              </a:rPr>
              <a:t> Siri, Google </a:t>
            </a:r>
            <a:r>
              <a:rPr lang="en-US" sz="2500" dirty="0" smtClean="0">
                <a:latin typeface="Abhaya Libre"/>
                <a:ea typeface="Abhaya Libre"/>
                <a:cs typeface="Abhaya Libre"/>
                <a:sym typeface="Abhaya Libre"/>
              </a:rPr>
              <a:t>No</a:t>
            </a:r>
            <a:r>
              <a:rPr lang="sr-Latn-RS" sz="2500" dirty="0" smtClean="0">
                <a:latin typeface="Abhaya Libre"/>
                <a:ea typeface="Abhaya Libre"/>
                <a:cs typeface="Abhaya Libre"/>
                <a:sym typeface="Abhaya Libre"/>
              </a:rPr>
              <a:t>w</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Amazon-ova </a:t>
            </a:r>
            <a:r>
              <a:rPr lang="en-US" sz="2500" dirty="0" smtClean="0">
                <a:latin typeface="Abhaya Libre"/>
                <a:ea typeface="Abhaya Libre"/>
                <a:cs typeface="Abhaya Libre"/>
                <a:sym typeface="Abhaya Libre"/>
              </a:rPr>
              <a:t>Ale</a:t>
            </a:r>
            <a:r>
              <a:rPr lang="sr-Latn-RS" sz="2500" dirty="0" smtClean="0">
                <a:latin typeface="Abhaya Libre"/>
                <a:ea typeface="Abhaya Libre"/>
                <a:cs typeface="Abhaya Libre"/>
                <a:sym typeface="Abhaya Libre"/>
              </a:rPr>
              <a:t>x</a:t>
            </a:r>
            <a:r>
              <a:rPr lang="en-US" sz="2500" dirty="0" smtClean="0">
                <a:latin typeface="Abhaya Libre"/>
                <a:ea typeface="Abhaya Libre"/>
                <a:cs typeface="Abhaya Libre"/>
                <a:sym typeface="Abhaya Libre"/>
              </a:rPr>
              <a:t>a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Microsoft-ova Cortana </a:t>
            </a:r>
            <a:r>
              <a:rPr lang="en-US" sz="2500" dirty="0" err="1">
                <a:latin typeface="Abhaya Libre"/>
                <a:ea typeface="Abhaya Libre"/>
                <a:cs typeface="Abhaya Libre"/>
                <a:sym typeface="Abhaya Libre"/>
              </a:rPr>
              <a:t>su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jedan</a:t>
            </a:r>
            <a:r>
              <a:rPr lang="en-US" sz="2500" dirty="0">
                <a:latin typeface="Abhaya Libre"/>
                <a:ea typeface="Abhaya Libre"/>
                <a:cs typeface="Abhaya Libre"/>
                <a:sym typeface="Abhaya Libre"/>
              </a:rPr>
              <a:t> od </a:t>
            </a:r>
            <a:r>
              <a:rPr lang="en-US" sz="2500" dirty="0" err="1">
                <a:latin typeface="Abhaya Libre"/>
                <a:ea typeface="Abhaya Libre"/>
                <a:cs typeface="Abhaya Libre"/>
                <a:sym typeface="Abhaya Libre"/>
              </a:rPr>
              <a:t>glavnih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primera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veštačke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inteligencije</a:t>
            </a:r>
            <a:r>
              <a:rPr lang="en-US" sz="2500" dirty="0">
                <a:latin typeface="Abhaya Libre"/>
                <a:ea typeface="Abhaya Libre"/>
                <a:cs typeface="Abhaya Libre"/>
                <a:sym typeface="Abhaya Libre"/>
              </a:rPr>
              <a:t> u </a:t>
            </a:r>
            <a:r>
              <a:rPr lang="en-US" sz="2500" dirty="0" err="1">
                <a:latin typeface="Abhaya Libre"/>
                <a:ea typeface="Abhaya Libre"/>
                <a:cs typeface="Abhaya Libre"/>
                <a:sym typeface="Abhaya Libre"/>
              </a:rPr>
              <a:t>svakodnevnom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životu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Ovi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digitalni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pomoćnici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pomažu</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korisnicima</a:t>
            </a:r>
            <a:r>
              <a:rPr lang="sr-Latn-RS" sz="2500" dirty="0" smtClean="0">
                <a:latin typeface="Abhaya Libre"/>
                <a:ea typeface="Abhaya Libre"/>
                <a:cs typeface="Abhaya Libre"/>
                <a:sym typeface="Abhaya Libre"/>
              </a:rPr>
              <a:t> od toga</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da </a:t>
            </a:r>
            <a:r>
              <a:rPr lang="en-US" sz="2500" dirty="0" err="1">
                <a:latin typeface="Abhaya Libre"/>
                <a:ea typeface="Abhaya Libre"/>
                <a:cs typeface="Abhaya Libre"/>
                <a:sym typeface="Abhaya Libre"/>
              </a:rPr>
              <a:t>obavljaju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različite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zadatke</a:t>
            </a:r>
            <a:r>
              <a:rPr lang="sr-Latn-RS" sz="2500" dirty="0" smtClean="0">
                <a:latin typeface="Abhaya Libre"/>
                <a:ea typeface="Abhaya Libre"/>
                <a:cs typeface="Abhaya Libre"/>
                <a:sym typeface="Abhaya Libre"/>
              </a:rPr>
              <a:t> -</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od </a:t>
            </a:r>
            <a:r>
              <a:rPr lang="en-US" sz="2500" dirty="0" err="1">
                <a:latin typeface="Abhaya Libre"/>
                <a:ea typeface="Abhaya Libre"/>
                <a:cs typeface="Abhaya Libre"/>
                <a:sym typeface="Abhaya Libre"/>
              </a:rPr>
              <a:t>provere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raspored</a:t>
            </a:r>
            <a:r>
              <a:rPr lang="sr-Latn-RS" sz="2500" dirty="0">
                <a:latin typeface="Abhaya Libre"/>
                <a:ea typeface="Abhaya Libre"/>
                <a:cs typeface="Abhaya Libre"/>
                <a:sym typeface="Abhaya Libre"/>
              </a:rPr>
              <a:t>a</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pretraživanja</a:t>
            </a:r>
            <a:r>
              <a:rPr lang="en-US" sz="2500" dirty="0" smtClean="0">
                <a:latin typeface="Abhaya Libre"/>
                <a:ea typeface="Abhaya Libre"/>
                <a:cs typeface="Abhaya Libre"/>
                <a:sym typeface="Abhaya Libre"/>
              </a:rPr>
              <a:t> </a:t>
            </a:r>
            <a:r>
              <a:rPr lang="sr-Latn-RS" sz="2500" dirty="0" smtClean="0">
                <a:latin typeface="Abhaya Libre"/>
                <a:ea typeface="Abhaya Libre"/>
                <a:cs typeface="Abhaya Libre"/>
                <a:sym typeface="Abhaya Libre"/>
              </a:rPr>
              <a:t>interneta</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do </a:t>
            </a:r>
            <a:r>
              <a:rPr lang="en-US" sz="2500" dirty="0" err="1">
                <a:latin typeface="Abhaya Libre"/>
                <a:ea typeface="Abhaya Libre"/>
                <a:cs typeface="Abhaya Libre"/>
                <a:sym typeface="Abhaya Libre"/>
              </a:rPr>
              <a:t>slanja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komandi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drugoj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aplikaciji</a:t>
            </a:r>
            <a:r>
              <a:rPr lang="en-US" sz="2500" dirty="0">
                <a:latin typeface="Abhaya Libre"/>
                <a:ea typeface="Abhaya Libre"/>
                <a:cs typeface="Abhaya Libre"/>
                <a:sym typeface="Abhaya Libre"/>
              </a:rPr>
              <a:t>.</a:t>
            </a:r>
          </a:p>
          <a:p>
            <a:pPr lvl="0" algn="just">
              <a:lnSpc>
                <a:spcPct val="139958"/>
              </a:lnSpc>
              <a:buSzPts val="2400"/>
            </a:pPr>
            <a:endParaRPr lang="en-US" sz="2500" dirty="0">
              <a:latin typeface="Abhaya Libre"/>
              <a:ea typeface="Abhaya Libre"/>
              <a:cs typeface="Abhaya Libre"/>
              <a:sym typeface="Abhaya Libre"/>
            </a:endParaRPr>
          </a:p>
          <a:p>
            <a:pPr lvl="0" algn="just">
              <a:lnSpc>
                <a:spcPct val="139958"/>
              </a:lnSpc>
              <a:buSzPts val="2400"/>
            </a:pPr>
            <a:r>
              <a:rPr lang="sr-Latn-RS" sz="2500" dirty="0" smtClean="0">
                <a:latin typeface="Abhaya Libre"/>
                <a:ea typeface="Abhaya Libre"/>
                <a:cs typeface="Abhaya Libre"/>
                <a:sym typeface="Abhaya Libre"/>
              </a:rPr>
              <a:t>V</a:t>
            </a:r>
            <a:r>
              <a:rPr lang="en-US" sz="2500" dirty="0" smtClean="0">
                <a:latin typeface="Abhaya Libre"/>
                <a:ea typeface="Abhaya Libre"/>
                <a:cs typeface="Abhaya Libre"/>
                <a:sym typeface="Abhaya Libre"/>
              </a:rPr>
              <a:t>I </a:t>
            </a:r>
            <a:r>
              <a:rPr lang="en-US" sz="2500" dirty="0">
                <a:latin typeface="Abhaya Libre"/>
                <a:ea typeface="Abhaya Libre"/>
                <a:cs typeface="Abhaya Libre"/>
                <a:sym typeface="Abhaya Libre"/>
              </a:rPr>
              <a:t>je </a:t>
            </a:r>
            <a:r>
              <a:rPr lang="en-US" sz="2500" dirty="0" err="1">
                <a:latin typeface="Abhaya Libre"/>
                <a:ea typeface="Abhaya Libre"/>
                <a:cs typeface="Abhaya Libre"/>
                <a:sym typeface="Abhaya Libre"/>
              </a:rPr>
              <a:t>važan</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deo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načina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funkcionišu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jer</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iz</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svake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interakcije</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sa </a:t>
            </a:r>
            <a:r>
              <a:rPr lang="en-US" sz="2500" dirty="0" err="1" smtClean="0">
                <a:latin typeface="Abhaya Libre"/>
                <a:ea typeface="Abhaya Libre"/>
                <a:cs typeface="Abhaya Libre"/>
                <a:sym typeface="Abhaya Libre"/>
              </a:rPr>
              <a:t>korisni</a:t>
            </a:r>
            <a:r>
              <a:rPr lang="sr-Latn-RS" sz="2500" dirty="0" smtClean="0">
                <a:latin typeface="Abhaya Libre"/>
                <a:ea typeface="Abhaya Libre"/>
                <a:cs typeface="Abhaya Libre"/>
                <a:sym typeface="Abhaya Libre"/>
              </a:rPr>
              <a:t>kom</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Ovo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omogućava</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bolje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prepoznaju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govorne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obrasce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korisnicima</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pruž</a:t>
            </a:r>
            <a:r>
              <a:rPr lang="sr-Latn-RS" sz="2500" dirty="0" smtClean="0">
                <a:latin typeface="Abhaya Libre"/>
                <a:ea typeface="Abhaya Libre"/>
                <a:cs typeface="Abhaya Libre"/>
                <a:sym typeface="Abhaya Libre"/>
              </a:rPr>
              <a:t>e</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rezultate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prilagođeni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njihovim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željama</a:t>
            </a:r>
            <a:r>
              <a:rPr lang="en-US" sz="2500" dirty="0">
                <a:latin typeface="Abhaya Libre"/>
                <a:ea typeface="Abhaya Libre"/>
                <a:cs typeface="Abhaya Libre"/>
                <a:sym typeface="Abhaya Libre"/>
              </a:rPr>
              <a:t>. Microsoft </a:t>
            </a:r>
            <a:r>
              <a:rPr lang="en-US" sz="2500" dirty="0" err="1">
                <a:latin typeface="Abhaya Libre"/>
                <a:ea typeface="Abhaya Libre"/>
                <a:cs typeface="Abhaya Libre"/>
                <a:sym typeface="Abhaya Libre"/>
              </a:rPr>
              <a:t>kaže</a:t>
            </a:r>
            <a:r>
              <a:rPr lang="en-US" sz="2500" dirty="0">
                <a:latin typeface="Abhaya Libre"/>
                <a:ea typeface="Abhaya Libre"/>
                <a:cs typeface="Abhaya Libre"/>
                <a:sym typeface="Abhaya Libre"/>
              </a:rPr>
              <a:t> da Cortana „</a:t>
            </a:r>
            <a:r>
              <a:rPr lang="en-US" sz="2500" dirty="0" err="1">
                <a:latin typeface="Abhaya Libre"/>
                <a:ea typeface="Abhaya Libre"/>
                <a:cs typeface="Abhaya Libre"/>
                <a:sym typeface="Abhaya Libre"/>
              </a:rPr>
              <a:t>kontinuirano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uči</a:t>
            </a:r>
            <a:r>
              <a:rPr lang="en-US" sz="2500" dirty="0">
                <a:latin typeface="Abhaya Libre"/>
                <a:ea typeface="Abhaya Libre"/>
                <a:cs typeface="Abhaya Libre"/>
                <a:sym typeface="Abhaya Libre"/>
              </a:rPr>
              <a:t> o </a:t>
            </a:r>
            <a:r>
              <a:rPr lang="en-US" sz="2500" dirty="0" err="1">
                <a:latin typeface="Abhaya Libre"/>
                <a:ea typeface="Abhaya Libre"/>
                <a:cs typeface="Abhaya Libre"/>
                <a:sym typeface="Abhaya Libre"/>
              </a:rPr>
              <a:t>svom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korisniku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će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kraju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predvideti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potrebe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korisnika</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569" name="Google Shape;569;g1c2ba11e0e5_0_110"/>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2. </a:t>
            </a:r>
            <a:r>
              <a:rPr lang="sr-Latn-RS" sz="6410" dirty="0" smtClean="0">
                <a:latin typeface="Abhaya Libre"/>
                <a:ea typeface="Abhaya Libre"/>
                <a:cs typeface="Abhaya Libre"/>
                <a:sym typeface="Abhaya Libre"/>
              </a:rPr>
              <a:t>Digitalni pomoćnici</a:t>
            </a:r>
            <a:endParaRPr sz="1400" b="0" i="0" u="none" strike="noStrike" cap="none" dirty="0">
              <a:solidFill>
                <a:srgbClr val="000000"/>
              </a:solidFill>
              <a:latin typeface="Arial"/>
              <a:ea typeface="Arial"/>
              <a:cs typeface="Arial"/>
              <a:sym typeface="Arial"/>
            </a:endParaRPr>
          </a:p>
        </p:txBody>
      </p:sp>
      <p:pic>
        <p:nvPicPr>
          <p:cNvPr id="570" name="Google Shape;570;g1c2ba11e0e5_0_110"/>
          <p:cNvPicPr preferRelativeResize="0"/>
          <p:nvPr/>
        </p:nvPicPr>
        <p:blipFill>
          <a:blip r:embed="rId7">
            <a:alphaModFix/>
          </a:blip>
          <a:stretch>
            <a:fillRect/>
          </a:stretch>
        </p:blipFill>
        <p:spPr>
          <a:xfrm>
            <a:off x="11576974" y="3629825"/>
            <a:ext cx="5789039" cy="3855575"/>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74"/>
        <p:cNvGrpSpPr/>
        <p:nvPr/>
      </p:nvGrpSpPr>
      <p:grpSpPr>
        <a:xfrm>
          <a:off x="0" y="0"/>
          <a:ext cx="0" cy="0"/>
          <a:chOff x="0" y="0"/>
          <a:chExt cx="0" cy="0"/>
        </a:xfrm>
      </p:grpSpPr>
      <p:pic>
        <p:nvPicPr>
          <p:cNvPr id="575" name="Google Shape;575;g1c2ba11e0e5_0_13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76" name="Google Shape;576;g1c2ba11e0e5_0_1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77" name="Google Shape;577;g1c2ba11e0e5_0_13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78" name="Google Shape;578;g1c2ba11e0e5_0_13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79" name="Google Shape;579;g1c2ba11e0e5_0_133"/>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1c2ba11e0e5_0_133"/>
          <p:cNvSpPr txBox="1"/>
          <p:nvPr/>
        </p:nvSpPr>
        <p:spPr>
          <a:xfrm>
            <a:off x="1184850" y="3366375"/>
            <a:ext cx="8818200" cy="4847481"/>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500" dirty="0" err="1">
                <a:latin typeface="Abhaya Libre"/>
                <a:ea typeface="Abhaya Libre"/>
                <a:cs typeface="Abhaya Libre"/>
                <a:sym typeface="Abhaya Libre"/>
              </a:rPr>
              <a:t>Kompanije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kao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što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PlateSmart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IntelliVision</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Sighthound, </a:t>
            </a:r>
            <a:r>
              <a:rPr lang="en-US" sz="2500" dirty="0" err="1">
                <a:latin typeface="Abhaya Libre"/>
                <a:ea typeface="Abhaya Libre"/>
                <a:cs typeface="Abhaya Libre"/>
                <a:sym typeface="Abhaya Libre"/>
              </a:rPr>
              <a:t>između</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ostal</a:t>
            </a:r>
            <a:r>
              <a:rPr lang="sr-Latn-RS" sz="2500" dirty="0" smtClean="0">
                <a:latin typeface="Abhaya Libre"/>
                <a:ea typeface="Abhaya Libre"/>
                <a:cs typeface="Abhaya Libre"/>
                <a:sym typeface="Abhaya Libre"/>
              </a:rPr>
              <a:t>og</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koriste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kompjutersku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viziju</a:t>
            </a:r>
            <a:r>
              <a:rPr lang="en-US" sz="2500" dirty="0">
                <a:latin typeface="Abhaya Libre"/>
                <a:ea typeface="Abhaya Libre"/>
                <a:cs typeface="Abhaya Libre"/>
                <a:sym typeface="Abhaya Libre"/>
              </a:rPr>
              <a:t> — </a:t>
            </a:r>
            <a:r>
              <a:rPr lang="en-US" sz="2500" dirty="0" err="1">
                <a:latin typeface="Abhaya Libre"/>
                <a:ea typeface="Abhaya Libre"/>
                <a:cs typeface="Abhaya Libre"/>
                <a:sym typeface="Abhaya Libre"/>
              </a:rPr>
              <a:t>oblik</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veštačke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inteligencije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može</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vidi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razume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slike</a:t>
            </a:r>
            <a:r>
              <a:rPr lang="en-US" sz="2500" dirty="0">
                <a:latin typeface="Abhaya Libre"/>
                <a:ea typeface="Abhaya Libre"/>
                <a:cs typeface="Abhaya Libre"/>
                <a:sym typeface="Abhaya Libre"/>
              </a:rPr>
              <a:t> — </a:t>
            </a:r>
            <a:r>
              <a:rPr lang="sr-Latn-RS" sz="2500" dirty="0" smtClean="0">
                <a:latin typeface="Abhaya Libre"/>
                <a:ea typeface="Abhaya Libre"/>
                <a:cs typeface="Abhaya Libre"/>
                <a:sym typeface="Abhaya Libre"/>
              </a:rPr>
              <a:t>sa učenjem da pretvore konvencionalan nadzor u praćenje (monitoring) vozila.</a:t>
            </a:r>
          </a:p>
          <a:p>
            <a:pPr lvl="0" algn="just">
              <a:lnSpc>
                <a:spcPct val="139958"/>
              </a:lnSpc>
              <a:buSzPts val="2400"/>
            </a:pPr>
            <a:endParaRPr lang="en-US" sz="2500" dirty="0">
              <a:latin typeface="Abhaya Libre"/>
              <a:ea typeface="Abhaya Libre"/>
              <a:cs typeface="Abhaya Libre"/>
              <a:sym typeface="Abhaya Libre"/>
            </a:endParaRPr>
          </a:p>
          <a:p>
            <a:pPr lvl="0" algn="just">
              <a:lnSpc>
                <a:spcPct val="139958"/>
              </a:lnSpc>
              <a:buSzPts val="2400"/>
            </a:pPr>
            <a:r>
              <a:rPr lang="en-US" sz="2500" dirty="0" err="1">
                <a:latin typeface="Abhaya Libre"/>
                <a:ea typeface="Abhaya Libre"/>
                <a:cs typeface="Abhaya Libre"/>
                <a:sym typeface="Abhaya Libre"/>
              </a:rPr>
              <a:t>Ovo</a:t>
            </a:r>
            <a:r>
              <a:rPr lang="en-US" sz="2500" dirty="0">
                <a:latin typeface="Abhaya Libre"/>
                <a:ea typeface="Abhaya Libre"/>
                <a:cs typeface="Abhaya Libre"/>
                <a:sym typeface="Abhaya Libre"/>
              </a:rPr>
              <a:t> je </a:t>
            </a:r>
            <a:r>
              <a:rPr lang="en-US" sz="2500" dirty="0" err="1">
                <a:latin typeface="Abhaya Libre"/>
                <a:ea typeface="Abhaya Libre"/>
                <a:cs typeface="Abhaya Libre"/>
                <a:sym typeface="Abhaya Libre"/>
              </a:rPr>
              <a:t>veoma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važan</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deo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integrisanih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saobraćajnih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sistema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pruža</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pomoć</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vlastima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jer</a:t>
            </a:r>
            <a:r>
              <a:rPr lang="en-US" sz="2500" dirty="0">
                <a:latin typeface="Abhaya Libre"/>
                <a:ea typeface="Abhaya Libre"/>
                <a:cs typeface="Abhaya Libre"/>
                <a:sym typeface="Abhaya Libre"/>
              </a:rPr>
              <a:t> se </a:t>
            </a:r>
            <a:r>
              <a:rPr lang="en-US" sz="2500" dirty="0" err="1">
                <a:latin typeface="Abhaya Libre"/>
                <a:ea typeface="Abhaya Libre"/>
                <a:cs typeface="Abhaya Libre"/>
                <a:sym typeface="Abhaya Libre"/>
              </a:rPr>
              <a:t>snimci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nadzora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sada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mogu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pretraživati</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po</a:t>
            </a:r>
            <a:r>
              <a:rPr lang="en-US" sz="2500" dirty="0" smtClean="0">
                <a:latin typeface="Abhaya Libre"/>
                <a:ea typeface="Abhaya Libre"/>
                <a:cs typeface="Abhaya Libre"/>
                <a:sym typeface="Abhaya Libre"/>
              </a:rPr>
              <a:t> </a:t>
            </a:r>
            <a:r>
              <a:rPr lang="en-US" sz="2500" dirty="0" err="1" smtClean="0">
                <a:latin typeface="Abhaya Libre"/>
                <a:ea typeface="Abhaya Libre"/>
                <a:cs typeface="Abhaya Libre"/>
                <a:sym typeface="Abhaya Libre"/>
              </a:rPr>
              <a:t>određe</a:t>
            </a:r>
            <a:r>
              <a:rPr lang="sr-Latn-RS" sz="2500" dirty="0" smtClean="0">
                <a:latin typeface="Abhaya Libre"/>
                <a:ea typeface="Abhaya Libre"/>
                <a:cs typeface="Abhaya Libre"/>
                <a:sym typeface="Abhaya Libre"/>
              </a:rPr>
              <a:t>nom</a:t>
            </a:r>
            <a:r>
              <a:rPr lang="en-US" sz="2500" dirty="0" smtClean="0">
                <a:latin typeface="Abhaya Libre"/>
                <a:ea typeface="Abhaya Libre"/>
                <a:cs typeface="Abhaya Libre"/>
                <a:sym typeface="Abhaya Libre"/>
              </a:rPr>
              <a:t> </a:t>
            </a:r>
            <a:r>
              <a:rPr lang="en-US" sz="2500" dirty="0" err="1" smtClean="0">
                <a:latin typeface="Abhaya Libre"/>
                <a:ea typeface="Abhaya Libre"/>
                <a:cs typeface="Abhaya Libre"/>
                <a:sym typeface="Abhaya Libre"/>
              </a:rPr>
              <a:t>broj</a:t>
            </a:r>
            <a:r>
              <a:rPr lang="sr-Latn-RS" sz="2500" dirty="0" smtClean="0">
                <a:latin typeface="Abhaya Libre"/>
                <a:ea typeface="Abhaya Libre"/>
                <a:cs typeface="Abhaya Libre"/>
                <a:sym typeface="Abhaya Libre"/>
              </a:rPr>
              <a:t>u registarskih</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tablica</a:t>
            </a:r>
            <a:r>
              <a:rPr lang="en-US" sz="2500" dirty="0">
                <a:latin typeface="Abhaya Libre"/>
                <a:ea typeface="Abhaya Libre"/>
                <a:cs typeface="Abhaya Libre"/>
                <a:sym typeface="Abhaya Libre"/>
              </a:rPr>
              <a:t>. To </a:t>
            </a:r>
            <a:r>
              <a:rPr lang="en-US" sz="2500" dirty="0" err="1">
                <a:latin typeface="Abhaya Libre"/>
                <a:ea typeface="Abhaya Libre"/>
                <a:cs typeface="Abhaya Libre"/>
                <a:sym typeface="Abhaya Libre"/>
              </a:rPr>
              <a:t>će</a:t>
            </a:r>
            <a:r>
              <a:rPr lang="en-US" sz="2500" dirty="0">
                <a:latin typeface="Abhaya Libre"/>
                <a:ea typeface="Abhaya Libre"/>
                <a:cs typeface="Abhaya Libre"/>
                <a:sym typeface="Abhaya Libre"/>
              </a:rPr>
              <a:t> vas </a:t>
            </a:r>
            <a:r>
              <a:rPr lang="en-US" sz="2500" dirty="0" err="1">
                <a:latin typeface="Abhaya Libre"/>
                <a:ea typeface="Abhaya Libre"/>
                <a:cs typeface="Abhaya Libre"/>
                <a:sym typeface="Abhaya Libre"/>
              </a:rPr>
              <a:t>naterati</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dvaput</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razmislite</a:t>
            </a:r>
            <a:r>
              <a:rPr lang="en-US" sz="2500" dirty="0">
                <a:latin typeface="Abhaya Libre"/>
                <a:ea typeface="Abhaya Libre"/>
                <a:cs typeface="Abhaya Libre"/>
                <a:sym typeface="Abhaya Libre"/>
              </a:rPr>
              <a:t> o tome da </a:t>
            </a:r>
            <a:r>
              <a:rPr lang="en-US" sz="2500" dirty="0" err="1">
                <a:latin typeface="Abhaya Libre"/>
                <a:ea typeface="Abhaya Libre"/>
                <a:cs typeface="Abhaya Libre"/>
                <a:sym typeface="Abhaya Libre"/>
              </a:rPr>
              <a:t>prođete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kroz</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crveno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svetlo</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581" name="Google Shape;581;g1c2ba11e0e5_0_133"/>
          <p:cNvSpPr txBox="1"/>
          <p:nvPr/>
        </p:nvSpPr>
        <p:spPr>
          <a:xfrm>
            <a:off x="1184850" y="1030475"/>
            <a:ext cx="13273272"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3. </a:t>
            </a:r>
            <a:r>
              <a:rPr lang="sr-Latn-RS" sz="6410" dirty="0" smtClean="0">
                <a:latin typeface="Abhaya Libre"/>
                <a:ea typeface="Abhaya Libre"/>
                <a:cs typeface="Abhaya Libre"/>
                <a:sym typeface="Abhaya Libre"/>
              </a:rPr>
              <a:t>Identifikacija/prepoznavanje vozila</a:t>
            </a:r>
            <a:endParaRPr sz="1400" b="0" i="0" u="none" strike="noStrike" cap="none" dirty="0">
              <a:solidFill>
                <a:srgbClr val="000000"/>
              </a:solidFill>
              <a:latin typeface="Arial"/>
              <a:ea typeface="Arial"/>
              <a:cs typeface="Arial"/>
              <a:sym typeface="Arial"/>
            </a:endParaRPr>
          </a:p>
        </p:txBody>
      </p:sp>
      <p:pic>
        <p:nvPicPr>
          <p:cNvPr id="582" name="Google Shape;582;g1c2ba11e0e5_0_133"/>
          <p:cNvPicPr preferRelativeResize="0"/>
          <p:nvPr/>
        </p:nvPicPr>
        <p:blipFill>
          <a:blip r:embed="rId7">
            <a:alphaModFix/>
          </a:blip>
          <a:stretch>
            <a:fillRect/>
          </a:stretch>
        </p:blipFill>
        <p:spPr>
          <a:xfrm>
            <a:off x="11516113" y="3958450"/>
            <a:ext cx="5910750" cy="3546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g1c2ba11e0e5_0_14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88" name="Google Shape;588;g1c2ba11e0e5_0_14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g1c2ba11e0e5_0_14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90" name="Google Shape;590;g1c2ba11e0e5_0_14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91" name="Google Shape;591;g1c2ba11e0e5_0_145"/>
          <p:cNvSpPr/>
          <p:nvPr/>
        </p:nvSpPr>
        <p:spPr>
          <a:xfrm>
            <a:off x="10886550" y="2473275"/>
            <a:ext cx="6984581"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1c2ba11e0e5_0_145"/>
          <p:cNvSpPr txBox="1"/>
          <p:nvPr/>
        </p:nvSpPr>
        <p:spPr>
          <a:xfrm>
            <a:off x="1184850" y="3010763"/>
            <a:ext cx="8818200" cy="5386090"/>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500" dirty="0" err="1">
                <a:latin typeface="Abhaya Libre"/>
                <a:ea typeface="Abhaya Libre"/>
                <a:cs typeface="Abhaya Libre"/>
                <a:sym typeface="Abhaya Libre"/>
              </a:rPr>
              <a:t>Svi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moramo</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čistimo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zar</a:t>
            </a:r>
            <a:r>
              <a:rPr lang="en-US" sz="2500" dirty="0">
                <a:latin typeface="Abhaya Libre"/>
                <a:ea typeface="Abhaya Libre"/>
                <a:cs typeface="Abhaya Libre"/>
                <a:sym typeface="Abhaya Libre"/>
              </a:rPr>
              <a:t> ne? </a:t>
            </a:r>
            <a:r>
              <a:rPr lang="en-US" sz="2500" dirty="0" err="1">
                <a:latin typeface="Abhaya Libre"/>
                <a:ea typeface="Abhaya Libre"/>
                <a:cs typeface="Abhaya Libre"/>
                <a:sym typeface="Abhaya Libre"/>
              </a:rPr>
              <a:t>Dakle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roboti</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usisivači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odličan</a:t>
            </a:r>
            <a:r>
              <a:rPr lang="en-US" sz="2500" dirty="0">
                <a:latin typeface="Abhaya Libre"/>
                <a:ea typeface="Abhaya Libre"/>
                <a:cs typeface="Abhaya Libre"/>
                <a:sym typeface="Abhaya Libre"/>
              </a:rPr>
              <a:t> primer </a:t>
            </a:r>
            <a:r>
              <a:rPr lang="sr-Latn-RS" sz="2500" dirty="0" smtClean="0">
                <a:latin typeface="Abhaya Libre"/>
                <a:ea typeface="Abhaya Libre"/>
                <a:cs typeface="Abhaya Libre"/>
                <a:sym typeface="Abhaya Libre"/>
              </a:rPr>
              <a:t>V</a:t>
            </a:r>
            <a:r>
              <a:rPr lang="en-US" sz="2500" dirty="0" smtClean="0">
                <a:latin typeface="Abhaya Libre"/>
                <a:ea typeface="Abhaya Libre"/>
                <a:cs typeface="Abhaya Libre"/>
                <a:sym typeface="Abhaya Libre"/>
              </a:rPr>
              <a:t>I </a:t>
            </a:r>
            <a:r>
              <a:rPr lang="en-US" sz="2500" dirty="0" err="1">
                <a:latin typeface="Abhaya Libre"/>
                <a:ea typeface="Abhaya Libre"/>
                <a:cs typeface="Abhaya Libre"/>
                <a:sym typeface="Abhaya Libre"/>
              </a:rPr>
              <a:t>koji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utiče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svakodnevni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život</a:t>
            </a:r>
            <a:r>
              <a:rPr lang="en-US" sz="2500" dirty="0">
                <a:latin typeface="Abhaya Libre"/>
                <a:ea typeface="Abhaya Libre"/>
                <a:cs typeface="Abhaya Libre"/>
                <a:sym typeface="Abhaya Libre"/>
              </a:rPr>
              <a:t>. Roomba 980 model </a:t>
            </a:r>
            <a:r>
              <a:rPr lang="en-US" sz="2500" dirty="0" err="1">
                <a:latin typeface="Abhaya Libre"/>
                <a:ea typeface="Abhaya Libre"/>
                <a:cs typeface="Abhaya Libre"/>
                <a:sym typeface="Abhaya Libre"/>
              </a:rPr>
              <a:t>usisivača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onaj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sam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čisti</a:t>
            </a:r>
            <a:r>
              <a:rPr lang="en-US" sz="2500" dirty="0">
                <a:latin typeface="Abhaya Libre"/>
                <a:ea typeface="Abhaya Libre"/>
                <a:cs typeface="Abhaya Libre"/>
                <a:sym typeface="Abhaya Libre"/>
              </a:rPr>
              <a:t> </a:t>
            </a:r>
            <a:r>
              <a:rPr lang="en-US" sz="2500" dirty="0" smtClean="0">
                <a:latin typeface="Abhaya Libre"/>
                <a:ea typeface="Abhaya Libre"/>
                <a:cs typeface="Abhaya Libre"/>
                <a:sym typeface="Abhaya Libre"/>
              </a:rPr>
              <a:t>pod</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koristi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veštačku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inteligenciju</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skeniranje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veličine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dnevnog</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boravka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traženje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predmeta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koji</a:t>
            </a:r>
            <a:r>
              <a:rPr lang="en-US" sz="2500" dirty="0">
                <a:latin typeface="Abhaya Libre"/>
                <a:ea typeface="Abhaya Libre"/>
                <a:cs typeface="Abhaya Libre"/>
                <a:sym typeface="Abhaya Libre"/>
              </a:rPr>
              <a:t> bi </a:t>
            </a:r>
            <a:r>
              <a:rPr lang="en-US" sz="2500" dirty="0" err="1">
                <a:latin typeface="Abhaya Libre"/>
                <a:ea typeface="Abhaya Libre"/>
                <a:cs typeface="Abhaya Libre"/>
                <a:sym typeface="Abhaya Libre"/>
              </a:rPr>
              <a:t>mogli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biti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putu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smtClean="0">
                <a:latin typeface="Abhaya Libre"/>
                <a:ea typeface="Abhaya Libre"/>
                <a:cs typeface="Abhaya Libre"/>
                <a:sym typeface="Abhaya Libre"/>
              </a:rPr>
              <a:t>​​</a:t>
            </a:r>
            <a:r>
              <a:rPr lang="sr-Latn-RS" sz="2500" dirty="0" smtClean="0">
                <a:latin typeface="Abhaya Libre"/>
                <a:ea typeface="Abhaya Libre"/>
                <a:cs typeface="Abhaya Libre"/>
                <a:sym typeface="Abhaya Libre"/>
              </a:rPr>
              <a:t>pamti</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najbolju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rutu</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čišćenje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tepiha</a:t>
            </a:r>
            <a:r>
              <a:rPr lang="en-US" sz="2500" dirty="0">
                <a:latin typeface="Abhaya Libre"/>
                <a:ea typeface="Abhaya Libre"/>
                <a:cs typeface="Abhaya Libre"/>
                <a:sym typeface="Abhaya Libre"/>
              </a:rPr>
              <a:t>.</a:t>
            </a:r>
          </a:p>
          <a:p>
            <a:pPr lvl="0" algn="just">
              <a:lnSpc>
                <a:spcPct val="139958"/>
              </a:lnSpc>
              <a:buSzPts val="2400"/>
            </a:pPr>
            <a:endParaRPr lang="en-US" sz="2500" dirty="0">
              <a:latin typeface="Abhaya Libre"/>
              <a:ea typeface="Abhaya Libre"/>
              <a:cs typeface="Abhaya Libre"/>
              <a:sym typeface="Abhaya Libre"/>
            </a:endParaRPr>
          </a:p>
          <a:p>
            <a:pPr lvl="0" algn="just">
              <a:lnSpc>
                <a:spcPct val="139958"/>
              </a:lnSpc>
              <a:buSzPts val="2400"/>
            </a:pPr>
            <a:r>
              <a:rPr lang="en-US" sz="2500" dirty="0" err="1">
                <a:latin typeface="Abhaya Libre"/>
                <a:ea typeface="Abhaya Libre"/>
                <a:cs typeface="Abhaya Libre"/>
                <a:sym typeface="Abhaya Libre"/>
              </a:rPr>
              <a:t>Usisivač</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takođe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može</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identifikuje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koliko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čišćenja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treba</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uradi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osnovu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veličine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sobe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ponavljajući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ciklus</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čišćenja</a:t>
            </a:r>
            <a:r>
              <a:rPr lang="en-US" sz="2500" dirty="0">
                <a:latin typeface="Abhaya Libre"/>
                <a:ea typeface="Abhaya Libre"/>
                <a:cs typeface="Abhaya Libre"/>
                <a:sym typeface="Abhaya Libre"/>
              </a:rPr>
              <a:t> tri puta u </a:t>
            </a:r>
            <a:r>
              <a:rPr lang="en-US" sz="2500" dirty="0" err="1">
                <a:latin typeface="Abhaya Libre"/>
                <a:ea typeface="Abhaya Libre"/>
                <a:cs typeface="Abhaya Libre"/>
                <a:sym typeface="Abhaya Libre"/>
              </a:rPr>
              <a:t>manjim</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prostorijama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čišćenje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dva</a:t>
            </a:r>
            <a:r>
              <a:rPr lang="en-US" sz="2500" dirty="0">
                <a:latin typeface="Abhaya Libre"/>
                <a:ea typeface="Abhaya Libre"/>
                <a:cs typeface="Abhaya Libre"/>
                <a:sym typeface="Abhaya Libre"/>
              </a:rPr>
              <a:t> puta u </a:t>
            </a:r>
            <a:r>
              <a:rPr lang="en-US" sz="2500" dirty="0" err="1">
                <a:latin typeface="Abhaya Libre"/>
                <a:ea typeface="Abhaya Libre"/>
                <a:cs typeface="Abhaya Libre"/>
                <a:sym typeface="Abhaya Libre"/>
              </a:rPr>
              <a:t>prostoriji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srednje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veličine</a:t>
            </a:r>
            <a:r>
              <a:rPr lang="en-US" sz="2500" dirty="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593" name="Google Shape;593;g1c2ba11e0e5_0_145"/>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en-US" sz="6410" dirty="0" err="1" smtClean="0">
                <a:latin typeface="Abhaya Libre"/>
                <a:ea typeface="Abhaya Libre"/>
                <a:cs typeface="Abhaya Libre"/>
                <a:sym typeface="Abhaya Libre"/>
              </a:rPr>
              <a:t>Robo</a:t>
            </a:r>
            <a:r>
              <a:rPr lang="sr-Latn-RS" sz="6410" dirty="0" smtClean="0">
                <a:latin typeface="Abhaya Libre"/>
                <a:ea typeface="Abhaya Libre"/>
                <a:cs typeface="Abhaya Libre"/>
                <a:sym typeface="Abhaya Libre"/>
              </a:rPr>
              <a:t>ti usisivači</a:t>
            </a:r>
            <a:endParaRPr sz="1400" b="0" i="0" u="none" strike="noStrike" cap="none" dirty="0">
              <a:solidFill>
                <a:srgbClr val="000000"/>
              </a:solidFill>
              <a:latin typeface="Arial"/>
              <a:ea typeface="Arial"/>
              <a:cs typeface="Arial"/>
              <a:sym typeface="Arial"/>
            </a:endParaRPr>
          </a:p>
        </p:txBody>
      </p:sp>
      <p:pic>
        <p:nvPicPr>
          <p:cNvPr id="594" name="Google Shape;594;g1c2ba11e0e5_0_145"/>
          <p:cNvPicPr preferRelativeResize="0"/>
          <p:nvPr/>
        </p:nvPicPr>
        <p:blipFill>
          <a:blip r:embed="rId7">
            <a:alphaModFix/>
          </a:blip>
          <a:stretch>
            <a:fillRect/>
          </a:stretch>
        </p:blipFill>
        <p:spPr>
          <a:xfrm>
            <a:off x="11399200" y="3738623"/>
            <a:ext cx="5959275" cy="39656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8"/>
        <p:cNvGrpSpPr/>
        <p:nvPr/>
      </p:nvGrpSpPr>
      <p:grpSpPr>
        <a:xfrm>
          <a:off x="0" y="0"/>
          <a:ext cx="0" cy="0"/>
          <a:chOff x="0" y="0"/>
          <a:chExt cx="0" cy="0"/>
        </a:xfrm>
      </p:grpSpPr>
      <p:pic>
        <p:nvPicPr>
          <p:cNvPr id="599" name="Google Shape;599;g1c2ba11e0e5_0_157"/>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00" name="Google Shape;600;g1c2ba11e0e5_0_15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1" name="Google Shape;601;g1c2ba11e0e5_0_157"/>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02" name="Google Shape;602;g1c2ba11e0e5_0_157"/>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03" name="Google Shape;603;g1c2ba11e0e5_0_157"/>
          <p:cNvSpPr/>
          <p:nvPr/>
        </p:nvSpPr>
        <p:spPr>
          <a:xfrm>
            <a:off x="10476325" y="2473275"/>
            <a:ext cx="7395439"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c2ba11e0e5_0_157"/>
          <p:cNvSpPr txBox="1"/>
          <p:nvPr/>
        </p:nvSpPr>
        <p:spPr>
          <a:xfrm>
            <a:off x="1184850" y="2473263"/>
            <a:ext cx="8818200" cy="6463308"/>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500" dirty="0" err="1" smtClean="0">
                <a:latin typeface="Abhaya Libre"/>
                <a:ea typeface="Abhaya Libre"/>
                <a:cs typeface="Abhaya Libre"/>
                <a:sym typeface="Abhaya Libre"/>
              </a:rPr>
              <a:t>Mašinsko</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učenje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još</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jedan</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podskup</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veštačke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inteligencije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pokreće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deo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magije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koja</a:t>
            </a:r>
            <a:r>
              <a:rPr lang="en-US" sz="2500" dirty="0">
                <a:latin typeface="Abhaya Libre"/>
                <a:ea typeface="Abhaya Libre"/>
                <a:cs typeface="Abhaya Libre"/>
                <a:sym typeface="Abhaya Libre"/>
              </a:rPr>
              <a:t> se </a:t>
            </a:r>
            <a:r>
              <a:rPr lang="en-US" sz="2500" dirty="0" err="1">
                <a:latin typeface="Abhaya Libre"/>
                <a:ea typeface="Abhaya Libre"/>
                <a:cs typeface="Abhaya Libre"/>
                <a:sym typeface="Abhaya Libre"/>
              </a:rPr>
              <a:t>dešava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unutar</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aplikacija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kao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što</a:t>
            </a:r>
            <a:r>
              <a:rPr lang="en-US" sz="2500" dirty="0">
                <a:latin typeface="Abhaya Libre"/>
                <a:ea typeface="Abhaya Libre"/>
                <a:cs typeface="Abhaya Libre"/>
                <a:sym typeface="Abhaya Libre"/>
              </a:rPr>
              <a:t> je Uber.</a:t>
            </a:r>
          </a:p>
          <a:p>
            <a:pPr lvl="0" algn="just">
              <a:lnSpc>
                <a:spcPct val="139958"/>
              </a:lnSpc>
              <a:buSzPts val="2400"/>
            </a:pPr>
            <a:endParaRPr lang="en-US" sz="2500" dirty="0">
              <a:latin typeface="Abhaya Libre"/>
              <a:ea typeface="Abhaya Libre"/>
              <a:cs typeface="Abhaya Libre"/>
              <a:sym typeface="Abhaya Libre"/>
            </a:endParaRPr>
          </a:p>
          <a:p>
            <a:pPr lvl="0" algn="just">
              <a:lnSpc>
                <a:spcPct val="139958"/>
              </a:lnSpc>
              <a:buSzPts val="2400"/>
            </a:pPr>
            <a:r>
              <a:rPr lang="en-US" sz="2500" dirty="0" smtClean="0">
                <a:latin typeface="Abhaya Libre"/>
                <a:ea typeface="Abhaya Libre"/>
                <a:cs typeface="Abhaya Libre"/>
                <a:sym typeface="Abhaya Libre"/>
              </a:rPr>
              <a:t>„</a:t>
            </a:r>
            <a:r>
              <a:rPr lang="sr-Latn-RS" sz="2500" dirty="0" smtClean="0">
                <a:latin typeface="Abhaya Libre"/>
                <a:ea typeface="Abhaya Libre"/>
                <a:cs typeface="Abhaya Libre"/>
                <a:sym typeface="Abhaya Libre"/>
              </a:rPr>
              <a:t>V</a:t>
            </a:r>
            <a:r>
              <a:rPr lang="en-US" sz="2500" dirty="0" smtClean="0">
                <a:latin typeface="Abhaya Libre"/>
                <a:ea typeface="Abhaya Libre"/>
                <a:cs typeface="Abhaya Libre"/>
                <a:sym typeface="Abhaya Libre"/>
              </a:rPr>
              <a:t>I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mašinsko</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učenje</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su</a:t>
            </a:r>
            <a:r>
              <a:rPr lang="en-US" sz="2500" dirty="0">
                <a:latin typeface="Abhaya Libre"/>
                <a:ea typeface="Abhaya Libre"/>
                <a:cs typeface="Abhaya Libre"/>
                <a:sym typeface="Abhaya Libre"/>
              </a:rPr>
              <a:t> od </a:t>
            </a:r>
            <a:r>
              <a:rPr lang="en-US" sz="2500" dirty="0" err="1">
                <a:latin typeface="Abhaya Libre"/>
                <a:ea typeface="Abhaya Libre"/>
                <a:cs typeface="Abhaya Libre"/>
                <a:sym typeface="Abhaya Libre"/>
              </a:rPr>
              <a:t>ključne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važnosti</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podršku</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Uberovoj</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misiji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razvoja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pouzdanih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transportnih</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rešenja</a:t>
            </a:r>
            <a:r>
              <a:rPr lang="en-US" sz="2500" dirty="0">
                <a:latin typeface="Abhaya Libre"/>
                <a:ea typeface="Abhaya Libre"/>
                <a:cs typeface="Abhaya Libre"/>
                <a:sym typeface="Abhaya Libre"/>
              </a:rPr>
              <a:t> za </a:t>
            </a:r>
            <a:r>
              <a:rPr lang="en-US" sz="2500" dirty="0" err="1">
                <a:latin typeface="Abhaya Libre"/>
                <a:ea typeface="Abhaya Libre"/>
                <a:cs typeface="Abhaya Libre"/>
                <a:sym typeface="Abhaya Libre"/>
              </a:rPr>
              <a:t>sve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svuda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objašnjava</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ova </a:t>
            </a:r>
            <a:r>
              <a:rPr lang="en-US" sz="2500" dirty="0" err="1" smtClean="0">
                <a:latin typeface="Abhaya Libre"/>
                <a:ea typeface="Abhaya Libre"/>
                <a:cs typeface="Abhaya Libre"/>
                <a:sym typeface="Abhaya Libre"/>
              </a:rPr>
              <a:t>kompanija</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na</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svo</a:t>
            </a:r>
            <a:r>
              <a:rPr lang="sr-Latn-RS" sz="2500" dirty="0" smtClean="0">
                <a:latin typeface="Abhaya Libre"/>
                <a:ea typeface="Abhaya Libre"/>
                <a:cs typeface="Abhaya Libre"/>
                <a:sym typeface="Abhaya Libre"/>
              </a:rPr>
              <a:t>joj internet stranici</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Koristimo</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mašinsko učenje</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da </a:t>
            </a:r>
            <a:r>
              <a:rPr lang="en-US" sz="2500" dirty="0" err="1">
                <a:latin typeface="Abhaya Libre"/>
                <a:ea typeface="Abhaya Libre"/>
                <a:cs typeface="Abhaya Libre"/>
                <a:sym typeface="Abhaya Libre"/>
              </a:rPr>
              <a:t>omogućimo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efikasno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tržište</a:t>
            </a:r>
            <a:r>
              <a:rPr lang="en-US" sz="2500" dirty="0">
                <a:latin typeface="Abhaya Libre"/>
                <a:ea typeface="Abhaya Libre"/>
                <a:cs typeface="Abhaya Libre"/>
                <a:sym typeface="Abhaya Libre"/>
              </a:rPr>
              <a:t> </a:t>
            </a:r>
            <a:r>
              <a:rPr lang="sr-Latn-RS" sz="2500" dirty="0" smtClean="0">
                <a:latin typeface="Abhaya Libre"/>
                <a:ea typeface="Abhaya Libre"/>
                <a:cs typeface="Abhaya Libre"/>
                <a:sym typeface="Abhaya Libre"/>
              </a:rPr>
              <a:t>prevoza</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identifikujemo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sumnjive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ili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lažne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naloge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predl</a:t>
            </a:r>
            <a:r>
              <a:rPr lang="sr-Latn-RS" sz="2500" dirty="0" smtClean="0">
                <a:latin typeface="Abhaya Libre"/>
                <a:ea typeface="Abhaya Libre"/>
                <a:cs typeface="Abhaya Libre"/>
                <a:sym typeface="Abhaya Libre"/>
              </a:rPr>
              <a:t>a</a:t>
            </a:r>
            <a:r>
              <a:rPr lang="en-US" sz="2500" dirty="0" smtClean="0">
                <a:latin typeface="Abhaya Libre"/>
                <a:ea typeface="Abhaya Libre"/>
                <a:cs typeface="Abhaya Libre"/>
                <a:sym typeface="Abhaya Libre"/>
              </a:rPr>
              <a:t>ž</a:t>
            </a:r>
            <a:r>
              <a:rPr lang="sr-Latn-RS" sz="2500" dirty="0" smtClean="0">
                <a:latin typeface="Abhaya Libre"/>
                <a:ea typeface="Abhaya Libre"/>
                <a:cs typeface="Abhaya Libre"/>
                <a:sym typeface="Abhaya Libre"/>
              </a:rPr>
              <a:t>e</a:t>
            </a:r>
            <a:r>
              <a:rPr lang="en-US" sz="2500" dirty="0" err="1" smtClean="0">
                <a:latin typeface="Abhaya Libre"/>
                <a:ea typeface="Abhaya Libre"/>
                <a:cs typeface="Abhaya Libre"/>
                <a:sym typeface="Abhaya Libre"/>
              </a:rPr>
              <a:t>mo</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optimalne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tačke</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preuzimanja</a:t>
            </a:r>
            <a:r>
              <a:rPr lang="en-US" sz="2500" dirty="0" smtClean="0">
                <a:latin typeface="Abhaya Libre"/>
                <a:ea typeface="Abhaya Libre"/>
                <a:cs typeface="Abhaya Libre"/>
                <a:sym typeface="Abhaya Libre"/>
              </a:rPr>
              <a:t>, </a:t>
            </a:r>
            <a:r>
              <a:rPr lang="en-US" sz="2500" dirty="0">
                <a:latin typeface="Abhaya Libre"/>
                <a:ea typeface="Abhaya Libre"/>
                <a:cs typeface="Abhaya Libre"/>
                <a:sym typeface="Abhaya Libre"/>
              </a:rPr>
              <a:t>pa </a:t>
            </a:r>
            <a:r>
              <a:rPr lang="en-US" sz="2500" dirty="0" err="1">
                <a:latin typeface="Abhaya Libre"/>
                <a:ea typeface="Abhaya Libre"/>
                <a:cs typeface="Abhaya Libre"/>
                <a:sym typeface="Abhaya Libre"/>
              </a:rPr>
              <a:t>čak</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err="1" smtClean="0">
                <a:latin typeface="Abhaya Libre"/>
                <a:ea typeface="Abhaya Libre"/>
                <a:cs typeface="Abhaya Libre"/>
                <a:sym typeface="Abhaya Libre"/>
              </a:rPr>
              <a:t>omoguć</a:t>
            </a:r>
            <a:r>
              <a:rPr lang="sr-Latn-RS" sz="2500" dirty="0" smtClean="0">
                <a:latin typeface="Abhaya Libre"/>
                <a:ea typeface="Abhaya Libre"/>
                <a:cs typeface="Abhaya Libre"/>
                <a:sym typeface="Abhaya Libre"/>
              </a:rPr>
              <a:t>avamo </a:t>
            </a:r>
            <a:r>
              <a:rPr lang="en-US" sz="2500" dirty="0" err="1" smtClean="0">
                <a:latin typeface="Abhaya Libre"/>
                <a:ea typeface="Abhaya Libre"/>
                <a:cs typeface="Abhaya Libre"/>
                <a:sym typeface="Abhaya Libre"/>
              </a:rPr>
              <a:t>isporuku</a:t>
            </a:r>
            <a:r>
              <a:rPr lang="sr-Latn-RS" sz="2500" dirty="0" smtClean="0">
                <a:latin typeface="Abhaya Libre"/>
                <a:ea typeface="Abhaya Libre"/>
                <a:cs typeface="Abhaya Libre"/>
                <a:sym typeface="Abhaya Libre"/>
              </a:rPr>
              <a:t> hrane putem</a:t>
            </a:r>
            <a:r>
              <a:rPr lang="en-US" sz="2500" dirty="0" smtClean="0">
                <a:latin typeface="Abhaya Libre"/>
                <a:ea typeface="Abhaya Libre"/>
                <a:cs typeface="Abhaya Libre"/>
                <a:sym typeface="Abhaya Libre"/>
              </a:rPr>
              <a:t> </a:t>
            </a:r>
            <a:r>
              <a:rPr lang="en-US" sz="2500" dirty="0" err="1" smtClean="0">
                <a:latin typeface="Abhaya Libre"/>
                <a:ea typeface="Abhaya Libre"/>
                <a:cs typeface="Abhaya Libre"/>
                <a:sym typeface="Abhaya Libre"/>
              </a:rPr>
              <a:t>UberEATS</a:t>
            </a:r>
            <a:r>
              <a:rPr lang="en-US" sz="2500" dirty="0" smtClean="0">
                <a:latin typeface="Abhaya Libre"/>
                <a:ea typeface="Abhaya Libre"/>
                <a:cs typeface="Abhaya Libre"/>
                <a:sym typeface="Abhaya Libre"/>
              </a:rPr>
              <a:t>-a</a:t>
            </a:r>
            <a:r>
              <a:rPr lang="sr-Latn-RS" sz="2500" dirty="0" smtClean="0">
                <a:latin typeface="Abhaya Libre"/>
                <a:ea typeface="Abhaya Libre"/>
                <a:cs typeface="Abhaya Libre"/>
                <a:sym typeface="Abhaya Libre"/>
              </a:rPr>
              <a:t>,</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tako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što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preporučujemo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restorane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i</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predviđamo</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vreme</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čekanja</a:t>
            </a:r>
            <a:r>
              <a:rPr lang="en-US" sz="2500" dirty="0">
                <a:latin typeface="Abhaya Libre"/>
                <a:ea typeface="Abhaya Libre"/>
                <a:cs typeface="Abhaya Libre"/>
                <a:sym typeface="Abhaya Libre"/>
              </a:rPr>
              <a:t> </a:t>
            </a:r>
            <a:r>
              <a:rPr lang="en-US" sz="2500" dirty="0" err="1">
                <a:latin typeface="Abhaya Libre"/>
                <a:ea typeface="Abhaya Libre"/>
                <a:cs typeface="Abhaya Libre"/>
                <a:sym typeface="Abhaya Libre"/>
              </a:rPr>
              <a:t>kako</a:t>
            </a:r>
            <a:r>
              <a:rPr lang="en-US" sz="2500" dirty="0">
                <a:latin typeface="Abhaya Libre"/>
                <a:ea typeface="Abhaya Libre"/>
                <a:cs typeface="Abhaya Libre"/>
                <a:sym typeface="Abhaya Libre"/>
              </a:rPr>
              <a:t> bi </a:t>
            </a:r>
            <a:r>
              <a:rPr lang="en-US" sz="2500" dirty="0" err="1" smtClean="0">
                <a:latin typeface="Abhaya Libre"/>
                <a:ea typeface="Abhaya Libre"/>
                <a:cs typeface="Abhaya Libre"/>
                <a:sym typeface="Abhaya Libre"/>
              </a:rPr>
              <a:t>hrana</a:t>
            </a:r>
            <a:r>
              <a:rPr lang="en-US" sz="2500" dirty="0" smtClean="0">
                <a:latin typeface="Abhaya Libre"/>
                <a:ea typeface="Abhaya Libre"/>
                <a:cs typeface="Abhaya Libre"/>
                <a:sym typeface="Abhaya Libre"/>
              </a:rPr>
              <a:t> </a:t>
            </a:r>
            <a:r>
              <a:rPr lang="en-US" sz="2500" dirty="0" err="1">
                <a:latin typeface="Abhaya Libre"/>
                <a:ea typeface="Abhaya Libre"/>
                <a:cs typeface="Abhaya Libre"/>
                <a:sym typeface="Abhaya Libre"/>
              </a:rPr>
              <a:t>mogla</a:t>
            </a:r>
            <a:r>
              <a:rPr lang="en-US" sz="2500" dirty="0">
                <a:latin typeface="Abhaya Libre"/>
                <a:ea typeface="Abhaya Libre"/>
                <a:cs typeface="Abhaya Libre"/>
                <a:sym typeface="Abhaya Libre"/>
              </a:rPr>
              <a:t> da </a:t>
            </a:r>
            <a:r>
              <a:rPr lang="en-US" sz="2500" dirty="0" err="1">
                <a:latin typeface="Abhaya Libre"/>
                <a:ea typeface="Abhaya Libre"/>
                <a:cs typeface="Abhaya Libre"/>
                <a:sym typeface="Abhaya Libre"/>
              </a:rPr>
              <a:t>stigne</a:t>
            </a:r>
            <a:r>
              <a:rPr lang="en-US" sz="2500" dirty="0">
                <a:latin typeface="Abhaya Libre"/>
                <a:ea typeface="Abhaya Libre"/>
                <a:cs typeface="Abhaya Libre"/>
                <a:sym typeface="Abhaya Libre"/>
              </a:rPr>
              <a:t> do vas </a:t>
            </a:r>
            <a:r>
              <a:rPr lang="sr-Latn-RS" sz="2500" dirty="0" smtClean="0">
                <a:latin typeface="Abhaya Libre"/>
                <a:ea typeface="Abhaya Libre"/>
                <a:cs typeface="Abhaya Libre"/>
                <a:sym typeface="Abhaya Libre"/>
              </a:rPr>
              <a:t>topla i u zadovoljavajućim vremenskim okvirima</a:t>
            </a:r>
            <a:r>
              <a:rPr lang="en-US" sz="2500" dirty="0" smtClean="0">
                <a:latin typeface="Abhaya Libre"/>
                <a:ea typeface="Abhaya Libre"/>
                <a:cs typeface="Abhaya Libre"/>
                <a:sym typeface="Abhaya Libre"/>
              </a:rPr>
              <a:t>.”</a:t>
            </a:r>
            <a:endParaRPr sz="2500" dirty="0">
              <a:latin typeface="Abhaya Libre"/>
              <a:ea typeface="Abhaya Libre"/>
              <a:cs typeface="Abhaya Libre"/>
              <a:sym typeface="Abhaya Libre"/>
            </a:endParaRPr>
          </a:p>
        </p:txBody>
      </p:sp>
      <p:sp>
        <p:nvSpPr>
          <p:cNvPr id="605" name="Google Shape;605;g1c2ba11e0e5_0_157"/>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5. </a:t>
            </a:r>
            <a:r>
              <a:rPr lang="en-US" sz="6410" dirty="0" smtClean="0">
                <a:latin typeface="Abhaya Libre"/>
                <a:ea typeface="Abhaya Libre"/>
                <a:cs typeface="Abhaya Libre"/>
                <a:sym typeface="Abhaya Libre"/>
              </a:rPr>
              <a:t>Transport</a:t>
            </a:r>
            <a:endParaRPr sz="1400" b="0" i="0" u="none" strike="noStrike" cap="none" dirty="0">
              <a:solidFill>
                <a:srgbClr val="000000"/>
              </a:solidFill>
              <a:latin typeface="Arial"/>
              <a:ea typeface="Arial"/>
              <a:cs typeface="Arial"/>
              <a:sym typeface="Arial"/>
            </a:endParaRPr>
          </a:p>
        </p:txBody>
      </p:sp>
      <p:pic>
        <p:nvPicPr>
          <p:cNvPr id="606" name="Google Shape;606;g1c2ba11e0e5_0_157"/>
          <p:cNvPicPr preferRelativeResize="0"/>
          <p:nvPr/>
        </p:nvPicPr>
        <p:blipFill>
          <a:blip r:embed="rId7">
            <a:alphaModFix/>
          </a:blip>
          <a:stretch>
            <a:fillRect/>
          </a:stretch>
        </p:blipFill>
        <p:spPr>
          <a:xfrm>
            <a:off x="11052075" y="3606688"/>
            <a:ext cx="6284526" cy="3901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0"/>
        <p:cNvGrpSpPr/>
        <p:nvPr/>
      </p:nvGrpSpPr>
      <p:grpSpPr>
        <a:xfrm>
          <a:off x="0" y="0"/>
          <a:ext cx="0" cy="0"/>
          <a:chOff x="0" y="0"/>
          <a:chExt cx="0" cy="0"/>
        </a:xfrm>
      </p:grpSpPr>
      <p:pic>
        <p:nvPicPr>
          <p:cNvPr id="611" name="Google Shape;611;g1c2ba11e0e5_0_19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12" name="Google Shape;612;g1c2ba11e0e5_0_19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3" name="Google Shape;613;g1c2ba11e0e5_0_19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14" name="Google Shape;614;g1c2ba11e0e5_0_19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615" name="Google Shape;615;g1c2ba11e0e5_0_193"/>
          <p:cNvSpPr txBox="1"/>
          <p:nvPr/>
        </p:nvSpPr>
        <p:spPr>
          <a:xfrm>
            <a:off x="1184850" y="2473263"/>
            <a:ext cx="8818200" cy="38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p:txBody>
      </p:sp>
      <p:sp>
        <p:nvSpPr>
          <p:cNvPr id="616" name="Google Shape;616;g1c2ba11e0e5_0_193"/>
          <p:cNvSpPr txBox="1"/>
          <p:nvPr/>
        </p:nvSpPr>
        <p:spPr>
          <a:xfrm>
            <a:off x="1184850" y="1030475"/>
            <a:ext cx="14940000" cy="7602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5810" dirty="0" smtClean="0">
                <a:latin typeface="Abhaya Libre"/>
                <a:ea typeface="Abhaya Libre"/>
                <a:cs typeface="Abhaya Libre"/>
                <a:sym typeface="Abhaya Libre"/>
              </a:rPr>
              <a:t>Budućnost veštačke inteligencije u </a:t>
            </a:r>
            <a:r>
              <a:rPr lang="en-US" sz="5810" dirty="0" smtClean="0">
                <a:latin typeface="Abhaya Libre"/>
                <a:ea typeface="Abhaya Libre"/>
                <a:cs typeface="Abhaya Libre"/>
                <a:sym typeface="Abhaya Libre"/>
              </a:rPr>
              <a:t>2023</a:t>
            </a:r>
            <a:r>
              <a:rPr lang="sr-Latn-RS" sz="5810" dirty="0" smtClean="0">
                <a:latin typeface="Abhaya Libre"/>
                <a:ea typeface="Abhaya Libre"/>
                <a:cs typeface="Abhaya Libre"/>
                <a:sym typeface="Abhaya Libre"/>
              </a:rPr>
              <a:t>. godini</a:t>
            </a:r>
            <a:endParaRPr sz="800" b="0" i="0" u="none" strike="noStrike" cap="none" dirty="0">
              <a:solidFill>
                <a:srgbClr val="000000"/>
              </a:solidFill>
              <a:latin typeface="Arial"/>
              <a:ea typeface="Arial"/>
              <a:cs typeface="Arial"/>
              <a:sym typeface="Arial"/>
            </a:endParaRPr>
          </a:p>
        </p:txBody>
      </p:sp>
      <p:sp>
        <p:nvSpPr>
          <p:cNvPr id="617" name="Google Shape;617;g1c2ba11e0e5_0_193"/>
          <p:cNvSpPr/>
          <p:nvPr/>
        </p:nvSpPr>
        <p:spPr>
          <a:xfrm>
            <a:off x="157775" y="2315250"/>
            <a:ext cx="8820157" cy="640609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g1c2ba11e0e5_0_193" descr="&quot;In this video, we will be covering the Future of Artificial Intelligence. It comprises the future of AI in the field of healthcare, cybersecurity, e-commerce, agriculture, robotics, education, the military system, finance, gaming, and many more. &#10;&#10;This video covers the following topics:&#10;&#10;1. Introduction - 0:00&#10;This segment will give you idea on what would be the future of Artificial Intelligence&#10;&#10;2. Types of Artificial Intelligence - 1:20&#10;From this part of the video you can learn about Weak AI, Narrow AI and Strong AI and what will be its future.&#10;&#10;3. Applications&#10;This segment has covered on how Artificial Intelligence will take over all the important fields in the near future.&quot;&#10;🔥Explore Our Free Courses With Completion Certificate by SkillUp: https://www.simplilearn.com/skillup-free-online-courses?utm_campaign=FutureofAI&amp;utm_medium=Description&amp;utm_source=youtube   &#10;&#10;✅Subscribe to our Channel to learn more about the top Technologies: https://bit.ly/2VT4WtH&#10;&#10;#FutureofAI #FutureOfArtificialIntelligence #AI #ArtificialIntelligence #IntroductionToArtificialIntelligence #AITutorial #ArtificialIntellegenceTutorial  #Simplilearn&#10;&#10;Artificial Intelligence has become a part of our lives. It is estimated that the global Artificial Intelligence market will reach $267 billion by 2027.AI can be categorized into three types. Firstly, Weak AI performs specific tasks, like Apple's Siri. General AI performs tasks like a human. Super AI is more capable than a human, but both general AI and super AI are hypothetical. Because these technologies are not yet developed, and research is going on.&#10; &#10;Simplilearn is one of the world’s leading certification training providers. We partner with companies and individuals to address their unique needs, providing training and coaching that helps working professionals achieve their career goals. We've helped over 1 million professionals and companies across 150+ countries get trained, acquire certifications, and upskill their employees. Our training courses are designed and updated by 2000+ renowned industry experts. Our blended learning approach combines online classes, instructor-led live virtual classrooms, project work, and 24/7 teaching assistance. &#10;&#10;We provide online training in Machine Learning, AWS, DevOps, Big Data, Hadoop, Data Science, Artificial Intelligence, Cloud Computing, Project Management, Digital Marketing, Cyber Security and Salesforce among others, where technologies and best practices are changing rapidly and demand for qualified candidates significantly exceeds supply.&#10;&#10;Learn more at: https://www.simplilearn.com?utm_campaign=FutureofAI&amp;utm_medium=Description&amp;utm_source=youtube  &#10;&#10;For more information about Simplilearn courses, visit: &#10;- Facebook: https://www.facebook.com/Simplilearn &#10;- Twitter: https://twitter.com/simplilearn &#10;- LinkedIn: https://www.linkedin.com/company/simp...&#10;- Website: https://www.simplilearn.com &#10;- Instagram: https://www.instagram.com/simplilearn...&#10;- Telegram Mobile: https://t.me/simplilearnupdates&#10;- Telegram Desktop: https://web.telegram.org/#/im?p=@simp...&#10;&#10;Get the Simplilearn app: https://simpli.app.link/OlbFAhqMqgb" title="Future of AI | Future of Artificial Intelligence 2023 | AI Technology for Beginners | Simplilearn">
            <a:hlinkClick r:id="rId7"/>
          </p:cNvPr>
          <p:cNvPicPr preferRelativeResize="0"/>
          <p:nvPr/>
        </p:nvPicPr>
        <p:blipFill>
          <a:blip r:embed="rId8">
            <a:alphaModFix/>
          </a:blip>
          <a:stretch>
            <a:fillRect/>
          </a:stretch>
        </p:blipFill>
        <p:spPr>
          <a:xfrm>
            <a:off x="1810426" y="3352443"/>
            <a:ext cx="5775600" cy="4331707"/>
          </a:xfrm>
          <a:prstGeom prst="rect">
            <a:avLst/>
          </a:prstGeom>
          <a:noFill/>
          <a:ln>
            <a:noFill/>
          </a:ln>
        </p:spPr>
      </p:pic>
      <p:sp>
        <p:nvSpPr>
          <p:cNvPr id="619" name="Google Shape;619;g1c2ba11e0e5_0_193"/>
          <p:cNvSpPr txBox="1"/>
          <p:nvPr/>
        </p:nvSpPr>
        <p:spPr>
          <a:xfrm>
            <a:off x="9782125" y="2655400"/>
            <a:ext cx="7636500" cy="5725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sr-Latn-RS" sz="2400" b="1" dirty="0" smtClean="0">
                <a:latin typeface="Abhaya Libre"/>
                <a:ea typeface="Abhaya Libre"/>
                <a:cs typeface="Abhaya Libre"/>
                <a:sym typeface="Abhaya Libre"/>
              </a:rPr>
              <a:t>Zaključak</a:t>
            </a:r>
            <a:endParaRPr sz="2400" b="1" dirty="0">
              <a:latin typeface="Abhaya Libre"/>
              <a:ea typeface="Abhaya Libre"/>
              <a:cs typeface="Abhaya Libre"/>
              <a:sym typeface="Abhaya Libre"/>
            </a:endParaRPr>
          </a:p>
          <a:p>
            <a:pPr marL="0" lvl="0" indent="0" algn="just" rtl="0">
              <a:spcBef>
                <a:spcPts val="0"/>
              </a:spcBef>
              <a:spcAft>
                <a:spcPts val="0"/>
              </a:spcAft>
              <a:buNone/>
            </a:pPr>
            <a:endParaRPr sz="2400" b="1" dirty="0">
              <a:latin typeface="Abhaya Libre"/>
              <a:ea typeface="Abhaya Libre"/>
              <a:cs typeface="Abhaya Libre"/>
              <a:sym typeface="Abhaya Libre"/>
            </a:endParaRPr>
          </a:p>
          <a:p>
            <a:pPr lvl="0" algn="just"/>
            <a:r>
              <a:rPr lang="en-US" sz="2400" dirty="0" smtClean="0">
                <a:latin typeface="Abhaya Libre"/>
                <a:ea typeface="Abhaya Libre"/>
                <a:cs typeface="Abhaya Libre"/>
                <a:sym typeface="Abhaya Libre"/>
              </a:rPr>
              <a:t>Na </a:t>
            </a:r>
            <a:r>
              <a:rPr lang="en-US" sz="2400" dirty="0" err="1">
                <a:latin typeface="Abhaya Libre"/>
                <a:ea typeface="Abhaya Libre"/>
                <a:cs typeface="Abhaya Libre"/>
                <a:sym typeface="Abhaya Libre"/>
              </a:rPr>
              <a:t>ovim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primerima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veštačke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inteligencije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možemo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videti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svakodnevnog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Imali smo priliku da se upoznamo sa tim ko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je bio </a:t>
            </a:r>
            <a:r>
              <a:rPr lang="en-US" sz="2400" dirty="0" err="1">
                <a:latin typeface="Abhaya Libre"/>
                <a:ea typeface="Abhaya Libre"/>
                <a:cs typeface="Abhaya Libre"/>
                <a:sym typeface="Abhaya Libre"/>
              </a:rPr>
              <a:t>pionir</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razvoju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samo</a:t>
            </a:r>
            <a:r>
              <a:rPr lang="sr-Latn-RS" sz="2400" dirty="0" smtClean="0">
                <a:latin typeface="Abhaya Libre"/>
                <a:ea typeface="Abhaya Libre"/>
                <a:cs typeface="Abhaya Libre"/>
                <a:sym typeface="Abhaya Libre"/>
              </a:rPr>
              <a:t>upravljajućih</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automobila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danas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daleko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su </a:t>
            </a:r>
            <a:r>
              <a:rPr lang="en-US" sz="2400" dirty="0" err="1" smtClean="0">
                <a:latin typeface="Abhaya Libre"/>
                <a:ea typeface="Abhaya Libre"/>
                <a:cs typeface="Abhaya Libre"/>
                <a:sym typeface="Abhaya Libre"/>
              </a:rPr>
              <a:t>neizbežni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deo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budućnosti</a:t>
            </a:r>
            <a:r>
              <a:rPr lang="en-US" sz="2400" dirty="0">
                <a:latin typeface="Abhaya Libre"/>
                <a:ea typeface="Abhaya Libre"/>
                <a:cs typeface="Abhaya Libre"/>
                <a:sym typeface="Abhaya Libre"/>
              </a:rPr>
              <a:t>.</a:t>
            </a:r>
          </a:p>
          <a:p>
            <a:pPr lvl="0" algn="just"/>
            <a:endParaRPr lang="en-US" sz="2400" dirty="0">
              <a:latin typeface="Abhaya Libre"/>
              <a:ea typeface="Abhaya Libre"/>
              <a:cs typeface="Abhaya Libre"/>
              <a:sym typeface="Abhaya Libre"/>
            </a:endParaRPr>
          </a:p>
          <a:p>
            <a:pPr lvl="0" algn="just"/>
            <a:r>
              <a:rPr lang="en-US" sz="2400" dirty="0" err="1">
                <a:latin typeface="Abhaya Libre"/>
                <a:ea typeface="Abhaya Libre"/>
                <a:cs typeface="Abhaya Libre"/>
                <a:sym typeface="Abhaya Libre"/>
              </a:rPr>
              <a:t>Istražili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pomoćnike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koji</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nalaze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moćnim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kompaktnim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zvučnicima</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V</a:t>
            </a:r>
            <a:r>
              <a:rPr lang="en-US" sz="2400" dirty="0" smtClean="0">
                <a:latin typeface="Abhaya Libre"/>
                <a:ea typeface="Abhaya Libre"/>
                <a:cs typeface="Abhaya Libre"/>
                <a:sym typeface="Abhaya Libre"/>
              </a:rPr>
              <a:t>I </a:t>
            </a:r>
            <a:r>
              <a:rPr lang="sr-Latn-RS" sz="2400" dirty="0" smtClean="0">
                <a:latin typeface="Abhaya Libre"/>
                <a:ea typeface="Abhaya Libre"/>
                <a:cs typeface="Abhaya Libre"/>
                <a:sym typeface="Abhaya Libre"/>
              </a:rPr>
              <a:t>putem njih </a:t>
            </a:r>
            <a:r>
              <a:rPr lang="en-US" sz="2400" dirty="0" err="1" smtClean="0">
                <a:latin typeface="Abhaya Libre"/>
                <a:ea typeface="Abhaya Libre"/>
                <a:cs typeface="Abhaya Libre"/>
                <a:sym typeface="Abhaya Libre"/>
              </a:rPr>
              <a:t>pomaže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a:t>
            </a:r>
            <a:r>
              <a:rPr lang="en-US" sz="2400" dirty="0" err="1">
                <a:latin typeface="Abhaya Libre"/>
                <a:ea typeface="Abhaya Libre"/>
                <a:cs typeface="Abhaya Libre"/>
                <a:sym typeface="Abhaya Libre"/>
              </a:rPr>
              <a:t>budemo</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informisan</a:t>
            </a:r>
            <a:r>
              <a:rPr lang="sr-Latn-RS" sz="2400" dirty="0" smtClean="0">
                <a:latin typeface="Abhaya Libre"/>
                <a:ea typeface="Abhaya Libre"/>
                <a:cs typeface="Abhaya Libre"/>
                <a:sym typeface="Abhaya Libre"/>
              </a:rPr>
              <a:t>i i ogranizovaniji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Videli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kako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nam</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VI </a:t>
            </a:r>
            <a:r>
              <a:rPr lang="en-US" sz="2400" dirty="0" err="1" smtClean="0">
                <a:latin typeface="Abhaya Libre"/>
                <a:ea typeface="Abhaya Libre"/>
                <a:cs typeface="Abhaya Libre"/>
                <a:sym typeface="Abhaya Libre"/>
              </a:rPr>
              <a:t>pomaže</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da </a:t>
            </a:r>
            <a:r>
              <a:rPr lang="en-US" sz="2400" dirty="0" err="1">
                <a:latin typeface="Abhaya Libre"/>
                <a:ea typeface="Abhaya Libre"/>
                <a:cs typeface="Abhaya Libre"/>
                <a:sym typeface="Abhaya Libre"/>
              </a:rPr>
              <a:t>budemo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pametniji</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korišćenju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energije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Nest </a:t>
            </a:r>
            <a:r>
              <a:rPr lang="en-US" sz="2400" dirty="0" err="1">
                <a:latin typeface="Abhaya Libre"/>
                <a:ea typeface="Abhaya Libre"/>
                <a:cs typeface="Abhaya Libre"/>
                <a:sym typeface="Abhaya Libre"/>
              </a:rPr>
              <a:t>termostatima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oblikujemo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zvučne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zapise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pomoću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Spotifi</a:t>
            </a:r>
            <a:r>
              <a:rPr lang="en-US" sz="2400" dirty="0">
                <a:latin typeface="Abhaya Libre"/>
                <a:ea typeface="Abhaya Libre"/>
                <a:cs typeface="Abhaya Libre"/>
                <a:sym typeface="Abhaya Libre"/>
              </a:rPr>
              <a:t>-a. </a:t>
            </a:r>
            <a:r>
              <a:rPr lang="en-US" sz="2400" dirty="0" err="1">
                <a:latin typeface="Abhaya Libre"/>
                <a:ea typeface="Abhaya Libre"/>
                <a:cs typeface="Abhaya Libre"/>
                <a:sym typeface="Abhaya Libre"/>
              </a:rPr>
              <a:t>Čini</a:t>
            </a:r>
            <a:r>
              <a:rPr lang="en-US" sz="2400" dirty="0">
                <a:latin typeface="Abhaya Libre"/>
                <a:ea typeface="Abhaya Libre"/>
                <a:cs typeface="Abhaya Libre"/>
                <a:sym typeface="Abhaya Libre"/>
              </a:rPr>
              <a:t> se </a:t>
            </a:r>
            <a:r>
              <a:rPr lang="en-US" sz="2400" dirty="0" smtClean="0">
                <a:latin typeface="Abhaya Libre"/>
                <a:ea typeface="Abhaya Libre"/>
                <a:cs typeface="Abhaya Libre"/>
                <a:sym typeface="Abhaya Libre"/>
              </a:rPr>
              <a:t>da</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je u </a:t>
            </a:r>
            <a:r>
              <a:rPr lang="en-US" sz="2400" dirty="0" err="1">
                <a:latin typeface="Abhaya Libre"/>
                <a:ea typeface="Abhaya Libre"/>
                <a:cs typeface="Abhaya Libre"/>
                <a:sym typeface="Abhaya Libre"/>
              </a:rPr>
              <a:t>pitanju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svakodnevni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život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veštačka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inteligencija</a:t>
            </a:r>
            <a:r>
              <a:rPr lang="en-US" sz="2400" dirty="0">
                <a:latin typeface="Abhaya Libre"/>
                <a:ea typeface="Abhaya Libre"/>
                <a:cs typeface="Abhaya Libre"/>
                <a:sym typeface="Abhaya Libre"/>
              </a:rPr>
              <a:t> </a:t>
            </a:r>
            <a:r>
              <a:rPr lang="sr-Latn-RS" sz="2400" smtClean="0">
                <a:latin typeface="Abhaya Libre"/>
                <a:ea typeface="Abhaya Libre"/>
                <a:cs typeface="Abhaya Libre"/>
                <a:sym typeface="Abhaya Libre"/>
              </a:rPr>
              <a:t>treba</a:t>
            </a:r>
            <a:r>
              <a:rPr lang="en-US" sz="2400" smtClean="0">
                <a:latin typeface="Abhaya Libre"/>
                <a:ea typeface="Abhaya Libre"/>
                <a:cs typeface="Abhaya Libre"/>
                <a:sym typeface="Abhaya Libre"/>
              </a:rPr>
              <a:t> </a:t>
            </a:r>
            <a:r>
              <a:rPr lang="en-US" sz="2400" dirty="0" err="1">
                <a:latin typeface="Abhaya Libre"/>
                <a:ea typeface="Abhaya Libre"/>
                <a:cs typeface="Abhaya Libre"/>
                <a:sym typeface="Abhaya Libre"/>
              </a:rPr>
              <a:t>tu</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ostane</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25" name="Google Shape;625;p1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26" name="Google Shape;626;p1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27" name="Google Shape;627;p1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628" name="Google Shape;628;p1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629" name="Google Shape;629;p15"/>
          <p:cNvSpPr txBox="1"/>
          <p:nvPr/>
        </p:nvSpPr>
        <p:spPr>
          <a:xfrm>
            <a:off x="2216640" y="3721850"/>
            <a:ext cx="10905300" cy="4248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8"/>
              </a:rPr>
              <a:t>What is digital literacy?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9"/>
              </a:rPr>
              <a:t>6 elements of digital capability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10"/>
              </a:rPr>
              <a:t>4 Principles Of Digital Literacy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1"/>
              </a:rPr>
              <a:t>Digital literacy in the classroom</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2"/>
              </a:rPr>
              <a:t>Online Learning Statistics</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3"/>
              </a:rPr>
              <a:t>3 charts: global growth in online learning</a:t>
            </a:r>
            <a:endParaRPr sz="2400" dirty="0">
              <a:highlight>
                <a:schemeClr val="lt1"/>
              </a:highlight>
              <a:latin typeface="Abhaya Libre"/>
              <a:ea typeface="Abhaya Libre"/>
              <a:cs typeface="Abhaya Libre"/>
              <a:sym typeface="Abhaya Libre"/>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4"/>
              </a:rPr>
              <a:t>The Top 10 Benefits Of Digital Learning</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5"/>
              </a:rPr>
              <a:t>How digital innovation is improving the lives of deaf and hard of hearing people</a:t>
            </a:r>
            <a:endParaRPr sz="1400" b="0" i="0" u="none" strike="noStrike" cap="none" dirty="0">
              <a:solidFill>
                <a:srgbClr val="000000"/>
              </a:solidFill>
              <a:highlight>
                <a:schemeClr val="lt1"/>
              </a:highlight>
              <a:latin typeface="Arial"/>
              <a:ea typeface="Arial"/>
              <a:cs typeface="Arial"/>
              <a:sym typeface="Arial"/>
            </a:endParaRPr>
          </a:p>
        </p:txBody>
      </p:sp>
      <p:sp>
        <p:nvSpPr>
          <p:cNvPr id="630" name="Google Shape;630;p15"/>
          <p:cNvSpPr txBox="1"/>
          <p:nvPr/>
        </p:nvSpPr>
        <p:spPr>
          <a:xfrm>
            <a:off x="2216659" y="228281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1" i="0" u="none" strike="noStrike" cap="none" dirty="0" smtClean="0">
                <a:solidFill>
                  <a:srgbClr val="000000"/>
                </a:solidFill>
                <a:latin typeface="Abhaya Libre"/>
                <a:ea typeface="Abhaya Libre"/>
                <a:cs typeface="Abhaya Libre"/>
                <a:sym typeface="Abhaya Libre"/>
              </a:rPr>
              <a:t>Izvori</a:t>
            </a:r>
            <a:endParaRPr sz="1400" b="0" i="0" u="none" strike="noStrike" cap="none" dirty="0">
              <a:solidFill>
                <a:srgbClr val="000000"/>
              </a:solidFill>
              <a:latin typeface="Arial"/>
              <a:ea typeface="Arial"/>
              <a:cs typeface="Arial"/>
              <a:sym typeface="Arial"/>
            </a:endParaRPr>
          </a:p>
        </p:txBody>
      </p:sp>
      <p:pic>
        <p:nvPicPr>
          <p:cNvPr id="631" name="Google Shape;631;p15"/>
          <p:cNvPicPr preferRelativeResize="0"/>
          <p:nvPr/>
        </p:nvPicPr>
        <p:blipFill rotWithShape="1">
          <a:blip r:embed="rId16">
            <a:alphaModFix/>
          </a:blip>
          <a:srcRect/>
          <a:stretch/>
        </p:blipFill>
        <p:spPr>
          <a:xfrm>
            <a:off x="7870030" y="9245916"/>
            <a:ext cx="3710720" cy="779251"/>
          </a:xfrm>
          <a:prstGeom prst="rect">
            <a:avLst/>
          </a:prstGeom>
          <a:noFill/>
          <a:ln>
            <a:noFill/>
          </a:ln>
        </p:spPr>
      </p:pic>
      <p:grpSp>
        <p:nvGrpSpPr>
          <p:cNvPr id="632" name="Google Shape;632;p15"/>
          <p:cNvGrpSpPr/>
          <p:nvPr/>
        </p:nvGrpSpPr>
        <p:grpSpPr>
          <a:xfrm>
            <a:off x="-906316" y="8854448"/>
            <a:ext cx="2900572" cy="807706"/>
            <a:chOff x="0" y="0"/>
            <a:chExt cx="3867430" cy="1076940"/>
          </a:xfrm>
        </p:grpSpPr>
        <p:pic>
          <p:nvPicPr>
            <p:cNvPr id="633" name="Google Shape;633;p15"/>
            <p:cNvPicPr preferRelativeResize="0"/>
            <p:nvPr/>
          </p:nvPicPr>
          <p:blipFill rotWithShape="1">
            <a:blip r:embed="rId17">
              <a:alphaModFix/>
            </a:blip>
            <a:srcRect/>
            <a:stretch/>
          </p:blipFill>
          <p:spPr>
            <a:xfrm>
              <a:off x="0" y="0"/>
              <a:ext cx="3867430" cy="618789"/>
            </a:xfrm>
            <a:prstGeom prst="rect">
              <a:avLst/>
            </a:prstGeom>
            <a:noFill/>
            <a:ln>
              <a:noFill/>
            </a:ln>
          </p:spPr>
        </p:pic>
        <p:pic>
          <p:nvPicPr>
            <p:cNvPr id="634" name="Google Shape;634;p15"/>
            <p:cNvPicPr preferRelativeResize="0"/>
            <p:nvPr/>
          </p:nvPicPr>
          <p:blipFill rotWithShape="1">
            <a:blip r:embed="rId17">
              <a:alphaModFix/>
            </a:blip>
            <a:srcRect/>
            <a:stretch/>
          </p:blipFill>
          <p:spPr>
            <a:xfrm>
              <a:off x="0" y="458151"/>
              <a:ext cx="3867430" cy="618789"/>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1c2baca10de_0_47"/>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40" name="Google Shape;640;g1c2baca10de_0_47"/>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41" name="Google Shape;641;g1c2baca10de_0_47"/>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42" name="Google Shape;642;g1c2baca10de_0_47"/>
          <p:cNvPicPr preferRelativeResize="0"/>
          <p:nvPr/>
        </p:nvPicPr>
        <p:blipFill rotWithShape="1">
          <a:blip r:embed="rId6">
            <a:alphaModFix/>
          </a:blip>
          <a:srcRect/>
          <a:stretch/>
        </p:blipFill>
        <p:spPr>
          <a:xfrm rot="6632729">
            <a:off x="17605408" y="3001377"/>
            <a:ext cx="4881156" cy="4874761"/>
          </a:xfrm>
          <a:prstGeom prst="rect">
            <a:avLst/>
          </a:prstGeom>
          <a:noFill/>
          <a:ln>
            <a:noFill/>
          </a:ln>
        </p:spPr>
      </p:pic>
      <p:pic>
        <p:nvPicPr>
          <p:cNvPr id="643" name="Google Shape;643;g1c2baca10de_0_47"/>
          <p:cNvPicPr preferRelativeResize="0"/>
          <p:nvPr/>
        </p:nvPicPr>
        <p:blipFill rotWithShape="1">
          <a:blip r:embed="rId7">
            <a:alphaModFix/>
          </a:blip>
          <a:srcRect/>
          <a:stretch/>
        </p:blipFill>
        <p:spPr>
          <a:xfrm>
            <a:off x="16418708" y="0"/>
            <a:ext cx="1869291" cy="1869291"/>
          </a:xfrm>
          <a:prstGeom prst="rect">
            <a:avLst/>
          </a:prstGeom>
          <a:noFill/>
          <a:ln>
            <a:noFill/>
          </a:ln>
        </p:spPr>
      </p:pic>
      <p:sp>
        <p:nvSpPr>
          <p:cNvPr id="644" name="Google Shape;644;g1c2baca10de_0_47"/>
          <p:cNvSpPr txBox="1"/>
          <p:nvPr/>
        </p:nvSpPr>
        <p:spPr>
          <a:xfrm>
            <a:off x="2216640" y="3721850"/>
            <a:ext cx="10905300" cy="243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8"/>
              </a:rPr>
              <a:t>Duolingo and gamification - a case study</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a:t>
            </a:r>
            <a:r>
              <a:rPr lang="en-US" sz="2400">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9"/>
              </a:rPr>
              <a:t>TimeHeroes: volunteering made easy… and fun</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0"/>
              </a:rPr>
              <a:t>5 Examples of AI In Our Everyday Lives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What is Artificial Intelligence: Types, History, and Future</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645" name="Google Shape;645;g1c2baca10de_0_47"/>
          <p:cNvSpPr txBox="1"/>
          <p:nvPr/>
        </p:nvSpPr>
        <p:spPr>
          <a:xfrm>
            <a:off x="2216659" y="2282815"/>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1" i="0" u="none" strike="noStrike" cap="none" dirty="0" smtClean="0">
                <a:solidFill>
                  <a:srgbClr val="000000"/>
                </a:solidFill>
                <a:latin typeface="Abhaya Libre"/>
                <a:ea typeface="Abhaya Libre"/>
                <a:cs typeface="Abhaya Libre"/>
                <a:sym typeface="Abhaya Libre"/>
              </a:rPr>
              <a:t>Izvori</a:t>
            </a:r>
            <a:endParaRPr sz="1400" b="0" i="0" u="none" strike="noStrike" cap="none" dirty="0">
              <a:solidFill>
                <a:srgbClr val="000000"/>
              </a:solidFill>
              <a:latin typeface="Arial"/>
              <a:ea typeface="Arial"/>
              <a:cs typeface="Arial"/>
              <a:sym typeface="Arial"/>
            </a:endParaRPr>
          </a:p>
        </p:txBody>
      </p:sp>
      <p:pic>
        <p:nvPicPr>
          <p:cNvPr id="646" name="Google Shape;646;g1c2baca10de_0_47"/>
          <p:cNvPicPr preferRelativeResize="0"/>
          <p:nvPr/>
        </p:nvPicPr>
        <p:blipFill rotWithShape="1">
          <a:blip r:embed="rId12">
            <a:alphaModFix/>
          </a:blip>
          <a:srcRect/>
          <a:stretch/>
        </p:blipFill>
        <p:spPr>
          <a:xfrm>
            <a:off x="7870030" y="9245916"/>
            <a:ext cx="3710719" cy="779251"/>
          </a:xfrm>
          <a:prstGeom prst="rect">
            <a:avLst/>
          </a:prstGeom>
          <a:noFill/>
          <a:ln>
            <a:noFill/>
          </a:ln>
        </p:spPr>
      </p:pic>
      <p:grpSp>
        <p:nvGrpSpPr>
          <p:cNvPr id="647" name="Google Shape;647;g1c2baca10de_0_47"/>
          <p:cNvGrpSpPr/>
          <p:nvPr/>
        </p:nvGrpSpPr>
        <p:grpSpPr>
          <a:xfrm>
            <a:off x="-906316" y="8854448"/>
            <a:ext cx="2900573" cy="807705"/>
            <a:chOff x="0" y="0"/>
            <a:chExt cx="3867430" cy="1076940"/>
          </a:xfrm>
        </p:grpSpPr>
        <p:pic>
          <p:nvPicPr>
            <p:cNvPr id="648" name="Google Shape;648;g1c2baca10de_0_47"/>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649" name="Google Shape;649;g1c2baca10de_0_47"/>
            <p:cNvPicPr preferRelativeResize="0"/>
            <p:nvPr/>
          </p:nvPicPr>
          <p:blipFill rotWithShape="1">
            <a:blip r:embed="rId13">
              <a:alphaModFix/>
            </a:blip>
            <a:srcRect/>
            <a:stretch/>
          </p:blipFill>
          <p:spPr>
            <a:xfrm>
              <a:off x="0" y="458151"/>
              <a:ext cx="3867430" cy="61878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1" i="0" u="none" strike="noStrike" cap="none" smtClean="0">
                <a:solidFill>
                  <a:srgbClr val="000000"/>
                </a:solidFill>
                <a:latin typeface="Abhaya Libre"/>
                <a:ea typeface="Abhaya Libre"/>
                <a:cs typeface="Abhaya Libre"/>
                <a:sym typeface="Abhaya Libre"/>
              </a:rPr>
              <a:t>Konzorcijum</a:t>
            </a:r>
            <a:endParaRPr sz="1400" b="0" i="0" u="none" strike="noStrike" cap="none" dirty="0">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20">
            <a:alphaModFix/>
          </a:blip>
          <a:srcRect/>
          <a:stretch/>
        </p:blipFill>
        <p:spPr>
          <a:xfrm>
            <a:off x="7870030" y="9245916"/>
            <a:ext cx="3710720" cy="779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3"/>
        <p:cNvGrpSpPr/>
        <p:nvPr/>
      </p:nvGrpSpPr>
      <p:grpSpPr>
        <a:xfrm>
          <a:off x="0" y="0"/>
          <a:ext cx="0" cy="0"/>
          <a:chOff x="0" y="0"/>
          <a:chExt cx="0" cy="0"/>
        </a:xfrm>
      </p:grpSpPr>
      <p:sp>
        <p:nvSpPr>
          <p:cNvPr id="654" name="Google Shape;654;p16"/>
          <p:cNvSpPr txBox="1"/>
          <p:nvPr/>
        </p:nvSpPr>
        <p:spPr>
          <a:xfrm>
            <a:off x="2830888" y="4005165"/>
            <a:ext cx="12325712" cy="1921552"/>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Clr>
                <a:srgbClr val="000000"/>
              </a:buClr>
              <a:buSzPts val="14030"/>
              <a:buFont typeface="Arial"/>
              <a:buNone/>
            </a:pPr>
            <a:r>
              <a:rPr lang="sr-Latn-RS" sz="14030" b="1" i="1" u="none" strike="noStrike" cap="none" dirty="0" smtClean="0">
                <a:solidFill>
                  <a:srgbClr val="000000"/>
                </a:solidFill>
                <a:latin typeface="Abhaya Libre"/>
                <a:ea typeface="Abhaya Libre"/>
                <a:cs typeface="Abhaya Libre"/>
                <a:sym typeface="Abhaya Libre"/>
              </a:rPr>
              <a:t>Hvala na pažnji</a:t>
            </a:r>
            <a:r>
              <a:rPr lang="en-US" sz="14030" b="1" i="1" u="none" strike="noStrike" cap="none" dirty="0" smtClean="0">
                <a:solidFill>
                  <a:srgbClr val="000000"/>
                </a:solidFill>
                <a:latin typeface="Abhaya Libre"/>
                <a:ea typeface="Abhaya Libre"/>
                <a:cs typeface="Abhaya Libre"/>
                <a:sym typeface="Abhaya Libre"/>
              </a:rPr>
              <a:t>!</a:t>
            </a:r>
            <a:endParaRPr sz="1400" b="0" i="1" u="none" strike="noStrike" cap="none" dirty="0">
              <a:solidFill>
                <a:srgbClr val="000000"/>
              </a:solidFill>
              <a:sym typeface="Arial"/>
            </a:endParaRPr>
          </a:p>
        </p:txBody>
      </p:sp>
      <p:pic>
        <p:nvPicPr>
          <p:cNvPr id="655" name="Google Shape;655;p16"/>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6" name="Google Shape;656;p16"/>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7" name="Google Shape;657;p16"/>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8" name="Google Shape;658;p16"/>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9" name="Google Shape;659;p16"/>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60" name="Google Shape;660;p16"/>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1" name="Google Shape;661;p16"/>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2" name="Google Shape;662;p16"/>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3" name="Google Shape;663;p16"/>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4" name="Google Shape;664;p16"/>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5" name="Google Shape;665;p16"/>
          <p:cNvGrpSpPr/>
          <p:nvPr/>
        </p:nvGrpSpPr>
        <p:grpSpPr>
          <a:xfrm>
            <a:off x="14267800" y="1219491"/>
            <a:ext cx="2900572" cy="807706"/>
            <a:chOff x="0" y="0"/>
            <a:chExt cx="3867430" cy="1076940"/>
          </a:xfrm>
        </p:grpSpPr>
        <p:pic>
          <p:nvPicPr>
            <p:cNvPr id="666" name="Google Shape;666;p16"/>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7" name="Google Shape;667;p16"/>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668" name="Google Shape;668;p16"/>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8068"/>
              <a:buFont typeface="Arial"/>
              <a:buNone/>
            </a:pPr>
            <a:r>
              <a:rPr lang="en-US" sz="8068" b="1" i="0" u="none" strike="noStrike" cap="none">
                <a:solidFill>
                  <a:srgbClr val="04989E"/>
                </a:solidFill>
                <a:latin typeface="Abhaya Libre"/>
                <a:ea typeface="Abhaya Libre"/>
                <a:cs typeface="Abhaya Libre"/>
                <a:sym typeface="Abhaya Libre"/>
              </a:rPr>
              <a:t>@Regio.Digi.Hub</a:t>
            </a:r>
            <a:r>
              <a:rPr lang="en-US" sz="8068" b="0" i="0" u="none" strike="noStrike" cap="none">
                <a:solidFill>
                  <a:srgbClr val="04989E"/>
                </a:solidFill>
                <a:latin typeface="Abhaya Libre"/>
                <a:ea typeface="Abhaya Libre"/>
                <a:cs typeface="Abhaya Libre"/>
                <a:sym typeface="Abhaya Libre"/>
              </a:rPr>
              <a:t> </a:t>
            </a:r>
            <a:endParaRPr sz="1400" b="0" i="0" u="none" strike="noStrike" cap="none">
              <a:solidFill>
                <a:srgbClr val="000000"/>
              </a:solidFill>
              <a:latin typeface="Arial"/>
              <a:ea typeface="Arial"/>
              <a:cs typeface="Arial"/>
              <a:sym typeface="Arial"/>
            </a:endParaRPr>
          </a:p>
        </p:txBody>
      </p:sp>
      <p:pic>
        <p:nvPicPr>
          <p:cNvPr id="669" name="Google Shape;669;p16"/>
          <p:cNvPicPr preferRelativeResize="0"/>
          <p:nvPr/>
        </p:nvPicPr>
        <p:blipFill rotWithShape="1">
          <a:blip r:embed="rId13">
            <a:alphaModFix/>
          </a:blip>
          <a:srcRect/>
          <a:stretch/>
        </p:blipFill>
        <p:spPr>
          <a:xfrm>
            <a:off x="7555793" y="9258300"/>
            <a:ext cx="3710720" cy="779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8336714" y="2945792"/>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ea typeface="Abhaya Libre"/>
                <a:cs typeface="Abhaya Libre"/>
                <a:sym typeface="Abhaya Libre"/>
              </a:rPr>
              <a:t>Digitalna pismenost</a:t>
            </a:r>
            <a:endParaRPr sz="1400" b="0" i="0" u="none" strike="noStrike" cap="none" dirty="0">
              <a:solidFill>
                <a:srgbClr val="000000"/>
              </a:solidFill>
              <a:latin typeface="Arial"/>
              <a:ea typeface="Arial"/>
              <a:cs typeface="Arial"/>
              <a:sym typeface="Arial"/>
            </a:endParaRPr>
          </a:p>
        </p:txBody>
      </p:sp>
      <p:sp>
        <p:nvSpPr>
          <p:cNvPr id="183" name="Google Shape;183;p5"/>
          <p:cNvSpPr txBox="1"/>
          <p:nvPr/>
        </p:nvSpPr>
        <p:spPr>
          <a:xfrm>
            <a:off x="8336730" y="47026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ea typeface="Abhaya Libre"/>
                <a:cs typeface="Abhaya Libre"/>
                <a:sym typeface="Abhaya Libre"/>
              </a:rPr>
              <a:t>4 principa digitalne pismenosti</a:t>
            </a:r>
            <a:endParaRPr sz="1400" b="0" i="0" u="none" strike="noStrike" cap="none" dirty="0">
              <a:solidFill>
                <a:srgbClr val="000000"/>
              </a:solidFill>
              <a:latin typeface="Arial"/>
              <a:ea typeface="Arial"/>
              <a:cs typeface="Arial"/>
              <a:sym typeface="Arial"/>
            </a:endParaRPr>
          </a:p>
        </p:txBody>
      </p:sp>
      <p:sp>
        <p:nvSpPr>
          <p:cNvPr id="184" name="Google Shape;184;p5"/>
          <p:cNvSpPr txBox="1"/>
          <p:nvPr/>
        </p:nvSpPr>
        <p:spPr>
          <a:xfrm>
            <a:off x="8336714" y="7318340"/>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cs typeface="Abhaya Libre"/>
                <a:sym typeface="Abhaya Libre"/>
              </a:rPr>
              <a:t>Izvori</a:t>
            </a:r>
            <a:endParaRPr sz="1400" b="0" i="0" u="none" strike="noStrike" cap="none" dirty="0">
              <a:solidFill>
                <a:srgbClr val="000000"/>
              </a:solidFill>
              <a:latin typeface="Arial"/>
              <a:ea typeface="Arial"/>
              <a:cs typeface="Arial"/>
              <a:sym typeface="Arial"/>
            </a:endParaRPr>
          </a:p>
        </p:txBody>
      </p:sp>
      <p:sp>
        <p:nvSpPr>
          <p:cNvPr id="185" name="Google Shape;185;p5"/>
          <p:cNvSpPr txBox="1"/>
          <p:nvPr/>
        </p:nvSpPr>
        <p:spPr>
          <a:xfrm>
            <a:off x="8336730" y="38242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ea typeface="Abhaya Libre"/>
                <a:cs typeface="Abhaya Libre"/>
                <a:sym typeface="Abhaya Libre"/>
              </a:rPr>
              <a:t>6 elemenata digitalnih mogućnosti</a:t>
            </a:r>
            <a:endParaRPr sz="1400" b="0" i="0" u="none" strike="noStrike" cap="none" dirty="0">
              <a:solidFill>
                <a:srgbClr val="000000"/>
              </a:solidFill>
              <a:latin typeface="Arial"/>
              <a:ea typeface="Arial"/>
              <a:cs typeface="Arial"/>
              <a:sym typeface="Arial"/>
            </a:endParaRPr>
          </a:p>
        </p:txBody>
      </p:sp>
      <p:sp>
        <p:nvSpPr>
          <p:cNvPr id="186" name="Google Shape;186;p5"/>
          <p:cNvSpPr txBox="1"/>
          <p:nvPr/>
        </p:nvSpPr>
        <p:spPr>
          <a:xfrm>
            <a:off x="8336729" y="5619475"/>
            <a:ext cx="63783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ea typeface="Abhaya Libre"/>
                <a:cs typeface="Abhaya Libre"/>
                <a:sym typeface="Abhaya Libre"/>
              </a:rPr>
              <a:t>Tehnologija i obrazovanje</a:t>
            </a:r>
            <a:endParaRPr sz="1400" b="0" i="0" u="none" strike="noStrike" cap="none" dirty="0">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rot="-8947194">
            <a:off x="6660949" y="7876457"/>
            <a:ext cx="5364129" cy="5364129"/>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47384"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1160102" y="5050278"/>
            <a:ext cx="82806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b="1" smtClean="0">
                <a:latin typeface="Abhaya Libre"/>
                <a:cs typeface="Abhaya Libre"/>
                <a:sym typeface="Abhaya Libre"/>
              </a:rPr>
              <a:t>Sadržaj</a:t>
            </a: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01</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7008829" y="364226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02</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7008829" y="46127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03</a:t>
            </a: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04</a:t>
            </a: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7008829" y="643080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05</a:t>
            </a:r>
            <a:endParaRPr sz="1400" b="0" i="0" u="none" strike="noStrike" cap="none">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pic>
        <p:nvPicPr>
          <p:cNvPr id="201" name="Google Shape;201;p5"/>
          <p:cNvPicPr preferRelativeResize="0"/>
          <p:nvPr/>
        </p:nvPicPr>
        <p:blipFill rotWithShape="1">
          <a:blip r:embed="rId11">
            <a:alphaModFix/>
          </a:blip>
          <a:srcRect/>
          <a:stretch/>
        </p:blipFill>
        <p:spPr>
          <a:xfrm>
            <a:off x="7870030" y="9245916"/>
            <a:ext cx="3710720" cy="779251"/>
          </a:xfrm>
          <a:prstGeom prst="rect">
            <a:avLst/>
          </a:prstGeom>
          <a:noFill/>
          <a:ln>
            <a:noFill/>
          </a:ln>
        </p:spPr>
      </p:pic>
      <p:sp>
        <p:nvSpPr>
          <p:cNvPr id="202" name="Google Shape;202;p5"/>
          <p:cNvSpPr txBox="1"/>
          <p:nvPr/>
        </p:nvSpPr>
        <p:spPr>
          <a:xfrm>
            <a:off x="8336724" y="6468913"/>
            <a:ext cx="8797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sr-Latn-RS" sz="3238" dirty="0" smtClean="0">
                <a:latin typeface="Abhaya Libre"/>
                <a:ea typeface="Abhaya Libre"/>
                <a:cs typeface="Abhaya Libre"/>
                <a:sym typeface="Abhaya Libre"/>
              </a:rPr>
              <a:t>Veštačka inteligencija – primeri, prednosti, vrste</a:t>
            </a:r>
            <a:endParaRPr sz="1400" b="0" i="0" u="none" strike="noStrike" cap="none" dirty="0">
              <a:solidFill>
                <a:srgbClr val="000000"/>
              </a:solidFill>
              <a:latin typeface="Arial"/>
              <a:ea typeface="Arial"/>
              <a:cs typeface="Arial"/>
              <a:sym typeface="Arial"/>
            </a:endParaRPr>
          </a:p>
        </p:txBody>
      </p:sp>
      <p:sp>
        <p:nvSpPr>
          <p:cNvPr id="203" name="Google Shape;203;p5"/>
          <p:cNvSpPr txBox="1"/>
          <p:nvPr/>
        </p:nvSpPr>
        <p:spPr>
          <a:xfrm>
            <a:off x="7008829" y="7256709"/>
            <a:ext cx="1079700" cy="6216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a:t>
            </a:r>
            <a:r>
              <a:rPr lang="en-US" sz="4038">
                <a:latin typeface="Abhaya Libre"/>
                <a:ea typeface="Abhaya Libre"/>
                <a:cs typeface="Abhaya Libre"/>
                <a:sym typeface="Abhaya Libre"/>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659074" y="1598157"/>
            <a:ext cx="9154699"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Šta je digitalna pismenost?</a:t>
            </a:r>
            <a:endParaRPr sz="1400" b="0" i="0" u="none" strike="noStrike" cap="none" dirty="0">
              <a:solidFill>
                <a:srgbClr val="000000"/>
              </a:solidFill>
              <a:latin typeface="Arial"/>
              <a:ea typeface="Arial"/>
              <a:cs typeface="Arial"/>
              <a:sym typeface="Arial"/>
            </a:endParaRPr>
          </a:p>
        </p:txBody>
      </p:sp>
      <p:sp>
        <p:nvSpPr>
          <p:cNvPr id="209" name="Google Shape;209;p6"/>
          <p:cNvSpPr txBox="1"/>
          <p:nvPr/>
        </p:nvSpPr>
        <p:spPr>
          <a:xfrm>
            <a:off x="1659075" y="3604913"/>
            <a:ext cx="9043200" cy="4653582"/>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Digitalna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znači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posedovanje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potrebne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život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rad u </a:t>
            </a:r>
            <a:r>
              <a:rPr lang="en-US" sz="2400" dirty="0" err="1">
                <a:latin typeface="Abhaya Libre"/>
                <a:ea typeface="Abhaya Libre"/>
                <a:cs typeface="Abhaya Libre"/>
                <a:sym typeface="Abhaya Libre"/>
              </a:rPr>
              <a:t>društvu</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kome</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komunikacija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pristup</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više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odvija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putem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što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internet </a:t>
            </a:r>
            <a:r>
              <a:rPr lang="en-US" sz="2400" dirty="0" err="1">
                <a:latin typeface="Abhaya Libre"/>
                <a:ea typeface="Abhaya Libre"/>
                <a:cs typeface="Abhaya Libre"/>
                <a:sym typeface="Abhaya Libre"/>
              </a:rPr>
              <a:t>platforme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društveni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mediji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mobilni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uređaji</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lvl="0" algn="just">
              <a:lnSpc>
                <a:spcPct val="139958"/>
              </a:lnSpc>
              <a:buSzPts val="2400"/>
            </a:pPr>
            <a:endParaRPr sz="2400" dirty="0">
              <a:latin typeface="Abhaya Libre"/>
              <a:ea typeface="Abhaya Libre"/>
              <a:cs typeface="Abhaya Libre"/>
              <a:sym typeface="Abhaya Libre"/>
            </a:endParaRPr>
          </a:p>
          <a:p>
            <a:pPr lvl="0" algn="just">
              <a:lnSpc>
                <a:spcPct val="139958"/>
              </a:lnSpc>
              <a:buSzPts val="2400"/>
            </a:pPr>
            <a:r>
              <a:rPr lang="sr-Latn-RS" sz="2400" dirty="0" smtClean="0">
                <a:latin typeface="Abhaya Libre"/>
                <a:ea typeface="Abhaya Libre"/>
                <a:cs typeface="Abhaya Libre"/>
                <a:sym typeface="Abhaya Libre"/>
              </a:rPr>
              <a:t>Razvoj </a:t>
            </a:r>
            <a:r>
              <a:rPr lang="en-US" sz="2400" u="sng" dirty="0" err="1" smtClean="0">
                <a:solidFill>
                  <a:schemeClr val="hlink"/>
                </a:solidFill>
                <a:latin typeface="Abhaya Libre"/>
                <a:ea typeface="Abhaya Libre"/>
                <a:cs typeface="Abhaya Libre"/>
                <a:sym typeface="Abhaya Libre"/>
                <a:hlinkClick r:id="rId3"/>
              </a:rPr>
              <a:t>veština</a:t>
            </a:r>
            <a:r>
              <a:rPr lang="en-US" sz="2400" u="sng" dirty="0" smtClean="0">
                <a:solidFill>
                  <a:schemeClr val="hlink"/>
                </a:solidFill>
                <a:latin typeface="Abhaya Libre"/>
                <a:ea typeface="Abhaya Libre"/>
                <a:cs typeface="Abhaya Libre"/>
                <a:sym typeface="Abhaya Libre"/>
                <a:hlinkClick r:id="rId3"/>
              </a:rPr>
              <a:t> </a:t>
            </a:r>
            <a:r>
              <a:rPr lang="en-US" sz="2400" u="sng" dirty="0" err="1" smtClean="0">
                <a:solidFill>
                  <a:schemeClr val="hlink"/>
                </a:solidFill>
                <a:latin typeface="Abhaya Libre"/>
                <a:ea typeface="Abhaya Libre"/>
                <a:cs typeface="Abhaya Libre"/>
                <a:sym typeface="Abhaya Libre"/>
                <a:hlinkClick r:id="rId3"/>
              </a:rPr>
              <a:t>kritičkog</a:t>
            </a:r>
            <a:r>
              <a:rPr lang="en-US" sz="2400" u="sng" dirty="0" smtClean="0">
                <a:solidFill>
                  <a:schemeClr val="hlink"/>
                </a:solidFill>
                <a:latin typeface="Abhaya Libre"/>
                <a:ea typeface="Abhaya Libre"/>
                <a:cs typeface="Abhaya Libre"/>
                <a:sym typeface="Abhaya Libre"/>
                <a:hlinkClick r:id="rId3"/>
              </a:rPr>
              <a:t> </a:t>
            </a:r>
            <a:r>
              <a:rPr lang="en-US" sz="2400" u="sng" dirty="0" err="1" smtClean="0">
                <a:solidFill>
                  <a:schemeClr val="hlink"/>
                </a:solidFill>
                <a:latin typeface="Abhaya Libre"/>
                <a:ea typeface="Abhaya Libre"/>
                <a:cs typeface="Abhaya Libre"/>
                <a:sym typeface="Abhaya Libre"/>
                <a:hlinkClick r:id="rId3"/>
              </a:rPr>
              <a:t>razmišljanja</a:t>
            </a:r>
            <a:r>
              <a:rPr lang="sr-Latn-RS" sz="2400" u="sng" dirty="0" smtClean="0">
                <a:solidFill>
                  <a:schemeClr val="hlink"/>
                </a:solidFill>
                <a:latin typeface="Abhaya Libre"/>
                <a:ea typeface="Abhaya Libre"/>
                <a:cs typeface="Abhaya Libre"/>
                <a:sym typeface="Abhaya Libre"/>
              </a:rPr>
              <a:t> </a:t>
            </a:r>
            <a:r>
              <a:rPr lang="en-US" sz="2400" dirty="0" smtClean="0">
                <a:latin typeface="Abhaya Libre"/>
                <a:ea typeface="Abhaya Libre"/>
                <a:cs typeface="Abhaya Libre"/>
                <a:sym typeface="Abhaya Libre"/>
              </a:rPr>
              <a:t>(PDF</a:t>
            </a:r>
            <a:r>
              <a:rPr lang="en-US" sz="2400" dirty="0">
                <a:latin typeface="Abhaya Libre"/>
                <a:ea typeface="Abhaya Libre"/>
                <a:cs typeface="Abhaya Libre"/>
                <a:sym typeface="Abhaya Libre"/>
              </a:rPr>
              <a:t>, 128 kB) je od </a:t>
            </a:r>
            <a:r>
              <a:rPr lang="en-US" sz="2400" dirty="0" err="1">
                <a:latin typeface="Abhaya Libre"/>
                <a:ea typeface="Abhaya Libre"/>
                <a:cs typeface="Abhaya Libre"/>
                <a:sym typeface="Abhaya Libre"/>
              </a:rPr>
              <a:t>suštinskog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značaja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suočeni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mnogo</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informacija</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različitim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formatima</a:t>
            </a:r>
            <a:r>
              <a:rPr lang="en-US" sz="2400" dirty="0">
                <a:latin typeface="Abhaya Libre"/>
                <a:ea typeface="Abhaya Libre"/>
                <a:cs typeface="Abhaya Libre"/>
                <a:sym typeface="Abhaya Libre"/>
              </a:rPr>
              <a:t> – </a:t>
            </a:r>
            <a:r>
              <a:rPr lang="en-US" sz="2400" dirty="0" err="1">
                <a:latin typeface="Abhaya Libre"/>
                <a:ea typeface="Abhaya Libre"/>
                <a:cs typeface="Abhaya Libre"/>
                <a:sym typeface="Abhaya Libre"/>
              </a:rPr>
              <a:t>traženje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filtriranje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procena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primena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proizvodnja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zahtevaju</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kritički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razmišljate</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pic>
        <p:nvPicPr>
          <p:cNvPr id="210" name="Google Shape;210;p6"/>
          <p:cNvPicPr preferRelativeResize="0"/>
          <p:nvPr/>
        </p:nvPicPr>
        <p:blipFill rotWithShape="1">
          <a:blip r:embed="rId4">
            <a:alphaModFix/>
          </a:blip>
          <a:srcRect/>
          <a:stretch/>
        </p:blipFill>
        <p:spPr>
          <a:xfrm rot="-4196164">
            <a:off x="-4782433" y="7411957"/>
            <a:ext cx="11622266" cy="12388074"/>
          </a:xfrm>
          <a:prstGeom prst="rect">
            <a:avLst/>
          </a:prstGeom>
          <a:noFill/>
          <a:ln>
            <a:noFill/>
          </a:ln>
        </p:spPr>
      </p:pic>
      <p:pic>
        <p:nvPicPr>
          <p:cNvPr id="211" name="Google Shape;211;p6"/>
          <p:cNvPicPr preferRelativeResize="0"/>
          <p:nvPr/>
        </p:nvPicPr>
        <p:blipFill rotWithShape="1">
          <a:blip r:embed="rId5">
            <a:alphaModFix/>
          </a:blip>
          <a:srcRect/>
          <a:stretch/>
        </p:blipFill>
        <p:spPr>
          <a:xfrm rot="1836636">
            <a:off x="0" y="-2006961"/>
            <a:ext cx="3334026" cy="3588482"/>
          </a:xfrm>
          <a:prstGeom prst="rect">
            <a:avLst/>
          </a:prstGeom>
          <a:noFill/>
          <a:ln>
            <a:noFill/>
          </a:ln>
        </p:spPr>
      </p:pic>
      <p:sp>
        <p:nvSpPr>
          <p:cNvPr id="212" name="Google Shape;212;p6"/>
          <p:cNvSpPr txBox="1"/>
          <p:nvPr/>
        </p:nvSpPr>
        <p:spPr>
          <a:xfrm>
            <a:off x="1659075" y="2436953"/>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sr-Latn-RS" sz="3900" dirty="0" smtClean="0">
                <a:latin typeface="Abhaya Libre"/>
                <a:ea typeface="Abhaya Libre"/>
                <a:cs typeface="Abhaya Libre"/>
                <a:sym typeface="Abhaya Libre"/>
              </a:rPr>
              <a:t>Definicija i značaj</a:t>
            </a:r>
            <a:endParaRPr sz="1400" b="0" i="0" u="none" strike="noStrike" cap="none" dirty="0">
              <a:solidFill>
                <a:srgbClr val="000000"/>
              </a:solidFill>
              <a:latin typeface="Arial"/>
              <a:ea typeface="Arial"/>
              <a:cs typeface="Arial"/>
              <a:sym typeface="Arial"/>
            </a:endParaRPr>
          </a:p>
        </p:txBody>
      </p:sp>
      <p:pic>
        <p:nvPicPr>
          <p:cNvPr id="213" name="Google Shape;213;p6"/>
          <p:cNvPicPr preferRelativeResize="0"/>
          <p:nvPr/>
        </p:nvPicPr>
        <p:blipFill rotWithShape="1">
          <a:blip r:embed="rId6">
            <a:alphaModFix/>
          </a:blip>
          <a:srcRect/>
          <a:stretch/>
        </p:blipFill>
        <p:spPr>
          <a:xfrm>
            <a:off x="16418708" y="0"/>
            <a:ext cx="1869292" cy="1869292"/>
          </a:xfrm>
          <a:prstGeom prst="rect">
            <a:avLst/>
          </a:prstGeom>
          <a:noFill/>
          <a:ln>
            <a:noFill/>
          </a:ln>
        </p:spPr>
      </p:pic>
      <p:pic>
        <p:nvPicPr>
          <p:cNvPr id="214" name="Google Shape;214;p6"/>
          <p:cNvPicPr preferRelativeResize="0"/>
          <p:nvPr/>
        </p:nvPicPr>
        <p:blipFill rotWithShape="1">
          <a:blip r:embed="rId7">
            <a:alphaModFix/>
          </a:blip>
          <a:srcRect/>
          <a:stretch/>
        </p:blipFill>
        <p:spPr>
          <a:xfrm>
            <a:off x="7870030" y="9245916"/>
            <a:ext cx="3710720" cy="779251"/>
          </a:xfrm>
          <a:prstGeom prst="rect">
            <a:avLst/>
          </a:prstGeom>
          <a:noFill/>
          <a:ln>
            <a:noFill/>
          </a:ln>
        </p:spPr>
      </p:pic>
      <p:sp>
        <p:nvSpPr>
          <p:cNvPr id="215" name="Google Shape;215;p6"/>
          <p:cNvSpPr/>
          <p:nvPr/>
        </p:nvSpPr>
        <p:spPr>
          <a:xfrm>
            <a:off x="11298025" y="2469588"/>
            <a:ext cx="6668722" cy="5695912"/>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6"/>
          <p:cNvPicPr preferRelativeResize="0"/>
          <p:nvPr/>
        </p:nvPicPr>
        <p:blipFill>
          <a:blip r:embed="rId8">
            <a:alphaModFix/>
          </a:blip>
          <a:stretch>
            <a:fillRect/>
          </a:stretch>
        </p:blipFill>
        <p:spPr>
          <a:xfrm>
            <a:off x="11813588" y="3357763"/>
            <a:ext cx="5890050" cy="391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sr-Latn-RS" sz="6410" dirty="0" smtClean="0">
                <a:latin typeface="Abhaya Libre"/>
                <a:ea typeface="Abhaya Libre"/>
                <a:cs typeface="Abhaya Libre"/>
                <a:sym typeface="Abhaya Libre"/>
              </a:rPr>
              <a:t>Šta je digitalna pismenost?</a:t>
            </a:r>
            <a:endParaRPr sz="1400" b="0" i="0" u="none" strike="noStrike" cap="none" dirty="0">
              <a:solidFill>
                <a:srgbClr val="000000"/>
              </a:solidFill>
              <a:latin typeface="Arial"/>
              <a:ea typeface="Arial"/>
              <a:cs typeface="Arial"/>
              <a:sym typeface="Arial"/>
            </a:endParaRPr>
          </a:p>
        </p:txBody>
      </p:sp>
      <p:sp>
        <p:nvSpPr>
          <p:cNvPr id="222" name="Google Shape;222;g1c08aab1bd7_0_26"/>
          <p:cNvSpPr txBox="1"/>
          <p:nvPr/>
        </p:nvSpPr>
        <p:spPr>
          <a:xfrm>
            <a:off x="1293775" y="2646385"/>
            <a:ext cx="7736100" cy="620477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latin typeface="Abhaya Libre"/>
                <a:ea typeface="Abhaya Libre"/>
                <a:cs typeface="Abhaya Libre"/>
                <a:sym typeface="Abhaya Libre"/>
              </a:rPr>
              <a:t>Komunikacija</a:t>
            </a:r>
            <a:r>
              <a:rPr lang="en-US" sz="2400" dirty="0">
                <a:latin typeface="Abhaya Libre"/>
                <a:ea typeface="Abhaya Libre"/>
                <a:cs typeface="Abhaya Libre"/>
                <a:sym typeface="Abhaya Libre"/>
              </a:rPr>
              <a:t> je </a:t>
            </a:r>
            <a:r>
              <a:rPr lang="en-US" sz="2400" dirty="0" err="1" smtClean="0">
                <a:latin typeface="Abhaya Libre"/>
                <a:ea typeface="Abhaya Libre"/>
                <a:cs typeface="Abhaya Libre"/>
                <a:sym typeface="Abhaya Libre"/>
              </a:rPr>
              <a:t>ključni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aspekt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pismenosti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komunicirate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virtuelnom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okruženju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da </a:t>
            </a:r>
            <a:r>
              <a:rPr lang="en-US" sz="2400" dirty="0" err="1">
                <a:latin typeface="Abhaya Libre"/>
                <a:ea typeface="Abhaya Libre"/>
                <a:cs typeface="Abhaya Libre"/>
                <a:sym typeface="Abhaya Libre"/>
              </a:rPr>
              <a:t>jasno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izrazite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svoje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postavljate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relevantna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pitanja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održavate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poštovanje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gradite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poverenje</a:t>
            </a:r>
            <a:r>
              <a:rPr lang="sr-Latn-RS" sz="2400" dirty="0" smtClean="0">
                <a:latin typeface="Abhaya Libre"/>
                <a:ea typeface="Abhaya Libre"/>
                <a:cs typeface="Abhaya Libre"/>
                <a:sym typeface="Abhaya Libre"/>
              </a:rPr>
              <a:t>,</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jednako</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važna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kada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komunicirate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lično</a:t>
            </a:r>
            <a:r>
              <a:rPr lang="en-US" sz="2400" dirty="0">
                <a:latin typeface="Abhaya Libre"/>
                <a:ea typeface="Abhaya Libre"/>
                <a:cs typeface="Abhaya Libre"/>
                <a:sym typeface="Abhaya Libre"/>
              </a:rPr>
              <a:t>.</a:t>
            </a:r>
          </a:p>
          <a:p>
            <a:pPr lvl="0" algn="just">
              <a:lnSpc>
                <a:spcPct val="139958"/>
              </a:lnSpc>
              <a:buSzPts val="2400"/>
            </a:pPr>
            <a:endParaRPr lang="en-US" sz="2400" dirty="0">
              <a:latin typeface="Abhaya Libre"/>
              <a:ea typeface="Abhaya Libre"/>
              <a:cs typeface="Abhaya Libre"/>
              <a:sym typeface="Abhaya Libre"/>
            </a:endParaRPr>
          </a:p>
          <a:p>
            <a:pPr lvl="0" algn="just">
              <a:lnSpc>
                <a:spcPct val="139958"/>
              </a:lnSpc>
              <a:buSzPts val="2400"/>
            </a:pPr>
            <a:r>
              <a:rPr lang="en-US" sz="2400" dirty="0" err="1">
                <a:latin typeface="Abhaya Libre"/>
                <a:ea typeface="Abhaya Libre"/>
                <a:cs typeface="Abhaya Libre"/>
                <a:sym typeface="Abhaya Libre"/>
              </a:rPr>
              <a:t>Takođe</a:t>
            </a:r>
            <a:r>
              <a:rPr lang="en-US" sz="2400" dirty="0">
                <a:latin typeface="Abhaya Libre"/>
                <a:ea typeface="Abhaya Libre"/>
                <a:cs typeface="Abhaya Libre"/>
                <a:sym typeface="Abhaya Libre"/>
              </a:rPr>
              <a:t> </a:t>
            </a:r>
            <a:r>
              <a:rPr lang="sr-Latn-RS" sz="2400" dirty="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err="1">
                <a:latin typeface="Abhaya Libre"/>
                <a:ea typeface="Abhaya Libre"/>
                <a:cs typeface="Abhaya Libre"/>
                <a:sym typeface="Abhaya Libre"/>
              </a:rPr>
              <a:t>vam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trebati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praktične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u </a:t>
            </a: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enju</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tehnologije</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pristup</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manipulisanje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kreiranje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etičan</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način</a:t>
            </a:r>
            <a:r>
              <a:rPr lang="en-US" sz="2400" dirty="0">
                <a:latin typeface="Abhaya Libre"/>
                <a:ea typeface="Abhaya Libre"/>
                <a:cs typeface="Abhaya Libre"/>
                <a:sym typeface="Abhaya Libre"/>
              </a:rPr>
              <a:t>. To je </a:t>
            </a:r>
            <a:r>
              <a:rPr lang="en-US" sz="2400" dirty="0" err="1">
                <a:latin typeface="Abhaya Libre"/>
                <a:ea typeface="Abhaya Libre"/>
                <a:cs typeface="Abhaya Libre"/>
                <a:sym typeface="Abhaya Libre"/>
              </a:rPr>
              <a:t>kontinuirani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proces</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zbog</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novih</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aplikacija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ažuriranja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ali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budući vi ć</a:t>
            </a:r>
            <a:r>
              <a:rPr lang="en-US" sz="2400" dirty="0" smtClean="0">
                <a:latin typeface="Abhaya Libre"/>
                <a:ea typeface="Abhaya Libre"/>
                <a:cs typeface="Abhaya Libre"/>
                <a:sym typeface="Abhaya Libre"/>
              </a:rPr>
              <a:t>e</a:t>
            </a:r>
            <a:r>
              <a:rPr lang="sr-Latn-RS" sz="2400" dirty="0" smtClean="0">
                <a:latin typeface="Abhaya Libre"/>
                <a:ea typeface="Abhaya Libre"/>
                <a:cs typeface="Abhaya Libre"/>
                <a:sym typeface="Abhaya Libre"/>
              </a:rPr>
              <a:t>te</a:t>
            </a:r>
            <a:r>
              <a:rPr lang="sr-Latn-R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biti</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zahvaln</a:t>
            </a:r>
            <a:r>
              <a:rPr lang="sr-Latn-RS" sz="2400" dirty="0" smtClean="0">
                <a:latin typeface="Abhaya Libre"/>
                <a:ea typeface="Abhaya Libre"/>
                <a:cs typeface="Abhaya Libre"/>
                <a:sym typeface="Abhaya Libre"/>
              </a:rPr>
              <a:t>i</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ukoliko</a:t>
            </a:r>
            <a:r>
              <a:rPr lang="en-US" sz="2400" dirty="0" smtClean="0">
                <a:latin typeface="Abhaya Libre"/>
                <a:ea typeface="Abhaya Libre"/>
                <a:cs typeface="Abhaya Libre"/>
                <a:sym typeface="Abhaya Libre"/>
              </a:rPr>
              <a:t> </a:t>
            </a:r>
            <a:r>
              <a:rPr lang="sr-Latn-RS" sz="2400" dirty="0" smtClean="0">
                <a:latin typeface="Abhaya Libre"/>
                <a:ea typeface="Abhaya Libre"/>
                <a:cs typeface="Abhaya Libre"/>
                <a:sym typeface="Abhaya Libre"/>
              </a:rPr>
              <a:t>kontinuirano nastavite da učite i budete u toku sa promenama u figitalnom svetu</a:t>
            </a:r>
            <a:r>
              <a:rPr lang="en-US" sz="2400" dirty="0" smtClean="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sp>
        <p:nvSpPr>
          <p:cNvPr id="225" name="Google Shape;225;g1c08aab1bd7_0_26"/>
          <p:cNvSpPr txBox="1"/>
          <p:nvPr/>
        </p:nvSpPr>
        <p:spPr>
          <a:xfrm>
            <a:off x="1293775" y="1869290"/>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sr-Latn-RS" sz="3900" dirty="0" smtClean="0">
                <a:latin typeface="Abhaya Libre"/>
                <a:ea typeface="Abhaya Libre"/>
                <a:cs typeface="Abhaya Libre"/>
                <a:sym typeface="Abhaya Libre"/>
              </a:rPr>
              <a:t>Aspekti</a:t>
            </a:r>
            <a:endParaRPr sz="1400" b="0" i="0" u="none" strike="noStrike" cap="none" dirty="0">
              <a:solidFill>
                <a:srgbClr val="000000"/>
              </a:solidFill>
              <a:latin typeface="Arial"/>
              <a:ea typeface="Arial"/>
              <a:cs typeface="Arial"/>
              <a:sym typeface="Arial"/>
            </a:endParaRPr>
          </a:p>
        </p:txBody>
      </p:sp>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sp>
        <p:nvSpPr>
          <p:cNvPr id="228" name="Google Shape;228;g1c08aab1bd7_0_26"/>
          <p:cNvSpPr txBox="1"/>
          <p:nvPr/>
        </p:nvSpPr>
        <p:spPr>
          <a:xfrm>
            <a:off x="9809727" y="2646385"/>
            <a:ext cx="7736100" cy="6721840"/>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err="1">
                <a:solidFill>
                  <a:schemeClr val="dk1"/>
                </a:solidFill>
                <a:latin typeface="Abhaya Libre"/>
                <a:ea typeface="Abhaya Libre"/>
                <a:cs typeface="Abhaya Libre"/>
                <a:sym typeface="Abhaya Libre"/>
              </a:rPr>
              <a:t>Digitalna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pismenost</a:t>
            </a:r>
            <a:r>
              <a:rPr lang="en-US" sz="2400" dirty="0">
                <a:solidFill>
                  <a:schemeClr val="dk1"/>
                </a:solidFill>
                <a:latin typeface="Abhaya Libre"/>
                <a:ea typeface="Abhaya Libre"/>
                <a:cs typeface="Abhaya Libre"/>
                <a:sym typeface="Abhaya Libre"/>
              </a:rPr>
              <a:t> je </a:t>
            </a:r>
            <a:r>
              <a:rPr lang="sr-Latn-RS" sz="2400" dirty="0" smtClean="0">
                <a:solidFill>
                  <a:schemeClr val="dk1"/>
                </a:solidFill>
                <a:latin typeface="Abhaya Libre"/>
                <a:ea typeface="Abhaya Libre"/>
                <a:cs typeface="Abhaya Libre"/>
                <a:sym typeface="Abhaya Libre"/>
              </a:rPr>
              <a:t>izuzetno</a:t>
            </a:r>
            <a:r>
              <a:rPr lang="en-US" sz="2400" dirty="0" smtClean="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važna</a:t>
            </a:r>
            <a:r>
              <a:rPr lang="en-US" sz="2400" dirty="0">
                <a:solidFill>
                  <a:schemeClr val="dk1"/>
                </a:solidFill>
                <a:latin typeface="Abhaya Libre"/>
                <a:ea typeface="Abhaya Libre"/>
                <a:cs typeface="Abhaya Libre"/>
                <a:sym typeface="Abhaya Libre"/>
              </a:rPr>
              <a:t> u 21. </a:t>
            </a:r>
            <a:r>
              <a:rPr lang="en-US" sz="2400" dirty="0" err="1">
                <a:solidFill>
                  <a:schemeClr val="dk1"/>
                </a:solidFill>
                <a:latin typeface="Abhaya Libre"/>
                <a:ea typeface="Abhaya Libre"/>
                <a:cs typeface="Abhaya Libre"/>
                <a:sym typeface="Abhaya Libre"/>
              </a:rPr>
              <a:t>veku</a:t>
            </a:r>
            <a:r>
              <a:rPr lang="en-US" sz="2400" dirty="0">
                <a:solidFill>
                  <a:schemeClr val="dk1"/>
                </a:solidFill>
                <a:latin typeface="Abhaya Libre"/>
                <a:ea typeface="Abhaya Libre"/>
                <a:cs typeface="Abhaya Libre"/>
                <a:sym typeface="Abhaya Libre"/>
              </a:rPr>
              <a:t>. </a:t>
            </a:r>
            <a:r>
              <a:rPr lang="en-US" sz="2400" dirty="0" err="1" smtClean="0">
                <a:solidFill>
                  <a:schemeClr val="dk1"/>
                </a:solidFill>
                <a:latin typeface="Abhaya Libre"/>
                <a:ea typeface="Abhaya Libre"/>
                <a:cs typeface="Abhaya Libre"/>
                <a:sym typeface="Abhaya Libre"/>
              </a:rPr>
              <a:t>Takođ</a:t>
            </a:r>
            <a:r>
              <a:rPr lang="sr-Latn-RS" sz="2400" dirty="0" smtClean="0">
                <a:solidFill>
                  <a:schemeClr val="dk1"/>
                </a:solidFill>
                <a:latin typeface="Abhaya Libre"/>
                <a:ea typeface="Abhaya Libre"/>
                <a:cs typeface="Abhaya Libre"/>
                <a:sym typeface="Abhaya Libre"/>
              </a:rPr>
              <a:t>e će</a:t>
            </a:r>
            <a:r>
              <a:rPr lang="en-US" sz="2400" dirty="0" smtClean="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biti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veoma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važno</a:t>
            </a:r>
            <a:r>
              <a:rPr lang="en-US" sz="2400" dirty="0">
                <a:solidFill>
                  <a:schemeClr val="dk1"/>
                </a:solidFill>
                <a:latin typeface="Abhaya Libre"/>
                <a:ea typeface="Abhaya Libre"/>
                <a:cs typeface="Abhaya Libre"/>
                <a:sym typeface="Abhaya Libre"/>
              </a:rPr>
              <a:t> u </a:t>
            </a:r>
            <a:r>
              <a:rPr lang="en-US" sz="2400" dirty="0" err="1" smtClean="0">
                <a:solidFill>
                  <a:schemeClr val="dk1"/>
                </a:solidFill>
                <a:latin typeface="Abhaya Libre"/>
                <a:ea typeface="Abhaya Libre"/>
                <a:cs typeface="Abhaya Libre"/>
                <a:sym typeface="Abhaya Libre"/>
              </a:rPr>
              <a:t>budu</a:t>
            </a:r>
            <a:r>
              <a:rPr lang="sr-Latn-RS" sz="2400" dirty="0" smtClean="0">
                <a:solidFill>
                  <a:schemeClr val="dk1"/>
                </a:solidFill>
                <a:latin typeface="Abhaya Libre"/>
                <a:ea typeface="Abhaya Libre"/>
                <a:cs typeface="Abhaya Libre"/>
                <a:sym typeface="Abhaya Libre"/>
              </a:rPr>
              <a:t>ć</a:t>
            </a:r>
            <a:r>
              <a:rPr lang="en-US" sz="2400" dirty="0" err="1" smtClean="0">
                <a:solidFill>
                  <a:schemeClr val="dk1"/>
                </a:solidFill>
                <a:latin typeface="Abhaya Libre"/>
                <a:ea typeface="Abhaya Libre"/>
                <a:cs typeface="Abhaya Libre"/>
                <a:sym typeface="Abhaya Libre"/>
              </a:rPr>
              <a:t>nosti</a:t>
            </a:r>
            <a:r>
              <a:rPr lang="en-US" sz="2400" dirty="0" smtClean="0">
                <a:solidFill>
                  <a:schemeClr val="dk1"/>
                </a:solidFill>
                <a:latin typeface="Abhaya Libre"/>
                <a:ea typeface="Abhaya Libre"/>
                <a:cs typeface="Abhaya Libre"/>
                <a:sym typeface="Abhaya Libre"/>
              </a:rPr>
              <a:t> </a:t>
            </a:r>
            <a:r>
              <a:rPr lang="sr-Latn-RS" sz="2400" dirty="0" smtClean="0">
                <a:solidFill>
                  <a:schemeClr val="dk1"/>
                </a:solidFill>
                <a:latin typeface="Abhaya Libre"/>
                <a:ea typeface="Abhaya Libre"/>
                <a:cs typeface="Abhaya Libre"/>
                <a:sym typeface="Abhaya Libre"/>
              </a:rPr>
              <a:t>pri ulasku </a:t>
            </a:r>
            <a:r>
              <a:rPr lang="en-US" sz="2400" dirty="0" smtClean="0">
                <a:solidFill>
                  <a:schemeClr val="dk1"/>
                </a:solidFill>
                <a:latin typeface="Abhaya Libre"/>
                <a:ea typeface="Abhaya Libre"/>
                <a:cs typeface="Abhaya Libre"/>
                <a:sym typeface="Abhaya Libre"/>
              </a:rPr>
              <a:t>u </a:t>
            </a:r>
            <a:r>
              <a:rPr lang="en-US" sz="2400" dirty="0" err="1">
                <a:solidFill>
                  <a:schemeClr val="dk1"/>
                </a:solidFill>
                <a:latin typeface="Abhaya Libre"/>
                <a:ea typeface="Abhaya Libre"/>
                <a:cs typeface="Abhaya Libre"/>
                <a:sym typeface="Abhaya Libre"/>
              </a:rPr>
              <a:t>profesionalni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svet</a:t>
            </a:r>
            <a:r>
              <a:rPr lang="en-US" sz="2400" dirty="0">
                <a:solidFill>
                  <a:schemeClr val="dk1"/>
                </a:solidFill>
                <a:latin typeface="Abhaya Libre"/>
                <a:ea typeface="Abhaya Libre"/>
                <a:cs typeface="Abhaya Libre"/>
                <a:sym typeface="Abhaya Libre"/>
              </a:rPr>
              <a:t>. Na </a:t>
            </a:r>
            <a:r>
              <a:rPr lang="en-US" sz="2400" dirty="0" err="1" smtClean="0">
                <a:solidFill>
                  <a:schemeClr val="dk1"/>
                </a:solidFill>
                <a:latin typeface="Abhaya Libre"/>
                <a:ea typeface="Abhaya Libre"/>
                <a:cs typeface="Abhaya Libre"/>
                <a:sym typeface="Abhaya Libre"/>
              </a:rPr>
              <a:t>radnom</a:t>
            </a:r>
            <a:r>
              <a:rPr lang="en-US" sz="2400" dirty="0" smtClean="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mestu</a:t>
            </a:r>
            <a:r>
              <a:rPr lang="en-US" sz="2400" dirty="0">
                <a:solidFill>
                  <a:schemeClr val="dk1"/>
                </a:solidFill>
                <a:latin typeface="Abhaya Libre"/>
                <a:ea typeface="Abhaya Libre"/>
                <a:cs typeface="Abhaya Libre"/>
                <a:sym typeface="Abhaya Libre"/>
              </a:rPr>
              <a:t> </a:t>
            </a:r>
            <a:r>
              <a:rPr lang="sr-Latn-RS" sz="2400" dirty="0" smtClean="0">
                <a:solidFill>
                  <a:schemeClr val="dk1"/>
                </a:solidFill>
                <a:latin typeface="Abhaya Libre"/>
                <a:ea typeface="Abhaya Libre"/>
                <a:cs typeface="Abhaya Libre"/>
                <a:sym typeface="Abhaya Libre"/>
              </a:rPr>
              <a:t>će se </a:t>
            </a:r>
            <a:r>
              <a:rPr lang="en-US" sz="2400" dirty="0" smtClean="0">
                <a:solidFill>
                  <a:schemeClr val="dk1"/>
                </a:solidFill>
                <a:latin typeface="Abhaya Libre"/>
                <a:ea typeface="Abhaya Libre"/>
                <a:cs typeface="Abhaya Libre"/>
                <a:sym typeface="Abhaya Libre"/>
              </a:rPr>
              <a:t>od </a:t>
            </a:r>
            <a:r>
              <a:rPr lang="en-US" sz="2400" dirty="0">
                <a:solidFill>
                  <a:schemeClr val="dk1"/>
                </a:solidFill>
                <a:latin typeface="Abhaya Libre"/>
                <a:ea typeface="Abhaya Libre"/>
                <a:cs typeface="Abhaya Libre"/>
                <a:sym typeface="Abhaya Libre"/>
              </a:rPr>
              <a:t>vas </a:t>
            </a:r>
            <a:r>
              <a:rPr lang="en-US" sz="2400" dirty="0" err="1" smtClean="0">
                <a:solidFill>
                  <a:schemeClr val="dk1"/>
                </a:solidFill>
                <a:latin typeface="Abhaya Libre"/>
                <a:ea typeface="Abhaya Libre"/>
                <a:cs typeface="Abhaya Libre"/>
                <a:sym typeface="Abhaya Libre"/>
              </a:rPr>
              <a:t>zahtevati</a:t>
            </a:r>
            <a:r>
              <a:rPr lang="en-US" sz="2400" dirty="0" smtClean="0">
                <a:solidFill>
                  <a:schemeClr val="dk1"/>
                </a:solidFill>
                <a:latin typeface="Abhaya Libre"/>
                <a:ea typeface="Abhaya Libre"/>
                <a:cs typeface="Abhaya Libre"/>
                <a:sym typeface="Abhaya Libre"/>
              </a:rPr>
              <a:t> </a:t>
            </a:r>
            <a:r>
              <a:rPr lang="en-US" sz="2400" dirty="0">
                <a:solidFill>
                  <a:schemeClr val="dk1"/>
                </a:solidFill>
                <a:latin typeface="Abhaya Libre"/>
                <a:ea typeface="Abhaya Libre"/>
                <a:cs typeface="Abhaya Libre"/>
                <a:sym typeface="Abhaya Libre"/>
              </a:rPr>
              <a:t>da </a:t>
            </a:r>
            <a:r>
              <a:rPr lang="en-US" sz="2400" dirty="0" err="1">
                <a:solidFill>
                  <a:schemeClr val="dk1"/>
                </a:solidFill>
                <a:latin typeface="Abhaya Libre"/>
                <a:ea typeface="Abhaya Libre"/>
                <a:cs typeface="Abhaya Libre"/>
                <a:sym typeface="Abhaya Libre"/>
              </a:rPr>
              <a:t>komunicirate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sa</a:t>
            </a:r>
            <a:r>
              <a:rPr lang="en-US" sz="2400" dirty="0">
                <a:solidFill>
                  <a:schemeClr val="dk1"/>
                </a:solidFill>
                <a:latin typeface="Abhaya Libre"/>
                <a:ea typeface="Abhaya Libre"/>
                <a:cs typeface="Abhaya Libre"/>
                <a:sym typeface="Abhaya Libre"/>
              </a:rPr>
              <a:t> </a:t>
            </a:r>
            <a:r>
              <a:rPr lang="sr-Latn-RS" sz="2400" dirty="0" smtClean="0">
                <a:solidFill>
                  <a:schemeClr val="dk1"/>
                </a:solidFill>
                <a:latin typeface="Abhaya Libre"/>
                <a:ea typeface="Abhaya Libre"/>
                <a:cs typeface="Abhaya Libre"/>
                <a:sym typeface="Abhaya Libre"/>
              </a:rPr>
              <a:t>saradnicima</a:t>
            </a:r>
            <a:r>
              <a:rPr lang="en-US" sz="2400" dirty="0" smtClean="0">
                <a:solidFill>
                  <a:schemeClr val="dk1"/>
                </a:solidFill>
                <a:latin typeface="Abhaya Libre"/>
                <a:ea typeface="Abhaya Libre"/>
                <a:cs typeface="Abhaya Libre"/>
                <a:sym typeface="Abhaya Libre"/>
              </a:rPr>
              <a:t> </a:t>
            </a:r>
            <a:r>
              <a:rPr lang="en-US" sz="2400" dirty="0">
                <a:solidFill>
                  <a:schemeClr val="dk1"/>
                </a:solidFill>
                <a:latin typeface="Abhaya Libre"/>
                <a:ea typeface="Abhaya Libre"/>
                <a:cs typeface="Abhaya Libre"/>
                <a:sym typeface="Abhaya Libre"/>
              </a:rPr>
              <a:t>u </a:t>
            </a:r>
            <a:r>
              <a:rPr lang="en-US" sz="2400" dirty="0" err="1">
                <a:solidFill>
                  <a:schemeClr val="dk1"/>
                </a:solidFill>
                <a:latin typeface="Abhaya Libre"/>
                <a:ea typeface="Abhaya Libre"/>
                <a:cs typeface="Abhaya Libre"/>
                <a:sym typeface="Abhaya Libre"/>
              </a:rPr>
              <a:t>digitalnom</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okruženju</a:t>
            </a:r>
            <a:r>
              <a:rPr lang="en-US" sz="2400" dirty="0">
                <a:solidFill>
                  <a:schemeClr val="dk1"/>
                </a:solidFill>
                <a:latin typeface="Abhaya Libre"/>
                <a:ea typeface="Abhaya Libre"/>
                <a:cs typeface="Abhaya Libre"/>
                <a:sym typeface="Abhaya Libre"/>
              </a:rPr>
              <a:t>, da </a:t>
            </a:r>
            <a:r>
              <a:rPr lang="en-US" sz="2400" dirty="0" err="1">
                <a:solidFill>
                  <a:schemeClr val="dk1"/>
                </a:solidFill>
                <a:latin typeface="Abhaya Libre"/>
                <a:ea typeface="Abhaya Libre"/>
                <a:cs typeface="Abhaya Libre"/>
                <a:sym typeface="Abhaya Libre"/>
              </a:rPr>
              <a:t>koristite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informacije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a:t>
            </a:r>
            <a:r>
              <a:rPr lang="en-US" sz="2400" dirty="0">
                <a:solidFill>
                  <a:schemeClr val="dk1"/>
                </a:solidFill>
                <a:latin typeface="Abhaya Libre"/>
                <a:ea typeface="Abhaya Libre"/>
                <a:cs typeface="Abhaya Libre"/>
                <a:sym typeface="Abhaya Libre"/>
              </a:rPr>
              <a:t> </a:t>
            </a:r>
            <a:r>
              <a:rPr lang="en-US" sz="2400" dirty="0" err="1" smtClean="0">
                <a:solidFill>
                  <a:schemeClr val="dk1"/>
                </a:solidFill>
                <a:latin typeface="Abhaya Libre"/>
                <a:ea typeface="Abhaya Libre"/>
                <a:cs typeface="Abhaya Libre"/>
                <a:sym typeface="Abhaya Libre"/>
              </a:rPr>
              <a:t>odgovara</a:t>
            </a:r>
            <a:r>
              <a:rPr lang="sr-Latn-RS" sz="2400" dirty="0" smtClean="0">
                <a:solidFill>
                  <a:schemeClr val="dk1"/>
                </a:solidFill>
                <a:latin typeface="Abhaya Libre"/>
                <a:ea typeface="Abhaya Libre"/>
                <a:cs typeface="Abhaya Libre"/>
                <a:sym typeface="Abhaya Libre"/>
              </a:rPr>
              <a:t>juć</a:t>
            </a:r>
            <a:r>
              <a:rPr lang="en-US" sz="2400" dirty="0" err="1" smtClean="0">
                <a:solidFill>
                  <a:schemeClr val="dk1"/>
                </a:solidFill>
                <a:latin typeface="Abhaya Libre"/>
                <a:ea typeface="Abhaya Libre"/>
                <a:cs typeface="Abhaya Libre"/>
                <a:sym typeface="Abhaya Libre"/>
              </a:rPr>
              <a:t>i</a:t>
            </a:r>
            <a:r>
              <a:rPr lang="en-US" sz="2400" dirty="0" smtClean="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način</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a:t>
            </a:r>
            <a:r>
              <a:rPr lang="en-US" sz="2400" dirty="0">
                <a:solidFill>
                  <a:schemeClr val="dk1"/>
                </a:solidFill>
                <a:latin typeface="Abhaya Libre"/>
                <a:ea typeface="Abhaya Libre"/>
                <a:cs typeface="Abhaya Libre"/>
                <a:sym typeface="Abhaya Libre"/>
              </a:rPr>
              <a:t> da </a:t>
            </a:r>
            <a:r>
              <a:rPr lang="en-US" sz="2400" dirty="0" err="1">
                <a:solidFill>
                  <a:schemeClr val="dk1"/>
                </a:solidFill>
                <a:latin typeface="Abhaya Libre"/>
                <a:ea typeface="Abhaya Libre"/>
                <a:cs typeface="Abhaya Libre"/>
                <a:sym typeface="Abhaya Libre"/>
              </a:rPr>
              <a:t>zajedno</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kreirate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nove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ideje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proizvode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Iznad</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svega</a:t>
            </a:r>
            <a:r>
              <a:rPr lang="en-US" sz="2400" dirty="0">
                <a:solidFill>
                  <a:schemeClr val="dk1"/>
                </a:solidFill>
                <a:latin typeface="Abhaya Libre"/>
                <a:ea typeface="Abhaya Libre"/>
                <a:cs typeface="Abhaya Libre"/>
                <a:sym typeface="Abhaya Libre"/>
              </a:rPr>
              <a:t>, </a:t>
            </a:r>
            <a:r>
              <a:rPr lang="en-US" sz="2400" dirty="0" err="1" smtClean="0">
                <a:solidFill>
                  <a:schemeClr val="dk1"/>
                </a:solidFill>
                <a:latin typeface="Abhaya Libre"/>
                <a:ea typeface="Abhaya Libre"/>
                <a:cs typeface="Abhaya Libre"/>
                <a:sym typeface="Abhaya Libre"/>
              </a:rPr>
              <a:t>mor</a:t>
            </a:r>
            <a:r>
              <a:rPr lang="sr-Latn-RS" sz="2400" dirty="0" smtClean="0">
                <a:solidFill>
                  <a:schemeClr val="dk1"/>
                </a:solidFill>
                <a:latin typeface="Abhaya Libre"/>
                <a:ea typeface="Abhaya Libre"/>
                <a:cs typeface="Abhaya Libre"/>
                <a:sym typeface="Abhaya Libre"/>
              </a:rPr>
              <a:t>ać</a:t>
            </a:r>
            <a:r>
              <a:rPr lang="en-US" sz="2400" dirty="0" err="1" smtClean="0">
                <a:solidFill>
                  <a:schemeClr val="dk1"/>
                </a:solidFill>
                <a:latin typeface="Abhaya Libre"/>
                <a:ea typeface="Abhaya Libre"/>
                <a:cs typeface="Abhaya Libre"/>
                <a:sym typeface="Abhaya Libre"/>
              </a:rPr>
              <a:t>ete</a:t>
            </a:r>
            <a:r>
              <a:rPr lang="en-US" sz="2400" dirty="0" smtClean="0">
                <a:solidFill>
                  <a:schemeClr val="dk1"/>
                </a:solidFill>
                <a:latin typeface="Abhaya Libre"/>
                <a:ea typeface="Abhaya Libre"/>
                <a:cs typeface="Abhaya Libre"/>
                <a:sym typeface="Abhaya Libre"/>
              </a:rPr>
              <a:t> </a:t>
            </a:r>
            <a:r>
              <a:rPr lang="en-US" sz="2400" dirty="0">
                <a:solidFill>
                  <a:schemeClr val="dk1"/>
                </a:solidFill>
                <a:latin typeface="Abhaya Libre"/>
                <a:ea typeface="Abhaya Libre"/>
                <a:cs typeface="Abhaya Libre"/>
                <a:sym typeface="Abhaya Libre"/>
              </a:rPr>
              <a:t>da </a:t>
            </a:r>
            <a:r>
              <a:rPr lang="en-US" sz="2400" dirty="0" err="1">
                <a:solidFill>
                  <a:schemeClr val="dk1"/>
                </a:solidFill>
                <a:latin typeface="Abhaya Libre"/>
                <a:ea typeface="Abhaya Libre"/>
                <a:cs typeface="Abhaya Libre"/>
                <a:sym typeface="Abhaya Libre"/>
              </a:rPr>
              <a:t>zadržite</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svoj</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digitalni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identitet</a:t>
            </a:r>
            <a:r>
              <a:rPr lang="en-US" sz="2400" dirty="0">
                <a:solidFill>
                  <a:schemeClr val="dk1"/>
                </a:solidFill>
                <a:latin typeface="Abhaya Libre"/>
                <a:ea typeface="Abhaya Libre"/>
                <a:cs typeface="Abhaya Libre"/>
                <a:sym typeface="Abhaya Libre"/>
              </a:rPr>
              <a:t> </a:t>
            </a:r>
            <a:r>
              <a:rPr lang="en-US" sz="2400" dirty="0" err="1" smtClean="0">
                <a:solidFill>
                  <a:schemeClr val="dk1"/>
                </a:solidFill>
                <a:latin typeface="Abhaya Libre"/>
                <a:ea typeface="Abhaya Libre"/>
                <a:cs typeface="Abhaya Libre"/>
                <a:sym typeface="Abhaya Libre"/>
              </a:rPr>
              <a:t>dok</a:t>
            </a:r>
            <a:r>
              <a:rPr lang="en-US" sz="2400" dirty="0" smtClean="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digitalni</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pejzaž</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nastavlja</a:t>
            </a:r>
            <a:r>
              <a:rPr lang="en-US" sz="2400" dirty="0">
                <a:solidFill>
                  <a:schemeClr val="dk1"/>
                </a:solidFill>
                <a:latin typeface="Abhaya Libre"/>
                <a:ea typeface="Abhaya Libre"/>
                <a:cs typeface="Abhaya Libre"/>
                <a:sym typeface="Abhaya Libre"/>
              </a:rPr>
              <a:t> da se </a:t>
            </a:r>
            <a:r>
              <a:rPr lang="en-US" sz="2400" dirty="0" err="1">
                <a:solidFill>
                  <a:schemeClr val="dk1"/>
                </a:solidFill>
                <a:latin typeface="Abhaya Libre"/>
                <a:ea typeface="Abhaya Libre"/>
                <a:cs typeface="Abhaya Libre"/>
                <a:sym typeface="Abhaya Libre"/>
              </a:rPr>
              <a:t>menja</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brzim</a:t>
            </a:r>
            <a:r>
              <a:rPr lang="en-US" sz="2400" dirty="0">
                <a:solidFill>
                  <a:schemeClr val="dk1"/>
                </a:solidFill>
                <a:latin typeface="Abhaya Libre"/>
                <a:ea typeface="Abhaya Libre"/>
                <a:cs typeface="Abhaya Libre"/>
                <a:sym typeface="Abhaya Libre"/>
              </a:rPr>
              <a:t> </a:t>
            </a:r>
            <a:r>
              <a:rPr lang="en-US" sz="2400" dirty="0" err="1">
                <a:solidFill>
                  <a:schemeClr val="dk1"/>
                </a:solidFill>
                <a:latin typeface="Abhaya Libre"/>
                <a:ea typeface="Abhaya Libre"/>
                <a:cs typeface="Abhaya Libre"/>
                <a:sym typeface="Abhaya Libre"/>
              </a:rPr>
              <a:t>tempom</a:t>
            </a:r>
            <a:r>
              <a:rPr lang="en-US" sz="2400" dirty="0">
                <a:solidFill>
                  <a:schemeClr val="dk1"/>
                </a:solidFill>
                <a:latin typeface="Abhaya Libre"/>
                <a:ea typeface="Abhaya Libre"/>
                <a:cs typeface="Abhaya Libre"/>
                <a:sym typeface="Abhaya Libre"/>
              </a:rPr>
              <a:t>.</a:t>
            </a: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chemeClr val="dk1"/>
              </a:solidFill>
              <a:latin typeface="Abhaya Libre"/>
              <a:ea typeface="Abhaya Libre"/>
              <a:cs typeface="Abhaya Libre"/>
              <a:sym typeface="Abhaya Libre"/>
            </a:endParaRPr>
          </a:p>
          <a:p>
            <a:pPr marL="0" marR="0" lvl="0" indent="0" algn="just" rtl="0">
              <a:lnSpc>
                <a:spcPct val="139958"/>
              </a:lnSpc>
              <a:spcBef>
                <a:spcPts val="0"/>
              </a:spcBef>
              <a:spcAft>
                <a:spcPts val="0"/>
              </a:spcAft>
              <a:buClr>
                <a:schemeClr val="dk1"/>
              </a:buClr>
              <a:buSzPts val="2400"/>
              <a:buFont typeface="Arial"/>
              <a:buNone/>
            </a:pPr>
            <a:endParaRPr sz="2400" b="0" i="0" u="none" strike="noStrike" cap="none" dirty="0">
              <a:solidFill>
                <a:schemeClr val="dk1"/>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29" name="Google Shape;229;g1c08aab1bd7_0_26"/>
          <p:cNvPicPr preferRelativeResize="0"/>
          <p:nvPr/>
        </p:nvPicPr>
        <p:blipFill>
          <a:blip r:embed="rId7">
            <a:alphaModFix/>
          </a:blip>
          <a:stretch>
            <a:fillRect/>
          </a:stretch>
        </p:blipFill>
        <p:spPr>
          <a:xfrm>
            <a:off x="10551923" y="6872334"/>
            <a:ext cx="5866776" cy="2347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37" name="Google Shape;237;p11"/>
          <p:cNvPicPr preferRelativeResize="0"/>
          <p:nvPr/>
        </p:nvPicPr>
        <p:blipFill rotWithShape="1">
          <a:blip r:embed="rId6">
            <a:alphaModFix/>
          </a:blip>
          <a:srcRect/>
          <a:stretch/>
        </p:blipFill>
        <p:spPr>
          <a:xfrm>
            <a:off x="3420730" y="9507741"/>
            <a:ext cx="3710719" cy="779251"/>
          </a:xfrm>
          <a:prstGeom prst="rect">
            <a:avLst/>
          </a:prstGeom>
          <a:noFill/>
          <a:ln>
            <a:noFill/>
          </a:ln>
        </p:spPr>
      </p:pic>
      <p:pic>
        <p:nvPicPr>
          <p:cNvPr id="238" name="Google Shape;238;p11"/>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39" name="Google Shape;239;p11"/>
          <p:cNvSpPr txBox="1"/>
          <p:nvPr/>
        </p:nvSpPr>
        <p:spPr>
          <a:xfrm>
            <a:off x="3281750" y="743350"/>
            <a:ext cx="11959500" cy="838800"/>
          </a:xfrm>
          <a:prstGeom prst="rect">
            <a:avLst/>
          </a:prstGeom>
          <a:noFill/>
          <a:ln>
            <a:noFill/>
          </a:ln>
        </p:spPr>
        <p:txBody>
          <a:bodyPr spcFirstLastPara="1" wrap="square" lIns="0" tIns="0" rIns="0" bIns="0" anchor="t" anchorCtr="0">
            <a:spAutoFit/>
          </a:bodyPr>
          <a:lstStyle/>
          <a:p>
            <a:pPr lvl="0" algn="ctr">
              <a:lnSpc>
                <a:spcPct val="85007"/>
              </a:lnSpc>
              <a:buSzPts val="6410"/>
            </a:pPr>
            <a:r>
              <a:rPr lang="en-US" sz="6410" dirty="0">
                <a:latin typeface="Abhaya Libre"/>
                <a:ea typeface="Abhaya Libre"/>
                <a:cs typeface="Abhaya Libre"/>
                <a:sym typeface="Abhaya Libre"/>
              </a:rPr>
              <a:t>6 </a:t>
            </a:r>
            <a:r>
              <a:rPr lang="en-US" sz="6410" dirty="0" err="1">
                <a:latin typeface="Abhaya Libre"/>
                <a:ea typeface="Abhaya Libre"/>
                <a:cs typeface="Abhaya Libre"/>
                <a:sym typeface="Abhaya Libre"/>
              </a:rPr>
              <a:t>elemenata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digitalnih</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mogućnosti</a:t>
            </a:r>
            <a:endParaRPr lang="en-US" sz="6410" dirty="0">
              <a:latin typeface="Abhaya Libre"/>
              <a:ea typeface="Abhaya Libre"/>
              <a:cs typeface="Abhaya Libre"/>
              <a:sym typeface="Abhaya Libre"/>
            </a:endParaRPr>
          </a:p>
        </p:txBody>
      </p:sp>
      <p:grpSp>
        <p:nvGrpSpPr>
          <p:cNvPr id="240" name="Google Shape;240;p11"/>
          <p:cNvGrpSpPr/>
          <p:nvPr/>
        </p:nvGrpSpPr>
        <p:grpSpPr>
          <a:xfrm>
            <a:off x="7684400" y="2902700"/>
            <a:ext cx="9148975" cy="5924079"/>
            <a:chOff x="-1505956" y="1567815"/>
            <a:chExt cx="12198633" cy="7898772"/>
          </a:xfrm>
        </p:grpSpPr>
        <p:sp>
          <p:nvSpPr>
            <p:cNvPr id="241" name="Google Shape;241;p11"/>
            <p:cNvSpPr txBox="1"/>
            <p:nvPr/>
          </p:nvSpPr>
          <p:spPr>
            <a:xfrm>
              <a:off x="1627577" y="6216682"/>
              <a:ext cx="9065100" cy="275767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dirty="0" smtClean="0">
                  <a:latin typeface="Abhaya Libre"/>
                  <a:ea typeface="Abhaya Libre"/>
                  <a:cs typeface="Abhaya Libre"/>
                  <a:sym typeface="Abhaya Libre"/>
                </a:rPr>
                <a:t>O</a:t>
              </a:r>
              <a:r>
                <a:rPr lang="sr-Latn-RS" sz="2400" dirty="0" smtClean="0">
                  <a:latin typeface="Abhaya Libre"/>
                  <a:ea typeface="Abhaya Libre"/>
                  <a:cs typeface="Abhaya Libre"/>
                  <a:sym typeface="Abhaya Libre"/>
                </a:rPr>
                <a:t>vaj o</a:t>
              </a:r>
              <a:r>
                <a:rPr lang="en-US" sz="2400" dirty="0" err="1" smtClean="0">
                  <a:latin typeface="Abhaya Libre"/>
                  <a:ea typeface="Abhaya Libre"/>
                  <a:cs typeface="Abhaya Libre"/>
                  <a:sym typeface="Abhaya Libre"/>
                </a:rPr>
                <a:t>kvir</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su</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najčeš</a:t>
              </a:r>
              <a:r>
                <a:rPr lang="sr-Latn-RS" sz="2400" dirty="0" smtClean="0">
                  <a:latin typeface="Abhaya Libre"/>
                  <a:ea typeface="Abhaya Libre"/>
                  <a:cs typeface="Abhaya Libre"/>
                  <a:sym typeface="Abhaya Libre"/>
                </a:rPr>
                <a:t>ć</a:t>
              </a:r>
              <a:r>
                <a:rPr lang="en-US" sz="2400" dirty="0" smtClean="0">
                  <a:latin typeface="Abhaya Libre"/>
                  <a:ea typeface="Abhaya Libre"/>
                  <a:cs typeface="Abhaya Libre"/>
                  <a:sym typeface="Abhaya Libre"/>
                </a:rPr>
                <a:t>e </a:t>
              </a:r>
              <a:r>
                <a:rPr lang="en-US" sz="2400" dirty="0" err="1">
                  <a:latin typeface="Abhaya Libre"/>
                  <a:ea typeface="Abhaya Libre"/>
                  <a:cs typeface="Abhaya Libre"/>
                  <a:sym typeface="Abhaya Libre"/>
                </a:rPr>
                <a:t>koristili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lideri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osoblje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odgovorno</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za razvoj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sposobnosti</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svojoj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organizaciji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Međutim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može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koristiti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osoblje</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bilo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kojoj</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ulozi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učenici</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bilo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obrazovnom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okruženju</a:t>
              </a:r>
              <a:r>
                <a:rPr lang="en-US"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242" name="Google Shape;242;p11"/>
            <p:cNvSpPr txBox="1"/>
            <p:nvPr/>
          </p:nvSpPr>
          <p:spPr>
            <a:xfrm>
              <a:off x="-1505956" y="1567815"/>
              <a:ext cx="9389700" cy="620477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u="sng" dirty="0" err="1" smtClean="0">
                  <a:solidFill>
                    <a:schemeClr val="hlink"/>
                  </a:solidFill>
                  <a:latin typeface="Abhaya Libre"/>
                  <a:ea typeface="Abhaya Libre"/>
                  <a:cs typeface="Abhaya Libre"/>
                  <a:sym typeface="Abhaya Libre"/>
                  <a:hlinkClick r:id="rId8"/>
                </a:rPr>
                <a:t>Ovde</a:t>
              </a:r>
              <a:r>
                <a:rPr lang="sr-Latn-RS" sz="2400" u="sng" dirty="0" smtClean="0">
                  <a:solidFill>
                    <a:schemeClr val="hlink"/>
                  </a:solidFill>
                  <a:latin typeface="Abhaya Libre"/>
                  <a:ea typeface="Abhaya Libre"/>
                  <a:cs typeface="Abhaya Libre"/>
                  <a:sym typeface="Abhaya Libre"/>
                </a:rPr>
                <a:t> </a:t>
              </a:r>
              <a:r>
                <a:rPr lang="en-US" sz="2400" dirty="0" err="1">
                  <a:latin typeface="Abhaya Libre"/>
                  <a:ea typeface="Abhaya Libre"/>
                  <a:cs typeface="Abhaya Libre"/>
                  <a:sym typeface="Abhaya Libre"/>
                </a:rPr>
                <a:t>možete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saznati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više</a:t>
              </a:r>
              <a:r>
                <a:rPr lang="en-US" sz="2400" dirty="0">
                  <a:latin typeface="Abhaya Libre"/>
                  <a:ea typeface="Abhaya Libre"/>
                  <a:cs typeface="Abhaya Libre"/>
                  <a:sym typeface="Abhaya Libre"/>
                </a:rPr>
                <a:t> o </a:t>
              </a:r>
              <a:r>
                <a:rPr lang="en-US" sz="2400" dirty="0" err="1">
                  <a:latin typeface="Abhaya Libre"/>
                  <a:ea typeface="Abhaya Libre"/>
                  <a:cs typeface="Abhaya Libre"/>
                  <a:sym typeface="Abhaya Libre"/>
                </a:rPr>
                <a:t>šest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elemenata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mogu</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nosti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koje</a:t>
              </a:r>
              <a:r>
                <a:rPr lang="en-US" sz="2400" dirty="0">
                  <a:latin typeface="Abhaya Libre"/>
                  <a:ea typeface="Abhaya Libre"/>
                  <a:cs typeface="Abhaya Libre"/>
                  <a:sym typeface="Abhaya Libre"/>
                </a:rPr>
                <a:t> je </a:t>
              </a:r>
              <a:r>
                <a:rPr lang="en-US" sz="2400" dirty="0" err="1">
                  <a:latin typeface="Abhaya Libre"/>
                  <a:ea typeface="Abhaya Libre"/>
                  <a:cs typeface="Abhaya Libre"/>
                  <a:sym typeface="Abhaya Libre"/>
                </a:rPr>
                <a:t>modelirao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Jisc</a:t>
              </a:r>
              <a:r>
                <a:rPr lang="en-US" sz="2400" dirty="0">
                  <a:latin typeface="Abhaya Libre"/>
                  <a:ea typeface="Abhaya Libre"/>
                  <a:cs typeface="Abhaya Libre"/>
                  <a:sym typeface="Abhaya Libre"/>
                </a:rPr>
                <a:t>. Model </a:t>
              </a:r>
              <a:r>
                <a:rPr lang="en-US" sz="2400" dirty="0" err="1">
                  <a:latin typeface="Abhaya Libre"/>
                  <a:ea typeface="Abhaya Libre"/>
                  <a:cs typeface="Abhaya Libre"/>
                  <a:sym typeface="Abhaya Libre"/>
                </a:rPr>
                <a:t>Jisc</a:t>
              </a:r>
              <a:r>
                <a:rPr lang="en-US" sz="2400" dirty="0">
                  <a:latin typeface="Abhaya Libre"/>
                  <a:ea typeface="Abhaya Libre"/>
                  <a:cs typeface="Abhaya Libre"/>
                  <a:sym typeface="Abhaya Libre"/>
                </a:rPr>
                <a:t> u </a:t>
              </a:r>
              <a:r>
                <a:rPr lang="en-US" sz="2400" dirty="0" err="1">
                  <a:latin typeface="Abhaya Libre"/>
                  <a:ea typeface="Abhaya Libre"/>
                  <a:cs typeface="Abhaya Libre"/>
                  <a:sym typeface="Abhaya Libre"/>
                </a:rPr>
                <a:t>nastavku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ilustruje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ideju</a:t>
              </a:r>
              <a:r>
                <a:rPr lang="en-US" sz="2400" dirty="0">
                  <a:latin typeface="Abhaya Libre"/>
                  <a:ea typeface="Abhaya Libre"/>
                  <a:cs typeface="Abhaya Libre"/>
                  <a:sym typeface="Abhaya Libre"/>
                </a:rPr>
                <a:t> da je </a:t>
              </a:r>
              <a:r>
                <a:rPr lang="en-US" sz="2400" dirty="0" err="1">
                  <a:latin typeface="Abhaya Libre"/>
                  <a:ea typeface="Abhaya Libre"/>
                  <a:cs typeface="Abhaya Libre"/>
                  <a:sym typeface="Abhaya Libre"/>
                </a:rPr>
                <a:t>poznavanje</a:t>
              </a:r>
              <a:r>
                <a:rPr lang="en-US" sz="2400" dirty="0">
                  <a:latin typeface="Abhaya Libre"/>
                  <a:ea typeface="Abhaya Libre"/>
                  <a:cs typeface="Abhaya Libre"/>
                  <a:sym typeface="Abhaya Libre"/>
                </a:rPr>
                <a:t> IKT (</a:t>
              </a:r>
              <a:r>
                <a:rPr lang="en-US" sz="2400" dirty="0" err="1">
                  <a:latin typeface="Abhaya Libre"/>
                  <a:ea typeface="Abhaya Libre"/>
                  <a:cs typeface="Abhaya Libre"/>
                  <a:sym typeface="Abhaya Libre"/>
                </a:rPr>
                <a:t>informacione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komunikacione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tehnologije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ključni</a:t>
              </a:r>
              <a:r>
                <a:rPr lang="en-US" sz="2400" dirty="0">
                  <a:latin typeface="Abhaya Libre"/>
                  <a:ea typeface="Abhaya Libre"/>
                  <a:cs typeface="Abhaya Libre"/>
                  <a:sym typeface="Abhaya Libre"/>
                </a:rPr>
                <a:t> element, </a:t>
              </a:r>
              <a:r>
                <a:rPr lang="en-US" sz="2400" dirty="0" err="1">
                  <a:latin typeface="Abhaya Libre"/>
                  <a:ea typeface="Abhaya Libre"/>
                  <a:cs typeface="Abhaya Libre"/>
                  <a:sym typeface="Abhaya Libre"/>
                </a:rPr>
                <a:t>dok</a:t>
              </a:r>
              <a:r>
                <a:rPr lang="en-US" sz="2400" dirty="0">
                  <a:latin typeface="Abhaya Libre"/>
                  <a:ea typeface="Abhaya Libre"/>
                  <a:cs typeface="Abhaya Libre"/>
                  <a:sym typeface="Abhaya Libre"/>
                </a:rPr>
                <a:t> se </a:t>
              </a:r>
              <a:r>
                <a:rPr lang="en-US" sz="2400" dirty="0" err="1">
                  <a:latin typeface="Abhaya Libre"/>
                  <a:ea typeface="Abhaya Libre"/>
                  <a:cs typeface="Abhaya Libre"/>
                  <a:sym typeface="Abhaya Libre"/>
                </a:rPr>
                <a:t>druge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veštine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preklapaju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nadograđuju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ovu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 </a:t>
              </a:r>
              <a:r>
                <a:rPr lang="sr-Latn-RS" sz="2400" dirty="0" smtClean="0">
                  <a:latin typeface="Abhaya Libre"/>
                  <a:ea typeface="Abhaya Libre"/>
                  <a:cs typeface="Abhaya Libre"/>
                  <a:sym typeface="Abhaya Libre"/>
                </a:rPr>
                <a:t>sve to zajedno kreira </a:t>
              </a:r>
              <a:r>
                <a:rPr lang="en-US" sz="2400" dirty="0" err="1" smtClean="0">
                  <a:latin typeface="Abhaya Libre"/>
                  <a:ea typeface="Abhaya Libre"/>
                  <a:cs typeface="Abhaya Libre"/>
                  <a:sym typeface="Abhaya Libre"/>
                </a:rPr>
                <a:t>naš</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identitet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omogućava </a:t>
              </a:r>
              <a:r>
                <a:rPr lang="en-US" sz="2400" dirty="0" err="1" smtClean="0">
                  <a:latin typeface="Abhaya Libre"/>
                  <a:ea typeface="Abhaya Libre"/>
                  <a:cs typeface="Abhaya Libre"/>
                  <a:sym typeface="Abhaya Libre"/>
                </a:rPr>
                <a:t>blagostanje</a:t>
              </a:r>
              <a:r>
                <a:rPr lang="en-US"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43" name="Google Shape;243;p11"/>
            <p:cNvPicPr preferRelativeResize="0"/>
            <p:nvPr/>
          </p:nvPicPr>
          <p:blipFill rotWithShape="1">
            <a:blip r:embed="rId9">
              <a:alphaModFix/>
            </a:blip>
            <a:srcRect/>
            <a:stretch/>
          </p:blipFill>
          <p:spPr>
            <a:xfrm>
              <a:off x="-1505944" y="7156400"/>
              <a:ext cx="2301524" cy="2310187"/>
            </a:xfrm>
            <a:prstGeom prst="rect">
              <a:avLst/>
            </a:prstGeom>
            <a:noFill/>
            <a:ln>
              <a:noFill/>
            </a:ln>
          </p:spPr>
        </p:pic>
        <p:pic>
          <p:nvPicPr>
            <p:cNvPr id="244" name="Google Shape;244;p11"/>
            <p:cNvPicPr preferRelativeResize="0"/>
            <p:nvPr/>
          </p:nvPicPr>
          <p:blipFill rotWithShape="1">
            <a:blip r:embed="rId10">
              <a:alphaModFix/>
            </a:blip>
            <a:srcRect/>
            <a:stretch/>
          </p:blipFill>
          <p:spPr>
            <a:xfrm>
              <a:off x="8569840" y="2968079"/>
              <a:ext cx="1982910" cy="1871400"/>
            </a:xfrm>
            <a:prstGeom prst="rect">
              <a:avLst/>
            </a:prstGeom>
            <a:noFill/>
            <a:ln>
              <a:noFill/>
            </a:ln>
          </p:spPr>
        </p:pic>
      </p:grpSp>
      <p:pic>
        <p:nvPicPr>
          <p:cNvPr id="245" name="Google Shape;245;p11"/>
          <p:cNvPicPr preferRelativeResize="0"/>
          <p:nvPr/>
        </p:nvPicPr>
        <p:blipFill>
          <a:blip r:embed="rId11">
            <a:alphaModFix/>
          </a:blip>
          <a:stretch>
            <a:fillRect/>
          </a:stretch>
        </p:blipFill>
        <p:spPr>
          <a:xfrm>
            <a:off x="918975" y="2498950"/>
            <a:ext cx="5619750" cy="571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1908313" y="689625"/>
            <a:ext cx="14700973" cy="838435"/>
          </a:xfrm>
          <a:prstGeom prst="rect">
            <a:avLst/>
          </a:prstGeom>
          <a:noFill/>
          <a:ln>
            <a:noFill/>
          </a:ln>
        </p:spPr>
        <p:txBody>
          <a:bodyPr spcFirstLastPara="1" wrap="square" lIns="0" tIns="0" rIns="0" bIns="0" anchor="t" anchorCtr="0">
            <a:spAutoFit/>
          </a:bodyPr>
          <a:lstStyle/>
          <a:p>
            <a:pPr lvl="0" algn="ctr">
              <a:lnSpc>
                <a:spcPct val="85007"/>
              </a:lnSpc>
              <a:buSzPts val="6410"/>
            </a:pPr>
            <a:r>
              <a:rPr lang="en-US" sz="6410" dirty="0">
                <a:latin typeface="Abhaya Libre"/>
                <a:ea typeface="Abhaya Libre"/>
                <a:cs typeface="Abhaya Libre"/>
                <a:sym typeface="Abhaya Libre"/>
              </a:rPr>
              <a:t>6 </a:t>
            </a:r>
            <a:r>
              <a:rPr lang="en-US" sz="6410" dirty="0" err="1">
                <a:latin typeface="Abhaya Libre"/>
                <a:ea typeface="Abhaya Libre"/>
                <a:cs typeface="Abhaya Libre"/>
                <a:sym typeface="Abhaya Libre"/>
              </a:rPr>
              <a:t>elemenata</a:t>
            </a:r>
            <a:r>
              <a:rPr lang="en-US" sz="6410" dirty="0">
                <a:latin typeface="Abhaya Libre"/>
                <a:ea typeface="Abhaya Libre"/>
                <a:cs typeface="Abhaya Libre"/>
                <a:sym typeface="Abhaya Libre"/>
              </a:rPr>
              <a:t> </a:t>
            </a:r>
            <a:r>
              <a:rPr lang="en-US" sz="6410" dirty="0" err="1">
                <a:latin typeface="Abhaya Libre"/>
                <a:ea typeface="Abhaya Libre"/>
                <a:cs typeface="Abhaya Libre"/>
                <a:sym typeface="Abhaya Libre"/>
              </a:rPr>
              <a:t>digitalnih</a:t>
            </a:r>
            <a:r>
              <a:rPr lang="en-US" sz="6410" dirty="0">
                <a:latin typeface="Abhaya Libre"/>
                <a:ea typeface="Abhaya Libre"/>
                <a:cs typeface="Abhaya Libre"/>
                <a:sym typeface="Abhaya Libre"/>
              </a:rPr>
              <a:t> </a:t>
            </a:r>
            <a:r>
              <a:rPr lang="en-US" sz="6410" dirty="0" err="1" smtClean="0">
                <a:latin typeface="Abhaya Libre"/>
                <a:ea typeface="Abhaya Libre"/>
                <a:cs typeface="Abhaya Libre"/>
                <a:sym typeface="Abhaya Libre"/>
              </a:rPr>
              <a:t>mogućnosti</a:t>
            </a:r>
            <a:r>
              <a:rPr lang="sr-Latn-RS" sz="6410" dirty="0" smtClean="0">
                <a:latin typeface="Abhaya Libre"/>
                <a:ea typeface="Abhaya Libre"/>
                <a:cs typeface="Abhaya Libre"/>
                <a:sym typeface="Abhaya Libre"/>
              </a:rPr>
              <a:t> </a:t>
            </a:r>
            <a:r>
              <a:rPr lang="en-US" sz="6410" dirty="0" smtClean="0">
                <a:latin typeface="Abhaya Libre"/>
                <a:ea typeface="Abhaya Libre"/>
                <a:cs typeface="Abhaya Libre"/>
                <a:sym typeface="Abhaya Libre"/>
              </a:rPr>
              <a:t>- list</a:t>
            </a:r>
            <a:r>
              <a:rPr lang="sr-Latn-RS" sz="6410" dirty="0" smtClean="0">
                <a:latin typeface="Abhaya Libre"/>
                <a:ea typeface="Abhaya Libre"/>
                <a:cs typeface="Abhaya Libre"/>
                <a:sym typeface="Abhaya Libre"/>
              </a:rPr>
              <a:t>a</a:t>
            </a:r>
            <a:endParaRPr sz="14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694225" y="1895475"/>
            <a:ext cx="16763076" cy="7145777"/>
            <a:chOff x="-413848" y="615317"/>
            <a:chExt cx="22350768" cy="9527703"/>
          </a:xfrm>
        </p:grpSpPr>
        <p:sp>
          <p:nvSpPr>
            <p:cNvPr id="256" name="Google Shape;256;g1c08aab1bd7_0_2"/>
            <p:cNvSpPr txBox="1"/>
            <p:nvPr/>
          </p:nvSpPr>
          <p:spPr>
            <a:xfrm>
              <a:off x="3044419" y="615317"/>
              <a:ext cx="7851600" cy="4136517"/>
            </a:xfrm>
            <a:prstGeom prst="rect">
              <a:avLst/>
            </a:prstGeom>
            <a:noFill/>
            <a:ln>
              <a:noFill/>
            </a:ln>
          </p:spPr>
          <p:txBody>
            <a:bodyPr spcFirstLastPara="1" wrap="square" lIns="0" tIns="0" rIns="0" bIns="0" anchor="t" anchorCtr="0">
              <a:spAutoFit/>
            </a:bodyPr>
            <a:lstStyle/>
            <a:p>
              <a:pPr marL="457200" marR="0" lvl="0" indent="-381000" algn="just" rtl="0">
                <a:lnSpc>
                  <a:spcPct val="139958"/>
                </a:lnSpc>
                <a:spcBef>
                  <a:spcPts val="0"/>
                </a:spcBef>
                <a:spcAft>
                  <a:spcPts val="0"/>
                </a:spcAft>
                <a:buSzPts val="2400"/>
                <a:buFont typeface="Abhaya Libre"/>
                <a:buAutoNum type="arabicPeriod"/>
              </a:pPr>
              <a:r>
                <a:rPr lang="sr-Latn-RS" sz="2400" b="1" dirty="0" smtClean="0">
                  <a:latin typeface="Abhaya Libre"/>
                  <a:ea typeface="Abhaya Libre"/>
                  <a:cs typeface="Abhaya Libre"/>
                  <a:sym typeface="Abhaya Libre"/>
                </a:rPr>
                <a:t>IKT stručnost (funkcionalne veštine)</a:t>
              </a:r>
              <a:endParaRPr sz="2400" b="1"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uređaja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aplikacija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softvera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usluga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zasnovanih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IKT</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alata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zasnovanih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IKT za </a:t>
              </a:r>
              <a:r>
                <a:rPr lang="en-US" sz="2400" dirty="0" err="1" smtClean="0">
                  <a:latin typeface="Abhaya Libre"/>
                  <a:ea typeface="Abhaya Libre"/>
                  <a:cs typeface="Abhaya Libre"/>
                  <a:sym typeface="Abhaya Libre"/>
                </a:rPr>
                <a:t>efikasno</a:t>
              </a:r>
              <a:r>
                <a:rPr lang="sr-Latn-RS" sz="2400" dirty="0" smtClean="0">
                  <a:latin typeface="Abhaya Libre"/>
                  <a:ea typeface="Abhaya Libre"/>
                  <a:cs typeface="Abhaya Libre"/>
                  <a:sym typeface="Abhaya Libre"/>
                </a:rPr>
                <a:t> 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produktivno</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izvršavanje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zadataka</a:t>
              </a:r>
              <a:r>
                <a:rPr lang="sr-Latn-R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sa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pažnjom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kvalitet</a:t>
              </a:r>
              <a:endParaRPr sz="2400" dirty="0">
                <a:latin typeface="Abhaya Libre"/>
                <a:ea typeface="Abhaya Libre"/>
                <a:cs typeface="Abhaya Libre"/>
                <a:sym typeface="Abhaya Libre"/>
              </a:endParaRPr>
            </a:p>
          </p:txBody>
        </p:sp>
        <p:sp>
          <p:nvSpPr>
            <p:cNvPr id="257" name="Google Shape;257;g1c08aab1bd7_0_2"/>
            <p:cNvSpPr txBox="1"/>
            <p:nvPr/>
          </p:nvSpPr>
          <p:spPr>
            <a:xfrm>
              <a:off x="11875085" y="741450"/>
              <a:ext cx="9788400" cy="5515356"/>
            </a:xfrm>
            <a:prstGeom prst="rect">
              <a:avLst/>
            </a:prstGeom>
            <a:noFill/>
            <a:ln>
              <a:noFill/>
            </a:ln>
          </p:spPr>
          <p:txBody>
            <a:bodyPr spcFirstLastPara="1" wrap="square" lIns="0" tIns="0" rIns="0" bIns="0" anchor="t" anchorCtr="0">
              <a:spAutoFit/>
            </a:bodyPr>
            <a:lstStyle/>
            <a:p>
              <a:pPr lvl="0" algn="just">
                <a:lnSpc>
                  <a:spcPct val="139958"/>
                </a:lnSpc>
                <a:buSzPts val="2400"/>
              </a:pPr>
              <a:r>
                <a:rPr lang="en-US" sz="2400" b="1" dirty="0">
                  <a:latin typeface="Abhaya Libre"/>
                  <a:ea typeface="Abhaya Libre"/>
                  <a:cs typeface="Abhaya Libre"/>
                  <a:sym typeface="Abhaya Libre"/>
                </a:rPr>
                <a:t>3. </a:t>
              </a:r>
              <a:r>
                <a:rPr lang="en-US" sz="2400" b="1" dirty="0" err="1">
                  <a:latin typeface="Abhaya Libre"/>
                  <a:ea typeface="Abhaya Libre"/>
                  <a:cs typeface="Abhaya Libre"/>
                  <a:sym typeface="Abhaya Libre"/>
                </a:rPr>
                <a:t>Digitalno</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kreiranje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rešavanje</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problema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i</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inovativnost</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Kreativna</a:t>
              </a:r>
              <a:r>
                <a:rPr lang="en-US" sz="2400" b="1" dirty="0">
                  <a:latin typeface="Abhaya Libre"/>
                  <a:ea typeface="Abhaya Libre"/>
                  <a:cs typeface="Abhaya Libre"/>
                  <a:sym typeface="Abhaya Libre"/>
                </a:rPr>
                <a:t> </a:t>
              </a:r>
              <a:r>
                <a:rPr lang="en-US" sz="2400" b="1" dirty="0" err="1">
                  <a:latin typeface="Abhaya Libre"/>
                  <a:ea typeface="Abhaya Libre"/>
                  <a:cs typeface="Abhaya Libre"/>
                  <a:sym typeface="Abhaya Libre"/>
                </a:rPr>
                <a:t>produkcija</a:t>
              </a:r>
              <a:r>
                <a:rPr lang="en-US" sz="2400" b="1"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dizaj</a:t>
              </a:r>
              <a:r>
                <a:rPr lang="sr-Latn-RS" sz="2400" dirty="0" smtClean="0">
                  <a:latin typeface="Abhaya Libre"/>
                  <a:ea typeface="Abhaya Libre"/>
                  <a:cs typeface="Abhaya Libre"/>
                  <a:sym typeface="Abhaya Libre"/>
                </a:rPr>
                <a:t>niranja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a:t>
              </a:r>
              <a:r>
                <a:rPr lang="en-US" sz="2400" dirty="0" err="1">
                  <a:latin typeface="Abhaya Libre"/>
                  <a:ea typeface="Abhaya Libre"/>
                  <a:cs typeface="Abhaya Libre"/>
                  <a:sym typeface="Abhaya Libre"/>
                </a:rPr>
                <a:t>ili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kreiranja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artefakata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materijala</a:t>
              </a:r>
              <a:r>
                <a:rPr lang="en-US" sz="2400"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enja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dokaza</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da bi se </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reš</a:t>
              </a:r>
              <a:r>
                <a:rPr lang="sr-Latn-RS" sz="2400" dirty="0" smtClean="0">
                  <a:latin typeface="Abhaya Libre"/>
                  <a:ea typeface="Abhaya Libre"/>
                  <a:cs typeface="Abhaya Libre"/>
                  <a:sym typeface="Abhaya Libre"/>
                </a:rPr>
                <a:t>ili problemi i odgovorilo na pitanja</a:t>
              </a:r>
            </a:p>
            <a:p>
              <a:pPr marL="457200" lvl="0" indent="-381000" algn="just">
                <a:lnSpc>
                  <a:spcPct val="139958"/>
                </a:lnSpc>
                <a:buSzPts val="2400"/>
                <a:buFont typeface="Abhaya Libre"/>
                <a:buChar char="●"/>
              </a:pPr>
              <a:r>
                <a:rPr lang="en-US" sz="2400" dirty="0" err="1" smtClean="0">
                  <a:latin typeface="Abhaya Libre"/>
                  <a:ea typeface="Abhaya Libre"/>
                  <a:cs typeface="Abhaya Libre"/>
                  <a:sym typeface="Abhaya Libre"/>
                </a:rPr>
                <a:t>Kapacitet</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za </a:t>
              </a:r>
              <a:r>
                <a:rPr lang="en-US" sz="2400" dirty="0" err="1">
                  <a:latin typeface="Abhaya Libre"/>
                  <a:ea typeface="Abhaya Libre"/>
                  <a:cs typeface="Abhaya Libre"/>
                  <a:sym typeface="Abhaya Libre"/>
                </a:rPr>
                <a:t>usvajanje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razvoj </a:t>
              </a:r>
              <a:r>
                <a:rPr lang="en-US" sz="2400" dirty="0" err="1">
                  <a:latin typeface="Abhaya Libre"/>
                  <a:ea typeface="Abhaya Libre"/>
                  <a:cs typeface="Abhaya Libre"/>
                  <a:sym typeface="Abhaya Libre"/>
                </a:rPr>
                <a:t>novih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praksi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vezanih za</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digitaln</a:t>
              </a:r>
              <a:r>
                <a:rPr lang="sr-Latn-RS" sz="2400" dirty="0" smtClean="0">
                  <a:latin typeface="Abhaya Libre"/>
                  <a:ea typeface="Abhaya Libre"/>
                  <a:cs typeface="Abhaya Libre"/>
                  <a:sym typeface="Abhaya Libre"/>
                </a:rPr>
                <a:t>u</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tehnologij</a:t>
              </a:r>
              <a:r>
                <a:rPr lang="sr-Latn-RS" sz="2400" dirty="0" smtClean="0">
                  <a:latin typeface="Abhaya Libre"/>
                  <a:ea typeface="Abhaya Libre"/>
                  <a:cs typeface="Abhaya Libre"/>
                  <a:sym typeface="Abhaya Libre"/>
                </a:rPr>
                <a:t>u</a:t>
              </a:r>
              <a:endParaRPr sz="2400" dirty="0">
                <a:latin typeface="Abhaya Libre"/>
                <a:ea typeface="Abhaya Libre"/>
                <a:cs typeface="Abhaya Libre"/>
                <a:sym typeface="Abhaya Libre"/>
              </a:endParaRPr>
            </a:p>
          </p:txBody>
        </p:sp>
        <p:sp>
          <p:nvSpPr>
            <p:cNvPr id="258" name="Google Shape;258;g1c08aab1bd7_0_2"/>
            <p:cNvSpPr txBox="1"/>
            <p:nvPr/>
          </p:nvSpPr>
          <p:spPr>
            <a:xfrm>
              <a:off x="-413848" y="5317084"/>
              <a:ext cx="9394500" cy="482593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en-US" sz="2400" b="1" dirty="0" err="1" smtClean="0">
                  <a:latin typeface="Abhaya Libre"/>
                  <a:ea typeface="Abhaya Libre"/>
                  <a:cs typeface="Abhaya Libre"/>
                  <a:sym typeface="Abhaya Libre"/>
                </a:rPr>
                <a:t>Informa</a:t>
              </a:r>
              <a:r>
                <a:rPr lang="sr-Latn-RS" sz="2400" b="1" dirty="0" smtClean="0">
                  <a:latin typeface="Abhaya Libre"/>
                  <a:ea typeface="Abhaya Libre"/>
                  <a:cs typeface="Abhaya Libre"/>
                  <a:sym typeface="Abhaya Libre"/>
                </a:rPr>
                <a:t>cije</a:t>
              </a:r>
              <a:r>
                <a:rPr lang="en-US" sz="2400" b="1" dirty="0" smtClean="0">
                  <a:latin typeface="Abhaya Libre"/>
                  <a:ea typeface="Abhaya Libre"/>
                  <a:cs typeface="Abhaya Libre"/>
                  <a:sym typeface="Abhaya Libre"/>
                </a:rPr>
                <a:t>, </a:t>
              </a:r>
              <a:r>
                <a:rPr lang="sr-Latn-RS" sz="2400" b="1" dirty="0" smtClean="0">
                  <a:latin typeface="Abhaya Libre"/>
                  <a:ea typeface="Abhaya Libre"/>
                  <a:cs typeface="Abhaya Libre"/>
                  <a:sym typeface="Abhaya Libre"/>
                </a:rPr>
                <a:t>podaci</a:t>
              </a:r>
              <a:r>
                <a:rPr lang="en-US" sz="2400" b="1" dirty="0" smtClean="0">
                  <a:latin typeface="Abhaya Libre"/>
                  <a:ea typeface="Abhaya Libre"/>
                  <a:cs typeface="Abhaya Libre"/>
                  <a:sym typeface="Abhaya Libre"/>
                </a:rPr>
                <a:t> </a:t>
              </a:r>
              <a:r>
                <a:rPr lang="sr-Latn-RS" sz="2400" b="1" dirty="0" smtClean="0">
                  <a:latin typeface="Abhaya Libre"/>
                  <a:ea typeface="Abhaya Libre"/>
                  <a:cs typeface="Abhaya Libre"/>
                  <a:sym typeface="Abhaya Libre"/>
                </a:rPr>
                <a:t>i medijska pismenost</a:t>
              </a:r>
              <a:endParaRPr sz="2400" b="1" dirty="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pronalaženja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procene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upravljanja</a:t>
              </a:r>
              <a:r>
                <a:rPr lang="en-US" sz="2400" dirty="0" smtClean="0">
                  <a:latin typeface="Abhaya Libre"/>
                  <a:ea typeface="Abhaya Libre"/>
                  <a:cs typeface="Abhaya Libre"/>
                  <a:sym typeface="Abhaya Libre"/>
                </a:rPr>
                <a:t>,</a:t>
              </a:r>
              <a:r>
                <a:rPr lang="sr-Latn-R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organizovanja</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deljenja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informacija</a:t>
              </a:r>
              <a:r>
                <a:rPr lang="en-US" sz="2400" dirty="0" smtClean="0">
                  <a:latin typeface="Abhaya Libre"/>
                  <a:ea typeface="Abhaya Libre"/>
                  <a:cs typeface="Abhaya Libre"/>
                  <a:sym typeface="Abhaya Libre"/>
                </a:rPr>
                <a:t>.</a:t>
              </a:r>
              <a:endParaRPr lang="sr-Latn-RS" sz="2400"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prikupljanje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upravljanje</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pristup</a:t>
              </a:r>
              <a:r>
                <a:rPr lang="sr-Latn-RS" sz="2400" dirty="0" smtClean="0">
                  <a:latin typeface="Abhaya Libre"/>
                  <a:ea typeface="Abhaya Libre"/>
                  <a:cs typeface="Abhaya Libre"/>
                  <a:sym typeface="Abhaya Libre"/>
                </a:rPr>
                <a:t>anje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koriš</a:t>
              </a:r>
              <a:r>
                <a:rPr lang="sr-Latn-RS" sz="2400" dirty="0" smtClean="0">
                  <a:latin typeface="Abhaya Libre"/>
                  <a:ea typeface="Abhaya Libre"/>
                  <a:cs typeface="Abhaya Libre"/>
                  <a:sym typeface="Abhaya Libre"/>
                </a:rPr>
                <a:t>će</a:t>
              </a:r>
              <a:r>
                <a:rPr lang="en-US" sz="2400" dirty="0" err="1" smtClean="0">
                  <a:latin typeface="Abhaya Libre"/>
                  <a:ea typeface="Abhaya Libre"/>
                  <a:cs typeface="Abhaya Libre"/>
                  <a:sym typeface="Abhaya Libre"/>
                </a:rPr>
                <a:t>nje</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digitalnih</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podataka</a:t>
              </a:r>
              <a:endParaRPr lang="sr-Latn-RS" sz="2400"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Sposobnost</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kritičkog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primanja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odgovaranja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na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poruke</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putem </a:t>
              </a:r>
              <a:r>
                <a:rPr lang="en-US" sz="2400" dirty="0" err="1" smtClean="0">
                  <a:latin typeface="Abhaya Libre"/>
                  <a:ea typeface="Abhaya Libre"/>
                  <a:cs typeface="Abhaya Libre"/>
                  <a:sym typeface="Abhaya Libre"/>
                </a:rPr>
                <a:t>digitalnih</a:t>
              </a:r>
              <a:r>
                <a:rPr lang="en-US" sz="2400" dirty="0" smtClean="0">
                  <a:latin typeface="Abhaya Libre"/>
                  <a:ea typeface="Abhaya Libre"/>
                  <a:cs typeface="Abhaya Libre"/>
                  <a:sym typeface="Abhaya Libre"/>
                </a:rPr>
                <a:t> </a:t>
              </a:r>
              <a:r>
                <a:rPr lang="en-US" sz="2400" dirty="0" err="1" smtClean="0">
                  <a:latin typeface="Abhaya Libre"/>
                  <a:ea typeface="Abhaya Libre"/>
                  <a:cs typeface="Abhaya Libre"/>
                  <a:sym typeface="Abhaya Libre"/>
                </a:rPr>
                <a:t>medija</a:t>
              </a:r>
              <a:r>
                <a:rPr lang="sr-Latn-RS" sz="2400" dirty="0" smtClean="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259" name="Google Shape;259;g1c08aab1bd7_0_2"/>
            <p:cNvSpPr txBox="1"/>
            <p:nvPr/>
          </p:nvSpPr>
          <p:spPr>
            <a:xfrm>
              <a:off x="10896020" y="6603451"/>
              <a:ext cx="11040900"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sr-Latn-RS" sz="2400" b="1" dirty="0" smtClean="0">
                  <a:latin typeface="Abhaya Libre"/>
                  <a:ea typeface="Abhaya Libre"/>
                  <a:cs typeface="Abhaya Libre"/>
                  <a:sym typeface="Abhaya Libre"/>
                </a:rPr>
                <a:t>Digitalno učenje i razvoj</a:t>
              </a:r>
              <a:endParaRPr sz="2400" b="1" dirty="0" smtClean="0">
                <a:latin typeface="Abhaya Libre"/>
                <a:ea typeface="Abhaya Libre"/>
                <a:cs typeface="Abhaya Libre"/>
                <a:sym typeface="Abhaya Libre"/>
              </a:endParaRP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da se </a:t>
              </a:r>
              <a:r>
                <a:rPr lang="en-US" sz="2400" dirty="0" err="1">
                  <a:latin typeface="Abhaya Libre"/>
                  <a:ea typeface="Abhaya Libre"/>
                  <a:cs typeface="Abhaya Libre"/>
                  <a:sym typeface="Abhaya Libre"/>
                </a:rPr>
                <a:t>učestvuje</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a:t>
              </a:r>
              <a:r>
                <a:rPr lang="sr-Latn-RS" sz="2400" dirty="0" smtClean="0">
                  <a:latin typeface="Abhaya Libre"/>
                  <a:ea typeface="Abhaya Libre"/>
                  <a:cs typeface="Abhaya Libre"/>
                  <a:sym typeface="Abhaya Libre"/>
                </a:rPr>
                <a:t>spoznaju </a:t>
              </a:r>
              <a:r>
                <a:rPr lang="en-US" sz="2400" dirty="0" err="1" smtClean="0">
                  <a:latin typeface="Abhaya Libre"/>
                  <a:ea typeface="Abhaya Libre"/>
                  <a:cs typeface="Abhaya Libre"/>
                  <a:sym typeface="Abhaya Libre"/>
                </a:rPr>
                <a:t>mogu</a:t>
              </a:r>
              <a:r>
                <a:rPr lang="sr-Latn-RS" sz="2400" dirty="0" smtClean="0">
                  <a:latin typeface="Abhaya Libre"/>
                  <a:ea typeface="Abhaya Libre"/>
                  <a:cs typeface="Abhaya Libre"/>
                  <a:sym typeface="Abhaya Libre"/>
                </a:rPr>
                <a:t>ć</a:t>
              </a:r>
              <a:r>
                <a:rPr lang="en-US" sz="2400" dirty="0" err="1" smtClean="0">
                  <a:latin typeface="Abhaya Libre"/>
                  <a:ea typeface="Abhaya Libre"/>
                  <a:cs typeface="Abhaya Libre"/>
                  <a:sym typeface="Abhaya Libre"/>
                </a:rPr>
                <a:t>nosti</a:t>
              </a:r>
              <a:r>
                <a:rPr lang="en-US" sz="2400" dirty="0" smtClean="0">
                  <a:latin typeface="Abhaya Libre"/>
                  <a:ea typeface="Abhaya Libre"/>
                  <a:cs typeface="Abhaya Libre"/>
                  <a:sym typeface="Abhaya Libre"/>
                </a:rPr>
                <a:t> </a:t>
              </a:r>
              <a:r>
                <a:rPr lang="en-US" sz="2400" dirty="0" err="1">
                  <a:latin typeface="Abhaya Libre"/>
                  <a:ea typeface="Abhaya Libre"/>
                  <a:cs typeface="Abhaya Libre"/>
                  <a:sym typeface="Abhaya Libre"/>
                </a:rPr>
                <a:t>digitalnog</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učenja</a:t>
              </a:r>
              <a:r>
                <a:rPr lang="en-US" sz="2400" dirty="0">
                  <a:latin typeface="Abhaya Libre"/>
                  <a:ea typeface="Abhaya Libre"/>
                  <a:cs typeface="Abhaya Libre"/>
                  <a:sym typeface="Abhaya Libre"/>
                </a:rPr>
                <a:t>;</a:t>
              </a:r>
            </a:p>
            <a:p>
              <a:pPr marL="457200" lvl="0" indent="-381000" algn="just">
                <a:lnSpc>
                  <a:spcPct val="139958"/>
                </a:lnSpc>
                <a:buSzPts val="2400"/>
                <a:buFont typeface="Abhaya Libre"/>
                <a:buChar char="●"/>
              </a:pPr>
              <a:r>
                <a:rPr lang="en-US" sz="2400" dirty="0" err="1">
                  <a:latin typeface="Abhaya Libre"/>
                  <a:ea typeface="Abhaya Libre"/>
                  <a:cs typeface="Abhaya Libre"/>
                  <a:sym typeface="Abhaya Libre"/>
                </a:rPr>
                <a:t>Kapacitet</a:t>
              </a:r>
              <a:r>
                <a:rPr lang="en-US" sz="2400" dirty="0">
                  <a:latin typeface="Abhaya Libre"/>
                  <a:ea typeface="Abhaya Libre"/>
                  <a:cs typeface="Abhaya Libre"/>
                  <a:sym typeface="Abhaya Libre"/>
                </a:rPr>
                <a:t> za </a:t>
              </a:r>
              <a:r>
                <a:rPr lang="en-US" sz="2400" dirty="0" err="1">
                  <a:latin typeface="Abhaya Libre"/>
                  <a:ea typeface="Abhaya Libre"/>
                  <a:cs typeface="Abhaya Libre"/>
                  <a:sym typeface="Abhaya Libre"/>
                </a:rPr>
                <a:t>podršku</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i</a:t>
              </a:r>
              <a:r>
                <a:rPr lang="en-US" sz="2400" dirty="0">
                  <a:latin typeface="Abhaya Libre"/>
                  <a:ea typeface="Abhaya Libre"/>
                  <a:cs typeface="Abhaya Libre"/>
                  <a:sym typeface="Abhaya Libre"/>
                </a:rPr>
                <a:t> razvoj </a:t>
              </a:r>
              <a:r>
                <a:rPr lang="en-US" sz="2400" dirty="0" err="1" smtClean="0">
                  <a:latin typeface="Abhaya Libre"/>
                  <a:ea typeface="Abhaya Libre"/>
                  <a:cs typeface="Abhaya Libre"/>
                  <a:sym typeface="Abhaya Libre"/>
                </a:rPr>
                <a:t>drugih</a:t>
              </a:r>
              <a:r>
                <a:rPr lang="sr-Latn-RS" sz="2400" dirty="0" smtClean="0">
                  <a:latin typeface="Abhaya Libre"/>
                  <a:ea typeface="Abhaya Libre"/>
                  <a:cs typeface="Abhaya Libre"/>
                  <a:sym typeface="Abhaya Libre"/>
                </a:rPr>
                <a:t> osoba</a:t>
              </a:r>
              <a:r>
                <a:rPr lang="en-US" sz="2400" dirty="0" smtClean="0">
                  <a:latin typeface="Abhaya Libre"/>
                  <a:ea typeface="Abhaya Libre"/>
                  <a:cs typeface="Abhaya Libre"/>
                  <a:sym typeface="Abhaya Libre"/>
                </a:rPr>
                <a:t> </a:t>
              </a:r>
              <a:r>
                <a:rPr lang="en-US" sz="2400" dirty="0">
                  <a:latin typeface="Abhaya Libre"/>
                  <a:ea typeface="Abhaya Libre"/>
                  <a:cs typeface="Abhaya Libre"/>
                  <a:sym typeface="Abhaya Libre"/>
                </a:rPr>
                <a:t>u </a:t>
              </a:r>
              <a:r>
                <a:rPr lang="en-US" sz="2400" dirty="0" err="1">
                  <a:latin typeface="Abhaya Libre"/>
                  <a:ea typeface="Abhaya Libre"/>
                  <a:cs typeface="Abhaya Libre"/>
                  <a:sym typeface="Abhaya Libre"/>
                </a:rPr>
                <a:t>okruženjima</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bogatim</a:t>
              </a:r>
              <a:r>
                <a:rPr lang="en-US" sz="2400" dirty="0">
                  <a:latin typeface="Abhaya Libre"/>
                  <a:ea typeface="Abhaya Libre"/>
                  <a:cs typeface="Abhaya Libre"/>
                  <a:sym typeface="Abhaya Libre"/>
                </a:rPr>
                <a:t> </a:t>
              </a:r>
              <a:r>
                <a:rPr lang="en-US" sz="2400" dirty="0" err="1">
                  <a:latin typeface="Abhaya Libre"/>
                  <a:ea typeface="Abhaya Libre"/>
                  <a:cs typeface="Abhaya Libre"/>
                  <a:sym typeface="Abhaya Libre"/>
                </a:rPr>
                <a:t>digitalnim</a:t>
              </a:r>
              <a:r>
                <a:rPr lang="en-US" sz="2400" dirty="0">
                  <a:latin typeface="Abhaya Libre"/>
                  <a:ea typeface="Abhaya Libre"/>
                  <a:cs typeface="Abhaya Libre"/>
                  <a:sym typeface="Abhaya Libre"/>
                </a:rPr>
                <a:t> </a:t>
              </a:r>
              <a:r>
                <a:rPr lang="en-US" sz="2400" dirty="0" err="1" smtClean="0">
                  <a:latin typeface="Abhaya Libre"/>
                  <a:ea typeface="Abhaya Libre"/>
                  <a:cs typeface="Abhaya Libre"/>
                  <a:sym typeface="Abhaya Libre"/>
                </a:rPr>
                <a:t>sadržajem</a:t>
              </a:r>
              <a:r>
                <a:rPr lang="sr-Latn-RS" sz="2400" dirty="0" smtClean="0">
                  <a:latin typeface="Abhaya Libre"/>
                  <a:ea typeface="Abhaya Libre"/>
                  <a:cs typeface="Abhaya Libre"/>
                  <a:sym typeface="Abhaya Libre"/>
                </a:rPr>
                <a:t>.</a:t>
              </a:r>
              <a:endParaRPr sz="2400" dirty="0">
                <a:latin typeface="Abhaya Libre"/>
                <a:ea typeface="Abhaya Libre"/>
                <a:cs typeface="Abhaya Libre"/>
                <a:sym typeface="Abhaya Libre"/>
              </a:endParaRPr>
            </a:p>
          </p:txBody>
        </p:sp>
      </p:grpSp>
      <p:pic>
        <p:nvPicPr>
          <p:cNvPr id="260" name="Google Shape;260;g1c08aab1bd7_0_2"/>
          <p:cNvPicPr preferRelativeResize="0"/>
          <p:nvPr/>
        </p:nvPicPr>
        <p:blipFill rotWithShape="1">
          <a:blip r:embed="rId7">
            <a:alphaModFix/>
          </a:blip>
          <a:srcRect/>
          <a:stretch/>
        </p:blipFill>
        <p:spPr>
          <a:xfrm>
            <a:off x="509428" y="2387175"/>
            <a:ext cx="2315179" cy="2083661"/>
          </a:xfrm>
          <a:prstGeom prst="rect">
            <a:avLst/>
          </a:prstGeom>
          <a:noFill/>
          <a:ln>
            <a:noFill/>
          </a:ln>
        </p:spPr>
      </p:pic>
      <p:pic>
        <p:nvPicPr>
          <p:cNvPr id="261" name="Google Shape;261;g1c08aab1bd7_0_2"/>
          <p:cNvPicPr preferRelativeResize="0"/>
          <p:nvPr/>
        </p:nvPicPr>
        <p:blipFill rotWithShape="1">
          <a:blip r:embed="rId8">
            <a:alphaModFix/>
          </a:blip>
          <a:srcRect/>
          <a:stretch/>
        </p:blipFill>
        <p:spPr>
          <a:xfrm>
            <a:off x="3420730" y="9507741"/>
            <a:ext cx="3710719" cy="7792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3670</Words>
  <Application>Microsoft Office PowerPoint</Application>
  <PresentationFormat>Custom</PresentationFormat>
  <Paragraphs>202</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Abhaya Libre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Andrea</cp:lastModifiedBy>
  <cp:revision>41</cp:revision>
  <dcterms:created xsi:type="dcterms:W3CDTF">2006-08-16T00:00:00Z</dcterms:created>
  <dcterms:modified xsi:type="dcterms:W3CDTF">2023-05-18T11:29:55Z</dcterms:modified>
</cp:coreProperties>
</file>