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356" r:id="rId4"/>
    <p:sldId id="336" r:id="rId5"/>
    <p:sldId id="310" r:id="rId6"/>
    <p:sldId id="266" r:id="rId7"/>
    <p:sldId id="7886" r:id="rId8"/>
    <p:sldId id="341" r:id="rId9"/>
    <p:sldId id="513" r:id="rId10"/>
    <p:sldId id="7905" r:id="rId11"/>
    <p:sldId id="7892" r:id="rId12"/>
    <p:sldId id="396" r:id="rId13"/>
    <p:sldId id="7906" r:id="rId14"/>
    <p:sldId id="7878" r:id="rId15"/>
    <p:sldId id="272" r:id="rId16"/>
    <p:sldId id="273" r:id="rId17"/>
    <p:sldId id="274" r:id="rId18"/>
    <p:sldId id="276" r:id="rId19"/>
    <p:sldId id="275" r:id="rId20"/>
    <p:sldId id="277" r:id="rId21"/>
    <p:sldId id="7907" r:id="rId22"/>
    <p:sldId id="7881" r:id="rId23"/>
    <p:sldId id="271" r:id="rId24"/>
  </p:sldIdLst>
  <p:sldSz cx="18288000" cy="10287000"/>
  <p:notesSz cx="6858000" cy="9144000"/>
  <p:embeddedFontLst>
    <p:embeddedFont>
      <p:font typeface="Abhaya Libre Regular" panose="020B0604020202020204" charset="0"/>
      <p:regular r:id="rId27"/>
    </p:embeddedFont>
    <p:embeddedFont>
      <p:font typeface="Abhaya Libre Regular Bold" panose="020B0604020202020204" charset="0"/>
      <p:regular r:id="rId28"/>
    </p:embeddedFont>
    <p:embeddedFont>
      <p:font typeface="Abhaya Libre Regular Bold Italics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8E"/>
    <a:srgbClr val="800000"/>
    <a:srgbClr val="FF3399"/>
    <a:srgbClr val="B3FFFF"/>
    <a:srgbClr val="008080"/>
    <a:srgbClr val="78B400"/>
    <a:srgbClr val="FF0066"/>
    <a:srgbClr val="800080"/>
    <a:srgbClr val="FFCC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8" autoAdjust="0"/>
    <p:restoredTop sz="95033" autoAdjust="0"/>
  </p:normalViewPr>
  <p:slideViewPr>
    <p:cSldViewPr>
      <p:cViewPr varScale="1">
        <p:scale>
          <a:sx n="74" d="100"/>
          <a:sy n="74" d="100"/>
        </p:scale>
        <p:origin x="57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9666"/>
    </p:cViewPr>
  </p:sorterViewPr>
  <p:notesViewPr>
    <p:cSldViewPr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8D46E9-63F8-01E6-8E76-68D8ECDBEE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D6FA3B-F078-6E0A-0E02-0959673EE7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AADB9-85B4-454B-922C-4ABE11A4E7C9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1A35B-900E-7C0A-3DA4-50A3620BDC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1BC5F-4BF2-FF58-C5DF-5B91181D55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59DA8-E070-4FC3-ACEC-44668AEB2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006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A0978-537E-4DEF-819B-7AEBEBE18D0E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1E248-E60E-431D-BFB9-4538D4BE8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3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799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0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1E248-E60E-431D-BFB9-4538D4BE8C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0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The lines should be connected, starting from the central image. The lines become thinner as they radiate out from the center.</a:t>
            </a:r>
          </a:p>
          <a:p>
            <a:r>
              <a:rPr lang="en-US" sz="1200" dirty="0"/>
              <a:t>Make the lines the same length as the word/image they support.</a:t>
            </a:r>
          </a:p>
          <a:p>
            <a:r>
              <a:rPr lang="en-US" sz="1200" dirty="0"/>
              <a:t>Develop your own personal style of mind mapping.</a:t>
            </a:r>
          </a:p>
          <a:p>
            <a:r>
              <a:rPr lang="en-US" sz="1200" dirty="0"/>
              <a:t>Use emphasis and show associations in your mind map. Keep the mind map clear by using radial hierarchy or outlines to embrace your branches.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EB0F4-32CF-4689-BA59-524FB16DA6FE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06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epic-project.net/en/hom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uzan.com/about/mind-mapping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uzan.com/about/mind-mapping/" TargetMode="External"/><Relationship Id="rId7" Type="http://schemas.openxmlformats.org/officeDocument/2006/relationships/image" Target="../media/image17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3.png"/><Relationship Id="rId7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onybuzan.com/about/mind-mapping/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10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nybuzan.com/about/mind-mapping/" TargetMode="External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56.jpe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9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12" Type="http://schemas.openxmlformats.org/officeDocument/2006/relationships/hyperlink" Target="https://www.youtube.com/watch?v=uYBaSZYZ3sI&amp;ab_channel=BiteSizeTraini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8.svg"/><Relationship Id="rId5" Type="http://schemas.openxmlformats.org/officeDocument/2006/relationships/image" Target="../media/image17.svg"/><Relationship Id="rId10" Type="http://schemas.openxmlformats.org/officeDocument/2006/relationships/image" Target="../media/image57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.svg"/><Relationship Id="rId18" Type="http://schemas.openxmlformats.org/officeDocument/2006/relationships/image" Target="../media/image70.png"/><Relationship Id="rId3" Type="http://schemas.openxmlformats.org/officeDocument/2006/relationships/image" Target="../media/image2.svg"/><Relationship Id="rId21" Type="http://schemas.openxmlformats.org/officeDocument/2006/relationships/image" Target="../media/image73.svg"/><Relationship Id="rId7" Type="http://schemas.openxmlformats.org/officeDocument/2006/relationships/image" Target="../media/image27.svg"/><Relationship Id="rId12" Type="http://schemas.openxmlformats.org/officeDocument/2006/relationships/image" Target="../media/image3.png"/><Relationship Id="rId17" Type="http://schemas.openxmlformats.org/officeDocument/2006/relationships/image" Target="../media/image69.svg"/><Relationship Id="rId2" Type="http://schemas.openxmlformats.org/officeDocument/2006/relationships/image" Target="../media/image1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5.svg"/><Relationship Id="rId5" Type="http://schemas.openxmlformats.org/officeDocument/2006/relationships/image" Target="../media/image61.svg"/><Relationship Id="rId15" Type="http://schemas.openxmlformats.org/officeDocument/2006/relationships/image" Target="../media/image67.svg"/><Relationship Id="rId10" Type="http://schemas.openxmlformats.org/officeDocument/2006/relationships/image" Target="../media/image64.png"/><Relationship Id="rId19" Type="http://schemas.openxmlformats.org/officeDocument/2006/relationships/image" Target="../media/image71.svg"/><Relationship Id="rId4" Type="http://schemas.openxmlformats.org/officeDocument/2006/relationships/image" Target="../media/image60.png"/><Relationship Id="rId9" Type="http://schemas.openxmlformats.org/officeDocument/2006/relationships/image" Target="../media/image63.svg"/><Relationship Id="rId14" Type="http://schemas.openxmlformats.org/officeDocument/2006/relationships/image" Target="../media/image66.pn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7.sv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hyperlink" Target="https://www.youtube.com/watch?v=HuTEwU4qZAs&amp;ab_channel=EuropeanCommitteeoftheRegion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30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7.svg"/><Relationship Id="rId10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8.svg"/><Relationship Id="rId18" Type="http://schemas.openxmlformats.org/officeDocument/2006/relationships/hyperlink" Target="https://www.youtube.com/watch?v=9ADe91YDv3s&amp;ab_channel=Math%26Logic" TargetMode="External"/><Relationship Id="rId3" Type="http://schemas.openxmlformats.org/officeDocument/2006/relationships/image" Target="../media/image13.svg"/><Relationship Id="rId7" Type="http://schemas.openxmlformats.org/officeDocument/2006/relationships/image" Target="../media/image34.svg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openxmlformats.org/officeDocument/2006/relationships/image" Target="../media/image1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29.svg"/><Relationship Id="rId5" Type="http://schemas.openxmlformats.org/officeDocument/2006/relationships/image" Target="../media/image36.svg"/><Relationship Id="rId15" Type="http://schemas.openxmlformats.org/officeDocument/2006/relationships/image" Target="../media/image10.png"/><Relationship Id="rId10" Type="http://schemas.openxmlformats.org/officeDocument/2006/relationships/image" Target="../media/image28.png"/><Relationship Id="rId4" Type="http://schemas.openxmlformats.org/officeDocument/2006/relationships/image" Target="../media/image35.png"/><Relationship Id="rId9" Type="http://schemas.openxmlformats.org/officeDocument/2006/relationships/image" Target="../media/image17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0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29.sv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1.svg"/><Relationship Id="rId4" Type="http://schemas.openxmlformats.org/officeDocument/2006/relationships/image" Target="../media/image17.sv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400" y="715611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010597" cy="2394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Promovisanje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izgradnjom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kapaciteta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stručnog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obrazovanja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odraslih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(SOO)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8C575C-8661-0D70-409C-9F85FC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917" t="27037" r="46250" b="59630"/>
          <a:stretch/>
        </p:blipFill>
        <p:spPr>
          <a:xfrm rot="597454">
            <a:off x="-333141" y="7908658"/>
            <a:ext cx="4397174" cy="26992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48E5C-A4A5-FEDA-12FB-549DBEFD2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9A992-B8C7-1399-528A-52C34BB3F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68364" r="29585" b="17407"/>
          <a:stretch/>
        </p:blipFill>
        <p:spPr>
          <a:xfrm rot="16200000">
            <a:off x="397182" y="-354330"/>
            <a:ext cx="1680352" cy="2482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D4151-F3B2-D516-C7B5-F4C36133FFE0}"/>
              </a:ext>
            </a:extLst>
          </p:cNvPr>
          <p:cNvSpPr txBox="1"/>
          <p:nvPr/>
        </p:nvSpPr>
        <p:spPr>
          <a:xfrm>
            <a:off x="4349215" y="514611"/>
            <a:ext cx="123511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5400" b="1" dirty="0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5 </a:t>
            </a:r>
            <a:r>
              <a:rPr lang="en-US" sz="5400" b="1" dirty="0" err="1">
                <a:solidFill>
                  <a:srgbClr val="00918E"/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Zašto</a:t>
            </a:r>
            <a:endParaRPr lang="en-US" sz="5400" b="1" dirty="0">
              <a:solidFill>
                <a:srgbClr val="00918E"/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2DB22-824B-AABB-88C8-DF7D8268C416}"/>
              </a:ext>
            </a:extLst>
          </p:cNvPr>
          <p:cNvSpPr txBox="1"/>
          <p:nvPr/>
        </p:nvSpPr>
        <p:spPr>
          <a:xfrm>
            <a:off x="2478854" y="1732785"/>
            <a:ext cx="1474234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Izaberite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oblast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fokusa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regionu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ide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dobro.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Zapišite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odgovore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podelite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nakon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toga.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početi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nečim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poput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dovoljno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turista“.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Turisti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x region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dolaze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.“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Činjenica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 ……………………………………………………………………………………………………………………………………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3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4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……………………………………………………………………………………………………………………………..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5</a:t>
            </a:r>
            <a:r>
              <a:rPr lang="en-US" sz="2400" b="1" baseline="30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Pitanje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b="1" u="sng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……………………………………………………………………………………………………………………………..</a:t>
            </a:r>
          </a:p>
          <a:p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F6AFF079-E576-2A82-BCAE-DA473AB00E77}"/>
              </a:ext>
            </a:extLst>
          </p:cNvPr>
          <p:cNvSpPr/>
          <p:nvPr/>
        </p:nvSpPr>
        <p:spPr>
          <a:xfrm>
            <a:off x="13792200" y="36195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6</a:t>
            </a:r>
          </a:p>
          <a:p>
            <a:pPr algn="ctr"/>
            <a:r>
              <a:rPr lang="en-US" sz="2400" b="1" dirty="0" err="1"/>
              <a:t>Vežba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4404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48E5C-A4A5-FEDA-12FB-549DBEFD2B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-36943" y="8915400"/>
            <a:ext cx="3810000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89A992-B8C7-1399-528A-52C34BB3F8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68364" r="29585" b="17407"/>
          <a:stretch/>
        </p:blipFill>
        <p:spPr>
          <a:xfrm rot="16200000">
            <a:off x="397182" y="-354330"/>
            <a:ext cx="1680352" cy="24829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3BC27-E7A4-2BE7-F396-74D8C78920F9}"/>
              </a:ext>
            </a:extLst>
          </p:cNvPr>
          <p:cNvSpPr txBox="1"/>
          <p:nvPr/>
        </p:nvSpPr>
        <p:spPr>
          <a:xfrm>
            <a:off x="2036933" y="6351254"/>
            <a:ext cx="54306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Provedite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15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minuta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identifikujući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vi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organizacija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koristite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ovih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resursa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254D2-F371-8224-2F6E-58CE8CFC5D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98" t="14445" r="23226" b="44846"/>
          <a:stretch/>
        </p:blipFill>
        <p:spPr>
          <a:xfrm>
            <a:off x="8610600" y="55540"/>
            <a:ext cx="9677400" cy="3343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FA57F9-5E1C-4A70-78F2-3BE2488429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001" t="12963" r="31082" b="13333"/>
          <a:stretch/>
        </p:blipFill>
        <p:spPr>
          <a:xfrm>
            <a:off x="8610600" y="3390900"/>
            <a:ext cx="8839200" cy="6796676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6023B52-FB98-9EA2-E035-80D4FA779DDC}"/>
              </a:ext>
            </a:extLst>
          </p:cNvPr>
          <p:cNvSpPr/>
          <p:nvPr/>
        </p:nvSpPr>
        <p:spPr>
          <a:xfrm>
            <a:off x="7174992" y="6791292"/>
            <a:ext cx="978408" cy="484632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B8F6E4-F48D-96F5-43AE-E90109616589}"/>
              </a:ext>
            </a:extLst>
          </p:cNvPr>
          <p:cNvSpPr txBox="1"/>
          <p:nvPr/>
        </p:nvSpPr>
        <p:spPr>
          <a:xfrm>
            <a:off x="2149090" y="1509885"/>
            <a:ext cx="5370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" panose="020B0604020202020204" charset="0"/>
                <a:cs typeface="Abhaya Libre Regular" panose="020B0604020202020204" charset="0"/>
                <a:hlinkClick r:id="rId7"/>
              </a:rPr>
              <a:t>https://epic-project.net/en/home/</a:t>
            </a: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8" name="Star: 6 Points 17">
            <a:extLst>
              <a:ext uri="{FF2B5EF4-FFF2-40B4-BE49-F238E27FC236}">
                <a16:creationId xmlns:a16="http://schemas.microsoft.com/office/drawing/2014/main" id="{50D28921-FDBC-1409-8107-CD37B623DC92}"/>
              </a:ext>
            </a:extLst>
          </p:cNvPr>
          <p:cNvSpPr/>
          <p:nvPr/>
        </p:nvSpPr>
        <p:spPr>
          <a:xfrm>
            <a:off x="14401800" y="6994904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7</a:t>
            </a:r>
          </a:p>
          <a:p>
            <a:pPr algn="ctr"/>
            <a:r>
              <a:rPr lang="en-US" sz="2400" b="1" dirty="0" err="1"/>
              <a:t>Naučite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9F9AE508-D3C3-12FB-F41B-76E50DC9D53E}"/>
              </a:ext>
            </a:extLst>
          </p:cNvPr>
          <p:cNvSpPr/>
          <p:nvPr/>
        </p:nvSpPr>
        <p:spPr>
          <a:xfrm>
            <a:off x="7030830" y="2324100"/>
            <a:ext cx="978408" cy="484632"/>
          </a:xfrm>
          <a:prstGeom prst="rightArrow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0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2971800" y="477257"/>
            <a:ext cx="14478000" cy="6389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01250" tIns="50625" rIns="101250" bIns="50625" anchor="ctr"/>
          <a:lstStyle/>
          <a:p>
            <a:pPr>
              <a:lnSpc>
                <a:spcPct val="100000"/>
              </a:lnSpc>
            </a:pPr>
            <a:r>
              <a:rPr lang="en-GB" sz="5400" b="1" spc="-2" dirty="0">
                <a:solidFill>
                  <a:srgbClr val="00918E"/>
                </a:solidFill>
                <a:uFill>
                  <a:solidFill>
                    <a:srgbClr val="FFFFFF"/>
                  </a:solidFill>
                </a:uFill>
                <a:latin typeface="Abhaya Libre Regular" panose="020B0604020202020204" charset="0"/>
                <a:ea typeface="DejaVu Sans"/>
                <a:cs typeface="Abhaya Libre Regular" panose="020B0604020202020204" charset="0"/>
              </a:rPr>
              <a:t>TEHNIKA S.C.A.M.P.E.R-a - AKTIVNOST</a:t>
            </a:r>
            <a:endParaRPr lang="en-GB" sz="5400" b="1" spc="-2" dirty="0">
              <a:solidFill>
                <a:srgbClr val="00918E"/>
              </a:solidFill>
              <a:uFill>
                <a:solidFill>
                  <a:srgbClr val="FFFFFF"/>
                </a:solidFill>
              </a:u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3582000" y="2303235"/>
            <a:ext cx="7780860" cy="5542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51435" tIns="50625" rIns="51435" bIns="50625"/>
          <a:lstStyle/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>
              <a:lnSpc>
                <a:spcPct val="90000"/>
              </a:lnSpc>
            </a:pPr>
            <a:endParaRPr lang="en-GB" sz="1350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30" name="TextShape 3"/>
          <p:cNvSpPr txBox="1"/>
          <p:nvPr/>
        </p:nvSpPr>
        <p:spPr>
          <a:xfrm>
            <a:off x="5809809" y="7845660"/>
            <a:ext cx="11819925" cy="4465743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TextShape 3"/>
          <p:cNvSpPr txBox="1"/>
          <p:nvPr/>
        </p:nvSpPr>
        <p:spPr>
          <a:xfrm>
            <a:off x="914400" y="1273024"/>
            <a:ext cx="17114872" cy="1635358"/>
          </a:xfrm>
          <a:prstGeom prst="rect">
            <a:avLst/>
          </a:prstGeom>
          <a:noFill/>
          <a:ln>
            <a:noFill/>
          </a:ln>
        </p:spPr>
        <p:txBody>
          <a:bodyPr lIns="101250" tIns="50625" rIns="101250" bIns="50625"/>
          <a:lstStyle/>
          <a:p>
            <a:pPr marL="514350" indent="-51435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Morate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povećati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generišu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prihod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vašem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regionu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514350" indent="-514350">
              <a:buClr>
                <a:srgbClr val="00918E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Provedite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20’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zapisujući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kojih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doći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koristeći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tehniku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SCAMPER.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Važno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da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stavite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papir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– to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pomaže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razjasnite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GB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GB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</a:t>
            </a:r>
            <a:endParaRPr lang="en-GB" sz="1350" b="1" dirty="0"/>
          </a:p>
          <a:p>
            <a:endParaRPr lang="en-GB" sz="1350" dirty="0"/>
          </a:p>
          <a:p>
            <a:pPr>
              <a:lnSpc>
                <a:spcPct val="100000"/>
              </a:lnSpc>
            </a:pPr>
            <a:endParaRPr lang="en-GB" sz="1350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462597"/>
              </p:ext>
            </p:extLst>
          </p:nvPr>
        </p:nvGraphicFramePr>
        <p:xfrm>
          <a:off x="258728" y="2616834"/>
          <a:ext cx="14295472" cy="74532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5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653">
                <a:tc>
                  <a:txBody>
                    <a:bodyPr/>
                    <a:lstStyle/>
                    <a:p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 ... Substitute -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Zamena</a:t>
                      </a:r>
                      <a:endParaRPr lang="en-GB" sz="21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Koje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sličnosti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postoje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?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Šta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bi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moglo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zameni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jednu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od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aktivnosti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koje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imate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, a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koja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ne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funkcioniše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dobro?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Šta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mogli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da „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kopirate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“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sa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alternativnom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aktivnošću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kojoj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nešto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dobro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funkcioniše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–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bilo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vašem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regionu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ili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b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drugom</a:t>
                      </a:r>
                      <a:r>
                        <a:rPr lang="en-GB" sz="21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06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C ... Combine -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Kombinovanje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Može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li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nešto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kombinovati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spojiti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kako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bi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povećalo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interesovanje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za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vašu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lokalnu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oblast? Ili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povećati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posvećenost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lokalnog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stanovništva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6782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A ... Adapt -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Usvoji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promene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prilagođavanja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izvršiti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atrakcijama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resursima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vaš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region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vec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́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ima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Ili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šta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radi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region?</a:t>
                      </a:r>
                    </a:p>
                  </a:txBody>
                  <a:tcPr marL="137160" marR="137160" marT="68580" marB="6858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M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Uvećaj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smanji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izmeni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Šta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promenite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kako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to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promenite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povećali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poslovne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mogućnosti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vašem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regionu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653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P ...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Stavite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upotrebu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Na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načine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ono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što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vec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́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imate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radite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može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upotrebi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svrhe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Kako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drugačije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možete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koristiti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lokalnu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tradiciju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proizvod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prirodni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resurs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59134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E ... Eliminate -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Eliminisati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Šta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bi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moglo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ukloniti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poboljšati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Da li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eliminišete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nešto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iz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regiona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što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je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nepoželjno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smislu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npr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.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turizma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Da li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biste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da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promenite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nešto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u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oblasti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koja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nije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privlačna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00171">
                <a:tc>
                  <a:txBody>
                    <a:bodyPr/>
                    <a:lstStyle/>
                    <a:p>
                      <a:r>
                        <a:rPr lang="en-GB" sz="2100" dirty="0">
                          <a:latin typeface="Calibri" panose="020F0502020204030204" pitchFamily="34" charset="0"/>
                        </a:rPr>
                        <a:t>R ...Re-arrange -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Ponovo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uredi</a:t>
                      </a:r>
                      <a:endParaRPr lang="en-GB" sz="2100" dirty="0">
                        <a:latin typeface="Calibri" panose="020F0502020204030204" pitchFamily="34" charset="0"/>
                      </a:endParaRPr>
                    </a:p>
                  </a:txBody>
                  <a:tcPr marL="137160" marR="137160" marT="68580" marB="6858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Kakvi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bi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efekti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proizašli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iz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promene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stvari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Kako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se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stvari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mogu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uraditi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100" dirty="0" err="1">
                          <a:latin typeface="Calibri" panose="020F0502020204030204" pitchFamily="34" charset="0"/>
                        </a:rPr>
                        <a:t>drugačije</a:t>
                      </a:r>
                      <a:r>
                        <a:rPr lang="en-GB" sz="2100" dirty="0">
                          <a:latin typeface="Calibri" panose="020F0502020204030204" pitchFamily="34" charset="0"/>
                        </a:rPr>
                        <a:t>?</a:t>
                      </a:r>
                    </a:p>
                  </a:txBody>
                  <a:tcPr marL="137160" marR="137160" marT="68580" marB="6858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13">
            <a:extLst>
              <a:ext uri="{FF2B5EF4-FFF2-40B4-BE49-F238E27FC236}">
                <a16:creationId xmlns:a16="http://schemas.microsoft.com/office/drawing/2014/main" id="{90C8BF61-4523-D92C-A15F-7A0B6642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614497">
            <a:off x="16780840" y="6817695"/>
            <a:ext cx="4352147" cy="4346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F0F28B-15F5-7D44-F264-E14BC4122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309274" y="-1911727"/>
            <a:ext cx="3334026" cy="3588482"/>
          </a:xfrm>
          <a:prstGeom prst="rect">
            <a:avLst/>
          </a:prstGeom>
        </p:spPr>
      </p:pic>
      <p:sp>
        <p:nvSpPr>
          <p:cNvPr id="7" name="Star: 6 Points 6">
            <a:extLst>
              <a:ext uri="{FF2B5EF4-FFF2-40B4-BE49-F238E27FC236}">
                <a16:creationId xmlns:a16="http://schemas.microsoft.com/office/drawing/2014/main" id="{DA8D1DF4-111A-75FE-C66E-4E30B9E689D0}"/>
              </a:ext>
            </a:extLst>
          </p:cNvPr>
          <p:cNvSpPr/>
          <p:nvPr/>
        </p:nvSpPr>
        <p:spPr>
          <a:xfrm>
            <a:off x="14694757" y="412163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8</a:t>
            </a:r>
          </a:p>
          <a:p>
            <a:pPr algn="ctr"/>
            <a:r>
              <a:rPr lang="en-US" sz="2400" b="1" dirty="0" err="1"/>
              <a:t>Vežba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29848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492" y="0"/>
            <a:ext cx="14580108" cy="1299411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FAZE BRAINSTORMING-A: SAVETI 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54886"/>
            <a:ext cx="13475208" cy="7851809"/>
          </a:xfrm>
        </p:spPr>
        <p:txBody>
          <a:bodyPr>
            <a:normAutofit fontScale="92500" lnSpcReduction="10000"/>
          </a:bodyPr>
          <a:lstStyle/>
          <a:p>
            <a:pPr marL="0" indent="0" algn="l" fontAlgn="auto">
              <a:buNone/>
            </a:pPr>
            <a:r>
              <a:rPr lang="en-US" sz="2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</a:t>
            </a: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0" indent="0" algn="l" fontAlgn="auto">
              <a:buNone/>
            </a:pPr>
            <a:endParaRPr lang="en-US" sz="2600" b="1" i="0" dirty="0">
              <a:solidFill>
                <a:srgbClr val="00918E"/>
              </a:solidFill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l" fontAlgn="auto">
              <a:buClr>
                <a:srgbClr val="00918E"/>
              </a:buClr>
            </a:pP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Uz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poziv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sastanak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pošaljite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temu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zamolite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svakog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pozvanog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iznese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tri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razmjenu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tokom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sesije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Pobrinite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se da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imate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dovoljno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vremena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sesija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bude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efikasna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...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ali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ipak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fokusirana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Motivacija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smanjuje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svakom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sledećom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sesijom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 Ali tri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sata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previše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 Neka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bude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efikasna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pokušajte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od 30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minuta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do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maksimalno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sat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vremena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komplikovana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/nova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tema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sat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30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grupa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dirty="0" err="1">
                <a:latin typeface="Abhaya Libre Regular" panose="020B0604020202020204" charset="0"/>
                <a:cs typeface="Abhaya Libre Regular" panose="020B0604020202020204" charset="0"/>
              </a:rPr>
              <a:t>velika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endParaRPr lang="en-US" sz="2600" b="0" i="0" dirty="0"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algn="l" fontAlgn="auto">
              <a:buNone/>
            </a:pPr>
            <a:r>
              <a:rPr lang="en-US" sz="2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 TOKU</a:t>
            </a: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0" indent="0" algn="l" fontAlgn="auto">
              <a:buNone/>
            </a:pPr>
            <a:endParaRPr lang="en-US" sz="2600" b="1" i="0" dirty="0">
              <a:solidFill>
                <a:srgbClr val="00918E"/>
              </a:solidFill>
              <a:effectLst/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l" fontAlgn="auto">
              <a:buClr>
                <a:srgbClr val="00918E"/>
              </a:buClr>
            </a:pP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Kao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svakom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sastanku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sesiji</a:t>
            </a:r>
            <a:r>
              <a:rPr lang="en-US" sz="2600" dirty="0">
                <a:latin typeface="Abhaya Libre Regular" panose="020B0604020202020204" charset="0"/>
                <a:cs typeface="Abhaya Libre Regular" panose="020B0604020202020204" charset="0"/>
              </a:rPr>
              <a:t> brainstorming-a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potrebna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struktura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smernice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Odredite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fasilitatora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podsticati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učešće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delovati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merilac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vremena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upravljati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pozitivnom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inkluzivnom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atmosferom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zabraniti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komentare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do faze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evaluacije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nakon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toga.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Pratite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beloj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tabli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lepljivim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beleškama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zidu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Poželjno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metod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linearan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Ovo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delovati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vizuelni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dokaz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vašeg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napretka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pomoći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ostane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motivisan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Pre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nego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završite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sesiju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uverite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se da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postoje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jasna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dogovorena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očekivanja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zaključci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Svako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napusti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sesiju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znajući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sledeće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čak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da li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će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igrati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ulogu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izvršenju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6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0" indent="0" algn="l" fontAlgn="auto">
              <a:buClr>
                <a:srgbClr val="00918E"/>
              </a:buClr>
              <a:buNone/>
            </a:pPr>
            <a:r>
              <a:rPr lang="en-US" sz="26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POSLE</a:t>
            </a:r>
            <a:r>
              <a:rPr lang="en-US" sz="2600" b="1" i="0" dirty="0">
                <a:solidFill>
                  <a:srgbClr val="00918E"/>
                </a:solidFill>
                <a:effectLst/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</a:p>
          <a:p>
            <a:pPr algn="l" fontAlgn="auto">
              <a:buClr>
                <a:srgbClr val="00918E"/>
              </a:buClr>
            </a:pP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Obavestite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ljude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uradili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njihovim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idejama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čak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odbio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viši</a:t>
            </a:r>
            <a:r>
              <a:rPr lang="en-US" sz="2600" b="0" i="0" dirty="0">
                <a:effectLst/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600" b="0" i="0" dirty="0" err="1">
                <a:effectLst/>
                <a:latin typeface="Abhaya Libre Regular" panose="020B0604020202020204" charset="0"/>
                <a:cs typeface="Abhaya Libre Regular" panose="020B0604020202020204" charset="0"/>
              </a:rPr>
              <a:t>autoritet</a:t>
            </a:r>
            <a:r>
              <a:rPr lang="en-US" sz="2600" b="0" i="0">
                <a:effectLst/>
                <a:latin typeface="Abhaya Libre Regular" panose="020B0604020202020204" charset="0"/>
                <a:cs typeface="Abhaya Libre Regular" panose="020B0604020202020204" charset="0"/>
              </a:rPr>
              <a:t>!</a:t>
            </a:r>
            <a:endParaRPr lang="el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756A6E-3896-1425-45AE-EC7441C6F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8" t="59630" r="29585" b="17407"/>
          <a:stretch/>
        </p:blipFill>
        <p:spPr>
          <a:xfrm rot="16200000">
            <a:off x="696016" y="-1157702"/>
            <a:ext cx="1680352" cy="4006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5A3CE-1BAA-FFC9-030A-1CCB5DF0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31" t="39630" r="26415" b="38889"/>
          <a:stretch/>
        </p:blipFill>
        <p:spPr>
          <a:xfrm>
            <a:off x="16730037" y="8501795"/>
            <a:ext cx="1491155" cy="2209800"/>
          </a:xfrm>
          <a:prstGeom prst="rect">
            <a:avLst/>
          </a:prstGeom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0B769C29-F6F0-5A83-7136-522356DF014D}"/>
              </a:ext>
            </a:extLst>
          </p:cNvPr>
          <p:cNvGrpSpPr/>
          <p:nvPr/>
        </p:nvGrpSpPr>
        <p:grpSpPr>
          <a:xfrm>
            <a:off x="15327877" y="209183"/>
            <a:ext cx="2900572" cy="807705"/>
            <a:chOff x="0" y="0"/>
            <a:chExt cx="3867430" cy="1076939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22F13DC6-A8C2-4796-AC65-05386EEB8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F1FB3690-94B8-ECEF-A85F-5C005D0B7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960BCFFF-A895-8ED9-399B-83A5689D98F6}"/>
              </a:ext>
            </a:extLst>
          </p:cNvPr>
          <p:cNvSpPr/>
          <p:nvPr/>
        </p:nvSpPr>
        <p:spPr>
          <a:xfrm>
            <a:off x="14731306" y="4389876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9</a:t>
            </a:r>
          </a:p>
          <a:p>
            <a:pPr algn="ctr"/>
            <a:r>
              <a:rPr lang="en-US" sz="2400" b="1" dirty="0" err="1"/>
              <a:t>Naučite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7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059" y="6638811"/>
            <a:ext cx="14902126" cy="272403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3. Ne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zaboravite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dobre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0" indent="0">
              <a:buNone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Većina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entuzijazmom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bezbednom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okruženju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prosuđivanja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vide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vrstu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rezultata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održavanju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motivacije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Pre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nego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sprovedete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sesiju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važno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identifikujete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kriterijume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procenu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npr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budžet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brzina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lakoća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itd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...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Podelite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uraditi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dobrim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da 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Na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vide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dešava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l-GR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3452" y="1985028"/>
            <a:ext cx="15886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1.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Identifikujte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kriterijume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procenu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istekne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vreme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postoji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važan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sledeći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svakoj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razgovarati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proceniti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osnovu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specifičnih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kritershfgbrijuma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npr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Moramo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generišemo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prihod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/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Moramo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privučemo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turista.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obezbedi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potencijalno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uspešna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rešenje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l-GR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7583" y="3771900"/>
            <a:ext cx="13742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2.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Omogućite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diskusiju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evaluaciji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Uverite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pozitivno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povratne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preovladavaju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Ohrabrite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ne brane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njihova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kriterijume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zatražite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podržane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komentare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umu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zvučati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divlje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delimično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upotrebljive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upotrebljive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pojednostavljenom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obliku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odbacujte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divlje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dozvolite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odbace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ismevaju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Izaberite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najbolje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odgovaraju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cilju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koristite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alate,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primer, 6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šešira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dizajn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istražili</a:t>
            </a:r>
            <a:endParaRPr lang="el-GR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918374"/>
            <a:ext cx="1769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AFTER</a:t>
            </a: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2D431972-EC0D-F604-BC84-811DF288C19F}"/>
              </a:ext>
            </a:extLst>
          </p:cNvPr>
          <p:cNvSpPr/>
          <p:nvPr/>
        </p:nvSpPr>
        <p:spPr>
          <a:xfrm>
            <a:off x="14706600" y="37719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10</a:t>
            </a:r>
          </a:p>
          <a:p>
            <a:pPr algn="ctr"/>
            <a:r>
              <a:rPr lang="en-US" sz="2400" b="1" dirty="0" err="1"/>
              <a:t>Naučite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BDDCED-E102-59A0-AE32-93F6689A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2813" y="0"/>
            <a:ext cx="14581187" cy="1304925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THE STAGES OF BRAINSTORMING: TIPS 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04037B-D202-E134-E107-2A1F46153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98" t="59630" r="29585" b="17407"/>
          <a:stretch/>
        </p:blipFill>
        <p:spPr>
          <a:xfrm rot="16200000">
            <a:off x="929383" y="-1144927"/>
            <a:ext cx="1680352" cy="4006993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5DD1E0D5-2E16-EA1B-CEF8-F8A56F930B0A}"/>
              </a:ext>
            </a:extLst>
          </p:cNvPr>
          <p:cNvGrpSpPr/>
          <p:nvPr/>
        </p:nvGrpSpPr>
        <p:grpSpPr>
          <a:xfrm>
            <a:off x="15544800" y="9452718"/>
            <a:ext cx="2900572" cy="807705"/>
            <a:chOff x="0" y="0"/>
            <a:chExt cx="3867430" cy="1076939"/>
          </a:xfrm>
        </p:grpSpPr>
        <p:pic>
          <p:nvPicPr>
            <p:cNvPr id="11" name="Picture 13">
              <a:extLst>
                <a:ext uri="{FF2B5EF4-FFF2-40B4-BE49-F238E27FC236}">
                  <a16:creationId xmlns:a16="http://schemas.microsoft.com/office/drawing/2014/main" id="{A6FFDEEF-325C-B974-7EDC-BCBFAF5EC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4">
              <a:extLst>
                <a:ext uri="{FF2B5EF4-FFF2-40B4-BE49-F238E27FC236}">
                  <a16:creationId xmlns:a16="http://schemas.microsoft.com/office/drawing/2014/main" id="{2BD7227A-2E4C-68F9-2941-77FA16BA2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689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469571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koraka do pravljenja mape uma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36965"/>
            <a:ext cx="14951530" cy="6035040"/>
          </a:xfrm>
        </p:spPr>
        <p:txBody>
          <a:bodyPr/>
          <a:lstStyle/>
          <a:p>
            <a:pPr marL="685800" indent="-685800" fontAlgn="base">
              <a:buClr>
                <a:srgbClr val="00918E"/>
              </a:buClr>
              <a:buFont typeface="+mj-lt"/>
              <a:buAutoNum type="arabicPeriod" startAt="2"/>
            </a:pPr>
            <a:r>
              <a:rPr lang="en-US" b="1" dirty="0" err="1">
                <a:solidFill>
                  <a:srgbClr val="00918E"/>
                </a:solidFill>
              </a:rPr>
              <a:t>Koristite</a:t>
            </a:r>
            <a:r>
              <a:rPr lang="en-US" b="1" dirty="0">
                <a:solidFill>
                  <a:srgbClr val="00918E"/>
                </a:solidFill>
              </a:rPr>
              <a:t> SLIKU </a:t>
            </a:r>
            <a:r>
              <a:rPr lang="en-US" b="1" dirty="0" err="1">
                <a:solidFill>
                  <a:srgbClr val="00918E"/>
                </a:solidFill>
              </a:rPr>
              <a:t>ili</a:t>
            </a:r>
            <a:r>
              <a:rPr lang="en-US" b="1" dirty="0">
                <a:solidFill>
                  <a:srgbClr val="00918E"/>
                </a:solidFill>
              </a:rPr>
              <a:t> FOTOGRAFIJU za </a:t>
            </a:r>
            <a:r>
              <a:rPr lang="en-US" b="1" dirty="0" err="1">
                <a:solidFill>
                  <a:srgbClr val="00918E"/>
                </a:solidFill>
              </a:rPr>
              <a:t>svoju</a:t>
            </a:r>
            <a:r>
              <a:rPr lang="en-US" b="1" dirty="0">
                <a:solidFill>
                  <a:srgbClr val="00918E"/>
                </a:solidFill>
              </a:rPr>
              <a:t> </a:t>
            </a:r>
            <a:r>
              <a:rPr lang="en-US" b="1" dirty="0" err="1">
                <a:solidFill>
                  <a:srgbClr val="00918E"/>
                </a:solidFill>
              </a:rPr>
              <a:t>centralnu</a:t>
            </a:r>
            <a:r>
              <a:rPr lang="en-US" b="1" dirty="0">
                <a:solidFill>
                  <a:srgbClr val="00918E"/>
                </a:solidFill>
              </a:rPr>
              <a:t> </a:t>
            </a:r>
            <a:r>
              <a:rPr lang="en-US" b="1" dirty="0" err="1">
                <a:solidFill>
                  <a:srgbClr val="00918E"/>
                </a:solidFill>
              </a:rPr>
              <a:t>ideju</a:t>
            </a:r>
            <a:r>
              <a:rPr lang="en-US" b="1" dirty="0">
                <a:solidFill>
                  <a:srgbClr val="00918E"/>
                </a:solidFill>
              </a:rPr>
              <a:t>.</a:t>
            </a:r>
            <a:r>
              <a:rPr lang="en-US" dirty="0"/>
              <a:t>      </a:t>
            </a:r>
            <a:r>
              <a:rPr lang="en-US" dirty="0" err="1"/>
              <a:t>Zašto</a:t>
            </a:r>
            <a:r>
              <a:rPr lang="en-US" dirty="0"/>
              <a:t>?</a:t>
            </a:r>
          </a:p>
          <a:p>
            <a:pPr marL="685800" indent="-83345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/>
              <a:t> 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Zato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što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slika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vredi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hiljadu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reči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pomaže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vam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da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koristite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svoju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maštu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Centralna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slika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je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zanimljivija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drži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vas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usredsređenim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pomaže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vam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da se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koncentrišete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daje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vašem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mozgu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više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zujanja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!</a:t>
            </a:r>
            <a:endParaRPr lang="el-GR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7650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76407" y="4663619"/>
            <a:ext cx="2718708" cy="278841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677400" y="9163916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CE51ECF7-ACA3-6008-399E-8340449161AD}"/>
              </a:ext>
            </a:extLst>
          </p:cNvPr>
          <p:cNvSpPr/>
          <p:nvPr/>
        </p:nvSpPr>
        <p:spPr>
          <a:xfrm>
            <a:off x="14706600" y="3771900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3450A1-6AC9-1023-2654-7E57091C11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7037" r="46250" b="59630"/>
          <a:stretch/>
        </p:blipFill>
        <p:spPr>
          <a:xfrm>
            <a:off x="0" y="7587717"/>
            <a:ext cx="4397174" cy="2699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87ECD-935A-8559-0A20-F7EB7E1106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998" t="59630" r="29585" b="17407"/>
          <a:stretch/>
        </p:blipFill>
        <p:spPr>
          <a:xfrm>
            <a:off x="17221200" y="-114300"/>
            <a:ext cx="990600" cy="23622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DFB2302-2807-2EC5-61A0-A16857532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211299" y="-914324"/>
            <a:ext cx="2556197" cy="275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787979"/>
          </a:xfrm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chemeClr val="accent1">
                    <a:lumMod val="75000"/>
                  </a:schemeClr>
                </a:solidFill>
              </a:rPr>
              <a:t>7 koraka do pravljenja mape uma</a:t>
            </a:r>
            <a:endParaRPr lang="el-GR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2179832"/>
            <a:ext cx="14580110" cy="6035040"/>
          </a:xfrm>
          <a:solidFill>
            <a:srgbClr val="FFFF9B"/>
          </a:solidFill>
          <a:ln>
            <a:solidFill>
              <a:srgbClr val="FF0000"/>
            </a:solidFill>
          </a:ln>
        </p:spPr>
        <p:txBody>
          <a:bodyPr/>
          <a:lstStyle/>
          <a:p>
            <a:pPr marL="685800" indent="-685800" fontAlgn="base">
              <a:buClr>
                <a:schemeClr val="accent1">
                  <a:lumMod val="75000"/>
                </a:schemeClr>
              </a:buClr>
              <a:buFont typeface="+mj-lt"/>
              <a:buAutoNum type="arabicPeriod" startAt="3"/>
            </a:pPr>
            <a:r>
              <a:rPr lang="en-US" b="1" dirty="0" err="1">
                <a:solidFill>
                  <a:srgbClr val="00B0F0"/>
                </a:solidFill>
              </a:rPr>
              <a:t>Koristite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>
                <a:solidFill>
                  <a:srgbClr val="00B0F0"/>
                </a:solidFill>
              </a:rPr>
              <a:t>O</a:t>
            </a:r>
            <a:r>
              <a:rPr lang="en-US" b="1" dirty="0">
                <a:solidFill>
                  <a:srgbClr val="00B050"/>
                </a:solidFill>
              </a:rPr>
              <a:t>J</a:t>
            </a:r>
            <a:r>
              <a:rPr lang="en-US" b="1" dirty="0">
                <a:solidFill>
                  <a:srgbClr val="00B0F0"/>
                </a:solidFill>
              </a:rPr>
              <a:t>E </a:t>
            </a:r>
            <a:r>
              <a:rPr lang="en-US" b="1" dirty="0" err="1">
                <a:solidFill>
                  <a:srgbClr val="00B0F0"/>
                </a:solidFill>
              </a:rPr>
              <a:t>svuda</a:t>
            </a:r>
            <a:r>
              <a:rPr lang="en-US" b="1" dirty="0">
                <a:solidFill>
                  <a:srgbClr val="00B0F0"/>
                </a:solidFill>
              </a:rPr>
              <a:t>.</a:t>
            </a:r>
            <a:r>
              <a:rPr lang="en-US" dirty="0"/>
              <a:t>    </a:t>
            </a:r>
            <a:r>
              <a:rPr lang="en-US" b="1" dirty="0">
                <a:solidFill>
                  <a:srgbClr val="00B050"/>
                </a:solidFill>
              </a:rPr>
              <a:t>Why? 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en-US" b="1" i="1" dirty="0" err="1">
                <a:solidFill>
                  <a:srgbClr val="FF0000"/>
                </a:solidFill>
              </a:rPr>
              <a:t>Jer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boje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uzbudljive</a:t>
            </a:r>
            <a:r>
              <a:rPr lang="en-US" b="1" i="1" dirty="0">
                <a:solidFill>
                  <a:srgbClr val="FF0000"/>
                </a:solidFill>
              </a:rPr>
              <a:t> za </a:t>
            </a:r>
            <a:r>
              <a:rPr lang="en-US" b="1" i="1" dirty="0" err="1">
                <a:solidFill>
                  <a:srgbClr val="FF0000"/>
                </a:solidFill>
              </a:rPr>
              <a:t>vaš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mozak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kao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slike</a:t>
            </a:r>
            <a:r>
              <a:rPr lang="en-US" b="1" i="1" dirty="0">
                <a:solidFill>
                  <a:srgbClr val="FF0000"/>
                </a:solidFill>
              </a:rPr>
              <a:t>.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Boja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dodaje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dodatnu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živost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vašoj</a:t>
            </a:r>
            <a:r>
              <a:rPr lang="en-US" b="1" i="1" dirty="0">
                <a:solidFill>
                  <a:srgbClr val="7030A0"/>
                </a:solidFill>
              </a:rPr>
              <a:t> </a:t>
            </a:r>
            <a:r>
              <a:rPr lang="en-US" b="1" i="1" dirty="0" err="1">
                <a:solidFill>
                  <a:srgbClr val="7030A0"/>
                </a:solidFill>
              </a:rPr>
              <a:t>mapi</a:t>
            </a:r>
            <a:r>
              <a:rPr lang="en-US" b="1" i="1" dirty="0">
                <a:solidFill>
                  <a:srgbClr val="7030A0"/>
                </a:solidFill>
              </a:rPr>
              <a:t>,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dodaje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ogromnu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energiju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vašem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kreativnom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razmišljanju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i</a:t>
            </a:r>
            <a:r>
              <a:rPr lang="en-US" b="1" i="1" dirty="0">
                <a:solidFill>
                  <a:srgbClr val="0000FF"/>
                </a:solidFill>
              </a:rPr>
              <a:t> </a:t>
            </a:r>
            <a:r>
              <a:rPr lang="en-US" b="1" i="1" dirty="0" err="1">
                <a:solidFill>
                  <a:srgbClr val="0000FF"/>
                </a:solidFill>
              </a:rPr>
              <a:t>zabavna</a:t>
            </a:r>
            <a:r>
              <a:rPr lang="en-US" b="1" i="1" dirty="0">
                <a:solidFill>
                  <a:srgbClr val="0000FF"/>
                </a:solidFill>
              </a:rPr>
              <a:t> je!</a:t>
            </a:r>
            <a:r>
              <a:rPr lang="en-US" b="1" i="1" dirty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en-US" b="1" i="1" dirty="0">
              <a:solidFill>
                <a:srgbClr val="00B050"/>
              </a:solidFill>
            </a:endParaRP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i="1" dirty="0">
                <a:solidFill>
                  <a:srgbClr val="FF0000"/>
                </a:solidFill>
              </a:rPr>
              <a:t> 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9829800" y="9763746"/>
            <a:ext cx="73732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/>
              <a:t>http://www.tonybuzan.com/about/mind-mapping/</a:t>
            </a:r>
            <a:endParaRPr lang="el-GR" sz="2700" dirty="0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6078F473-182F-F825-5A87-89D10370203B}"/>
              </a:ext>
            </a:extLst>
          </p:cNvPr>
          <p:cNvSpPr/>
          <p:nvPr/>
        </p:nvSpPr>
        <p:spPr>
          <a:xfrm>
            <a:off x="14490353" y="6251419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1A0F7229-45B8-7A00-47A4-6BF1105C4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258093" y="-679161"/>
            <a:ext cx="2556197" cy="27512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3D8DA-02FA-5F74-4EA5-3BC5CED766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9712" y="2723"/>
            <a:ext cx="2377997" cy="2321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D0A01-CBA5-99A9-B8AE-A797413705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" r="86023" b="73255"/>
          <a:stretch/>
        </p:blipFill>
        <p:spPr>
          <a:xfrm rot="20325094">
            <a:off x="-155580" y="7810500"/>
            <a:ext cx="1511647" cy="27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787979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KORAKA ZA PRAVLJENJE MARTA UMA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204" y="2079258"/>
            <a:ext cx="14580110" cy="7372350"/>
          </a:xfrm>
        </p:spPr>
        <p:txBody>
          <a:bodyPr/>
          <a:lstStyle/>
          <a:p>
            <a:pPr marL="685800" indent="-685800" fontAlgn="base">
              <a:buClr>
                <a:srgbClr val="00918E"/>
              </a:buClr>
              <a:buFont typeface="+mj-lt"/>
              <a:buAutoNum type="arabicPeriod" startAt="4"/>
            </a:pP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Povežite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GLAVNE GRANE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centralnom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slikom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povežite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ogranke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drugog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trećeg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prvim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drugim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nivoom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itd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   </a:t>
            </a:r>
          </a:p>
          <a:p>
            <a:pPr marL="0" indent="0" fontAlgn="base">
              <a:buClr>
                <a:srgbClr val="00918E"/>
              </a:buClr>
              <a:buNone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	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mozak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funkcioniše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povezano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povezuje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tri,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četiri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zajedno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	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mnogo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lakše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razumeti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zapamtiti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623888" indent="-623888" fontAlgn="base">
              <a:buClr>
                <a:srgbClr val="00918E"/>
              </a:buClr>
              <a:buFont typeface="+mj-lt"/>
              <a:buAutoNum type="arabicPeriod" startAt="5"/>
            </a:pP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Neka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grane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KRIVLJE, a ne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prave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0" indent="0" fontAlgn="base">
              <a:buClr>
                <a:srgbClr val="00918E"/>
              </a:buClr>
              <a:buNone/>
            </a:pP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	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Jer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dosadno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mozgu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b="1" i="1" dirty="0">
              <a:solidFill>
                <a:schemeClr val="bg2">
                  <a:lumMod val="25000"/>
                </a:schemeClr>
              </a:solidFill>
            </a:endParaRPr>
          </a:p>
          <a:p>
            <a:endParaRPr lang="el-GR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5070022" y="6098722"/>
            <a:ext cx="2449286" cy="1249136"/>
          </a:xfrm>
          <a:prstGeom prst="curvedConnector3">
            <a:avLst>
              <a:gd name="adj1" fmla="val 28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4816" y="6332275"/>
            <a:ext cx="1641021" cy="1683098"/>
          </a:xfrm>
          <a:prstGeom prst="rect">
            <a:avLst/>
          </a:prstGeom>
          <a:noFill/>
        </p:spPr>
      </p:pic>
      <p:sp>
        <p:nvSpPr>
          <p:cNvPr id="10" name="Freeform 9"/>
          <p:cNvSpPr/>
          <p:nvPr/>
        </p:nvSpPr>
        <p:spPr>
          <a:xfrm>
            <a:off x="8890907" y="5972176"/>
            <a:ext cx="2939142" cy="2302328"/>
          </a:xfrm>
          <a:custGeom>
            <a:avLst/>
            <a:gdLst>
              <a:gd name="connsiteX0" fmla="*/ 0 w 1959428"/>
              <a:gd name="connsiteY0" fmla="*/ 623206 h 1534885"/>
              <a:gd name="connsiteX1" fmla="*/ 1583871 w 1959428"/>
              <a:gd name="connsiteY1" fmla="*/ 117021 h 1534885"/>
              <a:gd name="connsiteX2" fmla="*/ 1077686 w 1959428"/>
              <a:gd name="connsiteY2" fmla="*/ 1325335 h 1534885"/>
              <a:gd name="connsiteX3" fmla="*/ 1045028 w 1959428"/>
              <a:gd name="connsiteY3" fmla="*/ 1374321 h 1534885"/>
              <a:gd name="connsiteX4" fmla="*/ 1959428 w 1959428"/>
              <a:gd name="connsiteY4" fmla="*/ 1309006 h 15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1534885">
                <a:moveTo>
                  <a:pt x="0" y="623206"/>
                </a:moveTo>
                <a:cubicBezTo>
                  <a:pt x="702128" y="311603"/>
                  <a:pt x="1404257" y="0"/>
                  <a:pt x="1583871" y="117021"/>
                </a:cubicBezTo>
                <a:cubicBezTo>
                  <a:pt x="1763485" y="234043"/>
                  <a:pt x="1167493" y="1115785"/>
                  <a:pt x="1077686" y="1325335"/>
                </a:cubicBezTo>
                <a:cubicBezTo>
                  <a:pt x="987879" y="1534885"/>
                  <a:pt x="898071" y="1377042"/>
                  <a:pt x="1045028" y="1374321"/>
                </a:cubicBezTo>
                <a:cubicBezTo>
                  <a:pt x="1191985" y="1371600"/>
                  <a:pt x="1575706" y="1340303"/>
                  <a:pt x="1959428" y="130900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4" name="Freeform 13"/>
          <p:cNvSpPr/>
          <p:nvPr/>
        </p:nvSpPr>
        <p:spPr>
          <a:xfrm>
            <a:off x="6926220" y="5141762"/>
            <a:ext cx="3360780" cy="1569282"/>
          </a:xfrm>
          <a:custGeom>
            <a:avLst/>
            <a:gdLst>
              <a:gd name="connsiteX0" fmla="*/ 542349 w 2240520"/>
              <a:gd name="connsiteY0" fmla="*/ 1046188 h 1046188"/>
              <a:gd name="connsiteX1" fmla="*/ 395391 w 2240520"/>
              <a:gd name="connsiteY1" fmla="*/ 1029859 h 1046188"/>
              <a:gd name="connsiteX2" fmla="*/ 346406 w 2240520"/>
              <a:gd name="connsiteY2" fmla="*/ 1013530 h 1046188"/>
              <a:gd name="connsiteX3" fmla="*/ 281091 w 2240520"/>
              <a:gd name="connsiteY3" fmla="*/ 997202 h 1046188"/>
              <a:gd name="connsiteX4" fmla="*/ 232106 w 2240520"/>
              <a:gd name="connsiteY4" fmla="*/ 948216 h 1046188"/>
              <a:gd name="connsiteX5" fmla="*/ 166791 w 2240520"/>
              <a:gd name="connsiteY5" fmla="*/ 866573 h 1046188"/>
              <a:gd name="connsiteX6" fmla="*/ 117806 w 2240520"/>
              <a:gd name="connsiteY6" fmla="*/ 850245 h 1046188"/>
              <a:gd name="connsiteX7" fmla="*/ 68820 w 2240520"/>
              <a:gd name="connsiteY7" fmla="*/ 752273 h 1046188"/>
              <a:gd name="connsiteX8" fmla="*/ 36163 w 2240520"/>
              <a:gd name="connsiteY8" fmla="*/ 703288 h 1046188"/>
              <a:gd name="connsiteX9" fmla="*/ 52491 w 2240520"/>
              <a:gd name="connsiteY9" fmla="*/ 474688 h 1046188"/>
              <a:gd name="connsiteX10" fmla="*/ 166791 w 2240520"/>
              <a:gd name="connsiteY10" fmla="*/ 393045 h 1046188"/>
              <a:gd name="connsiteX11" fmla="*/ 199449 w 2240520"/>
              <a:gd name="connsiteY11" fmla="*/ 360388 h 1046188"/>
              <a:gd name="connsiteX12" fmla="*/ 281091 w 2240520"/>
              <a:gd name="connsiteY12" fmla="*/ 327730 h 1046188"/>
              <a:gd name="connsiteX13" fmla="*/ 395391 w 2240520"/>
              <a:gd name="connsiteY13" fmla="*/ 295073 h 1046188"/>
              <a:gd name="connsiteX14" fmla="*/ 444377 w 2240520"/>
              <a:gd name="connsiteY14" fmla="*/ 278745 h 1046188"/>
              <a:gd name="connsiteX15" fmla="*/ 917906 w 2240520"/>
              <a:gd name="connsiteY15" fmla="*/ 262416 h 1046188"/>
              <a:gd name="connsiteX16" fmla="*/ 1113849 w 2240520"/>
              <a:gd name="connsiteY16" fmla="*/ 131788 h 1046188"/>
              <a:gd name="connsiteX17" fmla="*/ 1228149 w 2240520"/>
              <a:gd name="connsiteY17" fmla="*/ 50145 h 1046188"/>
              <a:gd name="connsiteX18" fmla="*/ 1293463 w 2240520"/>
              <a:gd name="connsiteY18" fmla="*/ 17488 h 1046188"/>
              <a:gd name="connsiteX19" fmla="*/ 1473077 w 2240520"/>
              <a:gd name="connsiteY19" fmla="*/ 229759 h 1046188"/>
              <a:gd name="connsiteX20" fmla="*/ 1554720 w 2240520"/>
              <a:gd name="connsiteY20" fmla="*/ 327730 h 1046188"/>
              <a:gd name="connsiteX21" fmla="*/ 1799649 w 2240520"/>
              <a:gd name="connsiteY21" fmla="*/ 311402 h 1046188"/>
              <a:gd name="connsiteX22" fmla="*/ 1897620 w 2240520"/>
              <a:gd name="connsiteY22" fmla="*/ 246088 h 1046188"/>
              <a:gd name="connsiteX23" fmla="*/ 1946606 w 2240520"/>
              <a:gd name="connsiteY23" fmla="*/ 229759 h 1046188"/>
              <a:gd name="connsiteX24" fmla="*/ 2126220 w 2240520"/>
              <a:gd name="connsiteY24" fmla="*/ 180773 h 1046188"/>
              <a:gd name="connsiteX25" fmla="*/ 2240520 w 2240520"/>
              <a:gd name="connsiteY25" fmla="*/ 148116 h 10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40520" h="1046188">
                <a:moveTo>
                  <a:pt x="542349" y="1046188"/>
                </a:moveTo>
                <a:cubicBezTo>
                  <a:pt x="493363" y="1040745"/>
                  <a:pt x="444008" y="1037962"/>
                  <a:pt x="395391" y="1029859"/>
                </a:cubicBezTo>
                <a:cubicBezTo>
                  <a:pt x="378414" y="1027029"/>
                  <a:pt x="362955" y="1018258"/>
                  <a:pt x="346406" y="1013530"/>
                </a:cubicBezTo>
                <a:cubicBezTo>
                  <a:pt x="324828" y="1007365"/>
                  <a:pt x="302863" y="1002645"/>
                  <a:pt x="281091" y="997202"/>
                </a:cubicBezTo>
                <a:cubicBezTo>
                  <a:pt x="264763" y="980873"/>
                  <a:pt x="247312" y="965595"/>
                  <a:pt x="232106" y="948216"/>
                </a:cubicBezTo>
                <a:cubicBezTo>
                  <a:pt x="209156" y="921988"/>
                  <a:pt x="193252" y="889254"/>
                  <a:pt x="166791" y="866573"/>
                </a:cubicBezTo>
                <a:cubicBezTo>
                  <a:pt x="153723" y="855372"/>
                  <a:pt x="134134" y="855688"/>
                  <a:pt x="117806" y="850245"/>
                </a:cubicBezTo>
                <a:cubicBezTo>
                  <a:pt x="24213" y="709854"/>
                  <a:pt x="136426" y="887484"/>
                  <a:pt x="68820" y="752273"/>
                </a:cubicBezTo>
                <a:cubicBezTo>
                  <a:pt x="60044" y="734721"/>
                  <a:pt x="47049" y="719616"/>
                  <a:pt x="36163" y="703288"/>
                </a:cubicBezTo>
                <a:cubicBezTo>
                  <a:pt x="17633" y="610638"/>
                  <a:pt x="0" y="579670"/>
                  <a:pt x="52491" y="474688"/>
                </a:cubicBezTo>
                <a:cubicBezTo>
                  <a:pt x="60152" y="459367"/>
                  <a:pt x="148057" y="408032"/>
                  <a:pt x="166791" y="393045"/>
                </a:cubicBezTo>
                <a:cubicBezTo>
                  <a:pt x="178812" y="383428"/>
                  <a:pt x="186083" y="368026"/>
                  <a:pt x="199449" y="360388"/>
                </a:cubicBezTo>
                <a:cubicBezTo>
                  <a:pt x="224898" y="345846"/>
                  <a:pt x="253647" y="338022"/>
                  <a:pt x="281091" y="327730"/>
                </a:cubicBezTo>
                <a:cubicBezTo>
                  <a:pt x="343712" y="304247"/>
                  <a:pt x="323360" y="315653"/>
                  <a:pt x="395391" y="295073"/>
                </a:cubicBezTo>
                <a:cubicBezTo>
                  <a:pt x="411941" y="290345"/>
                  <a:pt x="427199" y="279819"/>
                  <a:pt x="444377" y="278745"/>
                </a:cubicBezTo>
                <a:cubicBezTo>
                  <a:pt x="602006" y="268893"/>
                  <a:pt x="760063" y="267859"/>
                  <a:pt x="917906" y="262416"/>
                </a:cubicBezTo>
                <a:cubicBezTo>
                  <a:pt x="1001027" y="234709"/>
                  <a:pt x="1042499" y="226924"/>
                  <a:pt x="1113849" y="131788"/>
                </a:cubicBezTo>
                <a:cubicBezTo>
                  <a:pt x="1176299" y="48520"/>
                  <a:pt x="1136432" y="73073"/>
                  <a:pt x="1228149" y="50145"/>
                </a:cubicBezTo>
                <a:cubicBezTo>
                  <a:pt x="1249920" y="39259"/>
                  <a:pt x="1269184" y="19222"/>
                  <a:pt x="1293463" y="17488"/>
                </a:cubicBezTo>
                <a:cubicBezTo>
                  <a:pt x="1538284" y="0"/>
                  <a:pt x="1432653" y="27636"/>
                  <a:pt x="1473077" y="229759"/>
                </a:cubicBezTo>
                <a:cubicBezTo>
                  <a:pt x="1478761" y="258177"/>
                  <a:pt x="1538669" y="311679"/>
                  <a:pt x="1554720" y="327730"/>
                </a:cubicBezTo>
                <a:cubicBezTo>
                  <a:pt x="1636363" y="322287"/>
                  <a:pt x="1718325" y="320438"/>
                  <a:pt x="1799649" y="311402"/>
                </a:cubicBezTo>
                <a:cubicBezTo>
                  <a:pt x="1869531" y="303637"/>
                  <a:pt x="1837818" y="285955"/>
                  <a:pt x="1897620" y="246088"/>
                </a:cubicBezTo>
                <a:cubicBezTo>
                  <a:pt x="1911941" y="236541"/>
                  <a:pt x="1931211" y="237456"/>
                  <a:pt x="1946606" y="229759"/>
                </a:cubicBezTo>
                <a:cubicBezTo>
                  <a:pt x="2070102" y="168011"/>
                  <a:pt x="1891149" y="210158"/>
                  <a:pt x="2126220" y="180773"/>
                </a:cubicBezTo>
                <a:cubicBezTo>
                  <a:pt x="2193321" y="136040"/>
                  <a:pt x="2155581" y="148116"/>
                  <a:pt x="2240520" y="148116"/>
                </a:cubicBezTo>
              </a:path>
            </a:pathLst>
          </a:cu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6" name="Arc 15"/>
          <p:cNvSpPr/>
          <p:nvPr/>
        </p:nvSpPr>
        <p:spPr>
          <a:xfrm rot="19944118">
            <a:off x="0" y="7690757"/>
            <a:ext cx="8058150" cy="303711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315701" y="6368144"/>
            <a:ext cx="1665515" cy="73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44251" y="7053944"/>
            <a:ext cx="1690007" cy="48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589330" y="5559880"/>
            <a:ext cx="906236" cy="75927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2809765" y="6441621"/>
            <a:ext cx="1543050" cy="514350"/>
          </a:xfrm>
          <a:custGeom>
            <a:avLst/>
            <a:gdLst>
              <a:gd name="connsiteX0" fmla="*/ 0 w 1028700"/>
              <a:gd name="connsiteY0" fmla="*/ 0 h 342900"/>
              <a:gd name="connsiteX1" fmla="*/ 587828 w 1028700"/>
              <a:gd name="connsiteY1" fmla="*/ 342900 h 342900"/>
              <a:gd name="connsiteX2" fmla="*/ 1028700 w 10287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342900">
                <a:moveTo>
                  <a:pt x="0" y="0"/>
                </a:moveTo>
                <a:cubicBezTo>
                  <a:pt x="208189" y="171450"/>
                  <a:pt x="416378" y="342900"/>
                  <a:pt x="587828" y="342900"/>
                </a:cubicBezTo>
                <a:cubicBezTo>
                  <a:pt x="759278" y="342900"/>
                  <a:pt x="955221" y="65314"/>
                  <a:pt x="1028700" y="0"/>
                </a:cubicBezTo>
              </a:path>
            </a:pathLst>
          </a:cu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24" name="Rectangle 23"/>
          <p:cNvSpPr/>
          <p:nvPr/>
        </p:nvSpPr>
        <p:spPr>
          <a:xfrm>
            <a:off x="10021072" y="9420765"/>
            <a:ext cx="74517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hlinkClick r:id="rId3"/>
              </a:rPr>
              <a:t>http://www.tonybuzan.com/about/mind-mapping/</a:t>
            </a:r>
            <a:r>
              <a:rPr lang="en-US" sz="2700" dirty="0"/>
              <a:t> 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B90465A2-59C1-E1DE-8CBA-EA044B0A79A4}"/>
              </a:ext>
            </a:extLst>
          </p:cNvPr>
          <p:cNvSpPr/>
          <p:nvPr/>
        </p:nvSpPr>
        <p:spPr>
          <a:xfrm>
            <a:off x="14897550" y="5141762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424DA78B-37FA-AA6D-1C58-F47C3A787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23330" y="5437918"/>
            <a:ext cx="2556197" cy="2751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FB67F-2294-8535-0CC7-66ECACBC5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998" t="59630" r="29585" b="17407"/>
          <a:stretch/>
        </p:blipFill>
        <p:spPr>
          <a:xfrm>
            <a:off x="17297400" y="0"/>
            <a:ext cx="990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0"/>
            <a:ext cx="14580108" cy="1787979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KORAKA ZA PRAVLJENJE MARTA UMA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2816679"/>
            <a:ext cx="14580110" cy="5045529"/>
          </a:xfrm>
        </p:spPr>
        <p:txBody>
          <a:bodyPr/>
          <a:lstStyle/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rgbClr val="00918E"/>
                </a:solidFill>
              </a:rPr>
              <a:t>6</a:t>
            </a:r>
            <a:r>
              <a:rPr lang="en-US" dirty="0">
                <a:solidFill>
                  <a:srgbClr val="00918E"/>
                </a:solidFill>
              </a:rPr>
              <a:t>. </a:t>
            </a:r>
            <a:r>
              <a:rPr lang="en-US" b="1" dirty="0" err="1">
                <a:solidFill>
                  <a:srgbClr val="00918E"/>
                </a:solidFill>
              </a:rPr>
              <a:t>Koristite</a:t>
            </a:r>
            <a:r>
              <a:rPr lang="en-US" b="1" dirty="0">
                <a:solidFill>
                  <a:srgbClr val="00918E"/>
                </a:solidFill>
              </a:rPr>
              <a:t> JEDNU KLJUČNU REČ PO REDU.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 err="1"/>
              <a:t>Zašto</a:t>
            </a:r>
            <a:r>
              <a:rPr lang="en-US" dirty="0"/>
              <a:t>? </a:t>
            </a:r>
            <a:r>
              <a:rPr lang="en-US" dirty="0" err="1"/>
              <a:t>Zato</a:t>
            </a:r>
            <a:r>
              <a:rPr lang="en-US" dirty="0"/>
              <a:t> </a:t>
            </a:r>
            <a:r>
              <a:rPr lang="en-US" dirty="0" err="1"/>
              <a:t>što</a:t>
            </a:r>
            <a:r>
              <a:rPr lang="en-US" dirty="0"/>
              <a:t> </a:t>
            </a:r>
            <a:r>
              <a:rPr lang="en-US" dirty="0" err="1"/>
              <a:t>pojedinačne</a:t>
            </a:r>
            <a:r>
              <a:rPr lang="en-US" dirty="0"/>
              <a:t>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reči</a:t>
            </a:r>
            <a:r>
              <a:rPr lang="en-US" dirty="0"/>
              <a:t> </a:t>
            </a:r>
            <a:r>
              <a:rPr lang="en-US" dirty="0" err="1"/>
              <a:t>daju</a:t>
            </a:r>
            <a:r>
              <a:rPr lang="en-US" dirty="0"/>
              <a:t> </a:t>
            </a:r>
            <a:r>
              <a:rPr lang="en-US" dirty="0" err="1"/>
              <a:t>vašoj</a:t>
            </a:r>
            <a:r>
              <a:rPr lang="en-US" dirty="0"/>
              <a:t> </a:t>
            </a:r>
            <a:r>
              <a:rPr lang="en-US" dirty="0" err="1"/>
              <a:t>mapi</a:t>
            </a:r>
            <a:r>
              <a:rPr lang="en-US" dirty="0"/>
              <a:t>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snage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fleksibilnosti</a:t>
            </a:r>
            <a:r>
              <a:rPr lang="en-US" dirty="0"/>
              <a:t>.</a:t>
            </a:r>
          </a:p>
        </p:txBody>
      </p:sp>
      <p:cxnSp>
        <p:nvCxnSpPr>
          <p:cNvPr id="6" name="Curved Connector 5"/>
          <p:cNvCxnSpPr/>
          <p:nvPr/>
        </p:nvCxnSpPr>
        <p:spPr>
          <a:xfrm>
            <a:off x="5070022" y="6098722"/>
            <a:ext cx="2449286" cy="1249136"/>
          </a:xfrm>
          <a:prstGeom prst="curvedConnector3">
            <a:avLst>
              <a:gd name="adj1" fmla="val 28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4816" y="6332275"/>
            <a:ext cx="1641021" cy="1683098"/>
          </a:xfrm>
          <a:prstGeom prst="rect">
            <a:avLst/>
          </a:prstGeom>
          <a:noFill/>
        </p:spPr>
      </p:pic>
      <p:sp>
        <p:nvSpPr>
          <p:cNvPr id="10" name="Freeform 9"/>
          <p:cNvSpPr/>
          <p:nvPr/>
        </p:nvSpPr>
        <p:spPr>
          <a:xfrm>
            <a:off x="8890907" y="5972176"/>
            <a:ext cx="2939142" cy="2302328"/>
          </a:xfrm>
          <a:custGeom>
            <a:avLst/>
            <a:gdLst>
              <a:gd name="connsiteX0" fmla="*/ 0 w 1959428"/>
              <a:gd name="connsiteY0" fmla="*/ 623206 h 1534885"/>
              <a:gd name="connsiteX1" fmla="*/ 1583871 w 1959428"/>
              <a:gd name="connsiteY1" fmla="*/ 117021 h 1534885"/>
              <a:gd name="connsiteX2" fmla="*/ 1077686 w 1959428"/>
              <a:gd name="connsiteY2" fmla="*/ 1325335 h 1534885"/>
              <a:gd name="connsiteX3" fmla="*/ 1045028 w 1959428"/>
              <a:gd name="connsiteY3" fmla="*/ 1374321 h 1534885"/>
              <a:gd name="connsiteX4" fmla="*/ 1959428 w 1959428"/>
              <a:gd name="connsiteY4" fmla="*/ 1309006 h 1534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9428" h="1534885">
                <a:moveTo>
                  <a:pt x="0" y="623206"/>
                </a:moveTo>
                <a:cubicBezTo>
                  <a:pt x="702128" y="311603"/>
                  <a:pt x="1404257" y="0"/>
                  <a:pt x="1583871" y="117021"/>
                </a:cubicBezTo>
                <a:cubicBezTo>
                  <a:pt x="1763485" y="234043"/>
                  <a:pt x="1167493" y="1115785"/>
                  <a:pt x="1077686" y="1325335"/>
                </a:cubicBezTo>
                <a:cubicBezTo>
                  <a:pt x="987879" y="1534885"/>
                  <a:pt x="898071" y="1377042"/>
                  <a:pt x="1045028" y="1374321"/>
                </a:cubicBezTo>
                <a:cubicBezTo>
                  <a:pt x="1191985" y="1371600"/>
                  <a:pt x="1575706" y="1340303"/>
                  <a:pt x="1959428" y="130900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4" name="Freeform 13"/>
          <p:cNvSpPr/>
          <p:nvPr/>
        </p:nvSpPr>
        <p:spPr>
          <a:xfrm>
            <a:off x="6926220" y="5141762"/>
            <a:ext cx="3360780" cy="1569282"/>
          </a:xfrm>
          <a:custGeom>
            <a:avLst/>
            <a:gdLst>
              <a:gd name="connsiteX0" fmla="*/ 542349 w 2240520"/>
              <a:gd name="connsiteY0" fmla="*/ 1046188 h 1046188"/>
              <a:gd name="connsiteX1" fmla="*/ 395391 w 2240520"/>
              <a:gd name="connsiteY1" fmla="*/ 1029859 h 1046188"/>
              <a:gd name="connsiteX2" fmla="*/ 346406 w 2240520"/>
              <a:gd name="connsiteY2" fmla="*/ 1013530 h 1046188"/>
              <a:gd name="connsiteX3" fmla="*/ 281091 w 2240520"/>
              <a:gd name="connsiteY3" fmla="*/ 997202 h 1046188"/>
              <a:gd name="connsiteX4" fmla="*/ 232106 w 2240520"/>
              <a:gd name="connsiteY4" fmla="*/ 948216 h 1046188"/>
              <a:gd name="connsiteX5" fmla="*/ 166791 w 2240520"/>
              <a:gd name="connsiteY5" fmla="*/ 866573 h 1046188"/>
              <a:gd name="connsiteX6" fmla="*/ 117806 w 2240520"/>
              <a:gd name="connsiteY6" fmla="*/ 850245 h 1046188"/>
              <a:gd name="connsiteX7" fmla="*/ 68820 w 2240520"/>
              <a:gd name="connsiteY7" fmla="*/ 752273 h 1046188"/>
              <a:gd name="connsiteX8" fmla="*/ 36163 w 2240520"/>
              <a:gd name="connsiteY8" fmla="*/ 703288 h 1046188"/>
              <a:gd name="connsiteX9" fmla="*/ 52491 w 2240520"/>
              <a:gd name="connsiteY9" fmla="*/ 474688 h 1046188"/>
              <a:gd name="connsiteX10" fmla="*/ 166791 w 2240520"/>
              <a:gd name="connsiteY10" fmla="*/ 393045 h 1046188"/>
              <a:gd name="connsiteX11" fmla="*/ 199449 w 2240520"/>
              <a:gd name="connsiteY11" fmla="*/ 360388 h 1046188"/>
              <a:gd name="connsiteX12" fmla="*/ 281091 w 2240520"/>
              <a:gd name="connsiteY12" fmla="*/ 327730 h 1046188"/>
              <a:gd name="connsiteX13" fmla="*/ 395391 w 2240520"/>
              <a:gd name="connsiteY13" fmla="*/ 295073 h 1046188"/>
              <a:gd name="connsiteX14" fmla="*/ 444377 w 2240520"/>
              <a:gd name="connsiteY14" fmla="*/ 278745 h 1046188"/>
              <a:gd name="connsiteX15" fmla="*/ 917906 w 2240520"/>
              <a:gd name="connsiteY15" fmla="*/ 262416 h 1046188"/>
              <a:gd name="connsiteX16" fmla="*/ 1113849 w 2240520"/>
              <a:gd name="connsiteY16" fmla="*/ 131788 h 1046188"/>
              <a:gd name="connsiteX17" fmla="*/ 1228149 w 2240520"/>
              <a:gd name="connsiteY17" fmla="*/ 50145 h 1046188"/>
              <a:gd name="connsiteX18" fmla="*/ 1293463 w 2240520"/>
              <a:gd name="connsiteY18" fmla="*/ 17488 h 1046188"/>
              <a:gd name="connsiteX19" fmla="*/ 1473077 w 2240520"/>
              <a:gd name="connsiteY19" fmla="*/ 229759 h 1046188"/>
              <a:gd name="connsiteX20" fmla="*/ 1554720 w 2240520"/>
              <a:gd name="connsiteY20" fmla="*/ 327730 h 1046188"/>
              <a:gd name="connsiteX21" fmla="*/ 1799649 w 2240520"/>
              <a:gd name="connsiteY21" fmla="*/ 311402 h 1046188"/>
              <a:gd name="connsiteX22" fmla="*/ 1897620 w 2240520"/>
              <a:gd name="connsiteY22" fmla="*/ 246088 h 1046188"/>
              <a:gd name="connsiteX23" fmla="*/ 1946606 w 2240520"/>
              <a:gd name="connsiteY23" fmla="*/ 229759 h 1046188"/>
              <a:gd name="connsiteX24" fmla="*/ 2126220 w 2240520"/>
              <a:gd name="connsiteY24" fmla="*/ 180773 h 1046188"/>
              <a:gd name="connsiteX25" fmla="*/ 2240520 w 2240520"/>
              <a:gd name="connsiteY25" fmla="*/ 148116 h 1046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40520" h="1046188">
                <a:moveTo>
                  <a:pt x="542349" y="1046188"/>
                </a:moveTo>
                <a:cubicBezTo>
                  <a:pt x="493363" y="1040745"/>
                  <a:pt x="444008" y="1037962"/>
                  <a:pt x="395391" y="1029859"/>
                </a:cubicBezTo>
                <a:cubicBezTo>
                  <a:pt x="378414" y="1027029"/>
                  <a:pt x="362955" y="1018258"/>
                  <a:pt x="346406" y="1013530"/>
                </a:cubicBezTo>
                <a:cubicBezTo>
                  <a:pt x="324828" y="1007365"/>
                  <a:pt x="302863" y="1002645"/>
                  <a:pt x="281091" y="997202"/>
                </a:cubicBezTo>
                <a:cubicBezTo>
                  <a:pt x="264763" y="980873"/>
                  <a:pt x="247312" y="965595"/>
                  <a:pt x="232106" y="948216"/>
                </a:cubicBezTo>
                <a:cubicBezTo>
                  <a:pt x="209156" y="921988"/>
                  <a:pt x="193252" y="889254"/>
                  <a:pt x="166791" y="866573"/>
                </a:cubicBezTo>
                <a:cubicBezTo>
                  <a:pt x="153723" y="855372"/>
                  <a:pt x="134134" y="855688"/>
                  <a:pt x="117806" y="850245"/>
                </a:cubicBezTo>
                <a:cubicBezTo>
                  <a:pt x="24213" y="709854"/>
                  <a:pt x="136426" y="887484"/>
                  <a:pt x="68820" y="752273"/>
                </a:cubicBezTo>
                <a:cubicBezTo>
                  <a:pt x="60044" y="734721"/>
                  <a:pt x="47049" y="719616"/>
                  <a:pt x="36163" y="703288"/>
                </a:cubicBezTo>
                <a:cubicBezTo>
                  <a:pt x="17633" y="610638"/>
                  <a:pt x="0" y="579670"/>
                  <a:pt x="52491" y="474688"/>
                </a:cubicBezTo>
                <a:cubicBezTo>
                  <a:pt x="60152" y="459367"/>
                  <a:pt x="148057" y="408032"/>
                  <a:pt x="166791" y="393045"/>
                </a:cubicBezTo>
                <a:cubicBezTo>
                  <a:pt x="178812" y="383428"/>
                  <a:pt x="186083" y="368026"/>
                  <a:pt x="199449" y="360388"/>
                </a:cubicBezTo>
                <a:cubicBezTo>
                  <a:pt x="224898" y="345846"/>
                  <a:pt x="253647" y="338022"/>
                  <a:pt x="281091" y="327730"/>
                </a:cubicBezTo>
                <a:cubicBezTo>
                  <a:pt x="343712" y="304247"/>
                  <a:pt x="323360" y="315653"/>
                  <a:pt x="395391" y="295073"/>
                </a:cubicBezTo>
                <a:cubicBezTo>
                  <a:pt x="411941" y="290345"/>
                  <a:pt x="427199" y="279819"/>
                  <a:pt x="444377" y="278745"/>
                </a:cubicBezTo>
                <a:cubicBezTo>
                  <a:pt x="602006" y="268893"/>
                  <a:pt x="760063" y="267859"/>
                  <a:pt x="917906" y="262416"/>
                </a:cubicBezTo>
                <a:cubicBezTo>
                  <a:pt x="1001027" y="234709"/>
                  <a:pt x="1042499" y="226924"/>
                  <a:pt x="1113849" y="131788"/>
                </a:cubicBezTo>
                <a:cubicBezTo>
                  <a:pt x="1176299" y="48520"/>
                  <a:pt x="1136432" y="73073"/>
                  <a:pt x="1228149" y="50145"/>
                </a:cubicBezTo>
                <a:cubicBezTo>
                  <a:pt x="1249920" y="39259"/>
                  <a:pt x="1269184" y="19222"/>
                  <a:pt x="1293463" y="17488"/>
                </a:cubicBezTo>
                <a:cubicBezTo>
                  <a:pt x="1538284" y="0"/>
                  <a:pt x="1432653" y="27636"/>
                  <a:pt x="1473077" y="229759"/>
                </a:cubicBezTo>
                <a:cubicBezTo>
                  <a:pt x="1478761" y="258177"/>
                  <a:pt x="1538669" y="311679"/>
                  <a:pt x="1554720" y="327730"/>
                </a:cubicBezTo>
                <a:cubicBezTo>
                  <a:pt x="1636363" y="322287"/>
                  <a:pt x="1718325" y="320438"/>
                  <a:pt x="1799649" y="311402"/>
                </a:cubicBezTo>
                <a:cubicBezTo>
                  <a:pt x="1869531" y="303637"/>
                  <a:pt x="1837818" y="285955"/>
                  <a:pt x="1897620" y="246088"/>
                </a:cubicBezTo>
                <a:cubicBezTo>
                  <a:pt x="1911941" y="236541"/>
                  <a:pt x="1931211" y="237456"/>
                  <a:pt x="1946606" y="229759"/>
                </a:cubicBezTo>
                <a:cubicBezTo>
                  <a:pt x="2070102" y="168011"/>
                  <a:pt x="1891149" y="210158"/>
                  <a:pt x="2126220" y="180773"/>
                </a:cubicBezTo>
                <a:cubicBezTo>
                  <a:pt x="2193321" y="136040"/>
                  <a:pt x="2155581" y="148116"/>
                  <a:pt x="2240520" y="148116"/>
                </a:cubicBezTo>
              </a:path>
            </a:pathLst>
          </a:custGeom>
          <a:ln>
            <a:solidFill>
              <a:srgbClr val="E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6" name="Arc 15"/>
          <p:cNvSpPr/>
          <p:nvPr/>
        </p:nvSpPr>
        <p:spPr>
          <a:xfrm rot="19944118">
            <a:off x="0" y="7690757"/>
            <a:ext cx="8058150" cy="303711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1315701" y="6368144"/>
            <a:ext cx="1665515" cy="73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44251" y="7053944"/>
            <a:ext cx="1690007" cy="489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2589330" y="5559880"/>
            <a:ext cx="906236" cy="759278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12809765" y="6441621"/>
            <a:ext cx="1543050" cy="514350"/>
          </a:xfrm>
          <a:custGeom>
            <a:avLst/>
            <a:gdLst>
              <a:gd name="connsiteX0" fmla="*/ 0 w 1028700"/>
              <a:gd name="connsiteY0" fmla="*/ 0 h 342900"/>
              <a:gd name="connsiteX1" fmla="*/ 587828 w 1028700"/>
              <a:gd name="connsiteY1" fmla="*/ 342900 h 342900"/>
              <a:gd name="connsiteX2" fmla="*/ 1028700 w 10287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342900">
                <a:moveTo>
                  <a:pt x="0" y="0"/>
                </a:moveTo>
                <a:cubicBezTo>
                  <a:pt x="208189" y="171450"/>
                  <a:pt x="416378" y="342900"/>
                  <a:pt x="587828" y="342900"/>
                </a:cubicBezTo>
                <a:cubicBezTo>
                  <a:pt x="759278" y="342900"/>
                  <a:pt x="955221" y="65314"/>
                  <a:pt x="1028700" y="0"/>
                </a:cubicBezTo>
              </a:path>
            </a:pathLst>
          </a:cu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3" name="TextBox 12"/>
          <p:cNvSpPr txBox="1"/>
          <p:nvPr/>
        </p:nvSpPr>
        <p:spPr>
          <a:xfrm rot="20324481">
            <a:off x="9407435" y="5953172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Fruit</a:t>
            </a:r>
            <a:endParaRPr lang="el-G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0442373">
            <a:off x="3318525" y="6687965"/>
            <a:ext cx="1874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Rainbow</a:t>
            </a:r>
            <a:endParaRPr lang="el-GR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11642" y="5682343"/>
            <a:ext cx="924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6600"/>
                </a:solidFill>
              </a:rPr>
              <a:t>Try</a:t>
            </a:r>
            <a:r>
              <a:rPr lang="en-US" sz="3600" dirty="0">
                <a:solidFill>
                  <a:srgbClr val="FF6600"/>
                </a:solidFill>
              </a:rPr>
              <a:t>!</a:t>
            </a:r>
            <a:endParaRPr lang="el-GR" sz="3600" dirty="0">
              <a:solidFill>
                <a:srgbClr val="FF66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551988" y="9407685"/>
            <a:ext cx="74517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hlinkClick r:id="rId3"/>
              </a:rPr>
              <a:t>http://www.tonybuzan.com/about/mind-mapping/</a:t>
            </a:r>
            <a:r>
              <a:rPr lang="en-US" sz="2700" dirty="0"/>
              <a:t> 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F6241412-F2D6-CAC6-E77A-EFB5FB27A8C0}"/>
              </a:ext>
            </a:extLst>
          </p:cNvPr>
          <p:cNvSpPr/>
          <p:nvPr/>
        </p:nvSpPr>
        <p:spPr>
          <a:xfrm>
            <a:off x="14829096" y="4604535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28012-B6F0-6E19-1ECA-C17B59C2B9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67" t="25042" r="24167" b="60558"/>
          <a:stretch/>
        </p:blipFill>
        <p:spPr>
          <a:xfrm>
            <a:off x="14800943" y="0"/>
            <a:ext cx="3505200" cy="148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6C6E38-CEE9-1431-1F05-F5A187B486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" r="86023" b="73255"/>
          <a:stretch/>
        </p:blipFill>
        <p:spPr>
          <a:xfrm>
            <a:off x="45037" y="30843"/>
            <a:ext cx="1491155" cy="2751290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480B590B-2028-6B69-D15E-D6A299FE8E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-435834" y="7535711"/>
            <a:ext cx="2556197" cy="2751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2"/>
            <a:ext cx="14580108" cy="1295400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KORAKA ZA PRAVLJENJE MARTA UMA</a:t>
            </a:r>
            <a:endParaRPr lang="el-GR" sz="5400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193" y="1625600"/>
            <a:ext cx="14580110" cy="7838441"/>
          </a:xfrm>
        </p:spPr>
        <p:txBody>
          <a:bodyPr/>
          <a:lstStyle/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>
                <a:solidFill>
                  <a:srgbClr val="00918E"/>
                </a:solidFill>
              </a:rPr>
              <a:t>7. </a:t>
            </a:r>
            <a:r>
              <a:rPr lang="en-US" b="1" dirty="0" err="1">
                <a:solidFill>
                  <a:srgbClr val="00918E"/>
                </a:solidFill>
              </a:rPr>
              <a:t>Koristite</a:t>
            </a:r>
            <a:r>
              <a:rPr lang="en-US" b="1" dirty="0">
                <a:solidFill>
                  <a:srgbClr val="00918E"/>
                </a:solidFill>
              </a:rPr>
              <a:t> SLIKE </a:t>
            </a:r>
            <a:r>
              <a:rPr lang="en-US" b="1" dirty="0" err="1">
                <a:solidFill>
                  <a:srgbClr val="00918E"/>
                </a:solidFill>
              </a:rPr>
              <a:t>svuda</a:t>
            </a:r>
            <a:r>
              <a:rPr lang="en-US" b="1" dirty="0">
                <a:solidFill>
                  <a:srgbClr val="00918E"/>
                </a:solidFill>
              </a:rPr>
              <a:t>.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dirty="0" err="1"/>
              <a:t>Zašto</a:t>
            </a:r>
            <a:r>
              <a:rPr lang="en-US" dirty="0"/>
              <a:t>? </a:t>
            </a:r>
          </a:p>
          <a:p>
            <a:pPr marL="514350" indent="-514350" fontAlgn="base">
              <a:buClr>
                <a:schemeClr val="accent1">
                  <a:lumMod val="75000"/>
                </a:schemeClr>
              </a:buClr>
              <a:buNone/>
            </a:pPr>
            <a:r>
              <a:rPr lang="en-US" b="1" dirty="0"/>
              <a:t>    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Jer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svaka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slika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kao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centralna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slika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vredi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hiljadu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reči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Dakle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ako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imate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samo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10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slika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u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vašoj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mapi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uma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, to je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vec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́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jednako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10.000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reči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i="1" dirty="0" err="1">
                <a:solidFill>
                  <a:schemeClr val="bg2">
                    <a:lumMod val="25000"/>
                  </a:schemeClr>
                </a:solidFill>
              </a:rPr>
              <a:t>beleški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!</a:t>
            </a:r>
            <a:endParaRPr lang="el-GR" dirty="0"/>
          </a:p>
        </p:txBody>
      </p:sp>
      <p:sp>
        <p:nvSpPr>
          <p:cNvPr id="35842" name="AutoShape 2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4" name="AutoShape 4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6" name="AutoShape 6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sp>
        <p:nvSpPr>
          <p:cNvPr id="35848" name="AutoShape 8" descr="Αποτέλεσμα εικόνας για healthy eating cartoon images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l-GR" sz="2700"/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5802" y="5660574"/>
            <a:ext cx="3352800" cy="3301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08388" y="22123400"/>
            <a:ext cx="40744736" cy="26665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0203" y="5257802"/>
            <a:ext cx="406399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cliparts.co/cliparts/kcK/oB8/kcKoB8BG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2217" y="5798876"/>
            <a:ext cx="1641021" cy="1683098"/>
          </a:xfrm>
          <a:prstGeom prst="rect">
            <a:avLst/>
          </a:prstGeom>
          <a:noFill/>
        </p:spPr>
      </p:pic>
      <p:cxnSp>
        <p:nvCxnSpPr>
          <p:cNvPr id="14" name="Curved Connector 13"/>
          <p:cNvCxnSpPr>
            <a:endCxn id="12" idx="1"/>
          </p:cNvCxnSpPr>
          <p:nvPr/>
        </p:nvCxnSpPr>
        <p:spPr>
          <a:xfrm>
            <a:off x="4749800" y="6324602"/>
            <a:ext cx="2262417" cy="315824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497768" y="5690021"/>
            <a:ext cx="2754434" cy="990180"/>
          </a:xfrm>
          <a:custGeom>
            <a:avLst/>
            <a:gdLst>
              <a:gd name="connsiteX0" fmla="*/ 24422 w 1836289"/>
              <a:gd name="connsiteY0" fmla="*/ 609320 h 660120"/>
              <a:gd name="connsiteX1" fmla="*/ 126022 w 1836289"/>
              <a:gd name="connsiteY1" fmla="*/ 507720 h 660120"/>
              <a:gd name="connsiteX2" fmla="*/ 176822 w 1836289"/>
              <a:gd name="connsiteY2" fmla="*/ 473853 h 660120"/>
              <a:gd name="connsiteX3" fmla="*/ 227622 w 1836289"/>
              <a:gd name="connsiteY3" fmla="*/ 423053 h 660120"/>
              <a:gd name="connsiteX4" fmla="*/ 295355 w 1836289"/>
              <a:gd name="connsiteY4" fmla="*/ 372253 h 660120"/>
              <a:gd name="connsiteX5" fmla="*/ 464689 w 1836289"/>
              <a:gd name="connsiteY5" fmla="*/ 270653 h 660120"/>
              <a:gd name="connsiteX6" fmla="*/ 566289 w 1836289"/>
              <a:gd name="connsiteY6" fmla="*/ 169053 h 660120"/>
              <a:gd name="connsiteX7" fmla="*/ 634022 w 1836289"/>
              <a:gd name="connsiteY7" fmla="*/ 135186 h 660120"/>
              <a:gd name="connsiteX8" fmla="*/ 684822 w 1836289"/>
              <a:gd name="connsiteY8" fmla="*/ 101320 h 660120"/>
              <a:gd name="connsiteX9" fmla="*/ 735622 w 1836289"/>
              <a:gd name="connsiteY9" fmla="*/ 84386 h 660120"/>
              <a:gd name="connsiteX10" fmla="*/ 803355 w 1836289"/>
              <a:gd name="connsiteY10" fmla="*/ 50520 h 660120"/>
              <a:gd name="connsiteX11" fmla="*/ 871089 w 1836289"/>
              <a:gd name="connsiteY11" fmla="*/ 33586 h 660120"/>
              <a:gd name="connsiteX12" fmla="*/ 921889 w 1836289"/>
              <a:gd name="connsiteY12" fmla="*/ 16653 h 660120"/>
              <a:gd name="connsiteX13" fmla="*/ 1243622 w 1836289"/>
              <a:gd name="connsiteY13" fmla="*/ 33586 h 660120"/>
              <a:gd name="connsiteX14" fmla="*/ 1345222 w 1836289"/>
              <a:gd name="connsiteY14" fmla="*/ 67453 h 660120"/>
              <a:gd name="connsiteX15" fmla="*/ 1446822 w 1836289"/>
              <a:gd name="connsiteY15" fmla="*/ 152120 h 660120"/>
              <a:gd name="connsiteX16" fmla="*/ 1548422 w 1836289"/>
              <a:gd name="connsiteY16" fmla="*/ 219853 h 660120"/>
              <a:gd name="connsiteX17" fmla="*/ 1683889 w 1836289"/>
              <a:gd name="connsiteY17" fmla="*/ 423053 h 660120"/>
              <a:gd name="connsiteX18" fmla="*/ 1717755 w 1836289"/>
              <a:gd name="connsiteY18" fmla="*/ 473853 h 660120"/>
              <a:gd name="connsiteX19" fmla="*/ 1751622 w 1836289"/>
              <a:gd name="connsiteY19" fmla="*/ 524653 h 660120"/>
              <a:gd name="connsiteX20" fmla="*/ 1768555 w 1836289"/>
              <a:gd name="connsiteY20" fmla="*/ 575453 h 660120"/>
              <a:gd name="connsiteX21" fmla="*/ 1819355 w 1836289"/>
              <a:gd name="connsiteY21" fmla="*/ 626253 h 660120"/>
              <a:gd name="connsiteX22" fmla="*/ 1836289 w 1836289"/>
              <a:gd name="connsiteY22" fmla="*/ 660120 h 66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36289" h="660120">
                <a:moveTo>
                  <a:pt x="24422" y="609320"/>
                </a:moveTo>
                <a:cubicBezTo>
                  <a:pt x="144142" y="529506"/>
                  <a:pt x="0" y="633742"/>
                  <a:pt x="126022" y="507720"/>
                </a:cubicBezTo>
                <a:cubicBezTo>
                  <a:pt x="140413" y="493329"/>
                  <a:pt x="161188" y="486882"/>
                  <a:pt x="176822" y="473853"/>
                </a:cubicBezTo>
                <a:cubicBezTo>
                  <a:pt x="195219" y="458522"/>
                  <a:pt x="209440" y="438638"/>
                  <a:pt x="227622" y="423053"/>
                </a:cubicBezTo>
                <a:cubicBezTo>
                  <a:pt x="249050" y="404686"/>
                  <a:pt x="271423" y="387211"/>
                  <a:pt x="295355" y="372253"/>
                </a:cubicBezTo>
                <a:cubicBezTo>
                  <a:pt x="366619" y="327713"/>
                  <a:pt x="395095" y="340247"/>
                  <a:pt x="464689" y="270653"/>
                </a:cubicBezTo>
                <a:cubicBezTo>
                  <a:pt x="498556" y="236786"/>
                  <a:pt x="523451" y="190472"/>
                  <a:pt x="566289" y="169053"/>
                </a:cubicBezTo>
                <a:cubicBezTo>
                  <a:pt x="588867" y="157764"/>
                  <a:pt x="612105" y="147710"/>
                  <a:pt x="634022" y="135186"/>
                </a:cubicBezTo>
                <a:cubicBezTo>
                  <a:pt x="651692" y="125089"/>
                  <a:pt x="666619" y="110421"/>
                  <a:pt x="684822" y="101320"/>
                </a:cubicBezTo>
                <a:cubicBezTo>
                  <a:pt x="700787" y="93338"/>
                  <a:pt x="719216" y="91417"/>
                  <a:pt x="735622" y="84386"/>
                </a:cubicBezTo>
                <a:cubicBezTo>
                  <a:pt x="758824" y="74442"/>
                  <a:pt x="779720" y="59383"/>
                  <a:pt x="803355" y="50520"/>
                </a:cubicBezTo>
                <a:cubicBezTo>
                  <a:pt x="825146" y="42348"/>
                  <a:pt x="848712" y="39980"/>
                  <a:pt x="871089" y="33586"/>
                </a:cubicBezTo>
                <a:cubicBezTo>
                  <a:pt x="888251" y="28682"/>
                  <a:pt x="904956" y="22297"/>
                  <a:pt x="921889" y="16653"/>
                </a:cubicBezTo>
                <a:cubicBezTo>
                  <a:pt x="1029133" y="22297"/>
                  <a:pt x="1136994" y="20791"/>
                  <a:pt x="1243622" y="33586"/>
                </a:cubicBezTo>
                <a:cubicBezTo>
                  <a:pt x="1279066" y="37839"/>
                  <a:pt x="1345222" y="67453"/>
                  <a:pt x="1345222" y="67453"/>
                </a:cubicBezTo>
                <a:cubicBezTo>
                  <a:pt x="1526760" y="188480"/>
                  <a:pt x="1251239" y="0"/>
                  <a:pt x="1446822" y="152120"/>
                </a:cubicBezTo>
                <a:cubicBezTo>
                  <a:pt x="1478951" y="177109"/>
                  <a:pt x="1548422" y="219853"/>
                  <a:pt x="1548422" y="219853"/>
                </a:cubicBezTo>
                <a:lnTo>
                  <a:pt x="1683889" y="423053"/>
                </a:lnTo>
                <a:lnTo>
                  <a:pt x="1717755" y="473853"/>
                </a:lnTo>
                <a:lnTo>
                  <a:pt x="1751622" y="524653"/>
                </a:lnTo>
                <a:cubicBezTo>
                  <a:pt x="1757266" y="541586"/>
                  <a:pt x="1758654" y="560601"/>
                  <a:pt x="1768555" y="575453"/>
                </a:cubicBezTo>
                <a:cubicBezTo>
                  <a:pt x="1781839" y="595378"/>
                  <a:pt x="1804395" y="607553"/>
                  <a:pt x="1819355" y="626253"/>
                </a:cubicBezTo>
                <a:cubicBezTo>
                  <a:pt x="1827240" y="636109"/>
                  <a:pt x="1830644" y="648831"/>
                  <a:pt x="1836289" y="66012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19" name="Freeform 18"/>
          <p:cNvSpPr/>
          <p:nvPr/>
        </p:nvSpPr>
        <p:spPr>
          <a:xfrm>
            <a:off x="4902200" y="7213600"/>
            <a:ext cx="2336801" cy="1422401"/>
          </a:xfrm>
          <a:custGeom>
            <a:avLst/>
            <a:gdLst>
              <a:gd name="connsiteX0" fmla="*/ 1557867 w 1557867"/>
              <a:gd name="connsiteY0" fmla="*/ 0 h 948267"/>
              <a:gd name="connsiteX1" fmla="*/ 1185334 w 1557867"/>
              <a:gd name="connsiteY1" fmla="*/ 16933 h 948267"/>
              <a:gd name="connsiteX2" fmla="*/ 948267 w 1557867"/>
              <a:gd name="connsiteY2" fmla="*/ 50800 h 948267"/>
              <a:gd name="connsiteX3" fmla="*/ 812800 w 1557867"/>
              <a:gd name="connsiteY3" fmla="*/ 101600 h 948267"/>
              <a:gd name="connsiteX4" fmla="*/ 745067 w 1557867"/>
              <a:gd name="connsiteY4" fmla="*/ 135467 h 948267"/>
              <a:gd name="connsiteX5" fmla="*/ 643467 w 1557867"/>
              <a:gd name="connsiteY5" fmla="*/ 169333 h 948267"/>
              <a:gd name="connsiteX6" fmla="*/ 592667 w 1557867"/>
              <a:gd name="connsiteY6" fmla="*/ 203200 h 948267"/>
              <a:gd name="connsiteX7" fmla="*/ 474134 w 1557867"/>
              <a:gd name="connsiteY7" fmla="*/ 270933 h 948267"/>
              <a:gd name="connsiteX8" fmla="*/ 372534 w 1557867"/>
              <a:gd name="connsiteY8" fmla="*/ 389467 h 948267"/>
              <a:gd name="connsiteX9" fmla="*/ 321734 w 1557867"/>
              <a:gd name="connsiteY9" fmla="*/ 423333 h 948267"/>
              <a:gd name="connsiteX10" fmla="*/ 220134 w 1557867"/>
              <a:gd name="connsiteY10" fmla="*/ 508000 h 948267"/>
              <a:gd name="connsiteX11" fmla="*/ 101600 w 1557867"/>
              <a:gd name="connsiteY11" fmla="*/ 660400 h 948267"/>
              <a:gd name="connsiteX12" fmla="*/ 67734 w 1557867"/>
              <a:gd name="connsiteY12" fmla="*/ 863600 h 948267"/>
              <a:gd name="connsiteX13" fmla="*/ 50800 w 1557867"/>
              <a:gd name="connsiteY13" fmla="*/ 914400 h 948267"/>
              <a:gd name="connsiteX14" fmla="*/ 0 w 1557867"/>
              <a:gd name="connsiteY14" fmla="*/ 948267 h 9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557867" h="948267">
                <a:moveTo>
                  <a:pt x="1557867" y="0"/>
                </a:moveTo>
                <a:lnTo>
                  <a:pt x="1185334" y="16933"/>
                </a:lnTo>
                <a:cubicBezTo>
                  <a:pt x="1073063" y="23950"/>
                  <a:pt x="1038122" y="25128"/>
                  <a:pt x="948267" y="50800"/>
                </a:cubicBezTo>
                <a:cubicBezTo>
                  <a:pt x="909165" y="61972"/>
                  <a:pt x="845012" y="87284"/>
                  <a:pt x="812800" y="101600"/>
                </a:cubicBezTo>
                <a:cubicBezTo>
                  <a:pt x="789733" y="111852"/>
                  <a:pt x="768504" y="126092"/>
                  <a:pt x="745067" y="135467"/>
                </a:cubicBezTo>
                <a:cubicBezTo>
                  <a:pt x="711922" y="148725"/>
                  <a:pt x="643467" y="169333"/>
                  <a:pt x="643467" y="169333"/>
                </a:cubicBezTo>
                <a:cubicBezTo>
                  <a:pt x="626534" y="180622"/>
                  <a:pt x="610337" y="193103"/>
                  <a:pt x="592667" y="203200"/>
                </a:cubicBezTo>
                <a:cubicBezTo>
                  <a:pt x="539974" y="233311"/>
                  <a:pt x="519136" y="233431"/>
                  <a:pt x="474134" y="270933"/>
                </a:cubicBezTo>
                <a:cubicBezTo>
                  <a:pt x="363540" y="363094"/>
                  <a:pt x="484651" y="277350"/>
                  <a:pt x="372534" y="389467"/>
                </a:cubicBezTo>
                <a:cubicBezTo>
                  <a:pt x="358144" y="403857"/>
                  <a:pt x="337368" y="410305"/>
                  <a:pt x="321734" y="423333"/>
                </a:cubicBezTo>
                <a:cubicBezTo>
                  <a:pt x="191345" y="531990"/>
                  <a:pt x="346267" y="423910"/>
                  <a:pt x="220134" y="508000"/>
                </a:cubicBezTo>
                <a:cubicBezTo>
                  <a:pt x="139116" y="629525"/>
                  <a:pt x="181181" y="580819"/>
                  <a:pt x="101600" y="660400"/>
                </a:cubicBezTo>
                <a:cubicBezTo>
                  <a:pt x="61902" y="779497"/>
                  <a:pt x="105544" y="636740"/>
                  <a:pt x="67734" y="863600"/>
                </a:cubicBezTo>
                <a:cubicBezTo>
                  <a:pt x="64800" y="881207"/>
                  <a:pt x="61950" y="900462"/>
                  <a:pt x="50800" y="914400"/>
                </a:cubicBezTo>
                <a:cubicBezTo>
                  <a:pt x="38087" y="930292"/>
                  <a:pt x="0" y="948267"/>
                  <a:pt x="0" y="94826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34400" y="7110986"/>
            <a:ext cx="1975644" cy="28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1"/>
          <p:cNvSpPr/>
          <p:nvPr/>
        </p:nvSpPr>
        <p:spPr>
          <a:xfrm>
            <a:off x="7442201" y="7188200"/>
            <a:ext cx="1269999" cy="1531044"/>
          </a:xfrm>
          <a:custGeom>
            <a:avLst/>
            <a:gdLst>
              <a:gd name="connsiteX0" fmla="*/ 0 w 846666"/>
              <a:gd name="connsiteY0" fmla="*/ 0 h 1020696"/>
              <a:gd name="connsiteX1" fmla="*/ 50800 w 846666"/>
              <a:gd name="connsiteY1" fmla="*/ 186267 h 1020696"/>
              <a:gd name="connsiteX2" fmla="*/ 67733 w 846666"/>
              <a:gd name="connsiteY2" fmla="*/ 423334 h 1020696"/>
              <a:gd name="connsiteX3" fmla="*/ 84666 w 846666"/>
              <a:gd name="connsiteY3" fmla="*/ 474134 h 1020696"/>
              <a:gd name="connsiteX4" fmla="*/ 118533 w 846666"/>
              <a:gd name="connsiteY4" fmla="*/ 609600 h 1020696"/>
              <a:gd name="connsiteX5" fmla="*/ 152400 w 846666"/>
              <a:gd name="connsiteY5" fmla="*/ 660400 h 1020696"/>
              <a:gd name="connsiteX6" fmla="*/ 220133 w 846666"/>
              <a:gd name="connsiteY6" fmla="*/ 795867 h 1020696"/>
              <a:gd name="connsiteX7" fmla="*/ 254000 w 846666"/>
              <a:gd name="connsiteY7" fmla="*/ 846667 h 1020696"/>
              <a:gd name="connsiteX8" fmla="*/ 304800 w 846666"/>
              <a:gd name="connsiteY8" fmla="*/ 863600 h 1020696"/>
              <a:gd name="connsiteX9" fmla="*/ 457200 w 846666"/>
              <a:gd name="connsiteY9" fmla="*/ 982134 h 1020696"/>
              <a:gd name="connsiteX10" fmla="*/ 541866 w 846666"/>
              <a:gd name="connsiteY10" fmla="*/ 999067 h 1020696"/>
              <a:gd name="connsiteX11" fmla="*/ 592666 w 846666"/>
              <a:gd name="connsiteY11" fmla="*/ 1016000 h 1020696"/>
              <a:gd name="connsiteX12" fmla="*/ 846666 w 846666"/>
              <a:gd name="connsiteY12" fmla="*/ 1016000 h 102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6666" h="1020696">
                <a:moveTo>
                  <a:pt x="0" y="0"/>
                </a:moveTo>
                <a:cubicBezTo>
                  <a:pt x="42967" y="128904"/>
                  <a:pt x="26865" y="66595"/>
                  <a:pt x="50800" y="186267"/>
                </a:cubicBezTo>
                <a:cubicBezTo>
                  <a:pt x="56444" y="265289"/>
                  <a:pt x="58477" y="344653"/>
                  <a:pt x="67733" y="423334"/>
                </a:cubicBezTo>
                <a:cubicBezTo>
                  <a:pt x="69818" y="441061"/>
                  <a:pt x="80337" y="456818"/>
                  <a:pt x="84666" y="474134"/>
                </a:cubicBezTo>
                <a:cubicBezTo>
                  <a:pt x="94325" y="512771"/>
                  <a:pt x="99181" y="570897"/>
                  <a:pt x="118533" y="609600"/>
                </a:cubicBezTo>
                <a:cubicBezTo>
                  <a:pt x="127634" y="627803"/>
                  <a:pt x="142655" y="642534"/>
                  <a:pt x="152400" y="660400"/>
                </a:cubicBezTo>
                <a:cubicBezTo>
                  <a:pt x="176575" y="704721"/>
                  <a:pt x="192128" y="753861"/>
                  <a:pt x="220133" y="795867"/>
                </a:cubicBezTo>
                <a:cubicBezTo>
                  <a:pt x="231422" y="812800"/>
                  <a:pt x="238108" y="833954"/>
                  <a:pt x="254000" y="846667"/>
                </a:cubicBezTo>
                <a:cubicBezTo>
                  <a:pt x="267938" y="857817"/>
                  <a:pt x="287867" y="857956"/>
                  <a:pt x="304800" y="863600"/>
                </a:cubicBezTo>
                <a:cubicBezTo>
                  <a:pt x="342673" y="901473"/>
                  <a:pt x="406566" y="972007"/>
                  <a:pt x="457200" y="982134"/>
                </a:cubicBezTo>
                <a:cubicBezTo>
                  <a:pt x="485422" y="987778"/>
                  <a:pt x="513944" y="992087"/>
                  <a:pt x="541866" y="999067"/>
                </a:cubicBezTo>
                <a:cubicBezTo>
                  <a:pt x="559182" y="1003396"/>
                  <a:pt x="574844" y="1015010"/>
                  <a:pt x="592666" y="1016000"/>
                </a:cubicBezTo>
                <a:cubicBezTo>
                  <a:pt x="677202" y="1020696"/>
                  <a:pt x="761999" y="1016000"/>
                  <a:pt x="846666" y="10160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sz="2700"/>
          </a:p>
        </p:txBody>
      </p:sp>
      <p:sp>
        <p:nvSpPr>
          <p:cNvPr id="23" name="Rectangle 22"/>
          <p:cNvSpPr/>
          <p:nvPr/>
        </p:nvSpPr>
        <p:spPr>
          <a:xfrm>
            <a:off x="10960748" y="9286408"/>
            <a:ext cx="74517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hlinkClick r:id="rId6"/>
              </a:rPr>
              <a:t>http://www.tonybuzan.com/about/mind-mapping/</a:t>
            </a:r>
            <a:r>
              <a:rPr lang="en-US" sz="2700" dirty="0"/>
              <a:t> </a:t>
            </a:r>
            <a:endParaRPr lang="el-GR" sz="2700" dirty="0"/>
          </a:p>
        </p:txBody>
      </p:sp>
      <p:sp>
        <p:nvSpPr>
          <p:cNvPr id="4" name="Star: 6 Points 3">
            <a:extLst>
              <a:ext uri="{FF2B5EF4-FFF2-40B4-BE49-F238E27FC236}">
                <a16:creationId xmlns:a16="http://schemas.microsoft.com/office/drawing/2014/main" id="{F5734265-FDB4-1BC3-8523-170B1A839FA5}"/>
              </a:ext>
            </a:extLst>
          </p:cNvPr>
          <p:cNvSpPr/>
          <p:nvPr/>
        </p:nvSpPr>
        <p:spPr>
          <a:xfrm>
            <a:off x="14716614" y="4513309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B2E42A6-4C3C-224A-F9D9-2F894E985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6002000" y="-80243"/>
            <a:ext cx="2556197" cy="2751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8DBD5-F5B3-3760-D310-873677509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4" r="86023" b="73255"/>
          <a:stretch/>
        </p:blipFill>
        <p:spPr>
          <a:xfrm rot="20256357">
            <a:off x="-446541" y="7658100"/>
            <a:ext cx="1491155" cy="275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74365" y="-58466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1129624" y="-1164292"/>
            <a:ext cx="3828884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1658066" y="8283395"/>
            <a:ext cx="6836042" cy="33673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2012346" y="200729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4682572" y="-2713312"/>
            <a:ext cx="5810576" cy="36845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2508292" y="5824649"/>
            <a:ext cx="4881157" cy="3447454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170764" y="4410026"/>
            <a:ext cx="15652849" cy="3104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Kreativno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razmišljanje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i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rešavanje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problema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Calibri" panose="020F0502020204030204" pitchFamily="34" charset="0"/>
              <a:cs typeface="Abhaya Libre Regular" panose="020B0604020202020204" charset="0"/>
            </a:endParaRPr>
          </a:p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  </a:t>
            </a:r>
            <a:r>
              <a:rPr lang="en-US" sz="7200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Calibri" panose="020F0502020204030204" pitchFamily="34" charset="0"/>
                <a:cs typeface="Abhaya Libre Regular" panose="020B0604020202020204" charset="0"/>
              </a:rPr>
              <a:t>    </a:t>
            </a:r>
            <a:endParaRPr lang="en-US" sz="7200" dirty="0">
              <a:solidFill>
                <a:schemeClr val="accent5">
                  <a:lumMod val="75000"/>
                </a:schemeClr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ACC0B6-6CF2-58BE-5F0E-67D258911E69}"/>
              </a:ext>
            </a:extLst>
          </p:cNvPr>
          <p:cNvSpPr txBox="1"/>
          <p:nvPr/>
        </p:nvSpPr>
        <p:spPr>
          <a:xfrm>
            <a:off x="2433108" y="6066675"/>
            <a:ext cx="13160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U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ovoj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prezentaciji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postoje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animacije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aktivnosti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ćete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zabaviti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ako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pustite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celom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ekranu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Da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biste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ostvarili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punu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korist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od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ovog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modula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,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važno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je da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radite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 van </a:t>
            </a:r>
            <a:r>
              <a:rPr lang="en-US" sz="24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mreže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.</a:t>
            </a:r>
            <a:endParaRPr lang="en-US" sz="2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1"/>
            <a:ext cx="14580108" cy="1518557"/>
          </a:xfrm>
        </p:spPr>
        <p:txBody>
          <a:bodyPr>
            <a:normAutofit/>
          </a:bodyPr>
          <a:lstStyle/>
          <a:p>
            <a:r>
              <a:rPr lang="pl-PL" sz="5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7 KORAKA ZA PRAVLJENJE MARTA UMA</a:t>
            </a:r>
            <a:endParaRPr lang="el-GR" sz="5400" b="1" dirty="0">
              <a:solidFill>
                <a:srgbClr val="00918E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9733003"/>
            <a:ext cx="749916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dirty="0">
                <a:hlinkClick r:id="rId3"/>
              </a:rPr>
              <a:t>http://www.tonybuzan.com/about/mind-mapping/</a:t>
            </a:r>
            <a:r>
              <a:rPr lang="en-US" sz="2700" dirty="0"/>
              <a:t> </a:t>
            </a:r>
            <a:endParaRPr lang="el-GR" sz="2700" dirty="0"/>
          </a:p>
        </p:txBody>
      </p:sp>
      <p:pic>
        <p:nvPicPr>
          <p:cNvPr id="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764271" y="1432385"/>
            <a:ext cx="8009130" cy="592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02193" y="3037113"/>
            <a:ext cx="6539594" cy="4801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0000FF"/>
                </a:solidFill>
              </a:rPr>
              <a:t>Počnite</a:t>
            </a:r>
            <a:r>
              <a:rPr lang="en-US" sz="3600" b="1" dirty="0">
                <a:solidFill>
                  <a:srgbClr val="0000FF"/>
                </a:solidFill>
              </a:rPr>
              <a:t> od centra </a:t>
            </a:r>
            <a:r>
              <a:rPr lang="en-US" sz="3600" b="1" dirty="0" err="1">
                <a:solidFill>
                  <a:srgbClr val="0000FF"/>
                </a:solidFill>
              </a:rPr>
              <a:t>stranice</a:t>
            </a:r>
            <a:endParaRPr lang="en-US" sz="3600" b="1" dirty="0">
              <a:solidFill>
                <a:srgbClr val="0000FF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00CC00"/>
                </a:solidFill>
              </a:rPr>
              <a:t>Slika</a:t>
            </a:r>
            <a:r>
              <a:rPr lang="en-US" sz="3600" b="1" dirty="0">
                <a:solidFill>
                  <a:srgbClr val="00CC00"/>
                </a:solidFill>
              </a:rPr>
              <a:t> </a:t>
            </a:r>
            <a:r>
              <a:rPr lang="en-US" sz="3600" b="1" dirty="0" err="1">
                <a:solidFill>
                  <a:srgbClr val="00CC00"/>
                </a:solidFill>
              </a:rPr>
              <a:t>kao</a:t>
            </a:r>
            <a:r>
              <a:rPr lang="en-US" sz="3600" b="1" dirty="0">
                <a:solidFill>
                  <a:srgbClr val="00CC00"/>
                </a:solidFill>
              </a:rPr>
              <a:t> </a:t>
            </a:r>
            <a:r>
              <a:rPr lang="en-US" sz="3600" b="1" dirty="0" err="1">
                <a:solidFill>
                  <a:srgbClr val="00CC00"/>
                </a:solidFill>
              </a:rPr>
              <a:t>centralna</a:t>
            </a:r>
            <a:r>
              <a:rPr lang="en-US" sz="3600" b="1" dirty="0">
                <a:solidFill>
                  <a:srgbClr val="00CC00"/>
                </a:solidFill>
              </a:rPr>
              <a:t> </a:t>
            </a:r>
            <a:r>
              <a:rPr lang="en-US" sz="3600" b="1" dirty="0" err="1">
                <a:solidFill>
                  <a:srgbClr val="00CC00"/>
                </a:solidFill>
              </a:rPr>
              <a:t>ideja</a:t>
            </a:r>
            <a:endParaRPr lang="en-US" sz="3600" b="1" dirty="0">
              <a:solidFill>
                <a:srgbClr val="00CC0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D60093"/>
                </a:solidFill>
              </a:rPr>
              <a:t>Boje</a:t>
            </a:r>
            <a:endParaRPr lang="en-US" sz="3600" b="1" dirty="0">
              <a:solidFill>
                <a:srgbClr val="D60093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chemeClr val="accent5"/>
                </a:solidFill>
              </a:rPr>
              <a:t>Povežite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grane</a:t>
            </a:r>
            <a:endParaRPr lang="en-US" sz="3600" b="1" dirty="0">
              <a:solidFill>
                <a:schemeClr val="accent5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FF6600"/>
                </a:solidFill>
              </a:rPr>
              <a:t>Zakrivljene</a:t>
            </a:r>
            <a:r>
              <a:rPr lang="en-US" sz="3600" b="1" dirty="0">
                <a:solidFill>
                  <a:srgbClr val="FF6600"/>
                </a:solidFill>
              </a:rPr>
              <a:t> </a:t>
            </a:r>
            <a:r>
              <a:rPr lang="en-US" sz="3600" b="1" dirty="0" err="1">
                <a:solidFill>
                  <a:srgbClr val="FF6600"/>
                </a:solidFill>
              </a:rPr>
              <a:t>linije</a:t>
            </a:r>
            <a:endParaRPr lang="en-US" sz="3600" b="1" dirty="0">
              <a:solidFill>
                <a:srgbClr val="FF660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>
                <a:solidFill>
                  <a:srgbClr val="002060"/>
                </a:solidFill>
              </a:rPr>
              <a:t>1 </a:t>
            </a:r>
            <a:r>
              <a:rPr lang="en-US" sz="3600" b="1" dirty="0" err="1">
                <a:solidFill>
                  <a:srgbClr val="002060"/>
                </a:solidFill>
              </a:rPr>
              <a:t>ključna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reč</a:t>
            </a:r>
            <a:r>
              <a:rPr lang="en-US" sz="3600" b="1" dirty="0">
                <a:solidFill>
                  <a:srgbClr val="002060"/>
                </a:solidFill>
              </a:rPr>
              <a:t> po </a:t>
            </a:r>
            <a:r>
              <a:rPr lang="en-US" sz="3600" b="1" dirty="0" err="1">
                <a:solidFill>
                  <a:srgbClr val="002060"/>
                </a:solidFill>
              </a:rPr>
              <a:t>redu</a:t>
            </a:r>
            <a:endParaRPr lang="en-US" sz="3600" b="1" dirty="0">
              <a:solidFill>
                <a:srgbClr val="002060"/>
              </a:solidFill>
            </a:endParaRPr>
          </a:p>
          <a:p>
            <a:pPr marL="514350" indent="-51435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3600" b="1" dirty="0" err="1">
                <a:solidFill>
                  <a:srgbClr val="FF0000"/>
                </a:solidFill>
              </a:rPr>
              <a:t>Slike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fotografije</a:t>
            </a:r>
            <a:endParaRPr lang="en-US" sz="36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  <a:p>
            <a:pPr marL="514350" indent="-514350">
              <a:buFont typeface="+mj-lt"/>
              <a:buAutoNum type="arabicPeriod"/>
            </a:pPr>
            <a:endParaRPr lang="el-GR" sz="2700" dirty="0"/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142B0ECA-00F9-4835-BF8D-932D740383C2}"/>
              </a:ext>
            </a:extLst>
          </p:cNvPr>
          <p:cNvSpPr/>
          <p:nvPr/>
        </p:nvSpPr>
        <p:spPr>
          <a:xfrm>
            <a:off x="14706600" y="7115686"/>
            <a:ext cx="3251894" cy="3343603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11</a:t>
            </a:r>
          </a:p>
          <a:p>
            <a:pPr algn="ctr"/>
            <a:r>
              <a:rPr lang="en-US" sz="2400" b="1" dirty="0" err="1"/>
              <a:t>Nauči</a:t>
            </a:r>
            <a:r>
              <a:rPr lang="en-US" sz="2400" b="1" dirty="0"/>
              <a:t> </a:t>
            </a:r>
            <a:r>
              <a:rPr lang="en-US" sz="2400" b="1" dirty="0" err="1"/>
              <a:t>više</a:t>
            </a:r>
            <a:r>
              <a:rPr lang="en-US" sz="2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C6487-4625-9BE8-6F2E-DA3DE75406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4" r="86023" b="73255"/>
          <a:stretch/>
        </p:blipFill>
        <p:spPr>
          <a:xfrm>
            <a:off x="-16205" y="-233108"/>
            <a:ext cx="1491155" cy="2751290"/>
          </a:xfrm>
          <a:prstGeom prst="rect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53644326-CD4E-04C6-22EA-9BF040EEA18A}"/>
              </a:ext>
            </a:extLst>
          </p:cNvPr>
          <p:cNvGrpSpPr/>
          <p:nvPr/>
        </p:nvGrpSpPr>
        <p:grpSpPr>
          <a:xfrm>
            <a:off x="97972" y="843797"/>
            <a:ext cx="2900572" cy="807705"/>
            <a:chOff x="0" y="0"/>
            <a:chExt cx="3867430" cy="1076939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2ABDE665-1AD2-AB50-C206-7F308BA88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9C8073BF-1C54-D4BB-DB16-B0912250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1" name="Rectangle 1">
            <a:extLst>
              <a:ext uri="{FF2B5EF4-FFF2-40B4-BE49-F238E27FC236}">
                <a16:creationId xmlns:a16="http://schemas.microsoft.com/office/drawing/2014/main" id="{97DC4887-EF87-58A6-4B5C-45C08EA4DC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70757A"/>
                </a:solidFill>
                <a:effectLst/>
                <a:latin typeface="inherit"/>
              </a:rPr>
              <a:t>Počnite od centra stranice Slika/slika kao centralna ideja Boje Povežite grane Zakrivljene linije 1 ključna reč po redu Slike i slike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5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4696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616" y="2263730"/>
            <a:ext cx="17129183" cy="5359662"/>
            <a:chOff x="21088" y="108643"/>
            <a:chExt cx="21639943" cy="7146215"/>
          </a:xfrm>
        </p:grpSpPr>
        <p:sp>
          <p:nvSpPr>
            <p:cNvPr id="11" name="TextBox 11"/>
            <p:cNvSpPr txBox="1"/>
            <p:nvPr/>
          </p:nvSpPr>
          <p:spPr>
            <a:xfrm>
              <a:off x="16045097" y="5796570"/>
              <a:ext cx="561593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108643"/>
              <a:ext cx="65862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088" y="6695730"/>
              <a:ext cx="10599882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82F5B98-E167-BEC5-D5D5-CD2500582F51}"/>
              </a:ext>
            </a:extLst>
          </p:cNvPr>
          <p:cNvSpPr/>
          <p:nvPr/>
        </p:nvSpPr>
        <p:spPr>
          <a:xfrm>
            <a:off x="14270188" y="748197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D03FA-D740-9DB4-C899-B9560EA158EE}"/>
              </a:ext>
            </a:extLst>
          </p:cNvPr>
          <p:cNvSpPr txBox="1"/>
          <p:nvPr/>
        </p:nvSpPr>
        <p:spPr>
          <a:xfrm>
            <a:off x="4173643" y="223473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Dr. Edward de Bono</a:t>
            </a:r>
            <a:endParaRPr lang="el-GR" sz="48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41266F-D963-E7EE-86D0-9DFA211836DD}"/>
              </a:ext>
            </a:extLst>
          </p:cNvPr>
          <p:cNvSpPr/>
          <p:nvPr/>
        </p:nvSpPr>
        <p:spPr>
          <a:xfrm>
            <a:off x="414085" y="1562100"/>
            <a:ext cx="1215962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Nominovan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Nobelovu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nagradu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za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ekonomiju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2005.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godine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Edvarda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de Bona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mnogi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smatrali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vodećim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autoritetom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oblasti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kreativnog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mišljenja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inovacija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direktnog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podučavanja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razmišljanja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kao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veštine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Naveden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kao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jedan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od 200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ljudi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našeg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vremena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koji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najviše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doprineli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čovečanstvu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On je bio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začetnik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koncepta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lateralnog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mišljenja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Magistrirao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psihologiju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fiziologiju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Oksfordu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doktor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filozofije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 medicine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takođe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doktorirao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iz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Kembridža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endParaRPr lang="en-US" sz="2400" dirty="0">
              <a:solidFill>
                <a:srgbClr val="000000"/>
              </a:solidFill>
              <a:latin typeface="Trebuchet MS" panose="020B0603020202020204" pitchFamily="34" charset="0"/>
            </a:endParaRPr>
          </a:p>
          <a:p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Pozadina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dr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de Bona u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samoorganizujućim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sistemima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navela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ga je da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izvuče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razumevanje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koje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je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zatim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primenio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neuronske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mreže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mozga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videti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Mehanizam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uma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1969 –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knjige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pingvinima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).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Njegovo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uputstvo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u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razmišljanju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tražile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su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mnoge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organizacije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: IBM, Prudential, GM, BT (UK), NTT (Japan), Nokia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Finska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), Mondadori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Italija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), Total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Francuska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), Siemens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Nemačka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), Bosch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Nemačka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). ), Ericsson (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Švedska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mnogi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drugi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  <a:p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Napisao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je 70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knjiga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sa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prevodima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na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 38 </a:t>
            </a:r>
            <a:r>
              <a:rPr lang="en-US" sz="24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jezika</a:t>
            </a:r>
            <a:r>
              <a:rPr lang="en-US" sz="2400" dirty="0">
                <a:solidFill>
                  <a:srgbClr val="000000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1026" name="Picture 2" descr="Edward de Bono: – DESIGNerd">
            <a:extLst>
              <a:ext uri="{FF2B5EF4-FFF2-40B4-BE49-F238E27FC236}">
                <a16:creationId xmlns:a16="http://schemas.microsoft.com/office/drawing/2014/main" id="{97EBB4AD-272E-68CD-E9AD-A462D867F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-2366" r="19379" b="2366"/>
          <a:stretch/>
        </p:blipFill>
        <p:spPr bwMode="auto">
          <a:xfrm>
            <a:off x="13984747" y="4449419"/>
            <a:ext cx="3846052" cy="32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E1B11-DAE1-1504-7F52-D974A5656B60}"/>
              </a:ext>
            </a:extLst>
          </p:cNvPr>
          <p:cNvSpPr txBox="1"/>
          <p:nvPr/>
        </p:nvSpPr>
        <p:spPr>
          <a:xfrm>
            <a:off x="14950619" y="7899879"/>
            <a:ext cx="2569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Poštovanje</a:t>
            </a:r>
            <a:r>
              <a:rPr lang="en-US" sz="4000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1231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39109" y="859409"/>
            <a:ext cx="13866086" cy="1419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Studijski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video: 6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šešira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i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efikasno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,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kooperativno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donošenje</a:t>
            </a:r>
            <a:r>
              <a:rPr lang="en-US" sz="5400" dirty="0">
                <a:solidFill>
                  <a:srgbClr val="00918E"/>
                </a:solidFill>
                <a:latin typeface="Abhaya Libre Regular"/>
              </a:rPr>
              <a:t> </a:t>
            </a:r>
            <a:r>
              <a:rPr lang="en-US" sz="5400" dirty="0" err="1">
                <a:solidFill>
                  <a:srgbClr val="00918E"/>
                </a:solidFill>
                <a:latin typeface="Abhaya Libre Regular"/>
              </a:rPr>
              <a:t>odluka</a:t>
            </a:r>
            <a:endParaRPr lang="en-US" sz="5400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988800" y="7721439"/>
            <a:ext cx="1595077" cy="16565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616" y="2263730"/>
            <a:ext cx="17129184" cy="5405879"/>
            <a:chOff x="21088" y="108643"/>
            <a:chExt cx="21639944" cy="7207838"/>
          </a:xfrm>
        </p:grpSpPr>
        <p:sp>
          <p:nvSpPr>
            <p:cNvPr id="10" name="TextBox 10"/>
            <p:cNvSpPr txBox="1"/>
            <p:nvPr/>
          </p:nvSpPr>
          <p:spPr>
            <a:xfrm>
              <a:off x="10301605" y="1322459"/>
              <a:ext cx="11359427" cy="34659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Pogledajte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kako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se 6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šešira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mogu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koristiti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za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brže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efikasnije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konkurentno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donošenje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odluka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Odredite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sastanak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kojem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ne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donositi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izazovnu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odluku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predstavite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ideju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šest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šešira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kroz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video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treningu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ovu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prezentaciju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  <a:p>
              <a:pPr marL="342900" indent="-342900" algn="just">
                <a:lnSpc>
                  <a:spcPts val="3359"/>
                </a:lnSpc>
                <a:buClr>
                  <a:srgbClr val="008080"/>
                </a:buClr>
                <a:buFont typeface="Wingdings" panose="05000000000000000000" pitchFamily="2" charset="2"/>
                <a:buChar char="§"/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Ovaj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put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nosite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sami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plavi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šešir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možete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podelite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svoje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misli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zapamtite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ali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uvek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izdržite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ne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osuđujte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!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Morate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budete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uzor</a:t>
              </a:r>
              <a:r>
                <a:rPr lang="en-US" sz="2400" spc="-36">
                  <a:solidFill>
                    <a:srgbClr val="000000"/>
                  </a:solidFill>
                  <a:latin typeface="Abhaya Libre Regular"/>
                </a:rPr>
                <a:t>!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45097" y="5796570"/>
              <a:ext cx="5615934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108643"/>
              <a:ext cx="6586208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1088" y="6695730"/>
              <a:ext cx="10599882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2993" y="6564138"/>
              <a:ext cx="11803415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240"/>
                </a:lnSpc>
              </a:pPr>
              <a:r>
                <a:rPr lang="en-US" sz="1600" spc="-24" dirty="0">
                  <a:solidFill>
                    <a:srgbClr val="000000"/>
                  </a:solidFill>
                  <a:latin typeface="Abhaya Libre Regular"/>
                  <a:hlinkClick r:id="rId12"/>
                </a:rPr>
                <a:t>h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12"/>
                </a:rPr>
                <a:t>ttps://www.youtube.com/watch?v=uYBaSZYZ3sI&amp;ab_channel=BiteSizeTraining</a:t>
              </a:r>
              <a:r>
                <a: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ts val="2240"/>
                </a:lnSpc>
              </a:pPr>
              <a:endParaRPr lang="en-US" sz="1600" spc="-24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BB45D63-3C5D-69F6-93D8-CDAF053E72D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283" t="21195" r="35754" b="24940"/>
          <a:stretch/>
        </p:blipFill>
        <p:spPr>
          <a:xfrm>
            <a:off x="1066800" y="2963554"/>
            <a:ext cx="6313551" cy="3681431"/>
          </a:xfrm>
          <a:prstGeom prst="rect">
            <a:avLst/>
          </a:prstGeom>
        </p:spPr>
      </p:pic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82F5B98-E167-BEC5-D5D5-CD2500582F51}"/>
              </a:ext>
            </a:extLst>
          </p:cNvPr>
          <p:cNvSpPr/>
          <p:nvPr/>
        </p:nvSpPr>
        <p:spPr>
          <a:xfrm>
            <a:off x="10824360" y="638174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12</a:t>
            </a:r>
          </a:p>
        </p:txBody>
      </p:sp>
    </p:spTree>
    <p:extLst>
      <p:ext uri="{BB962C8B-B14F-4D97-AF65-F5344CB8AC3E}">
        <p14:creationId xmlns:p14="http://schemas.microsoft.com/office/powerpoint/2010/main" val="2011258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en-US" sz="14030" dirty="0" err="1">
                <a:solidFill>
                  <a:srgbClr val="000000"/>
                </a:solidFill>
                <a:latin typeface="Abhaya Libre Regular Bold Italics"/>
              </a:rPr>
              <a:t>Hvala</a:t>
            </a:r>
            <a:r>
              <a:rPr lang="en-US" sz="14030" dirty="0">
                <a:solidFill>
                  <a:srgbClr val="000000"/>
                </a:solidFill>
                <a:latin typeface="Abhaya Libre Regular Bold Itali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12" name="Moon 11">
            <a:extLst>
              <a:ext uri="{FF2B5EF4-FFF2-40B4-BE49-F238E27FC236}">
                <a16:creationId xmlns:a16="http://schemas.microsoft.com/office/drawing/2014/main" id="{D1449382-622C-2F14-7D38-9AC2B76C6B37}"/>
              </a:ext>
            </a:extLst>
          </p:cNvPr>
          <p:cNvSpPr/>
          <p:nvPr/>
        </p:nvSpPr>
        <p:spPr>
          <a:xfrm>
            <a:off x="10017119" y="3425032"/>
            <a:ext cx="5756281" cy="5147468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45C24-0BBC-8F3F-E5DA-011B6893F4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917" t="27037" r="46250" b="59630"/>
          <a:stretch/>
        </p:blipFill>
        <p:spPr>
          <a:xfrm rot="280891">
            <a:off x="-1300701" y="8451115"/>
            <a:ext cx="5444131" cy="19598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5E95D6-E982-F16D-F74C-72C06E93956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667" b="9259"/>
          <a:stretch/>
        </p:blipFill>
        <p:spPr>
          <a:xfrm>
            <a:off x="1688034" y="934646"/>
            <a:ext cx="12561318" cy="72583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763D89B-E381-03E7-1655-CE75F24A2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73" y="619471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4659A5-95E0-06F0-4889-9B3A6C5E9AFE}"/>
              </a:ext>
            </a:extLst>
          </p:cNvPr>
          <p:cNvSpPr txBox="1"/>
          <p:nvPr/>
        </p:nvSpPr>
        <p:spPr>
          <a:xfrm>
            <a:off x="3655275" y="8572500"/>
            <a:ext cx="9829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F0F0F"/>
                </a:solidFill>
                <a:effectLst/>
                <a:latin typeface="YouTube Sans"/>
                <a:hlinkClick r:id="rId9"/>
              </a:rPr>
              <a:t>https://www.youtube.com/watch?v=HuTEwU4qZAs&amp;ab_channel=EuropeanCommitteeoftheRegions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  <a:p>
            <a:r>
              <a:rPr lang="en-US" b="1" dirty="0">
                <a:solidFill>
                  <a:srgbClr val="0F0F0F"/>
                </a:solidFill>
                <a:latin typeface="YouTube Sans"/>
              </a:rPr>
              <a:t>43 seconds</a:t>
            </a:r>
            <a:endParaRPr lang="en-US" b="1" i="0" dirty="0">
              <a:solidFill>
                <a:srgbClr val="0F0F0F"/>
              </a:solidFill>
              <a:effectLst/>
              <a:latin typeface="YouTube Sans"/>
            </a:endParaRP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1DE5AF83-48F2-00AA-A96E-669272DE5906}"/>
              </a:ext>
            </a:extLst>
          </p:cNvPr>
          <p:cNvSpPr/>
          <p:nvPr/>
        </p:nvSpPr>
        <p:spPr>
          <a:xfrm>
            <a:off x="14944615" y="2375452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369EB3-5DB3-28D5-4F15-EE0488BD4570}"/>
              </a:ext>
            </a:extLst>
          </p:cNvPr>
          <p:cNvSpPr txBox="1"/>
          <p:nvPr/>
        </p:nvSpPr>
        <p:spPr>
          <a:xfrm>
            <a:off x="14944615" y="5907366"/>
            <a:ext cx="20479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video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identifikujte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2-3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dopale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204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1003" y="8490619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688765" y="-1188072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622049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577715" y="8278681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Inovacije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regioni</a:t>
            </a:r>
            <a:endParaRPr lang="en-US" sz="60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9FD9D01-6801-94AF-06A3-8622835E45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268747"/>
              </p:ext>
            </p:extLst>
          </p:nvPr>
        </p:nvGraphicFramePr>
        <p:xfrm>
          <a:off x="1066800" y="2193292"/>
          <a:ext cx="11887437" cy="1034780"/>
        </p:xfrm>
        <a:graphic>
          <a:graphicData uri="http://schemas.openxmlformats.org/drawingml/2006/table">
            <a:tbl>
              <a:tblPr/>
              <a:tblGrid>
                <a:gridCol w="11887437">
                  <a:extLst>
                    <a:ext uri="{9D8B030D-6E8A-4147-A177-3AD203B41FA5}">
                      <a16:colId xmlns:a16="http://schemas.microsoft.com/office/drawing/2014/main" val="41774818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Oflajn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aktivnost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: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Izvršite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SWOT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analizu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vašeg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regiona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.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Traje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oko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45 min.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Duže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ako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uključite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</a:rPr>
                        <a:t>druge</a:t>
                      </a:r>
                      <a:r>
                        <a:rPr lang="en-US" sz="3200" b="1" dirty="0">
                          <a:solidFill>
                            <a:srgbClr val="008080"/>
                          </a:solidFill>
                          <a:effectLst/>
                          <a:latin typeface="Abhaya Libre Regular" panose="020B0604020202020204" charset="0"/>
                          <a:cs typeface="Abhaya Libre Regular" panose="020B0604020202020204" charset="0"/>
                          <a:sym typeface="Wingdings" panose="05000000000000000000" pitchFamily="2" charset="2"/>
                        </a:rPr>
                        <a:t></a:t>
                      </a:r>
                      <a:endParaRPr lang="en-US" sz="3200" b="1" dirty="0">
                        <a:solidFill>
                          <a:srgbClr val="008080"/>
                        </a:solidFill>
                        <a:effectLst/>
                        <a:latin typeface="Abhaya Libre Regular" panose="020B0604020202020204" charset="0"/>
                        <a:cs typeface="Abhaya Libre Regular" panose="020B0604020202020204" charset="0"/>
                      </a:endParaRPr>
                    </a:p>
                  </a:txBody>
                  <a:tcPr marL="37137" marR="74274" marT="29710" marB="297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686686"/>
                  </a:ext>
                </a:extLst>
              </a:tr>
            </a:tbl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3D6E8B53-4C89-95CC-1F75-29A974475B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3750" t="36667" r="35001" b="27777"/>
          <a:stretch/>
        </p:blipFill>
        <p:spPr>
          <a:xfrm>
            <a:off x="10991937" y="3609797"/>
            <a:ext cx="6415408" cy="603803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24179B66-5FB0-FE36-A055-48B434FD17DE}"/>
              </a:ext>
            </a:extLst>
          </p:cNvPr>
          <p:cNvSpPr txBox="1"/>
          <p:nvPr/>
        </p:nvSpPr>
        <p:spPr>
          <a:xfrm>
            <a:off x="381849" y="3228072"/>
            <a:ext cx="10610088" cy="3476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Izaberite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oblast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koju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ćete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fokusirati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Na primer.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Povećanje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turizma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“,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Povećanje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mogućnosti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zapošljavanja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mladih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ljudi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“.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Privlačenje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digitalnih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nomada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Povećanje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lokalnih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prihoda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“.</a:t>
            </a:r>
          </a:p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Identifikujte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unutrašnje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eksterne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faktore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koji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mogu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podržati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ugroziti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vašu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specifičnu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regionalnu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razvojnu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viziju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(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Mogu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se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razlikovati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različite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ciljeve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).</a:t>
            </a:r>
          </a:p>
          <a:p>
            <a:pPr marL="536258" marR="767715" indent="-428625" algn="just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Možda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ćete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otkriti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nemate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informacije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vam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potrebne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Identifikujte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šta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nedostaje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pronađite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!</a:t>
            </a:r>
            <a:endParaRPr lang="en-US" sz="2400" dirty="0">
              <a:solidFill>
                <a:srgbClr val="2A2A29"/>
              </a:solidFill>
              <a:ea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99D20C0-D0D3-8293-6680-B119FDBBA590}"/>
              </a:ext>
            </a:extLst>
          </p:cNvPr>
          <p:cNvSpPr txBox="1"/>
          <p:nvPr/>
        </p:nvSpPr>
        <p:spPr>
          <a:xfrm>
            <a:off x="387994" y="6621623"/>
            <a:ext cx="10949742" cy="3065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4833" marR="737235" indent="-428625">
              <a:lnSpc>
                <a:spcPct val="115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Kada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jasnije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vidite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gde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leže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vaše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snage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spoljni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faktori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favorizuju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ometaju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vaše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vizije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doneti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objektivniju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odluku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o tome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šta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radite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Kada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identifikujete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mogućnosti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odlučiti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kako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maksimizirate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svoje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prednosti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minimizirate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ili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eliminišete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svoje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slabosti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predvidite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upravljate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pretnjama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 6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šešira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za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razmišljanje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mogu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vam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pomoći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procesu</a:t>
            </a:r>
            <a:r>
              <a:rPr lang="en-US" sz="2400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</a:p>
          <a:p>
            <a:pPr marL="136208" marR="737235">
              <a:lnSpc>
                <a:spcPct val="115000"/>
              </a:lnSpc>
              <a:buClr>
                <a:srgbClr val="008080"/>
              </a:buClr>
            </a:pP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Preporučljivo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je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ponoviti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ovu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analizu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sa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svakom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drugom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2400" spc="-68" dirty="0" err="1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idejom</a:t>
            </a:r>
            <a:r>
              <a:rPr lang="en-US" sz="2400" spc="-68" dirty="0">
                <a:solidFill>
                  <a:srgbClr val="2A2A29"/>
                </a:solidFill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.</a:t>
            </a:r>
            <a:endParaRPr lang="en-US" sz="2400" dirty="0">
              <a:solidFill>
                <a:srgbClr val="2A2A29"/>
              </a:solidFill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F772F84D-3A8D-D456-DA47-6047589D984B}"/>
              </a:ext>
            </a:extLst>
          </p:cNvPr>
          <p:cNvSpPr/>
          <p:nvPr/>
        </p:nvSpPr>
        <p:spPr>
          <a:xfrm>
            <a:off x="14173621" y="819800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 2</a:t>
            </a:r>
          </a:p>
        </p:txBody>
      </p:sp>
    </p:spTree>
    <p:extLst>
      <p:ext uri="{BB962C8B-B14F-4D97-AF65-F5344CB8AC3E}">
        <p14:creationId xmlns:p14="http://schemas.microsoft.com/office/powerpoint/2010/main" val="79483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-656049" y="-994437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FBF08AB-CD1E-880D-A85C-4F50E03AFA09}"/>
              </a:ext>
            </a:extLst>
          </p:cNvPr>
          <p:cNvSpPr txBox="1"/>
          <p:nvPr/>
        </p:nvSpPr>
        <p:spPr>
          <a:xfrm>
            <a:off x="2743200" y="114769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60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Inovacija</a:t>
            </a:r>
            <a:r>
              <a:rPr lang="en-US" sz="60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1B1BE-7769-AA9A-8A32-DE06CA8111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667" t="31482" r="32084" b="20370"/>
          <a:stretch/>
        </p:blipFill>
        <p:spPr>
          <a:xfrm>
            <a:off x="5296354" y="2714621"/>
            <a:ext cx="7244862" cy="62788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F07F34-6C06-2B2B-0F5F-1F61032C010B}"/>
              </a:ext>
            </a:extLst>
          </p:cNvPr>
          <p:cNvSpPr txBox="1"/>
          <p:nvPr/>
        </p:nvSpPr>
        <p:spPr>
          <a:xfrm>
            <a:off x="685800" y="2934426"/>
            <a:ext cx="44814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8080"/>
                </a:solidFill>
              </a:rPr>
              <a:t>Oflajn</a:t>
            </a:r>
            <a:r>
              <a:rPr lang="en-US" sz="3600" b="1" dirty="0">
                <a:solidFill>
                  <a:srgbClr val="008080"/>
                </a:solidFill>
              </a:rPr>
              <a:t> </a:t>
            </a:r>
            <a:r>
              <a:rPr lang="en-US" sz="3600" b="1" dirty="0" err="1">
                <a:solidFill>
                  <a:srgbClr val="008080"/>
                </a:solidFill>
              </a:rPr>
              <a:t>aktivnost</a:t>
            </a:r>
            <a:endParaRPr lang="en-US" sz="3600" b="1" dirty="0">
              <a:solidFill>
                <a:srgbClr val="008080"/>
              </a:solidFill>
            </a:endParaRPr>
          </a:p>
          <a:p>
            <a:endParaRPr lang="en-US" sz="3600" b="1" dirty="0">
              <a:solidFill>
                <a:srgbClr val="008080"/>
              </a:solidFill>
            </a:endParaRPr>
          </a:p>
          <a:p>
            <a:r>
              <a:rPr lang="en-US" sz="2000" b="1" dirty="0" err="1">
                <a:solidFill>
                  <a:srgbClr val="008080"/>
                </a:solidFill>
              </a:rPr>
              <a:t>Razmislite</a:t>
            </a:r>
            <a:r>
              <a:rPr lang="en-US" sz="2000" b="1" dirty="0">
                <a:solidFill>
                  <a:srgbClr val="008080"/>
                </a:solidFill>
              </a:rPr>
              <a:t> o </a:t>
            </a:r>
            <a:r>
              <a:rPr lang="en-US" sz="2000" b="1" dirty="0" err="1">
                <a:solidFill>
                  <a:srgbClr val="008080"/>
                </a:solidFill>
              </a:rPr>
              <a:t>razlozima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i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potvrdite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svoje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odgovore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kroz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razgovor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sa</a:t>
            </a:r>
            <a:r>
              <a:rPr lang="en-US" sz="2000" b="1" dirty="0">
                <a:solidFill>
                  <a:srgbClr val="008080"/>
                </a:solidFill>
              </a:rPr>
              <a:t> </a:t>
            </a:r>
            <a:r>
              <a:rPr lang="en-US" sz="2000" b="1" dirty="0" err="1">
                <a:solidFill>
                  <a:srgbClr val="008080"/>
                </a:solidFill>
              </a:rPr>
              <a:t>drugima</a:t>
            </a:r>
            <a:r>
              <a:rPr lang="en-US" sz="2000" b="1" dirty="0">
                <a:solidFill>
                  <a:srgbClr val="00808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8811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487646" y="1023167"/>
            <a:ext cx="9814091" cy="7198782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Vežbajte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44E4CF-699E-F6B7-C49D-F73E3495852C}"/>
              </a:ext>
            </a:extLst>
          </p:cNvPr>
          <p:cNvSpPr txBox="1"/>
          <p:nvPr/>
        </p:nvSpPr>
        <p:spPr>
          <a:xfrm>
            <a:off x="198500" y="8620326"/>
            <a:ext cx="6720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="https://www.freepik.com/free-photo/basic-drawstring-bags-accessory_15475472.htm#query=drawstring%20bag&amp;position=5&amp;from_view=keyword"&gt;Image by rawpixel.com&lt;/a&gt; on </a:t>
            </a:r>
            <a:r>
              <a:rPr lang="en-US" dirty="0" err="1"/>
              <a:t>Freepik</a:t>
            </a:r>
            <a:r>
              <a:rPr lang="en-US" dirty="0"/>
              <a:t> </a:t>
            </a:r>
          </a:p>
        </p:txBody>
      </p:sp>
      <p:pic>
        <p:nvPicPr>
          <p:cNvPr id="20" name="Picture 19" descr="A group of white and black dresses&#10;&#10;Description automatically generated with low confidence">
            <a:extLst>
              <a:ext uri="{FF2B5EF4-FFF2-40B4-BE49-F238E27FC236}">
                <a16:creationId xmlns:a16="http://schemas.microsoft.com/office/drawing/2014/main" id="{FEC4F25F-4139-569B-A1A2-4D2DEAA455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0" y="2704269"/>
            <a:ext cx="7177218" cy="4787204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078C6E5A-9D83-88FD-30A3-DC3F225B0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-457985" y="-1794241"/>
            <a:ext cx="3334026" cy="35884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33C3938-DAB3-F7C1-476B-EDC423E6A373}"/>
              </a:ext>
            </a:extLst>
          </p:cNvPr>
          <p:cNvSpPr txBox="1"/>
          <p:nvPr/>
        </p:nvSpPr>
        <p:spPr>
          <a:xfrm>
            <a:off x="1209028" y="47625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  <a:endParaRPr lang="en-US" sz="9600" dirty="0"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1C5ACE-059B-CF9B-DB2D-370886B76BAB}"/>
              </a:ext>
            </a:extLst>
          </p:cNvPr>
          <p:cNvSpPr txBox="1"/>
          <p:nvPr/>
        </p:nvSpPr>
        <p:spPr>
          <a:xfrm>
            <a:off x="3177509" y="4762500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  <a:endParaRPr lang="en-US" sz="9600" dirty="0">
              <a:latin typeface="Abhaya Libre Regular Bold" panose="020B0604020202020204" charset="0"/>
              <a:cs typeface="Abhaya Libre Regular Bold" panose="020B060402020202020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F46E3-4B63-E5B8-FFFF-CA50897E60E6}"/>
              </a:ext>
            </a:extLst>
          </p:cNvPr>
          <p:cNvSpPr txBox="1"/>
          <p:nvPr/>
        </p:nvSpPr>
        <p:spPr>
          <a:xfrm>
            <a:off x="5109764" y="4775616"/>
            <a:ext cx="60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Abhaya Libre Regular Bold" panose="020B0604020202020204" charset="0"/>
                <a:cs typeface="Abhaya Libre Regular Bold" panose="020B0604020202020204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97A9DA-4727-4F2F-5309-F99790B1EA5F}"/>
              </a:ext>
            </a:extLst>
          </p:cNvPr>
          <p:cNvSpPr txBox="1"/>
          <p:nvPr/>
        </p:nvSpPr>
        <p:spPr>
          <a:xfrm>
            <a:off x="8906013" y="2205174"/>
            <a:ext cx="8060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918E"/>
              </a:buClr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Brzo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pokupite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tri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nasumična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predmeta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2’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3EB8BD-99A9-8EBB-C999-EC717B1E8AAE}"/>
              </a:ext>
            </a:extLst>
          </p:cNvPr>
          <p:cNvSpPr txBox="1"/>
          <p:nvPr/>
        </p:nvSpPr>
        <p:spPr>
          <a:xfrm>
            <a:off x="8542700" y="6419040"/>
            <a:ext cx="9861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Ili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hrabri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zamolite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nekog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drugog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3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nasumična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predmeta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04B22-E48D-8E71-442C-BD0E25487F6D}"/>
              </a:ext>
            </a:extLst>
          </p:cNvPr>
          <p:cNvSpPr txBox="1"/>
          <p:nvPr/>
        </p:nvSpPr>
        <p:spPr>
          <a:xfrm>
            <a:off x="8855761" y="3423672"/>
            <a:ext cx="8060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možete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kombinujete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novo?</a:t>
            </a: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Nemojte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ograničeni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činjenicom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neće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izgledati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profesionalno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 – vi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 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implementacije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  <a:sym typeface="Wingdings" panose="05000000000000000000" pitchFamily="2" charset="2"/>
              </a:rPr>
              <a:t></a:t>
            </a:r>
            <a:endParaRPr lang="en-US" sz="2400" dirty="0">
              <a:solidFill>
                <a:srgbClr val="008080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Nemojte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ograničeni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poput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glupo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je“</a:t>
            </a:r>
          </a:p>
          <a:p>
            <a:pPr marL="514350" indent="-514350">
              <a:buClr>
                <a:srgbClr val="00918E"/>
              </a:buClr>
              <a:buFont typeface="+mj-lt"/>
              <a:buAutoNum type="arabicPeriod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Napravite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'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'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upotrebom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originalnih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predmeta</a:t>
            </a:r>
            <a:r>
              <a:rPr lang="en-US" sz="24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15’</a:t>
            </a:r>
          </a:p>
        </p:txBody>
      </p:sp>
      <p:sp>
        <p:nvSpPr>
          <p:cNvPr id="3" name="Star: 6 Points 2">
            <a:extLst>
              <a:ext uri="{FF2B5EF4-FFF2-40B4-BE49-F238E27FC236}">
                <a16:creationId xmlns:a16="http://schemas.microsoft.com/office/drawing/2014/main" id="{B0DF8A5C-1805-52D9-010F-8163B0428BDA}"/>
              </a:ext>
            </a:extLst>
          </p:cNvPr>
          <p:cNvSpPr/>
          <p:nvPr/>
        </p:nvSpPr>
        <p:spPr>
          <a:xfrm>
            <a:off x="3455991" y="183985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1505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352773" y="-986849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420380">
            <a:off x="5255044" y="-4242917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4226658" y="1659646"/>
            <a:ext cx="123511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Can You Solve this Puzzle?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A668-5612-640F-0F60-21B6581E2D28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097" t="20371" r="36586" b="15926"/>
          <a:stretch/>
        </p:blipFill>
        <p:spPr>
          <a:xfrm>
            <a:off x="1011911" y="3232230"/>
            <a:ext cx="8762570" cy="5913477"/>
          </a:xfrm>
          <a:prstGeom prst="rect">
            <a:avLst/>
          </a:prstGeom>
        </p:spPr>
      </p:pic>
      <p:sp>
        <p:nvSpPr>
          <p:cNvPr id="9" name="Star: 6 Points 8">
            <a:extLst>
              <a:ext uri="{FF2B5EF4-FFF2-40B4-BE49-F238E27FC236}">
                <a16:creationId xmlns:a16="http://schemas.microsoft.com/office/drawing/2014/main" id="{C918BEC5-79DF-6329-F02D-E2606D8FD88B}"/>
              </a:ext>
            </a:extLst>
          </p:cNvPr>
          <p:cNvSpPr/>
          <p:nvPr/>
        </p:nvSpPr>
        <p:spPr>
          <a:xfrm>
            <a:off x="13698611" y="2303555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Oflajn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aktivnost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19E4C-DD59-3C8D-0F6C-CC80FC4BC32B}"/>
              </a:ext>
            </a:extLst>
          </p:cNvPr>
          <p:cNvSpPr txBox="1"/>
          <p:nvPr/>
        </p:nvSpPr>
        <p:spPr>
          <a:xfrm>
            <a:off x="10135841" y="5603116"/>
            <a:ext cx="71402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video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dva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moguća</a:t>
            </a:r>
            <a:r>
              <a:rPr lang="en-US" sz="2800" b="1" dirty="0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800" b="1" dirty="0" err="1">
                <a:solidFill>
                  <a:srgbClr val="00918E"/>
                </a:solidFill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18E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haya Libre Regular" panose="020B0604020202020204" charset="0"/>
              <a:ea typeface="+mn-ea"/>
              <a:cs typeface="Abhaya Libre Regula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haya Libre Regular" panose="020B0604020202020204" charset="0"/>
              <a:ea typeface="+mn-ea"/>
              <a:cs typeface="Abhaya Libre Regula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  <a:hlinkClick r:id="rId18"/>
              </a:rPr>
              <a:t>https://www.youtube.com/watch?v=9ADe91YDv3s&amp;ab_channel=Math%26Logic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haya Libre Regular" panose="020B0604020202020204" charset="0"/>
                <a:ea typeface="+mn-ea"/>
                <a:cs typeface="Abhaya Libre Regular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525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50" y="785957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255044" y="-4485435"/>
            <a:ext cx="5810576" cy="580296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B78809-34C1-1981-2128-002530C4A21E}"/>
              </a:ext>
            </a:extLst>
          </p:cNvPr>
          <p:cNvSpPr txBox="1"/>
          <p:nvPr/>
        </p:nvSpPr>
        <p:spPr>
          <a:xfrm>
            <a:off x="2308864" y="2321363"/>
            <a:ext cx="14169917" cy="517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 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FB4201-CB7B-D5C6-66B9-90AE89FABAD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2917" t="27037" r="46250" b="59630"/>
          <a:stretch/>
        </p:blipFill>
        <p:spPr>
          <a:xfrm rot="5400000">
            <a:off x="-1238028" y="1219200"/>
            <a:ext cx="3810000" cy="1371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0DF0B-B457-5095-D65F-8AC53E9E936B}"/>
              </a:ext>
            </a:extLst>
          </p:cNvPr>
          <p:cNvSpPr txBox="1"/>
          <p:nvPr/>
        </p:nvSpPr>
        <p:spPr>
          <a:xfrm>
            <a:off x="1212670" y="1373573"/>
            <a:ext cx="15623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/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Kako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stvoriti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atmosferu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koja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podstiče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kreativno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latin typeface="Abhaya Libre Regular" panose="020B0604020202020204" charset="0"/>
                <a:ea typeface="Times New Roman" panose="02020603050405020304" pitchFamily="18" charset="0"/>
                <a:cs typeface="Abhaya Libre Regular" panose="020B0604020202020204" charset="0"/>
              </a:rPr>
              <a:t>razmišljanje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effectLst/>
              <a:latin typeface="Abhaya Libre Regular" panose="020B0604020202020204" charset="0"/>
              <a:ea typeface="Times New Roman" panose="02020603050405020304" pitchFamily="18" charset="0"/>
              <a:cs typeface="Abhaya Libre Regula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B7170D-0184-3213-7E83-677F03054415}"/>
              </a:ext>
            </a:extLst>
          </p:cNvPr>
          <p:cNvSpPr txBox="1"/>
          <p:nvPr/>
        </p:nvSpPr>
        <p:spPr>
          <a:xfrm>
            <a:off x="2434347" y="2321363"/>
            <a:ext cx="12008487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Stvorite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kulturu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kojoj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se „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greške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prihvataju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prilika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učenje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Reagujte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entuzijazmom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nikada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ne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dozvolite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neko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oseća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deo „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“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tima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Svako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kreativan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bez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obzira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zbog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svoje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uloge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je deo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organizacije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deo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zajednice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Negujte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kulturu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rastu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 (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vidi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reference)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Koristite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alate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kreativno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vam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pomognu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vodite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vas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vaš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tim.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ovaj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program).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Koristite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jednostavne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tehnike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prikupljanja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ideja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što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kutije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predloge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Održavajte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sastanke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koji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uključuju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ljude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svih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odeljenja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nivoa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lokalne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zajednice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Pogledajte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druge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regione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organizacije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koje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rade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dobro. (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posebno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oni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koji se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bave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drugim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poslom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!)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Naglasite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važnost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kako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biste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pronašli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nova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rešenja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tekuće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povećali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otpornost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vašeg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regiona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novim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Redovno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odvajajte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vreme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za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sesije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gde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god je to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moguće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vodite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ih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posebnoj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opuštenoj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prostoriji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izađite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van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svakodnevne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radne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situacije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endParaRPr lang="en-US" sz="20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Clr>
                <a:srgbClr val="008080"/>
              </a:buCl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Obučite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osoblje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inovativnim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tehnikama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veštinama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kreativnog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rešavanja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problema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mapiranju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uma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lateralnom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000" dirty="0" err="1">
                <a:latin typeface="Abhaya Libre Regular" panose="020B0604020202020204" charset="0"/>
                <a:cs typeface="Abhaya Libre Regular" panose="020B0604020202020204" charset="0"/>
              </a:rPr>
              <a:t>razmišljanju</a:t>
            </a:r>
            <a:r>
              <a:rPr lang="en-US" sz="20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en-US" sz="20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08FF0399-8938-9969-F391-6145EB370D42}"/>
              </a:ext>
            </a:extLst>
          </p:cNvPr>
          <p:cNvSpPr/>
          <p:nvPr/>
        </p:nvSpPr>
        <p:spPr>
          <a:xfrm>
            <a:off x="14478000" y="242435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</a:t>
            </a:r>
            <a:r>
              <a:rPr lang="en-US" sz="2400" b="1" dirty="0" err="1"/>
              <a:t>aktivnost</a:t>
            </a:r>
            <a:r>
              <a:rPr lang="en-US" sz="2400" b="1" dirty="0"/>
              <a:t>  4</a:t>
            </a:r>
          </a:p>
          <a:p>
            <a:pPr algn="ctr"/>
            <a:r>
              <a:rPr lang="en-US" sz="2400" b="1" dirty="0" err="1"/>
              <a:t>Čitanje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2512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371613" y="-1768678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26314" y="743344"/>
            <a:ext cx="15313886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nn-NO" sz="6000" b="1" dirty="0">
                <a:solidFill>
                  <a:srgbClr val="00918E"/>
                </a:solidFill>
                <a:latin typeface="Abhaya Libre Regular"/>
              </a:rPr>
              <a:t>Stvaranje okruženja koje podržava kreativnost</a:t>
            </a:r>
            <a:endParaRPr lang="en-US" sz="6000" b="1" dirty="0">
              <a:solidFill>
                <a:srgbClr val="00918E"/>
              </a:solidFill>
              <a:latin typeface="Abhaya Libre Regular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54BDCCC-082C-7577-4783-69512242B3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18101" y="5773898"/>
            <a:ext cx="2418101" cy="2878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D30B16-F6F0-9D31-A7D4-4D7017562060}"/>
              </a:ext>
            </a:extLst>
          </p:cNvPr>
          <p:cNvSpPr txBox="1"/>
          <p:nvPr/>
        </p:nvSpPr>
        <p:spPr>
          <a:xfrm>
            <a:off x="6271079" y="6382247"/>
            <a:ext cx="50412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00ADD9-D85B-0EF8-B983-E3E1008F9551}"/>
              </a:ext>
            </a:extLst>
          </p:cNvPr>
          <p:cNvSpPr txBox="1"/>
          <p:nvPr/>
        </p:nvSpPr>
        <p:spPr>
          <a:xfrm>
            <a:off x="746579" y="2794204"/>
            <a:ext cx="110490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2400" b="1" i="0" u="none" strike="noStrike" baseline="0" dirty="0">
              <a:solidFill>
                <a:srgbClr val="008080"/>
              </a:solidFill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Kreativnom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razmišljanju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je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potrebna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prava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atmosfera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okruženje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. Da li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vaše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odeljenje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tim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i="0" u="none" strike="noStrike" baseline="0" dirty="0" err="1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imaju</a:t>
            </a:r>
            <a:r>
              <a:rPr lang="en-US" sz="2400" b="1" i="0" u="none" strike="noStrike" baseline="0" dirty="0">
                <a:solidFill>
                  <a:srgbClr val="008080"/>
                </a:solidFill>
                <a:latin typeface="Abhaya Libre Regular" panose="020B0604020202020204" charset="0"/>
                <a:cs typeface="Abhaya Libre Regular" panose="020B0604020202020204" charset="0"/>
              </a:rPr>
              <a:t> to?</a:t>
            </a:r>
          </a:p>
          <a:p>
            <a:pPr algn="just"/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li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ljudi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osećaju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slobodnim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budu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kreativni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inkluzivnom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okruženju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spremni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isprobate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Ima li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poverenja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Da li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osećaju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bezbedno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podele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bukvalno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koliko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god to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zvučalo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otkačeno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početku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Da bi se to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desilo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svi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radnoj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grupi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treba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da: </a:t>
            </a:r>
          </a:p>
          <a:p>
            <a:pPr marL="342900" indent="-342900" algn="just"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s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e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iskreno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uzdržavaju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od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pretpostavki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osuđivanja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kritikovanja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ismevanja</a:t>
            </a:r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Clr>
                <a:srgbClr val="00918E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razvijete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sposobnost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stvari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sagledaju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iznova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iz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drugačije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perspektive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it-IT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verujete da stvari mogu biti bolje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uživate</a:t>
            </a:r>
            <a:r>
              <a:rPr lang="en-US" sz="2400" b="0" i="0" u="none" strike="noStrike" baseline="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b="0" i="0" u="none" strike="noStrike" baseline="0" dirty="0" err="1">
                <a:latin typeface="Abhaya Libre Regular" panose="020B0604020202020204" charset="0"/>
                <a:cs typeface="Abhaya Libre Regular" panose="020B0604020202020204" charset="0"/>
              </a:rPr>
              <a:t>nepoznatom</a:t>
            </a:r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lnSpc>
                <a:spcPct val="150000"/>
              </a:lnSpc>
              <a:buClr>
                <a:srgbClr val="008080"/>
              </a:buClr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poštujete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različite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pristupe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načine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rada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endParaRPr lang="en-US" sz="2400" b="0" i="0" u="none" strike="noStrike" baseline="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E37CF-D293-1CF6-83F7-71C8B6E26064}"/>
              </a:ext>
            </a:extLst>
          </p:cNvPr>
          <p:cNvSpPr txBox="1"/>
          <p:nvPr/>
        </p:nvSpPr>
        <p:spPr>
          <a:xfrm>
            <a:off x="1295400" y="1652578"/>
            <a:ext cx="13182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1.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Odvojite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5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minuta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razmislite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Koliko dobro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vaša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organizacija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radna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Ocena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Sjajni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ovome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 –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mogli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bismo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bolje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3 – hmm ..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Nije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tako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sjajno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2.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Provedite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20-30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minuta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razgovarajući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svojim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odgovorima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kolegama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Šta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misle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Zašto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?</a:t>
            </a:r>
          </a:p>
        </p:txBody>
      </p:sp>
      <p:sp>
        <p:nvSpPr>
          <p:cNvPr id="2" name="Star: 6 Points 1">
            <a:extLst>
              <a:ext uri="{FF2B5EF4-FFF2-40B4-BE49-F238E27FC236}">
                <a16:creationId xmlns:a16="http://schemas.microsoft.com/office/drawing/2014/main" id="{5F2B8120-9FC9-E1AB-AA43-3CBCB3948F8C}"/>
              </a:ext>
            </a:extLst>
          </p:cNvPr>
          <p:cNvSpPr/>
          <p:nvPr/>
        </p:nvSpPr>
        <p:spPr>
          <a:xfrm>
            <a:off x="14478000" y="2424353"/>
            <a:ext cx="2435015" cy="2667000"/>
          </a:xfrm>
          <a:prstGeom prst="star6">
            <a:avLst/>
          </a:prstGeom>
          <a:solidFill>
            <a:srgbClr val="0091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Oflajn</a:t>
            </a:r>
            <a:r>
              <a:rPr lang="en-US" sz="2400" b="1" dirty="0"/>
              <a:t>  </a:t>
            </a:r>
            <a:r>
              <a:rPr lang="en-US" sz="2400" b="1" dirty="0" err="1"/>
              <a:t>Aktivnost</a:t>
            </a:r>
            <a:r>
              <a:rPr lang="en-US" sz="2400" b="1" dirty="0"/>
              <a:t>  5</a:t>
            </a:r>
          </a:p>
          <a:p>
            <a:pPr algn="ctr"/>
            <a:r>
              <a:rPr lang="en-US" sz="2400" b="1" dirty="0" err="1"/>
              <a:t>Evaluacija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0626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8488</TotalTime>
  <Words>2536</Words>
  <Application>Microsoft Office PowerPoint</Application>
  <PresentationFormat>Custom</PresentationFormat>
  <Paragraphs>234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Abhaya Libre Regular</vt:lpstr>
      <vt:lpstr>inherit</vt:lpstr>
      <vt:lpstr>Abhaya Libre Regular Bold Italics</vt:lpstr>
      <vt:lpstr>Abhaya Libre Regular Bold</vt:lpstr>
      <vt:lpstr>Arial</vt:lpstr>
      <vt:lpstr>Calibri</vt:lpstr>
      <vt:lpstr>YouTube Sans</vt:lpstr>
      <vt:lpstr>Wingdings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FAZE BRAINSTORMING-A: SAVETI </vt:lpstr>
      <vt:lpstr>THE STAGES OF BRAINSTORMING: TIPS </vt:lpstr>
      <vt:lpstr>7 koraka do pravljenja mape uma</vt:lpstr>
      <vt:lpstr>7 koraka do pravljenja mape uma</vt:lpstr>
      <vt:lpstr>7 KORAKA ZA PRAVLJENJE MARTA UMA</vt:lpstr>
      <vt:lpstr>7 KORAKA ZA PRAVLJENJE MARTA UMA</vt:lpstr>
      <vt:lpstr>7 KORAKA ZA PRAVLJENJE MARTA UMA</vt:lpstr>
      <vt:lpstr>7 KORAKA ZA PRAVLJENJE MARTA UMA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cp:lastModifiedBy>Milana Popovic</cp:lastModifiedBy>
  <cp:revision>38</cp:revision>
  <dcterms:created xsi:type="dcterms:W3CDTF">2006-08-16T00:00:00Z</dcterms:created>
  <dcterms:modified xsi:type="dcterms:W3CDTF">2023-06-19T08:44:20Z</dcterms:modified>
  <dc:identifier>DAFSGCxx1iQ</dc:identifier>
</cp:coreProperties>
</file>