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7" r:id="rId10"/>
    <p:sldId id="289" r:id="rId11"/>
    <p:sldId id="312" r:id="rId12"/>
    <p:sldId id="285" r:id="rId13"/>
    <p:sldId id="313" r:id="rId14"/>
    <p:sldId id="314" r:id="rId15"/>
    <p:sldId id="311" r:id="rId16"/>
    <p:sldId id="286" r:id="rId17"/>
    <p:sldId id="287" r:id="rId18"/>
    <p:sldId id="288" r:id="rId19"/>
    <p:sldId id="263" r:id="rId20"/>
    <p:sldId id="264" r:id="rId21"/>
    <p:sldId id="265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2" r:id="rId30"/>
    <p:sldId id="303" r:id="rId31"/>
    <p:sldId id="304" r:id="rId32"/>
    <p:sldId id="268" r:id="rId33"/>
    <p:sldId id="297" r:id="rId34"/>
    <p:sldId id="298" r:id="rId35"/>
    <p:sldId id="299" r:id="rId36"/>
    <p:sldId id="300" r:id="rId37"/>
    <p:sldId id="301" r:id="rId38"/>
    <p:sldId id="307" r:id="rId39"/>
    <p:sldId id="305" r:id="rId40"/>
    <p:sldId id="266" r:id="rId41"/>
    <p:sldId id="309" r:id="rId42"/>
    <p:sldId id="306" r:id="rId43"/>
    <p:sldId id="310" r:id="rId44"/>
    <p:sldId id="270" r:id="rId45"/>
    <p:sldId id="283" r:id="rId46"/>
    <p:sldId id="271" r:id="rId47"/>
  </p:sldIdLst>
  <p:sldSz cx="18288000" cy="10287000"/>
  <p:notesSz cx="6858000" cy="9144000"/>
  <p:embeddedFontLst>
    <p:embeddedFont>
      <p:font typeface="Abhaya Libre Regular" panose="020B0604020202020204" charset="0"/>
      <p:regular r:id="rId48"/>
    </p:embeddedFont>
    <p:embeddedFont>
      <p:font typeface="Abhaya Libre Regular Bold" panose="020B0604020202020204" charset="0"/>
      <p:regular r:id="rId49"/>
    </p:embeddedFont>
    <p:embeddedFont>
      <p:font typeface="Abhaya Libre Regular Bold Italics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LkrhalWIM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5" Type="http://schemas.openxmlformats.org/officeDocument/2006/relationships/image" Target="../media/image65.jpe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0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8.svg"/><Relationship Id="rId5" Type="http://schemas.openxmlformats.org/officeDocument/2006/relationships/image" Target="../media/image18.svg"/><Relationship Id="rId15" Type="http://schemas.openxmlformats.org/officeDocument/2006/relationships/image" Target="../media/image26.svg"/><Relationship Id="rId10" Type="http://schemas.openxmlformats.org/officeDocument/2006/relationships/image" Target="../media/image67.png"/><Relationship Id="rId4" Type="http://schemas.openxmlformats.org/officeDocument/2006/relationships/image" Target="../media/image17.png"/><Relationship Id="rId9" Type="http://schemas.openxmlformats.org/officeDocument/2006/relationships/image" Target="../media/image59.sv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4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svg"/><Relationship Id="rId5" Type="http://schemas.openxmlformats.org/officeDocument/2006/relationships/image" Target="../media/image18.svg"/><Relationship Id="rId10" Type="http://schemas.openxmlformats.org/officeDocument/2006/relationships/image" Target="../media/image7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4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svg"/><Relationship Id="rId5" Type="http://schemas.openxmlformats.org/officeDocument/2006/relationships/image" Target="../media/image18.svg"/><Relationship Id="rId10" Type="http://schemas.openxmlformats.org/officeDocument/2006/relationships/image" Target="../media/image7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4.svg"/><Relationship Id="rId17" Type="http://schemas.openxmlformats.org/officeDocument/2006/relationships/image" Target="../media/image30.sv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6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esPpXYHXo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0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31MRWhJv7w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svg"/><Relationship Id="rId18" Type="http://schemas.openxmlformats.org/officeDocument/2006/relationships/image" Target="../media/image11.png"/><Relationship Id="rId26" Type="http://schemas.openxmlformats.org/officeDocument/2006/relationships/image" Target="../media/image44.png"/><Relationship Id="rId3" Type="http://schemas.openxmlformats.org/officeDocument/2006/relationships/image" Target="../media/image32.svg"/><Relationship Id="rId21" Type="http://schemas.openxmlformats.org/officeDocument/2006/relationships/image" Target="../media/image39.png"/><Relationship Id="rId7" Type="http://schemas.openxmlformats.org/officeDocument/2006/relationships/image" Target="../media/image34.sv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5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.svg"/><Relationship Id="rId24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36.svg"/><Relationship Id="rId23" Type="http://schemas.openxmlformats.org/officeDocument/2006/relationships/image" Target="../media/image41.png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2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1.svg"/><Relationship Id="rId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watch?v=GDSqf2Kjxi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Sqf2Kjxi8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9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2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1.svg"/><Relationship Id="rId5" Type="http://schemas.openxmlformats.org/officeDocument/2006/relationships/image" Target="../media/image18.svg"/><Relationship Id="rId10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youtube.com/watch?v=NYtuAt_JyOc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YtuAt_JyO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hyperlink" Target="https://www.ecoonline.com/glossary/ecological-footprint" TargetMode="External"/><Relationship Id="rId18" Type="http://schemas.openxmlformats.org/officeDocument/2006/relationships/hyperlink" Target="https://alaturidevoi.ro/wp-content/uploads/2022/01/Modele-de-bune-practici-din-economia-sociala-si-ISI-AFF-2021.pdf" TargetMode="External"/><Relationship Id="rId3" Type="http://schemas.openxmlformats.org/officeDocument/2006/relationships/image" Target="../media/image98.sv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12" Type="http://schemas.openxmlformats.org/officeDocument/2006/relationships/hyperlink" Target="https://online.hbs.edu/blog/post/types-of-corporate-social-responsibility" TargetMode="External"/><Relationship Id="rId17" Type="http://schemas.openxmlformats.org/officeDocument/2006/relationships/hyperlink" Target="https://www.shopify.com/blog/social-entrepreneurship" TargetMode="External"/><Relationship Id="rId2" Type="http://schemas.openxmlformats.org/officeDocument/2006/relationships/image" Target="../media/image97.png"/><Relationship Id="rId16" Type="http://schemas.openxmlformats.org/officeDocument/2006/relationships/hyperlink" Target="https://corporatefinanceinstitute.com/resources/esg/social-enterprise/" TargetMode="External"/><Relationship Id="rId20" Type="http://schemas.openxmlformats.org/officeDocument/2006/relationships/hyperlink" Target="https://www.fi-compass.eu/sites/default/files/publications/social-business-initiative-creating-a-favourable-climate-for-social-enterprises-key-stakeholders-in-the-social-economy-and-innovat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beeco.green/sustainable-consumption/" TargetMode="External"/><Relationship Id="rId5" Type="http://schemas.openxmlformats.org/officeDocument/2006/relationships/image" Target="../media/image16.svg"/><Relationship Id="rId15" Type="http://schemas.openxmlformats.org/officeDocument/2006/relationships/hyperlink" Target="https://www.euronews.com/green/2023/01/03/here-are-all-the-positive-environmental-stories-from-2022-so-far" TargetMode="External"/><Relationship Id="rId23" Type="http://schemas.openxmlformats.org/officeDocument/2006/relationships/image" Target="../media/image30.svg"/><Relationship Id="rId10" Type="http://schemas.openxmlformats.org/officeDocument/2006/relationships/image" Target="../media/image11.png"/><Relationship Id="rId19" Type="http://schemas.openxmlformats.org/officeDocument/2006/relationships/hyperlink" Target="https://www.weforum.org/agenda/2022/11/what-is-the-future-of-social-entrepreneurship-in-europe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00.svg"/><Relationship Id="rId14" Type="http://schemas.openxmlformats.org/officeDocument/2006/relationships/hyperlink" Target="https://climate.selectra.com/en/environment/ecological-footprint" TargetMode="External"/><Relationship Id="rId2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2.png"/><Relationship Id="rId3" Type="http://schemas.openxmlformats.org/officeDocument/2006/relationships/image" Target="../media/image98.svg"/><Relationship Id="rId7" Type="http://schemas.openxmlformats.org/officeDocument/2006/relationships/image" Target="../media/image6.svg"/><Relationship Id="rId12" Type="http://schemas.openxmlformats.org/officeDocument/2006/relationships/hyperlink" Target="https://data.europa.eu/doi/10.2826/093808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Z5KZhm19EO0" TargetMode="External"/><Relationship Id="rId5" Type="http://schemas.openxmlformats.org/officeDocument/2006/relationships/image" Target="../media/image16.svg"/><Relationship Id="rId15" Type="http://schemas.openxmlformats.org/officeDocument/2006/relationships/image" Target="../media/image30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0.svg"/><Relationship Id="rId1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6.svg"/><Relationship Id="rId18" Type="http://schemas.openxmlformats.org/officeDocument/2006/relationships/image" Target="../media/image111.png"/><Relationship Id="rId3" Type="http://schemas.openxmlformats.org/officeDocument/2006/relationships/image" Target="../media/image2.svg"/><Relationship Id="rId21" Type="http://schemas.openxmlformats.org/officeDocument/2006/relationships/image" Target="../media/image114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10.svg"/><Relationship Id="rId2" Type="http://schemas.openxmlformats.org/officeDocument/2006/relationships/image" Target="../media/image1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6.svg"/><Relationship Id="rId5" Type="http://schemas.openxmlformats.org/officeDocument/2006/relationships/image" Target="../media/image102.svg"/><Relationship Id="rId15" Type="http://schemas.openxmlformats.org/officeDocument/2006/relationships/image" Target="../media/image108.svg"/><Relationship Id="rId10" Type="http://schemas.openxmlformats.org/officeDocument/2006/relationships/image" Target="../media/image105.png"/><Relationship Id="rId19" Type="http://schemas.openxmlformats.org/officeDocument/2006/relationships/image" Target="../media/image112.svg"/><Relationship Id="rId4" Type="http://schemas.openxmlformats.org/officeDocument/2006/relationships/image" Target="../media/image101.png"/><Relationship Id="rId9" Type="http://schemas.openxmlformats.org/officeDocument/2006/relationships/image" Target="../media/image104.svg"/><Relationship Id="rId14" Type="http://schemas.openxmlformats.org/officeDocument/2006/relationships/image" Target="../media/image107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17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svg"/><Relationship Id="rId7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svg"/><Relationship Id="rId7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17juXMaBs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58.png"/><Relationship Id="rId5" Type="http://schemas.openxmlformats.org/officeDocument/2006/relationships/image" Target="../media/image17.png"/><Relationship Id="rId15" Type="http://schemas.openxmlformats.org/officeDocument/2006/relationships/image" Target="../media/image62.jpe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25.png"/><Relationship Id="rId14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645911"/>
            <a:ext cx="9010597" cy="320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regionalnog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izgradnjom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kapaciteta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sistema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stručnog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obrazovanja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bhaya Libre Regular"/>
              </a:rPr>
              <a:t>odraslih</a:t>
            </a:r>
            <a:r>
              <a:rPr lang="en-US" sz="4500" dirty="0">
                <a:solidFill>
                  <a:srgbClr val="000000"/>
                </a:solidFill>
                <a:latin typeface="Abhaya Libre Regular"/>
              </a:rPr>
              <a:t> (SOO) </a:t>
            </a:r>
          </a:p>
          <a:p>
            <a:pPr>
              <a:lnSpc>
                <a:spcPts val="6300"/>
              </a:lnSpc>
            </a:pP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28575" y="3001037"/>
            <a:ext cx="9548650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Međunarodna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standardizaciju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(ISO) je 2007.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pokrenula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standardizaciju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korišćenog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razvijajući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standard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međunarodnom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primenljivošću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ISO 26000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standard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privatne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male,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detaljno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opisuje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Standard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sedam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principa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privredi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transparentnost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ponašanje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vladavine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145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Principi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4623" y="2019352"/>
            <a:ext cx="9548650" cy="739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deli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četiri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.1.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životnoj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sredini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uverenje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ponašaju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moguće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prihvatljiviji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najčešćih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termin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žele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štetnih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zagađenja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upotreba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plastike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jednokratnu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opšti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Regulisanje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delimično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materijala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Nadoknađivanje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negativnog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sadnjom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drveća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finansiranjem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istraživanja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doniranjem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svrhe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4315" y="1425562"/>
            <a:ext cx="167640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VRSTE DRUŠTVENE ODGOVORNOSTI</a:t>
            </a:r>
          </a:p>
        </p:txBody>
      </p:sp>
      <p:pic>
        <p:nvPicPr>
          <p:cNvPr id="10" name="Picture 6" descr="3 ways to embrace environmental responsibility: reduce harmful practices, regulate energy consumption, and offset negative environmental impact">
            <a:extLst>
              <a:ext uri="{FF2B5EF4-FFF2-40B4-BE49-F238E27FC236}">
                <a16:creationId xmlns:a16="http://schemas.microsoft.com/office/drawing/2014/main" id="{4E25F023-076B-D978-6791-0921EE1D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42" y="2346338"/>
            <a:ext cx="6515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200400" y="1857755"/>
            <a:ext cx="14380408" cy="7831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2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Etička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osiguravanje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pošten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praktikuju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ponašanje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fer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tretman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rukovodstvo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investitore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dobavljače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Firme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Na primer,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sopstvenu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minimalnu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odredila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savezna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vlada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zahtevati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sastojci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materijali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komponente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nabavljeni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slobodne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trgovine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mnoge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firme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osiguravaju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ropstva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dečijeg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3.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Filantropska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boljim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Pored toga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ponašaju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vođene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filantropskom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odgovornošću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Dok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mnoge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dobrotvornim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skladu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vođenja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direktno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povezani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daleko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stvore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dobrotvorno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uzvrate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VRSTE DRUŠTVENE ODGOVORNOSTI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048000" y="2958666"/>
            <a:ext cx="9372600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4.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Ekonomska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firme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finansijske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dobro u gore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navedenim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oblastima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Krajnji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jednostavno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maksimizirati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profit,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već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osigurati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operacije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utiču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VRSTE DRUŠTVENE ODGOVORNOSTI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58048" y="2577036"/>
            <a:ext cx="15428108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Većina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firmi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prinuđena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korporativnu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zbog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ubeđenja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a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važne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moćno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marketinško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oruđe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pomažući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se dobro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pozicionira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očima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potrošača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regulatora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CSR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poboljšati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angažovanje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ključne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podstiču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zadržavanje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privući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potencijalne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snažna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lična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uverenja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podudaraju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uverenjima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Konačno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prirodi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primoravaju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lidere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ispitaju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prakse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vezane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komponenti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isporučuju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Ova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refleksija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dovesti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revolucionarnih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rešenja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pomažu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poveća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profit.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Rekonceptualizacija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omogućava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prihvatljivija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istovremeno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troškove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materijala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povratiti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podeliti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dobavljačima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3" y="1179659"/>
            <a:ext cx="9940838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KOJE SU PREDNOSTI KORPORATIVNO DRUŠTVENE ODGOVORNOSTI?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izvještavaju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CSR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vjerovatno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nastaviti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2022.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Direktiva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nefinansijskom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izvještavanju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Akcioni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plan EU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finansijama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podstaknu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izvještavaju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 ESG)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performanse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Prema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(GRI),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prijavile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porastao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za 9% u 2020.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ukupno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7.851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koji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najčešće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Pored toga,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studija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Odbora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računovodstvene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(SASB)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performansama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koristeći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SASB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zaključku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očekuje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CSR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2022.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zbog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propisa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podstiču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Očekuje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SASB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CSR u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Evropi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(Global Reporting Initiative, GRI)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skup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smernica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obezbeđuju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smatraju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najrasprostranjenijim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organizovani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tri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Unutar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specifični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indikatori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sadrže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smernice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indikatoru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dizajnirani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fleksibilni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industrija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dizajnirani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kompatibilni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okvirima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Integrated Reporting Framework and the Sustainability Accounting Standards Board (SASB)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GRI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standarda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ta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jezik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diskusiju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donosiocima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olakšava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razumevanje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upoređivanje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učinka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različitim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Ovo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transparentnost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olakšava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zainteresovanim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donose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informacija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GRI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Standardi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Video -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Izveštavanje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GRI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Standardima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09396" y="6398294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8200" y="2180334"/>
            <a:ext cx="16245774" cy="6226754"/>
            <a:chOff x="0" y="0"/>
            <a:chExt cx="21661031" cy="8208095"/>
          </a:xfrm>
        </p:grpSpPr>
        <p:sp>
          <p:nvSpPr>
            <p:cNvPr id="11" name="TextBox 11"/>
            <p:cNvSpPr txBox="1"/>
            <p:nvPr/>
          </p:nvSpPr>
          <p:spPr>
            <a:xfrm>
              <a:off x="14022943" y="3984416"/>
              <a:ext cx="7638088" cy="112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00" y="843735"/>
              <a:ext cx="8432798" cy="112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GRI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standardi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izveštavanje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o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održivosti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prvi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globalni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standardi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izveštavanje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o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održivosti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713339" y="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604155" y="6398294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https://www.youtube.com/watch?v=6LkrhalWIMc</a:t>
            </a:r>
          </a:p>
        </p:txBody>
      </p:sp>
      <p:pic>
        <p:nvPicPr>
          <p:cNvPr id="13" name="Online Media 12" title="Sustainability reporting with the GRI Standards">
            <a:hlinkClick r:id="" action="ppaction://media"/>
            <a:extLst>
              <a:ext uri="{FF2B5EF4-FFF2-40B4-BE49-F238E27FC236}">
                <a16:creationId xmlns:a16="http://schemas.microsoft.com/office/drawing/2014/main" id="{9A9EA79F-29E1-6210-AB31-FF9FECA417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1001158" y="2027430"/>
            <a:ext cx="7004659" cy="3957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5EC5DE-347D-A211-A6F0-E749B4B7B1E6}"/>
              </a:ext>
            </a:extLst>
          </p:cNvPr>
          <p:cNvSpPr txBox="1"/>
          <p:nvPr/>
        </p:nvSpPr>
        <p:spPr>
          <a:xfrm>
            <a:off x="10944938" y="4227521"/>
            <a:ext cx="59835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GRI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omogućavaju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organizacijama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da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javno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izveštavaju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svojim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ekonomskim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ekološkim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društvenim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uticajima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pokažu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svoj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doprinos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–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pozitivan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ili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negativan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–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cilju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održivog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razvoja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Razvijeni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od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Odbora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globalne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održivosti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–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nezavisnog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tela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postavljanje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– GRI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zasnovani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dugogodišnjem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stručnom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doprinosu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različitih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zainteresovanih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strana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Standardi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najbolja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globalna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praksa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stvaraju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zajednički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jezik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za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izveštavanje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 o </a:t>
            </a:r>
            <a:r>
              <a:rPr lang="en-US" sz="2400" dirty="0" err="1">
                <a:latin typeface="Abhaya Libre Regular" panose="020B0604020202020204" charset="0"/>
                <a:cs typeface="Abhaya Libre Regular" panose="020B0604020202020204" charset="0"/>
              </a:rPr>
              <a:t>održivosti</a:t>
            </a:r>
            <a:r>
              <a:rPr lang="en-US" sz="2400" dirty="0">
                <a:latin typeface="Abhaya Libre Regular" panose="020B0604020202020204" charset="0"/>
                <a:cs typeface="Abhaya Libre Regula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51162" y="1869293"/>
            <a:ext cx="153510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Ikea: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nameštaja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snažnu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postavila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ambiciozne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nabavka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100%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2020.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Unilever: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robe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Nestle: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piće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nabavci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100%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poljoprivrednih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sirovina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2020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Danone: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Prehrambena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snažnu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poljoprivrede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lancu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snabdevanja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Novo Nordisk: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Zdravstvena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poboljšanje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Triodos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banka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Banka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poznata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etičkom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bankarstvu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Interfejs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lider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podovima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inicijativa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51162" y="1179659"/>
            <a:ext cx="1596063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sv-SE" sz="4000" b="1" dirty="0">
                <a:solidFill>
                  <a:srgbClr val="000000"/>
                </a:solidFill>
                <a:latin typeface="Abhaya Libre Regular"/>
              </a:rPr>
              <a:t>Primeri evropskih kompanija sa dobrom društvenom odgovornošću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550566" y="2956304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911525" y="3799930"/>
            <a:ext cx="8985074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Pojednostavljena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definicija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budućnosti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bez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negativnog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Definicija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perspektive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krajnjeg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potrošača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postizanje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ponašanja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potrošača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razmišljanju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delovanju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okruženje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mi,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krajnji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konzumiramo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kupujemo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bacamo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usvajanju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doneli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izbori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pogledu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1524" y="2052507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potrošnja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1525" y="295630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potrošnja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2052" name="Picture 4" descr="Sponsored image">
            <a:extLst>
              <a:ext uri="{FF2B5EF4-FFF2-40B4-BE49-F238E27FC236}">
                <a16:creationId xmlns:a16="http://schemas.microsoft.com/office/drawing/2014/main" id="{A4921739-0E97-5F37-70AA-7A6A838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99" y="417300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807" y="4089450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88180" y="4228104"/>
            <a:ext cx="17704374" cy="3098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Društvena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odgovornost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– CSR,</a:t>
            </a:r>
          </a:p>
          <a:p>
            <a:pPr algn="ctr">
              <a:lnSpc>
                <a:spcPts val="8000"/>
              </a:lnSpc>
            </a:pP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Održiva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potrošnja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,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ekološki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otisak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,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socijalna</a:t>
            </a:r>
            <a:r>
              <a:rPr lang="en-US" sz="7200" b="1" dirty="0">
                <a:solidFill>
                  <a:srgbClr val="04989E"/>
                </a:solidFill>
                <a:latin typeface="Abhaya Libre Regular"/>
              </a:rPr>
              <a:t> </a:t>
            </a:r>
            <a:r>
              <a:rPr lang="en-US" sz="7200" b="1" dirty="0" err="1">
                <a:solidFill>
                  <a:srgbClr val="04989E"/>
                </a:solidFill>
                <a:latin typeface="Abhaya Libre Regular"/>
              </a:rPr>
              <a:t>preduzeća</a:t>
            </a:r>
            <a:endParaRPr lang="en-US" sz="54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69290" y="743344"/>
            <a:ext cx="14549418" cy="65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it-IT" sz="3600" b="1" dirty="0">
                <a:solidFill>
                  <a:srgbClr val="000000"/>
                </a:solidFill>
                <a:latin typeface="Abhaya Libre Regular"/>
              </a:rPr>
              <a:t>Kako možemo doprineti održivosti i odgovornoj potrošnji</a:t>
            </a:r>
            <a:endParaRPr lang="en-US" sz="3600" b="1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71495" y="1782057"/>
            <a:ext cx="15290979" cy="8066050"/>
            <a:chOff x="472574" y="-4738"/>
            <a:chExt cx="20387971" cy="1075473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465311" y="-4738"/>
              <a:ext cx="2640979" cy="274281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472574" y="3066599"/>
              <a:ext cx="11702814" cy="6372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Prva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uradite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preispitate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sopstvenu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Već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postoji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mnogo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našem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svakodnevnom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možemo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učiniti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održivijim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napraviti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razliku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Brza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jeftino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meso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plastični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teret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prirodu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dugoročno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vaš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novčanik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Čak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vam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niske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početku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izgledaju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primamljivo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duge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staze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jeftino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kupujete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više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Oni koji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opredele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kvalitetnije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pravednije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uslove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podržavaju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lokalnu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ostavljaju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ekološki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otisak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aktivno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jednakost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sopstveno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blagostanje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60697" y="169201"/>
              <a:ext cx="2693009" cy="25852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740044" y="8394493"/>
              <a:ext cx="2406643" cy="235550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2326347" y="3184954"/>
              <a:ext cx="8534198" cy="4628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Previše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nereda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opterećenje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Dakle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kupujte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odgovorno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informišite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preispitajte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ishranu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koji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bavite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odećom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stvarima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Umesto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trošite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novac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svaki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navodni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dogovor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specijalnu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ponudu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uštedite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nečem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značajnom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Ovo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primer,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odmor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voljenima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lepa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aktivnost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zalihe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kasnije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906000" y="1693056"/>
            <a:ext cx="7768203" cy="658012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762000" y="743344"/>
            <a:ext cx="160782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Dostizanje održive potrošnje u Evropi do 2050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19643" y="1709401"/>
            <a:ext cx="9028023" cy="5877395"/>
            <a:chOff x="-708964" y="-881009"/>
            <a:chExt cx="10137067" cy="7836528"/>
          </a:xfrm>
        </p:grpSpPr>
        <p:sp>
          <p:nvSpPr>
            <p:cNvPr id="11" name="TextBox 11"/>
            <p:cNvSpPr txBox="1"/>
            <p:nvPr/>
          </p:nvSpPr>
          <p:spPr>
            <a:xfrm>
              <a:off x="-355600" y="1164189"/>
              <a:ext cx="9783703" cy="5791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Postizanje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do 2050.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ambiciozan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cilj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ostvariv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Glavni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izazov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leži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trenutnog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neodrživog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Evropljana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Da bi se to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postiglo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potrebno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promeniti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stavove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politike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održivoj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korak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smanjenje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resursa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Vlade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primene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strože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standarde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energetske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efikasnosti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podsticaje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uređaje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uređaje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koji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štede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LED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osvetljenje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solarni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paneli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električna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vozila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Pored toga,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prioritet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implementaciji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obnovljivih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izvora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sistema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skladištenje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34878" y="814577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1D03E-CC31-CB7A-1C62-568AADD812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7743" y="2859637"/>
            <a:ext cx="6559569" cy="39602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91800" y="1693055"/>
            <a:ext cx="7082404" cy="722558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762000" y="743344"/>
            <a:ext cx="16078200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Dostizanje održive potrošnje u Evropi do 2050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96976" y="1032298"/>
            <a:ext cx="9866223" cy="7266444"/>
            <a:chOff x="-708964" y="-881009"/>
            <a:chExt cx="10137067" cy="12606302"/>
          </a:xfrm>
        </p:grpSpPr>
        <p:sp>
          <p:nvSpPr>
            <p:cNvPr id="11" name="TextBox 11"/>
            <p:cNvSpPr txBox="1"/>
            <p:nvPr/>
          </p:nvSpPr>
          <p:spPr>
            <a:xfrm>
              <a:off x="-355600" y="1164189"/>
              <a:ext cx="9783703" cy="10561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mora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doći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ponašanja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potrošača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Ovo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postići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putem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kampanja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podizanje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svesti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javnosti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obrazovnih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programa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podsticaja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Potrošače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podsticati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kupuju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lokalno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proizvedenu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hranu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ponovo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koriste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recikliraju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više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moguće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jednokratnu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upotrebu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jednokratnu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upotrebu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vlade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pruže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finansijsku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regulatornu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podršku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preduzećima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organizacijama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prelaze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prakse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Ovo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uključuje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podsticaje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kompanije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ulažu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obnovljive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izvore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energetski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efikasne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proizvode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promociju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cirkularne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deljenja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Konačno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trebalo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bi da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fokusira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ciljeve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održivog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razvoja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smanjenje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nejednakosti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siromaštva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poboljšanje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zdravlja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blagostanja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24555" y="666540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35BF6-1FDC-9994-4A56-ADCC2E4364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24555" y="3445954"/>
            <a:ext cx="48482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74229" y="2628900"/>
            <a:ext cx="11888338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jednostavno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ukazuje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količinu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pritiska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prirodne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dostupne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okruženju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određuje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zavisni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prirodnih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određeni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Najčešća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jedinica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mere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izražena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gha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omogućava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profesionalcima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površinu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obično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izračunavanje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entiteta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region,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biznis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izraziti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količina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utrošenih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put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1992.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predstavio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Vilijam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ideja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izračunavanju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dizajnirana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omogućavajući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analitičarima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stopu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24200" y="1746427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849C1-1CA9-864A-1043-E906F3B89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9687" y="4058194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228093" y="1915799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524000" y="3452362"/>
            <a:ext cx="9706030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Ugljenični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obzir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Ugljenični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individualan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Ovi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indikatori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ugljenični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različita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edukacije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podsticanja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deluju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protiv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zagrevanja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24199" y="1746427"/>
            <a:ext cx="8985075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ugljenični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D15E6-6DE8-DFB7-B3C3-F60B347F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080110"/>
            <a:ext cx="4686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3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67012" y="2937985"/>
            <a:ext cx="10448787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Proračun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obzir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sledeća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faktora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Biokapacitet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Zemlje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to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342900" indent="-342900" algn="just">
              <a:lnSpc>
                <a:spcPts val="3359"/>
              </a:lnSpc>
              <a:buFont typeface="Wingdings" panose="05000000000000000000" pitchFamily="2" charset="2"/>
              <a:buChar char="Ø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pojedinac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oduzimaju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generiše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meri se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proseku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Evropljaninu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trebalo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4,5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Severnoamerikancu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6,6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Afrikancu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2,7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hektara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proračuna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globalnim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razmerama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pokazuju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kapacitet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zadovolji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stanovnika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nedovoljan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2042053"/>
            <a:ext cx="134112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fi-FI" sz="3900" dirty="0">
                <a:solidFill>
                  <a:srgbClr val="000000"/>
                </a:solidFill>
                <a:latin typeface="Abhaya Libre Regular"/>
              </a:rPr>
              <a:t>Kako se izračunava i meri globalni ekološki otisak?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D3DCB8-A89F-D3EF-44F8-3B163C1F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6384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8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67012" y="2937985"/>
            <a:ext cx="10448787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Značajan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posledica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usled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pojedinaca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pretežno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zavisi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Da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ograničile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time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smanjio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neophodno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usvajanjem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jednostavnih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navika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mesa;</a:t>
            </a: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Reciklirajte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dajte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materijalima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Optimizirajte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Odlučite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energetsku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sopstvenu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800100" lvl="1" indent="-342900" algn="just">
              <a:lnSpc>
                <a:spcPts val="3359"/>
              </a:lnSpc>
              <a:buFont typeface="Wingdings" panose="05000000000000000000" pitchFamily="2" charset="2"/>
              <a:buChar char="v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Krećite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0" y="2042053"/>
            <a:ext cx="134112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smanjiti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svoj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15726E-DFF9-2D4E-42DE-4429C50E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01837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796259" y="2424634"/>
            <a:ext cx="10448787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EU je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odobrila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nemačku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šemu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obnovljivu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energiju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vrednu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28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milijardi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evra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usmerena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brzo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upotrebe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vetra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sunca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Dizajniran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ispuni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Nemačke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do 2030.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80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električne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Zamenivši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postojeću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šemu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obnovljivim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2026.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Nova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zabrana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plastičnog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u EU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mogla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označiti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kraj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minijaturnih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hotelskih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toaletnih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potrepština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EU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zabraniti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minijaturne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hotelske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toaletne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potrepštine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jednokratnu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borbi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protiv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rasipnog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pakovanja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Predlog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dogovora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plana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celu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EU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dostizanje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nule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2050.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odvajanje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korišćenja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promovisanje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cirkularne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proseku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proizvede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skoro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180 kg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ambalažnog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Ambalaža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krivaca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plastike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50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papira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EU.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6600" y="1615463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Pozitivne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priče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2022.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94D2C1-7587-412C-A158-56462A5F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076700"/>
            <a:ext cx="48482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3009900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49084" y="2754212"/>
            <a:ext cx="10448787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Solarna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energija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će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porasti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skoro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50% u 2022.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godini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novom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izveštaju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industrijske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grupe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SolarPover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Europe.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Otkriva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je EU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instalirala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rekordnih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41,4 GV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solarne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dovoljno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napajanje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ekvivalentno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12,4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domova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Ovo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47%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28,1 GV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instaliranih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2021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Zamena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plastične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ambalaže</a:t>
            </a:r>
            <a:endParaRPr lang="en-US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Osnivači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start-ap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Notpla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sedištem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Londonu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osvojili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nagradu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Earthshot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Izgradite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bez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otpada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dobivši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milion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(1,2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alternative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plastičnim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kesama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napravljenim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biljaka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potpuno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prirodan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potpuno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biorazgradiv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izradu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spektra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ambalaže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folije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mehurićima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zadržavanja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tečnosti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obloga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hranu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7492" y="101188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6600" y="1727719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Pozitivne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ekološke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priče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iz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2022.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6C34C9-2C44-053E-492D-19D0E741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309" y="3665460"/>
            <a:ext cx="40767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67623" y="3086100"/>
            <a:ext cx="5543627" cy="577957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708138" cy="5651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već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nalazi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nazivima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solidarnosti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priznata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članicama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nivou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razvijala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polazeći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uglavnom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kooperativne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istorijske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uživajući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priznanje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vlasti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usvojile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dugo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institucionalnu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saradnju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prvenstveno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zemljama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južne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Francuskoj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Španiji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Portugalu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Belgiji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odnedavno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Grčkoj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Rumuniji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obuhvata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zajednička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udruženja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fondacije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obavljaju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nude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širok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spektar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jedinstvenom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milione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institucionalne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komponente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ponekad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poznate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Socijalna ekonomija i socijalna preduzeća u Evropi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264E2EC-AD05-C402-B22F-B9D715F4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398331"/>
            <a:ext cx="48387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3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4075" y="18949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Napomena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4075" y="2828851"/>
            <a:ext cx="15741892" cy="518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Podrška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Evropske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izradu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odobravanje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odražava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stavove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autora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Komisija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se ne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smatrati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odgovornom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bilo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kakvu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upotrebu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informacija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sadržanih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njoj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Broj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9" spc="-49" dirty="0" err="1">
                <a:solidFill>
                  <a:srgbClr val="000000"/>
                </a:solidFill>
                <a:latin typeface="Abhaya Libre Regular"/>
              </a:rPr>
              <a:t>projekta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86366" y="3168214"/>
            <a:ext cx="5296834" cy="55222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92067" y="3051477"/>
            <a:ext cx="11708138" cy="477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koji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prvobitno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pojavio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vezanim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asocijativni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nedavno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pridružio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nakon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uspeha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zabeleženog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90-ih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Italiji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zemlji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donela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zadruga.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naglašava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karakter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subjekata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glavno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postojanje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posvećene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ubacuju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privrednu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nepovoljnom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položaju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državama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tradicijom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integrisani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uređaje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blagostanja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pružaoci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nepovoljnom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položaju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Socijalna ekonomija i socijalna preduze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ć</a:t>
            </a: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a u Evropi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23EB3D-B62E-D749-22BD-17390512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677" y="4379281"/>
            <a:ext cx="5010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0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55597" y="2552700"/>
            <a:ext cx="6114115" cy="637434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90600" y="3433640"/>
            <a:ext cx="7391400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predstavlja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10%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miliona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Ova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evropskog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neophodne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mehanizme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generiše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opšteg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interesa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pl-PL" sz="6410" dirty="0">
                <a:solidFill>
                  <a:srgbClr val="000000"/>
                </a:solidFill>
                <a:latin typeface="Abhaya Libre Regular"/>
              </a:rPr>
              <a:t>Socijalna ekonomija i socijalna preduzeća u Evropi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C12AE9B-2DAF-4A8C-672E-E5986E9B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481" y="4000878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4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Poslovni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model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zlatnom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medaljom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6210354" cy="4938617"/>
            <a:chOff x="0" y="4159920"/>
            <a:chExt cx="22544403" cy="413899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4160686" y="6318096"/>
              <a:ext cx="8383717" cy="1813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ne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postoji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zakonska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definicija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preduzeće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ono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uklapa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panteon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poslovnih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organizacija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ovom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videu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olimpijski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prstenovi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koriste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didaktičke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svrhe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najsugestivnija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objašnjenja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https://www.youtube.com/watch?v=qXesPpXYHXo</a:t>
              </a:r>
            </a:p>
          </p:txBody>
        </p:sp>
      </p:grpSp>
      <p:pic>
        <p:nvPicPr>
          <p:cNvPr id="15" name="Online Media 14" title="What is a Social Enterprise? A Gold Medal Winning Business Model.">
            <a:hlinkClick r:id="" action="ppaction://media"/>
            <a:extLst>
              <a:ext uri="{FF2B5EF4-FFF2-40B4-BE49-F238E27FC236}">
                <a16:creationId xmlns:a16="http://schemas.microsoft.com/office/drawing/2014/main" id="{D0BD8DF1-642C-09E0-866A-E8BE5E780E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446520" y="2776140"/>
            <a:ext cx="8307080" cy="469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656694" y="2845393"/>
            <a:ext cx="954865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osmišljen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altruističke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zauzvrat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brendiranja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upravljanja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lancem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snabdevanja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finansijskog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planiranja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Umesto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linije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usredsređene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mnoga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mere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trostrukog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sposobnost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utičete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poboljšate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razvijete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—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doprinosite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planeti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smanjujete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ugljenični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otisak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CO2)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klijenata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Profit. Kao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tradicionalna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zarađuju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novac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izdržavala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plaćala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6902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736541" y="3467100"/>
            <a:ext cx="9548650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tradicionalnog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biznisa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profit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reinvestira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zarad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sopstvenog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izdvaja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veliki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profita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pozitivne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nužno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politikom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(CSR).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Činiti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dobro“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dodatna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To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17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37973" y="2235676"/>
            <a:ext cx="5274147" cy="549862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6319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Različiti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modeli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usvojiti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preduzetnik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Nonprofit.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Subjekt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oslobođen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poreza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ulaže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Zadruga.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Biznis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Kreditne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prodavnice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prehrambenih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primera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zadruga.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Ovi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biznisi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počinju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adresiranja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firma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firme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one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rizični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mladi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Ove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svakodnevnog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Za profit.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najnejasnija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kategorija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ova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profit,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podižu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podržavaju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800100" lvl="1" indent="-342900" algn="just">
              <a:lnSpc>
                <a:spcPts val="3359"/>
              </a:lnSpc>
              <a:buFont typeface="Courier New" panose="02070309020205020404" pitchFamily="49" charset="0"/>
              <a:buChar char="o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Verovatno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najčešći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model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doniranje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profita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dobrotvorne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svrhe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to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izgradnju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efikasnog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Različite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vrste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preduzetništva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383D62-378E-984E-76B9-1D98A654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093709"/>
            <a:ext cx="4705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09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96800" y="2467068"/>
            <a:ext cx="5378166" cy="5607070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64862" y="2778110"/>
            <a:ext cx="11631938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konkurentska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mu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pomoći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istakne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prepunom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–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prenesu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motivaciju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Usklađenost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lične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podstičući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vas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pojavljujete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dan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probijate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prepreke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Brendiranje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misiji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svojoj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srži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potrošači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osećaju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dobro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svakoj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kupovini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naprave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Pristup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većem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mogućnosti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partnerstvo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altruistički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iskoristila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postojeća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publika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uspostavljena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reputacija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stvorilo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prisustvo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tržištu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izgradnje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preduzeća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43FE59-6F06-DBB8-881D-DB048C67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99" y="352901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6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38782" y="2305722"/>
            <a:ext cx="5496817" cy="5730771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82184" y="2450224"/>
            <a:ext cx="116319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štampi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—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publikacije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novinari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vole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izveštavaju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kreatorima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njihovom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pomogli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Resursi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„u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naturi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sponzorstva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popusti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dobavljače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često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dostupni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dobrotvornim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uzeti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obzir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status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oslobođenja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poreza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NVO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takođe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pristupe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odličnim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cenama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funkcijama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Shopifi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neprofitne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Sertifikati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sistemi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kvalifikovana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grantove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prilike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„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ulaganje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“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fokusiraju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otvaranje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novih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sertifikate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status B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korporacije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olakšavaju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uspostavljanje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kredibiliteta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obavezivanje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transparentnost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privlačenje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kupaca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volontera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investitori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Transparentnost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suštinskog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značaja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uspešno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lakše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postići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cilj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blizak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vašem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uticajem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izmeriti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1" y="1258711"/>
            <a:ext cx="8280738" cy="76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373844" y="205628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Prednosti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izgradnje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preduzeća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950AB3-8965-F0C2-60C0-7318ECCD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77" y="3678659"/>
            <a:ext cx="48577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37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25283" y="2180334"/>
            <a:ext cx="15325820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Italiji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medicinski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centar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specijalizovanu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pomoć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nivou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kulturno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posredovanje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oblastima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slabo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opslužuju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službe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naglaskom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krhkim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socio-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situacijama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što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imigranti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Rumuniji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5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članova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osoblja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5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volontera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1996.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kulturnih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rumunskom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jeziku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slepim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prilagođavajući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medije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naročito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audio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knjige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adaptirane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filmove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90 000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Francuskoj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pokrenulo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koncept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automobila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bez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2004.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godine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biorazgradive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proizvode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nekvalifikovano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marginalizovano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ponovo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integrisalo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tržište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Mađarskoj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fondacija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osnovala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restoran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osoblje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invaliditetom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(40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)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obezbedila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obuku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brigu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obezbedila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prelazak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stabilno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zaposlenje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Holandiji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podučava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čitanje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koristeći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alate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zasnovan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igri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Ova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metoda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posebno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pogodna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hiperaktivnu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autističnu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decu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koristiti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nepismene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ljude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imigrante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Poljskoj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zadruga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sastoji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udruženja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zapošljava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dugotrajno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nezaposlene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invaliditetom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ugostiteljske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prehrambene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usluge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male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građevinske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zanatske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obuku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zapošljivosti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osobe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nepovoljnom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položaju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2530" y="1258711"/>
            <a:ext cx="15352714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Neki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primeri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evropskih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soijalnih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preduzeća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703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Studija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slučaja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Ljudi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064128" cy="4771901"/>
            <a:chOff x="0" y="4159920"/>
            <a:chExt cx="20950299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2566582" y="6785582"/>
              <a:ext cx="8383717" cy="7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Human Ventures (Human)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vodeće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kreativno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preduzeće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https://www.youtube.com/watch?v=X31MRWhJv7w</a:t>
              </a:r>
            </a:p>
          </p:txBody>
        </p:sp>
      </p:grpSp>
      <p:pic>
        <p:nvPicPr>
          <p:cNvPr id="10" name="Online Media 9" title="Social Enterprise Case Study: Human">
            <a:hlinkClick r:id="" action="ppaction://media"/>
            <a:extLst>
              <a:ext uri="{FF2B5EF4-FFF2-40B4-BE49-F238E27FC236}">
                <a16:creationId xmlns:a16="http://schemas.microsoft.com/office/drawing/2014/main" id="{610D8C30-BA7E-974B-13FF-F666C0C8D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545158" y="2895703"/>
            <a:ext cx="6832600" cy="38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Konzorcijum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65676" y="9575732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36284" y="2918125"/>
            <a:ext cx="6012115" cy="6035376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371600" y="743344"/>
            <a:ext cx="1478280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Kakva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budućnost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preduzetništva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Evropi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538733" y="2011441"/>
            <a:ext cx="10609879" cy="7673796"/>
            <a:chOff x="-2" y="6991"/>
            <a:chExt cx="11136757" cy="10231727"/>
          </a:xfrm>
        </p:grpSpPr>
        <p:sp>
          <p:nvSpPr>
            <p:cNvPr id="11" name="TextBox 11"/>
            <p:cNvSpPr txBox="1"/>
            <p:nvPr/>
          </p:nvSpPr>
          <p:spPr>
            <a:xfrm>
              <a:off x="96696" y="7935522"/>
              <a:ext cx="11040059" cy="230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3.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Izgradnja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novog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narativa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članovi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zajednice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kreatori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promena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Možda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najvažnije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inovatori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podršci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zajednicama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izgrade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identitete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Oni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preformulišu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razlike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katalizuju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razmišljanja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onoga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članovi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zajednice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sposobni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501990" y="5632326"/>
              <a:ext cx="7971960" cy="2303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2.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Izgradnja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kolaborativnih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prostora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Inovatori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takođe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deluju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arhitekti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dizajnirajući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prostore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povezivanje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kreatora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učenje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drugih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zajedničko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kreiranje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88180"/>
              <a:ext cx="11040059" cy="2884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Promene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socijalnom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preduzetništvu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457200" indent="-457200" algn="just">
                <a:lnSpc>
                  <a:spcPts val="3359"/>
                </a:lnSpc>
                <a:buAutoNum type="arabicPeriod"/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Kreiranje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novih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uloga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Jedan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koji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inovatori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mobilišu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zajednice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ulogu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rešavanju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 Oni to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često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pružaju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obuku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alate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uspešno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rešavanje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izazova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vide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doživljavaju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" y="203724"/>
              <a:ext cx="9158462" cy="2303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Generacija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preduzetnika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raste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dolazi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smislu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preduzetnici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fokusirani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rešavanje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korisnike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više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obuku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koji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najviše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pogođeni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sami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izgrade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8461" y="6991"/>
              <a:ext cx="1629943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41021" y="5753991"/>
              <a:ext cx="2093699" cy="19759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6EAB87F-CC33-9647-D2AD-FB9DB2B08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4425136"/>
            <a:ext cx="4848225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ekonomija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679571" cy="4797756"/>
            <a:chOff x="0" y="4159920"/>
            <a:chExt cx="21806221" cy="40209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422504" y="6002310"/>
              <a:ext cx="8383717" cy="2178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čemu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?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Ovaj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kratki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video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objašnjava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glavne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karakteristike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ovog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alternativnog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načina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poslovanja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Video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proizveden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kontekstu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Akcionog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plana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koji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Evropska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komisija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usvojila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9.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decembra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2021.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3"/>
                </a:rPr>
                <a:t>https://www.youtube.com/watch?v=GDSqf2Kjxi8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2" name="Online Media 11" title="What is the Social Economy?">
            <a:hlinkClick r:id="" action="ppaction://media"/>
            <a:extLst>
              <a:ext uri="{FF2B5EF4-FFF2-40B4-BE49-F238E27FC236}">
                <a16:creationId xmlns:a16="http://schemas.microsoft.com/office/drawing/2014/main" id="{316C70E1-2E23-159B-1F08-C3193B7E2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219200" y="2389662"/>
            <a:ext cx="7841129" cy="44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65676" y="9575732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09599" y="2842873"/>
            <a:ext cx="5894445" cy="5917250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371600" y="743344"/>
            <a:ext cx="14782800" cy="2843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Inicijativa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socijalnog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Stvaranje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povoljne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klime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preduzeća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ključne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aktere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socijalnoj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ekonomiji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inovacijama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538735" y="2011441"/>
            <a:ext cx="10517756" cy="7209751"/>
            <a:chOff x="0" y="6991"/>
            <a:chExt cx="11040059" cy="9613000"/>
          </a:xfrm>
        </p:grpSpPr>
        <p:sp>
          <p:nvSpPr>
            <p:cNvPr id="12" name="TextBox 12"/>
            <p:cNvSpPr txBox="1"/>
            <p:nvPr/>
          </p:nvSpPr>
          <p:spPr>
            <a:xfrm>
              <a:off x="2499637" y="4991374"/>
              <a:ext cx="7971960" cy="4628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bi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promovisala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„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visoko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konkurentnu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tržišnu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“,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Komisija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inovacije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stavila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središte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svojih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briga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smislu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teritorijalne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kohezije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traženja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rešenja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društvenih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problema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posebno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borbe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protiv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protiv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siromaštva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isključenosti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u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okviru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strategije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Evropa 2020,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vodeće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inicijative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„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Unija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inovacija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“,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Evropske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platforme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protiv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siromaštva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isključenosti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„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jedinstvenom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tržištu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“ (SMA).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688180"/>
              <a:ext cx="11040059" cy="1721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Jedinstvenom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tržištu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potreban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novi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inkluzivni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fokusiran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zapošljavanje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sve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koji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podupire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rastuću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želju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Evropljana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njihov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rad,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potrošnja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štednja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ulaganja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budu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bliže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usklađeni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„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etičkim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“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„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društvenim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“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principima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8461" y="6991"/>
              <a:ext cx="1629943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41021" y="5753991"/>
              <a:ext cx="2093699" cy="19759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1B1A743-7733-C983-619E-13EBC42B9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4304" y="4457700"/>
            <a:ext cx="48387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Akcioni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plan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socijalne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ekonomije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679571" cy="4771901"/>
            <a:chOff x="0" y="4159920"/>
            <a:chExt cx="21806221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422504" y="6002310"/>
              <a:ext cx="8383717" cy="1082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Kratko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objašnjenje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 tome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šta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je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Akcioni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plan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socijalne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ekonomije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kako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on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koristi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zajednicama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širom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Evrope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3"/>
                </a:rPr>
                <a:t>https://www.youtube.com/watch?v=NYtuAt_JyOc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0" name="Online Media 9" title="Social Economy Action Plan">
            <a:hlinkClick r:id="" action="ppaction://media"/>
            <a:extLst>
              <a:ext uri="{FF2B5EF4-FFF2-40B4-BE49-F238E27FC236}">
                <a16:creationId xmlns:a16="http://schemas.microsoft.com/office/drawing/2014/main" id="{C1CF6382-155A-DE5D-F93B-353297919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539514" y="2426146"/>
            <a:ext cx="7636916" cy="43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16659" y="3219229"/>
            <a:ext cx="16223742" cy="5055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https://www.beeco.green/sustainable-consumption/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 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https://online.hbs.edu/blog/post/types-of-corporate-social-responsibility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https://www.ecoonline.com/glossary/ecological-footprint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https://climate.selectra.com/en/environment/ecological-footprint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https://www.euronews.com/green/2023/01/03/here-are-all-the-positive-environmental-stories-from-2022-so-far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https://corporatefinanceinstitute.com/resources/esg/social-enterprise/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https://www.shopify.com/blog/social-entrepreneurship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8"/>
              </a:rPr>
              <a:t>https://alaturidevoi.ro/wp-content/uploads/2022/01/Modele-de-bune-practici-din-economia-sociala-si-ISI-AFF-2021.pdf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9"/>
              </a:rPr>
              <a:t>https://www.weforum.org/agenda/2022/11/what-is-the-future-of-social-entrepreneurship-in-europe/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20"/>
              </a:rPr>
              <a:t>https://www.fi-compass.eu/sites/default/files/publications/social-business-initiative-creating-a-favourable-climate-for-social-enterprises-key-stakeholders-in-the-social-economy-and-innovation.pdf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000" y="3721844"/>
            <a:ext cx="16992600" cy="2285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The social responsibility of business | Alex Edmans |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TEDxLondonBusinessSchool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https://www.youtube.com/watch?v=Z5KZhm19EO0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European Commission, Executive Agency for Small and Medium-Sized Enterprises, Corporate Social Responsibility (CSR) by European Small and Medium-Sized Enterprises (SMEs) and Start-ups: Good Practice, Publications Office, 2021,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https://data.europa.eu/doi/10.2826/093808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https://www.frontiersin.org/articles/10.3389/frsus.2021.647542/full Reflections on Sustainable Consumption in the Context of COVID-19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Izvori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02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888" y="4005165"/>
            <a:ext cx="12325712" cy="173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14030" dirty="0" err="1">
                <a:solidFill>
                  <a:srgbClr val="000000"/>
                </a:solidFill>
                <a:latin typeface="Abhaya Libre Regular Bold Italics"/>
              </a:rPr>
              <a:t>Hvala</a:t>
            </a:r>
            <a:r>
              <a:rPr lang="en-US" sz="14030" dirty="0">
                <a:solidFill>
                  <a:srgbClr val="000000"/>
                </a:solidFill>
                <a:latin typeface="Abhaya Libre Regular Bold Italics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945792"/>
            <a:ext cx="82748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Digitalna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-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definicije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4" y="470258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Održiva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potrošnja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6714" y="6581939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preduzeća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4" y="3824190"/>
            <a:ext cx="109418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Društveno-odgovorno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– CSR (Corporate social responsibility)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36714" y="5754339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Ekološki</a:t>
            </a:r>
            <a:r>
              <a:rPr lang="en-US" sz="3238" spc="-48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otisak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36714" y="746033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Abhaya Libre Regular"/>
              </a:rPr>
              <a:t>Članci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7164428" y="8764186"/>
            <a:ext cx="4615459" cy="4615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0502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 Bold"/>
              </a:rPr>
              <a:t>Sadržaj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85593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64226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61273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58647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43080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30920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5" y="2052507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Uvod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8796" y="4264443"/>
            <a:ext cx="9143999" cy="259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integraciju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digitalne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oblastima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rezultiraće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fundamentalnim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isporučuju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vrednost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kupcima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povećanje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konkurentnosti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industrijskih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utičući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ne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samo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privatni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javnog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sektora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uključujući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agencije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organizacije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6719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Digital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- 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Definicija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24800" y="9138322"/>
            <a:ext cx="3710720" cy="77925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EC68BD-77FA-3CF9-4149-A32D4319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1902573"/>
            <a:ext cx="4962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network concept. Group of businessperson. Teamwork. Data analysis. Management strategy. Business network concept. Group of businessperson. Teamwork. Data analysis. Management strategy. digital transformation stock pictures, royalty-free photos &amp; images">
            <a:extLst>
              <a:ext uri="{FF2B5EF4-FFF2-40B4-BE49-F238E27FC236}">
                <a16:creationId xmlns:a16="http://schemas.microsoft.com/office/drawing/2014/main" id="{41844CCB-93BC-B838-FED6-0ADA325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5950025"/>
            <a:ext cx="58293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CA0B40CD-43E7-3F61-762C-50772E150E75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592" y="1681395"/>
            <a:ext cx="7255608" cy="7653105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5D208D0-0D8E-D29B-A734-98BD40519DC2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11525" y="2075233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Uvod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1999" y="3918919"/>
            <a:ext cx="10439401" cy="390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jedan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od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suštinskih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procesa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daljem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sveta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podrazumeva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tehnologija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kreiranje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zakonske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regulative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nameće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primer,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ušteda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energije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smanjenje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emisije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gasova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staklene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bašte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bilo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aktivnosti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usmerena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promenu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stavova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prihvatanju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inovativnih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tehnoloških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rešenja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zakonskih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normi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prijateljsko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okruženje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Dakle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zelena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definisati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kombinovanje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ekonomskog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rasta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brigom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životnoj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sredini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kako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bi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garantovao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visok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kvalitet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života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sadašnje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buduće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generacije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nivou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se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može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postići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zahvaljujući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civilizacijskom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efikasnom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racionalnom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korišćenju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dostupni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izvori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6719" y="3031565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Digital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Transformacija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 -  </a:t>
            </a:r>
            <a:r>
              <a:rPr lang="en-US" sz="3900" dirty="0" err="1">
                <a:solidFill>
                  <a:srgbClr val="000000"/>
                </a:solidFill>
                <a:latin typeface="Abhaya Libre Regular"/>
              </a:rPr>
              <a:t>Definicija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924800" y="9138322"/>
            <a:ext cx="3710720" cy="779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35336F-7F65-AE02-3890-605E5FB4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842700"/>
            <a:ext cx="52006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ee, Awareness, Meditation, Practice">
            <a:extLst>
              <a:ext uri="{FF2B5EF4-FFF2-40B4-BE49-F238E27FC236}">
                <a16:creationId xmlns:a16="http://schemas.microsoft.com/office/drawing/2014/main" id="{0A3E1C77-5C85-7142-6DB3-50941AB6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945" y="5143500"/>
            <a:ext cx="5056739" cy="3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D8C1BD6E-7B57-786D-42BB-C672258A9A58}"/>
              </a:ext>
            </a:extLst>
          </p:cNvPr>
          <p:cNvGrpSpPr>
            <a:grpSpLocks noChangeAspect="1"/>
          </p:cNvGrpSpPr>
          <p:nvPr/>
        </p:nvGrpSpPr>
        <p:grpSpPr>
          <a:xfrm>
            <a:off x="11433291" y="1361792"/>
            <a:ext cx="6818849" cy="8201307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46CB90B5-85BB-8510-7D09-2A9FCF6F924C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5717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39748" y="3455386"/>
            <a:ext cx="8536514" cy="347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 je CSR?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preduzeća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način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održivog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kroz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koji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biraju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tretiraju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ekološka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socijalna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pitanja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kao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sastavni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deo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poslovanja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algn="just">
              <a:lnSpc>
                <a:spcPts val="3359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odnosima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između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obostrano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korisna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jedne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strane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stvara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profit za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kompanije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a s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druge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pruža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podršku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ugroženim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grupama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ili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zajednicama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i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učestvuje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u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lokalnom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</a:rPr>
              <a:t>razvoju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2052507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Korporativna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 – CSR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4C1789-81EE-B693-B5CC-BDB6FFA1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50" y="4383499"/>
            <a:ext cx="52101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9F6979BA-10C9-DC40-6070-4D4727787263}"/>
              </a:ext>
            </a:extLst>
          </p:cNvPr>
          <p:cNvGrpSpPr>
            <a:grpSpLocks noChangeAspect="1"/>
          </p:cNvGrpSpPr>
          <p:nvPr/>
        </p:nvGrpSpPr>
        <p:grpSpPr>
          <a:xfrm>
            <a:off x="11186060" y="3125766"/>
            <a:ext cx="5999554" cy="5860690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95188D5-233A-810F-BC7A-55E81E234E94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Video –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Šta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je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Korporativna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društvena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6410" dirty="0" err="1">
                <a:solidFill>
                  <a:srgbClr val="000000"/>
                </a:solidFill>
                <a:latin typeface="Abhaya Libre Regular"/>
              </a:rPr>
              <a:t>odgovornost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 (CSR)? 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78648" y="6529363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8200" y="2180334"/>
            <a:ext cx="16245774" cy="7121575"/>
            <a:chOff x="0" y="0"/>
            <a:chExt cx="21661031" cy="9387646"/>
          </a:xfrm>
        </p:grpSpPr>
        <p:sp>
          <p:nvSpPr>
            <p:cNvPr id="10" name="TextBox 10"/>
            <p:cNvSpPr txBox="1"/>
            <p:nvPr/>
          </p:nvSpPr>
          <p:spPr>
            <a:xfrm>
              <a:off x="1967427" y="6535839"/>
              <a:ext cx="6550713" cy="2851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Uspešni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načini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uključicanje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u CSR</a:t>
              </a: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Bolji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uslovi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obrazovanje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Čuvanje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sredine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Zdravstvene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usluge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022943" y="3984416"/>
              <a:ext cx="7638088" cy="4001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CSR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ima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za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cilj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:</a:t>
              </a: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Identifikovati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poboljšati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uticaj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životnu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sredinu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-   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poboljšati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imidž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brenda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Razlikovati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se od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konkurenata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Povećati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zadovoljstvo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zaposlenih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77615" y="843735"/>
              <a:ext cx="7115182" cy="34265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C = Corporate,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korporativni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poslovni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S = Social,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društveni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ljudi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+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životna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sredina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R = Responsibility,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Odgovornost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(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stvari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koje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morate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 da </a:t>
              </a:r>
              <a:r>
                <a:rPr lang="en-US" sz="2400" spc="-36" dirty="0" err="1">
                  <a:solidFill>
                    <a:srgbClr val="000000"/>
                  </a:solidFill>
                  <a:latin typeface="Abhaya Libre Regular"/>
                </a:rPr>
                <a:t>uradite</a:t>
              </a:r>
              <a:r>
                <a:rPr lang="en-US" sz="2400" spc="-36" dirty="0">
                  <a:solidFill>
                    <a:srgbClr val="000000"/>
                  </a:solidFill>
                  <a:latin typeface="Abhaya Libre Regular"/>
                </a:rPr>
                <a:t>)</a:t>
              </a:r>
            </a:p>
            <a:p>
              <a:pPr algn="just">
                <a:lnSpc>
                  <a:spcPts val="3359"/>
                </a:lnSpc>
              </a:pP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CSR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nije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samo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upravljanje</a:t>
              </a:r>
              <a:r>
                <a:rPr lang="en-US" sz="2400" b="1" spc="-36" dirty="0">
                  <a:solidFill>
                    <a:srgbClr val="000000"/>
                  </a:solidFill>
                  <a:latin typeface="Abhaya Libre Regular"/>
                </a:rPr>
                <a:t> </a:t>
              </a:r>
              <a:r>
                <a:rPr lang="en-US" sz="2400" b="1" spc="-36" dirty="0" err="1">
                  <a:solidFill>
                    <a:srgbClr val="000000"/>
                  </a:solidFill>
                  <a:latin typeface="Abhaya Libre Regular"/>
                </a:rPr>
                <a:t>rizikom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8713339" y="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13" name="Online Media 12" title="What is CSR?">
            <a:hlinkClick r:id="" action="ppaction://media"/>
            <a:extLst>
              <a:ext uri="{FF2B5EF4-FFF2-40B4-BE49-F238E27FC236}">
                <a16:creationId xmlns:a16="http://schemas.microsoft.com/office/drawing/2014/main" id="{E795F5D8-C133-814B-7472-1C1D31A1A4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/>
          <a:stretch>
            <a:fillRect/>
          </a:stretch>
        </p:blipFill>
        <p:spPr>
          <a:xfrm>
            <a:off x="838200" y="2159768"/>
            <a:ext cx="7756584" cy="4173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146381" y="6496245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https://www.youtube.com/watch?v=T317juXMaBs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5054</Words>
  <Application>Microsoft Office PowerPoint</Application>
  <PresentationFormat>Custom</PresentationFormat>
  <Paragraphs>282</Paragraphs>
  <Slides>46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Abhaya Libre Regular</vt:lpstr>
      <vt:lpstr>Courier New</vt:lpstr>
      <vt:lpstr>Abhaya Libre Regular Bold</vt:lpstr>
      <vt:lpstr>Arial</vt:lpstr>
      <vt:lpstr>Calibri</vt:lpstr>
      <vt:lpstr>Wingdings</vt:lpstr>
      <vt:lpstr>Abhaya Libre Regular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Ana Paraschiv</dc:creator>
  <cp:lastModifiedBy>Milana Popovic</cp:lastModifiedBy>
  <cp:revision>36</cp:revision>
  <dcterms:created xsi:type="dcterms:W3CDTF">2006-08-16T00:00:00Z</dcterms:created>
  <dcterms:modified xsi:type="dcterms:W3CDTF">2023-05-26T11:03:49Z</dcterms:modified>
  <dc:identifier>DAFSGCxx1iQ</dc:identifier>
</cp:coreProperties>
</file>