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8" r:id="rId11"/>
    <p:sldId id="282" r:id="rId12"/>
    <p:sldId id="283" r:id="rId13"/>
    <p:sldId id="284" r:id="rId14"/>
    <p:sldId id="302" r:id="rId15"/>
    <p:sldId id="301" r:id="rId16"/>
    <p:sldId id="303" r:id="rId17"/>
    <p:sldId id="304" r:id="rId18"/>
    <p:sldId id="305" r:id="rId19"/>
    <p:sldId id="306" r:id="rId20"/>
    <p:sldId id="307" r:id="rId21"/>
    <p:sldId id="308" r:id="rId22"/>
    <p:sldId id="309" r:id="rId23"/>
    <p:sldId id="263" r:id="rId24"/>
    <p:sldId id="264" r:id="rId25"/>
    <p:sldId id="291" r:id="rId26"/>
    <p:sldId id="292" r:id="rId27"/>
    <p:sldId id="285" r:id="rId28"/>
    <p:sldId id="286" r:id="rId29"/>
    <p:sldId id="287" r:id="rId30"/>
    <p:sldId id="290" r:id="rId31"/>
    <p:sldId id="266" r:id="rId32"/>
    <p:sldId id="288" r:id="rId33"/>
    <p:sldId id="293" r:id="rId34"/>
    <p:sldId id="294" r:id="rId35"/>
    <p:sldId id="267" r:id="rId36"/>
    <p:sldId id="295" r:id="rId37"/>
    <p:sldId id="296" r:id="rId38"/>
    <p:sldId id="297" r:id="rId39"/>
    <p:sldId id="298" r:id="rId40"/>
    <p:sldId id="299" r:id="rId41"/>
    <p:sldId id="300" r:id="rId42"/>
    <p:sldId id="270" r:id="rId43"/>
    <p:sldId id="271" r:id="rId44"/>
  </p:sldIdLst>
  <p:sldSz cx="18288000" cy="10287000"/>
  <p:notesSz cx="6858000" cy="9144000"/>
  <p:embeddedFontLst>
    <p:embeddedFont>
      <p:font typeface="Abhaya Libre Regular" panose="020B0604020202020204" pitchFamily="34" charset="-18"/>
      <p:regular r:id="rId45"/>
    </p:embeddedFont>
    <p:embeddedFont>
      <p:font typeface="Abhaya Libre Regular Bold" panose="020B0604020202020204" charset="-18"/>
      <p:regular r:id="rId46"/>
    </p:embeddedFont>
    <p:embeddedFont>
      <p:font typeface="Abhaya Libre Regular Bold Italics" panose="020B0604020202020204" charset="-18"/>
      <p:regular r:id="rId47"/>
    </p:embeddedFont>
    <p:embeddedFont>
      <p:font typeface="Calibri" panose="020F0502020204030204" pitchFamily="34" charset="0"/>
      <p:regular r:id="rId48"/>
      <p:bold r:id="rId49"/>
      <p:italic r:id="rId50"/>
      <p:bold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3E8959-7DE0-5216-A99C-1DBDB23E684D}" name="Ioanna Matouli (Atlantis Engineering)" initials="IM(E" userId="S::matouli@abe.gr::ce83a5f9-b684-426f-8712-9fec52aa63a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808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84A615-BFF6-4F78-AE90-FAEE5E536A0C}" v="130" dt="2023-07-31T07:04:50.6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826" autoAdjust="0"/>
  </p:normalViewPr>
  <p:slideViewPr>
    <p:cSldViewPr>
      <p:cViewPr varScale="1">
        <p:scale>
          <a:sx n="48" d="100"/>
          <a:sy n="48" d="100"/>
        </p:scale>
        <p:origin x="1090"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1.fntdata"/><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4.fntdata"/><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2.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5.fntdata"/><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roš Brankovič" userId="388038c6c9bf5c40" providerId="LiveId" clId="{AC84A615-BFF6-4F78-AE90-FAEE5E536A0C}"/>
    <pc:docChg chg="undo redo custSel modSld">
      <pc:chgData name="Uroš Brankovič" userId="388038c6c9bf5c40" providerId="LiveId" clId="{AC84A615-BFF6-4F78-AE90-FAEE5E536A0C}" dt="2023-07-31T07:15:33.036" v="605" actId="14100"/>
      <pc:docMkLst>
        <pc:docMk/>
      </pc:docMkLst>
      <pc:sldChg chg="modSp mod">
        <pc:chgData name="Uroš Brankovič" userId="388038c6c9bf5c40" providerId="LiveId" clId="{AC84A615-BFF6-4F78-AE90-FAEE5E536A0C}" dt="2023-07-31T06:47:17.672" v="179" actId="14100"/>
        <pc:sldMkLst>
          <pc:docMk/>
          <pc:sldMk cId="0" sldId="264"/>
        </pc:sldMkLst>
        <pc:spChg chg="mod">
          <ac:chgData name="Uroš Brankovič" userId="388038c6c9bf5c40" providerId="LiveId" clId="{AC84A615-BFF6-4F78-AE90-FAEE5E536A0C}" dt="2023-07-31T06:45:23.097" v="168" actId="20577"/>
          <ac:spMkLst>
            <pc:docMk/>
            <pc:sldMk cId="0" sldId="264"/>
            <ac:spMk id="6" creationId="{00000000-0000-0000-0000-000000000000}"/>
          </ac:spMkLst>
        </pc:spChg>
        <pc:spChg chg="mod">
          <ac:chgData name="Uroš Brankovič" userId="388038c6c9bf5c40" providerId="LiveId" clId="{AC84A615-BFF6-4F78-AE90-FAEE5E536A0C}" dt="2023-07-31T06:46:04.289" v="173" actId="113"/>
          <ac:spMkLst>
            <pc:docMk/>
            <pc:sldMk cId="0" sldId="264"/>
            <ac:spMk id="9" creationId="{00000000-0000-0000-0000-000000000000}"/>
          </ac:spMkLst>
        </pc:spChg>
        <pc:spChg chg="mod">
          <ac:chgData name="Uroš Brankovič" userId="388038c6c9bf5c40" providerId="LiveId" clId="{AC84A615-BFF6-4F78-AE90-FAEE5E536A0C}" dt="2023-07-31T06:45:24.709" v="170"/>
          <ac:spMkLst>
            <pc:docMk/>
            <pc:sldMk cId="0" sldId="264"/>
            <ac:spMk id="10" creationId="{00000000-0000-0000-0000-000000000000}"/>
          </ac:spMkLst>
        </pc:spChg>
        <pc:spChg chg="mod">
          <ac:chgData name="Uroš Brankovič" userId="388038c6c9bf5c40" providerId="LiveId" clId="{AC84A615-BFF6-4F78-AE90-FAEE5E536A0C}" dt="2023-07-31T06:47:17.672" v="179" actId="14100"/>
          <ac:spMkLst>
            <pc:docMk/>
            <pc:sldMk cId="0" sldId="264"/>
            <ac:spMk id="11" creationId="{00000000-0000-0000-0000-000000000000}"/>
          </ac:spMkLst>
        </pc:spChg>
        <pc:spChg chg="mod">
          <ac:chgData name="Uroš Brankovič" userId="388038c6c9bf5c40" providerId="LiveId" clId="{AC84A615-BFF6-4F78-AE90-FAEE5E536A0C}" dt="2023-07-31T06:46:33.904" v="175" actId="113"/>
          <ac:spMkLst>
            <pc:docMk/>
            <pc:sldMk cId="0" sldId="264"/>
            <ac:spMk id="15" creationId="{00000000-0000-0000-0000-000000000000}"/>
          </ac:spMkLst>
        </pc:spChg>
      </pc:sldChg>
      <pc:sldChg chg="modSp mod">
        <pc:chgData name="Uroš Brankovič" userId="388038c6c9bf5c40" providerId="LiveId" clId="{AC84A615-BFF6-4F78-AE90-FAEE5E536A0C}" dt="2023-07-31T07:05:17.539" v="519" actId="14100"/>
        <pc:sldMkLst>
          <pc:docMk/>
          <pc:sldMk cId="0" sldId="266"/>
        </pc:sldMkLst>
        <pc:spChg chg="mod">
          <ac:chgData name="Uroš Brankovič" userId="388038c6c9bf5c40" providerId="LiveId" clId="{AC84A615-BFF6-4F78-AE90-FAEE5E536A0C}" dt="2023-07-31T07:05:17.539" v="519" actId="14100"/>
          <ac:spMkLst>
            <pc:docMk/>
            <pc:sldMk cId="0" sldId="266"/>
            <ac:spMk id="9" creationId="{00000000-0000-0000-0000-000000000000}"/>
          </ac:spMkLst>
        </pc:spChg>
        <pc:picChg chg="mod">
          <ac:chgData name="Uroš Brankovič" userId="388038c6c9bf5c40" providerId="LiveId" clId="{AC84A615-BFF6-4F78-AE90-FAEE5E536A0C}" dt="2023-07-31T07:02:29.478" v="462" actId="1076"/>
          <ac:picMkLst>
            <pc:docMk/>
            <pc:sldMk cId="0" sldId="266"/>
            <ac:picMk id="19" creationId="{32F39460-9A83-8F43-909E-290F7CD56033}"/>
          </ac:picMkLst>
        </pc:picChg>
      </pc:sldChg>
      <pc:sldChg chg="modSp mod">
        <pc:chgData name="Uroš Brankovič" userId="388038c6c9bf5c40" providerId="LiveId" clId="{AC84A615-BFF6-4F78-AE90-FAEE5E536A0C}" dt="2023-07-31T06:55:14.824" v="322" actId="113"/>
        <pc:sldMkLst>
          <pc:docMk/>
          <pc:sldMk cId="3744387497" sldId="285"/>
        </pc:sldMkLst>
        <pc:spChg chg="mod">
          <ac:chgData name="Uroš Brankovič" userId="388038c6c9bf5c40" providerId="LiveId" clId="{AC84A615-BFF6-4F78-AE90-FAEE5E536A0C}" dt="2023-07-31T06:54:05.409" v="317" actId="20577"/>
          <ac:spMkLst>
            <pc:docMk/>
            <pc:sldMk cId="3744387497" sldId="285"/>
            <ac:spMk id="6" creationId="{00000000-0000-0000-0000-000000000000}"/>
          </ac:spMkLst>
        </pc:spChg>
        <pc:spChg chg="mod">
          <ac:chgData name="Uroš Brankovič" userId="388038c6c9bf5c40" providerId="LiveId" clId="{AC84A615-BFF6-4F78-AE90-FAEE5E536A0C}" dt="2023-07-31T06:54:31.638" v="319" actId="113"/>
          <ac:spMkLst>
            <pc:docMk/>
            <pc:sldMk cId="3744387497" sldId="285"/>
            <ac:spMk id="9" creationId="{00000000-0000-0000-0000-000000000000}"/>
          </ac:spMkLst>
        </pc:spChg>
        <pc:spChg chg="mod">
          <ac:chgData name="Uroš Brankovič" userId="388038c6c9bf5c40" providerId="LiveId" clId="{AC84A615-BFF6-4F78-AE90-FAEE5E536A0C}" dt="2023-07-31T06:53:57.255" v="302"/>
          <ac:spMkLst>
            <pc:docMk/>
            <pc:sldMk cId="3744387497" sldId="285"/>
            <ac:spMk id="10" creationId="{00000000-0000-0000-0000-000000000000}"/>
          </ac:spMkLst>
        </pc:spChg>
        <pc:spChg chg="mod">
          <ac:chgData name="Uroš Brankovič" userId="388038c6c9bf5c40" providerId="LiveId" clId="{AC84A615-BFF6-4F78-AE90-FAEE5E536A0C}" dt="2023-07-31T06:55:14.824" v="322" actId="113"/>
          <ac:spMkLst>
            <pc:docMk/>
            <pc:sldMk cId="3744387497" sldId="285"/>
            <ac:spMk id="11" creationId="{00000000-0000-0000-0000-000000000000}"/>
          </ac:spMkLst>
        </pc:spChg>
      </pc:sldChg>
      <pc:sldChg chg="modSp mod">
        <pc:chgData name="Uroš Brankovič" userId="388038c6c9bf5c40" providerId="LiveId" clId="{AC84A615-BFF6-4F78-AE90-FAEE5E536A0C}" dt="2023-07-31T06:57:15.366" v="374" actId="20577"/>
        <pc:sldMkLst>
          <pc:docMk/>
          <pc:sldMk cId="1581841736" sldId="286"/>
        </pc:sldMkLst>
        <pc:spChg chg="mod">
          <ac:chgData name="Uroš Brankovič" userId="388038c6c9bf5c40" providerId="LiveId" clId="{AC84A615-BFF6-4F78-AE90-FAEE5E536A0C}" dt="2023-07-31T06:55:44.897" v="363" actId="113"/>
          <ac:spMkLst>
            <pc:docMk/>
            <pc:sldMk cId="1581841736" sldId="286"/>
            <ac:spMk id="9" creationId="{00000000-0000-0000-0000-000000000000}"/>
          </ac:spMkLst>
        </pc:spChg>
        <pc:graphicFrameChg chg="mod">
          <ac:chgData name="Uroš Brankovič" userId="388038c6c9bf5c40" providerId="LiveId" clId="{AC84A615-BFF6-4F78-AE90-FAEE5E536A0C}" dt="2023-07-31T06:57:15.366" v="374" actId="20577"/>
          <ac:graphicFrameMkLst>
            <pc:docMk/>
            <pc:sldMk cId="1581841736" sldId="286"/>
            <ac:graphicFrameMk id="21" creationId="{D52C594A-50AD-1B87-1F40-130ADE47477E}"/>
          </ac:graphicFrameMkLst>
        </pc:graphicFrameChg>
      </pc:sldChg>
      <pc:sldChg chg="modSp mod">
        <pc:chgData name="Uroš Brankovič" userId="388038c6c9bf5c40" providerId="LiveId" clId="{AC84A615-BFF6-4F78-AE90-FAEE5E536A0C}" dt="2023-07-31T07:01:57.981" v="457" actId="20577"/>
        <pc:sldMkLst>
          <pc:docMk/>
          <pc:sldMk cId="3921791015" sldId="287"/>
        </pc:sldMkLst>
        <pc:spChg chg="mod">
          <ac:chgData name="Uroš Brankovič" userId="388038c6c9bf5c40" providerId="LiveId" clId="{AC84A615-BFF6-4F78-AE90-FAEE5E536A0C}" dt="2023-07-31T07:01:57.981" v="457" actId="20577"/>
          <ac:spMkLst>
            <pc:docMk/>
            <pc:sldMk cId="3921791015" sldId="287"/>
            <ac:spMk id="9" creationId="{00000000-0000-0000-0000-000000000000}"/>
          </ac:spMkLst>
        </pc:spChg>
        <pc:graphicFrameChg chg="mod">
          <ac:chgData name="Uroš Brankovič" userId="388038c6c9bf5c40" providerId="LiveId" clId="{AC84A615-BFF6-4F78-AE90-FAEE5E536A0C}" dt="2023-07-31T07:00:51.173" v="448" actId="114"/>
          <ac:graphicFrameMkLst>
            <pc:docMk/>
            <pc:sldMk cId="3921791015" sldId="287"/>
            <ac:graphicFrameMk id="7" creationId="{587B8BD5-E39A-87B0-4307-B093CDCDF6C4}"/>
          </ac:graphicFrameMkLst>
        </pc:graphicFrameChg>
      </pc:sldChg>
      <pc:sldChg chg="modSp mod">
        <pc:chgData name="Uroš Brankovič" userId="388038c6c9bf5c40" providerId="LiveId" clId="{AC84A615-BFF6-4F78-AE90-FAEE5E536A0C}" dt="2023-07-31T07:06:09.845" v="526" actId="20577"/>
        <pc:sldMkLst>
          <pc:docMk/>
          <pc:sldMk cId="1960385392" sldId="288"/>
        </pc:sldMkLst>
        <pc:spChg chg="mod">
          <ac:chgData name="Uroš Brankovič" userId="388038c6c9bf5c40" providerId="LiveId" clId="{AC84A615-BFF6-4F78-AE90-FAEE5E536A0C}" dt="2023-07-31T07:06:09.845" v="526" actId="20577"/>
          <ac:spMkLst>
            <pc:docMk/>
            <pc:sldMk cId="1960385392" sldId="288"/>
            <ac:spMk id="30" creationId="{00000000-0000-0000-0000-000000000000}"/>
          </ac:spMkLst>
        </pc:spChg>
      </pc:sldChg>
      <pc:sldChg chg="modSp mod">
        <pc:chgData name="Uroš Brankovič" userId="388038c6c9bf5c40" providerId="LiveId" clId="{AC84A615-BFF6-4F78-AE90-FAEE5E536A0C}" dt="2023-07-31T07:04:50.602" v="481" actId="114"/>
        <pc:sldMkLst>
          <pc:docMk/>
          <pc:sldMk cId="3089392200" sldId="290"/>
        </pc:sldMkLst>
        <pc:spChg chg="mod">
          <ac:chgData name="Uroš Brankovič" userId="388038c6c9bf5c40" providerId="LiveId" clId="{AC84A615-BFF6-4F78-AE90-FAEE5E536A0C}" dt="2023-07-31T07:02:16.842" v="460" actId="20577"/>
          <ac:spMkLst>
            <pc:docMk/>
            <pc:sldMk cId="3089392200" sldId="290"/>
            <ac:spMk id="9" creationId="{00000000-0000-0000-0000-000000000000}"/>
          </ac:spMkLst>
        </pc:spChg>
        <pc:graphicFrameChg chg="mod">
          <ac:chgData name="Uroš Brankovič" userId="388038c6c9bf5c40" providerId="LiveId" clId="{AC84A615-BFF6-4F78-AE90-FAEE5E536A0C}" dt="2023-07-31T07:04:50.602" v="481" actId="114"/>
          <ac:graphicFrameMkLst>
            <pc:docMk/>
            <pc:sldMk cId="3089392200" sldId="290"/>
            <ac:graphicFrameMk id="7" creationId="{587B8BD5-E39A-87B0-4307-B093CDCDF6C4}"/>
          </ac:graphicFrameMkLst>
        </pc:graphicFrameChg>
      </pc:sldChg>
      <pc:sldChg chg="modSp mod">
        <pc:chgData name="Uroš Brankovič" userId="388038c6c9bf5c40" providerId="LiveId" clId="{AC84A615-BFF6-4F78-AE90-FAEE5E536A0C}" dt="2023-07-31T06:49:20.945" v="235" actId="113"/>
        <pc:sldMkLst>
          <pc:docMk/>
          <pc:sldMk cId="3811296333" sldId="291"/>
        </pc:sldMkLst>
        <pc:spChg chg="mod">
          <ac:chgData name="Uroš Brankovič" userId="388038c6c9bf5c40" providerId="LiveId" clId="{AC84A615-BFF6-4F78-AE90-FAEE5E536A0C}" dt="2023-07-31T06:49:20.945" v="235" actId="113"/>
          <ac:spMkLst>
            <pc:docMk/>
            <pc:sldMk cId="3811296333" sldId="291"/>
            <ac:spMk id="9" creationId="{00000000-0000-0000-0000-000000000000}"/>
          </ac:spMkLst>
        </pc:spChg>
        <pc:graphicFrameChg chg="mod">
          <ac:chgData name="Uroš Brankovič" userId="388038c6c9bf5c40" providerId="LiveId" clId="{AC84A615-BFF6-4F78-AE90-FAEE5E536A0C}" dt="2023-07-31T06:48:46.531" v="187" actId="20577"/>
          <ac:graphicFrameMkLst>
            <pc:docMk/>
            <pc:sldMk cId="3811296333" sldId="291"/>
            <ac:graphicFrameMk id="21" creationId="{D52C594A-50AD-1B87-1F40-130ADE47477E}"/>
          </ac:graphicFrameMkLst>
        </pc:graphicFrameChg>
      </pc:sldChg>
      <pc:sldChg chg="modSp mod">
        <pc:chgData name="Uroš Brankovič" userId="388038c6c9bf5c40" providerId="LiveId" clId="{AC84A615-BFF6-4F78-AE90-FAEE5E536A0C}" dt="2023-07-31T07:01:41.426" v="456" actId="255"/>
        <pc:sldMkLst>
          <pc:docMk/>
          <pc:sldMk cId="1301656893" sldId="292"/>
        </pc:sldMkLst>
        <pc:spChg chg="mod">
          <ac:chgData name="Uroš Brankovič" userId="388038c6c9bf5c40" providerId="LiveId" clId="{AC84A615-BFF6-4F78-AE90-FAEE5E536A0C}" dt="2023-07-31T06:49:46.660" v="237" actId="113"/>
          <ac:spMkLst>
            <pc:docMk/>
            <pc:sldMk cId="1301656893" sldId="292"/>
            <ac:spMk id="9" creationId="{00000000-0000-0000-0000-000000000000}"/>
          </ac:spMkLst>
        </pc:spChg>
        <pc:graphicFrameChg chg="mod">
          <ac:chgData name="Uroš Brankovič" userId="388038c6c9bf5c40" providerId="LiveId" clId="{AC84A615-BFF6-4F78-AE90-FAEE5E536A0C}" dt="2023-07-31T07:01:41.426" v="456" actId="255"/>
          <ac:graphicFrameMkLst>
            <pc:docMk/>
            <pc:sldMk cId="1301656893" sldId="292"/>
            <ac:graphicFrameMk id="7" creationId="{587B8BD5-E39A-87B0-4307-B093CDCDF6C4}"/>
          </ac:graphicFrameMkLst>
        </pc:graphicFrameChg>
      </pc:sldChg>
      <pc:sldChg chg="modSp mod">
        <pc:chgData name="Uroš Brankovič" userId="388038c6c9bf5c40" providerId="LiveId" clId="{AC84A615-BFF6-4F78-AE90-FAEE5E536A0C}" dt="2023-07-31T07:08:33.990" v="546" actId="115"/>
        <pc:sldMkLst>
          <pc:docMk/>
          <pc:sldMk cId="3308569341" sldId="293"/>
        </pc:sldMkLst>
        <pc:spChg chg="mod">
          <ac:chgData name="Uroš Brankovič" userId="388038c6c9bf5c40" providerId="LiveId" clId="{AC84A615-BFF6-4F78-AE90-FAEE5E536A0C}" dt="2023-07-31T07:08:33.990" v="546" actId="115"/>
          <ac:spMkLst>
            <pc:docMk/>
            <pc:sldMk cId="3308569341" sldId="293"/>
            <ac:spMk id="29" creationId="{00000000-0000-0000-0000-000000000000}"/>
          </ac:spMkLst>
        </pc:spChg>
      </pc:sldChg>
      <pc:sldChg chg="modSp mod">
        <pc:chgData name="Uroš Brankovič" userId="388038c6c9bf5c40" providerId="LiveId" clId="{AC84A615-BFF6-4F78-AE90-FAEE5E536A0C}" dt="2023-07-31T07:10:28.915" v="592" actId="14100"/>
        <pc:sldMkLst>
          <pc:docMk/>
          <pc:sldMk cId="1062252191" sldId="294"/>
        </pc:sldMkLst>
        <pc:spChg chg="mod">
          <ac:chgData name="Uroš Brankovič" userId="388038c6c9bf5c40" providerId="LiveId" clId="{AC84A615-BFF6-4F78-AE90-FAEE5E536A0C}" dt="2023-07-31T07:10:28.915" v="592" actId="14100"/>
          <ac:spMkLst>
            <pc:docMk/>
            <pc:sldMk cId="1062252191" sldId="294"/>
            <ac:spMk id="29" creationId="{00000000-0000-0000-0000-000000000000}"/>
          </ac:spMkLst>
        </pc:spChg>
      </pc:sldChg>
      <pc:sldChg chg="modSp mod">
        <pc:chgData name="Uroš Brankovič" userId="388038c6c9bf5c40" providerId="LiveId" clId="{AC84A615-BFF6-4F78-AE90-FAEE5E536A0C}" dt="2023-07-31T07:11:29.908" v="596" actId="113"/>
        <pc:sldMkLst>
          <pc:docMk/>
          <pc:sldMk cId="563624622" sldId="295"/>
        </pc:sldMkLst>
        <pc:spChg chg="mod">
          <ac:chgData name="Uroš Brankovič" userId="388038c6c9bf5c40" providerId="LiveId" clId="{AC84A615-BFF6-4F78-AE90-FAEE5E536A0C}" dt="2023-07-31T07:11:29.908" v="596" actId="113"/>
          <ac:spMkLst>
            <pc:docMk/>
            <pc:sldMk cId="563624622" sldId="295"/>
            <ac:spMk id="14" creationId="{588C908A-39E9-84B5-7311-CA241622FFFB}"/>
          </ac:spMkLst>
        </pc:spChg>
      </pc:sldChg>
      <pc:sldChg chg="modSp mod">
        <pc:chgData name="Uroš Brankovič" userId="388038c6c9bf5c40" providerId="LiveId" clId="{AC84A615-BFF6-4F78-AE90-FAEE5E536A0C}" dt="2023-07-31T07:14:34.368" v="601"/>
        <pc:sldMkLst>
          <pc:docMk/>
          <pc:sldMk cId="3552642077" sldId="296"/>
        </pc:sldMkLst>
        <pc:spChg chg="mod">
          <ac:chgData name="Uroš Brankovič" userId="388038c6c9bf5c40" providerId="LiveId" clId="{AC84A615-BFF6-4F78-AE90-FAEE5E536A0C}" dt="2023-07-31T07:14:34.368" v="601"/>
          <ac:spMkLst>
            <pc:docMk/>
            <pc:sldMk cId="3552642077" sldId="296"/>
            <ac:spMk id="14" creationId="{588C908A-39E9-84B5-7311-CA241622FFFB}"/>
          </ac:spMkLst>
        </pc:spChg>
      </pc:sldChg>
      <pc:sldChg chg="modSp mod">
        <pc:chgData name="Uroš Brankovič" userId="388038c6c9bf5c40" providerId="LiveId" clId="{AC84A615-BFF6-4F78-AE90-FAEE5E536A0C}" dt="2023-07-31T07:15:33.036" v="605" actId="14100"/>
        <pc:sldMkLst>
          <pc:docMk/>
          <pc:sldMk cId="2290364288" sldId="297"/>
        </pc:sldMkLst>
        <pc:spChg chg="mod">
          <ac:chgData name="Uroš Brankovič" userId="388038c6c9bf5c40" providerId="LiveId" clId="{AC84A615-BFF6-4F78-AE90-FAEE5E536A0C}" dt="2023-07-31T07:15:33.036" v="605" actId="14100"/>
          <ac:spMkLst>
            <pc:docMk/>
            <pc:sldMk cId="2290364288" sldId="297"/>
            <ac:spMk id="14" creationId="{588C908A-39E9-84B5-7311-CA241622FFFB}"/>
          </ac:spMkLst>
        </pc:spChg>
      </pc:sldChg>
      <pc:sldChg chg="modSp mod">
        <pc:chgData name="Uroš Brankovič" userId="388038c6c9bf5c40" providerId="LiveId" clId="{AC84A615-BFF6-4F78-AE90-FAEE5E536A0C}" dt="2023-07-31T06:39:57.380" v="19" actId="20577"/>
        <pc:sldMkLst>
          <pc:docMk/>
          <pc:sldMk cId="0" sldId="301"/>
        </pc:sldMkLst>
        <pc:spChg chg="mod">
          <ac:chgData name="Uroš Brankovič" userId="388038c6c9bf5c40" providerId="LiveId" clId="{AC84A615-BFF6-4F78-AE90-FAEE5E536A0C}" dt="2023-07-31T06:39:57.380" v="19" actId="20577"/>
          <ac:spMkLst>
            <pc:docMk/>
            <pc:sldMk cId="0" sldId="301"/>
            <ac:spMk id="20" creationId="{17BEBF69-B027-B338-76E0-41425B858F25}"/>
          </ac:spMkLst>
        </pc:spChg>
      </pc:sldChg>
      <pc:sldChg chg="modSp mod">
        <pc:chgData name="Uroš Brankovič" userId="388038c6c9bf5c40" providerId="LiveId" clId="{AC84A615-BFF6-4F78-AE90-FAEE5E536A0C}" dt="2023-07-31T06:40:24.561" v="31" actId="20577"/>
        <pc:sldMkLst>
          <pc:docMk/>
          <pc:sldMk cId="3442454847" sldId="303"/>
        </pc:sldMkLst>
        <pc:spChg chg="mod">
          <ac:chgData name="Uroš Brankovič" userId="388038c6c9bf5c40" providerId="LiveId" clId="{AC84A615-BFF6-4F78-AE90-FAEE5E536A0C}" dt="2023-07-31T06:40:24.561" v="31" actId="20577"/>
          <ac:spMkLst>
            <pc:docMk/>
            <pc:sldMk cId="3442454847" sldId="303"/>
            <ac:spMk id="20" creationId="{17BEBF69-B027-B338-76E0-41425B858F25}"/>
          </ac:spMkLst>
        </pc:spChg>
      </pc:sldChg>
      <pc:sldChg chg="modSp mod">
        <pc:chgData name="Uroš Brankovič" userId="388038c6c9bf5c40" providerId="LiveId" clId="{AC84A615-BFF6-4F78-AE90-FAEE5E536A0C}" dt="2023-07-31T06:41:05.924" v="50" actId="20577"/>
        <pc:sldMkLst>
          <pc:docMk/>
          <pc:sldMk cId="954085800" sldId="304"/>
        </pc:sldMkLst>
        <pc:spChg chg="mod">
          <ac:chgData name="Uroš Brankovič" userId="388038c6c9bf5c40" providerId="LiveId" clId="{AC84A615-BFF6-4F78-AE90-FAEE5E536A0C}" dt="2023-07-31T06:41:05.924" v="50" actId="20577"/>
          <ac:spMkLst>
            <pc:docMk/>
            <pc:sldMk cId="954085800" sldId="304"/>
            <ac:spMk id="20" creationId="{17BEBF69-B027-B338-76E0-41425B858F25}"/>
          </ac:spMkLst>
        </pc:spChg>
      </pc:sldChg>
      <pc:sldChg chg="modSp mod">
        <pc:chgData name="Uroš Brankovič" userId="388038c6c9bf5c40" providerId="LiveId" clId="{AC84A615-BFF6-4F78-AE90-FAEE5E536A0C}" dt="2023-07-31T06:41:36.142" v="69" actId="20577"/>
        <pc:sldMkLst>
          <pc:docMk/>
          <pc:sldMk cId="222212919" sldId="305"/>
        </pc:sldMkLst>
        <pc:spChg chg="mod">
          <ac:chgData name="Uroš Brankovič" userId="388038c6c9bf5c40" providerId="LiveId" clId="{AC84A615-BFF6-4F78-AE90-FAEE5E536A0C}" dt="2023-07-31T06:41:36.142" v="69" actId="20577"/>
          <ac:spMkLst>
            <pc:docMk/>
            <pc:sldMk cId="222212919" sldId="305"/>
            <ac:spMk id="20" creationId="{17BEBF69-B027-B338-76E0-41425B858F25}"/>
          </ac:spMkLst>
        </pc:spChg>
      </pc:sldChg>
      <pc:sldChg chg="modSp mod">
        <pc:chgData name="Uroš Brankovič" userId="388038c6c9bf5c40" providerId="LiveId" clId="{AC84A615-BFF6-4F78-AE90-FAEE5E536A0C}" dt="2023-07-31T06:42:11.480" v="88" actId="20577"/>
        <pc:sldMkLst>
          <pc:docMk/>
          <pc:sldMk cId="510959218" sldId="306"/>
        </pc:sldMkLst>
        <pc:spChg chg="mod">
          <ac:chgData name="Uroš Brankovič" userId="388038c6c9bf5c40" providerId="LiveId" clId="{AC84A615-BFF6-4F78-AE90-FAEE5E536A0C}" dt="2023-07-31T06:42:11.480" v="88" actId="20577"/>
          <ac:spMkLst>
            <pc:docMk/>
            <pc:sldMk cId="510959218" sldId="306"/>
            <ac:spMk id="20" creationId="{17BEBF69-B027-B338-76E0-41425B858F25}"/>
          </ac:spMkLst>
        </pc:spChg>
      </pc:sldChg>
      <pc:sldChg chg="modSp mod">
        <pc:chgData name="Uroš Brankovič" userId="388038c6c9bf5c40" providerId="LiveId" clId="{AC84A615-BFF6-4F78-AE90-FAEE5E536A0C}" dt="2023-07-31T06:42:53.050" v="101" actId="20577"/>
        <pc:sldMkLst>
          <pc:docMk/>
          <pc:sldMk cId="972664343" sldId="307"/>
        </pc:sldMkLst>
        <pc:spChg chg="mod">
          <ac:chgData name="Uroš Brankovič" userId="388038c6c9bf5c40" providerId="LiveId" clId="{AC84A615-BFF6-4F78-AE90-FAEE5E536A0C}" dt="2023-07-31T06:42:53.050" v="101" actId="20577"/>
          <ac:spMkLst>
            <pc:docMk/>
            <pc:sldMk cId="972664343" sldId="307"/>
            <ac:spMk id="20" creationId="{17BEBF69-B027-B338-76E0-41425B858F25}"/>
          </ac:spMkLst>
        </pc:spChg>
      </pc:sldChg>
      <pc:sldChg chg="modSp mod">
        <pc:chgData name="Uroš Brankovič" userId="388038c6c9bf5c40" providerId="LiveId" clId="{AC84A615-BFF6-4F78-AE90-FAEE5E536A0C}" dt="2023-07-31T06:43:36.135" v="113" actId="20577"/>
        <pc:sldMkLst>
          <pc:docMk/>
          <pc:sldMk cId="3776201930" sldId="308"/>
        </pc:sldMkLst>
        <pc:spChg chg="mod">
          <ac:chgData name="Uroš Brankovič" userId="388038c6c9bf5c40" providerId="LiveId" clId="{AC84A615-BFF6-4F78-AE90-FAEE5E536A0C}" dt="2023-07-31T06:43:36.135" v="113" actId="20577"/>
          <ac:spMkLst>
            <pc:docMk/>
            <pc:sldMk cId="3776201930" sldId="308"/>
            <ac:spMk id="20" creationId="{17BEBF69-B027-B338-76E0-41425B858F25}"/>
          </ac:spMkLst>
        </pc:spChg>
      </pc:sldChg>
      <pc:sldChg chg="modSp mod">
        <pc:chgData name="Uroš Brankovič" userId="388038c6c9bf5c40" providerId="LiveId" clId="{AC84A615-BFF6-4F78-AE90-FAEE5E536A0C}" dt="2023-07-31T06:44:20.270" v="132" actId="20577"/>
        <pc:sldMkLst>
          <pc:docMk/>
          <pc:sldMk cId="296314802" sldId="309"/>
        </pc:sldMkLst>
        <pc:spChg chg="mod">
          <ac:chgData name="Uroš Brankovič" userId="388038c6c9bf5c40" providerId="LiveId" clId="{AC84A615-BFF6-4F78-AE90-FAEE5E536A0C}" dt="2023-07-31T06:44:20.270" v="132" actId="20577"/>
          <ac:spMkLst>
            <pc:docMk/>
            <pc:sldMk cId="296314802" sldId="309"/>
            <ac:spMk id="20" creationId="{17BEBF69-B027-B338-76E0-41425B858F25}"/>
          </ac:spMkLst>
        </pc:sp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60.svg"/><Relationship Id="rId1" Type="http://schemas.openxmlformats.org/officeDocument/2006/relationships/image" Target="../media/image59.png"/></Relationships>
</file>

<file path=ppt/diagrams/_rels/data2.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image" Target="../media/image93.jpg"/><Relationship Id="rId1" Type="http://schemas.openxmlformats.org/officeDocument/2006/relationships/image" Target="../media/image92.jpg"/></Relationships>
</file>

<file path=ppt/diagrams/_rels/data3.xml.rels><?xml version="1.0" encoding="UTF-8" standalone="yes"?>
<Relationships xmlns="http://schemas.openxmlformats.org/package/2006/relationships"><Relationship Id="rId2" Type="http://schemas.openxmlformats.org/officeDocument/2006/relationships/image" Target="../media/image60.svg"/><Relationship Id="rId1" Type="http://schemas.openxmlformats.org/officeDocument/2006/relationships/image" Target="../media/image59.png"/></Relationships>
</file>

<file path=ppt/diagrams/_rels/data4.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98.jpg"/><Relationship Id="rId1" Type="http://schemas.openxmlformats.org/officeDocument/2006/relationships/image" Target="../media/image97.jpg"/></Relationships>
</file>

<file path=ppt/diagrams/_rels/data5.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image" Target="../media/image93.jpg"/><Relationship Id="rId1" Type="http://schemas.openxmlformats.org/officeDocument/2006/relationships/image" Target="../media/image92.jpg"/></Relationships>
</file>

<file path=ppt/diagrams/_rels/drawing1.xml.rels><?xml version="1.0" encoding="UTF-8" standalone="yes"?>
<Relationships xmlns="http://schemas.openxmlformats.org/package/2006/relationships"><Relationship Id="rId2" Type="http://schemas.openxmlformats.org/officeDocument/2006/relationships/image" Target="../media/image60.svg"/><Relationship Id="rId1" Type="http://schemas.openxmlformats.org/officeDocument/2006/relationships/image" Target="../media/image5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image" Target="../media/image93.jpg"/><Relationship Id="rId1" Type="http://schemas.openxmlformats.org/officeDocument/2006/relationships/image" Target="../media/image92.jpg"/></Relationships>
</file>

<file path=ppt/diagrams/_rels/drawing3.xml.rels><?xml version="1.0" encoding="UTF-8" standalone="yes"?>
<Relationships xmlns="http://schemas.openxmlformats.org/package/2006/relationships"><Relationship Id="rId2" Type="http://schemas.openxmlformats.org/officeDocument/2006/relationships/image" Target="../media/image60.svg"/><Relationship Id="rId1" Type="http://schemas.openxmlformats.org/officeDocument/2006/relationships/image" Target="../media/image5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98.jpg"/><Relationship Id="rId1" Type="http://schemas.openxmlformats.org/officeDocument/2006/relationships/image" Target="../media/image97.jpg"/></Relationships>
</file>

<file path=ppt/diagrams/_rels/drawing5.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image" Target="../media/image93.jpg"/><Relationship Id="rId1" Type="http://schemas.openxmlformats.org/officeDocument/2006/relationships/image" Target="../media/image92.jp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253732-2076-429B-9768-88C4F693F49F}"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14D58D54-0073-464C-B4C5-373ADA0CC9C9}">
      <dgm:prSet phldrT="[Text]" custT="1"/>
      <dgm:spPr>
        <a:solidFill>
          <a:srgbClr val="009999"/>
        </a:solidFill>
      </dgm:spPr>
      <dgm:t>
        <a:bodyPr/>
        <a:lstStyle/>
        <a:p>
          <a:r>
            <a:rPr lang="sl-SI" sz="2800" b="1" i="0" dirty="0">
              <a:latin typeface="Abhaya Libre Regular" panose="020B0604020202020204" charset="0"/>
              <a:cs typeface="Abhaya Libre Regular" panose="020B0604020202020204" charset="0"/>
            </a:rPr>
            <a:t>1. Zmanjšanje stroškov usposabljanja zaposlenih</a:t>
          </a:r>
        </a:p>
        <a:p>
          <a:r>
            <a:rPr lang="sl-SI" sz="2800" b="1" i="0" dirty="0">
              <a:latin typeface="Abhaya Libre Regular" panose="020B0604020202020204" charset="0"/>
              <a:cs typeface="Abhaya Libre Regular" panose="020B0604020202020204" charset="0"/>
            </a:rPr>
            <a:t>2. Ohranitev postopkov in znanja podjetja</a:t>
          </a:r>
        </a:p>
        <a:p>
          <a:r>
            <a:rPr lang="sl-SI" sz="2800" b="1" i="0" dirty="0">
              <a:latin typeface="Abhaya Libre Regular" panose="020B0604020202020204" charset="0"/>
              <a:cs typeface="Abhaya Libre Regular" panose="020B0604020202020204" charset="0"/>
            </a:rPr>
            <a:t>3. Obravnava prihajajočega povpraševanja</a:t>
          </a:r>
          <a:endParaRPr lang="en-US" sz="2800" dirty="0">
            <a:latin typeface="Abhaya Libre Regular" panose="020B0604020202020204" charset="0"/>
            <a:cs typeface="Abhaya Libre Regular" panose="020B0604020202020204" charset="0"/>
          </a:endParaRPr>
        </a:p>
      </dgm:t>
    </dgm:pt>
    <dgm:pt modelId="{310DD133-225D-4053-B6BF-AF74B0FCDB90}" type="parTrans" cxnId="{E415D97C-3A3A-4914-8BDD-FA2004A0A85A}">
      <dgm:prSet/>
      <dgm:spPr/>
      <dgm:t>
        <a:bodyPr/>
        <a:lstStyle/>
        <a:p>
          <a:endParaRPr lang="en-US"/>
        </a:p>
      </dgm:t>
    </dgm:pt>
    <dgm:pt modelId="{988BCE62-9513-4573-96A9-AC815712988C}" type="sibTrans" cxnId="{E415D97C-3A3A-4914-8BDD-FA2004A0A85A}">
      <dgm:prSet/>
      <dgm:spPr/>
      <dgm:t>
        <a:bodyPr/>
        <a:lstStyle/>
        <a:p>
          <a:endParaRPr lang="en-US"/>
        </a:p>
      </dgm:t>
    </dgm:pt>
    <dgm:pt modelId="{2154384B-E9F4-47FB-ADEE-68A528A7986C}">
      <dgm:prSet phldrT="[Text]" custT="1"/>
      <dgm:spPr>
        <a:solidFill>
          <a:srgbClr val="009999"/>
        </a:solidFill>
      </dgm:spPr>
      <dgm:t>
        <a:bodyPr/>
        <a:lstStyle/>
        <a:p>
          <a:r>
            <a:rPr lang="sl-SI" sz="2800" b="1" dirty="0">
              <a:latin typeface="Abhaya Libre Regular" panose="020B0604020202020204" charset="0"/>
              <a:cs typeface="Abhaya Libre Regular" panose="020B0604020202020204" charset="0"/>
            </a:rPr>
            <a:t>4. Ohranite najboljše zaposlene</a:t>
          </a:r>
        </a:p>
        <a:p>
          <a:r>
            <a:rPr lang="sl-SI" sz="2800" b="1" dirty="0">
              <a:latin typeface="Abhaya Libre Regular" panose="020B0604020202020204" charset="0"/>
              <a:cs typeface="Abhaya Libre Regular" panose="020B0604020202020204" charset="0"/>
            </a:rPr>
            <a:t>5. Izboljšana delovna morala</a:t>
          </a:r>
          <a:endParaRPr lang="en-US" sz="2800" b="1" dirty="0">
            <a:latin typeface="Abhaya Libre Regular" panose="020B0604020202020204" charset="0"/>
            <a:cs typeface="Abhaya Libre Regular" panose="020B0604020202020204" charset="0"/>
          </a:endParaRPr>
        </a:p>
      </dgm:t>
    </dgm:pt>
    <dgm:pt modelId="{1A3FFCFC-D403-4C99-8021-44FD64BF97DD}" type="parTrans" cxnId="{5CF4EB31-D7CB-49EC-A70E-1362D995FA50}">
      <dgm:prSet/>
      <dgm:spPr/>
      <dgm:t>
        <a:bodyPr/>
        <a:lstStyle/>
        <a:p>
          <a:endParaRPr lang="en-US"/>
        </a:p>
      </dgm:t>
    </dgm:pt>
    <dgm:pt modelId="{537A5824-424B-4A1D-B7EE-D0018E4225C0}" type="sibTrans" cxnId="{5CF4EB31-D7CB-49EC-A70E-1362D995FA50}">
      <dgm:prSet/>
      <dgm:spPr/>
      <dgm:t>
        <a:bodyPr/>
        <a:lstStyle/>
        <a:p>
          <a:endParaRPr lang="en-US"/>
        </a:p>
      </dgm:t>
    </dgm:pt>
    <dgm:pt modelId="{FA7B66DC-FABE-4A20-9F9D-A2B68F671AF0}">
      <dgm:prSet phldrT="[Text]" custT="1"/>
      <dgm:spPr>
        <a:solidFill>
          <a:srgbClr val="009999"/>
        </a:solidFill>
      </dgm:spPr>
      <dgm:t>
        <a:bodyPr/>
        <a:lstStyle/>
        <a:p>
          <a:r>
            <a:rPr lang="sl-SI" sz="2800" b="1" dirty="0">
              <a:latin typeface="Abhaya Libre Regular" panose="020B0604020202020204" charset="0"/>
              <a:cs typeface="Abhaya Libre Regular" panose="020B0604020202020204" charset="0"/>
            </a:rPr>
            <a:t>6. Izboljšajte kompetence svojega osebja</a:t>
          </a:r>
        </a:p>
        <a:p>
          <a:r>
            <a:rPr lang="sl-SI" sz="2800" b="1" dirty="0">
              <a:latin typeface="Abhaya Libre Regular" panose="020B0604020202020204" charset="0"/>
              <a:cs typeface="Abhaya Libre Regular" panose="020B0604020202020204" charset="0"/>
            </a:rPr>
            <a:t>7. Bolj prilagodljivi zaposleni</a:t>
          </a:r>
        </a:p>
        <a:p>
          <a:r>
            <a:rPr lang="sl-SI" sz="2800" b="1" dirty="0">
              <a:latin typeface="Abhaya Libre Regular" panose="020B0604020202020204" charset="0"/>
              <a:cs typeface="Abhaya Libre Regular" panose="020B0604020202020204" charset="0"/>
            </a:rPr>
            <a:t>8. Krepi ugled podjetja</a:t>
          </a:r>
          <a:endParaRPr lang="en-US" sz="2800" b="1" dirty="0">
            <a:latin typeface="Abhaya Libre Regular" panose="020B0604020202020204" charset="0"/>
            <a:cs typeface="Abhaya Libre Regular" panose="020B0604020202020204" charset="0"/>
          </a:endParaRPr>
        </a:p>
      </dgm:t>
    </dgm:pt>
    <dgm:pt modelId="{4B6A3A0C-401D-456B-A760-AE9EC7C9A0FC}" type="parTrans" cxnId="{CF34F202-CB77-430E-85AC-3EB33A09D647}">
      <dgm:prSet/>
      <dgm:spPr/>
      <dgm:t>
        <a:bodyPr/>
        <a:lstStyle/>
        <a:p>
          <a:endParaRPr lang="en-US"/>
        </a:p>
      </dgm:t>
    </dgm:pt>
    <dgm:pt modelId="{42FB5CA3-F5D0-43C4-956E-01BD9AA99872}" type="sibTrans" cxnId="{CF34F202-CB77-430E-85AC-3EB33A09D647}">
      <dgm:prSet/>
      <dgm:spPr/>
      <dgm:t>
        <a:bodyPr/>
        <a:lstStyle/>
        <a:p>
          <a:endParaRPr lang="en-US"/>
        </a:p>
      </dgm:t>
    </dgm:pt>
    <dgm:pt modelId="{33C20D3A-F371-41F0-965E-CCB690BAADBF}" type="pres">
      <dgm:prSet presAssocID="{A6253732-2076-429B-9768-88C4F693F49F}" presName="Name0" presStyleCnt="0">
        <dgm:presLayoutVars>
          <dgm:chMax val="7"/>
          <dgm:chPref val="7"/>
          <dgm:dir/>
        </dgm:presLayoutVars>
      </dgm:prSet>
      <dgm:spPr/>
    </dgm:pt>
    <dgm:pt modelId="{4B3A30A4-3650-46F3-BECC-F75F6794A90E}" type="pres">
      <dgm:prSet presAssocID="{A6253732-2076-429B-9768-88C4F693F49F}" presName="Name1" presStyleCnt="0"/>
      <dgm:spPr/>
    </dgm:pt>
    <dgm:pt modelId="{F315D0E7-579B-4B80-A344-722F0171BCE3}" type="pres">
      <dgm:prSet presAssocID="{A6253732-2076-429B-9768-88C4F693F49F}" presName="cycle" presStyleCnt="0"/>
      <dgm:spPr/>
    </dgm:pt>
    <dgm:pt modelId="{AC89C9B0-DB68-4A2C-B81D-0EE364A064E1}" type="pres">
      <dgm:prSet presAssocID="{A6253732-2076-429B-9768-88C4F693F49F}" presName="srcNode" presStyleLbl="node1" presStyleIdx="0" presStyleCnt="3"/>
      <dgm:spPr/>
    </dgm:pt>
    <dgm:pt modelId="{A018A4B5-CF49-4378-8771-387FEF9023FA}" type="pres">
      <dgm:prSet presAssocID="{A6253732-2076-429B-9768-88C4F693F49F}" presName="conn" presStyleLbl="parChTrans1D2" presStyleIdx="0" presStyleCnt="1"/>
      <dgm:spPr/>
    </dgm:pt>
    <dgm:pt modelId="{2FC72613-9718-4AD0-B682-FE307FBB267F}" type="pres">
      <dgm:prSet presAssocID="{A6253732-2076-429B-9768-88C4F693F49F}" presName="extraNode" presStyleLbl="node1" presStyleIdx="0" presStyleCnt="3"/>
      <dgm:spPr/>
    </dgm:pt>
    <dgm:pt modelId="{655FB9DA-B3FC-4352-A11C-85521BCC79F4}" type="pres">
      <dgm:prSet presAssocID="{A6253732-2076-429B-9768-88C4F693F49F}" presName="dstNode" presStyleLbl="node1" presStyleIdx="0" presStyleCnt="3"/>
      <dgm:spPr/>
    </dgm:pt>
    <dgm:pt modelId="{A7359512-752D-431B-8891-03DBA2D3C884}" type="pres">
      <dgm:prSet presAssocID="{14D58D54-0073-464C-B4C5-373ADA0CC9C9}" presName="text_1" presStyleLbl="node1" presStyleIdx="0" presStyleCnt="3">
        <dgm:presLayoutVars>
          <dgm:bulletEnabled val="1"/>
        </dgm:presLayoutVars>
      </dgm:prSet>
      <dgm:spPr/>
    </dgm:pt>
    <dgm:pt modelId="{457D8112-6690-47AB-9B2F-67B1DB1F743A}" type="pres">
      <dgm:prSet presAssocID="{14D58D54-0073-464C-B4C5-373ADA0CC9C9}" presName="accent_1" presStyleCnt="0"/>
      <dgm:spPr/>
    </dgm:pt>
    <dgm:pt modelId="{C785973E-04DD-4CA9-A34F-FC634E5E7C24}" type="pres">
      <dgm:prSet presAssocID="{14D58D54-0073-464C-B4C5-373ADA0CC9C9}" presName="accentRepeatNode" presStyleLbl="solidFgAcc1" presStyleIdx="0" presStyleCnt="3"/>
      <dgm:spPr>
        <a:blipFill rotWithShape="0">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a:solidFill>
            <a:srgbClr val="009999"/>
          </a:solidFill>
        </a:ln>
      </dgm:spPr>
    </dgm:pt>
    <dgm:pt modelId="{E25E4A78-8332-4315-AA5C-7C7341F74C43}" type="pres">
      <dgm:prSet presAssocID="{2154384B-E9F4-47FB-ADEE-68A528A7986C}" presName="text_2" presStyleLbl="node1" presStyleIdx="1" presStyleCnt="3">
        <dgm:presLayoutVars>
          <dgm:bulletEnabled val="1"/>
        </dgm:presLayoutVars>
      </dgm:prSet>
      <dgm:spPr/>
    </dgm:pt>
    <dgm:pt modelId="{01C5F219-D4A2-45FC-B336-5F192476042C}" type="pres">
      <dgm:prSet presAssocID="{2154384B-E9F4-47FB-ADEE-68A528A7986C}" presName="accent_2" presStyleCnt="0"/>
      <dgm:spPr/>
    </dgm:pt>
    <dgm:pt modelId="{B82B06EE-EA54-48BC-B27D-6941EB94FEE0}" type="pres">
      <dgm:prSet presAssocID="{2154384B-E9F4-47FB-ADEE-68A528A7986C}" presName="accentRepeatNode" presStyleLbl="solidFgAcc1" presStyleIdx="1" presStyleCnt="3"/>
      <dgm:spPr>
        <a:solidFill>
          <a:schemeClr val="bg1"/>
        </a:solidFill>
        <a:ln>
          <a:solidFill>
            <a:srgbClr val="009999"/>
          </a:solidFill>
        </a:ln>
      </dgm:spPr>
    </dgm:pt>
    <dgm:pt modelId="{7F650257-5801-49B4-A1A2-DE8AC0D65D67}" type="pres">
      <dgm:prSet presAssocID="{FA7B66DC-FABE-4A20-9F9D-A2B68F671AF0}" presName="text_3" presStyleLbl="node1" presStyleIdx="2" presStyleCnt="3">
        <dgm:presLayoutVars>
          <dgm:bulletEnabled val="1"/>
        </dgm:presLayoutVars>
      </dgm:prSet>
      <dgm:spPr/>
    </dgm:pt>
    <dgm:pt modelId="{2EEAF62E-5909-4E6F-AD09-726E7478AEEF}" type="pres">
      <dgm:prSet presAssocID="{FA7B66DC-FABE-4A20-9F9D-A2B68F671AF0}" presName="accent_3" presStyleCnt="0"/>
      <dgm:spPr/>
    </dgm:pt>
    <dgm:pt modelId="{CA88A75A-D564-479D-BD29-7B0003D9EA7F}" type="pres">
      <dgm:prSet presAssocID="{FA7B66DC-FABE-4A20-9F9D-A2B68F671AF0}" presName="accentRepeatNode" presStyleLbl="solidFgAcc1" presStyleIdx="2" presStyleCnt="3"/>
      <dgm:spPr>
        <a:solidFill>
          <a:schemeClr val="bg1"/>
        </a:solidFill>
        <a:ln>
          <a:solidFill>
            <a:srgbClr val="009999"/>
          </a:solidFill>
        </a:ln>
      </dgm:spPr>
    </dgm:pt>
  </dgm:ptLst>
  <dgm:cxnLst>
    <dgm:cxn modelId="{CF34F202-CB77-430E-85AC-3EB33A09D647}" srcId="{A6253732-2076-429B-9768-88C4F693F49F}" destId="{FA7B66DC-FABE-4A20-9F9D-A2B68F671AF0}" srcOrd="2" destOrd="0" parTransId="{4B6A3A0C-401D-456B-A760-AE9EC7C9A0FC}" sibTransId="{42FB5CA3-F5D0-43C4-956E-01BD9AA99872}"/>
    <dgm:cxn modelId="{5CF4EB31-D7CB-49EC-A70E-1362D995FA50}" srcId="{A6253732-2076-429B-9768-88C4F693F49F}" destId="{2154384B-E9F4-47FB-ADEE-68A528A7986C}" srcOrd="1" destOrd="0" parTransId="{1A3FFCFC-D403-4C99-8021-44FD64BF97DD}" sibTransId="{537A5824-424B-4A1D-B7EE-D0018E4225C0}"/>
    <dgm:cxn modelId="{17715648-27CD-49BA-B686-6FDA98EF683B}" type="presOf" srcId="{14D58D54-0073-464C-B4C5-373ADA0CC9C9}" destId="{A7359512-752D-431B-8891-03DBA2D3C884}" srcOrd="0" destOrd="0" presId="urn:microsoft.com/office/officeart/2008/layout/VerticalCurvedList"/>
    <dgm:cxn modelId="{271A7E5A-9E71-48A4-9ECF-CC8DDC852F50}" type="presOf" srcId="{FA7B66DC-FABE-4A20-9F9D-A2B68F671AF0}" destId="{7F650257-5801-49B4-A1A2-DE8AC0D65D67}" srcOrd="0" destOrd="0" presId="urn:microsoft.com/office/officeart/2008/layout/VerticalCurvedList"/>
    <dgm:cxn modelId="{E415D97C-3A3A-4914-8BDD-FA2004A0A85A}" srcId="{A6253732-2076-429B-9768-88C4F693F49F}" destId="{14D58D54-0073-464C-B4C5-373ADA0CC9C9}" srcOrd="0" destOrd="0" parTransId="{310DD133-225D-4053-B6BF-AF74B0FCDB90}" sibTransId="{988BCE62-9513-4573-96A9-AC815712988C}"/>
    <dgm:cxn modelId="{4C6D9282-B7A0-499C-B941-6C3E15E7D00F}" type="presOf" srcId="{2154384B-E9F4-47FB-ADEE-68A528A7986C}" destId="{E25E4A78-8332-4315-AA5C-7C7341F74C43}" srcOrd="0" destOrd="0" presId="urn:microsoft.com/office/officeart/2008/layout/VerticalCurvedList"/>
    <dgm:cxn modelId="{65707A84-23E7-44A3-927C-727DF0717F26}" type="presOf" srcId="{A6253732-2076-429B-9768-88C4F693F49F}" destId="{33C20D3A-F371-41F0-965E-CCB690BAADBF}" srcOrd="0" destOrd="0" presId="urn:microsoft.com/office/officeart/2008/layout/VerticalCurvedList"/>
    <dgm:cxn modelId="{580FB6B0-6FA9-4624-AA60-41A75C440F2E}" type="presOf" srcId="{988BCE62-9513-4573-96A9-AC815712988C}" destId="{A018A4B5-CF49-4378-8771-387FEF9023FA}" srcOrd="0" destOrd="0" presId="urn:microsoft.com/office/officeart/2008/layout/VerticalCurvedList"/>
    <dgm:cxn modelId="{F70C2CA9-CF8F-4BF5-A66B-E8901885FE0F}" type="presParOf" srcId="{33C20D3A-F371-41F0-965E-CCB690BAADBF}" destId="{4B3A30A4-3650-46F3-BECC-F75F6794A90E}" srcOrd="0" destOrd="0" presId="urn:microsoft.com/office/officeart/2008/layout/VerticalCurvedList"/>
    <dgm:cxn modelId="{A0D0D36E-B112-4918-AF52-CD06DC4FE011}" type="presParOf" srcId="{4B3A30A4-3650-46F3-BECC-F75F6794A90E}" destId="{F315D0E7-579B-4B80-A344-722F0171BCE3}" srcOrd="0" destOrd="0" presId="urn:microsoft.com/office/officeart/2008/layout/VerticalCurvedList"/>
    <dgm:cxn modelId="{63FC8509-0269-463A-9BFE-16029545F38A}" type="presParOf" srcId="{F315D0E7-579B-4B80-A344-722F0171BCE3}" destId="{AC89C9B0-DB68-4A2C-B81D-0EE364A064E1}" srcOrd="0" destOrd="0" presId="urn:microsoft.com/office/officeart/2008/layout/VerticalCurvedList"/>
    <dgm:cxn modelId="{5451C7CE-0EAC-48F3-B3DC-2594622A2706}" type="presParOf" srcId="{F315D0E7-579B-4B80-A344-722F0171BCE3}" destId="{A018A4B5-CF49-4378-8771-387FEF9023FA}" srcOrd="1" destOrd="0" presId="urn:microsoft.com/office/officeart/2008/layout/VerticalCurvedList"/>
    <dgm:cxn modelId="{94950F60-1856-4B61-A09C-19977FD9B37D}" type="presParOf" srcId="{F315D0E7-579B-4B80-A344-722F0171BCE3}" destId="{2FC72613-9718-4AD0-B682-FE307FBB267F}" srcOrd="2" destOrd="0" presId="urn:microsoft.com/office/officeart/2008/layout/VerticalCurvedList"/>
    <dgm:cxn modelId="{93B82A2A-50C6-4683-B647-A6E4FF0805B0}" type="presParOf" srcId="{F315D0E7-579B-4B80-A344-722F0171BCE3}" destId="{655FB9DA-B3FC-4352-A11C-85521BCC79F4}" srcOrd="3" destOrd="0" presId="urn:microsoft.com/office/officeart/2008/layout/VerticalCurvedList"/>
    <dgm:cxn modelId="{9A1B56B8-AB58-4CD7-80F2-093F05F6A00C}" type="presParOf" srcId="{4B3A30A4-3650-46F3-BECC-F75F6794A90E}" destId="{A7359512-752D-431B-8891-03DBA2D3C884}" srcOrd="1" destOrd="0" presId="urn:microsoft.com/office/officeart/2008/layout/VerticalCurvedList"/>
    <dgm:cxn modelId="{C785E225-BB81-4185-BF8A-E85CACFA4080}" type="presParOf" srcId="{4B3A30A4-3650-46F3-BECC-F75F6794A90E}" destId="{457D8112-6690-47AB-9B2F-67B1DB1F743A}" srcOrd="2" destOrd="0" presId="urn:microsoft.com/office/officeart/2008/layout/VerticalCurvedList"/>
    <dgm:cxn modelId="{69F92BFA-433D-45E4-B662-086674313F94}" type="presParOf" srcId="{457D8112-6690-47AB-9B2F-67B1DB1F743A}" destId="{C785973E-04DD-4CA9-A34F-FC634E5E7C24}" srcOrd="0" destOrd="0" presId="urn:microsoft.com/office/officeart/2008/layout/VerticalCurvedList"/>
    <dgm:cxn modelId="{38BAF7AF-8879-4F75-88A0-6D1312FA3EB4}" type="presParOf" srcId="{4B3A30A4-3650-46F3-BECC-F75F6794A90E}" destId="{E25E4A78-8332-4315-AA5C-7C7341F74C43}" srcOrd="3" destOrd="0" presId="urn:microsoft.com/office/officeart/2008/layout/VerticalCurvedList"/>
    <dgm:cxn modelId="{91E4A627-E404-4A1D-9502-A343BA357214}" type="presParOf" srcId="{4B3A30A4-3650-46F3-BECC-F75F6794A90E}" destId="{01C5F219-D4A2-45FC-B336-5F192476042C}" srcOrd="4" destOrd="0" presId="urn:microsoft.com/office/officeart/2008/layout/VerticalCurvedList"/>
    <dgm:cxn modelId="{23876685-118B-4576-8F74-37A6A3528B11}" type="presParOf" srcId="{01C5F219-D4A2-45FC-B336-5F192476042C}" destId="{B82B06EE-EA54-48BC-B27D-6941EB94FEE0}" srcOrd="0" destOrd="0" presId="urn:microsoft.com/office/officeart/2008/layout/VerticalCurvedList"/>
    <dgm:cxn modelId="{AD4B76EF-DBDA-4C25-A384-45E1FCDF3581}" type="presParOf" srcId="{4B3A30A4-3650-46F3-BECC-F75F6794A90E}" destId="{7F650257-5801-49B4-A1A2-DE8AC0D65D67}" srcOrd="5" destOrd="0" presId="urn:microsoft.com/office/officeart/2008/layout/VerticalCurvedList"/>
    <dgm:cxn modelId="{FE1F7FED-A940-4393-80C3-EE0B0A1C92EC}" type="presParOf" srcId="{4B3A30A4-3650-46F3-BECC-F75F6794A90E}" destId="{2EEAF62E-5909-4E6F-AD09-726E7478AEEF}" srcOrd="6" destOrd="0" presId="urn:microsoft.com/office/officeart/2008/layout/VerticalCurvedList"/>
    <dgm:cxn modelId="{A902D230-2535-4A43-980A-B17ABD86E327}" type="presParOf" srcId="{2EEAF62E-5909-4E6F-AD09-726E7478AEEF}" destId="{CA88A75A-D564-479D-BD29-7B0003D9EA7F}" srcOrd="0" destOrd="0" presId="urn:microsoft.com/office/officeart/2008/layout/VerticalCurved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9EAB26-1BBB-45AB-895C-F9CE82B6CB79}" type="doc">
      <dgm:prSet loTypeId="urn:microsoft.com/office/officeart/2005/8/layout/pList2" loCatId="list" qsTypeId="urn:microsoft.com/office/officeart/2005/8/quickstyle/simple1" qsCatId="simple" csTypeId="urn:microsoft.com/office/officeart/2005/8/colors/accent5_4" csCatId="accent5" phldr="1"/>
      <dgm:spPr/>
    </dgm:pt>
    <dgm:pt modelId="{BF302CA9-97D4-41AC-A069-C17FC6D2E5F6}">
      <dgm:prSet phldrT="[Text]" custT="1"/>
      <dgm:spPr>
        <a:solidFill>
          <a:srgbClr val="008080"/>
        </a:solidFill>
      </dgm:spPr>
      <dgm:t>
        <a:bodyPr/>
        <a:lstStyle/>
        <a:p>
          <a:pPr algn="ctr"/>
          <a:r>
            <a:rPr lang="sl-SI" sz="2800" b="1" u="sng" dirty="0">
              <a:latin typeface="Abhaya Libre Regular" panose="020B0604020202020204" charset="0"/>
              <a:cs typeface="Abhaya Libre Regular" panose="020B0604020202020204" charset="0"/>
            </a:rPr>
            <a:t>Večja varnost zaposlitve</a:t>
          </a:r>
        </a:p>
        <a:p>
          <a:pPr algn="ctr"/>
          <a:r>
            <a:rPr lang="sl-SI" sz="2400" b="0" i="1" u="none" dirty="0">
              <a:latin typeface="Abhaya Libre Regular" panose="020B0604020202020204" charset="0"/>
              <a:cs typeface="Abhaya Libre Regular" panose="020B0604020202020204" charset="0"/>
            </a:rPr>
            <a:t>Zaposleni, ki se prekvalificirajo, se počutijo bolj varne pri svoji zaposlitvi, saj se poveča njihova vrednost za organizacijo. To dokazuje, da je podjetje pripravljeno vlagati v njih in da njihovo delo zahteva specializirano znanje in sposobnosti</a:t>
          </a:r>
          <a:r>
            <a:rPr lang="sl-SI" sz="2400" b="1" i="1" u="sng" dirty="0">
              <a:latin typeface="Abhaya Libre Regular" panose="020B0604020202020204" charset="0"/>
              <a:cs typeface="Abhaya Libre Regular" panose="020B0604020202020204" charset="0"/>
            </a:rPr>
            <a:t>.</a:t>
          </a:r>
          <a:endParaRPr lang="en-US" sz="2400" b="0" i="1" u="none" dirty="0">
            <a:latin typeface="Abhaya Libre Regular" panose="020B0604020202020204" charset="0"/>
            <a:cs typeface="Abhaya Libre Regular" panose="020B0604020202020204" charset="0"/>
          </a:endParaRPr>
        </a:p>
      </dgm:t>
    </dgm:pt>
    <dgm:pt modelId="{89458413-3274-4D0B-9EB3-DCDFF4545DF3}" type="parTrans" cxnId="{4481F541-74F4-43EB-81A7-DF97AE6074B3}">
      <dgm:prSet/>
      <dgm:spPr/>
      <dgm:t>
        <a:bodyPr/>
        <a:lstStyle/>
        <a:p>
          <a:endParaRPr lang="en-US"/>
        </a:p>
      </dgm:t>
    </dgm:pt>
    <dgm:pt modelId="{FEFF1907-274B-4756-805C-A6B64B9C0D9B}" type="sibTrans" cxnId="{4481F541-74F4-43EB-81A7-DF97AE6074B3}">
      <dgm:prSet/>
      <dgm:spPr/>
      <dgm:t>
        <a:bodyPr/>
        <a:lstStyle/>
        <a:p>
          <a:endParaRPr lang="en-US"/>
        </a:p>
      </dgm:t>
    </dgm:pt>
    <dgm:pt modelId="{D90FFB3A-36EE-42C0-9C53-38752438DA0F}">
      <dgm:prSet phldrT="[Text]" custT="1"/>
      <dgm:spPr>
        <a:solidFill>
          <a:srgbClr val="009999"/>
        </a:solidFill>
      </dgm:spPr>
      <dgm:t>
        <a:bodyPr/>
        <a:lstStyle/>
        <a:p>
          <a:r>
            <a:rPr lang="sl-SI" sz="2800" b="1" u="sng" dirty="0">
              <a:latin typeface="Abhaya Libre Regular" panose="020B0604020202020204" charset="0"/>
              <a:cs typeface="Abhaya Libre Regular" panose="020B0604020202020204" charset="0"/>
            </a:rPr>
            <a:t>Pridobite nove sposobnosti, ki bodo izboljšale vašo kariero.
</a:t>
          </a:r>
          <a:r>
            <a:rPr lang="sl-SI" sz="2200" b="0" i="1" u="none" dirty="0" err="1">
              <a:latin typeface="Abhaya Libre Regular" panose="020B0604020202020204" charset="0"/>
              <a:cs typeface="Abhaya Libre Regular" panose="020B0604020202020204" charset="0"/>
            </a:rPr>
            <a:t>Preusposabljanje</a:t>
          </a:r>
          <a:r>
            <a:rPr lang="sl-SI" sz="2200" b="0" i="1" u="none" dirty="0">
              <a:latin typeface="Abhaya Libre Regular" panose="020B0604020202020204" charset="0"/>
              <a:cs typeface="Abhaya Libre Regular" panose="020B0604020202020204" charset="0"/>
            </a:rPr>
            <a:t> pomaga delavcem, ki želijo sami spremeniti svojo poklicno pot, pri doseganju njihovih ciljev. To je danes, ko avtomatizacija in umetna inteligenca izpodrivata številna delovna mesta in se digitalne spremembe pospešujejo, bolj kot kdaj koli prej ključnega </a:t>
          </a:r>
          <a:r>
            <a:rPr lang="sl-SI" sz="2200" b="1" u="sng" dirty="0">
              <a:latin typeface="Abhaya Libre Regular" panose="020B0604020202020204" charset="0"/>
              <a:cs typeface="Abhaya Libre Regular" panose="020B0604020202020204" charset="0"/>
            </a:rPr>
            <a:t>pomena.</a:t>
          </a:r>
          <a:endParaRPr lang="en-US" sz="2200" b="0" i="1" u="none" dirty="0">
            <a:latin typeface="Abhaya Libre Regular" panose="020B0604020202020204" charset="0"/>
            <a:cs typeface="Abhaya Libre Regular" panose="020B0604020202020204" charset="0"/>
          </a:endParaRPr>
        </a:p>
      </dgm:t>
    </dgm:pt>
    <dgm:pt modelId="{85ACC820-A6C3-431A-A0C2-12EC4C5D444F}" type="parTrans" cxnId="{18A128A7-1808-404C-A0C2-3D073DC66C89}">
      <dgm:prSet/>
      <dgm:spPr/>
      <dgm:t>
        <a:bodyPr/>
        <a:lstStyle/>
        <a:p>
          <a:endParaRPr lang="en-US"/>
        </a:p>
      </dgm:t>
    </dgm:pt>
    <dgm:pt modelId="{B6BED91B-7494-42E1-9A0F-7945323C52F6}" type="sibTrans" cxnId="{18A128A7-1808-404C-A0C2-3D073DC66C89}">
      <dgm:prSet/>
      <dgm:spPr/>
      <dgm:t>
        <a:bodyPr/>
        <a:lstStyle/>
        <a:p>
          <a:endParaRPr lang="en-US"/>
        </a:p>
      </dgm:t>
    </dgm:pt>
    <dgm:pt modelId="{2B3977F1-EE86-49FB-9FB7-688E88D6A279}">
      <dgm:prSet phldrT="[Text]" custT="1"/>
      <dgm:spPr>
        <a:solidFill>
          <a:srgbClr val="006666"/>
        </a:solidFill>
      </dgm:spPr>
      <dgm:t>
        <a:bodyPr/>
        <a:lstStyle/>
        <a:p>
          <a:r>
            <a:rPr lang="sl-SI" sz="2800" b="1" i="0" u="sng" dirty="0">
              <a:latin typeface="Abhaya Libre Regular" panose="020B0604020202020204" charset="0"/>
              <a:cs typeface="Abhaya Libre Regular" panose="020B0604020202020204" charset="0"/>
            </a:rPr>
            <a:t>Možnost za notranjo mobilnost </a:t>
          </a:r>
        </a:p>
        <a:p>
          <a:r>
            <a:rPr lang="sl-SI" sz="2400" b="0" i="1" u="none" dirty="0">
              <a:latin typeface="Abhaya Libre Regular" panose="020B0604020202020204" charset="0"/>
              <a:cs typeface="Abhaya Libre Regular" panose="020B0604020202020204" charset="0"/>
            </a:rPr>
            <a:t>Ker je oseba z novimi sposobnostmi bolj usposobljena za fleksibilne naloge ali naloge na višji ravni v organizaciji, je večja verjetnost, da bodo zaposleni ostali v podjetju. Zaposleni, ki se prekvalificirajo, imajo poleg ohranitve delovnega mesta v organizaciji tudi prednost pri širjenju svojih znanj in spretnosti ter napredovanju po korporativni </a:t>
          </a:r>
          <a:r>
            <a:rPr lang="sl-SI" sz="2400" b="0" i="0" u="none" dirty="0">
              <a:latin typeface="Abhaya Libre Regular" panose="020B0604020202020204" charset="0"/>
              <a:cs typeface="Abhaya Libre Regular" panose="020B0604020202020204" charset="0"/>
            </a:rPr>
            <a:t>lestvici v prihodnosti.</a:t>
          </a:r>
          <a:endParaRPr lang="en-US" sz="2400" b="0" i="1" u="none" dirty="0">
            <a:latin typeface="Abhaya Libre Regular" panose="020B0604020202020204" charset="0"/>
            <a:cs typeface="Abhaya Libre Regular" panose="020B0604020202020204" charset="0"/>
          </a:endParaRPr>
        </a:p>
      </dgm:t>
    </dgm:pt>
    <dgm:pt modelId="{11005F09-496B-497C-A9C0-B9DB5854717C}" type="parTrans" cxnId="{1D4C229B-EF24-473C-AAAC-2DD50C6F7B78}">
      <dgm:prSet/>
      <dgm:spPr/>
      <dgm:t>
        <a:bodyPr/>
        <a:lstStyle/>
        <a:p>
          <a:endParaRPr lang="en-US"/>
        </a:p>
      </dgm:t>
    </dgm:pt>
    <dgm:pt modelId="{74BC3867-8B74-4F93-9EAC-49654D70FF7D}" type="sibTrans" cxnId="{1D4C229B-EF24-473C-AAAC-2DD50C6F7B78}">
      <dgm:prSet/>
      <dgm:spPr/>
      <dgm:t>
        <a:bodyPr/>
        <a:lstStyle/>
        <a:p>
          <a:endParaRPr lang="en-US"/>
        </a:p>
      </dgm:t>
    </dgm:pt>
    <dgm:pt modelId="{94B0BBE4-6F7A-419D-BB62-FA8F1CB7F719}" type="pres">
      <dgm:prSet presAssocID="{2F9EAB26-1BBB-45AB-895C-F9CE82B6CB79}" presName="Name0" presStyleCnt="0">
        <dgm:presLayoutVars>
          <dgm:dir/>
          <dgm:resizeHandles val="exact"/>
        </dgm:presLayoutVars>
      </dgm:prSet>
      <dgm:spPr/>
    </dgm:pt>
    <dgm:pt modelId="{7248294E-7E6E-424C-852F-CE9FB5DDF45E}" type="pres">
      <dgm:prSet presAssocID="{2F9EAB26-1BBB-45AB-895C-F9CE82B6CB79}" presName="bkgdShp" presStyleLbl="alignAccFollowNode1" presStyleIdx="0" presStyleCnt="1" custScaleY="35198"/>
      <dgm:spPr/>
    </dgm:pt>
    <dgm:pt modelId="{0B73EA28-E69B-4BED-B567-B51C6683F398}" type="pres">
      <dgm:prSet presAssocID="{2F9EAB26-1BBB-45AB-895C-F9CE82B6CB79}" presName="linComp" presStyleCnt="0"/>
      <dgm:spPr/>
    </dgm:pt>
    <dgm:pt modelId="{DA7E048F-A783-45B6-97EE-12197F531AAD}" type="pres">
      <dgm:prSet presAssocID="{BF302CA9-97D4-41AC-A069-C17FC6D2E5F6}" presName="compNode" presStyleCnt="0"/>
      <dgm:spPr/>
    </dgm:pt>
    <dgm:pt modelId="{05FAAD8C-C6E8-4293-9906-2C5CAE299972}" type="pres">
      <dgm:prSet presAssocID="{BF302CA9-97D4-41AC-A069-C17FC6D2E5F6}" presName="node" presStyleLbl="node1" presStyleIdx="0" presStyleCnt="3" custScaleX="112764" custScaleY="117702">
        <dgm:presLayoutVars>
          <dgm:bulletEnabled val="1"/>
        </dgm:presLayoutVars>
      </dgm:prSet>
      <dgm:spPr/>
    </dgm:pt>
    <dgm:pt modelId="{D83E731D-CE51-4FFD-A97C-370A174E3A3E}" type="pres">
      <dgm:prSet presAssocID="{BF302CA9-97D4-41AC-A069-C17FC6D2E5F6}" presName="invisiNode" presStyleLbl="node1" presStyleIdx="0" presStyleCnt="3"/>
      <dgm:spPr/>
    </dgm:pt>
    <dgm:pt modelId="{EC51AAA4-83FD-4BAD-9A75-A766F74D7D06}" type="pres">
      <dgm:prSet presAssocID="{BF302CA9-97D4-41AC-A069-C17FC6D2E5F6}" presName="imagNode" presStyleLbl="fgImgPlace1" presStyleIdx="0" presStyleCnt="3"/>
      <dgm:spPr>
        <a:blipFill>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Lst>
          </a:blip>
          <a:srcRect/>
          <a:stretch>
            <a:fillRect t="-17000" b="-17000"/>
          </a:stretch>
        </a:blipFill>
      </dgm:spPr>
    </dgm:pt>
    <dgm:pt modelId="{1339D7A8-2D53-4684-B38F-62B6BD70FFB7}" type="pres">
      <dgm:prSet presAssocID="{FEFF1907-274B-4756-805C-A6B64B9C0D9B}" presName="sibTrans" presStyleLbl="sibTrans2D1" presStyleIdx="0" presStyleCnt="0"/>
      <dgm:spPr/>
    </dgm:pt>
    <dgm:pt modelId="{66FEB273-3140-49E3-BFFB-AAC1CD49A64E}" type="pres">
      <dgm:prSet presAssocID="{D90FFB3A-36EE-42C0-9C53-38752438DA0F}" presName="compNode" presStyleCnt="0"/>
      <dgm:spPr/>
    </dgm:pt>
    <dgm:pt modelId="{2420C5DD-0150-4844-88A3-46FFDCA9C07F}" type="pres">
      <dgm:prSet presAssocID="{D90FFB3A-36EE-42C0-9C53-38752438DA0F}" presName="node" presStyleLbl="node1" presStyleIdx="1" presStyleCnt="3" custScaleX="141030" custScaleY="117702">
        <dgm:presLayoutVars>
          <dgm:bulletEnabled val="1"/>
        </dgm:presLayoutVars>
      </dgm:prSet>
      <dgm:spPr/>
    </dgm:pt>
    <dgm:pt modelId="{A63A8A3C-9DBC-43DF-A978-C0008A7E3283}" type="pres">
      <dgm:prSet presAssocID="{D90FFB3A-36EE-42C0-9C53-38752438DA0F}" presName="invisiNode" presStyleLbl="node1" presStyleIdx="1" presStyleCnt="3"/>
      <dgm:spPr/>
    </dgm:pt>
    <dgm:pt modelId="{210BEA66-8F79-4BC2-AF83-76A924FA3AF4}" type="pres">
      <dgm:prSet presAssocID="{D90FFB3A-36EE-42C0-9C53-38752438DA0F}" presName="imagNode" presStyleLbl="fgImgPlace1" presStyleIdx="1" presStyleCnt="3"/>
      <dgm:spPr>
        <a:blipFill>
          <a:blip xmlns:r="http://schemas.openxmlformats.org/officeDocument/2006/relationships" r:embed="rId2">
            <a:duotone>
              <a:schemeClr val="accent5">
                <a:hueOff val="-6393"/>
                <a:satOff val="304"/>
                <a:lumOff val="-1033"/>
                <a:alphaOff val="0"/>
                <a:shade val="20000"/>
                <a:satMod val="200000"/>
              </a:schemeClr>
              <a:schemeClr val="accent5">
                <a:hueOff val="-6393"/>
                <a:satOff val="304"/>
                <a:lumOff val="-1033"/>
                <a:alphaOff val="0"/>
                <a:tint val="12000"/>
                <a:satMod val="190000"/>
              </a:schemeClr>
            </a:duotone>
            <a:extLst>
              <a:ext uri="{28A0092B-C50C-407E-A947-70E740481C1C}">
                <a14:useLocalDpi xmlns:a14="http://schemas.microsoft.com/office/drawing/2010/main" val="0"/>
              </a:ext>
            </a:extLst>
          </a:blip>
          <a:srcRect/>
          <a:stretch>
            <a:fillRect t="-43000" b="-43000"/>
          </a:stretch>
        </a:blipFill>
      </dgm:spPr>
    </dgm:pt>
    <dgm:pt modelId="{58E3AFB1-DCC7-4814-905D-7AE7EB539991}" type="pres">
      <dgm:prSet presAssocID="{B6BED91B-7494-42E1-9A0F-7945323C52F6}" presName="sibTrans" presStyleLbl="sibTrans2D1" presStyleIdx="0" presStyleCnt="0"/>
      <dgm:spPr/>
    </dgm:pt>
    <dgm:pt modelId="{397A7A11-788C-45D0-B0D8-1FE5FFD8AC99}" type="pres">
      <dgm:prSet presAssocID="{2B3977F1-EE86-49FB-9FB7-688E88D6A279}" presName="compNode" presStyleCnt="0"/>
      <dgm:spPr/>
    </dgm:pt>
    <dgm:pt modelId="{CDF5CE86-566E-4FEF-99C7-5A264109042B}" type="pres">
      <dgm:prSet presAssocID="{2B3977F1-EE86-49FB-9FB7-688E88D6A279}" presName="node" presStyleLbl="node1" presStyleIdx="2" presStyleCnt="3" custScaleX="170832" custScaleY="117702">
        <dgm:presLayoutVars>
          <dgm:bulletEnabled val="1"/>
        </dgm:presLayoutVars>
      </dgm:prSet>
      <dgm:spPr/>
    </dgm:pt>
    <dgm:pt modelId="{041AA203-C077-4AA9-99B7-2FF8F04C216A}" type="pres">
      <dgm:prSet presAssocID="{2B3977F1-EE86-49FB-9FB7-688E88D6A279}" presName="invisiNode" presStyleLbl="node1" presStyleIdx="2" presStyleCnt="3"/>
      <dgm:spPr/>
    </dgm:pt>
    <dgm:pt modelId="{D0E94F10-CE77-436E-9345-1679BA0FD132}" type="pres">
      <dgm:prSet presAssocID="{2B3977F1-EE86-49FB-9FB7-688E88D6A279}" presName="imagNode" presStyleLbl="fgImgPlace1" presStyleIdx="2" presStyleCnt="3"/>
      <dgm:spPr>
        <a:blipFill>
          <a:blip xmlns:r="http://schemas.openxmlformats.org/officeDocument/2006/relationships" r:embed="rId3">
            <a:duotone>
              <a:schemeClr val="accent5">
                <a:hueOff val="-12785"/>
                <a:satOff val="608"/>
                <a:lumOff val="-2067"/>
                <a:alphaOff val="0"/>
                <a:shade val="20000"/>
                <a:satMod val="200000"/>
              </a:schemeClr>
              <a:schemeClr val="accent5">
                <a:hueOff val="-12785"/>
                <a:satOff val="608"/>
                <a:lumOff val="-2067"/>
                <a:alphaOff val="0"/>
                <a:tint val="12000"/>
                <a:satMod val="190000"/>
              </a:schemeClr>
            </a:duotone>
            <a:extLst>
              <a:ext uri="{28A0092B-C50C-407E-A947-70E740481C1C}">
                <a14:useLocalDpi xmlns:a14="http://schemas.microsoft.com/office/drawing/2010/main" val="0"/>
              </a:ext>
            </a:extLst>
          </a:blip>
          <a:srcRect/>
          <a:stretch>
            <a:fillRect t="-33000" b="-33000"/>
          </a:stretch>
        </a:blipFill>
      </dgm:spPr>
    </dgm:pt>
  </dgm:ptLst>
  <dgm:cxnLst>
    <dgm:cxn modelId="{BF07840F-51EB-4B5F-9F5F-E81859D8749E}" type="presOf" srcId="{FEFF1907-274B-4756-805C-A6B64B9C0D9B}" destId="{1339D7A8-2D53-4684-B38F-62B6BD70FFB7}" srcOrd="0" destOrd="0" presId="urn:microsoft.com/office/officeart/2005/8/layout/pList2"/>
    <dgm:cxn modelId="{51E72820-083E-4F23-A5A1-7052F5893AB7}" type="presOf" srcId="{2F9EAB26-1BBB-45AB-895C-F9CE82B6CB79}" destId="{94B0BBE4-6F7A-419D-BB62-FA8F1CB7F719}" srcOrd="0" destOrd="0" presId="urn:microsoft.com/office/officeart/2005/8/layout/pList2"/>
    <dgm:cxn modelId="{4481F541-74F4-43EB-81A7-DF97AE6074B3}" srcId="{2F9EAB26-1BBB-45AB-895C-F9CE82B6CB79}" destId="{BF302CA9-97D4-41AC-A069-C17FC6D2E5F6}" srcOrd="0" destOrd="0" parTransId="{89458413-3274-4D0B-9EB3-DCDFF4545DF3}" sibTransId="{FEFF1907-274B-4756-805C-A6B64B9C0D9B}"/>
    <dgm:cxn modelId="{F5A8B34C-A73D-432A-98CD-490D0BFC129D}" type="presOf" srcId="{D90FFB3A-36EE-42C0-9C53-38752438DA0F}" destId="{2420C5DD-0150-4844-88A3-46FFDCA9C07F}" srcOrd="0" destOrd="0" presId="urn:microsoft.com/office/officeart/2005/8/layout/pList2"/>
    <dgm:cxn modelId="{A554987D-2934-439A-BDC4-5A0B66D7106A}" type="presOf" srcId="{BF302CA9-97D4-41AC-A069-C17FC6D2E5F6}" destId="{05FAAD8C-C6E8-4293-9906-2C5CAE299972}" srcOrd="0" destOrd="0" presId="urn:microsoft.com/office/officeart/2005/8/layout/pList2"/>
    <dgm:cxn modelId="{1D4C229B-EF24-473C-AAAC-2DD50C6F7B78}" srcId="{2F9EAB26-1BBB-45AB-895C-F9CE82B6CB79}" destId="{2B3977F1-EE86-49FB-9FB7-688E88D6A279}" srcOrd="2" destOrd="0" parTransId="{11005F09-496B-497C-A9C0-B9DB5854717C}" sibTransId="{74BC3867-8B74-4F93-9EAC-49654D70FF7D}"/>
    <dgm:cxn modelId="{68B7EC9E-9E1C-4194-90B4-3D77879E689C}" type="presOf" srcId="{2B3977F1-EE86-49FB-9FB7-688E88D6A279}" destId="{CDF5CE86-566E-4FEF-99C7-5A264109042B}" srcOrd="0" destOrd="0" presId="urn:microsoft.com/office/officeart/2005/8/layout/pList2"/>
    <dgm:cxn modelId="{18A128A7-1808-404C-A0C2-3D073DC66C89}" srcId="{2F9EAB26-1BBB-45AB-895C-F9CE82B6CB79}" destId="{D90FFB3A-36EE-42C0-9C53-38752438DA0F}" srcOrd="1" destOrd="0" parTransId="{85ACC820-A6C3-431A-A0C2-12EC4C5D444F}" sibTransId="{B6BED91B-7494-42E1-9A0F-7945323C52F6}"/>
    <dgm:cxn modelId="{F6814FED-C35D-4C5A-89A7-7431579E2C3B}" type="presOf" srcId="{B6BED91B-7494-42E1-9A0F-7945323C52F6}" destId="{58E3AFB1-DCC7-4814-905D-7AE7EB539991}" srcOrd="0" destOrd="0" presId="urn:microsoft.com/office/officeart/2005/8/layout/pList2"/>
    <dgm:cxn modelId="{2F65D2C8-25A1-42D5-9E2B-40BBB819863E}" type="presParOf" srcId="{94B0BBE4-6F7A-419D-BB62-FA8F1CB7F719}" destId="{7248294E-7E6E-424C-852F-CE9FB5DDF45E}" srcOrd="0" destOrd="0" presId="urn:microsoft.com/office/officeart/2005/8/layout/pList2"/>
    <dgm:cxn modelId="{D7BBDF35-2A87-4175-B7F4-85BABEBA1857}" type="presParOf" srcId="{94B0BBE4-6F7A-419D-BB62-FA8F1CB7F719}" destId="{0B73EA28-E69B-4BED-B567-B51C6683F398}" srcOrd="1" destOrd="0" presId="urn:microsoft.com/office/officeart/2005/8/layout/pList2"/>
    <dgm:cxn modelId="{E1EF9BAA-0C2C-4F84-ADA5-2ED71BB5E7A2}" type="presParOf" srcId="{0B73EA28-E69B-4BED-B567-B51C6683F398}" destId="{DA7E048F-A783-45B6-97EE-12197F531AAD}" srcOrd="0" destOrd="0" presId="urn:microsoft.com/office/officeart/2005/8/layout/pList2"/>
    <dgm:cxn modelId="{1972D20C-B8DF-4B84-B4DB-9EA789D89EBD}" type="presParOf" srcId="{DA7E048F-A783-45B6-97EE-12197F531AAD}" destId="{05FAAD8C-C6E8-4293-9906-2C5CAE299972}" srcOrd="0" destOrd="0" presId="urn:microsoft.com/office/officeart/2005/8/layout/pList2"/>
    <dgm:cxn modelId="{B85BA658-9273-451C-BD4C-1E7F58ACAF73}" type="presParOf" srcId="{DA7E048F-A783-45B6-97EE-12197F531AAD}" destId="{D83E731D-CE51-4FFD-A97C-370A174E3A3E}" srcOrd="1" destOrd="0" presId="urn:microsoft.com/office/officeart/2005/8/layout/pList2"/>
    <dgm:cxn modelId="{07A3BD89-A143-460D-B02B-70990D872108}" type="presParOf" srcId="{DA7E048F-A783-45B6-97EE-12197F531AAD}" destId="{EC51AAA4-83FD-4BAD-9A75-A766F74D7D06}" srcOrd="2" destOrd="0" presId="urn:microsoft.com/office/officeart/2005/8/layout/pList2"/>
    <dgm:cxn modelId="{3A9DD7C0-50C8-4026-A6FB-63208607EE6F}" type="presParOf" srcId="{0B73EA28-E69B-4BED-B567-B51C6683F398}" destId="{1339D7A8-2D53-4684-B38F-62B6BD70FFB7}" srcOrd="1" destOrd="0" presId="urn:microsoft.com/office/officeart/2005/8/layout/pList2"/>
    <dgm:cxn modelId="{5F69A676-A0A5-43E0-B70A-50EEDB1362AE}" type="presParOf" srcId="{0B73EA28-E69B-4BED-B567-B51C6683F398}" destId="{66FEB273-3140-49E3-BFFB-AAC1CD49A64E}" srcOrd="2" destOrd="0" presId="urn:microsoft.com/office/officeart/2005/8/layout/pList2"/>
    <dgm:cxn modelId="{1496209C-3AB7-4088-B821-D5CB296C811E}" type="presParOf" srcId="{66FEB273-3140-49E3-BFFB-AAC1CD49A64E}" destId="{2420C5DD-0150-4844-88A3-46FFDCA9C07F}" srcOrd="0" destOrd="0" presId="urn:microsoft.com/office/officeart/2005/8/layout/pList2"/>
    <dgm:cxn modelId="{64916C67-8823-44C7-B983-FA49B2269262}" type="presParOf" srcId="{66FEB273-3140-49E3-BFFB-AAC1CD49A64E}" destId="{A63A8A3C-9DBC-43DF-A978-C0008A7E3283}" srcOrd="1" destOrd="0" presId="urn:microsoft.com/office/officeart/2005/8/layout/pList2"/>
    <dgm:cxn modelId="{151995AB-5F6D-4329-A76B-F49349B20B2F}" type="presParOf" srcId="{66FEB273-3140-49E3-BFFB-AAC1CD49A64E}" destId="{210BEA66-8F79-4BC2-AF83-76A924FA3AF4}" srcOrd="2" destOrd="0" presId="urn:microsoft.com/office/officeart/2005/8/layout/pList2"/>
    <dgm:cxn modelId="{5FEDE1FA-DCDE-42A2-A793-47C917AE1EE7}" type="presParOf" srcId="{0B73EA28-E69B-4BED-B567-B51C6683F398}" destId="{58E3AFB1-DCC7-4814-905D-7AE7EB539991}" srcOrd="3" destOrd="0" presId="urn:microsoft.com/office/officeart/2005/8/layout/pList2"/>
    <dgm:cxn modelId="{C9E27192-049C-4B81-B43E-D4F4C830E1FC}" type="presParOf" srcId="{0B73EA28-E69B-4BED-B567-B51C6683F398}" destId="{397A7A11-788C-45D0-B0D8-1FE5FFD8AC99}" srcOrd="4" destOrd="0" presId="urn:microsoft.com/office/officeart/2005/8/layout/pList2"/>
    <dgm:cxn modelId="{A6B083C6-A6A7-4A5E-856F-8293E7987EEC}" type="presParOf" srcId="{397A7A11-788C-45D0-B0D8-1FE5FFD8AC99}" destId="{CDF5CE86-566E-4FEF-99C7-5A264109042B}" srcOrd="0" destOrd="0" presId="urn:microsoft.com/office/officeart/2005/8/layout/pList2"/>
    <dgm:cxn modelId="{E2D36FE9-91E3-4DC7-91A0-346528DF88AA}" type="presParOf" srcId="{397A7A11-788C-45D0-B0D8-1FE5FFD8AC99}" destId="{041AA203-C077-4AA9-99B7-2FF8F04C216A}" srcOrd="1" destOrd="0" presId="urn:microsoft.com/office/officeart/2005/8/layout/pList2"/>
    <dgm:cxn modelId="{EE3BAC7E-008A-4875-A65B-0468B571E565}" type="presParOf" srcId="{397A7A11-788C-45D0-B0D8-1FE5FFD8AC99}" destId="{D0E94F10-CE77-436E-9345-1679BA0FD132}" srcOrd="2" destOrd="0" presId="urn:microsoft.com/office/officeart/2005/8/layout/pList2"/>
  </dgm:cxnLst>
  <dgm:bg/>
  <dgm:whole/>
  <dgm:extLst>
    <a:ext uri="http://schemas.microsoft.com/office/drawing/2008/diagram">
      <dsp:dataModelExt xmlns:dsp="http://schemas.microsoft.com/office/drawing/2008/diagram" relId="rId14"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A6253732-2076-429B-9768-88C4F693F49F}"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14D58D54-0073-464C-B4C5-373ADA0CC9C9}">
      <dgm:prSet phldrT="[Text]" custT="1"/>
      <dgm:spPr>
        <a:solidFill>
          <a:srgbClr val="009999"/>
        </a:solidFill>
      </dgm:spPr>
      <dgm:t>
        <a:bodyPr/>
        <a:lstStyle/>
        <a:p>
          <a:r>
            <a:rPr lang="sl-SI" sz="2800" b="1" i="0" dirty="0">
              <a:latin typeface="Abhaya Libre Regular" panose="020B0604020202020204" charset="0"/>
              <a:cs typeface="Abhaya Libre Regular" panose="020B0604020202020204" charset="0"/>
            </a:rPr>
            <a:t>1. Povečanje zadržanja zaposlenih</a:t>
          </a:r>
        </a:p>
        <a:p>
          <a:r>
            <a:rPr lang="sl-SI" sz="2800" b="1" i="0" dirty="0">
              <a:latin typeface="Abhaya Libre Regular" panose="020B0604020202020204" charset="0"/>
              <a:cs typeface="Abhaya Libre Regular" panose="020B0604020202020204" charset="0"/>
            </a:rPr>
            <a:t>2. Poiščite in zapolnite morebitne vrzeli v znanju in spretnostih v vaši organizaciji.</a:t>
          </a:r>
        </a:p>
        <a:p>
          <a:r>
            <a:rPr lang="sl-SI" sz="2800" b="1" i="0" dirty="0">
              <a:latin typeface="Abhaya Libre Regular" panose="020B0604020202020204" charset="0"/>
              <a:cs typeface="Abhaya Libre Regular" panose="020B0604020202020204" charset="0"/>
            </a:rPr>
            <a:t>3. Izboljšajte pripravljenost na nepredvidene dogodke</a:t>
          </a:r>
        </a:p>
        <a:p>
          <a:r>
            <a:rPr lang="sl-SI" sz="2800" b="1" i="0" dirty="0">
              <a:latin typeface="Abhaya Libre Regular" panose="020B0604020202020204" charset="0"/>
              <a:cs typeface="Abhaya Libre Regular" panose="020B0604020202020204" charset="0"/>
            </a:rPr>
            <a:t>4. Spodbujajte kulturo učenja</a:t>
          </a:r>
          <a:endParaRPr lang="en-US" sz="2800" dirty="0">
            <a:latin typeface="Abhaya Libre Regular" panose="020B0604020202020204" charset="0"/>
            <a:cs typeface="Abhaya Libre Regular" panose="020B0604020202020204" charset="0"/>
          </a:endParaRPr>
        </a:p>
      </dgm:t>
    </dgm:pt>
    <dgm:pt modelId="{310DD133-225D-4053-B6BF-AF74B0FCDB90}" type="parTrans" cxnId="{E415D97C-3A3A-4914-8BDD-FA2004A0A85A}">
      <dgm:prSet/>
      <dgm:spPr/>
      <dgm:t>
        <a:bodyPr/>
        <a:lstStyle/>
        <a:p>
          <a:endParaRPr lang="en-US"/>
        </a:p>
      </dgm:t>
    </dgm:pt>
    <dgm:pt modelId="{988BCE62-9513-4573-96A9-AC815712988C}" type="sibTrans" cxnId="{E415D97C-3A3A-4914-8BDD-FA2004A0A85A}">
      <dgm:prSet/>
      <dgm:spPr/>
      <dgm:t>
        <a:bodyPr/>
        <a:lstStyle/>
        <a:p>
          <a:endParaRPr lang="en-US"/>
        </a:p>
      </dgm:t>
    </dgm:pt>
    <dgm:pt modelId="{2154384B-E9F4-47FB-ADEE-68A528A7986C}">
      <dgm:prSet phldrT="[Text]" custT="1"/>
      <dgm:spPr>
        <a:solidFill>
          <a:srgbClr val="009999"/>
        </a:solidFill>
      </dgm:spPr>
      <dgm:t>
        <a:bodyPr/>
        <a:lstStyle/>
        <a:p>
          <a:r>
            <a:rPr lang="sl-SI" sz="2800" b="1" dirty="0">
              <a:latin typeface="Abhaya Libre Regular" panose="020B0604020202020204" charset="0"/>
              <a:cs typeface="Abhaya Libre Regular" panose="020B0604020202020204" charset="0"/>
            </a:rPr>
            <a:t>5. Iskanje novih talentov</a:t>
          </a:r>
        </a:p>
        <a:p>
          <a:r>
            <a:rPr lang="sl-SI" sz="2800" b="1" dirty="0">
              <a:latin typeface="Abhaya Libre Regular" panose="020B0604020202020204" charset="0"/>
              <a:cs typeface="Abhaya Libre Regular" panose="020B0604020202020204" charset="0"/>
            </a:rPr>
            <a:t>6. Povečajte učinkovitost in produktivnost svojega osebja</a:t>
          </a:r>
          <a:endParaRPr lang="en-US" sz="2800" b="1" dirty="0">
            <a:latin typeface="Abhaya Libre Regular" panose="020B0604020202020204" charset="0"/>
            <a:cs typeface="Abhaya Libre Regular" panose="020B0604020202020204" charset="0"/>
          </a:endParaRPr>
        </a:p>
      </dgm:t>
    </dgm:pt>
    <dgm:pt modelId="{1A3FFCFC-D403-4C99-8021-44FD64BF97DD}" type="parTrans" cxnId="{5CF4EB31-D7CB-49EC-A70E-1362D995FA50}">
      <dgm:prSet/>
      <dgm:spPr/>
      <dgm:t>
        <a:bodyPr/>
        <a:lstStyle/>
        <a:p>
          <a:endParaRPr lang="en-US"/>
        </a:p>
      </dgm:t>
    </dgm:pt>
    <dgm:pt modelId="{537A5824-424B-4A1D-B7EE-D0018E4225C0}" type="sibTrans" cxnId="{5CF4EB31-D7CB-49EC-A70E-1362D995FA50}">
      <dgm:prSet/>
      <dgm:spPr/>
      <dgm:t>
        <a:bodyPr/>
        <a:lstStyle/>
        <a:p>
          <a:endParaRPr lang="en-US"/>
        </a:p>
      </dgm:t>
    </dgm:pt>
    <dgm:pt modelId="{FA7B66DC-FABE-4A20-9F9D-A2B68F671AF0}">
      <dgm:prSet phldrT="[Text]" custT="1"/>
      <dgm:spPr>
        <a:solidFill>
          <a:srgbClr val="009999"/>
        </a:solidFill>
      </dgm:spPr>
      <dgm:t>
        <a:bodyPr/>
        <a:lstStyle/>
        <a:p>
          <a:r>
            <a:rPr lang="sl-SI" sz="2800" b="1" dirty="0">
              <a:latin typeface="Abhaya Libre Regular" panose="020B0604020202020204" charset="0"/>
              <a:cs typeface="Abhaya Libre Regular" panose="020B0604020202020204" charset="0"/>
            </a:rPr>
            <a:t>7. Povečanje motivacije in zadovoljstva vaših zaposlenih</a:t>
          </a:r>
        </a:p>
        <a:p>
          <a:r>
            <a:rPr lang="sl-SI" sz="2800" b="1" dirty="0">
              <a:latin typeface="Abhaya Libre Regular" panose="020B0604020202020204" charset="0"/>
              <a:cs typeface="Abhaya Libre Regular" panose="020B0604020202020204" charset="0"/>
            </a:rPr>
            <a:t>8. Povečanje zadržanja in zadovoljstva strank</a:t>
          </a:r>
        </a:p>
        <a:p>
          <a:r>
            <a:rPr lang="sl-SI" sz="2800" b="1" dirty="0">
              <a:latin typeface="Abhaya Libre Regular" panose="020B0604020202020204" charset="0"/>
              <a:cs typeface="Abhaya Libre Regular" panose="020B0604020202020204" charset="0"/>
            </a:rPr>
            <a:t>9. Prihranite denar</a:t>
          </a:r>
        </a:p>
        <a:p>
          <a:r>
            <a:rPr lang="sl-SI" sz="2800" b="1" dirty="0">
              <a:latin typeface="Abhaya Libre Regular" panose="020B0604020202020204" charset="0"/>
              <a:cs typeface="Abhaya Libre Regular" panose="020B0604020202020204" charset="0"/>
            </a:rPr>
            <a:t>10. Spodbujanje kulture učenja</a:t>
          </a:r>
          <a:endParaRPr lang="en-US" sz="2800" b="1" dirty="0">
            <a:latin typeface="Abhaya Libre Regular" panose="020B0604020202020204" charset="0"/>
            <a:cs typeface="Abhaya Libre Regular" panose="020B0604020202020204" charset="0"/>
          </a:endParaRPr>
        </a:p>
      </dgm:t>
    </dgm:pt>
    <dgm:pt modelId="{4B6A3A0C-401D-456B-A760-AE9EC7C9A0FC}" type="parTrans" cxnId="{CF34F202-CB77-430E-85AC-3EB33A09D647}">
      <dgm:prSet/>
      <dgm:spPr/>
      <dgm:t>
        <a:bodyPr/>
        <a:lstStyle/>
        <a:p>
          <a:endParaRPr lang="en-US"/>
        </a:p>
      </dgm:t>
    </dgm:pt>
    <dgm:pt modelId="{42FB5CA3-F5D0-43C4-956E-01BD9AA99872}" type="sibTrans" cxnId="{CF34F202-CB77-430E-85AC-3EB33A09D647}">
      <dgm:prSet/>
      <dgm:spPr/>
      <dgm:t>
        <a:bodyPr/>
        <a:lstStyle/>
        <a:p>
          <a:endParaRPr lang="en-US"/>
        </a:p>
      </dgm:t>
    </dgm:pt>
    <dgm:pt modelId="{33C20D3A-F371-41F0-965E-CCB690BAADBF}" type="pres">
      <dgm:prSet presAssocID="{A6253732-2076-429B-9768-88C4F693F49F}" presName="Name0" presStyleCnt="0">
        <dgm:presLayoutVars>
          <dgm:chMax val="7"/>
          <dgm:chPref val="7"/>
          <dgm:dir/>
        </dgm:presLayoutVars>
      </dgm:prSet>
      <dgm:spPr/>
    </dgm:pt>
    <dgm:pt modelId="{4B3A30A4-3650-46F3-BECC-F75F6794A90E}" type="pres">
      <dgm:prSet presAssocID="{A6253732-2076-429B-9768-88C4F693F49F}" presName="Name1" presStyleCnt="0"/>
      <dgm:spPr/>
    </dgm:pt>
    <dgm:pt modelId="{F315D0E7-579B-4B80-A344-722F0171BCE3}" type="pres">
      <dgm:prSet presAssocID="{A6253732-2076-429B-9768-88C4F693F49F}" presName="cycle" presStyleCnt="0"/>
      <dgm:spPr/>
    </dgm:pt>
    <dgm:pt modelId="{AC89C9B0-DB68-4A2C-B81D-0EE364A064E1}" type="pres">
      <dgm:prSet presAssocID="{A6253732-2076-429B-9768-88C4F693F49F}" presName="srcNode" presStyleLbl="node1" presStyleIdx="0" presStyleCnt="3"/>
      <dgm:spPr/>
    </dgm:pt>
    <dgm:pt modelId="{A018A4B5-CF49-4378-8771-387FEF9023FA}" type="pres">
      <dgm:prSet presAssocID="{A6253732-2076-429B-9768-88C4F693F49F}" presName="conn" presStyleLbl="parChTrans1D2" presStyleIdx="0" presStyleCnt="1"/>
      <dgm:spPr/>
    </dgm:pt>
    <dgm:pt modelId="{2FC72613-9718-4AD0-B682-FE307FBB267F}" type="pres">
      <dgm:prSet presAssocID="{A6253732-2076-429B-9768-88C4F693F49F}" presName="extraNode" presStyleLbl="node1" presStyleIdx="0" presStyleCnt="3"/>
      <dgm:spPr/>
    </dgm:pt>
    <dgm:pt modelId="{655FB9DA-B3FC-4352-A11C-85521BCC79F4}" type="pres">
      <dgm:prSet presAssocID="{A6253732-2076-429B-9768-88C4F693F49F}" presName="dstNode" presStyleLbl="node1" presStyleIdx="0" presStyleCnt="3"/>
      <dgm:spPr/>
    </dgm:pt>
    <dgm:pt modelId="{A7359512-752D-431B-8891-03DBA2D3C884}" type="pres">
      <dgm:prSet presAssocID="{14D58D54-0073-464C-B4C5-373ADA0CC9C9}" presName="text_1" presStyleLbl="node1" presStyleIdx="0" presStyleCnt="3" custScaleY="143060">
        <dgm:presLayoutVars>
          <dgm:bulletEnabled val="1"/>
        </dgm:presLayoutVars>
      </dgm:prSet>
      <dgm:spPr/>
    </dgm:pt>
    <dgm:pt modelId="{457D8112-6690-47AB-9B2F-67B1DB1F743A}" type="pres">
      <dgm:prSet presAssocID="{14D58D54-0073-464C-B4C5-373ADA0CC9C9}" presName="accent_1" presStyleCnt="0"/>
      <dgm:spPr/>
    </dgm:pt>
    <dgm:pt modelId="{C785973E-04DD-4CA9-A34F-FC634E5E7C24}" type="pres">
      <dgm:prSet presAssocID="{14D58D54-0073-464C-B4C5-373ADA0CC9C9}" presName="accentRepeatNode" presStyleLbl="solidFgAcc1" presStyleIdx="0" presStyleCnt="3"/>
      <dgm:spPr>
        <a:blipFill rotWithShape="0">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a:solidFill>
            <a:srgbClr val="009999"/>
          </a:solidFill>
        </a:ln>
      </dgm:spPr>
    </dgm:pt>
    <dgm:pt modelId="{E25E4A78-8332-4315-AA5C-7C7341F74C43}" type="pres">
      <dgm:prSet presAssocID="{2154384B-E9F4-47FB-ADEE-68A528A7986C}" presName="text_2" presStyleLbl="node1" presStyleIdx="1" presStyleCnt="3" custScaleY="113472">
        <dgm:presLayoutVars>
          <dgm:bulletEnabled val="1"/>
        </dgm:presLayoutVars>
      </dgm:prSet>
      <dgm:spPr/>
    </dgm:pt>
    <dgm:pt modelId="{01C5F219-D4A2-45FC-B336-5F192476042C}" type="pres">
      <dgm:prSet presAssocID="{2154384B-E9F4-47FB-ADEE-68A528A7986C}" presName="accent_2" presStyleCnt="0"/>
      <dgm:spPr/>
    </dgm:pt>
    <dgm:pt modelId="{B82B06EE-EA54-48BC-B27D-6941EB94FEE0}" type="pres">
      <dgm:prSet presAssocID="{2154384B-E9F4-47FB-ADEE-68A528A7986C}" presName="accentRepeatNode" presStyleLbl="solidFgAcc1" presStyleIdx="1" presStyleCnt="3"/>
      <dgm:spPr>
        <a:solidFill>
          <a:schemeClr val="bg1"/>
        </a:solidFill>
        <a:ln>
          <a:solidFill>
            <a:srgbClr val="009999"/>
          </a:solidFill>
        </a:ln>
      </dgm:spPr>
    </dgm:pt>
    <dgm:pt modelId="{7F650257-5801-49B4-A1A2-DE8AC0D65D67}" type="pres">
      <dgm:prSet presAssocID="{FA7B66DC-FABE-4A20-9F9D-A2B68F671AF0}" presName="text_3" presStyleLbl="node1" presStyleIdx="2" presStyleCnt="3" custScaleY="122847">
        <dgm:presLayoutVars>
          <dgm:bulletEnabled val="1"/>
        </dgm:presLayoutVars>
      </dgm:prSet>
      <dgm:spPr/>
    </dgm:pt>
    <dgm:pt modelId="{2EEAF62E-5909-4E6F-AD09-726E7478AEEF}" type="pres">
      <dgm:prSet presAssocID="{FA7B66DC-FABE-4A20-9F9D-A2B68F671AF0}" presName="accent_3" presStyleCnt="0"/>
      <dgm:spPr/>
    </dgm:pt>
    <dgm:pt modelId="{CA88A75A-D564-479D-BD29-7B0003D9EA7F}" type="pres">
      <dgm:prSet presAssocID="{FA7B66DC-FABE-4A20-9F9D-A2B68F671AF0}" presName="accentRepeatNode" presStyleLbl="solidFgAcc1" presStyleIdx="2" presStyleCnt="3"/>
      <dgm:spPr>
        <a:solidFill>
          <a:schemeClr val="bg1"/>
        </a:solidFill>
        <a:ln>
          <a:solidFill>
            <a:srgbClr val="009999"/>
          </a:solidFill>
        </a:ln>
      </dgm:spPr>
    </dgm:pt>
  </dgm:ptLst>
  <dgm:cxnLst>
    <dgm:cxn modelId="{CF34F202-CB77-430E-85AC-3EB33A09D647}" srcId="{A6253732-2076-429B-9768-88C4F693F49F}" destId="{FA7B66DC-FABE-4A20-9F9D-A2B68F671AF0}" srcOrd="2" destOrd="0" parTransId="{4B6A3A0C-401D-456B-A760-AE9EC7C9A0FC}" sibTransId="{42FB5CA3-F5D0-43C4-956E-01BD9AA99872}"/>
    <dgm:cxn modelId="{5CF4EB31-D7CB-49EC-A70E-1362D995FA50}" srcId="{A6253732-2076-429B-9768-88C4F693F49F}" destId="{2154384B-E9F4-47FB-ADEE-68A528A7986C}" srcOrd="1" destOrd="0" parTransId="{1A3FFCFC-D403-4C99-8021-44FD64BF97DD}" sibTransId="{537A5824-424B-4A1D-B7EE-D0018E4225C0}"/>
    <dgm:cxn modelId="{17715648-27CD-49BA-B686-6FDA98EF683B}" type="presOf" srcId="{14D58D54-0073-464C-B4C5-373ADA0CC9C9}" destId="{A7359512-752D-431B-8891-03DBA2D3C884}" srcOrd="0" destOrd="0" presId="urn:microsoft.com/office/officeart/2008/layout/VerticalCurvedList"/>
    <dgm:cxn modelId="{271A7E5A-9E71-48A4-9ECF-CC8DDC852F50}" type="presOf" srcId="{FA7B66DC-FABE-4A20-9F9D-A2B68F671AF0}" destId="{7F650257-5801-49B4-A1A2-DE8AC0D65D67}" srcOrd="0" destOrd="0" presId="urn:microsoft.com/office/officeart/2008/layout/VerticalCurvedList"/>
    <dgm:cxn modelId="{E415D97C-3A3A-4914-8BDD-FA2004A0A85A}" srcId="{A6253732-2076-429B-9768-88C4F693F49F}" destId="{14D58D54-0073-464C-B4C5-373ADA0CC9C9}" srcOrd="0" destOrd="0" parTransId="{310DD133-225D-4053-B6BF-AF74B0FCDB90}" sibTransId="{988BCE62-9513-4573-96A9-AC815712988C}"/>
    <dgm:cxn modelId="{4C6D9282-B7A0-499C-B941-6C3E15E7D00F}" type="presOf" srcId="{2154384B-E9F4-47FB-ADEE-68A528A7986C}" destId="{E25E4A78-8332-4315-AA5C-7C7341F74C43}" srcOrd="0" destOrd="0" presId="urn:microsoft.com/office/officeart/2008/layout/VerticalCurvedList"/>
    <dgm:cxn modelId="{65707A84-23E7-44A3-927C-727DF0717F26}" type="presOf" srcId="{A6253732-2076-429B-9768-88C4F693F49F}" destId="{33C20D3A-F371-41F0-965E-CCB690BAADBF}" srcOrd="0" destOrd="0" presId="urn:microsoft.com/office/officeart/2008/layout/VerticalCurvedList"/>
    <dgm:cxn modelId="{580FB6B0-6FA9-4624-AA60-41A75C440F2E}" type="presOf" srcId="{988BCE62-9513-4573-96A9-AC815712988C}" destId="{A018A4B5-CF49-4378-8771-387FEF9023FA}" srcOrd="0" destOrd="0" presId="urn:microsoft.com/office/officeart/2008/layout/VerticalCurvedList"/>
    <dgm:cxn modelId="{F70C2CA9-CF8F-4BF5-A66B-E8901885FE0F}" type="presParOf" srcId="{33C20D3A-F371-41F0-965E-CCB690BAADBF}" destId="{4B3A30A4-3650-46F3-BECC-F75F6794A90E}" srcOrd="0" destOrd="0" presId="urn:microsoft.com/office/officeart/2008/layout/VerticalCurvedList"/>
    <dgm:cxn modelId="{A0D0D36E-B112-4918-AF52-CD06DC4FE011}" type="presParOf" srcId="{4B3A30A4-3650-46F3-BECC-F75F6794A90E}" destId="{F315D0E7-579B-4B80-A344-722F0171BCE3}" srcOrd="0" destOrd="0" presId="urn:microsoft.com/office/officeart/2008/layout/VerticalCurvedList"/>
    <dgm:cxn modelId="{63FC8509-0269-463A-9BFE-16029545F38A}" type="presParOf" srcId="{F315D0E7-579B-4B80-A344-722F0171BCE3}" destId="{AC89C9B0-DB68-4A2C-B81D-0EE364A064E1}" srcOrd="0" destOrd="0" presId="urn:microsoft.com/office/officeart/2008/layout/VerticalCurvedList"/>
    <dgm:cxn modelId="{5451C7CE-0EAC-48F3-B3DC-2594622A2706}" type="presParOf" srcId="{F315D0E7-579B-4B80-A344-722F0171BCE3}" destId="{A018A4B5-CF49-4378-8771-387FEF9023FA}" srcOrd="1" destOrd="0" presId="urn:microsoft.com/office/officeart/2008/layout/VerticalCurvedList"/>
    <dgm:cxn modelId="{94950F60-1856-4B61-A09C-19977FD9B37D}" type="presParOf" srcId="{F315D0E7-579B-4B80-A344-722F0171BCE3}" destId="{2FC72613-9718-4AD0-B682-FE307FBB267F}" srcOrd="2" destOrd="0" presId="urn:microsoft.com/office/officeart/2008/layout/VerticalCurvedList"/>
    <dgm:cxn modelId="{93B82A2A-50C6-4683-B647-A6E4FF0805B0}" type="presParOf" srcId="{F315D0E7-579B-4B80-A344-722F0171BCE3}" destId="{655FB9DA-B3FC-4352-A11C-85521BCC79F4}" srcOrd="3" destOrd="0" presId="urn:microsoft.com/office/officeart/2008/layout/VerticalCurvedList"/>
    <dgm:cxn modelId="{9A1B56B8-AB58-4CD7-80F2-093F05F6A00C}" type="presParOf" srcId="{4B3A30A4-3650-46F3-BECC-F75F6794A90E}" destId="{A7359512-752D-431B-8891-03DBA2D3C884}" srcOrd="1" destOrd="0" presId="urn:microsoft.com/office/officeart/2008/layout/VerticalCurvedList"/>
    <dgm:cxn modelId="{C785E225-BB81-4185-BF8A-E85CACFA4080}" type="presParOf" srcId="{4B3A30A4-3650-46F3-BECC-F75F6794A90E}" destId="{457D8112-6690-47AB-9B2F-67B1DB1F743A}" srcOrd="2" destOrd="0" presId="urn:microsoft.com/office/officeart/2008/layout/VerticalCurvedList"/>
    <dgm:cxn modelId="{69F92BFA-433D-45E4-B662-086674313F94}" type="presParOf" srcId="{457D8112-6690-47AB-9B2F-67B1DB1F743A}" destId="{C785973E-04DD-4CA9-A34F-FC634E5E7C24}" srcOrd="0" destOrd="0" presId="urn:microsoft.com/office/officeart/2008/layout/VerticalCurvedList"/>
    <dgm:cxn modelId="{38BAF7AF-8879-4F75-88A0-6D1312FA3EB4}" type="presParOf" srcId="{4B3A30A4-3650-46F3-BECC-F75F6794A90E}" destId="{E25E4A78-8332-4315-AA5C-7C7341F74C43}" srcOrd="3" destOrd="0" presId="urn:microsoft.com/office/officeart/2008/layout/VerticalCurvedList"/>
    <dgm:cxn modelId="{91E4A627-E404-4A1D-9502-A343BA357214}" type="presParOf" srcId="{4B3A30A4-3650-46F3-BECC-F75F6794A90E}" destId="{01C5F219-D4A2-45FC-B336-5F192476042C}" srcOrd="4" destOrd="0" presId="urn:microsoft.com/office/officeart/2008/layout/VerticalCurvedList"/>
    <dgm:cxn modelId="{23876685-118B-4576-8F74-37A6A3528B11}" type="presParOf" srcId="{01C5F219-D4A2-45FC-B336-5F192476042C}" destId="{B82B06EE-EA54-48BC-B27D-6941EB94FEE0}" srcOrd="0" destOrd="0" presId="urn:microsoft.com/office/officeart/2008/layout/VerticalCurvedList"/>
    <dgm:cxn modelId="{AD4B76EF-DBDA-4C25-A384-45E1FCDF3581}" type="presParOf" srcId="{4B3A30A4-3650-46F3-BECC-F75F6794A90E}" destId="{7F650257-5801-49B4-A1A2-DE8AC0D65D67}" srcOrd="5" destOrd="0" presId="urn:microsoft.com/office/officeart/2008/layout/VerticalCurvedList"/>
    <dgm:cxn modelId="{FE1F7FED-A940-4393-80C3-EE0B0A1C92EC}" type="presParOf" srcId="{4B3A30A4-3650-46F3-BECC-F75F6794A90E}" destId="{2EEAF62E-5909-4E6F-AD09-726E7478AEEF}" srcOrd="6" destOrd="0" presId="urn:microsoft.com/office/officeart/2008/layout/VerticalCurvedList"/>
    <dgm:cxn modelId="{A902D230-2535-4A43-980A-B17ABD86E327}" type="presParOf" srcId="{2EEAF62E-5909-4E6F-AD09-726E7478AEEF}" destId="{CA88A75A-D564-479D-BD29-7B0003D9EA7F}" srcOrd="0" destOrd="0" presId="urn:microsoft.com/office/officeart/2008/layout/VerticalCurved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9EAB26-1BBB-45AB-895C-F9CE82B6CB79}" type="doc">
      <dgm:prSet loTypeId="urn:microsoft.com/office/officeart/2005/8/layout/pList2" loCatId="list" qsTypeId="urn:microsoft.com/office/officeart/2005/8/quickstyle/simple1" qsCatId="simple" csTypeId="urn:microsoft.com/office/officeart/2005/8/colors/accent5_4" csCatId="accent5" phldr="1"/>
      <dgm:spPr/>
    </dgm:pt>
    <dgm:pt modelId="{BF302CA9-97D4-41AC-A069-C17FC6D2E5F6}">
      <dgm:prSet phldrT="[Text]" custT="1"/>
      <dgm:spPr>
        <a:solidFill>
          <a:srgbClr val="008080"/>
        </a:solidFill>
      </dgm:spPr>
      <dgm:t>
        <a:bodyPr/>
        <a:lstStyle/>
        <a:p>
          <a:pPr algn="ctr"/>
          <a:r>
            <a:rPr lang="sl-SI" sz="2800" b="1" u="sng" dirty="0">
              <a:latin typeface="Abhaya Libre Regular" panose="020B0604020202020204" charset="0"/>
              <a:cs typeface="Abhaya Libre Regular" panose="020B0604020202020204" charset="0"/>
            </a:rPr>
            <a:t>Poiščite nova interesna področja </a:t>
          </a:r>
        </a:p>
        <a:p>
          <a:pPr algn="ctr"/>
          <a:r>
            <a:rPr lang="sl-SI" sz="2400" b="0" i="1" u="none" dirty="0">
              <a:latin typeface="Abhaya Libre Regular" panose="020B0604020202020204" charset="0"/>
              <a:cs typeface="Abhaya Libre Regular" panose="020B0604020202020204" charset="0"/>
            </a:rPr>
            <a:t>Z učenjem novih sposobnosti se lahko povežete z novimi temami in področji, ki lahko vzbudijo vaše zanimanje. Ker se panoge nenehno spreminjajo, se lahko naučite novih tehnik, ki jih še niste uporabljali in ki vam bodo pomagale obuditi strast do tega, kar počnete.</a:t>
          </a:r>
          <a:endParaRPr lang="en-US" sz="2400" b="0" i="1" u="none" dirty="0">
            <a:latin typeface="Abhaya Libre Regular" panose="020B0604020202020204" charset="0"/>
            <a:cs typeface="Abhaya Libre Regular" panose="020B0604020202020204" charset="0"/>
          </a:endParaRPr>
        </a:p>
      </dgm:t>
    </dgm:pt>
    <dgm:pt modelId="{89458413-3274-4D0B-9EB3-DCDFF4545DF3}" type="parTrans" cxnId="{4481F541-74F4-43EB-81A7-DF97AE6074B3}">
      <dgm:prSet/>
      <dgm:spPr/>
      <dgm:t>
        <a:bodyPr/>
        <a:lstStyle/>
        <a:p>
          <a:endParaRPr lang="en-US"/>
        </a:p>
      </dgm:t>
    </dgm:pt>
    <dgm:pt modelId="{FEFF1907-274B-4756-805C-A6B64B9C0D9B}" type="sibTrans" cxnId="{4481F541-74F4-43EB-81A7-DF97AE6074B3}">
      <dgm:prSet/>
      <dgm:spPr/>
      <dgm:t>
        <a:bodyPr/>
        <a:lstStyle/>
        <a:p>
          <a:endParaRPr lang="en-US"/>
        </a:p>
      </dgm:t>
    </dgm:pt>
    <dgm:pt modelId="{D90FFB3A-36EE-42C0-9C53-38752438DA0F}">
      <dgm:prSet phldrT="[Text]" custT="1"/>
      <dgm:spPr>
        <a:solidFill>
          <a:srgbClr val="009999"/>
        </a:solidFill>
      </dgm:spPr>
      <dgm:t>
        <a:bodyPr/>
        <a:lstStyle/>
        <a:p>
          <a:r>
            <a:rPr lang="sl-SI" sz="2800" b="1" u="sng" dirty="0">
              <a:latin typeface="Abhaya Libre Regular" panose="020B0604020202020204" charset="0"/>
              <a:cs typeface="Abhaya Libre Regular" panose="020B0604020202020204" charset="0"/>
            </a:rPr>
            <a:t>Zagotovite si službo </a:t>
          </a:r>
        </a:p>
        <a:p>
          <a:r>
            <a:rPr lang="sl-SI" sz="2400" b="0" i="1" u="none" dirty="0">
              <a:latin typeface="Abhaya Libre Regular" panose="020B0604020202020204" charset="0"/>
              <a:cs typeface="Abhaya Libre Regular" panose="020B0604020202020204" charset="0"/>
            </a:rPr>
            <a:t>S širjenjem znanja in izkušenj o temah in orodjih, povezanih z vašo poklicno vlogo, boste z učenjem novih spretnosti učinkoviteje in bolj spretno opravljali svoje naloge. Če boste vsako leto dosegali boljše rezultate, se bo stabilnost vaše zaposlitve bolj verjetno povečala</a:t>
          </a:r>
          <a:r>
            <a:rPr lang="en-US" sz="2400" b="0" i="1" u="none" dirty="0">
              <a:latin typeface="Abhaya Libre Regular" panose="020B0604020202020204" charset="0"/>
              <a:cs typeface="Abhaya Libre Regular" panose="020B0604020202020204" charset="0"/>
            </a:rPr>
            <a:t>.</a:t>
          </a:r>
        </a:p>
      </dgm:t>
    </dgm:pt>
    <dgm:pt modelId="{85ACC820-A6C3-431A-A0C2-12EC4C5D444F}" type="parTrans" cxnId="{18A128A7-1808-404C-A0C2-3D073DC66C89}">
      <dgm:prSet/>
      <dgm:spPr/>
      <dgm:t>
        <a:bodyPr/>
        <a:lstStyle/>
        <a:p>
          <a:endParaRPr lang="en-US"/>
        </a:p>
      </dgm:t>
    </dgm:pt>
    <dgm:pt modelId="{B6BED91B-7494-42E1-9A0F-7945323C52F6}" type="sibTrans" cxnId="{18A128A7-1808-404C-A0C2-3D073DC66C89}">
      <dgm:prSet/>
      <dgm:spPr/>
      <dgm:t>
        <a:bodyPr/>
        <a:lstStyle/>
        <a:p>
          <a:endParaRPr lang="en-US"/>
        </a:p>
      </dgm:t>
    </dgm:pt>
    <dgm:pt modelId="{2B3977F1-EE86-49FB-9FB7-688E88D6A279}">
      <dgm:prSet phldrT="[Text]" custT="1"/>
      <dgm:spPr>
        <a:solidFill>
          <a:srgbClr val="006666"/>
        </a:solidFill>
      </dgm:spPr>
      <dgm:t>
        <a:bodyPr/>
        <a:lstStyle/>
        <a:p>
          <a:r>
            <a:rPr lang="en-US" sz="2800" b="1" u="sng" dirty="0">
              <a:latin typeface="Abhaya Libre Regular" panose="020B0604020202020204" charset="0"/>
              <a:cs typeface="Abhaya Libre Regular" panose="020B0604020202020204" charset="0"/>
            </a:rPr>
            <a:t>Getting ready for the future</a:t>
          </a:r>
        </a:p>
        <a:p>
          <a:r>
            <a:rPr lang="en-US" sz="2400" b="0" i="1" u="none" dirty="0">
              <a:latin typeface="Abhaya Libre Regular" panose="020B0604020202020204" charset="0"/>
              <a:cs typeface="Abhaya Libre Regular" panose="020B0604020202020204" charset="0"/>
            </a:rPr>
            <a:t>You can better prepare yourself for future careers by upskilling.</a:t>
          </a:r>
        </a:p>
      </dgm:t>
    </dgm:pt>
    <dgm:pt modelId="{11005F09-496B-497C-A9C0-B9DB5854717C}" type="parTrans" cxnId="{1D4C229B-EF24-473C-AAAC-2DD50C6F7B78}">
      <dgm:prSet/>
      <dgm:spPr/>
      <dgm:t>
        <a:bodyPr/>
        <a:lstStyle/>
        <a:p>
          <a:endParaRPr lang="en-US"/>
        </a:p>
      </dgm:t>
    </dgm:pt>
    <dgm:pt modelId="{74BC3867-8B74-4F93-9EAC-49654D70FF7D}" type="sibTrans" cxnId="{1D4C229B-EF24-473C-AAAC-2DD50C6F7B78}">
      <dgm:prSet/>
      <dgm:spPr/>
      <dgm:t>
        <a:bodyPr/>
        <a:lstStyle/>
        <a:p>
          <a:endParaRPr lang="en-US"/>
        </a:p>
      </dgm:t>
    </dgm:pt>
    <dgm:pt modelId="{94B0BBE4-6F7A-419D-BB62-FA8F1CB7F719}" type="pres">
      <dgm:prSet presAssocID="{2F9EAB26-1BBB-45AB-895C-F9CE82B6CB79}" presName="Name0" presStyleCnt="0">
        <dgm:presLayoutVars>
          <dgm:dir/>
          <dgm:resizeHandles val="exact"/>
        </dgm:presLayoutVars>
      </dgm:prSet>
      <dgm:spPr/>
    </dgm:pt>
    <dgm:pt modelId="{7248294E-7E6E-424C-852F-CE9FB5DDF45E}" type="pres">
      <dgm:prSet presAssocID="{2F9EAB26-1BBB-45AB-895C-F9CE82B6CB79}" presName="bkgdShp" presStyleLbl="alignAccFollowNode1" presStyleIdx="0" presStyleCnt="1" custScaleY="35198"/>
      <dgm:spPr/>
    </dgm:pt>
    <dgm:pt modelId="{0B73EA28-E69B-4BED-B567-B51C6683F398}" type="pres">
      <dgm:prSet presAssocID="{2F9EAB26-1BBB-45AB-895C-F9CE82B6CB79}" presName="linComp" presStyleCnt="0"/>
      <dgm:spPr/>
    </dgm:pt>
    <dgm:pt modelId="{DA7E048F-A783-45B6-97EE-12197F531AAD}" type="pres">
      <dgm:prSet presAssocID="{BF302CA9-97D4-41AC-A069-C17FC6D2E5F6}" presName="compNode" presStyleCnt="0"/>
      <dgm:spPr/>
    </dgm:pt>
    <dgm:pt modelId="{05FAAD8C-C6E8-4293-9906-2C5CAE299972}" type="pres">
      <dgm:prSet presAssocID="{BF302CA9-97D4-41AC-A069-C17FC6D2E5F6}" presName="node" presStyleLbl="node1" presStyleIdx="0" presStyleCnt="3" custScaleY="117702">
        <dgm:presLayoutVars>
          <dgm:bulletEnabled val="1"/>
        </dgm:presLayoutVars>
      </dgm:prSet>
      <dgm:spPr/>
    </dgm:pt>
    <dgm:pt modelId="{D83E731D-CE51-4FFD-A97C-370A174E3A3E}" type="pres">
      <dgm:prSet presAssocID="{BF302CA9-97D4-41AC-A069-C17FC6D2E5F6}" presName="invisiNode" presStyleLbl="node1" presStyleIdx="0" presStyleCnt="3"/>
      <dgm:spPr/>
    </dgm:pt>
    <dgm:pt modelId="{EC51AAA4-83FD-4BAD-9A75-A766F74D7D06}" type="pres">
      <dgm:prSet presAssocID="{BF302CA9-97D4-41AC-A069-C17FC6D2E5F6}" presName="imagNode" presStyleLbl="fgImgPlace1" presStyleIdx="0" presStyleCnt="3"/>
      <dgm:spPr>
        <a:blipFill>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Lst>
          </a:blip>
          <a:srcRect/>
          <a:stretch>
            <a:fillRect t="-49000" b="-49000"/>
          </a:stretch>
        </a:blipFill>
      </dgm:spPr>
    </dgm:pt>
    <dgm:pt modelId="{1339D7A8-2D53-4684-B38F-62B6BD70FFB7}" type="pres">
      <dgm:prSet presAssocID="{FEFF1907-274B-4756-805C-A6B64B9C0D9B}" presName="sibTrans" presStyleLbl="sibTrans2D1" presStyleIdx="0" presStyleCnt="0"/>
      <dgm:spPr/>
    </dgm:pt>
    <dgm:pt modelId="{66FEB273-3140-49E3-BFFB-AAC1CD49A64E}" type="pres">
      <dgm:prSet presAssocID="{D90FFB3A-36EE-42C0-9C53-38752438DA0F}" presName="compNode" presStyleCnt="0"/>
      <dgm:spPr/>
    </dgm:pt>
    <dgm:pt modelId="{2420C5DD-0150-4844-88A3-46FFDCA9C07F}" type="pres">
      <dgm:prSet presAssocID="{D90FFB3A-36EE-42C0-9C53-38752438DA0F}" presName="node" presStyleLbl="node1" presStyleIdx="1" presStyleCnt="3" custScaleY="117702">
        <dgm:presLayoutVars>
          <dgm:bulletEnabled val="1"/>
        </dgm:presLayoutVars>
      </dgm:prSet>
      <dgm:spPr/>
    </dgm:pt>
    <dgm:pt modelId="{A63A8A3C-9DBC-43DF-A978-C0008A7E3283}" type="pres">
      <dgm:prSet presAssocID="{D90FFB3A-36EE-42C0-9C53-38752438DA0F}" presName="invisiNode" presStyleLbl="node1" presStyleIdx="1" presStyleCnt="3"/>
      <dgm:spPr/>
    </dgm:pt>
    <dgm:pt modelId="{210BEA66-8F79-4BC2-AF83-76A924FA3AF4}" type="pres">
      <dgm:prSet presAssocID="{D90FFB3A-36EE-42C0-9C53-38752438DA0F}" presName="imagNode" presStyleLbl="fgImgPlace1" presStyleIdx="1" presStyleCnt="3"/>
      <dgm:spPr>
        <a:blipFill>
          <a:blip xmlns:r="http://schemas.openxmlformats.org/officeDocument/2006/relationships" r:embed="rId2">
            <a:duotone>
              <a:schemeClr val="accent5">
                <a:hueOff val="-6393"/>
                <a:satOff val="304"/>
                <a:lumOff val="-1033"/>
                <a:alphaOff val="0"/>
                <a:shade val="20000"/>
                <a:satMod val="200000"/>
              </a:schemeClr>
              <a:schemeClr val="accent5">
                <a:hueOff val="-6393"/>
                <a:satOff val="304"/>
                <a:lumOff val="-1033"/>
                <a:alphaOff val="0"/>
                <a:tint val="12000"/>
                <a:satMod val="190000"/>
              </a:schemeClr>
            </a:duotone>
            <a:extLst>
              <a:ext uri="{28A0092B-C50C-407E-A947-70E740481C1C}">
                <a14:useLocalDpi xmlns:a14="http://schemas.microsoft.com/office/drawing/2010/main" val="0"/>
              </a:ext>
            </a:extLst>
          </a:blip>
          <a:srcRect/>
          <a:stretch>
            <a:fillRect t="-68000" b="-68000"/>
          </a:stretch>
        </a:blipFill>
      </dgm:spPr>
    </dgm:pt>
    <dgm:pt modelId="{58E3AFB1-DCC7-4814-905D-7AE7EB539991}" type="pres">
      <dgm:prSet presAssocID="{B6BED91B-7494-42E1-9A0F-7945323C52F6}" presName="sibTrans" presStyleLbl="sibTrans2D1" presStyleIdx="0" presStyleCnt="0"/>
      <dgm:spPr/>
    </dgm:pt>
    <dgm:pt modelId="{397A7A11-788C-45D0-B0D8-1FE5FFD8AC99}" type="pres">
      <dgm:prSet presAssocID="{2B3977F1-EE86-49FB-9FB7-688E88D6A279}" presName="compNode" presStyleCnt="0"/>
      <dgm:spPr/>
    </dgm:pt>
    <dgm:pt modelId="{CDF5CE86-566E-4FEF-99C7-5A264109042B}" type="pres">
      <dgm:prSet presAssocID="{2B3977F1-EE86-49FB-9FB7-688E88D6A279}" presName="node" presStyleLbl="node1" presStyleIdx="2" presStyleCnt="3" custScaleY="117702">
        <dgm:presLayoutVars>
          <dgm:bulletEnabled val="1"/>
        </dgm:presLayoutVars>
      </dgm:prSet>
      <dgm:spPr/>
    </dgm:pt>
    <dgm:pt modelId="{041AA203-C077-4AA9-99B7-2FF8F04C216A}" type="pres">
      <dgm:prSet presAssocID="{2B3977F1-EE86-49FB-9FB7-688E88D6A279}" presName="invisiNode" presStyleLbl="node1" presStyleIdx="2" presStyleCnt="3"/>
      <dgm:spPr/>
    </dgm:pt>
    <dgm:pt modelId="{D0E94F10-CE77-436E-9345-1679BA0FD132}" type="pres">
      <dgm:prSet presAssocID="{2B3977F1-EE86-49FB-9FB7-688E88D6A279}" presName="imagNode" presStyleLbl="fgImgPlace1" presStyleIdx="2" presStyleCnt="3"/>
      <dgm:spPr>
        <a:blipFill>
          <a:blip xmlns:r="http://schemas.openxmlformats.org/officeDocument/2006/relationships" r:embed="rId3">
            <a:duotone>
              <a:schemeClr val="accent5">
                <a:hueOff val="-12785"/>
                <a:satOff val="608"/>
                <a:lumOff val="-2067"/>
                <a:alphaOff val="0"/>
                <a:shade val="20000"/>
                <a:satMod val="200000"/>
              </a:schemeClr>
              <a:schemeClr val="accent5">
                <a:hueOff val="-12785"/>
                <a:satOff val="608"/>
                <a:lumOff val="-2067"/>
                <a:alphaOff val="0"/>
                <a:tint val="12000"/>
                <a:satMod val="190000"/>
              </a:schemeClr>
            </a:duotone>
            <a:extLst>
              <a:ext uri="{28A0092B-C50C-407E-A947-70E740481C1C}">
                <a14:useLocalDpi xmlns:a14="http://schemas.microsoft.com/office/drawing/2010/main" val="0"/>
              </a:ext>
            </a:extLst>
          </a:blip>
          <a:srcRect/>
          <a:stretch>
            <a:fillRect t="-27000" b="-27000"/>
          </a:stretch>
        </a:blipFill>
      </dgm:spPr>
    </dgm:pt>
  </dgm:ptLst>
  <dgm:cxnLst>
    <dgm:cxn modelId="{BF07840F-51EB-4B5F-9F5F-E81859D8749E}" type="presOf" srcId="{FEFF1907-274B-4756-805C-A6B64B9C0D9B}" destId="{1339D7A8-2D53-4684-B38F-62B6BD70FFB7}" srcOrd="0" destOrd="0" presId="urn:microsoft.com/office/officeart/2005/8/layout/pList2"/>
    <dgm:cxn modelId="{51E72820-083E-4F23-A5A1-7052F5893AB7}" type="presOf" srcId="{2F9EAB26-1BBB-45AB-895C-F9CE82B6CB79}" destId="{94B0BBE4-6F7A-419D-BB62-FA8F1CB7F719}" srcOrd="0" destOrd="0" presId="urn:microsoft.com/office/officeart/2005/8/layout/pList2"/>
    <dgm:cxn modelId="{4481F541-74F4-43EB-81A7-DF97AE6074B3}" srcId="{2F9EAB26-1BBB-45AB-895C-F9CE82B6CB79}" destId="{BF302CA9-97D4-41AC-A069-C17FC6D2E5F6}" srcOrd="0" destOrd="0" parTransId="{89458413-3274-4D0B-9EB3-DCDFF4545DF3}" sibTransId="{FEFF1907-274B-4756-805C-A6B64B9C0D9B}"/>
    <dgm:cxn modelId="{F5A8B34C-A73D-432A-98CD-490D0BFC129D}" type="presOf" srcId="{D90FFB3A-36EE-42C0-9C53-38752438DA0F}" destId="{2420C5DD-0150-4844-88A3-46FFDCA9C07F}" srcOrd="0" destOrd="0" presId="urn:microsoft.com/office/officeart/2005/8/layout/pList2"/>
    <dgm:cxn modelId="{A554987D-2934-439A-BDC4-5A0B66D7106A}" type="presOf" srcId="{BF302CA9-97D4-41AC-A069-C17FC6D2E5F6}" destId="{05FAAD8C-C6E8-4293-9906-2C5CAE299972}" srcOrd="0" destOrd="0" presId="urn:microsoft.com/office/officeart/2005/8/layout/pList2"/>
    <dgm:cxn modelId="{1D4C229B-EF24-473C-AAAC-2DD50C6F7B78}" srcId="{2F9EAB26-1BBB-45AB-895C-F9CE82B6CB79}" destId="{2B3977F1-EE86-49FB-9FB7-688E88D6A279}" srcOrd="2" destOrd="0" parTransId="{11005F09-496B-497C-A9C0-B9DB5854717C}" sibTransId="{74BC3867-8B74-4F93-9EAC-49654D70FF7D}"/>
    <dgm:cxn modelId="{68B7EC9E-9E1C-4194-90B4-3D77879E689C}" type="presOf" srcId="{2B3977F1-EE86-49FB-9FB7-688E88D6A279}" destId="{CDF5CE86-566E-4FEF-99C7-5A264109042B}" srcOrd="0" destOrd="0" presId="urn:microsoft.com/office/officeart/2005/8/layout/pList2"/>
    <dgm:cxn modelId="{18A128A7-1808-404C-A0C2-3D073DC66C89}" srcId="{2F9EAB26-1BBB-45AB-895C-F9CE82B6CB79}" destId="{D90FFB3A-36EE-42C0-9C53-38752438DA0F}" srcOrd="1" destOrd="0" parTransId="{85ACC820-A6C3-431A-A0C2-12EC4C5D444F}" sibTransId="{B6BED91B-7494-42E1-9A0F-7945323C52F6}"/>
    <dgm:cxn modelId="{F6814FED-C35D-4C5A-89A7-7431579E2C3B}" type="presOf" srcId="{B6BED91B-7494-42E1-9A0F-7945323C52F6}" destId="{58E3AFB1-DCC7-4814-905D-7AE7EB539991}" srcOrd="0" destOrd="0" presId="urn:microsoft.com/office/officeart/2005/8/layout/pList2"/>
    <dgm:cxn modelId="{2F65D2C8-25A1-42D5-9E2B-40BBB819863E}" type="presParOf" srcId="{94B0BBE4-6F7A-419D-BB62-FA8F1CB7F719}" destId="{7248294E-7E6E-424C-852F-CE9FB5DDF45E}" srcOrd="0" destOrd="0" presId="urn:microsoft.com/office/officeart/2005/8/layout/pList2"/>
    <dgm:cxn modelId="{D7BBDF35-2A87-4175-B7F4-85BABEBA1857}" type="presParOf" srcId="{94B0BBE4-6F7A-419D-BB62-FA8F1CB7F719}" destId="{0B73EA28-E69B-4BED-B567-B51C6683F398}" srcOrd="1" destOrd="0" presId="urn:microsoft.com/office/officeart/2005/8/layout/pList2"/>
    <dgm:cxn modelId="{E1EF9BAA-0C2C-4F84-ADA5-2ED71BB5E7A2}" type="presParOf" srcId="{0B73EA28-E69B-4BED-B567-B51C6683F398}" destId="{DA7E048F-A783-45B6-97EE-12197F531AAD}" srcOrd="0" destOrd="0" presId="urn:microsoft.com/office/officeart/2005/8/layout/pList2"/>
    <dgm:cxn modelId="{1972D20C-B8DF-4B84-B4DB-9EA789D89EBD}" type="presParOf" srcId="{DA7E048F-A783-45B6-97EE-12197F531AAD}" destId="{05FAAD8C-C6E8-4293-9906-2C5CAE299972}" srcOrd="0" destOrd="0" presId="urn:microsoft.com/office/officeart/2005/8/layout/pList2"/>
    <dgm:cxn modelId="{B85BA658-9273-451C-BD4C-1E7F58ACAF73}" type="presParOf" srcId="{DA7E048F-A783-45B6-97EE-12197F531AAD}" destId="{D83E731D-CE51-4FFD-A97C-370A174E3A3E}" srcOrd="1" destOrd="0" presId="urn:microsoft.com/office/officeart/2005/8/layout/pList2"/>
    <dgm:cxn modelId="{07A3BD89-A143-460D-B02B-70990D872108}" type="presParOf" srcId="{DA7E048F-A783-45B6-97EE-12197F531AAD}" destId="{EC51AAA4-83FD-4BAD-9A75-A766F74D7D06}" srcOrd="2" destOrd="0" presId="urn:microsoft.com/office/officeart/2005/8/layout/pList2"/>
    <dgm:cxn modelId="{3A9DD7C0-50C8-4026-A6FB-63208607EE6F}" type="presParOf" srcId="{0B73EA28-E69B-4BED-B567-B51C6683F398}" destId="{1339D7A8-2D53-4684-B38F-62B6BD70FFB7}" srcOrd="1" destOrd="0" presId="urn:microsoft.com/office/officeart/2005/8/layout/pList2"/>
    <dgm:cxn modelId="{5F69A676-A0A5-43E0-B70A-50EEDB1362AE}" type="presParOf" srcId="{0B73EA28-E69B-4BED-B567-B51C6683F398}" destId="{66FEB273-3140-49E3-BFFB-AAC1CD49A64E}" srcOrd="2" destOrd="0" presId="urn:microsoft.com/office/officeart/2005/8/layout/pList2"/>
    <dgm:cxn modelId="{1496209C-3AB7-4088-B821-D5CB296C811E}" type="presParOf" srcId="{66FEB273-3140-49E3-BFFB-AAC1CD49A64E}" destId="{2420C5DD-0150-4844-88A3-46FFDCA9C07F}" srcOrd="0" destOrd="0" presId="urn:microsoft.com/office/officeart/2005/8/layout/pList2"/>
    <dgm:cxn modelId="{64916C67-8823-44C7-B983-FA49B2269262}" type="presParOf" srcId="{66FEB273-3140-49E3-BFFB-AAC1CD49A64E}" destId="{A63A8A3C-9DBC-43DF-A978-C0008A7E3283}" srcOrd="1" destOrd="0" presId="urn:microsoft.com/office/officeart/2005/8/layout/pList2"/>
    <dgm:cxn modelId="{151995AB-5F6D-4329-A76B-F49349B20B2F}" type="presParOf" srcId="{66FEB273-3140-49E3-BFFB-AAC1CD49A64E}" destId="{210BEA66-8F79-4BC2-AF83-76A924FA3AF4}" srcOrd="2" destOrd="0" presId="urn:microsoft.com/office/officeart/2005/8/layout/pList2"/>
    <dgm:cxn modelId="{5FEDE1FA-DCDE-42A2-A793-47C917AE1EE7}" type="presParOf" srcId="{0B73EA28-E69B-4BED-B567-B51C6683F398}" destId="{58E3AFB1-DCC7-4814-905D-7AE7EB539991}" srcOrd="3" destOrd="0" presId="urn:microsoft.com/office/officeart/2005/8/layout/pList2"/>
    <dgm:cxn modelId="{C9E27192-049C-4B81-B43E-D4F4C830E1FC}" type="presParOf" srcId="{0B73EA28-E69B-4BED-B567-B51C6683F398}" destId="{397A7A11-788C-45D0-B0D8-1FE5FFD8AC99}" srcOrd="4" destOrd="0" presId="urn:microsoft.com/office/officeart/2005/8/layout/pList2"/>
    <dgm:cxn modelId="{A6B083C6-A6A7-4A5E-856F-8293E7987EEC}" type="presParOf" srcId="{397A7A11-788C-45D0-B0D8-1FE5FFD8AC99}" destId="{CDF5CE86-566E-4FEF-99C7-5A264109042B}" srcOrd="0" destOrd="0" presId="urn:microsoft.com/office/officeart/2005/8/layout/pList2"/>
    <dgm:cxn modelId="{E2D36FE9-91E3-4DC7-91A0-346528DF88AA}" type="presParOf" srcId="{397A7A11-788C-45D0-B0D8-1FE5FFD8AC99}" destId="{041AA203-C077-4AA9-99B7-2FF8F04C216A}" srcOrd="1" destOrd="0" presId="urn:microsoft.com/office/officeart/2005/8/layout/pList2"/>
    <dgm:cxn modelId="{EE3BAC7E-008A-4875-A65B-0468B571E565}" type="presParOf" srcId="{397A7A11-788C-45D0-B0D8-1FE5FFD8AC99}" destId="{D0E94F10-CE77-436E-9345-1679BA0FD132}" srcOrd="2" destOrd="0" presId="urn:microsoft.com/office/officeart/2005/8/layout/pList2"/>
  </dgm:cxnLst>
  <dgm:bg/>
  <dgm:whole/>
  <dgm:extLst>
    <a:ext uri="http://schemas.microsoft.com/office/drawing/2008/diagram">
      <dsp:dataModelExt xmlns:dsp="http://schemas.microsoft.com/office/drawing/2008/diagram" relId="rId14"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2F9EAB26-1BBB-45AB-895C-F9CE82B6CB79}" type="doc">
      <dgm:prSet loTypeId="urn:microsoft.com/office/officeart/2005/8/layout/pList2" loCatId="list" qsTypeId="urn:microsoft.com/office/officeart/2005/8/quickstyle/simple1" qsCatId="simple" csTypeId="urn:microsoft.com/office/officeart/2005/8/colors/accent5_4" csCatId="accent5" phldr="1"/>
      <dgm:spPr/>
    </dgm:pt>
    <dgm:pt modelId="{BF302CA9-97D4-41AC-A069-C17FC6D2E5F6}">
      <dgm:prSet phldrT="[Text]" custT="1"/>
      <dgm:spPr>
        <a:solidFill>
          <a:srgbClr val="008080"/>
        </a:solidFill>
      </dgm:spPr>
      <dgm:t>
        <a:bodyPr/>
        <a:lstStyle/>
        <a:p>
          <a:pPr algn="ctr"/>
          <a:r>
            <a:rPr lang="sl-SI" sz="2800" b="1" u="sng" dirty="0">
              <a:latin typeface="Abhaya Libre Regular" panose="020B0604020202020204" charset="0"/>
              <a:cs typeface="Abhaya Libre Regular" panose="020B0604020202020204" charset="0"/>
            </a:rPr>
            <a:t>Zapolnite vrzel v znanju in spretnosti</a:t>
          </a:r>
        </a:p>
        <a:p>
          <a:pPr algn="ctr"/>
          <a:r>
            <a:rPr lang="sl-SI" sz="2400" b="0" i="1" u="none" dirty="0">
              <a:latin typeface="Abhaya Libre Regular" panose="020B0604020202020204" charset="0"/>
              <a:cs typeface="Abhaya Libre Regular" panose="020B0604020202020204" charset="0"/>
            </a:rPr>
            <a:t>Hkrati z razvojem novih orodij in tehnologij se je povečal tudi razvoj novih delovnih mest in funkcij. Tako na primer narašča povpraševanje po novih delovnih mestih, kot so razvijalci aplikacij, strokovnjaki za računalništvo v oblaku, razvijalci spletnih strani</a:t>
          </a:r>
          <a:endParaRPr lang="en-US" sz="2400" b="0" i="1" u="none" dirty="0">
            <a:latin typeface="Abhaya Libre Regular" panose="020B0604020202020204" charset="0"/>
            <a:cs typeface="Abhaya Libre Regular" panose="020B0604020202020204" charset="0"/>
          </a:endParaRPr>
        </a:p>
      </dgm:t>
    </dgm:pt>
    <dgm:pt modelId="{89458413-3274-4D0B-9EB3-DCDFF4545DF3}" type="parTrans" cxnId="{4481F541-74F4-43EB-81A7-DF97AE6074B3}">
      <dgm:prSet/>
      <dgm:spPr/>
      <dgm:t>
        <a:bodyPr/>
        <a:lstStyle/>
        <a:p>
          <a:endParaRPr lang="en-US"/>
        </a:p>
      </dgm:t>
    </dgm:pt>
    <dgm:pt modelId="{FEFF1907-274B-4756-805C-A6B64B9C0D9B}" type="sibTrans" cxnId="{4481F541-74F4-43EB-81A7-DF97AE6074B3}">
      <dgm:prSet/>
      <dgm:spPr/>
      <dgm:t>
        <a:bodyPr/>
        <a:lstStyle/>
        <a:p>
          <a:endParaRPr lang="en-US"/>
        </a:p>
      </dgm:t>
    </dgm:pt>
    <dgm:pt modelId="{D90FFB3A-36EE-42C0-9C53-38752438DA0F}">
      <dgm:prSet phldrT="[Text]" custT="1"/>
      <dgm:spPr>
        <a:solidFill>
          <a:srgbClr val="009999"/>
        </a:solidFill>
      </dgm:spPr>
      <dgm:t>
        <a:bodyPr/>
        <a:lstStyle/>
        <a:p>
          <a:r>
            <a:rPr lang="sl-SI" sz="2800" b="1" u="sng" dirty="0">
              <a:latin typeface="Abhaya Libre Regular" panose="020B0604020202020204" charset="0"/>
              <a:cs typeface="Abhaya Libre Regular" panose="020B0604020202020204" charset="0"/>
            </a:rPr>
            <a:t>Povečajte svojo zavest in disciplino</a:t>
          </a:r>
        </a:p>
        <a:p>
          <a:r>
            <a:rPr lang="sl-SI" sz="2400" b="0" i="1" u="none" dirty="0">
              <a:latin typeface="Abhaya Libre Regular" panose="020B0604020202020204" charset="0"/>
              <a:cs typeface="Abhaya Libre Regular" panose="020B0604020202020204" charset="0"/>
            </a:rPr>
            <a:t>Razvoj novih talentov koristi tako vašemu poklicnemu kot osebnemu razvoju. Pri učenju novega talenta boste pridobili tudi disciplino, ki lahko ugodno vpliva na druga področja vašega življenja.</a:t>
          </a:r>
          <a:endParaRPr lang="en-US" sz="2400" b="0" i="1" u="none" dirty="0">
            <a:latin typeface="Abhaya Libre Regular" panose="020B0604020202020204" charset="0"/>
            <a:cs typeface="Abhaya Libre Regular" panose="020B0604020202020204" charset="0"/>
          </a:endParaRPr>
        </a:p>
      </dgm:t>
    </dgm:pt>
    <dgm:pt modelId="{85ACC820-A6C3-431A-A0C2-12EC4C5D444F}" type="parTrans" cxnId="{18A128A7-1808-404C-A0C2-3D073DC66C89}">
      <dgm:prSet/>
      <dgm:spPr/>
      <dgm:t>
        <a:bodyPr/>
        <a:lstStyle/>
        <a:p>
          <a:endParaRPr lang="en-US"/>
        </a:p>
      </dgm:t>
    </dgm:pt>
    <dgm:pt modelId="{B6BED91B-7494-42E1-9A0F-7945323C52F6}" type="sibTrans" cxnId="{18A128A7-1808-404C-A0C2-3D073DC66C89}">
      <dgm:prSet/>
      <dgm:spPr/>
      <dgm:t>
        <a:bodyPr/>
        <a:lstStyle/>
        <a:p>
          <a:endParaRPr lang="en-US"/>
        </a:p>
      </dgm:t>
    </dgm:pt>
    <dgm:pt modelId="{2B3977F1-EE86-49FB-9FB7-688E88D6A279}">
      <dgm:prSet phldrT="[Text]" custT="1"/>
      <dgm:spPr>
        <a:solidFill>
          <a:srgbClr val="006666"/>
        </a:solidFill>
      </dgm:spPr>
      <dgm:t>
        <a:bodyPr/>
        <a:lstStyle/>
        <a:p>
          <a:r>
            <a:rPr lang="sl-SI" sz="2800" b="1" u="sng" dirty="0">
              <a:latin typeface="Abhaya Libre Regular" panose="020B0604020202020204" charset="0"/>
              <a:cs typeface="Abhaya Libre Regular" panose="020B0604020202020204" charset="0"/>
            </a:rPr>
            <a:t>Poklicni razvoj</a:t>
          </a:r>
        </a:p>
        <a:p>
          <a:r>
            <a:rPr lang="sl-SI" sz="2400" b="0" i="1" u="none" dirty="0">
              <a:latin typeface="Abhaya Libre Regular" panose="020B0604020202020204" charset="0"/>
              <a:cs typeface="Abhaya Libre Regular" panose="020B0604020202020204" charset="0"/>
            </a:rPr>
            <a:t>Za pridobitev novih znanj in spretnosti boste imeli več možnosti za zaposlitev in se boste lažje povzpeli po poklicni lestvici.  Če imate potrebne sposobnosti, se lahko prijavite za zaposlitev na višji ravni z boljšim plačilom, lepšim delovnim okoljem in večjo odgovornostjo.</a:t>
          </a:r>
          <a:r>
            <a:rPr lang="en-US" sz="2400" b="0" i="1" u="none" dirty="0">
              <a:latin typeface="Abhaya Libre Regular" panose="020B0604020202020204" charset="0"/>
              <a:cs typeface="Abhaya Libre Regular" panose="020B0604020202020204" charset="0"/>
            </a:rPr>
            <a:t>
</a:t>
          </a:r>
        </a:p>
      </dgm:t>
    </dgm:pt>
    <dgm:pt modelId="{11005F09-496B-497C-A9C0-B9DB5854717C}" type="parTrans" cxnId="{1D4C229B-EF24-473C-AAAC-2DD50C6F7B78}">
      <dgm:prSet/>
      <dgm:spPr/>
      <dgm:t>
        <a:bodyPr/>
        <a:lstStyle/>
        <a:p>
          <a:endParaRPr lang="en-US"/>
        </a:p>
      </dgm:t>
    </dgm:pt>
    <dgm:pt modelId="{74BC3867-8B74-4F93-9EAC-49654D70FF7D}" type="sibTrans" cxnId="{1D4C229B-EF24-473C-AAAC-2DD50C6F7B78}">
      <dgm:prSet/>
      <dgm:spPr/>
      <dgm:t>
        <a:bodyPr/>
        <a:lstStyle/>
        <a:p>
          <a:endParaRPr lang="en-US"/>
        </a:p>
      </dgm:t>
    </dgm:pt>
    <dgm:pt modelId="{94B0BBE4-6F7A-419D-BB62-FA8F1CB7F719}" type="pres">
      <dgm:prSet presAssocID="{2F9EAB26-1BBB-45AB-895C-F9CE82B6CB79}" presName="Name0" presStyleCnt="0">
        <dgm:presLayoutVars>
          <dgm:dir/>
          <dgm:resizeHandles val="exact"/>
        </dgm:presLayoutVars>
      </dgm:prSet>
      <dgm:spPr/>
    </dgm:pt>
    <dgm:pt modelId="{7248294E-7E6E-424C-852F-CE9FB5DDF45E}" type="pres">
      <dgm:prSet presAssocID="{2F9EAB26-1BBB-45AB-895C-F9CE82B6CB79}" presName="bkgdShp" presStyleLbl="alignAccFollowNode1" presStyleIdx="0" presStyleCnt="1" custScaleY="35198"/>
      <dgm:spPr/>
    </dgm:pt>
    <dgm:pt modelId="{0B73EA28-E69B-4BED-B567-B51C6683F398}" type="pres">
      <dgm:prSet presAssocID="{2F9EAB26-1BBB-45AB-895C-F9CE82B6CB79}" presName="linComp" presStyleCnt="0"/>
      <dgm:spPr/>
    </dgm:pt>
    <dgm:pt modelId="{DA7E048F-A783-45B6-97EE-12197F531AAD}" type="pres">
      <dgm:prSet presAssocID="{BF302CA9-97D4-41AC-A069-C17FC6D2E5F6}" presName="compNode" presStyleCnt="0"/>
      <dgm:spPr/>
    </dgm:pt>
    <dgm:pt modelId="{05FAAD8C-C6E8-4293-9906-2C5CAE299972}" type="pres">
      <dgm:prSet presAssocID="{BF302CA9-97D4-41AC-A069-C17FC6D2E5F6}" presName="node" presStyleLbl="node1" presStyleIdx="0" presStyleCnt="3" custScaleY="117702">
        <dgm:presLayoutVars>
          <dgm:bulletEnabled val="1"/>
        </dgm:presLayoutVars>
      </dgm:prSet>
      <dgm:spPr/>
    </dgm:pt>
    <dgm:pt modelId="{D83E731D-CE51-4FFD-A97C-370A174E3A3E}" type="pres">
      <dgm:prSet presAssocID="{BF302CA9-97D4-41AC-A069-C17FC6D2E5F6}" presName="invisiNode" presStyleLbl="node1" presStyleIdx="0" presStyleCnt="3"/>
      <dgm:spPr/>
    </dgm:pt>
    <dgm:pt modelId="{EC51AAA4-83FD-4BAD-9A75-A766F74D7D06}" type="pres">
      <dgm:prSet presAssocID="{BF302CA9-97D4-41AC-A069-C17FC6D2E5F6}" presName="imagNode" presStyleLbl="fgImgPlace1" presStyleIdx="0" presStyleCnt="3"/>
      <dgm:spPr>
        <a:blipFill>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Lst>
          </a:blip>
          <a:srcRect/>
          <a:stretch>
            <a:fillRect t="-17000" b="-17000"/>
          </a:stretch>
        </a:blipFill>
      </dgm:spPr>
    </dgm:pt>
    <dgm:pt modelId="{1339D7A8-2D53-4684-B38F-62B6BD70FFB7}" type="pres">
      <dgm:prSet presAssocID="{FEFF1907-274B-4756-805C-A6B64B9C0D9B}" presName="sibTrans" presStyleLbl="sibTrans2D1" presStyleIdx="0" presStyleCnt="0"/>
      <dgm:spPr/>
    </dgm:pt>
    <dgm:pt modelId="{66FEB273-3140-49E3-BFFB-AAC1CD49A64E}" type="pres">
      <dgm:prSet presAssocID="{D90FFB3A-36EE-42C0-9C53-38752438DA0F}" presName="compNode" presStyleCnt="0"/>
      <dgm:spPr/>
    </dgm:pt>
    <dgm:pt modelId="{2420C5DD-0150-4844-88A3-46FFDCA9C07F}" type="pres">
      <dgm:prSet presAssocID="{D90FFB3A-36EE-42C0-9C53-38752438DA0F}" presName="node" presStyleLbl="node1" presStyleIdx="1" presStyleCnt="3" custScaleY="117702">
        <dgm:presLayoutVars>
          <dgm:bulletEnabled val="1"/>
        </dgm:presLayoutVars>
      </dgm:prSet>
      <dgm:spPr/>
    </dgm:pt>
    <dgm:pt modelId="{A63A8A3C-9DBC-43DF-A978-C0008A7E3283}" type="pres">
      <dgm:prSet presAssocID="{D90FFB3A-36EE-42C0-9C53-38752438DA0F}" presName="invisiNode" presStyleLbl="node1" presStyleIdx="1" presStyleCnt="3"/>
      <dgm:spPr/>
    </dgm:pt>
    <dgm:pt modelId="{210BEA66-8F79-4BC2-AF83-76A924FA3AF4}" type="pres">
      <dgm:prSet presAssocID="{D90FFB3A-36EE-42C0-9C53-38752438DA0F}" presName="imagNode" presStyleLbl="fgImgPlace1" presStyleIdx="1" presStyleCnt="3"/>
      <dgm:spPr>
        <a:blipFill>
          <a:blip xmlns:r="http://schemas.openxmlformats.org/officeDocument/2006/relationships" r:embed="rId2">
            <a:duotone>
              <a:schemeClr val="accent5">
                <a:hueOff val="-6393"/>
                <a:satOff val="304"/>
                <a:lumOff val="-1033"/>
                <a:alphaOff val="0"/>
                <a:shade val="20000"/>
                <a:satMod val="200000"/>
              </a:schemeClr>
              <a:schemeClr val="accent5">
                <a:hueOff val="-6393"/>
                <a:satOff val="304"/>
                <a:lumOff val="-1033"/>
                <a:alphaOff val="0"/>
                <a:tint val="12000"/>
                <a:satMod val="190000"/>
              </a:schemeClr>
            </a:duotone>
            <a:extLst>
              <a:ext uri="{28A0092B-C50C-407E-A947-70E740481C1C}">
                <a14:useLocalDpi xmlns:a14="http://schemas.microsoft.com/office/drawing/2010/main" val="0"/>
              </a:ext>
            </a:extLst>
          </a:blip>
          <a:srcRect/>
          <a:stretch>
            <a:fillRect t="-43000" b="-43000"/>
          </a:stretch>
        </a:blipFill>
      </dgm:spPr>
    </dgm:pt>
    <dgm:pt modelId="{58E3AFB1-DCC7-4814-905D-7AE7EB539991}" type="pres">
      <dgm:prSet presAssocID="{B6BED91B-7494-42E1-9A0F-7945323C52F6}" presName="sibTrans" presStyleLbl="sibTrans2D1" presStyleIdx="0" presStyleCnt="0"/>
      <dgm:spPr/>
    </dgm:pt>
    <dgm:pt modelId="{397A7A11-788C-45D0-B0D8-1FE5FFD8AC99}" type="pres">
      <dgm:prSet presAssocID="{2B3977F1-EE86-49FB-9FB7-688E88D6A279}" presName="compNode" presStyleCnt="0"/>
      <dgm:spPr/>
    </dgm:pt>
    <dgm:pt modelId="{CDF5CE86-566E-4FEF-99C7-5A264109042B}" type="pres">
      <dgm:prSet presAssocID="{2B3977F1-EE86-49FB-9FB7-688E88D6A279}" presName="node" presStyleLbl="node1" presStyleIdx="2" presStyleCnt="3" custScaleY="117702">
        <dgm:presLayoutVars>
          <dgm:bulletEnabled val="1"/>
        </dgm:presLayoutVars>
      </dgm:prSet>
      <dgm:spPr/>
    </dgm:pt>
    <dgm:pt modelId="{041AA203-C077-4AA9-99B7-2FF8F04C216A}" type="pres">
      <dgm:prSet presAssocID="{2B3977F1-EE86-49FB-9FB7-688E88D6A279}" presName="invisiNode" presStyleLbl="node1" presStyleIdx="2" presStyleCnt="3"/>
      <dgm:spPr/>
    </dgm:pt>
    <dgm:pt modelId="{D0E94F10-CE77-436E-9345-1679BA0FD132}" type="pres">
      <dgm:prSet presAssocID="{2B3977F1-EE86-49FB-9FB7-688E88D6A279}" presName="imagNode" presStyleLbl="fgImgPlace1" presStyleIdx="2" presStyleCnt="3"/>
      <dgm:spPr>
        <a:blipFill>
          <a:blip xmlns:r="http://schemas.openxmlformats.org/officeDocument/2006/relationships" r:embed="rId3">
            <a:duotone>
              <a:schemeClr val="accent5">
                <a:hueOff val="-12785"/>
                <a:satOff val="608"/>
                <a:lumOff val="-2067"/>
                <a:alphaOff val="0"/>
                <a:shade val="20000"/>
                <a:satMod val="200000"/>
              </a:schemeClr>
              <a:schemeClr val="accent5">
                <a:hueOff val="-12785"/>
                <a:satOff val="608"/>
                <a:lumOff val="-2067"/>
                <a:alphaOff val="0"/>
                <a:tint val="12000"/>
                <a:satMod val="190000"/>
              </a:schemeClr>
            </a:duotone>
            <a:extLst>
              <a:ext uri="{28A0092B-C50C-407E-A947-70E740481C1C}">
                <a14:useLocalDpi xmlns:a14="http://schemas.microsoft.com/office/drawing/2010/main" val="0"/>
              </a:ext>
            </a:extLst>
          </a:blip>
          <a:srcRect/>
          <a:stretch>
            <a:fillRect t="-33000" b="-33000"/>
          </a:stretch>
        </a:blipFill>
      </dgm:spPr>
    </dgm:pt>
  </dgm:ptLst>
  <dgm:cxnLst>
    <dgm:cxn modelId="{BF07840F-51EB-4B5F-9F5F-E81859D8749E}" type="presOf" srcId="{FEFF1907-274B-4756-805C-A6B64B9C0D9B}" destId="{1339D7A8-2D53-4684-B38F-62B6BD70FFB7}" srcOrd="0" destOrd="0" presId="urn:microsoft.com/office/officeart/2005/8/layout/pList2"/>
    <dgm:cxn modelId="{51E72820-083E-4F23-A5A1-7052F5893AB7}" type="presOf" srcId="{2F9EAB26-1BBB-45AB-895C-F9CE82B6CB79}" destId="{94B0BBE4-6F7A-419D-BB62-FA8F1CB7F719}" srcOrd="0" destOrd="0" presId="urn:microsoft.com/office/officeart/2005/8/layout/pList2"/>
    <dgm:cxn modelId="{4481F541-74F4-43EB-81A7-DF97AE6074B3}" srcId="{2F9EAB26-1BBB-45AB-895C-F9CE82B6CB79}" destId="{BF302CA9-97D4-41AC-A069-C17FC6D2E5F6}" srcOrd="0" destOrd="0" parTransId="{89458413-3274-4D0B-9EB3-DCDFF4545DF3}" sibTransId="{FEFF1907-274B-4756-805C-A6B64B9C0D9B}"/>
    <dgm:cxn modelId="{F5A8B34C-A73D-432A-98CD-490D0BFC129D}" type="presOf" srcId="{D90FFB3A-36EE-42C0-9C53-38752438DA0F}" destId="{2420C5DD-0150-4844-88A3-46FFDCA9C07F}" srcOrd="0" destOrd="0" presId="urn:microsoft.com/office/officeart/2005/8/layout/pList2"/>
    <dgm:cxn modelId="{A554987D-2934-439A-BDC4-5A0B66D7106A}" type="presOf" srcId="{BF302CA9-97D4-41AC-A069-C17FC6D2E5F6}" destId="{05FAAD8C-C6E8-4293-9906-2C5CAE299972}" srcOrd="0" destOrd="0" presId="urn:microsoft.com/office/officeart/2005/8/layout/pList2"/>
    <dgm:cxn modelId="{1D4C229B-EF24-473C-AAAC-2DD50C6F7B78}" srcId="{2F9EAB26-1BBB-45AB-895C-F9CE82B6CB79}" destId="{2B3977F1-EE86-49FB-9FB7-688E88D6A279}" srcOrd="2" destOrd="0" parTransId="{11005F09-496B-497C-A9C0-B9DB5854717C}" sibTransId="{74BC3867-8B74-4F93-9EAC-49654D70FF7D}"/>
    <dgm:cxn modelId="{68B7EC9E-9E1C-4194-90B4-3D77879E689C}" type="presOf" srcId="{2B3977F1-EE86-49FB-9FB7-688E88D6A279}" destId="{CDF5CE86-566E-4FEF-99C7-5A264109042B}" srcOrd="0" destOrd="0" presId="urn:microsoft.com/office/officeart/2005/8/layout/pList2"/>
    <dgm:cxn modelId="{18A128A7-1808-404C-A0C2-3D073DC66C89}" srcId="{2F9EAB26-1BBB-45AB-895C-F9CE82B6CB79}" destId="{D90FFB3A-36EE-42C0-9C53-38752438DA0F}" srcOrd="1" destOrd="0" parTransId="{85ACC820-A6C3-431A-A0C2-12EC4C5D444F}" sibTransId="{B6BED91B-7494-42E1-9A0F-7945323C52F6}"/>
    <dgm:cxn modelId="{F6814FED-C35D-4C5A-89A7-7431579E2C3B}" type="presOf" srcId="{B6BED91B-7494-42E1-9A0F-7945323C52F6}" destId="{58E3AFB1-DCC7-4814-905D-7AE7EB539991}" srcOrd="0" destOrd="0" presId="urn:microsoft.com/office/officeart/2005/8/layout/pList2"/>
    <dgm:cxn modelId="{2F65D2C8-25A1-42D5-9E2B-40BBB819863E}" type="presParOf" srcId="{94B0BBE4-6F7A-419D-BB62-FA8F1CB7F719}" destId="{7248294E-7E6E-424C-852F-CE9FB5DDF45E}" srcOrd="0" destOrd="0" presId="urn:microsoft.com/office/officeart/2005/8/layout/pList2"/>
    <dgm:cxn modelId="{D7BBDF35-2A87-4175-B7F4-85BABEBA1857}" type="presParOf" srcId="{94B0BBE4-6F7A-419D-BB62-FA8F1CB7F719}" destId="{0B73EA28-E69B-4BED-B567-B51C6683F398}" srcOrd="1" destOrd="0" presId="urn:microsoft.com/office/officeart/2005/8/layout/pList2"/>
    <dgm:cxn modelId="{E1EF9BAA-0C2C-4F84-ADA5-2ED71BB5E7A2}" type="presParOf" srcId="{0B73EA28-E69B-4BED-B567-B51C6683F398}" destId="{DA7E048F-A783-45B6-97EE-12197F531AAD}" srcOrd="0" destOrd="0" presId="urn:microsoft.com/office/officeart/2005/8/layout/pList2"/>
    <dgm:cxn modelId="{1972D20C-B8DF-4B84-B4DB-9EA789D89EBD}" type="presParOf" srcId="{DA7E048F-A783-45B6-97EE-12197F531AAD}" destId="{05FAAD8C-C6E8-4293-9906-2C5CAE299972}" srcOrd="0" destOrd="0" presId="urn:microsoft.com/office/officeart/2005/8/layout/pList2"/>
    <dgm:cxn modelId="{B85BA658-9273-451C-BD4C-1E7F58ACAF73}" type="presParOf" srcId="{DA7E048F-A783-45B6-97EE-12197F531AAD}" destId="{D83E731D-CE51-4FFD-A97C-370A174E3A3E}" srcOrd="1" destOrd="0" presId="urn:microsoft.com/office/officeart/2005/8/layout/pList2"/>
    <dgm:cxn modelId="{07A3BD89-A143-460D-B02B-70990D872108}" type="presParOf" srcId="{DA7E048F-A783-45B6-97EE-12197F531AAD}" destId="{EC51AAA4-83FD-4BAD-9A75-A766F74D7D06}" srcOrd="2" destOrd="0" presId="urn:microsoft.com/office/officeart/2005/8/layout/pList2"/>
    <dgm:cxn modelId="{3A9DD7C0-50C8-4026-A6FB-63208607EE6F}" type="presParOf" srcId="{0B73EA28-E69B-4BED-B567-B51C6683F398}" destId="{1339D7A8-2D53-4684-B38F-62B6BD70FFB7}" srcOrd="1" destOrd="0" presId="urn:microsoft.com/office/officeart/2005/8/layout/pList2"/>
    <dgm:cxn modelId="{5F69A676-A0A5-43E0-B70A-50EEDB1362AE}" type="presParOf" srcId="{0B73EA28-E69B-4BED-B567-B51C6683F398}" destId="{66FEB273-3140-49E3-BFFB-AAC1CD49A64E}" srcOrd="2" destOrd="0" presId="urn:microsoft.com/office/officeart/2005/8/layout/pList2"/>
    <dgm:cxn modelId="{1496209C-3AB7-4088-B821-D5CB296C811E}" type="presParOf" srcId="{66FEB273-3140-49E3-BFFB-AAC1CD49A64E}" destId="{2420C5DD-0150-4844-88A3-46FFDCA9C07F}" srcOrd="0" destOrd="0" presId="urn:microsoft.com/office/officeart/2005/8/layout/pList2"/>
    <dgm:cxn modelId="{64916C67-8823-44C7-B983-FA49B2269262}" type="presParOf" srcId="{66FEB273-3140-49E3-BFFB-AAC1CD49A64E}" destId="{A63A8A3C-9DBC-43DF-A978-C0008A7E3283}" srcOrd="1" destOrd="0" presId="urn:microsoft.com/office/officeart/2005/8/layout/pList2"/>
    <dgm:cxn modelId="{151995AB-5F6D-4329-A76B-F49349B20B2F}" type="presParOf" srcId="{66FEB273-3140-49E3-BFFB-AAC1CD49A64E}" destId="{210BEA66-8F79-4BC2-AF83-76A924FA3AF4}" srcOrd="2" destOrd="0" presId="urn:microsoft.com/office/officeart/2005/8/layout/pList2"/>
    <dgm:cxn modelId="{5FEDE1FA-DCDE-42A2-A793-47C917AE1EE7}" type="presParOf" srcId="{0B73EA28-E69B-4BED-B567-B51C6683F398}" destId="{58E3AFB1-DCC7-4814-905D-7AE7EB539991}" srcOrd="3" destOrd="0" presId="urn:microsoft.com/office/officeart/2005/8/layout/pList2"/>
    <dgm:cxn modelId="{C9E27192-049C-4B81-B43E-D4F4C830E1FC}" type="presParOf" srcId="{0B73EA28-E69B-4BED-B567-B51C6683F398}" destId="{397A7A11-788C-45D0-B0D8-1FE5FFD8AC99}" srcOrd="4" destOrd="0" presId="urn:microsoft.com/office/officeart/2005/8/layout/pList2"/>
    <dgm:cxn modelId="{A6B083C6-A6A7-4A5E-856F-8293E7987EEC}" type="presParOf" srcId="{397A7A11-788C-45D0-B0D8-1FE5FFD8AC99}" destId="{CDF5CE86-566E-4FEF-99C7-5A264109042B}" srcOrd="0" destOrd="0" presId="urn:microsoft.com/office/officeart/2005/8/layout/pList2"/>
    <dgm:cxn modelId="{E2D36FE9-91E3-4DC7-91A0-346528DF88AA}" type="presParOf" srcId="{397A7A11-788C-45D0-B0D8-1FE5FFD8AC99}" destId="{041AA203-C077-4AA9-99B7-2FF8F04C216A}" srcOrd="1" destOrd="0" presId="urn:microsoft.com/office/officeart/2005/8/layout/pList2"/>
    <dgm:cxn modelId="{EE3BAC7E-008A-4875-A65B-0468B571E565}" type="presParOf" srcId="{397A7A11-788C-45D0-B0D8-1FE5FFD8AC99}" destId="{D0E94F10-CE77-436E-9345-1679BA0FD132}" srcOrd="2" destOrd="0" presId="urn:microsoft.com/office/officeart/2005/8/layout/pList2"/>
  </dgm:cxnLst>
  <dgm:bg/>
  <dgm:whole/>
  <dgm:extLst>
    <a:ext uri="http://schemas.microsoft.com/office/drawing/2008/diagram">
      <dsp:dataModelExt xmlns:dsp="http://schemas.microsoft.com/office/drawing/2008/diagram" relId="rId14"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8A4B5-CF49-4378-8771-387FEF9023FA}">
      <dsp:nvSpPr>
        <dsp:cNvPr id="0" name=""/>
        <dsp:cNvSpPr/>
      </dsp:nvSpPr>
      <dsp:spPr>
        <a:xfrm>
          <a:off x="-9185065" y="-1403416"/>
          <a:ext cx="10934833" cy="10934833"/>
        </a:xfrm>
        <a:prstGeom prst="blockArc">
          <a:avLst>
            <a:gd name="adj1" fmla="val 18900000"/>
            <a:gd name="adj2" fmla="val 2700000"/>
            <a:gd name="adj3" fmla="val 198"/>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359512-752D-431B-8891-03DBA2D3C884}">
      <dsp:nvSpPr>
        <dsp:cNvPr id="0" name=""/>
        <dsp:cNvSpPr/>
      </dsp:nvSpPr>
      <dsp:spPr>
        <a:xfrm>
          <a:off x="1128166" y="812800"/>
          <a:ext cx="10951667" cy="1625600"/>
        </a:xfrm>
        <a:prstGeom prst="rect">
          <a:avLst/>
        </a:prstGeom>
        <a:solidFill>
          <a:srgbClr val="009999"/>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0320" tIns="71120" rIns="71120" bIns="71120" numCol="1" spcCol="1270" anchor="ctr" anchorCtr="0">
          <a:noAutofit/>
        </a:bodyPr>
        <a:lstStyle/>
        <a:p>
          <a:pPr marL="0" lvl="0" indent="0" algn="l" defTabSz="1244600">
            <a:lnSpc>
              <a:spcPct val="90000"/>
            </a:lnSpc>
            <a:spcBef>
              <a:spcPct val="0"/>
            </a:spcBef>
            <a:spcAft>
              <a:spcPct val="35000"/>
            </a:spcAft>
            <a:buNone/>
          </a:pPr>
          <a:r>
            <a:rPr lang="sl-SI" sz="2800" b="1" i="0" kern="1200" dirty="0">
              <a:latin typeface="Abhaya Libre Regular" panose="020B0604020202020204" charset="0"/>
              <a:cs typeface="Abhaya Libre Regular" panose="020B0604020202020204" charset="0"/>
            </a:rPr>
            <a:t>1. Zmanjšanje stroškov usposabljanja zaposlenih</a:t>
          </a:r>
        </a:p>
        <a:p>
          <a:pPr marL="0" lvl="0" indent="0" algn="l" defTabSz="1244600">
            <a:lnSpc>
              <a:spcPct val="90000"/>
            </a:lnSpc>
            <a:spcBef>
              <a:spcPct val="0"/>
            </a:spcBef>
            <a:spcAft>
              <a:spcPct val="35000"/>
            </a:spcAft>
            <a:buNone/>
          </a:pPr>
          <a:r>
            <a:rPr lang="sl-SI" sz="2800" b="1" i="0" kern="1200" dirty="0">
              <a:latin typeface="Abhaya Libre Regular" panose="020B0604020202020204" charset="0"/>
              <a:cs typeface="Abhaya Libre Regular" panose="020B0604020202020204" charset="0"/>
            </a:rPr>
            <a:t>2. Ohranitev postopkov in znanja podjetja</a:t>
          </a:r>
        </a:p>
        <a:p>
          <a:pPr marL="0" lvl="0" indent="0" algn="l" defTabSz="1244600">
            <a:lnSpc>
              <a:spcPct val="90000"/>
            </a:lnSpc>
            <a:spcBef>
              <a:spcPct val="0"/>
            </a:spcBef>
            <a:spcAft>
              <a:spcPct val="35000"/>
            </a:spcAft>
            <a:buNone/>
          </a:pPr>
          <a:r>
            <a:rPr lang="sl-SI" sz="2800" b="1" i="0" kern="1200" dirty="0">
              <a:latin typeface="Abhaya Libre Regular" panose="020B0604020202020204" charset="0"/>
              <a:cs typeface="Abhaya Libre Regular" panose="020B0604020202020204" charset="0"/>
            </a:rPr>
            <a:t>3. Obravnava prihajajočega povpraševanja</a:t>
          </a:r>
          <a:endParaRPr lang="en-US" sz="2800" kern="1200" dirty="0">
            <a:latin typeface="Abhaya Libre Regular" panose="020B0604020202020204" charset="0"/>
            <a:cs typeface="Abhaya Libre Regular" panose="020B0604020202020204" charset="0"/>
          </a:endParaRPr>
        </a:p>
      </dsp:txBody>
      <dsp:txXfrm>
        <a:off x="1128166" y="812800"/>
        <a:ext cx="10951667" cy="1625600"/>
      </dsp:txXfrm>
    </dsp:sp>
    <dsp:sp modelId="{C785973E-04DD-4CA9-A34F-FC634E5E7C24}">
      <dsp:nvSpPr>
        <dsp:cNvPr id="0" name=""/>
        <dsp:cNvSpPr/>
      </dsp:nvSpPr>
      <dsp:spPr>
        <a:xfrm>
          <a:off x="112166" y="609600"/>
          <a:ext cx="2032000" cy="2032000"/>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w="25400" cap="flat" cmpd="sng" algn="ctr">
          <a:solidFill>
            <a:srgbClr val="009999"/>
          </a:solidFill>
          <a:prstDash val="solid"/>
        </a:ln>
        <a:effectLst/>
      </dsp:spPr>
      <dsp:style>
        <a:lnRef idx="2">
          <a:scrgbClr r="0" g="0" b="0"/>
        </a:lnRef>
        <a:fillRef idx="1">
          <a:scrgbClr r="0" g="0" b="0"/>
        </a:fillRef>
        <a:effectRef idx="0">
          <a:scrgbClr r="0" g="0" b="0"/>
        </a:effectRef>
        <a:fontRef idx="minor"/>
      </dsp:style>
    </dsp:sp>
    <dsp:sp modelId="{E25E4A78-8332-4315-AA5C-7C7341F74C43}">
      <dsp:nvSpPr>
        <dsp:cNvPr id="0" name=""/>
        <dsp:cNvSpPr/>
      </dsp:nvSpPr>
      <dsp:spPr>
        <a:xfrm>
          <a:off x="1719072" y="3251200"/>
          <a:ext cx="10360761" cy="1625600"/>
        </a:xfrm>
        <a:prstGeom prst="rect">
          <a:avLst/>
        </a:prstGeom>
        <a:solidFill>
          <a:srgbClr val="009999"/>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0320" tIns="71120" rIns="71120" bIns="71120" numCol="1" spcCol="1270" anchor="ctr" anchorCtr="0">
          <a:noAutofit/>
        </a:bodyPr>
        <a:lstStyle/>
        <a:p>
          <a:pPr marL="0" lvl="0" indent="0" algn="l" defTabSz="1244600">
            <a:lnSpc>
              <a:spcPct val="90000"/>
            </a:lnSpc>
            <a:spcBef>
              <a:spcPct val="0"/>
            </a:spcBef>
            <a:spcAft>
              <a:spcPct val="35000"/>
            </a:spcAft>
            <a:buNone/>
          </a:pPr>
          <a:r>
            <a:rPr lang="sl-SI" sz="2800" b="1" kern="1200" dirty="0">
              <a:latin typeface="Abhaya Libre Regular" panose="020B0604020202020204" charset="0"/>
              <a:cs typeface="Abhaya Libre Regular" panose="020B0604020202020204" charset="0"/>
            </a:rPr>
            <a:t>4. Ohranite najboljše zaposlene</a:t>
          </a:r>
        </a:p>
        <a:p>
          <a:pPr marL="0" lvl="0" indent="0" algn="l" defTabSz="1244600">
            <a:lnSpc>
              <a:spcPct val="90000"/>
            </a:lnSpc>
            <a:spcBef>
              <a:spcPct val="0"/>
            </a:spcBef>
            <a:spcAft>
              <a:spcPct val="35000"/>
            </a:spcAft>
            <a:buNone/>
          </a:pPr>
          <a:r>
            <a:rPr lang="sl-SI" sz="2800" b="1" kern="1200" dirty="0">
              <a:latin typeface="Abhaya Libre Regular" panose="020B0604020202020204" charset="0"/>
              <a:cs typeface="Abhaya Libre Regular" panose="020B0604020202020204" charset="0"/>
            </a:rPr>
            <a:t>5. Izboljšana delovna morala</a:t>
          </a:r>
          <a:endParaRPr lang="en-US" sz="2800" b="1" kern="1200" dirty="0">
            <a:latin typeface="Abhaya Libre Regular" panose="020B0604020202020204" charset="0"/>
            <a:cs typeface="Abhaya Libre Regular" panose="020B0604020202020204" charset="0"/>
          </a:endParaRPr>
        </a:p>
      </dsp:txBody>
      <dsp:txXfrm>
        <a:off x="1719072" y="3251200"/>
        <a:ext cx="10360761" cy="1625600"/>
      </dsp:txXfrm>
    </dsp:sp>
    <dsp:sp modelId="{B82B06EE-EA54-48BC-B27D-6941EB94FEE0}">
      <dsp:nvSpPr>
        <dsp:cNvPr id="0" name=""/>
        <dsp:cNvSpPr/>
      </dsp:nvSpPr>
      <dsp:spPr>
        <a:xfrm>
          <a:off x="703072" y="3048000"/>
          <a:ext cx="2032000" cy="2032000"/>
        </a:xfrm>
        <a:prstGeom prst="ellipse">
          <a:avLst/>
        </a:prstGeom>
        <a:solidFill>
          <a:schemeClr val="bg1"/>
        </a:solidFill>
        <a:ln w="25400" cap="flat" cmpd="sng" algn="ctr">
          <a:solidFill>
            <a:srgbClr val="009999"/>
          </a:solidFill>
          <a:prstDash val="solid"/>
        </a:ln>
        <a:effectLst/>
      </dsp:spPr>
      <dsp:style>
        <a:lnRef idx="2">
          <a:scrgbClr r="0" g="0" b="0"/>
        </a:lnRef>
        <a:fillRef idx="1">
          <a:scrgbClr r="0" g="0" b="0"/>
        </a:fillRef>
        <a:effectRef idx="0">
          <a:scrgbClr r="0" g="0" b="0"/>
        </a:effectRef>
        <a:fontRef idx="minor"/>
      </dsp:style>
    </dsp:sp>
    <dsp:sp modelId="{7F650257-5801-49B4-A1A2-DE8AC0D65D67}">
      <dsp:nvSpPr>
        <dsp:cNvPr id="0" name=""/>
        <dsp:cNvSpPr/>
      </dsp:nvSpPr>
      <dsp:spPr>
        <a:xfrm>
          <a:off x="1128166" y="5689600"/>
          <a:ext cx="10951667" cy="1625600"/>
        </a:xfrm>
        <a:prstGeom prst="rect">
          <a:avLst/>
        </a:prstGeom>
        <a:solidFill>
          <a:srgbClr val="009999"/>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0320" tIns="71120" rIns="71120" bIns="71120" numCol="1" spcCol="1270" anchor="ctr" anchorCtr="0">
          <a:noAutofit/>
        </a:bodyPr>
        <a:lstStyle/>
        <a:p>
          <a:pPr marL="0" lvl="0" indent="0" algn="l" defTabSz="1244600">
            <a:lnSpc>
              <a:spcPct val="90000"/>
            </a:lnSpc>
            <a:spcBef>
              <a:spcPct val="0"/>
            </a:spcBef>
            <a:spcAft>
              <a:spcPct val="35000"/>
            </a:spcAft>
            <a:buNone/>
          </a:pPr>
          <a:r>
            <a:rPr lang="sl-SI" sz="2800" b="1" kern="1200" dirty="0">
              <a:latin typeface="Abhaya Libre Regular" panose="020B0604020202020204" charset="0"/>
              <a:cs typeface="Abhaya Libre Regular" panose="020B0604020202020204" charset="0"/>
            </a:rPr>
            <a:t>6. Izboljšajte kompetence svojega osebja</a:t>
          </a:r>
        </a:p>
        <a:p>
          <a:pPr marL="0" lvl="0" indent="0" algn="l" defTabSz="1244600">
            <a:lnSpc>
              <a:spcPct val="90000"/>
            </a:lnSpc>
            <a:spcBef>
              <a:spcPct val="0"/>
            </a:spcBef>
            <a:spcAft>
              <a:spcPct val="35000"/>
            </a:spcAft>
            <a:buNone/>
          </a:pPr>
          <a:r>
            <a:rPr lang="sl-SI" sz="2800" b="1" kern="1200" dirty="0">
              <a:latin typeface="Abhaya Libre Regular" panose="020B0604020202020204" charset="0"/>
              <a:cs typeface="Abhaya Libre Regular" panose="020B0604020202020204" charset="0"/>
            </a:rPr>
            <a:t>7. Bolj prilagodljivi zaposleni</a:t>
          </a:r>
        </a:p>
        <a:p>
          <a:pPr marL="0" lvl="0" indent="0" algn="l" defTabSz="1244600">
            <a:lnSpc>
              <a:spcPct val="90000"/>
            </a:lnSpc>
            <a:spcBef>
              <a:spcPct val="0"/>
            </a:spcBef>
            <a:spcAft>
              <a:spcPct val="35000"/>
            </a:spcAft>
            <a:buNone/>
          </a:pPr>
          <a:r>
            <a:rPr lang="sl-SI" sz="2800" b="1" kern="1200" dirty="0">
              <a:latin typeface="Abhaya Libre Regular" panose="020B0604020202020204" charset="0"/>
              <a:cs typeface="Abhaya Libre Regular" panose="020B0604020202020204" charset="0"/>
            </a:rPr>
            <a:t>8. Krepi ugled podjetja</a:t>
          </a:r>
          <a:endParaRPr lang="en-US" sz="2800" b="1" kern="1200" dirty="0">
            <a:latin typeface="Abhaya Libre Regular" panose="020B0604020202020204" charset="0"/>
            <a:cs typeface="Abhaya Libre Regular" panose="020B0604020202020204" charset="0"/>
          </a:endParaRPr>
        </a:p>
      </dsp:txBody>
      <dsp:txXfrm>
        <a:off x="1128166" y="5689600"/>
        <a:ext cx="10951667" cy="1625600"/>
      </dsp:txXfrm>
    </dsp:sp>
    <dsp:sp modelId="{CA88A75A-D564-479D-BD29-7B0003D9EA7F}">
      <dsp:nvSpPr>
        <dsp:cNvPr id="0" name=""/>
        <dsp:cNvSpPr/>
      </dsp:nvSpPr>
      <dsp:spPr>
        <a:xfrm>
          <a:off x="112166" y="5486400"/>
          <a:ext cx="2032000" cy="2032000"/>
        </a:xfrm>
        <a:prstGeom prst="ellipse">
          <a:avLst/>
        </a:prstGeom>
        <a:solidFill>
          <a:schemeClr val="bg1"/>
        </a:solidFill>
        <a:ln w="25400" cap="flat" cmpd="sng" algn="ctr">
          <a:solidFill>
            <a:srgbClr val="009999"/>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8294E-7E6E-424C-852F-CE9FB5DDF45E}">
      <dsp:nvSpPr>
        <dsp:cNvPr id="0" name=""/>
        <dsp:cNvSpPr/>
      </dsp:nvSpPr>
      <dsp:spPr>
        <a:xfrm>
          <a:off x="0" y="1033258"/>
          <a:ext cx="15773400" cy="1122453"/>
        </a:xfrm>
        <a:prstGeom prst="roundRect">
          <a:avLst>
            <a:gd name="adj" fmla="val 10000"/>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51AAA4-83FD-4BAD-9A75-A766F74D7D06}">
      <dsp:nvSpPr>
        <dsp:cNvPr id="0" name=""/>
        <dsp:cNvSpPr/>
      </dsp:nvSpPr>
      <dsp:spPr>
        <a:xfrm>
          <a:off x="694801" y="252706"/>
          <a:ext cx="3330646" cy="2338578"/>
        </a:xfrm>
        <a:prstGeom prst="roundRect">
          <a:avLst>
            <a:gd name="adj" fmla="val 10000"/>
          </a:avLst>
        </a:prstGeom>
        <a:blipFill>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Lst>
          </a:blip>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FAAD8C-C6E8-4293-9906-2C5CAE299972}">
      <dsp:nvSpPr>
        <dsp:cNvPr id="0" name=""/>
        <dsp:cNvSpPr/>
      </dsp:nvSpPr>
      <dsp:spPr>
        <a:xfrm rot="10800000">
          <a:off x="482240" y="2671501"/>
          <a:ext cx="3755770" cy="4587588"/>
        </a:xfrm>
        <a:prstGeom prst="round2SameRect">
          <a:avLst>
            <a:gd name="adj1" fmla="val 10500"/>
            <a:gd name="adj2" fmla="val 0"/>
          </a:avLst>
        </a:prstGeom>
        <a:solidFill>
          <a:srgbClr val="008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sl-SI" sz="2800" b="1" u="sng" kern="1200" dirty="0">
              <a:latin typeface="Abhaya Libre Regular" panose="020B0604020202020204" charset="0"/>
              <a:cs typeface="Abhaya Libre Regular" panose="020B0604020202020204" charset="0"/>
            </a:rPr>
            <a:t>Večja varnost zaposlitve</a:t>
          </a:r>
        </a:p>
        <a:p>
          <a:pPr marL="0" lvl="0" indent="0" algn="ctr" defTabSz="1244600">
            <a:lnSpc>
              <a:spcPct val="90000"/>
            </a:lnSpc>
            <a:spcBef>
              <a:spcPct val="0"/>
            </a:spcBef>
            <a:spcAft>
              <a:spcPct val="35000"/>
            </a:spcAft>
            <a:buNone/>
          </a:pPr>
          <a:r>
            <a:rPr lang="sl-SI" sz="2400" b="0" i="1" u="none" kern="1200" dirty="0">
              <a:latin typeface="Abhaya Libre Regular" panose="020B0604020202020204" charset="0"/>
              <a:cs typeface="Abhaya Libre Regular" panose="020B0604020202020204" charset="0"/>
            </a:rPr>
            <a:t>Zaposleni, ki se prekvalificirajo, se počutijo bolj varne pri svoji zaposlitvi, saj se poveča njihova vrednost za organizacijo. To dokazuje, da je podjetje pripravljeno vlagati v njih in da njihovo delo zahteva specializirano znanje in sposobnosti</a:t>
          </a:r>
          <a:r>
            <a:rPr lang="sl-SI" sz="2400" b="1" i="1" u="sng" kern="1200" dirty="0">
              <a:latin typeface="Abhaya Libre Regular" panose="020B0604020202020204" charset="0"/>
              <a:cs typeface="Abhaya Libre Regular" panose="020B0604020202020204" charset="0"/>
            </a:rPr>
            <a:t>.</a:t>
          </a:r>
          <a:endParaRPr lang="en-US" sz="2400" b="0" i="1" u="none" kern="1200" dirty="0">
            <a:latin typeface="Abhaya Libre Regular" panose="020B0604020202020204" charset="0"/>
            <a:cs typeface="Abhaya Libre Regular" panose="020B0604020202020204" charset="0"/>
          </a:endParaRPr>
        </a:p>
      </dsp:txBody>
      <dsp:txXfrm rot="10800000">
        <a:off x="597743" y="2671501"/>
        <a:ext cx="3524764" cy="4472085"/>
      </dsp:txXfrm>
    </dsp:sp>
    <dsp:sp modelId="{210BEA66-8F79-4BC2-AF83-76A924FA3AF4}">
      <dsp:nvSpPr>
        <dsp:cNvPr id="0" name=""/>
        <dsp:cNvSpPr/>
      </dsp:nvSpPr>
      <dsp:spPr>
        <a:xfrm>
          <a:off x="5254356" y="252706"/>
          <a:ext cx="3330646" cy="2338578"/>
        </a:xfrm>
        <a:prstGeom prst="roundRect">
          <a:avLst>
            <a:gd name="adj" fmla="val 10000"/>
          </a:avLst>
        </a:prstGeom>
        <a:blipFill>
          <a:blip xmlns:r="http://schemas.openxmlformats.org/officeDocument/2006/relationships" r:embed="rId2">
            <a:duotone>
              <a:schemeClr val="accent5">
                <a:hueOff val="-6393"/>
                <a:satOff val="304"/>
                <a:lumOff val="-1033"/>
                <a:alphaOff val="0"/>
                <a:shade val="20000"/>
                <a:satMod val="200000"/>
              </a:schemeClr>
              <a:schemeClr val="accent5">
                <a:hueOff val="-6393"/>
                <a:satOff val="304"/>
                <a:lumOff val="-1033"/>
                <a:alphaOff val="0"/>
                <a:tint val="12000"/>
                <a:satMod val="190000"/>
              </a:schemeClr>
            </a:duotone>
            <a:extLst>
              <a:ext uri="{28A0092B-C50C-407E-A947-70E740481C1C}">
                <a14:useLocalDpi xmlns:a14="http://schemas.microsoft.com/office/drawing/2010/main" val="0"/>
              </a:ext>
            </a:extLst>
          </a:blip>
          <a:srcRect/>
          <a:stretch>
            <a:fillRect t="-43000" b="-4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20C5DD-0150-4844-88A3-46FFDCA9C07F}">
      <dsp:nvSpPr>
        <dsp:cNvPr id="0" name=""/>
        <dsp:cNvSpPr/>
      </dsp:nvSpPr>
      <dsp:spPr>
        <a:xfrm rot="10800000">
          <a:off x="4571074" y="2671501"/>
          <a:ext cx="4697210" cy="4587588"/>
        </a:xfrm>
        <a:prstGeom prst="round2SameRect">
          <a:avLst>
            <a:gd name="adj1" fmla="val 10500"/>
            <a:gd name="adj2" fmla="val 0"/>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sl-SI" sz="2800" b="1" u="sng" kern="1200" dirty="0">
              <a:latin typeface="Abhaya Libre Regular" panose="020B0604020202020204" charset="0"/>
              <a:cs typeface="Abhaya Libre Regular" panose="020B0604020202020204" charset="0"/>
            </a:rPr>
            <a:t>Pridobite nove sposobnosti, ki bodo izboljšale vašo kariero.
</a:t>
          </a:r>
          <a:r>
            <a:rPr lang="sl-SI" sz="2200" b="0" i="1" u="none" kern="1200" dirty="0" err="1">
              <a:latin typeface="Abhaya Libre Regular" panose="020B0604020202020204" charset="0"/>
              <a:cs typeface="Abhaya Libre Regular" panose="020B0604020202020204" charset="0"/>
            </a:rPr>
            <a:t>Preusposabljanje</a:t>
          </a:r>
          <a:r>
            <a:rPr lang="sl-SI" sz="2200" b="0" i="1" u="none" kern="1200" dirty="0">
              <a:latin typeface="Abhaya Libre Regular" panose="020B0604020202020204" charset="0"/>
              <a:cs typeface="Abhaya Libre Regular" panose="020B0604020202020204" charset="0"/>
            </a:rPr>
            <a:t> pomaga delavcem, ki želijo sami spremeniti svojo poklicno pot, pri doseganju njihovih ciljev. To je danes, ko avtomatizacija in umetna inteligenca izpodrivata številna delovna mesta in se digitalne spremembe pospešujejo, bolj kot kdaj koli prej ključnega </a:t>
          </a:r>
          <a:r>
            <a:rPr lang="sl-SI" sz="2200" b="1" u="sng" kern="1200" dirty="0">
              <a:latin typeface="Abhaya Libre Regular" panose="020B0604020202020204" charset="0"/>
              <a:cs typeface="Abhaya Libre Regular" panose="020B0604020202020204" charset="0"/>
            </a:rPr>
            <a:t>pomena.</a:t>
          </a:r>
          <a:endParaRPr lang="en-US" sz="2200" b="0" i="1" u="none" kern="1200" dirty="0">
            <a:latin typeface="Abhaya Libre Regular" panose="020B0604020202020204" charset="0"/>
            <a:cs typeface="Abhaya Libre Regular" panose="020B0604020202020204" charset="0"/>
          </a:endParaRPr>
        </a:p>
      </dsp:txBody>
      <dsp:txXfrm rot="10800000">
        <a:off x="4712158" y="2671501"/>
        <a:ext cx="4415042" cy="4446504"/>
      </dsp:txXfrm>
    </dsp:sp>
    <dsp:sp modelId="{D0E94F10-CE77-436E-9345-1679BA0FD132}">
      <dsp:nvSpPr>
        <dsp:cNvPr id="0" name=""/>
        <dsp:cNvSpPr/>
      </dsp:nvSpPr>
      <dsp:spPr>
        <a:xfrm>
          <a:off x="10780931" y="252706"/>
          <a:ext cx="3330646" cy="2338578"/>
        </a:xfrm>
        <a:prstGeom prst="roundRect">
          <a:avLst>
            <a:gd name="adj" fmla="val 10000"/>
          </a:avLst>
        </a:prstGeom>
        <a:blipFill>
          <a:blip xmlns:r="http://schemas.openxmlformats.org/officeDocument/2006/relationships" r:embed="rId3">
            <a:duotone>
              <a:schemeClr val="accent5">
                <a:hueOff val="-12785"/>
                <a:satOff val="608"/>
                <a:lumOff val="-2067"/>
                <a:alphaOff val="0"/>
                <a:shade val="20000"/>
                <a:satMod val="200000"/>
              </a:schemeClr>
              <a:schemeClr val="accent5">
                <a:hueOff val="-12785"/>
                <a:satOff val="608"/>
                <a:lumOff val="-2067"/>
                <a:alphaOff val="0"/>
                <a:tint val="12000"/>
                <a:satMod val="190000"/>
              </a:schemeClr>
            </a:duotone>
            <a:extLst>
              <a:ext uri="{28A0092B-C50C-407E-A947-70E740481C1C}">
                <a14:useLocalDpi xmlns:a14="http://schemas.microsoft.com/office/drawing/2010/main" val="0"/>
              </a:ext>
            </a:extLst>
          </a:blip>
          <a:srcRect/>
          <a:stretch>
            <a:fillRect t="-33000" b="-3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F5CE86-566E-4FEF-99C7-5A264109042B}">
      <dsp:nvSpPr>
        <dsp:cNvPr id="0" name=""/>
        <dsp:cNvSpPr/>
      </dsp:nvSpPr>
      <dsp:spPr>
        <a:xfrm rot="10800000">
          <a:off x="9601350" y="2671501"/>
          <a:ext cx="5689809" cy="4587588"/>
        </a:xfrm>
        <a:prstGeom prst="round2SameRect">
          <a:avLst>
            <a:gd name="adj1" fmla="val 10500"/>
            <a:gd name="adj2" fmla="val 0"/>
          </a:avLst>
        </a:prstGeom>
        <a:solidFill>
          <a:srgbClr val="0066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sl-SI" sz="2800" b="1" i="0" u="sng" kern="1200" dirty="0">
              <a:latin typeface="Abhaya Libre Regular" panose="020B0604020202020204" charset="0"/>
              <a:cs typeface="Abhaya Libre Regular" panose="020B0604020202020204" charset="0"/>
            </a:rPr>
            <a:t>Možnost za notranjo mobilnost </a:t>
          </a:r>
        </a:p>
        <a:p>
          <a:pPr marL="0" lvl="0" indent="0" algn="ctr" defTabSz="1244600">
            <a:lnSpc>
              <a:spcPct val="90000"/>
            </a:lnSpc>
            <a:spcBef>
              <a:spcPct val="0"/>
            </a:spcBef>
            <a:spcAft>
              <a:spcPct val="35000"/>
            </a:spcAft>
            <a:buNone/>
          </a:pPr>
          <a:r>
            <a:rPr lang="sl-SI" sz="2400" b="0" i="1" u="none" kern="1200" dirty="0">
              <a:latin typeface="Abhaya Libre Regular" panose="020B0604020202020204" charset="0"/>
              <a:cs typeface="Abhaya Libre Regular" panose="020B0604020202020204" charset="0"/>
            </a:rPr>
            <a:t>Ker je oseba z novimi sposobnostmi bolj usposobljena za fleksibilne naloge ali naloge na višji ravni v organizaciji, je večja verjetnost, da bodo zaposleni ostali v podjetju. Zaposleni, ki se prekvalificirajo, imajo poleg ohranitve delovnega mesta v organizaciji tudi prednost pri širjenju svojih znanj in spretnosti ter napredovanju po korporativni </a:t>
          </a:r>
          <a:r>
            <a:rPr lang="sl-SI" sz="2400" b="0" i="0" u="none" kern="1200" dirty="0">
              <a:latin typeface="Abhaya Libre Regular" panose="020B0604020202020204" charset="0"/>
              <a:cs typeface="Abhaya Libre Regular" panose="020B0604020202020204" charset="0"/>
            </a:rPr>
            <a:t>lestvici v prihodnosti.</a:t>
          </a:r>
          <a:endParaRPr lang="en-US" sz="2400" b="0" i="1" u="none" kern="1200" dirty="0">
            <a:latin typeface="Abhaya Libre Regular" panose="020B0604020202020204" charset="0"/>
            <a:cs typeface="Abhaya Libre Regular" panose="020B0604020202020204" charset="0"/>
          </a:endParaRPr>
        </a:p>
      </dsp:txBody>
      <dsp:txXfrm rot="10800000">
        <a:off x="9742434" y="2671501"/>
        <a:ext cx="5407641" cy="44465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8A4B5-CF49-4378-8771-387FEF9023FA}">
      <dsp:nvSpPr>
        <dsp:cNvPr id="0" name=""/>
        <dsp:cNvSpPr/>
      </dsp:nvSpPr>
      <dsp:spPr>
        <a:xfrm>
          <a:off x="-9185064" y="-1403415"/>
          <a:ext cx="10934832" cy="10934832"/>
        </a:xfrm>
        <a:prstGeom prst="blockArc">
          <a:avLst>
            <a:gd name="adj1" fmla="val 18900000"/>
            <a:gd name="adj2" fmla="val 2700000"/>
            <a:gd name="adj3" fmla="val 198"/>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359512-752D-431B-8891-03DBA2D3C884}">
      <dsp:nvSpPr>
        <dsp:cNvPr id="0" name=""/>
        <dsp:cNvSpPr/>
      </dsp:nvSpPr>
      <dsp:spPr>
        <a:xfrm>
          <a:off x="1128166" y="462808"/>
          <a:ext cx="10951667" cy="2325583"/>
        </a:xfrm>
        <a:prstGeom prst="rect">
          <a:avLst/>
        </a:prstGeom>
        <a:solidFill>
          <a:srgbClr val="009999"/>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0320" tIns="71120" rIns="71120" bIns="71120" numCol="1" spcCol="1270" anchor="ctr" anchorCtr="0">
          <a:noAutofit/>
        </a:bodyPr>
        <a:lstStyle/>
        <a:p>
          <a:pPr marL="0" lvl="0" indent="0" algn="l" defTabSz="1244600">
            <a:lnSpc>
              <a:spcPct val="90000"/>
            </a:lnSpc>
            <a:spcBef>
              <a:spcPct val="0"/>
            </a:spcBef>
            <a:spcAft>
              <a:spcPct val="35000"/>
            </a:spcAft>
            <a:buNone/>
          </a:pPr>
          <a:r>
            <a:rPr lang="sl-SI" sz="2800" b="1" i="0" kern="1200" dirty="0">
              <a:latin typeface="Abhaya Libre Regular" panose="020B0604020202020204" charset="0"/>
              <a:cs typeface="Abhaya Libre Regular" panose="020B0604020202020204" charset="0"/>
            </a:rPr>
            <a:t>1. Povečanje zadržanja zaposlenih</a:t>
          </a:r>
        </a:p>
        <a:p>
          <a:pPr marL="0" lvl="0" indent="0" algn="l" defTabSz="1244600">
            <a:lnSpc>
              <a:spcPct val="90000"/>
            </a:lnSpc>
            <a:spcBef>
              <a:spcPct val="0"/>
            </a:spcBef>
            <a:spcAft>
              <a:spcPct val="35000"/>
            </a:spcAft>
            <a:buNone/>
          </a:pPr>
          <a:r>
            <a:rPr lang="sl-SI" sz="2800" b="1" i="0" kern="1200" dirty="0">
              <a:latin typeface="Abhaya Libre Regular" panose="020B0604020202020204" charset="0"/>
              <a:cs typeface="Abhaya Libre Regular" panose="020B0604020202020204" charset="0"/>
            </a:rPr>
            <a:t>2. Poiščite in zapolnite morebitne vrzeli v znanju in spretnostih v vaši organizaciji.</a:t>
          </a:r>
        </a:p>
        <a:p>
          <a:pPr marL="0" lvl="0" indent="0" algn="l" defTabSz="1244600">
            <a:lnSpc>
              <a:spcPct val="90000"/>
            </a:lnSpc>
            <a:spcBef>
              <a:spcPct val="0"/>
            </a:spcBef>
            <a:spcAft>
              <a:spcPct val="35000"/>
            </a:spcAft>
            <a:buNone/>
          </a:pPr>
          <a:r>
            <a:rPr lang="sl-SI" sz="2800" b="1" i="0" kern="1200" dirty="0">
              <a:latin typeface="Abhaya Libre Regular" panose="020B0604020202020204" charset="0"/>
              <a:cs typeface="Abhaya Libre Regular" panose="020B0604020202020204" charset="0"/>
            </a:rPr>
            <a:t>3. Izboljšajte pripravljenost na nepredvidene dogodke</a:t>
          </a:r>
        </a:p>
        <a:p>
          <a:pPr marL="0" lvl="0" indent="0" algn="l" defTabSz="1244600">
            <a:lnSpc>
              <a:spcPct val="90000"/>
            </a:lnSpc>
            <a:spcBef>
              <a:spcPct val="0"/>
            </a:spcBef>
            <a:spcAft>
              <a:spcPct val="35000"/>
            </a:spcAft>
            <a:buNone/>
          </a:pPr>
          <a:r>
            <a:rPr lang="sl-SI" sz="2800" b="1" i="0" kern="1200" dirty="0">
              <a:latin typeface="Abhaya Libre Regular" panose="020B0604020202020204" charset="0"/>
              <a:cs typeface="Abhaya Libre Regular" panose="020B0604020202020204" charset="0"/>
            </a:rPr>
            <a:t>4. Spodbujajte kulturo učenja</a:t>
          </a:r>
          <a:endParaRPr lang="en-US" sz="2800" kern="1200" dirty="0">
            <a:latin typeface="Abhaya Libre Regular" panose="020B0604020202020204" charset="0"/>
            <a:cs typeface="Abhaya Libre Regular" panose="020B0604020202020204" charset="0"/>
          </a:endParaRPr>
        </a:p>
      </dsp:txBody>
      <dsp:txXfrm>
        <a:off x="1128166" y="462808"/>
        <a:ext cx="10951667" cy="2325583"/>
      </dsp:txXfrm>
    </dsp:sp>
    <dsp:sp modelId="{C785973E-04DD-4CA9-A34F-FC634E5E7C24}">
      <dsp:nvSpPr>
        <dsp:cNvPr id="0" name=""/>
        <dsp:cNvSpPr/>
      </dsp:nvSpPr>
      <dsp:spPr>
        <a:xfrm>
          <a:off x="112166" y="609600"/>
          <a:ext cx="2032000" cy="2032000"/>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w="25400" cap="flat" cmpd="sng" algn="ctr">
          <a:solidFill>
            <a:srgbClr val="009999"/>
          </a:solidFill>
          <a:prstDash val="solid"/>
        </a:ln>
        <a:effectLst/>
      </dsp:spPr>
      <dsp:style>
        <a:lnRef idx="2">
          <a:scrgbClr r="0" g="0" b="0"/>
        </a:lnRef>
        <a:fillRef idx="1">
          <a:scrgbClr r="0" g="0" b="0"/>
        </a:fillRef>
        <a:effectRef idx="0">
          <a:scrgbClr r="0" g="0" b="0"/>
        </a:effectRef>
        <a:fontRef idx="minor"/>
      </dsp:style>
    </dsp:sp>
    <dsp:sp modelId="{E25E4A78-8332-4315-AA5C-7C7341F74C43}">
      <dsp:nvSpPr>
        <dsp:cNvPr id="0" name=""/>
        <dsp:cNvSpPr/>
      </dsp:nvSpPr>
      <dsp:spPr>
        <a:xfrm>
          <a:off x="1719072" y="3141699"/>
          <a:ext cx="10360761" cy="1844600"/>
        </a:xfrm>
        <a:prstGeom prst="rect">
          <a:avLst/>
        </a:prstGeom>
        <a:solidFill>
          <a:srgbClr val="009999"/>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0320" tIns="71120" rIns="71120" bIns="71120" numCol="1" spcCol="1270" anchor="ctr" anchorCtr="0">
          <a:noAutofit/>
        </a:bodyPr>
        <a:lstStyle/>
        <a:p>
          <a:pPr marL="0" lvl="0" indent="0" algn="l" defTabSz="1244600">
            <a:lnSpc>
              <a:spcPct val="90000"/>
            </a:lnSpc>
            <a:spcBef>
              <a:spcPct val="0"/>
            </a:spcBef>
            <a:spcAft>
              <a:spcPct val="35000"/>
            </a:spcAft>
            <a:buNone/>
          </a:pPr>
          <a:r>
            <a:rPr lang="sl-SI" sz="2800" b="1" kern="1200" dirty="0">
              <a:latin typeface="Abhaya Libre Regular" panose="020B0604020202020204" charset="0"/>
              <a:cs typeface="Abhaya Libre Regular" panose="020B0604020202020204" charset="0"/>
            </a:rPr>
            <a:t>5. Iskanje novih talentov</a:t>
          </a:r>
        </a:p>
        <a:p>
          <a:pPr marL="0" lvl="0" indent="0" algn="l" defTabSz="1244600">
            <a:lnSpc>
              <a:spcPct val="90000"/>
            </a:lnSpc>
            <a:spcBef>
              <a:spcPct val="0"/>
            </a:spcBef>
            <a:spcAft>
              <a:spcPct val="35000"/>
            </a:spcAft>
            <a:buNone/>
          </a:pPr>
          <a:r>
            <a:rPr lang="sl-SI" sz="2800" b="1" kern="1200" dirty="0">
              <a:latin typeface="Abhaya Libre Regular" panose="020B0604020202020204" charset="0"/>
              <a:cs typeface="Abhaya Libre Regular" panose="020B0604020202020204" charset="0"/>
            </a:rPr>
            <a:t>6. Povečajte učinkovitost in produktivnost svojega osebja</a:t>
          </a:r>
          <a:endParaRPr lang="en-US" sz="2800" b="1" kern="1200" dirty="0">
            <a:latin typeface="Abhaya Libre Regular" panose="020B0604020202020204" charset="0"/>
            <a:cs typeface="Abhaya Libre Regular" panose="020B0604020202020204" charset="0"/>
          </a:endParaRPr>
        </a:p>
      </dsp:txBody>
      <dsp:txXfrm>
        <a:off x="1719072" y="3141699"/>
        <a:ext cx="10360761" cy="1844600"/>
      </dsp:txXfrm>
    </dsp:sp>
    <dsp:sp modelId="{B82B06EE-EA54-48BC-B27D-6941EB94FEE0}">
      <dsp:nvSpPr>
        <dsp:cNvPr id="0" name=""/>
        <dsp:cNvSpPr/>
      </dsp:nvSpPr>
      <dsp:spPr>
        <a:xfrm>
          <a:off x="703072" y="3047999"/>
          <a:ext cx="2032000" cy="2032000"/>
        </a:xfrm>
        <a:prstGeom prst="ellipse">
          <a:avLst/>
        </a:prstGeom>
        <a:solidFill>
          <a:schemeClr val="bg1"/>
        </a:solidFill>
        <a:ln w="25400" cap="flat" cmpd="sng" algn="ctr">
          <a:solidFill>
            <a:srgbClr val="009999"/>
          </a:solidFill>
          <a:prstDash val="solid"/>
        </a:ln>
        <a:effectLst/>
      </dsp:spPr>
      <dsp:style>
        <a:lnRef idx="2">
          <a:scrgbClr r="0" g="0" b="0"/>
        </a:lnRef>
        <a:fillRef idx="1">
          <a:scrgbClr r="0" g="0" b="0"/>
        </a:fillRef>
        <a:effectRef idx="0">
          <a:scrgbClr r="0" g="0" b="0"/>
        </a:effectRef>
        <a:fontRef idx="minor"/>
      </dsp:style>
    </dsp:sp>
    <dsp:sp modelId="{7F650257-5801-49B4-A1A2-DE8AC0D65D67}">
      <dsp:nvSpPr>
        <dsp:cNvPr id="0" name=""/>
        <dsp:cNvSpPr/>
      </dsp:nvSpPr>
      <dsp:spPr>
        <a:xfrm>
          <a:off x="1128166" y="5503899"/>
          <a:ext cx="10951667" cy="1997000"/>
        </a:xfrm>
        <a:prstGeom prst="rect">
          <a:avLst/>
        </a:prstGeom>
        <a:solidFill>
          <a:srgbClr val="009999"/>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0320" tIns="71120" rIns="71120" bIns="71120" numCol="1" spcCol="1270" anchor="ctr" anchorCtr="0">
          <a:noAutofit/>
        </a:bodyPr>
        <a:lstStyle/>
        <a:p>
          <a:pPr marL="0" lvl="0" indent="0" algn="l" defTabSz="1244600">
            <a:lnSpc>
              <a:spcPct val="90000"/>
            </a:lnSpc>
            <a:spcBef>
              <a:spcPct val="0"/>
            </a:spcBef>
            <a:spcAft>
              <a:spcPct val="35000"/>
            </a:spcAft>
            <a:buNone/>
          </a:pPr>
          <a:r>
            <a:rPr lang="sl-SI" sz="2800" b="1" kern="1200" dirty="0">
              <a:latin typeface="Abhaya Libre Regular" panose="020B0604020202020204" charset="0"/>
              <a:cs typeface="Abhaya Libre Regular" panose="020B0604020202020204" charset="0"/>
            </a:rPr>
            <a:t>7. Povečanje motivacije in zadovoljstva vaših zaposlenih</a:t>
          </a:r>
        </a:p>
        <a:p>
          <a:pPr marL="0" lvl="0" indent="0" algn="l" defTabSz="1244600">
            <a:lnSpc>
              <a:spcPct val="90000"/>
            </a:lnSpc>
            <a:spcBef>
              <a:spcPct val="0"/>
            </a:spcBef>
            <a:spcAft>
              <a:spcPct val="35000"/>
            </a:spcAft>
            <a:buNone/>
          </a:pPr>
          <a:r>
            <a:rPr lang="sl-SI" sz="2800" b="1" kern="1200" dirty="0">
              <a:latin typeface="Abhaya Libre Regular" panose="020B0604020202020204" charset="0"/>
              <a:cs typeface="Abhaya Libre Regular" panose="020B0604020202020204" charset="0"/>
            </a:rPr>
            <a:t>8. Povečanje zadržanja in zadovoljstva strank</a:t>
          </a:r>
        </a:p>
        <a:p>
          <a:pPr marL="0" lvl="0" indent="0" algn="l" defTabSz="1244600">
            <a:lnSpc>
              <a:spcPct val="90000"/>
            </a:lnSpc>
            <a:spcBef>
              <a:spcPct val="0"/>
            </a:spcBef>
            <a:spcAft>
              <a:spcPct val="35000"/>
            </a:spcAft>
            <a:buNone/>
          </a:pPr>
          <a:r>
            <a:rPr lang="sl-SI" sz="2800" b="1" kern="1200" dirty="0">
              <a:latin typeface="Abhaya Libre Regular" panose="020B0604020202020204" charset="0"/>
              <a:cs typeface="Abhaya Libre Regular" panose="020B0604020202020204" charset="0"/>
            </a:rPr>
            <a:t>9. Prihranite denar</a:t>
          </a:r>
        </a:p>
        <a:p>
          <a:pPr marL="0" lvl="0" indent="0" algn="l" defTabSz="1244600">
            <a:lnSpc>
              <a:spcPct val="90000"/>
            </a:lnSpc>
            <a:spcBef>
              <a:spcPct val="0"/>
            </a:spcBef>
            <a:spcAft>
              <a:spcPct val="35000"/>
            </a:spcAft>
            <a:buNone/>
          </a:pPr>
          <a:r>
            <a:rPr lang="sl-SI" sz="2800" b="1" kern="1200" dirty="0">
              <a:latin typeface="Abhaya Libre Regular" panose="020B0604020202020204" charset="0"/>
              <a:cs typeface="Abhaya Libre Regular" panose="020B0604020202020204" charset="0"/>
            </a:rPr>
            <a:t>10. Spodbujanje kulture učenja</a:t>
          </a:r>
          <a:endParaRPr lang="en-US" sz="2800" b="1" kern="1200" dirty="0">
            <a:latin typeface="Abhaya Libre Regular" panose="020B0604020202020204" charset="0"/>
            <a:cs typeface="Abhaya Libre Regular" panose="020B0604020202020204" charset="0"/>
          </a:endParaRPr>
        </a:p>
      </dsp:txBody>
      <dsp:txXfrm>
        <a:off x="1128166" y="5503899"/>
        <a:ext cx="10951667" cy="1997000"/>
      </dsp:txXfrm>
    </dsp:sp>
    <dsp:sp modelId="{CA88A75A-D564-479D-BD29-7B0003D9EA7F}">
      <dsp:nvSpPr>
        <dsp:cNvPr id="0" name=""/>
        <dsp:cNvSpPr/>
      </dsp:nvSpPr>
      <dsp:spPr>
        <a:xfrm>
          <a:off x="112166" y="5486400"/>
          <a:ext cx="2032000" cy="2032000"/>
        </a:xfrm>
        <a:prstGeom prst="ellipse">
          <a:avLst/>
        </a:prstGeom>
        <a:solidFill>
          <a:schemeClr val="bg1"/>
        </a:solidFill>
        <a:ln w="25400" cap="flat" cmpd="sng" algn="ctr">
          <a:solidFill>
            <a:srgbClr val="009999"/>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8294E-7E6E-424C-852F-CE9FB5DDF45E}">
      <dsp:nvSpPr>
        <dsp:cNvPr id="0" name=""/>
        <dsp:cNvSpPr/>
      </dsp:nvSpPr>
      <dsp:spPr>
        <a:xfrm>
          <a:off x="0" y="1033258"/>
          <a:ext cx="15773400" cy="1122453"/>
        </a:xfrm>
        <a:prstGeom prst="roundRect">
          <a:avLst>
            <a:gd name="adj" fmla="val 10000"/>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51AAA4-83FD-4BAD-9A75-A766F74D7D06}">
      <dsp:nvSpPr>
        <dsp:cNvPr id="0" name=""/>
        <dsp:cNvSpPr/>
      </dsp:nvSpPr>
      <dsp:spPr>
        <a:xfrm>
          <a:off x="480441" y="252706"/>
          <a:ext cx="4628911" cy="2338578"/>
        </a:xfrm>
        <a:prstGeom prst="roundRect">
          <a:avLst>
            <a:gd name="adj" fmla="val 10000"/>
          </a:avLst>
        </a:prstGeom>
        <a:blipFill>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Lst>
          </a:blip>
          <a:srcRect/>
          <a:stretch>
            <a:fillRect t="-49000" b="-4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FAAD8C-C6E8-4293-9906-2C5CAE299972}">
      <dsp:nvSpPr>
        <dsp:cNvPr id="0" name=""/>
        <dsp:cNvSpPr/>
      </dsp:nvSpPr>
      <dsp:spPr>
        <a:xfrm rot="10800000">
          <a:off x="480441" y="2671501"/>
          <a:ext cx="4628911" cy="4587588"/>
        </a:xfrm>
        <a:prstGeom prst="round2SameRect">
          <a:avLst>
            <a:gd name="adj1" fmla="val 10500"/>
            <a:gd name="adj2" fmla="val 0"/>
          </a:avLst>
        </a:prstGeom>
        <a:solidFill>
          <a:srgbClr val="008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sl-SI" sz="2800" b="1" u="sng" kern="1200" dirty="0">
              <a:latin typeface="Abhaya Libre Regular" panose="020B0604020202020204" charset="0"/>
              <a:cs typeface="Abhaya Libre Regular" panose="020B0604020202020204" charset="0"/>
            </a:rPr>
            <a:t>Poiščite nova interesna področja </a:t>
          </a:r>
        </a:p>
        <a:p>
          <a:pPr marL="0" lvl="0" indent="0" algn="ctr" defTabSz="1244600">
            <a:lnSpc>
              <a:spcPct val="90000"/>
            </a:lnSpc>
            <a:spcBef>
              <a:spcPct val="0"/>
            </a:spcBef>
            <a:spcAft>
              <a:spcPct val="35000"/>
            </a:spcAft>
            <a:buNone/>
          </a:pPr>
          <a:r>
            <a:rPr lang="sl-SI" sz="2400" b="0" i="1" u="none" kern="1200" dirty="0">
              <a:latin typeface="Abhaya Libre Regular" panose="020B0604020202020204" charset="0"/>
              <a:cs typeface="Abhaya Libre Regular" panose="020B0604020202020204" charset="0"/>
            </a:rPr>
            <a:t>Z učenjem novih sposobnosti se lahko povežete z novimi temami in področji, ki lahko vzbudijo vaše zanimanje. Ker se panoge nenehno spreminjajo, se lahko naučite novih tehnik, ki jih še niste uporabljali in ki vam bodo pomagale obuditi strast do tega, kar počnete.</a:t>
          </a:r>
          <a:endParaRPr lang="en-US" sz="2400" b="0" i="1" u="none" kern="1200" dirty="0">
            <a:latin typeface="Abhaya Libre Regular" panose="020B0604020202020204" charset="0"/>
            <a:cs typeface="Abhaya Libre Regular" panose="020B0604020202020204" charset="0"/>
          </a:endParaRPr>
        </a:p>
      </dsp:txBody>
      <dsp:txXfrm rot="10800000">
        <a:off x="621525" y="2671501"/>
        <a:ext cx="4346743" cy="4446504"/>
      </dsp:txXfrm>
    </dsp:sp>
    <dsp:sp modelId="{210BEA66-8F79-4BC2-AF83-76A924FA3AF4}">
      <dsp:nvSpPr>
        <dsp:cNvPr id="0" name=""/>
        <dsp:cNvSpPr/>
      </dsp:nvSpPr>
      <dsp:spPr>
        <a:xfrm>
          <a:off x="5572244" y="252706"/>
          <a:ext cx="4628911" cy="2338578"/>
        </a:xfrm>
        <a:prstGeom prst="roundRect">
          <a:avLst>
            <a:gd name="adj" fmla="val 10000"/>
          </a:avLst>
        </a:prstGeom>
        <a:blipFill>
          <a:blip xmlns:r="http://schemas.openxmlformats.org/officeDocument/2006/relationships" r:embed="rId2">
            <a:duotone>
              <a:schemeClr val="accent5">
                <a:hueOff val="-6393"/>
                <a:satOff val="304"/>
                <a:lumOff val="-1033"/>
                <a:alphaOff val="0"/>
                <a:shade val="20000"/>
                <a:satMod val="200000"/>
              </a:schemeClr>
              <a:schemeClr val="accent5">
                <a:hueOff val="-6393"/>
                <a:satOff val="304"/>
                <a:lumOff val="-1033"/>
                <a:alphaOff val="0"/>
                <a:tint val="12000"/>
                <a:satMod val="190000"/>
              </a:schemeClr>
            </a:duotone>
            <a:extLst>
              <a:ext uri="{28A0092B-C50C-407E-A947-70E740481C1C}">
                <a14:useLocalDpi xmlns:a14="http://schemas.microsoft.com/office/drawing/2010/main" val="0"/>
              </a:ext>
            </a:extLst>
          </a:blip>
          <a:srcRect/>
          <a:stretch>
            <a:fillRect t="-68000" b="-6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20C5DD-0150-4844-88A3-46FFDCA9C07F}">
      <dsp:nvSpPr>
        <dsp:cNvPr id="0" name=""/>
        <dsp:cNvSpPr/>
      </dsp:nvSpPr>
      <dsp:spPr>
        <a:xfrm rot="10800000">
          <a:off x="5572244" y="2671501"/>
          <a:ext cx="4628911" cy="4587588"/>
        </a:xfrm>
        <a:prstGeom prst="round2SameRect">
          <a:avLst>
            <a:gd name="adj1" fmla="val 10500"/>
            <a:gd name="adj2" fmla="val 0"/>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sl-SI" sz="2800" b="1" u="sng" kern="1200" dirty="0">
              <a:latin typeface="Abhaya Libre Regular" panose="020B0604020202020204" charset="0"/>
              <a:cs typeface="Abhaya Libre Regular" panose="020B0604020202020204" charset="0"/>
            </a:rPr>
            <a:t>Zagotovite si službo </a:t>
          </a:r>
        </a:p>
        <a:p>
          <a:pPr marL="0" lvl="0" indent="0" algn="ctr" defTabSz="1244600">
            <a:lnSpc>
              <a:spcPct val="90000"/>
            </a:lnSpc>
            <a:spcBef>
              <a:spcPct val="0"/>
            </a:spcBef>
            <a:spcAft>
              <a:spcPct val="35000"/>
            </a:spcAft>
            <a:buNone/>
          </a:pPr>
          <a:r>
            <a:rPr lang="sl-SI" sz="2400" b="0" i="1" u="none" kern="1200" dirty="0">
              <a:latin typeface="Abhaya Libre Regular" panose="020B0604020202020204" charset="0"/>
              <a:cs typeface="Abhaya Libre Regular" panose="020B0604020202020204" charset="0"/>
            </a:rPr>
            <a:t>S širjenjem znanja in izkušenj o temah in orodjih, povezanih z vašo poklicno vlogo, boste z učenjem novih spretnosti učinkoviteje in bolj spretno opravljali svoje naloge. Če boste vsako leto dosegali boljše rezultate, se bo stabilnost vaše zaposlitve bolj verjetno povečala</a:t>
          </a:r>
          <a:r>
            <a:rPr lang="en-US" sz="2400" b="0" i="1" u="none" kern="1200" dirty="0">
              <a:latin typeface="Abhaya Libre Regular" panose="020B0604020202020204" charset="0"/>
              <a:cs typeface="Abhaya Libre Regular" panose="020B0604020202020204" charset="0"/>
            </a:rPr>
            <a:t>.</a:t>
          </a:r>
        </a:p>
      </dsp:txBody>
      <dsp:txXfrm rot="10800000">
        <a:off x="5713328" y="2671501"/>
        <a:ext cx="4346743" cy="4446504"/>
      </dsp:txXfrm>
    </dsp:sp>
    <dsp:sp modelId="{D0E94F10-CE77-436E-9345-1679BA0FD132}">
      <dsp:nvSpPr>
        <dsp:cNvPr id="0" name=""/>
        <dsp:cNvSpPr/>
      </dsp:nvSpPr>
      <dsp:spPr>
        <a:xfrm>
          <a:off x="10664046" y="252706"/>
          <a:ext cx="4628911" cy="2338578"/>
        </a:xfrm>
        <a:prstGeom prst="roundRect">
          <a:avLst>
            <a:gd name="adj" fmla="val 10000"/>
          </a:avLst>
        </a:prstGeom>
        <a:blipFill>
          <a:blip xmlns:r="http://schemas.openxmlformats.org/officeDocument/2006/relationships" r:embed="rId3">
            <a:duotone>
              <a:schemeClr val="accent5">
                <a:hueOff val="-12785"/>
                <a:satOff val="608"/>
                <a:lumOff val="-2067"/>
                <a:alphaOff val="0"/>
                <a:shade val="20000"/>
                <a:satMod val="200000"/>
              </a:schemeClr>
              <a:schemeClr val="accent5">
                <a:hueOff val="-12785"/>
                <a:satOff val="608"/>
                <a:lumOff val="-2067"/>
                <a:alphaOff val="0"/>
                <a:tint val="12000"/>
                <a:satMod val="190000"/>
              </a:schemeClr>
            </a:duotone>
            <a:extLst>
              <a:ext uri="{28A0092B-C50C-407E-A947-70E740481C1C}">
                <a14:useLocalDpi xmlns:a14="http://schemas.microsoft.com/office/drawing/2010/main" val="0"/>
              </a:ext>
            </a:extLst>
          </a:blip>
          <a:srcRect/>
          <a:stretch>
            <a:fillRect t="-27000" b="-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F5CE86-566E-4FEF-99C7-5A264109042B}">
      <dsp:nvSpPr>
        <dsp:cNvPr id="0" name=""/>
        <dsp:cNvSpPr/>
      </dsp:nvSpPr>
      <dsp:spPr>
        <a:xfrm rot="10800000">
          <a:off x="10664046" y="2671501"/>
          <a:ext cx="4628911" cy="4587588"/>
        </a:xfrm>
        <a:prstGeom prst="round2SameRect">
          <a:avLst>
            <a:gd name="adj1" fmla="val 10500"/>
            <a:gd name="adj2" fmla="val 0"/>
          </a:avLst>
        </a:prstGeom>
        <a:solidFill>
          <a:srgbClr val="0066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b="1" u="sng" kern="1200" dirty="0">
              <a:latin typeface="Abhaya Libre Regular" panose="020B0604020202020204" charset="0"/>
              <a:cs typeface="Abhaya Libre Regular" panose="020B0604020202020204" charset="0"/>
            </a:rPr>
            <a:t>Getting ready for the future</a:t>
          </a:r>
        </a:p>
        <a:p>
          <a:pPr marL="0" lvl="0" indent="0" algn="ctr" defTabSz="1244600">
            <a:lnSpc>
              <a:spcPct val="90000"/>
            </a:lnSpc>
            <a:spcBef>
              <a:spcPct val="0"/>
            </a:spcBef>
            <a:spcAft>
              <a:spcPct val="35000"/>
            </a:spcAft>
            <a:buNone/>
          </a:pPr>
          <a:r>
            <a:rPr lang="en-US" sz="2400" b="0" i="1" u="none" kern="1200" dirty="0">
              <a:latin typeface="Abhaya Libre Regular" panose="020B0604020202020204" charset="0"/>
              <a:cs typeface="Abhaya Libre Regular" panose="020B0604020202020204" charset="0"/>
            </a:rPr>
            <a:t>You can better prepare yourself for future careers by upskilling.</a:t>
          </a:r>
        </a:p>
      </dsp:txBody>
      <dsp:txXfrm rot="10800000">
        <a:off x="10805130" y="2671501"/>
        <a:ext cx="4346743" cy="44465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8294E-7E6E-424C-852F-CE9FB5DDF45E}">
      <dsp:nvSpPr>
        <dsp:cNvPr id="0" name=""/>
        <dsp:cNvSpPr/>
      </dsp:nvSpPr>
      <dsp:spPr>
        <a:xfrm>
          <a:off x="0" y="1033258"/>
          <a:ext cx="15773400" cy="1122453"/>
        </a:xfrm>
        <a:prstGeom prst="roundRect">
          <a:avLst>
            <a:gd name="adj" fmla="val 10000"/>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51AAA4-83FD-4BAD-9A75-A766F74D7D06}">
      <dsp:nvSpPr>
        <dsp:cNvPr id="0" name=""/>
        <dsp:cNvSpPr/>
      </dsp:nvSpPr>
      <dsp:spPr>
        <a:xfrm>
          <a:off x="480441" y="252706"/>
          <a:ext cx="4628911" cy="2338578"/>
        </a:xfrm>
        <a:prstGeom prst="roundRect">
          <a:avLst>
            <a:gd name="adj" fmla="val 10000"/>
          </a:avLst>
        </a:prstGeom>
        <a:blipFill>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Lst>
          </a:blip>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FAAD8C-C6E8-4293-9906-2C5CAE299972}">
      <dsp:nvSpPr>
        <dsp:cNvPr id="0" name=""/>
        <dsp:cNvSpPr/>
      </dsp:nvSpPr>
      <dsp:spPr>
        <a:xfrm rot="10800000">
          <a:off x="480441" y="2671501"/>
          <a:ext cx="4628911" cy="4587588"/>
        </a:xfrm>
        <a:prstGeom prst="round2SameRect">
          <a:avLst>
            <a:gd name="adj1" fmla="val 10500"/>
            <a:gd name="adj2" fmla="val 0"/>
          </a:avLst>
        </a:prstGeom>
        <a:solidFill>
          <a:srgbClr val="008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sl-SI" sz="2800" b="1" u="sng" kern="1200" dirty="0">
              <a:latin typeface="Abhaya Libre Regular" panose="020B0604020202020204" charset="0"/>
              <a:cs typeface="Abhaya Libre Regular" panose="020B0604020202020204" charset="0"/>
            </a:rPr>
            <a:t>Zapolnite vrzel v znanju in spretnosti</a:t>
          </a:r>
        </a:p>
        <a:p>
          <a:pPr marL="0" lvl="0" indent="0" algn="ctr" defTabSz="1244600">
            <a:lnSpc>
              <a:spcPct val="90000"/>
            </a:lnSpc>
            <a:spcBef>
              <a:spcPct val="0"/>
            </a:spcBef>
            <a:spcAft>
              <a:spcPct val="35000"/>
            </a:spcAft>
            <a:buNone/>
          </a:pPr>
          <a:r>
            <a:rPr lang="sl-SI" sz="2400" b="0" i="1" u="none" kern="1200" dirty="0">
              <a:latin typeface="Abhaya Libre Regular" panose="020B0604020202020204" charset="0"/>
              <a:cs typeface="Abhaya Libre Regular" panose="020B0604020202020204" charset="0"/>
            </a:rPr>
            <a:t>Hkrati z razvojem novih orodij in tehnologij se je povečal tudi razvoj novih delovnih mest in funkcij. Tako na primer narašča povpraševanje po novih delovnih mestih, kot so razvijalci aplikacij, strokovnjaki za računalništvo v oblaku, razvijalci spletnih strani</a:t>
          </a:r>
          <a:endParaRPr lang="en-US" sz="2400" b="0" i="1" u="none" kern="1200" dirty="0">
            <a:latin typeface="Abhaya Libre Regular" panose="020B0604020202020204" charset="0"/>
            <a:cs typeface="Abhaya Libre Regular" panose="020B0604020202020204" charset="0"/>
          </a:endParaRPr>
        </a:p>
      </dsp:txBody>
      <dsp:txXfrm rot="10800000">
        <a:off x="621525" y="2671501"/>
        <a:ext cx="4346743" cy="4446504"/>
      </dsp:txXfrm>
    </dsp:sp>
    <dsp:sp modelId="{210BEA66-8F79-4BC2-AF83-76A924FA3AF4}">
      <dsp:nvSpPr>
        <dsp:cNvPr id="0" name=""/>
        <dsp:cNvSpPr/>
      </dsp:nvSpPr>
      <dsp:spPr>
        <a:xfrm>
          <a:off x="5572244" y="252706"/>
          <a:ext cx="4628911" cy="2338578"/>
        </a:xfrm>
        <a:prstGeom prst="roundRect">
          <a:avLst>
            <a:gd name="adj" fmla="val 10000"/>
          </a:avLst>
        </a:prstGeom>
        <a:blipFill>
          <a:blip xmlns:r="http://schemas.openxmlformats.org/officeDocument/2006/relationships" r:embed="rId2">
            <a:duotone>
              <a:schemeClr val="accent5">
                <a:hueOff val="-6393"/>
                <a:satOff val="304"/>
                <a:lumOff val="-1033"/>
                <a:alphaOff val="0"/>
                <a:shade val="20000"/>
                <a:satMod val="200000"/>
              </a:schemeClr>
              <a:schemeClr val="accent5">
                <a:hueOff val="-6393"/>
                <a:satOff val="304"/>
                <a:lumOff val="-1033"/>
                <a:alphaOff val="0"/>
                <a:tint val="12000"/>
                <a:satMod val="190000"/>
              </a:schemeClr>
            </a:duotone>
            <a:extLst>
              <a:ext uri="{28A0092B-C50C-407E-A947-70E740481C1C}">
                <a14:useLocalDpi xmlns:a14="http://schemas.microsoft.com/office/drawing/2010/main" val="0"/>
              </a:ext>
            </a:extLst>
          </a:blip>
          <a:srcRect/>
          <a:stretch>
            <a:fillRect t="-43000" b="-4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20C5DD-0150-4844-88A3-46FFDCA9C07F}">
      <dsp:nvSpPr>
        <dsp:cNvPr id="0" name=""/>
        <dsp:cNvSpPr/>
      </dsp:nvSpPr>
      <dsp:spPr>
        <a:xfrm rot="10800000">
          <a:off x="5572244" y="2671501"/>
          <a:ext cx="4628911" cy="4587588"/>
        </a:xfrm>
        <a:prstGeom prst="round2SameRect">
          <a:avLst>
            <a:gd name="adj1" fmla="val 10500"/>
            <a:gd name="adj2" fmla="val 0"/>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sl-SI" sz="2800" b="1" u="sng" kern="1200" dirty="0">
              <a:latin typeface="Abhaya Libre Regular" panose="020B0604020202020204" charset="0"/>
              <a:cs typeface="Abhaya Libre Regular" panose="020B0604020202020204" charset="0"/>
            </a:rPr>
            <a:t>Povečajte svojo zavest in disciplino</a:t>
          </a:r>
        </a:p>
        <a:p>
          <a:pPr marL="0" lvl="0" indent="0" algn="ctr" defTabSz="1244600">
            <a:lnSpc>
              <a:spcPct val="90000"/>
            </a:lnSpc>
            <a:spcBef>
              <a:spcPct val="0"/>
            </a:spcBef>
            <a:spcAft>
              <a:spcPct val="35000"/>
            </a:spcAft>
            <a:buNone/>
          </a:pPr>
          <a:r>
            <a:rPr lang="sl-SI" sz="2400" b="0" i="1" u="none" kern="1200" dirty="0">
              <a:latin typeface="Abhaya Libre Regular" panose="020B0604020202020204" charset="0"/>
              <a:cs typeface="Abhaya Libre Regular" panose="020B0604020202020204" charset="0"/>
            </a:rPr>
            <a:t>Razvoj novih talentov koristi tako vašemu poklicnemu kot osebnemu razvoju. Pri učenju novega talenta boste pridobili tudi disciplino, ki lahko ugodno vpliva na druga področja vašega življenja.</a:t>
          </a:r>
          <a:endParaRPr lang="en-US" sz="2400" b="0" i="1" u="none" kern="1200" dirty="0">
            <a:latin typeface="Abhaya Libre Regular" panose="020B0604020202020204" charset="0"/>
            <a:cs typeface="Abhaya Libre Regular" panose="020B0604020202020204" charset="0"/>
          </a:endParaRPr>
        </a:p>
      </dsp:txBody>
      <dsp:txXfrm rot="10800000">
        <a:off x="5713328" y="2671501"/>
        <a:ext cx="4346743" cy="4446504"/>
      </dsp:txXfrm>
    </dsp:sp>
    <dsp:sp modelId="{D0E94F10-CE77-436E-9345-1679BA0FD132}">
      <dsp:nvSpPr>
        <dsp:cNvPr id="0" name=""/>
        <dsp:cNvSpPr/>
      </dsp:nvSpPr>
      <dsp:spPr>
        <a:xfrm>
          <a:off x="10664046" y="252706"/>
          <a:ext cx="4628911" cy="2338578"/>
        </a:xfrm>
        <a:prstGeom prst="roundRect">
          <a:avLst>
            <a:gd name="adj" fmla="val 10000"/>
          </a:avLst>
        </a:prstGeom>
        <a:blipFill>
          <a:blip xmlns:r="http://schemas.openxmlformats.org/officeDocument/2006/relationships" r:embed="rId3">
            <a:duotone>
              <a:schemeClr val="accent5">
                <a:hueOff val="-12785"/>
                <a:satOff val="608"/>
                <a:lumOff val="-2067"/>
                <a:alphaOff val="0"/>
                <a:shade val="20000"/>
                <a:satMod val="200000"/>
              </a:schemeClr>
              <a:schemeClr val="accent5">
                <a:hueOff val="-12785"/>
                <a:satOff val="608"/>
                <a:lumOff val="-2067"/>
                <a:alphaOff val="0"/>
                <a:tint val="12000"/>
                <a:satMod val="190000"/>
              </a:schemeClr>
            </a:duotone>
            <a:extLst>
              <a:ext uri="{28A0092B-C50C-407E-A947-70E740481C1C}">
                <a14:useLocalDpi xmlns:a14="http://schemas.microsoft.com/office/drawing/2010/main" val="0"/>
              </a:ext>
            </a:extLst>
          </a:blip>
          <a:srcRect/>
          <a:stretch>
            <a:fillRect t="-33000" b="-3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F5CE86-566E-4FEF-99C7-5A264109042B}">
      <dsp:nvSpPr>
        <dsp:cNvPr id="0" name=""/>
        <dsp:cNvSpPr/>
      </dsp:nvSpPr>
      <dsp:spPr>
        <a:xfrm rot="10800000">
          <a:off x="10664046" y="2671501"/>
          <a:ext cx="4628911" cy="4587588"/>
        </a:xfrm>
        <a:prstGeom prst="round2SameRect">
          <a:avLst>
            <a:gd name="adj1" fmla="val 10500"/>
            <a:gd name="adj2" fmla="val 0"/>
          </a:avLst>
        </a:prstGeom>
        <a:solidFill>
          <a:srgbClr val="0066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sl-SI" sz="2800" b="1" u="sng" kern="1200" dirty="0">
              <a:latin typeface="Abhaya Libre Regular" panose="020B0604020202020204" charset="0"/>
              <a:cs typeface="Abhaya Libre Regular" panose="020B0604020202020204" charset="0"/>
            </a:rPr>
            <a:t>Poklicni razvoj</a:t>
          </a:r>
        </a:p>
        <a:p>
          <a:pPr marL="0" lvl="0" indent="0" algn="ctr" defTabSz="1244600">
            <a:lnSpc>
              <a:spcPct val="90000"/>
            </a:lnSpc>
            <a:spcBef>
              <a:spcPct val="0"/>
            </a:spcBef>
            <a:spcAft>
              <a:spcPct val="35000"/>
            </a:spcAft>
            <a:buNone/>
          </a:pPr>
          <a:r>
            <a:rPr lang="sl-SI" sz="2400" b="0" i="1" u="none" kern="1200" dirty="0">
              <a:latin typeface="Abhaya Libre Regular" panose="020B0604020202020204" charset="0"/>
              <a:cs typeface="Abhaya Libre Regular" panose="020B0604020202020204" charset="0"/>
            </a:rPr>
            <a:t>Za pridobitev novih znanj in spretnosti boste imeli več možnosti za zaposlitev in se boste lažje povzpeli po poklicni lestvici.  Če imate potrebne sposobnosti, se lahko prijavite za zaposlitev na višji ravni z boljšim plačilom, lepšim delovnim okoljem in večjo odgovornostjo.</a:t>
          </a:r>
          <a:r>
            <a:rPr lang="en-US" sz="2400" b="0" i="1" u="none" kern="1200" dirty="0">
              <a:latin typeface="Abhaya Libre Regular" panose="020B0604020202020204" charset="0"/>
              <a:cs typeface="Abhaya Libre Regular" panose="020B0604020202020204" charset="0"/>
            </a:rPr>
            <a:t>
</a:t>
          </a:r>
        </a:p>
      </dsp:txBody>
      <dsp:txXfrm rot="10800000">
        <a:off x="10805130" y="2671501"/>
        <a:ext cx="4346743" cy="444650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7/31/2023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62.jpeg"/><Relationship Id="rId13" Type="http://schemas.openxmlformats.org/officeDocument/2006/relationships/hyperlink" Target="https://pixabay.com/" TargetMode="External"/><Relationship Id="rId3" Type="http://schemas.openxmlformats.org/officeDocument/2006/relationships/image" Target="../media/image52.svg"/><Relationship Id="rId7" Type="http://schemas.openxmlformats.org/officeDocument/2006/relationships/image" Target="../media/image12.png"/><Relationship Id="rId12" Type="http://schemas.openxmlformats.org/officeDocument/2006/relationships/image" Target="../media/image66.jpe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65.jpeg"/><Relationship Id="rId5" Type="http://schemas.openxmlformats.org/officeDocument/2006/relationships/image" Target="../media/image18.svg"/><Relationship Id="rId10" Type="http://schemas.openxmlformats.org/officeDocument/2006/relationships/image" Target="../media/image64.jpeg"/><Relationship Id="rId4" Type="http://schemas.openxmlformats.org/officeDocument/2006/relationships/image" Target="../media/image17.png"/><Relationship Id="rId9" Type="http://schemas.openxmlformats.org/officeDocument/2006/relationships/image" Target="../media/image63.jpeg"/></Relationships>
</file>

<file path=ppt/slides/_rels/slide1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55.svg"/></Relationships>
</file>

<file path=ppt/slides/_rels/slide1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hyperlink" Target="https://www.youtube.com/channel/UCtFRv9O2AHqOZjjynzrv-xg" TargetMode="External"/><Relationship Id="rId5" Type="http://schemas.openxmlformats.org/officeDocument/2006/relationships/image" Target="../media/image18.svg"/><Relationship Id="rId10" Type="http://schemas.openxmlformats.org/officeDocument/2006/relationships/image" Target="../media/image69.png"/><Relationship Id="rId4" Type="http://schemas.openxmlformats.org/officeDocument/2006/relationships/image" Target="../media/image17.png"/><Relationship Id="rId9" Type="http://schemas.openxmlformats.org/officeDocument/2006/relationships/image" Target="../media/image68.svg"/></Relationships>
</file>

<file path=ppt/slides/_rels/slide13.xml.rels><?xml version="1.0" encoding="UTF-8" standalone="yes"?>
<Relationships xmlns="http://schemas.openxmlformats.org/package/2006/relationships"><Relationship Id="rId8" Type="http://schemas.openxmlformats.org/officeDocument/2006/relationships/hyperlink" Target="https://translate.google.com/" TargetMode="External"/><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72.png"/><Relationship Id="rId5" Type="http://schemas.openxmlformats.org/officeDocument/2006/relationships/image" Target="../media/image18.svg"/><Relationship Id="rId10" Type="http://schemas.openxmlformats.org/officeDocument/2006/relationships/image" Target="../media/image71.svg"/><Relationship Id="rId4" Type="http://schemas.openxmlformats.org/officeDocument/2006/relationships/image" Target="../media/image17.png"/><Relationship Id="rId9" Type="http://schemas.openxmlformats.org/officeDocument/2006/relationships/image" Target="../media/image70.png"/></Relationships>
</file>

<file path=ppt/slides/_rels/slide14.xml.rels><?xml version="1.0" encoding="UTF-8" standalone="yes"?>
<Relationships xmlns="http://schemas.openxmlformats.org/package/2006/relationships"><Relationship Id="rId8" Type="http://schemas.openxmlformats.org/officeDocument/2006/relationships/hyperlink" Target="https://www.google.com/earth/education/" TargetMode="External"/><Relationship Id="rId13" Type="http://schemas.openxmlformats.org/officeDocument/2006/relationships/hyperlink" Target="https://creativecommons.org/licenses/by-nc-nd/3.0/" TargetMode="External"/><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hyperlink" Target="https://www.techzim.co.zw/2018/06/measure-distance-and-area-with-the-new-feature-on-google-earth/"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75.png"/><Relationship Id="rId5" Type="http://schemas.openxmlformats.org/officeDocument/2006/relationships/image" Target="../media/image18.svg"/><Relationship Id="rId10" Type="http://schemas.openxmlformats.org/officeDocument/2006/relationships/image" Target="../media/image74.svg"/><Relationship Id="rId4" Type="http://schemas.openxmlformats.org/officeDocument/2006/relationships/image" Target="../media/image17.png"/><Relationship Id="rId9" Type="http://schemas.openxmlformats.org/officeDocument/2006/relationships/image" Target="../media/image73.png"/></Relationships>
</file>

<file path=ppt/slides/_rels/slide15.xml.rels><?xml version="1.0" encoding="UTF-8" standalone="yes"?>
<Relationships xmlns="http://schemas.openxmlformats.org/package/2006/relationships"><Relationship Id="rId8" Type="http://schemas.openxmlformats.org/officeDocument/2006/relationships/hyperlink" Target="https://lens.google/" TargetMode="External"/><Relationship Id="rId13" Type="http://schemas.openxmlformats.org/officeDocument/2006/relationships/hyperlink" Target="https://creativecommons.org/licenses/by-nc-nd/3.0/" TargetMode="External"/><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hyperlink" Target="https://teknodiot.com/google-lens-nedir"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78.jpg"/><Relationship Id="rId5" Type="http://schemas.openxmlformats.org/officeDocument/2006/relationships/image" Target="../media/image18.svg"/><Relationship Id="rId10" Type="http://schemas.openxmlformats.org/officeDocument/2006/relationships/image" Target="../media/image77.svg"/><Relationship Id="rId4" Type="http://schemas.openxmlformats.org/officeDocument/2006/relationships/image" Target="../media/image17.png"/><Relationship Id="rId9" Type="http://schemas.openxmlformats.org/officeDocument/2006/relationships/image" Target="../media/image76.png"/></Relationships>
</file>

<file path=ppt/slides/_rels/slide16.xml.rels><?xml version="1.0" encoding="UTF-8" standalone="yes"?>
<Relationships xmlns="http://schemas.openxmlformats.org/package/2006/relationships"><Relationship Id="rId8" Type="http://schemas.openxmlformats.org/officeDocument/2006/relationships/hyperlink" Target="https://books.google.com/" TargetMode="External"/><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81.svg"/><Relationship Id="rId5" Type="http://schemas.openxmlformats.org/officeDocument/2006/relationships/image" Target="../media/image18.svg"/><Relationship Id="rId10" Type="http://schemas.openxmlformats.org/officeDocument/2006/relationships/image" Target="../media/image80.png"/><Relationship Id="rId4" Type="http://schemas.openxmlformats.org/officeDocument/2006/relationships/image" Target="../media/image17.png"/><Relationship Id="rId9" Type="http://schemas.openxmlformats.org/officeDocument/2006/relationships/image" Target="../media/image79.png"/></Relationships>
</file>

<file path=ppt/slides/_rels/slide17.xml.rels><?xml version="1.0" encoding="UTF-8" standalone="yes"?>
<Relationships xmlns="http://schemas.openxmlformats.org/package/2006/relationships"><Relationship Id="rId8" Type="http://schemas.openxmlformats.org/officeDocument/2006/relationships/hyperlink" Target="https://cloud.google.com/datasets" TargetMode="External"/><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84.jpg"/><Relationship Id="rId5" Type="http://schemas.openxmlformats.org/officeDocument/2006/relationships/image" Target="../media/image18.svg"/><Relationship Id="rId10" Type="http://schemas.openxmlformats.org/officeDocument/2006/relationships/image" Target="../media/image83.svg"/><Relationship Id="rId4" Type="http://schemas.openxmlformats.org/officeDocument/2006/relationships/image" Target="../media/image17.png"/><Relationship Id="rId9" Type="http://schemas.openxmlformats.org/officeDocument/2006/relationships/image" Target="../media/image82.png"/></Relationships>
</file>

<file path=ppt/slides/_rels/slide18.xml.rels><?xml version="1.0" encoding="UTF-8" standalone="yes"?>
<Relationships xmlns="http://schemas.openxmlformats.org/package/2006/relationships"><Relationship Id="rId8" Type="http://schemas.openxmlformats.org/officeDocument/2006/relationships/hyperlink" Target="https://scholar.google.com/" TargetMode="External"/><Relationship Id="rId13" Type="http://schemas.openxmlformats.org/officeDocument/2006/relationships/hyperlink" Target="https://creativecommons.org/licenses/by-nc-sa/3.0/" TargetMode="External"/><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hyperlink" Target="https://aretio.blogspot.com/2019/11/el-perfil-en-google-scholar-de-los-mas.html"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85.png"/><Relationship Id="rId5" Type="http://schemas.openxmlformats.org/officeDocument/2006/relationships/image" Target="../media/image18.svg"/><Relationship Id="rId10" Type="http://schemas.openxmlformats.org/officeDocument/2006/relationships/image" Target="../media/image83.svg"/><Relationship Id="rId4" Type="http://schemas.openxmlformats.org/officeDocument/2006/relationships/image" Target="../media/image17.png"/><Relationship Id="rId9" Type="http://schemas.openxmlformats.org/officeDocument/2006/relationships/image" Target="../media/image82.png"/></Relationships>
</file>

<file path=ppt/slides/_rels/slide19.xml.rels><?xml version="1.0" encoding="UTF-8" standalone="yes"?>
<Relationships xmlns="http://schemas.openxmlformats.org/package/2006/relationships"><Relationship Id="rId8" Type="http://schemas.openxmlformats.org/officeDocument/2006/relationships/hyperlink" Target="https://experiments.withgoogle.com/" TargetMode="External"/><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hyperlink" Target="https://pixabay.com/illustrations/spot-explosion-star-experiment-1502037/"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58.svg"/><Relationship Id="rId5" Type="http://schemas.openxmlformats.org/officeDocument/2006/relationships/image" Target="../media/image18.svg"/><Relationship Id="rId10" Type="http://schemas.openxmlformats.org/officeDocument/2006/relationships/image" Target="../media/image57.png"/><Relationship Id="rId4" Type="http://schemas.openxmlformats.org/officeDocument/2006/relationships/image" Target="../media/image17.png"/><Relationship Id="rId9" Type="http://schemas.openxmlformats.org/officeDocument/2006/relationships/image" Target="../media/image86.jpe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12.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ideo" Target="https://www.youtube.com/embed/J6_8Bqg3P8I?start=46&amp;feature=oembed" TargetMode="Externa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4.svg"/><Relationship Id="rId9" Type="http://schemas.openxmlformats.org/officeDocument/2006/relationships/image" Target="../media/image87.jpeg"/></Relationships>
</file>

<file path=ppt/slides/_rels/slide21.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60.sv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59.png"/><Relationship Id="rId17" Type="http://schemas.openxmlformats.org/officeDocument/2006/relationships/image" Target="../media/image26.svg"/><Relationship Id="rId2" Type="http://schemas.openxmlformats.org/officeDocument/2006/relationships/image" Target="../media/image3.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58.svg"/><Relationship Id="rId5" Type="http://schemas.openxmlformats.org/officeDocument/2006/relationships/image" Target="../media/image18.svg"/><Relationship Id="rId15" Type="http://schemas.openxmlformats.org/officeDocument/2006/relationships/image" Target="../media/image89.svg"/><Relationship Id="rId10" Type="http://schemas.openxmlformats.org/officeDocument/2006/relationships/image" Target="../media/image57.png"/><Relationship Id="rId4" Type="http://schemas.openxmlformats.org/officeDocument/2006/relationships/image" Target="../media/image17.png"/><Relationship Id="rId9" Type="http://schemas.openxmlformats.org/officeDocument/2006/relationships/image" Target="../media/image55.svg"/><Relationship Id="rId14" Type="http://schemas.openxmlformats.org/officeDocument/2006/relationships/image" Target="../media/image88.png"/></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diagramColors" Target="../diagrams/colors1.xml"/><Relationship Id="rId18" Type="http://schemas.openxmlformats.org/officeDocument/2006/relationships/image" Target="../media/image91.sv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diagramQuickStyle" Target="../diagrams/quickStyle1.xml"/><Relationship Id="rId17" Type="http://schemas.openxmlformats.org/officeDocument/2006/relationships/image" Target="../media/image90.png"/><Relationship Id="rId2" Type="http://schemas.openxmlformats.org/officeDocument/2006/relationships/image" Target="../media/image3.png"/><Relationship Id="rId16" Type="http://schemas.openxmlformats.org/officeDocument/2006/relationships/image" Target="../media/image55.sv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diagramLayout" Target="../diagrams/layout1.xml"/><Relationship Id="rId5" Type="http://schemas.openxmlformats.org/officeDocument/2006/relationships/image" Target="../media/image18.svg"/><Relationship Id="rId15" Type="http://schemas.openxmlformats.org/officeDocument/2006/relationships/image" Target="../media/image54.png"/><Relationship Id="rId10" Type="http://schemas.openxmlformats.org/officeDocument/2006/relationships/diagramData" Target="../diagrams/data1.xml"/><Relationship Id="rId4" Type="http://schemas.openxmlformats.org/officeDocument/2006/relationships/image" Target="../media/image17.png"/><Relationship Id="rId9" Type="http://schemas.openxmlformats.org/officeDocument/2006/relationships/image" Target="../media/image26.svg"/><Relationship Id="rId14" Type="http://schemas.microsoft.com/office/2007/relationships/diagramDrawing" Target="../diagrams/drawing1.xml"/></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diagramColors" Target="../diagrams/colors2.xml"/><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diagramQuickStyle" Target="../diagrams/quickStyle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diagramLayout" Target="../diagrams/layout2.xml"/><Relationship Id="rId5" Type="http://schemas.openxmlformats.org/officeDocument/2006/relationships/image" Target="../media/image18.svg"/><Relationship Id="rId10" Type="http://schemas.openxmlformats.org/officeDocument/2006/relationships/diagramData" Target="../diagrams/data2.xml"/><Relationship Id="rId4" Type="http://schemas.openxmlformats.org/officeDocument/2006/relationships/image" Target="../media/image17.png"/><Relationship Id="rId9" Type="http://schemas.openxmlformats.org/officeDocument/2006/relationships/image" Target="../media/image26.svg"/><Relationship Id="rId14" Type="http://schemas.microsoft.com/office/2007/relationships/diagramDrawing" Target="../diagrams/drawing2.xml"/></Relationships>
</file>

<file path=ppt/slides/_rels/slide24.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60.sv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59.png"/><Relationship Id="rId17" Type="http://schemas.openxmlformats.org/officeDocument/2006/relationships/image" Target="../media/image96.svg"/><Relationship Id="rId2" Type="http://schemas.openxmlformats.org/officeDocument/2006/relationships/image" Target="../media/image3.png"/><Relationship Id="rId16"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58.svg"/><Relationship Id="rId5" Type="http://schemas.openxmlformats.org/officeDocument/2006/relationships/image" Target="../media/image18.svg"/><Relationship Id="rId15" Type="http://schemas.openxmlformats.org/officeDocument/2006/relationships/image" Target="../media/image26.svg"/><Relationship Id="rId10" Type="http://schemas.openxmlformats.org/officeDocument/2006/relationships/image" Target="../media/image57.png"/><Relationship Id="rId4" Type="http://schemas.openxmlformats.org/officeDocument/2006/relationships/image" Target="../media/image17.png"/><Relationship Id="rId9" Type="http://schemas.openxmlformats.org/officeDocument/2006/relationships/image" Target="../media/image55.svg"/><Relationship Id="rId14" Type="http://schemas.openxmlformats.org/officeDocument/2006/relationships/image" Target="../media/image25.png"/></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diagramColors" Target="../diagrams/colors3.xml"/><Relationship Id="rId18" Type="http://schemas.openxmlformats.org/officeDocument/2006/relationships/image" Target="../media/image91.sv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diagramQuickStyle" Target="../diagrams/quickStyle3.xml"/><Relationship Id="rId17" Type="http://schemas.openxmlformats.org/officeDocument/2006/relationships/image" Target="../media/image90.png"/><Relationship Id="rId2" Type="http://schemas.openxmlformats.org/officeDocument/2006/relationships/image" Target="../media/image3.png"/><Relationship Id="rId16" Type="http://schemas.openxmlformats.org/officeDocument/2006/relationships/image" Target="../media/image55.sv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diagramLayout" Target="../diagrams/layout3.xml"/><Relationship Id="rId5" Type="http://schemas.openxmlformats.org/officeDocument/2006/relationships/image" Target="../media/image18.svg"/><Relationship Id="rId15" Type="http://schemas.openxmlformats.org/officeDocument/2006/relationships/image" Target="../media/image54.png"/><Relationship Id="rId10" Type="http://schemas.openxmlformats.org/officeDocument/2006/relationships/diagramData" Target="../diagrams/data3.xml"/><Relationship Id="rId4" Type="http://schemas.openxmlformats.org/officeDocument/2006/relationships/image" Target="../media/image17.png"/><Relationship Id="rId9" Type="http://schemas.openxmlformats.org/officeDocument/2006/relationships/image" Target="../media/image26.svg"/><Relationship Id="rId14" Type="http://schemas.microsoft.com/office/2007/relationships/diagramDrawing" Target="../diagrams/drawing3.xml"/></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diagramColors" Target="../diagrams/colors4.xml"/><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diagramQuickStyle" Target="../diagrams/quickStyle4.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diagramLayout" Target="../diagrams/layout4.xml"/><Relationship Id="rId5" Type="http://schemas.openxmlformats.org/officeDocument/2006/relationships/image" Target="../media/image18.svg"/><Relationship Id="rId10" Type="http://schemas.openxmlformats.org/officeDocument/2006/relationships/diagramData" Target="../diagrams/data4.xml"/><Relationship Id="rId4" Type="http://schemas.openxmlformats.org/officeDocument/2006/relationships/image" Target="../media/image17.png"/><Relationship Id="rId9" Type="http://schemas.openxmlformats.org/officeDocument/2006/relationships/image" Target="../media/image26.svg"/><Relationship Id="rId14" Type="http://schemas.microsoft.com/office/2007/relationships/diagramDrawing" Target="../diagrams/drawing4.xml"/></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diagramColors" Target="../diagrams/colors5.xml"/><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diagramQuickStyle" Target="../diagrams/quickStyle5.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diagramLayout" Target="../diagrams/layout5.xml"/><Relationship Id="rId5" Type="http://schemas.openxmlformats.org/officeDocument/2006/relationships/image" Target="../media/image18.svg"/><Relationship Id="rId10" Type="http://schemas.openxmlformats.org/officeDocument/2006/relationships/diagramData" Target="../diagrams/data5.xml"/><Relationship Id="rId4" Type="http://schemas.openxmlformats.org/officeDocument/2006/relationships/image" Target="../media/image17.png"/><Relationship Id="rId9" Type="http://schemas.openxmlformats.org/officeDocument/2006/relationships/image" Target="../media/image26.svg"/><Relationship Id="rId14" Type="http://schemas.microsoft.com/office/2007/relationships/diagramDrawing" Target="../diagrams/drawing5.xml"/></Relationships>
</file>

<file path=ppt/slides/_rels/slide2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hyperlink" Target="https://whatfix.com/blog/reskilling/" TargetMode="External"/><Relationship Id="rId5" Type="http://schemas.openxmlformats.org/officeDocument/2006/relationships/image" Target="../media/image18.svg"/><Relationship Id="rId10" Type="http://schemas.openxmlformats.org/officeDocument/2006/relationships/image" Target="../media/image100.png"/><Relationship Id="rId4" Type="http://schemas.openxmlformats.org/officeDocument/2006/relationships/image" Target="../media/image17.png"/><Relationship Id="rId9" Type="http://schemas.openxmlformats.org/officeDocument/2006/relationships/image" Target="../media/image26.svg"/></Relationships>
</file>

<file path=ppt/slides/_rels/slide29.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12.png"/><Relationship Id="rId3" Type="http://schemas.openxmlformats.org/officeDocument/2006/relationships/image" Target="../media/image102.svg"/><Relationship Id="rId7" Type="http://schemas.openxmlformats.org/officeDocument/2006/relationships/image" Target="../media/image17.png"/><Relationship Id="rId12" Type="http://schemas.openxmlformats.org/officeDocument/2006/relationships/image" Target="../media/image30.svg"/><Relationship Id="rId2" Type="http://schemas.openxmlformats.org/officeDocument/2006/relationships/image" Target="../media/image101.png"/><Relationship Id="rId1" Type="http://schemas.openxmlformats.org/officeDocument/2006/relationships/slideLayout" Target="../slideLayouts/slideLayout7.xml"/><Relationship Id="rId6" Type="http://schemas.openxmlformats.org/officeDocument/2006/relationships/image" Target="../media/image104.svg"/><Relationship Id="rId11" Type="http://schemas.openxmlformats.org/officeDocument/2006/relationships/image" Target="../media/image29.png"/><Relationship Id="rId5" Type="http://schemas.openxmlformats.org/officeDocument/2006/relationships/image" Target="../media/image103.png"/><Relationship Id="rId10" Type="http://schemas.openxmlformats.org/officeDocument/2006/relationships/image" Target="../media/image26.svg"/><Relationship Id="rId4" Type="http://schemas.openxmlformats.org/officeDocument/2006/relationships/image" Target="../media/image11.png"/><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2.png"/><Relationship Id="rId3" Type="http://schemas.openxmlformats.org/officeDocument/2006/relationships/image" Target="../media/image4.svg"/><Relationship Id="rId7" Type="http://schemas.openxmlformats.org/officeDocument/2006/relationships/image" Target="../media/image26.svg"/><Relationship Id="rId12" Type="http://schemas.openxmlformats.org/officeDocument/2006/relationships/image" Target="../media/image14.svg"/><Relationship Id="rId17" Type="http://schemas.openxmlformats.org/officeDocument/2006/relationships/image" Target="../media/image30.svg"/><Relationship Id="rId2" Type="http://schemas.openxmlformats.org/officeDocument/2006/relationships/image" Target="../media/image3.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13.png"/><Relationship Id="rId5" Type="http://schemas.openxmlformats.org/officeDocument/2006/relationships/image" Target="../media/image6.svg"/><Relationship Id="rId15" Type="http://schemas.openxmlformats.org/officeDocument/2006/relationships/image" Target="../media/image10.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28.svg"/><Relationship Id="rId1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12.png"/><Relationship Id="rId3" Type="http://schemas.openxmlformats.org/officeDocument/2006/relationships/image" Target="../media/image102.svg"/><Relationship Id="rId7" Type="http://schemas.openxmlformats.org/officeDocument/2006/relationships/image" Target="../media/image17.png"/><Relationship Id="rId12" Type="http://schemas.openxmlformats.org/officeDocument/2006/relationships/image" Target="../media/image30.svg"/><Relationship Id="rId2" Type="http://schemas.openxmlformats.org/officeDocument/2006/relationships/image" Target="../media/image101.png"/><Relationship Id="rId1" Type="http://schemas.openxmlformats.org/officeDocument/2006/relationships/slideLayout" Target="../slideLayouts/slideLayout7.xml"/><Relationship Id="rId6" Type="http://schemas.openxmlformats.org/officeDocument/2006/relationships/image" Target="../media/image104.svg"/><Relationship Id="rId11" Type="http://schemas.openxmlformats.org/officeDocument/2006/relationships/image" Target="../media/image29.png"/><Relationship Id="rId5" Type="http://schemas.openxmlformats.org/officeDocument/2006/relationships/image" Target="../media/image103.png"/><Relationship Id="rId10" Type="http://schemas.openxmlformats.org/officeDocument/2006/relationships/image" Target="../media/image26.svg"/><Relationship Id="rId4" Type="http://schemas.openxmlformats.org/officeDocument/2006/relationships/image" Target="../media/image11.png"/><Relationship Id="rId9" Type="http://schemas.openxmlformats.org/officeDocument/2006/relationships/image" Target="../media/image25.png"/></Relationships>
</file>

<file path=ppt/slides/_rels/slide31.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12.png"/><Relationship Id="rId3" Type="http://schemas.openxmlformats.org/officeDocument/2006/relationships/image" Target="../media/image102.svg"/><Relationship Id="rId7" Type="http://schemas.openxmlformats.org/officeDocument/2006/relationships/image" Target="../media/image17.png"/><Relationship Id="rId12" Type="http://schemas.openxmlformats.org/officeDocument/2006/relationships/image" Target="../media/image30.svg"/><Relationship Id="rId2" Type="http://schemas.openxmlformats.org/officeDocument/2006/relationships/image" Target="../media/image101.png"/><Relationship Id="rId1" Type="http://schemas.openxmlformats.org/officeDocument/2006/relationships/slideLayout" Target="../slideLayouts/slideLayout7.xml"/><Relationship Id="rId6" Type="http://schemas.openxmlformats.org/officeDocument/2006/relationships/image" Target="../media/image104.svg"/><Relationship Id="rId11" Type="http://schemas.openxmlformats.org/officeDocument/2006/relationships/image" Target="../media/image29.png"/><Relationship Id="rId5" Type="http://schemas.openxmlformats.org/officeDocument/2006/relationships/image" Target="../media/image103.png"/><Relationship Id="rId10" Type="http://schemas.openxmlformats.org/officeDocument/2006/relationships/image" Target="../media/image26.svg"/><Relationship Id="rId4" Type="http://schemas.openxmlformats.org/officeDocument/2006/relationships/image" Target="../media/image11.png"/><Relationship Id="rId9" Type="http://schemas.openxmlformats.org/officeDocument/2006/relationships/image" Target="../media/image25.png"/></Relationships>
</file>

<file path=ppt/slides/_rels/slide3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ideo" Target="https://www.youtube.com/embed/J6_8Bqg3P8I?feature=oembed" TargetMode="External"/><Relationship Id="rId6" Type="http://schemas.openxmlformats.org/officeDocument/2006/relationships/image" Target="../media/image18.svg"/><Relationship Id="rId11" Type="http://schemas.openxmlformats.org/officeDocument/2006/relationships/image" Target="../media/image87.jpeg"/><Relationship Id="rId5" Type="http://schemas.openxmlformats.org/officeDocument/2006/relationships/image" Target="../media/image17.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s>
</file>

<file path=ppt/slides/_rels/slide33.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52.svg"/><Relationship Id="rId7" Type="http://schemas.openxmlformats.org/officeDocument/2006/relationships/image" Target="../media/image1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8" Type="http://schemas.openxmlformats.org/officeDocument/2006/relationships/image" Target="../media/image106.jpeg"/><Relationship Id="rId3" Type="http://schemas.openxmlformats.org/officeDocument/2006/relationships/image" Target="../media/image52.svg"/><Relationship Id="rId7" Type="http://schemas.openxmlformats.org/officeDocument/2006/relationships/image" Target="../media/image1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52.svg"/><Relationship Id="rId7" Type="http://schemas.openxmlformats.org/officeDocument/2006/relationships/image" Target="../media/image1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8" Type="http://schemas.openxmlformats.org/officeDocument/2006/relationships/image" Target="../media/image108.jpeg"/><Relationship Id="rId3" Type="http://schemas.openxmlformats.org/officeDocument/2006/relationships/image" Target="../media/image52.svg"/><Relationship Id="rId7" Type="http://schemas.openxmlformats.org/officeDocument/2006/relationships/image" Target="../media/image1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52.svg"/><Relationship Id="rId7" Type="http://schemas.openxmlformats.org/officeDocument/2006/relationships/image" Target="../media/image1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ideo" Target="https://www.youtube.com/embed/3sdm65O_2jI?feature=oembed" TargetMode="External"/><Relationship Id="rId6" Type="http://schemas.openxmlformats.org/officeDocument/2006/relationships/image" Target="../media/image18.svg"/><Relationship Id="rId11" Type="http://schemas.openxmlformats.org/officeDocument/2006/relationships/image" Target="../media/image110.jpeg"/><Relationship Id="rId5" Type="http://schemas.openxmlformats.org/officeDocument/2006/relationships/image" Target="../media/image17.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s>
</file>

<file path=ppt/slides/_rels/slide39.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hyperlink" Target="https://goi.mit.edu/2022/04/21/five-companies-investing-in-upskilling-the-workforce/" TargetMode="External"/><Relationship Id="rId3" Type="http://schemas.openxmlformats.org/officeDocument/2006/relationships/image" Target="../media/image112.svg"/><Relationship Id="rId7" Type="http://schemas.openxmlformats.org/officeDocument/2006/relationships/image" Target="../media/image6.svg"/><Relationship Id="rId12" Type="http://schemas.openxmlformats.org/officeDocument/2006/relationships/hyperlink" Target="https://www.eseibusinessschool.com/3-reasons-why-upskilling-or-reskilling-is-important-in-2021/" TargetMode="External"/><Relationship Id="rId17" Type="http://schemas.openxmlformats.org/officeDocument/2006/relationships/image" Target="../media/image30.svg"/><Relationship Id="rId2" Type="http://schemas.openxmlformats.org/officeDocument/2006/relationships/image" Target="../media/image111.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hyperlink" Target="https://www.skillsyouneed.com/rhubarb/upskilling-professional-life.html" TargetMode="External"/><Relationship Id="rId5" Type="http://schemas.openxmlformats.org/officeDocument/2006/relationships/image" Target="../media/image16.svg"/><Relationship Id="rId15" Type="http://schemas.openxmlformats.org/officeDocument/2006/relationships/image" Target="../media/image12.png"/><Relationship Id="rId10" Type="http://schemas.openxmlformats.org/officeDocument/2006/relationships/image" Target="../media/image11.png"/><Relationship Id="rId4" Type="http://schemas.openxmlformats.org/officeDocument/2006/relationships/image" Target="../media/image15.png"/><Relationship Id="rId9" Type="http://schemas.openxmlformats.org/officeDocument/2006/relationships/image" Target="../media/image114.svg"/><Relationship Id="rId14" Type="http://schemas.openxmlformats.org/officeDocument/2006/relationships/hyperlink" Target="https://learning.google/life/"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6.svg"/><Relationship Id="rId18" Type="http://schemas.openxmlformats.org/officeDocument/2006/relationships/image" Target="../media/image11.png"/><Relationship Id="rId26" Type="http://schemas.openxmlformats.org/officeDocument/2006/relationships/image" Target="../media/image44.png"/><Relationship Id="rId3" Type="http://schemas.openxmlformats.org/officeDocument/2006/relationships/image" Target="../media/image32.svg"/><Relationship Id="rId21" Type="http://schemas.openxmlformats.org/officeDocument/2006/relationships/image" Target="../media/image39.png"/><Relationship Id="rId7" Type="http://schemas.openxmlformats.org/officeDocument/2006/relationships/image" Target="../media/image34.svg"/><Relationship Id="rId12" Type="http://schemas.openxmlformats.org/officeDocument/2006/relationships/image" Target="../media/image25.png"/><Relationship Id="rId17" Type="http://schemas.openxmlformats.org/officeDocument/2006/relationships/image" Target="../media/image28.svg"/><Relationship Id="rId25" Type="http://schemas.openxmlformats.org/officeDocument/2006/relationships/image" Target="../media/image43.png"/><Relationship Id="rId2" Type="http://schemas.openxmlformats.org/officeDocument/2006/relationships/image" Target="../media/image31.png"/><Relationship Id="rId16" Type="http://schemas.openxmlformats.org/officeDocument/2006/relationships/image" Target="../media/image27.png"/><Relationship Id="rId20"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6.svg"/><Relationship Id="rId24" Type="http://schemas.openxmlformats.org/officeDocument/2006/relationships/image" Target="../media/image42.png"/><Relationship Id="rId5" Type="http://schemas.openxmlformats.org/officeDocument/2006/relationships/image" Target="../media/image2.svg"/><Relationship Id="rId15" Type="http://schemas.openxmlformats.org/officeDocument/2006/relationships/image" Target="../media/image36.svg"/><Relationship Id="rId23" Type="http://schemas.openxmlformats.org/officeDocument/2006/relationships/image" Target="../media/image41.png"/><Relationship Id="rId10" Type="http://schemas.openxmlformats.org/officeDocument/2006/relationships/image" Target="../media/image5.png"/><Relationship Id="rId19" Type="http://schemas.openxmlformats.org/officeDocument/2006/relationships/image" Target="../media/image37.png"/><Relationship Id="rId4" Type="http://schemas.openxmlformats.org/officeDocument/2006/relationships/image" Target="../media/image1.png"/><Relationship Id="rId9" Type="http://schemas.openxmlformats.org/officeDocument/2006/relationships/image" Target="../media/image4.svg"/><Relationship Id="rId14" Type="http://schemas.openxmlformats.org/officeDocument/2006/relationships/image" Target="../media/image35.png"/><Relationship Id="rId22" Type="http://schemas.openxmlformats.org/officeDocument/2006/relationships/image" Target="../media/image40.png"/><Relationship Id="rId27" Type="http://schemas.openxmlformats.org/officeDocument/2006/relationships/image" Target="../media/image12.png"/></Relationships>
</file>

<file path=ppt/slides/_rels/slide40.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6.svg"/><Relationship Id="rId18" Type="http://schemas.openxmlformats.org/officeDocument/2006/relationships/image" Target="../media/image125.png"/><Relationship Id="rId3" Type="http://schemas.openxmlformats.org/officeDocument/2006/relationships/image" Target="../media/image2.svg"/><Relationship Id="rId21" Type="http://schemas.openxmlformats.org/officeDocument/2006/relationships/image" Target="../media/image128.svg"/><Relationship Id="rId7" Type="http://schemas.openxmlformats.org/officeDocument/2006/relationships/image" Target="../media/image4.svg"/><Relationship Id="rId12" Type="http://schemas.openxmlformats.org/officeDocument/2006/relationships/image" Target="../media/image5.png"/><Relationship Id="rId17" Type="http://schemas.openxmlformats.org/officeDocument/2006/relationships/image" Target="../media/image124.svg"/><Relationship Id="rId2" Type="http://schemas.openxmlformats.org/officeDocument/2006/relationships/image" Target="../media/image1.png"/><Relationship Id="rId16" Type="http://schemas.openxmlformats.org/officeDocument/2006/relationships/image" Target="../media/image123.png"/><Relationship Id="rId20" Type="http://schemas.openxmlformats.org/officeDocument/2006/relationships/image" Target="../media/image127.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20.svg"/><Relationship Id="rId5" Type="http://schemas.openxmlformats.org/officeDocument/2006/relationships/image" Target="../media/image116.svg"/><Relationship Id="rId15" Type="http://schemas.openxmlformats.org/officeDocument/2006/relationships/image" Target="../media/image122.svg"/><Relationship Id="rId10" Type="http://schemas.openxmlformats.org/officeDocument/2006/relationships/image" Target="../media/image119.png"/><Relationship Id="rId19" Type="http://schemas.openxmlformats.org/officeDocument/2006/relationships/image" Target="../media/image126.svg"/><Relationship Id="rId4" Type="http://schemas.openxmlformats.org/officeDocument/2006/relationships/image" Target="../media/image115.png"/><Relationship Id="rId9" Type="http://schemas.openxmlformats.org/officeDocument/2006/relationships/image" Target="../media/image118.svg"/><Relationship Id="rId14" Type="http://schemas.openxmlformats.org/officeDocument/2006/relationships/image" Target="../media/image121.png"/><Relationship Id="rId22"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26.svg"/><Relationship Id="rId3" Type="http://schemas.openxmlformats.org/officeDocument/2006/relationships/image" Target="../media/image14.svg"/><Relationship Id="rId7" Type="http://schemas.openxmlformats.org/officeDocument/2006/relationships/image" Target="../media/image46.svg"/><Relationship Id="rId12" Type="http://schemas.openxmlformats.org/officeDocument/2006/relationships/image" Target="../media/image25.png"/><Relationship Id="rId17" Type="http://schemas.openxmlformats.org/officeDocument/2006/relationships/image" Target="../media/image12.png"/><Relationship Id="rId2" Type="http://schemas.openxmlformats.org/officeDocument/2006/relationships/image" Target="../media/image13.png"/><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18.svg"/><Relationship Id="rId5" Type="http://schemas.openxmlformats.org/officeDocument/2006/relationships/image" Target="../media/image16.svg"/><Relationship Id="rId15" Type="http://schemas.openxmlformats.org/officeDocument/2006/relationships/image" Target="../media/image50.svg"/><Relationship Id="rId10"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media/image48.svg"/><Relationship Id="rId14" Type="http://schemas.openxmlformats.org/officeDocument/2006/relationships/image" Target="../media/image49.png"/></Relationships>
</file>

<file path=ppt/slides/_rels/slide6.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image" Target="../media/image52.svg"/><Relationship Id="rId7" Type="http://schemas.openxmlformats.org/officeDocument/2006/relationships/image" Target="../media/image1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56.jpe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55.svg"/><Relationship Id="rId2" Type="http://schemas.openxmlformats.org/officeDocument/2006/relationships/slideLayout" Target="../slideLayouts/slideLayout7.xml"/><Relationship Id="rId1" Type="http://schemas.openxmlformats.org/officeDocument/2006/relationships/video" Target="https://www.youtube.com/embed/NljvcJUoNt4?feature=oembed" TargetMode="External"/><Relationship Id="rId6" Type="http://schemas.openxmlformats.org/officeDocument/2006/relationships/image" Target="../media/image18.svg"/><Relationship Id="rId11" Type="http://schemas.openxmlformats.org/officeDocument/2006/relationships/image" Target="../media/image54.png"/><Relationship Id="rId5" Type="http://schemas.openxmlformats.org/officeDocument/2006/relationships/image" Target="../media/image17.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60.sv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5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58.svg"/><Relationship Id="rId5" Type="http://schemas.openxmlformats.org/officeDocument/2006/relationships/image" Target="../media/image18.svg"/><Relationship Id="rId15" Type="http://schemas.openxmlformats.org/officeDocument/2006/relationships/image" Target="../media/image26.svg"/><Relationship Id="rId10" Type="http://schemas.openxmlformats.org/officeDocument/2006/relationships/image" Target="../media/image57.png"/><Relationship Id="rId4" Type="http://schemas.openxmlformats.org/officeDocument/2006/relationships/image" Target="../media/image17.png"/><Relationship Id="rId9" Type="http://schemas.openxmlformats.org/officeDocument/2006/relationships/image" Target="../media/image55.svg"/><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1.png"/><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ideo" Target="https://www.youtube.com/embed/QVysbQ82C8s?feature=oembed" TargetMode="Externa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52.svg"/><Relationship Id="rId9" Type="http://schemas.openxmlformats.org/officeDocument/2006/relationships/image" Target="../media/image6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52805">
            <a:off x="7890475" y="-2171729"/>
            <a:ext cx="5364129" cy="536412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196164">
            <a:off x="-4478873" y="6861709"/>
            <a:ext cx="11622266" cy="1238807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027651" y="8452049"/>
            <a:ext cx="2556197" cy="275128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85502">
            <a:off x="-1434135" y="-1156985"/>
            <a:ext cx="3750108" cy="3745193"/>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632729">
            <a:off x="16143270" y="-2037213"/>
            <a:ext cx="4881157" cy="4874760"/>
          </a:xfrm>
          <a:prstGeom prst="rect">
            <a:avLst/>
          </a:prstGeom>
        </p:spPr>
      </p:pic>
      <p:pic>
        <p:nvPicPr>
          <p:cNvPr id="7" name="Picture 7"/>
          <p:cNvPicPr>
            <a:picLocks noChangeAspect="1"/>
          </p:cNvPicPr>
          <p:nvPr/>
        </p:nvPicPr>
        <p:blipFill>
          <a:blip r:embed="rId12"/>
          <a:srcRect/>
          <a:stretch>
            <a:fillRect/>
          </a:stretch>
        </p:blipFill>
        <p:spPr>
          <a:xfrm>
            <a:off x="243213" y="715612"/>
            <a:ext cx="7274007" cy="7274007"/>
          </a:xfrm>
          <a:prstGeom prst="rect">
            <a:avLst/>
          </a:prstGeom>
        </p:spPr>
      </p:pic>
      <p:pic>
        <p:nvPicPr>
          <p:cNvPr id="8" name="Picture 8"/>
          <p:cNvPicPr>
            <a:picLocks noChangeAspect="1"/>
          </p:cNvPicPr>
          <p:nvPr/>
        </p:nvPicPr>
        <p:blipFill>
          <a:blip r:embed="rId13"/>
          <a:srcRect/>
          <a:stretch>
            <a:fillRect/>
          </a:stretch>
        </p:blipFill>
        <p:spPr>
          <a:xfrm>
            <a:off x="7752212" y="9258300"/>
            <a:ext cx="3710720" cy="779251"/>
          </a:xfrm>
          <a:prstGeom prst="rect">
            <a:avLst/>
          </a:prstGeom>
        </p:spPr>
      </p:pic>
      <p:sp>
        <p:nvSpPr>
          <p:cNvPr id="9" name="TextBox 9"/>
          <p:cNvSpPr txBox="1"/>
          <p:nvPr/>
        </p:nvSpPr>
        <p:spPr>
          <a:xfrm>
            <a:off x="7752212" y="3645911"/>
            <a:ext cx="9849988" cy="2394886"/>
          </a:xfrm>
          <a:prstGeom prst="rect">
            <a:avLst/>
          </a:prstGeom>
        </p:spPr>
        <p:txBody>
          <a:bodyPr wrap="square" lIns="0" tIns="0" rIns="0" bIns="0" rtlCol="0" anchor="t">
            <a:spAutoFit/>
          </a:bodyPr>
          <a:lstStyle/>
          <a:p>
            <a:pPr>
              <a:lnSpc>
                <a:spcPts val="6300"/>
              </a:lnSpc>
            </a:pPr>
            <a:r>
              <a:rPr lang="en-US" sz="4500" dirty="0" err="1">
                <a:solidFill>
                  <a:srgbClr val="000000"/>
                </a:solidFill>
                <a:latin typeface="Abhaya Libre Regular"/>
              </a:rPr>
              <a:t>Spodbujanje</a:t>
            </a:r>
            <a:r>
              <a:rPr lang="en-US" sz="4500" dirty="0">
                <a:solidFill>
                  <a:srgbClr val="000000"/>
                </a:solidFill>
                <a:latin typeface="Abhaya Libre Regular"/>
              </a:rPr>
              <a:t> </a:t>
            </a:r>
            <a:r>
              <a:rPr lang="en-US" sz="4500" dirty="0" err="1">
                <a:solidFill>
                  <a:srgbClr val="000000"/>
                </a:solidFill>
                <a:latin typeface="Abhaya Libre Regular"/>
              </a:rPr>
              <a:t>regionalnega</a:t>
            </a:r>
            <a:r>
              <a:rPr lang="en-US" sz="4500" dirty="0">
                <a:solidFill>
                  <a:srgbClr val="000000"/>
                </a:solidFill>
                <a:latin typeface="Abhaya Libre Regular"/>
              </a:rPr>
              <a:t> </a:t>
            </a:r>
            <a:r>
              <a:rPr lang="en-US" sz="4500" dirty="0" err="1">
                <a:solidFill>
                  <a:srgbClr val="000000"/>
                </a:solidFill>
                <a:latin typeface="Abhaya Libre Regular"/>
              </a:rPr>
              <a:t>razvoja</a:t>
            </a:r>
            <a:r>
              <a:rPr lang="en-US" sz="4500" dirty="0">
                <a:solidFill>
                  <a:srgbClr val="000000"/>
                </a:solidFill>
                <a:latin typeface="Abhaya Libre Regular"/>
              </a:rPr>
              <a:t> s </a:t>
            </a:r>
            <a:r>
              <a:rPr lang="en-US" sz="4500" dirty="0" err="1">
                <a:solidFill>
                  <a:srgbClr val="000000"/>
                </a:solidFill>
                <a:latin typeface="Abhaya Libre Regular"/>
              </a:rPr>
              <a:t>krepitvijo</a:t>
            </a:r>
            <a:r>
              <a:rPr lang="en-US" sz="4500" dirty="0">
                <a:solidFill>
                  <a:srgbClr val="000000"/>
                </a:solidFill>
                <a:latin typeface="Abhaya Libre Regular"/>
              </a:rPr>
              <a:t> </a:t>
            </a:r>
            <a:r>
              <a:rPr lang="en-US" sz="4500" dirty="0" err="1">
                <a:solidFill>
                  <a:srgbClr val="000000"/>
                </a:solidFill>
                <a:latin typeface="Abhaya Libre Regular"/>
              </a:rPr>
              <a:t>zmogljivosti</a:t>
            </a:r>
            <a:r>
              <a:rPr lang="en-US" sz="4500" dirty="0">
                <a:solidFill>
                  <a:srgbClr val="000000"/>
                </a:solidFill>
                <a:latin typeface="Abhaya Libre Regular"/>
              </a:rPr>
              <a:t> </a:t>
            </a:r>
            <a:r>
              <a:rPr lang="en-US" sz="4500" dirty="0" err="1">
                <a:solidFill>
                  <a:srgbClr val="000000"/>
                </a:solidFill>
                <a:latin typeface="Abhaya Libre Regular"/>
              </a:rPr>
              <a:t>sistema</a:t>
            </a:r>
            <a:r>
              <a:rPr lang="en-US" sz="4500" dirty="0">
                <a:solidFill>
                  <a:srgbClr val="000000"/>
                </a:solidFill>
                <a:latin typeface="Abhaya Libre Regular"/>
              </a:rPr>
              <a:t> </a:t>
            </a:r>
            <a:r>
              <a:rPr lang="en-US" sz="4500" dirty="0" err="1">
                <a:solidFill>
                  <a:srgbClr val="000000"/>
                </a:solidFill>
                <a:latin typeface="Abhaya Libre Regular"/>
              </a:rPr>
              <a:t>poklicnega</a:t>
            </a:r>
            <a:r>
              <a:rPr lang="en-US" sz="4500" dirty="0">
                <a:solidFill>
                  <a:srgbClr val="000000"/>
                </a:solidFill>
                <a:latin typeface="Abhaya Libre Regular"/>
              </a:rPr>
              <a:t> </a:t>
            </a:r>
            <a:r>
              <a:rPr lang="en-US" sz="4500" dirty="0" err="1">
                <a:solidFill>
                  <a:srgbClr val="000000"/>
                </a:solidFill>
                <a:latin typeface="Abhaya Libre Regular"/>
              </a:rPr>
              <a:t>izobraževanja</a:t>
            </a:r>
            <a:r>
              <a:rPr lang="en-US" sz="4500" dirty="0">
                <a:solidFill>
                  <a:srgbClr val="000000"/>
                </a:solidFill>
                <a:latin typeface="Abhaya Libre Regular"/>
              </a:rPr>
              <a:t> in </a:t>
            </a:r>
            <a:r>
              <a:rPr lang="en-US" sz="4500" dirty="0" err="1">
                <a:solidFill>
                  <a:srgbClr val="000000"/>
                </a:solidFill>
                <a:latin typeface="Abhaya Libre Regular"/>
              </a:rPr>
              <a:t>usposabljanja</a:t>
            </a:r>
            <a:endParaRPr lang="en-US" sz="4500" dirty="0">
              <a:solidFill>
                <a:srgbClr val="000000"/>
              </a:solidFill>
              <a:latin typeface="Abhaya Libre Regul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886200" y="576326"/>
            <a:ext cx="12122030"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01 – </a:t>
            </a:r>
            <a:r>
              <a:rPr lang="sl-SI" sz="6410" dirty="0">
                <a:solidFill>
                  <a:srgbClr val="000000"/>
                </a:solidFill>
                <a:latin typeface="Abhaya Libre Regular"/>
              </a:rPr>
              <a:t>Primeri </a:t>
            </a:r>
            <a:r>
              <a:rPr lang="sl-SI" sz="6410" b="1" dirty="0">
                <a:solidFill>
                  <a:srgbClr val="000000"/>
                </a:solidFill>
                <a:latin typeface="Abhaya Libre Regular"/>
              </a:rPr>
              <a:t>Vseživljenjskega učenja</a:t>
            </a:r>
            <a:endParaRPr lang="en-US" sz="6410" b="1" dirty="0">
              <a:solidFill>
                <a:srgbClr val="000000"/>
              </a:solidFill>
              <a:latin typeface="Abhaya Libre Regular"/>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4782433" y="7411957"/>
            <a:ext cx="11622266" cy="123880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9" name="Picture 9"/>
          <p:cNvPicPr>
            <a:picLocks noChangeAspect="1"/>
          </p:cNvPicPr>
          <p:nvPr/>
        </p:nvPicPr>
        <p:blipFill>
          <a:blip r:embed="rId6"/>
          <a:srcRect/>
          <a:stretch>
            <a:fillRect/>
          </a:stretch>
        </p:blipFill>
        <p:spPr>
          <a:xfrm>
            <a:off x="16418708" y="0"/>
            <a:ext cx="1869292" cy="1869292"/>
          </a:xfrm>
          <a:prstGeom prst="rect">
            <a:avLst/>
          </a:prstGeom>
        </p:spPr>
      </p:pic>
      <p:pic>
        <p:nvPicPr>
          <p:cNvPr id="10" name="Picture 10"/>
          <p:cNvPicPr>
            <a:picLocks noChangeAspect="1"/>
          </p:cNvPicPr>
          <p:nvPr/>
        </p:nvPicPr>
        <p:blipFill>
          <a:blip r:embed="rId7"/>
          <a:srcRect/>
          <a:stretch>
            <a:fillRect/>
          </a:stretch>
        </p:blipFill>
        <p:spPr>
          <a:xfrm>
            <a:off x="7870030" y="9245916"/>
            <a:ext cx="3710720" cy="779251"/>
          </a:xfrm>
          <a:prstGeom prst="rect">
            <a:avLst/>
          </a:prstGeom>
        </p:spPr>
      </p:pic>
      <p:sp>
        <p:nvSpPr>
          <p:cNvPr id="8" name="TextBox 7">
            <a:extLst>
              <a:ext uri="{FF2B5EF4-FFF2-40B4-BE49-F238E27FC236}">
                <a16:creationId xmlns:a16="http://schemas.microsoft.com/office/drawing/2014/main" id="{AA1A4F86-A11E-8889-0EB0-48A2540E8B17}"/>
              </a:ext>
            </a:extLst>
          </p:cNvPr>
          <p:cNvSpPr txBox="1"/>
          <p:nvPr/>
        </p:nvSpPr>
        <p:spPr>
          <a:xfrm>
            <a:off x="1544860" y="1584248"/>
            <a:ext cx="2646878" cy="461665"/>
          </a:xfrm>
          <a:prstGeom prst="rect">
            <a:avLst/>
          </a:prstGeom>
          <a:noFill/>
        </p:spPr>
        <p:txBody>
          <a:bodyPr wrap="none" rtlCol="0">
            <a:spAutoFit/>
          </a:bodyPr>
          <a:lstStyle/>
          <a:p>
            <a:r>
              <a:rPr lang="sl-SI" sz="2400" b="1" dirty="0">
                <a:latin typeface="Abhaya Libre Regular" panose="020B0604020202020204" charset="0"/>
                <a:cs typeface="Abhaya Libre Regular" panose="020B0604020202020204" charset="0"/>
              </a:rPr>
              <a:t>Učenje nove veščine</a:t>
            </a:r>
            <a:endParaRPr lang="en-US" sz="2400" b="1" dirty="0">
              <a:latin typeface="Abhaya Libre Regular" panose="020B0604020202020204" charset="0"/>
              <a:cs typeface="Abhaya Libre Regular" panose="020B0604020202020204" charset="0"/>
            </a:endParaRPr>
          </a:p>
        </p:txBody>
      </p:sp>
      <p:sp>
        <p:nvSpPr>
          <p:cNvPr id="15" name="TextBox 14">
            <a:extLst>
              <a:ext uri="{FF2B5EF4-FFF2-40B4-BE49-F238E27FC236}">
                <a16:creationId xmlns:a16="http://schemas.microsoft.com/office/drawing/2014/main" id="{4BBC7075-8FB0-7751-ED3C-B775942FE483}"/>
              </a:ext>
            </a:extLst>
          </p:cNvPr>
          <p:cNvSpPr txBox="1"/>
          <p:nvPr/>
        </p:nvSpPr>
        <p:spPr>
          <a:xfrm>
            <a:off x="7332446" y="1584248"/>
            <a:ext cx="2424062" cy="461665"/>
          </a:xfrm>
          <a:prstGeom prst="rect">
            <a:avLst/>
          </a:prstGeom>
          <a:noFill/>
        </p:spPr>
        <p:txBody>
          <a:bodyPr wrap="none" rtlCol="0">
            <a:spAutoFit/>
          </a:bodyPr>
          <a:lstStyle/>
          <a:p>
            <a:r>
              <a:rPr lang="sl-SI" sz="2400" b="1" dirty="0">
                <a:latin typeface="Abhaya Libre Regular" panose="020B0604020202020204" charset="0"/>
                <a:cs typeface="Abhaya Libre Regular" panose="020B0604020202020204" charset="0"/>
              </a:rPr>
              <a:t>Postani član ekipe</a:t>
            </a:r>
            <a:endParaRPr lang="en-US" sz="2400" b="1" dirty="0">
              <a:latin typeface="Abhaya Libre Regular" panose="020B0604020202020204" charset="0"/>
              <a:cs typeface="Abhaya Libre Regular" panose="020B0604020202020204" charset="0"/>
            </a:endParaRPr>
          </a:p>
        </p:txBody>
      </p:sp>
      <p:sp>
        <p:nvSpPr>
          <p:cNvPr id="22" name="TextBox 21">
            <a:extLst>
              <a:ext uri="{FF2B5EF4-FFF2-40B4-BE49-F238E27FC236}">
                <a16:creationId xmlns:a16="http://schemas.microsoft.com/office/drawing/2014/main" id="{717A2E7B-D598-1AC7-2D96-F2B5D033C95D}"/>
              </a:ext>
            </a:extLst>
          </p:cNvPr>
          <p:cNvSpPr txBox="1"/>
          <p:nvPr/>
        </p:nvSpPr>
        <p:spPr>
          <a:xfrm>
            <a:off x="13715999" y="1584248"/>
            <a:ext cx="3983783" cy="461665"/>
          </a:xfrm>
          <a:prstGeom prst="rect">
            <a:avLst/>
          </a:prstGeom>
          <a:noFill/>
        </p:spPr>
        <p:txBody>
          <a:bodyPr wrap="none" rtlCol="0">
            <a:spAutoFit/>
          </a:bodyPr>
          <a:lstStyle/>
          <a:p>
            <a:r>
              <a:rPr lang="sl-SI" sz="2400" b="1" dirty="0" err="1">
                <a:latin typeface="Abhaya Libre Regular" panose="020B0604020202020204" charset="0"/>
                <a:cs typeface="Abhaya Libre Regular" panose="020B0604020202020204" charset="0"/>
              </a:rPr>
              <a:t>Poslučaj</a:t>
            </a:r>
            <a:r>
              <a:rPr lang="sl-SI" sz="2400" b="1" dirty="0">
                <a:latin typeface="Abhaya Libre Regular" panose="020B0604020202020204" charset="0"/>
                <a:cs typeface="Abhaya Libre Regular" panose="020B0604020202020204" charset="0"/>
              </a:rPr>
              <a:t> izobraževalni </a:t>
            </a:r>
            <a:r>
              <a:rPr lang="sl-SI" sz="2400" b="1" dirty="0" err="1">
                <a:latin typeface="Abhaya Libre Regular" panose="020B0604020202020204" charset="0"/>
                <a:cs typeface="Abhaya Libre Regular" panose="020B0604020202020204" charset="0"/>
              </a:rPr>
              <a:t>podkast</a:t>
            </a:r>
            <a:endParaRPr lang="en-US" sz="2400" b="1" dirty="0">
              <a:latin typeface="Abhaya Libre Regular" panose="020B0604020202020204" charset="0"/>
              <a:cs typeface="Abhaya Libre Regular" panose="020B0604020202020204" charset="0"/>
            </a:endParaRPr>
          </a:p>
        </p:txBody>
      </p:sp>
      <p:sp>
        <p:nvSpPr>
          <p:cNvPr id="23" name="TextBox 22">
            <a:extLst>
              <a:ext uri="{FF2B5EF4-FFF2-40B4-BE49-F238E27FC236}">
                <a16:creationId xmlns:a16="http://schemas.microsoft.com/office/drawing/2014/main" id="{B38E1202-0CD3-DE45-949E-8993A15CE5F7}"/>
              </a:ext>
            </a:extLst>
          </p:cNvPr>
          <p:cNvSpPr txBox="1"/>
          <p:nvPr/>
        </p:nvSpPr>
        <p:spPr>
          <a:xfrm>
            <a:off x="3283975" y="5774270"/>
            <a:ext cx="3350597" cy="461665"/>
          </a:xfrm>
          <a:prstGeom prst="rect">
            <a:avLst/>
          </a:prstGeom>
          <a:noFill/>
        </p:spPr>
        <p:txBody>
          <a:bodyPr wrap="none" rtlCol="0">
            <a:spAutoFit/>
          </a:bodyPr>
          <a:lstStyle/>
          <a:p>
            <a:r>
              <a:rPr lang="sl-SI" sz="2400" b="1" dirty="0">
                <a:latin typeface="Abhaya Libre Regular" panose="020B0604020202020204" charset="0"/>
                <a:cs typeface="Abhaya Libre Regular" panose="020B0604020202020204" charset="0"/>
              </a:rPr>
              <a:t>Vodenje dnevniki odzivov</a:t>
            </a:r>
            <a:endParaRPr lang="en-US" sz="2400" b="1" dirty="0">
              <a:latin typeface="Abhaya Libre Regular" panose="020B0604020202020204" charset="0"/>
              <a:cs typeface="Abhaya Libre Regular" panose="020B0604020202020204" charset="0"/>
            </a:endParaRPr>
          </a:p>
        </p:txBody>
      </p:sp>
      <p:pic>
        <p:nvPicPr>
          <p:cNvPr id="29" name="Picture 28" descr="A picture containing text, person&#10;&#10;Description automatically generated">
            <a:extLst>
              <a:ext uri="{FF2B5EF4-FFF2-40B4-BE49-F238E27FC236}">
                <a16:creationId xmlns:a16="http://schemas.microsoft.com/office/drawing/2014/main" id="{D17BDFA9-68C4-78B2-0C60-F38DCE1A81D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666914" y="6322175"/>
            <a:ext cx="3702155" cy="2701193"/>
          </a:xfrm>
          <a:prstGeom prst="rect">
            <a:avLst/>
          </a:prstGeom>
        </p:spPr>
      </p:pic>
      <p:sp>
        <p:nvSpPr>
          <p:cNvPr id="30" name="TextBox 29">
            <a:extLst>
              <a:ext uri="{FF2B5EF4-FFF2-40B4-BE49-F238E27FC236}">
                <a16:creationId xmlns:a16="http://schemas.microsoft.com/office/drawing/2014/main" id="{6A6AE82D-106D-563E-0E22-6BAE4DB570EB}"/>
              </a:ext>
            </a:extLst>
          </p:cNvPr>
          <p:cNvSpPr txBox="1"/>
          <p:nvPr/>
        </p:nvSpPr>
        <p:spPr>
          <a:xfrm>
            <a:off x="11849907" y="5791724"/>
            <a:ext cx="5115503" cy="461665"/>
          </a:xfrm>
          <a:prstGeom prst="rect">
            <a:avLst/>
          </a:prstGeom>
          <a:noFill/>
        </p:spPr>
        <p:txBody>
          <a:bodyPr wrap="none" rtlCol="0">
            <a:spAutoFit/>
          </a:bodyPr>
          <a:lstStyle/>
          <a:p>
            <a:r>
              <a:rPr lang="sl-SI" sz="2400" b="1" dirty="0">
                <a:latin typeface="Abhaya Libre Regular" panose="020B0604020202020204" charset="0"/>
                <a:cs typeface="Abhaya Libre Regular" panose="020B0604020202020204" charset="0"/>
              </a:rPr>
              <a:t>Udeležba na kratkem tečaju na fakulteti </a:t>
            </a:r>
            <a:endParaRPr lang="en-US" sz="2400" b="1" dirty="0">
              <a:latin typeface="Abhaya Libre Regular" panose="020B0604020202020204" charset="0"/>
              <a:cs typeface="Abhaya Libre Regular" panose="020B0604020202020204" charset="0"/>
            </a:endParaRPr>
          </a:p>
        </p:txBody>
      </p:sp>
      <p:pic>
        <p:nvPicPr>
          <p:cNvPr id="3" name="Picture 2" descr="A person holding a trophy&#10;&#10;Description automatically generated with low confidence">
            <a:extLst>
              <a:ext uri="{FF2B5EF4-FFF2-40B4-BE49-F238E27FC236}">
                <a16:creationId xmlns:a16="http://schemas.microsoft.com/office/drawing/2014/main" id="{11C25A21-807B-25FE-7716-D44AC85481B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8200" y="2514532"/>
            <a:ext cx="4696680" cy="2255921"/>
          </a:xfrm>
          <a:prstGeom prst="rect">
            <a:avLst/>
          </a:prstGeom>
        </p:spPr>
      </p:pic>
      <p:pic>
        <p:nvPicPr>
          <p:cNvPr id="11" name="Picture 10" descr="A picture containing text, person, indoor, people&#10;&#10;Description automatically generated">
            <a:extLst>
              <a:ext uri="{FF2B5EF4-FFF2-40B4-BE49-F238E27FC236}">
                <a16:creationId xmlns:a16="http://schemas.microsoft.com/office/drawing/2014/main" id="{835E525D-1421-922D-EB91-2ACFD4AE7C6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05855" y="2421473"/>
            <a:ext cx="3851748" cy="2567832"/>
          </a:xfrm>
          <a:prstGeom prst="rect">
            <a:avLst/>
          </a:prstGeom>
        </p:spPr>
      </p:pic>
      <p:pic>
        <p:nvPicPr>
          <p:cNvPr id="16" name="Picture 15" descr="A picture containing text, electronics&#10;&#10;Description automatically generated">
            <a:extLst>
              <a:ext uri="{FF2B5EF4-FFF2-40B4-BE49-F238E27FC236}">
                <a16:creationId xmlns:a16="http://schemas.microsoft.com/office/drawing/2014/main" id="{73E024E7-BF56-C52D-9DD9-B781C472136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277694" y="2445718"/>
            <a:ext cx="3816765" cy="2544510"/>
          </a:xfrm>
          <a:prstGeom prst="rect">
            <a:avLst/>
          </a:prstGeom>
        </p:spPr>
      </p:pic>
      <p:pic>
        <p:nvPicPr>
          <p:cNvPr id="18" name="Picture 17" descr="A book and a cup of coffee on a table&#10;&#10;Description automatically generated with low confidence">
            <a:extLst>
              <a:ext uri="{FF2B5EF4-FFF2-40B4-BE49-F238E27FC236}">
                <a16:creationId xmlns:a16="http://schemas.microsoft.com/office/drawing/2014/main" id="{FEC68A5B-A0BC-A24A-12A4-ABB02801981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26240" y="6370356"/>
            <a:ext cx="3537349" cy="2653012"/>
          </a:xfrm>
          <a:prstGeom prst="rect">
            <a:avLst/>
          </a:prstGeom>
        </p:spPr>
      </p:pic>
      <p:sp>
        <p:nvSpPr>
          <p:cNvPr id="19" name="TextBox 18">
            <a:extLst>
              <a:ext uri="{FF2B5EF4-FFF2-40B4-BE49-F238E27FC236}">
                <a16:creationId xmlns:a16="http://schemas.microsoft.com/office/drawing/2014/main" id="{DECFAE95-2F32-2631-3097-0C941C479785}"/>
              </a:ext>
            </a:extLst>
          </p:cNvPr>
          <p:cNvSpPr txBox="1"/>
          <p:nvPr/>
        </p:nvSpPr>
        <p:spPr>
          <a:xfrm>
            <a:off x="16154400" y="9134487"/>
            <a:ext cx="1486754" cy="338554"/>
          </a:xfrm>
          <a:prstGeom prst="rect">
            <a:avLst/>
          </a:prstGeom>
          <a:noFill/>
        </p:spPr>
        <p:txBody>
          <a:bodyPr wrap="none" rtlCol="0">
            <a:spAutoFit/>
          </a:bodyPr>
          <a:lstStyle/>
          <a:p>
            <a:r>
              <a:rPr lang="en-US" sz="1600" i="1" dirty="0"/>
              <a:t>Source: </a:t>
            </a:r>
            <a:r>
              <a:rPr lang="en-US" sz="1600" i="1" dirty="0">
                <a:hlinkClick r:id="rId13"/>
              </a:rPr>
              <a:t>Pixabay</a:t>
            </a:r>
            <a:endParaRPr lang="en-US" sz="1600" i="1" dirty="0"/>
          </a:p>
        </p:txBody>
      </p:sp>
    </p:spTree>
    <p:extLst>
      <p:ext uri="{BB962C8B-B14F-4D97-AF65-F5344CB8AC3E}">
        <p14:creationId xmlns:p14="http://schemas.microsoft.com/office/powerpoint/2010/main" val="43671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8" name="TextBox 8"/>
          <p:cNvSpPr txBox="1"/>
          <p:nvPr/>
        </p:nvSpPr>
        <p:spPr>
          <a:xfrm>
            <a:off x="2133600" y="4946255"/>
            <a:ext cx="10972800" cy="1727396"/>
          </a:xfrm>
          <a:prstGeom prst="rect">
            <a:avLst/>
          </a:prstGeom>
        </p:spPr>
        <p:txBody>
          <a:bodyPr wrap="square" lIns="0" tIns="0" rIns="0" bIns="0" rtlCol="0" anchor="t">
            <a:spAutoFit/>
          </a:bodyPr>
          <a:lstStyle/>
          <a:p>
            <a:pPr algn="just">
              <a:lnSpc>
                <a:spcPts val="3359"/>
              </a:lnSpc>
            </a:pPr>
            <a:r>
              <a:rPr lang="en-US" sz="2400" spc="-36" dirty="0">
                <a:solidFill>
                  <a:srgbClr val="000000"/>
                </a:solidFill>
                <a:latin typeface="Abhaya Libre Regular"/>
              </a:rPr>
              <a:t>Google </a:t>
            </a:r>
            <a:r>
              <a:rPr lang="en-US" sz="2400" spc="-36" dirty="0" err="1">
                <a:solidFill>
                  <a:srgbClr val="000000"/>
                </a:solidFill>
                <a:latin typeface="Abhaya Libre Regular"/>
              </a:rPr>
              <a:t>ponuja</a:t>
            </a:r>
            <a:r>
              <a:rPr lang="en-US" sz="2400" spc="-36" dirty="0">
                <a:solidFill>
                  <a:srgbClr val="000000"/>
                </a:solidFill>
                <a:latin typeface="Abhaya Libre Regular"/>
              </a:rPr>
              <a:t> </a:t>
            </a:r>
            <a:r>
              <a:rPr lang="en-US" sz="2400" spc="-36" dirty="0" err="1">
                <a:solidFill>
                  <a:srgbClr val="000000"/>
                </a:solidFill>
                <a:latin typeface="Abhaya Libre Regular"/>
              </a:rPr>
              <a:t>številna</a:t>
            </a:r>
            <a:r>
              <a:rPr lang="en-US" sz="2400" spc="-36" dirty="0">
                <a:solidFill>
                  <a:srgbClr val="000000"/>
                </a:solidFill>
                <a:latin typeface="Abhaya Libre Regular"/>
              </a:rPr>
              <a:t> </a:t>
            </a:r>
            <a:r>
              <a:rPr lang="en-US" sz="2400" spc="-36" dirty="0" err="1">
                <a:solidFill>
                  <a:srgbClr val="000000"/>
                </a:solidFill>
                <a:latin typeface="Abhaya Libre Regular"/>
              </a:rPr>
              <a:t>digitalna</a:t>
            </a:r>
            <a:r>
              <a:rPr lang="en-US" sz="2400" spc="-36" dirty="0">
                <a:solidFill>
                  <a:srgbClr val="000000"/>
                </a:solidFill>
                <a:latin typeface="Abhaya Libre Regular"/>
              </a:rPr>
              <a:t> </a:t>
            </a:r>
            <a:r>
              <a:rPr lang="en-US" sz="2400" spc="-36" dirty="0" err="1">
                <a:solidFill>
                  <a:srgbClr val="000000"/>
                </a:solidFill>
                <a:latin typeface="Abhaya Libre Regular"/>
              </a:rPr>
              <a:t>orodja</a:t>
            </a:r>
            <a:r>
              <a:rPr lang="en-US" sz="2400" spc="-36" dirty="0">
                <a:solidFill>
                  <a:srgbClr val="000000"/>
                </a:solidFill>
                <a:latin typeface="Abhaya Libre Regular"/>
              </a:rPr>
              <a:t> za </a:t>
            </a:r>
            <a:r>
              <a:rPr lang="en-US" sz="2400" spc="-36" dirty="0" err="1">
                <a:solidFill>
                  <a:srgbClr val="000000"/>
                </a:solidFill>
                <a:latin typeface="Abhaya Libre Regular"/>
              </a:rPr>
              <a:t>odkrivanje</a:t>
            </a:r>
            <a:r>
              <a:rPr lang="en-US" sz="2400" spc="-36" dirty="0">
                <a:solidFill>
                  <a:srgbClr val="000000"/>
                </a:solidFill>
                <a:latin typeface="Abhaya Libre Regular"/>
              </a:rPr>
              <a:t> in </a:t>
            </a:r>
            <a:r>
              <a:rPr lang="en-US" sz="2400" spc="-36" dirty="0" err="1">
                <a:solidFill>
                  <a:srgbClr val="000000"/>
                </a:solidFill>
                <a:latin typeface="Abhaya Libre Regular"/>
              </a:rPr>
              <a:t>radovednost</a:t>
            </a:r>
            <a:r>
              <a:rPr lang="en-US" sz="2400" spc="-36" dirty="0">
                <a:solidFill>
                  <a:srgbClr val="000000"/>
                </a:solidFill>
                <a:latin typeface="Abhaya Libre Regular"/>
              </a:rPr>
              <a:t>, </a:t>
            </a:r>
            <a:r>
              <a:rPr lang="en-US" sz="2400" spc="-36" dirty="0" err="1">
                <a:solidFill>
                  <a:srgbClr val="000000"/>
                </a:solidFill>
                <a:latin typeface="Abhaya Libre Regular"/>
              </a:rPr>
              <a:t>primerna</a:t>
            </a:r>
            <a:r>
              <a:rPr lang="en-US" sz="2400" spc="-36" dirty="0">
                <a:solidFill>
                  <a:srgbClr val="000000"/>
                </a:solidFill>
                <a:latin typeface="Abhaya Libre Regular"/>
              </a:rPr>
              <a:t> za </a:t>
            </a:r>
            <a:r>
              <a:rPr lang="en-US" sz="2400" spc="-36" dirty="0" err="1">
                <a:solidFill>
                  <a:srgbClr val="000000"/>
                </a:solidFill>
                <a:latin typeface="Abhaya Libre Regular"/>
              </a:rPr>
              <a:t>vseživljenjsko</a:t>
            </a:r>
            <a:r>
              <a:rPr lang="en-US" sz="2400" spc="-36" dirty="0">
                <a:solidFill>
                  <a:srgbClr val="000000"/>
                </a:solidFill>
                <a:latin typeface="Abhaya Libre Regular"/>
              </a:rPr>
              <a:t> </a:t>
            </a:r>
            <a:r>
              <a:rPr lang="en-US" sz="2400" spc="-36" dirty="0" err="1">
                <a:solidFill>
                  <a:srgbClr val="000000"/>
                </a:solidFill>
                <a:latin typeface="Abhaya Libre Regular"/>
              </a:rPr>
              <a:t>učenje</a:t>
            </a:r>
            <a:r>
              <a:rPr lang="en-US" sz="2400" spc="-36" dirty="0">
                <a:solidFill>
                  <a:srgbClr val="000000"/>
                </a:solidFill>
                <a:latin typeface="Abhaya Libre Regular"/>
              </a:rPr>
              <a:t>.</a:t>
            </a:r>
            <a:endParaRPr lang="sl-SI" sz="2400" spc="-36" dirty="0">
              <a:solidFill>
                <a:srgbClr val="000000"/>
              </a:solidFill>
              <a:latin typeface="Abhaya Libre Regular"/>
            </a:endParaRPr>
          </a:p>
          <a:p>
            <a:pPr algn="just">
              <a:lnSpc>
                <a:spcPts val="3359"/>
              </a:lnSpc>
            </a:pPr>
            <a:endParaRPr lang="sl-SI" sz="2400" spc="-36" dirty="0">
              <a:solidFill>
                <a:srgbClr val="000000"/>
              </a:solidFill>
              <a:latin typeface="Abhaya Libre Regular"/>
            </a:endParaRPr>
          </a:p>
          <a:p>
            <a:pPr algn="just">
              <a:lnSpc>
                <a:spcPts val="3359"/>
              </a:lnSpc>
            </a:pPr>
            <a:r>
              <a:rPr lang="en-US" sz="2400" spc="-36" dirty="0" err="1">
                <a:solidFill>
                  <a:srgbClr val="000000"/>
                </a:solidFill>
                <a:latin typeface="Abhaya Libre Regular"/>
              </a:rPr>
              <a:t>Raziskujmo</a:t>
            </a:r>
            <a:r>
              <a:rPr lang="en-US" sz="2400" spc="-36" dirty="0">
                <a:solidFill>
                  <a:srgbClr val="000000"/>
                </a:solidFill>
                <a:latin typeface="Abhaya Libre Regular"/>
              </a:rPr>
              <a:t> </a:t>
            </a:r>
            <a:r>
              <a:rPr lang="en-US" sz="2400" spc="-36" dirty="0" err="1">
                <a:solidFill>
                  <a:srgbClr val="000000"/>
                </a:solidFill>
                <a:latin typeface="Abhaya Libre Regular"/>
              </a:rPr>
              <a:t>nekatera</a:t>
            </a:r>
            <a:r>
              <a:rPr lang="en-US" sz="2400" spc="-36" dirty="0">
                <a:solidFill>
                  <a:srgbClr val="000000"/>
                </a:solidFill>
                <a:latin typeface="Abhaya Libre Regular"/>
              </a:rPr>
              <a:t> od </a:t>
            </a:r>
            <a:r>
              <a:rPr lang="en-US" sz="2400" spc="-36" dirty="0" err="1">
                <a:solidFill>
                  <a:srgbClr val="000000"/>
                </a:solidFill>
                <a:latin typeface="Abhaya Libre Regular"/>
              </a:rPr>
              <a:t>njih</a:t>
            </a:r>
            <a:r>
              <a:rPr lang="en-US" sz="2400" spc="-36" dirty="0">
                <a:solidFill>
                  <a:srgbClr val="000000"/>
                </a:solidFill>
                <a:latin typeface="Abhaya Libre Regular"/>
              </a:rPr>
              <a:t>!</a:t>
            </a:r>
          </a:p>
        </p:txBody>
      </p:sp>
      <p:sp>
        <p:nvSpPr>
          <p:cNvPr id="9" name="TextBox 9"/>
          <p:cNvSpPr txBox="1"/>
          <p:nvPr/>
        </p:nvSpPr>
        <p:spPr>
          <a:xfrm>
            <a:off x="1831775" y="1275869"/>
            <a:ext cx="14246425"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02 - Google </a:t>
            </a:r>
            <a:r>
              <a:rPr lang="sl-SI" sz="6410" dirty="0">
                <a:solidFill>
                  <a:srgbClr val="000000"/>
                </a:solidFill>
                <a:latin typeface="Abhaya Libre Regular"/>
              </a:rPr>
              <a:t>orodja za vseživljenjsko učenje</a:t>
            </a:r>
            <a:endParaRPr lang="en-US" sz="6410" dirty="0">
              <a:solidFill>
                <a:srgbClr val="000000"/>
              </a:solidFill>
              <a:latin typeface="Abhaya Libre Regular"/>
            </a:endParaRPr>
          </a:p>
        </p:txBody>
      </p:sp>
      <p:sp>
        <p:nvSpPr>
          <p:cNvPr id="10" name="TextBox 10"/>
          <p:cNvSpPr txBox="1"/>
          <p:nvPr/>
        </p:nvSpPr>
        <p:spPr>
          <a:xfrm>
            <a:off x="3300012" y="2941221"/>
            <a:ext cx="10263588" cy="636713"/>
          </a:xfrm>
          <a:prstGeom prst="rect">
            <a:avLst/>
          </a:prstGeom>
        </p:spPr>
        <p:txBody>
          <a:bodyPr wrap="square" lIns="0" tIns="0" rIns="0" bIns="0" rtlCol="0" anchor="t">
            <a:spAutoFit/>
          </a:bodyPr>
          <a:lstStyle/>
          <a:p>
            <a:pPr>
              <a:lnSpc>
                <a:spcPts val="5460"/>
              </a:lnSpc>
            </a:pPr>
            <a:r>
              <a:rPr lang="en-US" sz="2800" b="0" i="0" dirty="0">
                <a:effectLst/>
                <a:latin typeface="Abhaya Libre Regular" panose="020B0604020202020204" charset="0"/>
                <a:cs typeface="Abhaya Libre Regular" panose="020B0604020202020204" charset="0"/>
              </a:rPr>
              <a:t>Ali </a:t>
            </a:r>
            <a:r>
              <a:rPr lang="sl-SI" sz="2800" b="0" i="0" dirty="0">
                <a:effectLst/>
                <a:latin typeface="Abhaya Libre Regular" panose="020B0604020202020204" charset="0"/>
                <a:cs typeface="Abhaya Libre Regular" panose="020B0604020202020204" charset="0"/>
              </a:rPr>
              <a:t>poznali</a:t>
            </a:r>
            <a:r>
              <a:rPr lang="en-US" sz="2800" b="0" i="0" dirty="0">
                <a:effectLst/>
                <a:latin typeface="Abhaya Libre Regular" panose="020B0604020202020204" charset="0"/>
                <a:cs typeface="Abhaya Libre Regular" panose="020B0604020202020204" charset="0"/>
              </a:rPr>
              <a:t> </a:t>
            </a:r>
            <a:r>
              <a:rPr lang="en-US" sz="2800" b="0" i="0" dirty="0" err="1">
                <a:effectLst/>
                <a:latin typeface="Abhaya Libre Regular" panose="020B0604020202020204" charset="0"/>
                <a:cs typeface="Abhaya Libre Regular" panose="020B0604020202020204" charset="0"/>
              </a:rPr>
              <a:t>Googlove</a:t>
            </a:r>
            <a:r>
              <a:rPr lang="en-US" sz="2800" b="0" i="0" dirty="0">
                <a:effectLst/>
                <a:latin typeface="Abhaya Libre Regular" panose="020B0604020202020204" charset="0"/>
                <a:cs typeface="Abhaya Libre Regular" panose="020B0604020202020204" charset="0"/>
              </a:rPr>
              <a:t> </a:t>
            </a:r>
            <a:r>
              <a:rPr lang="en-US" sz="2800" b="0" i="0" dirty="0" err="1">
                <a:effectLst/>
                <a:latin typeface="Abhaya Libre Regular" panose="020B0604020202020204" charset="0"/>
                <a:cs typeface="Abhaya Libre Regular" panose="020B0604020202020204" charset="0"/>
              </a:rPr>
              <a:t>učne</a:t>
            </a:r>
            <a:r>
              <a:rPr lang="en-US" sz="2800" b="0" i="0" dirty="0">
                <a:effectLst/>
                <a:latin typeface="Abhaya Libre Regular" panose="020B0604020202020204" charset="0"/>
                <a:cs typeface="Abhaya Libre Regular" panose="020B0604020202020204" charset="0"/>
              </a:rPr>
              <a:t> </a:t>
            </a:r>
            <a:r>
              <a:rPr lang="en-US" sz="2800" b="0" i="0" dirty="0" err="1">
                <a:effectLst/>
                <a:latin typeface="Abhaya Libre Regular" panose="020B0604020202020204" charset="0"/>
                <a:cs typeface="Abhaya Libre Regular" panose="020B0604020202020204" charset="0"/>
              </a:rPr>
              <a:t>pobude</a:t>
            </a:r>
            <a:r>
              <a:rPr lang="en-US" sz="2800" b="0" i="0" dirty="0">
                <a:effectLst/>
                <a:latin typeface="Abhaya Libre Regular" panose="020B0604020202020204" charset="0"/>
                <a:cs typeface="Abhaya Libre Regular" panose="020B0604020202020204" charset="0"/>
              </a:rPr>
              <a:t> </a:t>
            </a:r>
            <a:r>
              <a:rPr lang="en-US" sz="2800" b="0" i="0" dirty="0" err="1">
                <a:effectLst/>
                <a:latin typeface="Abhaya Libre Regular" panose="020B0604020202020204" charset="0"/>
                <a:cs typeface="Abhaya Libre Regular" panose="020B0604020202020204" charset="0"/>
              </a:rPr>
              <a:t>vedeli</a:t>
            </a:r>
            <a:r>
              <a:rPr lang="en-US" sz="2800" b="0" i="0" dirty="0">
                <a:effectLst/>
                <a:latin typeface="Abhaya Libre Regular" panose="020B0604020202020204" charset="0"/>
                <a:cs typeface="Abhaya Libre Regular" panose="020B0604020202020204" charset="0"/>
              </a:rPr>
              <a:t> </a:t>
            </a:r>
            <a:r>
              <a:rPr lang="sl-SI" sz="2800" b="0" i="0" dirty="0">
                <a:effectLst/>
                <a:latin typeface="Abhaya Libre Regular" panose="020B0604020202020204" charset="0"/>
                <a:cs typeface="Abhaya Libre Regular" panose="020B0604020202020204" charset="0"/>
              </a:rPr>
              <a:t>prej</a:t>
            </a:r>
            <a:r>
              <a:rPr lang="en-US" sz="2800" b="0" i="0" dirty="0">
                <a:effectLst/>
                <a:latin typeface="Abhaya Libre Regular" panose="020B0604020202020204" charset="0"/>
                <a:cs typeface="Abhaya Libre Regular" panose="020B0604020202020204" charset="0"/>
              </a:rPr>
              <a:t>?</a:t>
            </a:r>
            <a:endParaRPr lang="en-US" sz="3900" dirty="0">
              <a:solidFill>
                <a:srgbClr val="000000"/>
              </a:solidFill>
              <a:latin typeface="Abhaya Libre Regular"/>
            </a:endParaRPr>
          </a:p>
        </p:txBody>
      </p:sp>
      <p:pic>
        <p:nvPicPr>
          <p:cNvPr id="13" name="Picture 3">
            <a:extLst>
              <a:ext uri="{FF2B5EF4-FFF2-40B4-BE49-F238E27FC236}">
                <a16:creationId xmlns:a16="http://schemas.microsoft.com/office/drawing/2014/main" id="{A5C276D6-9F42-FD8F-3448-D528768A013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831775" y="2737188"/>
            <a:ext cx="1081108" cy="1122795"/>
          </a:xfrm>
          <a:prstGeom prst="rect">
            <a:avLst/>
          </a:prstGeom>
        </p:spPr>
      </p:pic>
    </p:spTree>
    <p:extLst>
      <p:ext uri="{BB962C8B-B14F-4D97-AF65-F5344CB8AC3E}">
        <p14:creationId xmlns:p14="http://schemas.microsoft.com/office/powerpoint/2010/main" val="821632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9" name="TextBox 9"/>
          <p:cNvSpPr txBox="1"/>
          <p:nvPr/>
        </p:nvSpPr>
        <p:spPr>
          <a:xfrm>
            <a:off x="1524000" y="1275869"/>
            <a:ext cx="14173200"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02 - </a:t>
            </a:r>
            <a:r>
              <a:rPr lang="sl-SI" sz="6410" dirty="0">
                <a:solidFill>
                  <a:srgbClr val="000000"/>
                </a:solidFill>
                <a:latin typeface="Abhaya Libre Regular"/>
              </a:rPr>
              <a:t>Orodja Google za vseživljenjsko učenje</a:t>
            </a:r>
            <a:endParaRPr lang="en-US" sz="6410" dirty="0">
              <a:solidFill>
                <a:srgbClr val="000000"/>
              </a:solidFill>
              <a:latin typeface="Abhaya Libre Regular"/>
            </a:endParaRPr>
          </a:p>
        </p:txBody>
      </p:sp>
      <p:pic>
        <p:nvPicPr>
          <p:cNvPr id="17" name="Picture 4">
            <a:extLst>
              <a:ext uri="{FF2B5EF4-FFF2-40B4-BE49-F238E27FC236}">
                <a16:creationId xmlns:a16="http://schemas.microsoft.com/office/drawing/2014/main" id="{A633AE2C-25FF-5A2A-B84E-2560B59E7C8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230600" y="8328894"/>
            <a:ext cx="1403660" cy="1277646"/>
          </a:xfrm>
          <a:prstGeom prst="rect">
            <a:avLst/>
          </a:prstGeom>
        </p:spPr>
      </p:pic>
      <p:pic>
        <p:nvPicPr>
          <p:cNvPr id="19" name="Picture 18">
            <a:extLst>
              <a:ext uri="{FF2B5EF4-FFF2-40B4-BE49-F238E27FC236}">
                <a16:creationId xmlns:a16="http://schemas.microsoft.com/office/drawing/2014/main" id="{5EFC5402-290E-A6D6-3AD6-DB3D9E94A85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26161" y="2982234"/>
            <a:ext cx="2617426" cy="1100137"/>
          </a:xfrm>
          <a:prstGeom prst="rect">
            <a:avLst/>
          </a:prstGeom>
        </p:spPr>
      </p:pic>
      <p:sp>
        <p:nvSpPr>
          <p:cNvPr id="20" name="TextBox 8">
            <a:extLst>
              <a:ext uri="{FF2B5EF4-FFF2-40B4-BE49-F238E27FC236}">
                <a16:creationId xmlns:a16="http://schemas.microsoft.com/office/drawing/2014/main" id="{17BEBF69-B027-B338-76E0-41425B858F25}"/>
              </a:ext>
            </a:extLst>
          </p:cNvPr>
          <p:cNvSpPr txBox="1"/>
          <p:nvPr/>
        </p:nvSpPr>
        <p:spPr>
          <a:xfrm>
            <a:off x="2891273" y="5802151"/>
            <a:ext cx="10972800" cy="2163413"/>
          </a:xfrm>
          <a:prstGeom prst="rect">
            <a:avLst/>
          </a:prstGeom>
        </p:spPr>
        <p:txBody>
          <a:bodyPr wrap="square" lIns="0" tIns="0" rIns="0" bIns="0" rtlCol="0" anchor="t">
            <a:spAutoFit/>
          </a:bodyPr>
          <a:lstStyle/>
          <a:p>
            <a:pPr algn="just">
              <a:lnSpc>
                <a:spcPts val="3359"/>
              </a:lnSpc>
            </a:pPr>
            <a:r>
              <a:rPr lang="en-US" sz="2400" spc="-36" dirty="0">
                <a:solidFill>
                  <a:srgbClr val="000000"/>
                </a:solidFill>
                <a:latin typeface="Abhaya Libre Regular"/>
              </a:rPr>
              <a:t>V </a:t>
            </a:r>
            <a:r>
              <a:rPr lang="en-US" sz="2400" spc="-36" dirty="0" err="1">
                <a:solidFill>
                  <a:srgbClr val="000000"/>
                </a:solidFill>
                <a:latin typeface="Abhaya Libre Regular"/>
              </a:rPr>
              <a:t>YouTubu</a:t>
            </a:r>
            <a:r>
              <a:rPr lang="en-US" sz="2400" spc="-36" dirty="0">
                <a:solidFill>
                  <a:srgbClr val="000000"/>
                </a:solidFill>
                <a:latin typeface="Abhaya Libre Regular"/>
              </a:rPr>
              <a:t> </a:t>
            </a:r>
            <a:r>
              <a:rPr lang="en-US" sz="2400" spc="-36" dirty="0" err="1">
                <a:solidFill>
                  <a:srgbClr val="000000"/>
                </a:solidFill>
                <a:latin typeface="Abhaya Libre Regular"/>
              </a:rPr>
              <a:t>lahko</a:t>
            </a:r>
            <a:r>
              <a:rPr lang="en-US" sz="2400" spc="-36" dirty="0">
                <a:solidFill>
                  <a:srgbClr val="000000"/>
                </a:solidFill>
                <a:latin typeface="Abhaya Libre Regular"/>
              </a:rPr>
              <a:t> </a:t>
            </a:r>
            <a:r>
              <a:rPr lang="en-US" sz="2400" spc="-36" dirty="0" err="1">
                <a:solidFill>
                  <a:srgbClr val="000000"/>
                </a:solidFill>
                <a:latin typeface="Abhaya Libre Regular"/>
              </a:rPr>
              <a:t>odkrijete</a:t>
            </a:r>
            <a:r>
              <a:rPr lang="en-US" sz="2400" spc="-36" dirty="0">
                <a:solidFill>
                  <a:srgbClr val="000000"/>
                </a:solidFill>
                <a:latin typeface="Abhaya Libre Regular"/>
              </a:rPr>
              <a:t> </a:t>
            </a:r>
            <a:r>
              <a:rPr lang="en-US" sz="2400" spc="-36" dirty="0" err="1">
                <a:solidFill>
                  <a:srgbClr val="000000"/>
                </a:solidFill>
                <a:latin typeface="Abhaya Libre Regular"/>
              </a:rPr>
              <a:t>različne</a:t>
            </a:r>
            <a:r>
              <a:rPr lang="en-US" sz="2400" spc="-36" dirty="0">
                <a:solidFill>
                  <a:srgbClr val="000000"/>
                </a:solidFill>
                <a:latin typeface="Abhaya Libre Regular"/>
              </a:rPr>
              <a:t> </a:t>
            </a:r>
            <a:r>
              <a:rPr lang="en-US" sz="2400" spc="-36" dirty="0" err="1">
                <a:solidFill>
                  <a:srgbClr val="000000"/>
                </a:solidFill>
                <a:latin typeface="Abhaya Libre Regular"/>
              </a:rPr>
              <a:t>videoposnetke</a:t>
            </a:r>
            <a:r>
              <a:rPr lang="en-US" sz="2400" spc="-36" dirty="0">
                <a:solidFill>
                  <a:srgbClr val="000000"/>
                </a:solidFill>
                <a:latin typeface="Abhaya Libre Regular"/>
              </a:rPr>
              <a:t>, ki </a:t>
            </a:r>
            <a:r>
              <a:rPr lang="en-US" sz="2400" spc="-36" dirty="0" err="1">
                <a:solidFill>
                  <a:srgbClr val="000000"/>
                </a:solidFill>
                <a:latin typeface="Abhaya Libre Regular"/>
              </a:rPr>
              <a:t>spodbujajo</a:t>
            </a:r>
            <a:r>
              <a:rPr lang="en-US" sz="2400" spc="-36" dirty="0">
                <a:solidFill>
                  <a:srgbClr val="000000"/>
                </a:solidFill>
                <a:latin typeface="Abhaya Libre Regular"/>
              </a:rPr>
              <a:t> </a:t>
            </a:r>
            <a:r>
              <a:rPr lang="en-US" sz="2400" spc="-36" dirty="0" err="1">
                <a:solidFill>
                  <a:srgbClr val="000000"/>
                </a:solidFill>
                <a:latin typeface="Abhaya Libre Regular"/>
              </a:rPr>
              <a:t>vseživljenjsko</a:t>
            </a:r>
            <a:r>
              <a:rPr lang="en-US" sz="2400" spc="-36" dirty="0">
                <a:solidFill>
                  <a:srgbClr val="000000"/>
                </a:solidFill>
                <a:latin typeface="Abhaya Libre Regular"/>
              </a:rPr>
              <a:t> </a:t>
            </a:r>
            <a:r>
              <a:rPr lang="en-US" sz="2400" spc="-36" dirty="0" err="1">
                <a:solidFill>
                  <a:srgbClr val="000000"/>
                </a:solidFill>
                <a:latin typeface="Abhaya Libre Regular"/>
              </a:rPr>
              <a:t>učenje.Omogoča</a:t>
            </a:r>
            <a:r>
              <a:rPr lang="en-US" sz="2400" spc="-36" dirty="0">
                <a:solidFill>
                  <a:srgbClr val="000000"/>
                </a:solidFill>
                <a:latin typeface="Abhaya Libre Regular"/>
              </a:rPr>
              <a:t> </a:t>
            </a:r>
            <a:r>
              <a:rPr lang="en-US" sz="2400" spc="-36" dirty="0" err="1">
                <a:solidFill>
                  <a:srgbClr val="000000"/>
                </a:solidFill>
                <a:latin typeface="Abhaya Libre Regular"/>
              </a:rPr>
              <a:t>vam</a:t>
            </a:r>
            <a:r>
              <a:rPr lang="en-US" sz="2400" spc="-36" dirty="0">
                <a:solidFill>
                  <a:srgbClr val="000000"/>
                </a:solidFill>
                <a:latin typeface="Abhaya Libre Regular"/>
              </a:rPr>
              <a:t>, da se od </a:t>
            </a:r>
            <a:r>
              <a:rPr lang="en-US" sz="2400" spc="-36" dirty="0" err="1">
                <a:solidFill>
                  <a:srgbClr val="000000"/>
                </a:solidFill>
                <a:latin typeface="Abhaya Libre Regular"/>
              </a:rPr>
              <a:t>koder</a:t>
            </a:r>
            <a:r>
              <a:rPr lang="en-US" sz="2400" spc="-36" dirty="0">
                <a:solidFill>
                  <a:srgbClr val="000000"/>
                </a:solidFill>
                <a:latin typeface="Abhaya Libre Regular"/>
              </a:rPr>
              <a:t> </a:t>
            </a:r>
            <a:r>
              <a:rPr lang="en-US" sz="2400" spc="-36" dirty="0" err="1">
                <a:solidFill>
                  <a:srgbClr val="000000"/>
                </a:solidFill>
                <a:latin typeface="Abhaya Libre Regular"/>
              </a:rPr>
              <a:t>koli</a:t>
            </a:r>
            <a:r>
              <a:rPr lang="en-US" sz="2400" spc="-36" dirty="0">
                <a:solidFill>
                  <a:srgbClr val="000000"/>
                </a:solidFill>
                <a:latin typeface="Abhaya Libre Regular"/>
              </a:rPr>
              <a:t> </a:t>
            </a:r>
            <a:r>
              <a:rPr lang="en-US" sz="2400" spc="-36" dirty="0" err="1">
                <a:solidFill>
                  <a:srgbClr val="000000"/>
                </a:solidFill>
                <a:latin typeface="Abhaya Libre Regular"/>
              </a:rPr>
              <a:t>naučite</a:t>
            </a:r>
            <a:r>
              <a:rPr lang="en-US" sz="2400" spc="-36" dirty="0">
                <a:solidFill>
                  <a:srgbClr val="000000"/>
                </a:solidFill>
                <a:latin typeface="Abhaya Libre Regular"/>
              </a:rPr>
              <a:t> </a:t>
            </a:r>
            <a:r>
              <a:rPr lang="en-US" sz="2400" spc="-36" dirty="0" err="1">
                <a:solidFill>
                  <a:srgbClr val="000000"/>
                </a:solidFill>
                <a:latin typeface="Abhaya Libre Regular"/>
              </a:rPr>
              <a:t>kar</a:t>
            </a:r>
            <a:r>
              <a:rPr lang="en-US" sz="2400" spc="-36" dirty="0">
                <a:solidFill>
                  <a:srgbClr val="000000"/>
                </a:solidFill>
                <a:latin typeface="Abhaya Libre Regular"/>
              </a:rPr>
              <a:t> </a:t>
            </a:r>
            <a:r>
              <a:rPr lang="en-US" sz="2400" spc="-36" dirty="0" err="1">
                <a:solidFill>
                  <a:srgbClr val="000000"/>
                </a:solidFill>
                <a:latin typeface="Abhaya Libre Regular"/>
              </a:rPr>
              <a:t>koli</a:t>
            </a:r>
            <a:r>
              <a:rPr lang="en-US" sz="2400" spc="-36" dirty="0">
                <a:solidFill>
                  <a:srgbClr val="000000"/>
                </a:solidFill>
                <a:latin typeface="Abhaya Libre Regular"/>
              </a:rPr>
              <a:t>!</a:t>
            </a:r>
            <a:endParaRPr lang="sl-SI" sz="2400" spc="-36" dirty="0">
              <a:solidFill>
                <a:srgbClr val="000000"/>
              </a:solidFill>
              <a:latin typeface="Abhaya Libre Regular"/>
            </a:endParaRPr>
          </a:p>
          <a:p>
            <a:pPr algn="just">
              <a:lnSpc>
                <a:spcPts val="3359"/>
              </a:lnSpc>
            </a:pPr>
            <a:endParaRPr lang="sl-SI" sz="2400" spc="-36" dirty="0">
              <a:solidFill>
                <a:srgbClr val="000000"/>
              </a:solidFill>
              <a:latin typeface="Abhaya Libre Regular"/>
            </a:endParaRPr>
          </a:p>
          <a:p>
            <a:pPr algn="just">
              <a:lnSpc>
                <a:spcPts val="3359"/>
              </a:lnSpc>
            </a:pPr>
            <a:r>
              <a:rPr lang="sl-SI" sz="2400" spc="-36" dirty="0">
                <a:solidFill>
                  <a:srgbClr val="000000"/>
                </a:solidFill>
                <a:latin typeface="Abhaya Libre Regular"/>
              </a:rPr>
              <a:t>Odkrivajte</a:t>
            </a:r>
            <a:r>
              <a:rPr lang="en-US" sz="2400" spc="-36" dirty="0">
                <a:solidFill>
                  <a:srgbClr val="000000"/>
                </a:solidFill>
                <a:latin typeface="Abhaya Libre Regular"/>
              </a:rPr>
              <a:t> </a:t>
            </a:r>
            <a:r>
              <a:rPr lang="en-US" sz="2400" spc="-36" dirty="0">
                <a:solidFill>
                  <a:srgbClr val="000000"/>
                </a:solidFill>
                <a:latin typeface="Abhaya Libre Regular"/>
                <a:hlinkClick r:id="rId11"/>
              </a:rPr>
              <a:t>YouTube</a:t>
            </a:r>
            <a:endParaRPr lang="en-US"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9" name="TextBox 9"/>
          <p:cNvSpPr txBox="1"/>
          <p:nvPr/>
        </p:nvSpPr>
        <p:spPr>
          <a:xfrm>
            <a:off x="914400" y="1275869"/>
            <a:ext cx="14478000"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02 - </a:t>
            </a:r>
            <a:r>
              <a:rPr lang="sl-SI" sz="6410" dirty="0">
                <a:solidFill>
                  <a:srgbClr val="000000"/>
                </a:solidFill>
                <a:latin typeface="Abhaya Libre Regular"/>
              </a:rPr>
              <a:t>Orodja Google za vseživljenjsko učenje</a:t>
            </a:r>
            <a:endParaRPr lang="en-US" sz="6410" dirty="0">
              <a:solidFill>
                <a:srgbClr val="000000"/>
              </a:solidFill>
              <a:latin typeface="Abhaya Libre Regular"/>
            </a:endParaRPr>
          </a:p>
        </p:txBody>
      </p:sp>
      <p:sp>
        <p:nvSpPr>
          <p:cNvPr id="20" name="TextBox 8">
            <a:extLst>
              <a:ext uri="{FF2B5EF4-FFF2-40B4-BE49-F238E27FC236}">
                <a16:creationId xmlns:a16="http://schemas.microsoft.com/office/drawing/2014/main" id="{17BEBF69-B027-B338-76E0-41425B858F25}"/>
              </a:ext>
            </a:extLst>
          </p:cNvPr>
          <p:cNvSpPr txBox="1"/>
          <p:nvPr/>
        </p:nvSpPr>
        <p:spPr>
          <a:xfrm>
            <a:off x="2891273" y="5802151"/>
            <a:ext cx="10972800" cy="2163413"/>
          </a:xfrm>
          <a:prstGeom prst="rect">
            <a:avLst/>
          </a:prstGeom>
        </p:spPr>
        <p:txBody>
          <a:bodyPr wrap="square" lIns="0" tIns="0" rIns="0" bIns="0" rtlCol="0" anchor="t">
            <a:spAutoFit/>
          </a:bodyPr>
          <a:lstStyle/>
          <a:p>
            <a:pPr algn="just">
              <a:lnSpc>
                <a:spcPts val="3359"/>
              </a:lnSpc>
            </a:pPr>
            <a:r>
              <a:rPr lang="en-US" sz="2400" spc="-36" dirty="0">
                <a:solidFill>
                  <a:srgbClr val="000000"/>
                </a:solidFill>
                <a:latin typeface="Abhaya Libre Regular"/>
              </a:rPr>
              <a:t> </a:t>
            </a:r>
            <a:r>
              <a:rPr lang="en-US" sz="2400" spc="-36" dirty="0" err="1">
                <a:solidFill>
                  <a:srgbClr val="000000"/>
                </a:solidFill>
                <a:latin typeface="Abhaya Libre Regular"/>
              </a:rPr>
              <a:t>vsakodnevnimi</a:t>
            </a:r>
            <a:r>
              <a:rPr lang="en-US" sz="2400" spc="-36" dirty="0">
                <a:solidFill>
                  <a:srgbClr val="000000"/>
                </a:solidFill>
                <a:latin typeface="Abhaya Libre Regular"/>
              </a:rPr>
              <a:t> </a:t>
            </a:r>
            <a:r>
              <a:rPr lang="en-US" sz="2400" spc="-36" dirty="0" err="1">
                <a:solidFill>
                  <a:srgbClr val="000000"/>
                </a:solidFill>
                <a:latin typeface="Abhaya Libre Regular"/>
              </a:rPr>
              <a:t>prevodi</a:t>
            </a:r>
            <a:r>
              <a:rPr lang="en-US" sz="2400" spc="-36" dirty="0">
                <a:solidFill>
                  <a:srgbClr val="000000"/>
                </a:solidFill>
                <a:latin typeface="Abhaya Libre Regular"/>
              </a:rPr>
              <a:t> </a:t>
            </a:r>
            <a:r>
              <a:rPr lang="en-US" sz="2400" spc="-36" dirty="0" err="1">
                <a:solidFill>
                  <a:srgbClr val="000000"/>
                </a:solidFill>
                <a:latin typeface="Abhaya Libre Regular"/>
              </a:rPr>
              <a:t>več</a:t>
            </a:r>
            <a:r>
              <a:rPr lang="en-US" sz="2400" spc="-36" dirty="0">
                <a:solidFill>
                  <a:srgbClr val="000000"/>
                </a:solidFill>
                <a:latin typeface="Abhaya Libre Regular"/>
              </a:rPr>
              <a:t> </a:t>
            </a:r>
            <a:r>
              <a:rPr lang="en-US" sz="2400" spc="-36" dirty="0" err="1">
                <a:solidFill>
                  <a:srgbClr val="000000"/>
                </a:solidFill>
                <a:latin typeface="Abhaya Libre Regular"/>
              </a:rPr>
              <a:t>kot</a:t>
            </a:r>
            <a:r>
              <a:rPr lang="en-US" sz="2400" spc="-36" dirty="0">
                <a:solidFill>
                  <a:srgbClr val="000000"/>
                </a:solidFill>
                <a:latin typeface="Abhaya Libre Regular"/>
              </a:rPr>
              <a:t> 100 </a:t>
            </a:r>
            <a:r>
              <a:rPr lang="en-US" sz="2400" spc="-36" dirty="0" err="1">
                <a:solidFill>
                  <a:srgbClr val="000000"/>
                </a:solidFill>
                <a:latin typeface="Abhaya Libre Regular"/>
              </a:rPr>
              <a:t>milijard</a:t>
            </a:r>
            <a:r>
              <a:rPr lang="en-US" sz="2400" spc="-36" dirty="0">
                <a:solidFill>
                  <a:srgbClr val="000000"/>
                </a:solidFill>
                <a:latin typeface="Abhaya Libre Regular"/>
              </a:rPr>
              <a:t> </a:t>
            </a:r>
            <a:r>
              <a:rPr lang="en-US" sz="2400" spc="-36" dirty="0" err="1">
                <a:solidFill>
                  <a:srgbClr val="000000"/>
                </a:solidFill>
                <a:latin typeface="Abhaya Libre Regular"/>
              </a:rPr>
              <a:t>besed</a:t>
            </a:r>
            <a:r>
              <a:rPr lang="en-US" sz="2400" spc="-36" dirty="0">
                <a:solidFill>
                  <a:srgbClr val="000000"/>
                </a:solidFill>
                <a:latin typeface="Abhaya Libre Regular"/>
              </a:rPr>
              <a:t> </a:t>
            </a:r>
            <a:r>
              <a:rPr lang="en-US" sz="2400" spc="-36" dirty="0" err="1">
                <a:solidFill>
                  <a:srgbClr val="000000"/>
                </a:solidFill>
                <a:latin typeface="Abhaya Libre Regular"/>
              </a:rPr>
              <a:t>Googlov</a:t>
            </a:r>
            <a:r>
              <a:rPr lang="en-US" sz="2400" spc="-36" dirty="0">
                <a:solidFill>
                  <a:srgbClr val="000000"/>
                </a:solidFill>
                <a:latin typeface="Abhaya Libre Regular"/>
              </a:rPr>
              <a:t> </a:t>
            </a:r>
            <a:r>
              <a:rPr lang="en-US" sz="2400" spc="-36" dirty="0" err="1">
                <a:solidFill>
                  <a:srgbClr val="000000"/>
                </a:solidFill>
                <a:latin typeface="Abhaya Libre Regular"/>
              </a:rPr>
              <a:t>prevajalnik</a:t>
            </a:r>
            <a:r>
              <a:rPr lang="en-US" sz="2400" spc="-36" dirty="0">
                <a:solidFill>
                  <a:srgbClr val="000000"/>
                </a:solidFill>
                <a:latin typeface="Abhaya Libre Regular"/>
              </a:rPr>
              <a:t> </a:t>
            </a:r>
            <a:r>
              <a:rPr lang="en-US" sz="2400" spc="-36" dirty="0" err="1">
                <a:solidFill>
                  <a:srgbClr val="000000"/>
                </a:solidFill>
                <a:latin typeface="Abhaya Libre Regular"/>
              </a:rPr>
              <a:t>pomaga</a:t>
            </a:r>
            <a:r>
              <a:rPr lang="en-US" sz="2400" spc="-36" dirty="0">
                <a:solidFill>
                  <a:srgbClr val="000000"/>
                </a:solidFill>
                <a:latin typeface="Abhaya Libre Regular"/>
              </a:rPr>
              <a:t> </a:t>
            </a:r>
            <a:r>
              <a:rPr lang="en-US" sz="2400" spc="-36" dirty="0" err="1">
                <a:solidFill>
                  <a:srgbClr val="000000"/>
                </a:solidFill>
                <a:latin typeface="Abhaya Libre Regular"/>
              </a:rPr>
              <a:t>pri</a:t>
            </a:r>
            <a:r>
              <a:rPr lang="en-US" sz="2400" spc="-36" dirty="0">
                <a:solidFill>
                  <a:srgbClr val="000000"/>
                </a:solidFill>
                <a:latin typeface="Abhaya Libre Regular"/>
              </a:rPr>
              <a:t> </a:t>
            </a:r>
            <a:r>
              <a:rPr lang="en-US" sz="2400" spc="-36" dirty="0" err="1">
                <a:solidFill>
                  <a:srgbClr val="000000"/>
                </a:solidFill>
                <a:latin typeface="Abhaya Libre Regular"/>
              </a:rPr>
              <a:t>komunikaciji</a:t>
            </a:r>
            <a:r>
              <a:rPr lang="en-US" sz="2400" spc="-36" dirty="0">
                <a:solidFill>
                  <a:srgbClr val="000000"/>
                </a:solidFill>
                <a:latin typeface="Abhaya Libre Regular"/>
              </a:rPr>
              <a:t>.</a:t>
            </a:r>
            <a:endParaRPr lang="sl-SI" sz="2400" spc="-36" dirty="0">
              <a:solidFill>
                <a:srgbClr val="000000"/>
              </a:solidFill>
              <a:latin typeface="Abhaya Libre Regular"/>
            </a:endParaRPr>
          </a:p>
          <a:p>
            <a:pPr algn="just">
              <a:lnSpc>
                <a:spcPts val="3359"/>
              </a:lnSpc>
            </a:pPr>
            <a:endParaRPr lang="en-US" sz="2400" spc="-36" dirty="0">
              <a:solidFill>
                <a:srgbClr val="000000"/>
              </a:solidFill>
              <a:latin typeface="Abhaya Libre Regular"/>
            </a:endParaRPr>
          </a:p>
          <a:p>
            <a:pPr algn="just">
              <a:lnSpc>
                <a:spcPts val="3359"/>
              </a:lnSpc>
            </a:pPr>
            <a:r>
              <a:rPr lang="sl-SI" sz="2400" spc="-36" dirty="0" err="1">
                <a:solidFill>
                  <a:srgbClr val="000000"/>
                </a:solidFill>
                <a:latin typeface="Abhaya Libre Regular"/>
              </a:rPr>
              <a:t>Odkirvajte</a:t>
            </a:r>
            <a:r>
              <a:rPr lang="en-US" sz="2400" spc="-36" dirty="0">
                <a:solidFill>
                  <a:srgbClr val="000000"/>
                </a:solidFill>
                <a:latin typeface="Abhaya Libre Regular"/>
              </a:rPr>
              <a:t> </a:t>
            </a:r>
            <a:r>
              <a:rPr lang="en-US" sz="2400" spc="-36" dirty="0">
                <a:solidFill>
                  <a:srgbClr val="000000"/>
                </a:solidFill>
                <a:latin typeface="Abhaya Libre Regular"/>
                <a:hlinkClick r:id="rId8"/>
              </a:rPr>
              <a:t>Google Translate</a:t>
            </a:r>
            <a:endParaRPr lang="en-US"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 </a:t>
            </a:r>
          </a:p>
        </p:txBody>
      </p:sp>
      <p:pic>
        <p:nvPicPr>
          <p:cNvPr id="6" name="Picture 25">
            <a:extLst>
              <a:ext uri="{FF2B5EF4-FFF2-40B4-BE49-F238E27FC236}">
                <a16:creationId xmlns:a16="http://schemas.microsoft.com/office/drawing/2014/main" id="{D49472B8-AAF9-3078-221D-BB0372C763F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418708" y="8267700"/>
            <a:ext cx="1143000" cy="1440000"/>
          </a:xfrm>
          <a:prstGeom prst="rect">
            <a:avLst/>
          </a:prstGeom>
        </p:spPr>
      </p:pic>
      <p:pic>
        <p:nvPicPr>
          <p:cNvPr id="8" name="Picture 7" descr="Icon&#10;&#10;Description automatically generated">
            <a:extLst>
              <a:ext uri="{FF2B5EF4-FFF2-40B4-BE49-F238E27FC236}">
                <a16:creationId xmlns:a16="http://schemas.microsoft.com/office/drawing/2014/main" id="{DC091F01-F587-4291-9D0B-423B6388D9C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53690" y="2805064"/>
            <a:ext cx="2171700" cy="2171700"/>
          </a:xfrm>
          <a:prstGeom prst="rect">
            <a:avLst/>
          </a:prstGeom>
        </p:spPr>
      </p:pic>
    </p:spTree>
    <p:extLst>
      <p:ext uri="{BB962C8B-B14F-4D97-AF65-F5344CB8AC3E}">
        <p14:creationId xmlns:p14="http://schemas.microsoft.com/office/powerpoint/2010/main" val="3442454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9" name="TextBox 9"/>
          <p:cNvSpPr txBox="1"/>
          <p:nvPr/>
        </p:nvSpPr>
        <p:spPr>
          <a:xfrm>
            <a:off x="1066800" y="1275869"/>
            <a:ext cx="14401800"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02 - </a:t>
            </a:r>
            <a:r>
              <a:rPr lang="sl-SI" sz="6410" dirty="0">
                <a:solidFill>
                  <a:srgbClr val="000000"/>
                </a:solidFill>
                <a:latin typeface="Abhaya Libre Regular"/>
              </a:rPr>
              <a:t>Orodja Google za vseživljenjsko učenje</a:t>
            </a:r>
            <a:endParaRPr lang="en-US" sz="6410" dirty="0">
              <a:solidFill>
                <a:srgbClr val="000000"/>
              </a:solidFill>
              <a:latin typeface="Abhaya Libre Regular"/>
            </a:endParaRPr>
          </a:p>
        </p:txBody>
      </p:sp>
      <p:sp>
        <p:nvSpPr>
          <p:cNvPr id="20" name="TextBox 8">
            <a:extLst>
              <a:ext uri="{FF2B5EF4-FFF2-40B4-BE49-F238E27FC236}">
                <a16:creationId xmlns:a16="http://schemas.microsoft.com/office/drawing/2014/main" id="{17BEBF69-B027-B338-76E0-41425B858F25}"/>
              </a:ext>
            </a:extLst>
          </p:cNvPr>
          <p:cNvSpPr txBox="1"/>
          <p:nvPr/>
        </p:nvSpPr>
        <p:spPr>
          <a:xfrm>
            <a:off x="2891273" y="5802151"/>
            <a:ext cx="10972800" cy="1727396"/>
          </a:xfrm>
          <a:prstGeom prst="rect">
            <a:avLst/>
          </a:prstGeom>
        </p:spPr>
        <p:txBody>
          <a:bodyPr wrap="square" lIns="0" tIns="0" rIns="0" bIns="0" rtlCol="0" anchor="t">
            <a:spAutoFit/>
          </a:bodyPr>
          <a:lstStyle/>
          <a:p>
            <a:pPr algn="just">
              <a:lnSpc>
                <a:spcPts val="3359"/>
              </a:lnSpc>
            </a:pPr>
            <a:r>
              <a:rPr lang="en-US" sz="2400" spc="-36" dirty="0">
                <a:solidFill>
                  <a:srgbClr val="000000"/>
                </a:solidFill>
                <a:latin typeface="Abhaya Libre Regular"/>
              </a:rPr>
              <a:t>Z </a:t>
            </a:r>
            <a:r>
              <a:rPr lang="en-US" sz="2400" spc="-36" dirty="0" err="1">
                <a:solidFill>
                  <a:srgbClr val="000000"/>
                </a:solidFill>
                <a:latin typeface="Abhaya Libre Regular"/>
              </a:rPr>
              <a:t>aplikacijo</a:t>
            </a:r>
            <a:r>
              <a:rPr lang="en-US" sz="2400" spc="-36" dirty="0">
                <a:solidFill>
                  <a:srgbClr val="000000"/>
                </a:solidFill>
                <a:latin typeface="Abhaya Libre Regular"/>
              </a:rPr>
              <a:t> Google Earth </a:t>
            </a:r>
            <a:r>
              <a:rPr lang="en-US" sz="2400" spc="-36" dirty="0" err="1">
                <a:solidFill>
                  <a:srgbClr val="000000"/>
                </a:solidFill>
                <a:latin typeface="Abhaya Libre Regular"/>
              </a:rPr>
              <a:t>lahko</a:t>
            </a:r>
            <a:r>
              <a:rPr lang="en-US" sz="2400" spc="-36" dirty="0">
                <a:solidFill>
                  <a:srgbClr val="000000"/>
                </a:solidFill>
                <a:latin typeface="Abhaya Libre Regular"/>
              </a:rPr>
              <a:t> </a:t>
            </a:r>
            <a:r>
              <a:rPr lang="en-US" sz="2400" spc="-36" dirty="0" err="1">
                <a:solidFill>
                  <a:srgbClr val="000000"/>
                </a:solidFill>
                <a:latin typeface="Abhaya Libre Regular"/>
              </a:rPr>
              <a:t>raziskujete</a:t>
            </a:r>
            <a:r>
              <a:rPr lang="en-US" sz="2400" spc="-36" dirty="0">
                <a:solidFill>
                  <a:srgbClr val="000000"/>
                </a:solidFill>
                <a:latin typeface="Abhaya Libre Regular"/>
              </a:rPr>
              <a:t> </a:t>
            </a:r>
            <a:r>
              <a:rPr lang="en-US" sz="2400" spc="-36" dirty="0" err="1">
                <a:solidFill>
                  <a:srgbClr val="000000"/>
                </a:solidFill>
                <a:latin typeface="Abhaya Libre Regular"/>
              </a:rPr>
              <a:t>ves</a:t>
            </a:r>
            <a:r>
              <a:rPr lang="en-US" sz="2400" spc="-36" dirty="0">
                <a:solidFill>
                  <a:srgbClr val="000000"/>
                </a:solidFill>
                <a:latin typeface="Abhaya Libre Regular"/>
              </a:rPr>
              <a:t> </a:t>
            </a:r>
            <a:r>
              <a:rPr lang="en-US" sz="2400" spc="-36" dirty="0" err="1">
                <a:solidFill>
                  <a:srgbClr val="000000"/>
                </a:solidFill>
                <a:latin typeface="Abhaya Libre Regular"/>
              </a:rPr>
              <a:t>svet</a:t>
            </a:r>
            <a:r>
              <a:rPr lang="en-US" sz="2400" spc="-36" dirty="0">
                <a:solidFill>
                  <a:srgbClr val="000000"/>
                </a:solidFill>
                <a:latin typeface="Abhaya Libre Regular"/>
              </a:rPr>
              <a:t>.</a:t>
            </a:r>
            <a:endParaRPr lang="sl-SI" sz="2400" spc="-36" dirty="0">
              <a:solidFill>
                <a:srgbClr val="000000"/>
              </a:solidFill>
              <a:latin typeface="Abhaya Libre Regular"/>
            </a:endParaRPr>
          </a:p>
          <a:p>
            <a:pPr algn="just">
              <a:lnSpc>
                <a:spcPts val="3359"/>
              </a:lnSpc>
            </a:pPr>
            <a:endParaRPr lang="en-US" sz="2400" spc="-36" dirty="0">
              <a:solidFill>
                <a:srgbClr val="000000"/>
              </a:solidFill>
              <a:latin typeface="Abhaya Libre Regular"/>
            </a:endParaRPr>
          </a:p>
          <a:p>
            <a:pPr algn="just">
              <a:lnSpc>
                <a:spcPts val="3359"/>
              </a:lnSpc>
            </a:pPr>
            <a:r>
              <a:rPr lang="sl-SI" sz="2400" spc="-36" dirty="0">
                <a:solidFill>
                  <a:srgbClr val="000000"/>
                </a:solidFill>
                <a:latin typeface="Abhaya Libre Regular"/>
              </a:rPr>
              <a:t>Odkrivajte</a:t>
            </a:r>
            <a:r>
              <a:rPr lang="en-US" sz="2400" spc="-36" dirty="0">
                <a:solidFill>
                  <a:srgbClr val="000000"/>
                </a:solidFill>
                <a:latin typeface="Abhaya Libre Regular"/>
              </a:rPr>
              <a:t> </a:t>
            </a:r>
            <a:r>
              <a:rPr lang="en-US" sz="2400" spc="-36" dirty="0">
                <a:solidFill>
                  <a:srgbClr val="000000"/>
                </a:solidFill>
                <a:latin typeface="Abhaya Libre Regular"/>
                <a:hlinkClick r:id="rId8"/>
              </a:rPr>
              <a:t>Google Earth</a:t>
            </a:r>
            <a:endParaRPr lang="en-US"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 </a:t>
            </a:r>
          </a:p>
        </p:txBody>
      </p:sp>
      <p:pic>
        <p:nvPicPr>
          <p:cNvPr id="7" name="Picture 22">
            <a:extLst>
              <a:ext uri="{FF2B5EF4-FFF2-40B4-BE49-F238E27FC236}">
                <a16:creationId xmlns:a16="http://schemas.microsoft.com/office/drawing/2014/main" id="{FFDF3074-15C5-B167-5EF6-22BB1015C44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306800" y="8394952"/>
            <a:ext cx="1528327" cy="1630215"/>
          </a:xfrm>
          <a:prstGeom prst="rect">
            <a:avLst/>
          </a:prstGeom>
        </p:spPr>
      </p:pic>
      <p:pic>
        <p:nvPicPr>
          <p:cNvPr id="11" name="Picture 10" descr="A picture containing blue&#10;&#10;Description automatically generated">
            <a:extLst>
              <a:ext uri="{FF2B5EF4-FFF2-40B4-BE49-F238E27FC236}">
                <a16:creationId xmlns:a16="http://schemas.microsoft.com/office/drawing/2014/main" id="{CF7C15D1-13FA-61A0-4C7C-CEDEBA106F39}"/>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6400800" y="2321436"/>
            <a:ext cx="3200400" cy="3103245"/>
          </a:xfrm>
          <a:prstGeom prst="rect">
            <a:avLst/>
          </a:prstGeom>
        </p:spPr>
      </p:pic>
      <p:sp>
        <p:nvSpPr>
          <p:cNvPr id="12" name="TextBox 11">
            <a:extLst>
              <a:ext uri="{FF2B5EF4-FFF2-40B4-BE49-F238E27FC236}">
                <a16:creationId xmlns:a16="http://schemas.microsoft.com/office/drawing/2014/main" id="{A03DCC49-22D3-D20A-BAFA-D99E2C927921}"/>
              </a:ext>
            </a:extLst>
          </p:cNvPr>
          <p:cNvSpPr txBox="1"/>
          <p:nvPr/>
        </p:nvSpPr>
        <p:spPr>
          <a:xfrm>
            <a:off x="6400800" y="5526493"/>
            <a:ext cx="3200400" cy="230832"/>
          </a:xfrm>
          <a:prstGeom prst="rect">
            <a:avLst/>
          </a:prstGeom>
          <a:noFill/>
        </p:spPr>
        <p:txBody>
          <a:bodyPr wrap="square" rtlCol="0">
            <a:spAutoFit/>
          </a:bodyPr>
          <a:lstStyle/>
          <a:p>
            <a:r>
              <a:rPr lang="en-US" sz="900">
                <a:hlinkClick r:id="rId12" tooltip="https://www.techzim.co.zw/2018/06/measure-distance-and-area-with-the-new-feature-on-google-earth/"/>
              </a:rPr>
              <a:t>This Photo</a:t>
            </a:r>
            <a:r>
              <a:rPr lang="en-US" sz="900"/>
              <a:t> by Unknown Author is licensed under </a:t>
            </a:r>
            <a:r>
              <a:rPr lang="en-US" sz="900">
                <a:hlinkClick r:id="rId13" tooltip="https://creativecommons.org/licenses/by-nc-nd/3.0/"/>
              </a:rPr>
              <a:t>CC BY-NC-ND</a:t>
            </a:r>
            <a:endParaRPr lang="en-US" sz="900"/>
          </a:p>
        </p:txBody>
      </p:sp>
    </p:spTree>
    <p:extLst>
      <p:ext uri="{BB962C8B-B14F-4D97-AF65-F5344CB8AC3E}">
        <p14:creationId xmlns:p14="http://schemas.microsoft.com/office/powerpoint/2010/main" val="954085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9" name="TextBox 9"/>
          <p:cNvSpPr txBox="1"/>
          <p:nvPr/>
        </p:nvSpPr>
        <p:spPr>
          <a:xfrm>
            <a:off x="1447800" y="1275869"/>
            <a:ext cx="14538281"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02 - </a:t>
            </a:r>
            <a:r>
              <a:rPr lang="sl-SI" sz="6410" dirty="0">
                <a:solidFill>
                  <a:srgbClr val="000000"/>
                </a:solidFill>
                <a:latin typeface="Abhaya Libre Regular"/>
              </a:rPr>
              <a:t>Orodja Google za vseživljenjsko učenje</a:t>
            </a:r>
            <a:endParaRPr lang="en-US" sz="6410" dirty="0">
              <a:solidFill>
                <a:srgbClr val="000000"/>
              </a:solidFill>
              <a:latin typeface="Abhaya Libre Regular"/>
            </a:endParaRPr>
          </a:p>
        </p:txBody>
      </p:sp>
      <p:sp>
        <p:nvSpPr>
          <p:cNvPr id="20" name="TextBox 8">
            <a:extLst>
              <a:ext uri="{FF2B5EF4-FFF2-40B4-BE49-F238E27FC236}">
                <a16:creationId xmlns:a16="http://schemas.microsoft.com/office/drawing/2014/main" id="{17BEBF69-B027-B338-76E0-41425B858F25}"/>
              </a:ext>
            </a:extLst>
          </p:cNvPr>
          <p:cNvSpPr txBox="1"/>
          <p:nvPr/>
        </p:nvSpPr>
        <p:spPr>
          <a:xfrm>
            <a:off x="2891273" y="5802151"/>
            <a:ext cx="10972800" cy="1727396"/>
          </a:xfrm>
          <a:prstGeom prst="rect">
            <a:avLst/>
          </a:prstGeom>
        </p:spPr>
        <p:txBody>
          <a:bodyPr wrap="square" lIns="0" tIns="0" rIns="0" bIns="0" rtlCol="0" anchor="t">
            <a:spAutoFit/>
          </a:bodyPr>
          <a:lstStyle/>
          <a:p>
            <a:pPr algn="just">
              <a:lnSpc>
                <a:spcPts val="3359"/>
              </a:lnSpc>
            </a:pPr>
            <a:r>
              <a:rPr lang="en-US" sz="2400" spc="-36" dirty="0" err="1">
                <a:solidFill>
                  <a:srgbClr val="000000"/>
                </a:solidFill>
                <a:latin typeface="Abhaya Libre Regular"/>
              </a:rPr>
              <a:t>Če</a:t>
            </a:r>
            <a:r>
              <a:rPr lang="en-US" sz="2400" spc="-36" dirty="0">
                <a:solidFill>
                  <a:srgbClr val="000000"/>
                </a:solidFill>
                <a:latin typeface="Abhaya Libre Regular"/>
              </a:rPr>
              <a:t> </a:t>
            </a:r>
            <a:r>
              <a:rPr lang="en-US" sz="2400" spc="-36" dirty="0" err="1">
                <a:solidFill>
                  <a:srgbClr val="000000"/>
                </a:solidFill>
                <a:latin typeface="Abhaya Libre Regular"/>
              </a:rPr>
              <a:t>nekaj</a:t>
            </a:r>
            <a:r>
              <a:rPr lang="en-US" sz="2400" spc="-36" dirty="0">
                <a:solidFill>
                  <a:srgbClr val="000000"/>
                </a:solidFill>
                <a:latin typeface="Abhaya Libre Regular"/>
              </a:rPr>
              <a:t> </a:t>
            </a:r>
            <a:r>
              <a:rPr lang="en-US" sz="2400" spc="-36" dirty="0" err="1">
                <a:solidFill>
                  <a:srgbClr val="000000"/>
                </a:solidFill>
                <a:latin typeface="Abhaya Libre Regular"/>
              </a:rPr>
              <a:t>težko</a:t>
            </a:r>
            <a:r>
              <a:rPr lang="en-US" sz="2400" spc="-36" dirty="0">
                <a:solidFill>
                  <a:srgbClr val="000000"/>
                </a:solidFill>
                <a:latin typeface="Abhaya Libre Regular"/>
              </a:rPr>
              <a:t> </a:t>
            </a:r>
            <a:r>
              <a:rPr lang="en-US" sz="2400" spc="-36" dirty="0" err="1">
                <a:solidFill>
                  <a:srgbClr val="000000"/>
                </a:solidFill>
                <a:latin typeface="Abhaya Libre Regular"/>
              </a:rPr>
              <a:t>opišete</a:t>
            </a:r>
            <a:r>
              <a:rPr lang="en-US" sz="2400" spc="-36" dirty="0">
                <a:solidFill>
                  <a:srgbClr val="000000"/>
                </a:solidFill>
                <a:latin typeface="Abhaya Libre Regular"/>
              </a:rPr>
              <a:t> z </a:t>
            </a:r>
            <a:r>
              <a:rPr lang="en-US" sz="2400" spc="-36" dirty="0" err="1">
                <a:solidFill>
                  <a:srgbClr val="000000"/>
                </a:solidFill>
                <a:latin typeface="Abhaya Libre Regular"/>
              </a:rPr>
              <a:t>besedami</a:t>
            </a:r>
            <a:r>
              <a:rPr lang="en-US" sz="2400" spc="-36" dirty="0">
                <a:solidFill>
                  <a:srgbClr val="000000"/>
                </a:solidFill>
                <a:latin typeface="Abhaya Libre Regular"/>
              </a:rPr>
              <a:t>, </a:t>
            </a:r>
            <a:r>
              <a:rPr lang="en-US" sz="2400" spc="-36" dirty="0" err="1">
                <a:solidFill>
                  <a:srgbClr val="000000"/>
                </a:solidFill>
                <a:latin typeface="Abhaya Libre Regular"/>
              </a:rPr>
              <a:t>vam</a:t>
            </a:r>
            <a:r>
              <a:rPr lang="en-US" sz="2400" spc="-36" dirty="0">
                <a:solidFill>
                  <a:srgbClr val="000000"/>
                </a:solidFill>
                <a:latin typeface="Abhaya Libre Regular"/>
              </a:rPr>
              <a:t> Google Lens </a:t>
            </a:r>
            <a:r>
              <a:rPr lang="en-US" sz="2400" spc="-36" dirty="0" err="1">
                <a:solidFill>
                  <a:srgbClr val="000000"/>
                </a:solidFill>
                <a:latin typeface="Abhaya Libre Regular"/>
              </a:rPr>
              <a:t>pomaga</a:t>
            </a:r>
            <a:r>
              <a:rPr lang="en-US" sz="2400" spc="-36" dirty="0">
                <a:solidFill>
                  <a:srgbClr val="000000"/>
                </a:solidFill>
                <a:latin typeface="Abhaya Libre Regular"/>
              </a:rPr>
              <a:t> </a:t>
            </a:r>
            <a:r>
              <a:rPr lang="en-US" sz="2400" spc="-36" dirty="0" err="1">
                <a:solidFill>
                  <a:srgbClr val="000000"/>
                </a:solidFill>
                <a:latin typeface="Abhaya Libre Regular"/>
              </a:rPr>
              <a:t>pri</a:t>
            </a:r>
            <a:r>
              <a:rPr lang="en-US" sz="2400" spc="-36" dirty="0">
                <a:solidFill>
                  <a:srgbClr val="000000"/>
                </a:solidFill>
                <a:latin typeface="Abhaya Libre Regular"/>
              </a:rPr>
              <a:t> </a:t>
            </a:r>
            <a:r>
              <a:rPr lang="en-US" sz="2400" spc="-36" dirty="0" err="1">
                <a:solidFill>
                  <a:srgbClr val="000000"/>
                </a:solidFill>
                <a:latin typeface="Abhaya Libre Regular"/>
              </a:rPr>
              <a:t>iskanju</a:t>
            </a:r>
            <a:r>
              <a:rPr lang="en-US" sz="2400" spc="-36" dirty="0">
                <a:solidFill>
                  <a:srgbClr val="000000"/>
                </a:solidFill>
                <a:latin typeface="Abhaya Libre Regular"/>
              </a:rPr>
              <a:t> s </a:t>
            </a:r>
            <a:r>
              <a:rPr lang="en-US" sz="2400" spc="-36" dirty="0" err="1">
                <a:solidFill>
                  <a:srgbClr val="000000"/>
                </a:solidFill>
                <a:latin typeface="Abhaya Libre Regular"/>
              </a:rPr>
              <a:t>pomočjo</a:t>
            </a:r>
            <a:r>
              <a:rPr lang="en-US" sz="2400" spc="-36" dirty="0">
                <a:solidFill>
                  <a:srgbClr val="000000"/>
                </a:solidFill>
                <a:latin typeface="Abhaya Libre Regular"/>
              </a:rPr>
              <a:t> </a:t>
            </a:r>
            <a:r>
              <a:rPr lang="en-US" sz="2400" spc="-36" dirty="0" err="1">
                <a:solidFill>
                  <a:srgbClr val="000000"/>
                </a:solidFill>
                <a:latin typeface="Abhaya Libre Regular"/>
              </a:rPr>
              <a:t>fotoaparata</a:t>
            </a:r>
            <a:r>
              <a:rPr lang="en-US" sz="2400" spc="-36" dirty="0">
                <a:solidFill>
                  <a:srgbClr val="000000"/>
                </a:solidFill>
                <a:latin typeface="Abhaya Libre Regular"/>
              </a:rPr>
              <a:t> </a:t>
            </a:r>
            <a:r>
              <a:rPr lang="en-US" sz="2400" spc="-36" dirty="0" err="1">
                <a:solidFill>
                  <a:srgbClr val="000000"/>
                </a:solidFill>
                <a:latin typeface="Abhaya Libre Regular"/>
              </a:rPr>
              <a:t>ali</a:t>
            </a:r>
            <a:r>
              <a:rPr lang="en-US" sz="2400" spc="-36" dirty="0">
                <a:solidFill>
                  <a:srgbClr val="000000"/>
                </a:solidFill>
                <a:latin typeface="Abhaya Libre Regular"/>
              </a:rPr>
              <a:t> </a:t>
            </a:r>
            <a:r>
              <a:rPr lang="en-US" sz="2400" spc="-36" dirty="0" err="1">
                <a:solidFill>
                  <a:srgbClr val="000000"/>
                </a:solidFill>
                <a:latin typeface="Abhaya Libre Regular"/>
              </a:rPr>
              <a:t>slike</a:t>
            </a:r>
            <a:r>
              <a:rPr lang="en-US" sz="2400" spc="-36" dirty="0">
                <a:solidFill>
                  <a:srgbClr val="000000"/>
                </a:solidFill>
                <a:latin typeface="Abhaya Libre Regular"/>
              </a:rPr>
              <a:t>.</a:t>
            </a:r>
            <a:endParaRPr lang="sl-SI" sz="2400" spc="-36" dirty="0">
              <a:solidFill>
                <a:srgbClr val="000000"/>
              </a:solidFill>
              <a:latin typeface="Abhaya Libre Regular"/>
            </a:endParaRPr>
          </a:p>
          <a:p>
            <a:pPr algn="just">
              <a:lnSpc>
                <a:spcPts val="3359"/>
              </a:lnSpc>
            </a:pPr>
            <a:endParaRPr lang="en-US" sz="2400" spc="-36" dirty="0">
              <a:solidFill>
                <a:srgbClr val="000000"/>
              </a:solidFill>
              <a:latin typeface="Abhaya Libre Regular"/>
            </a:endParaRPr>
          </a:p>
          <a:p>
            <a:pPr algn="just">
              <a:lnSpc>
                <a:spcPts val="3359"/>
              </a:lnSpc>
            </a:pPr>
            <a:r>
              <a:rPr lang="sl-SI" sz="2400" spc="-36" dirty="0">
                <a:solidFill>
                  <a:srgbClr val="000000"/>
                </a:solidFill>
                <a:latin typeface="Abhaya Libre Regular"/>
              </a:rPr>
              <a:t>Odkrivajte</a:t>
            </a:r>
            <a:r>
              <a:rPr lang="en-US" sz="2400" spc="-36" dirty="0">
                <a:solidFill>
                  <a:srgbClr val="000000"/>
                </a:solidFill>
                <a:latin typeface="Abhaya Libre Regular"/>
              </a:rPr>
              <a:t> </a:t>
            </a:r>
            <a:r>
              <a:rPr lang="en-US" sz="2400" spc="-36" dirty="0">
                <a:solidFill>
                  <a:srgbClr val="000000"/>
                </a:solidFill>
                <a:latin typeface="Abhaya Libre Regular"/>
                <a:hlinkClick r:id="rId8"/>
              </a:rPr>
              <a:t>Google Lens</a:t>
            </a:r>
            <a:endParaRPr lang="en-US" sz="2400" spc="-36" dirty="0">
              <a:solidFill>
                <a:srgbClr val="000000"/>
              </a:solidFill>
              <a:latin typeface="Abhaya Libre Regular"/>
            </a:endParaRPr>
          </a:p>
        </p:txBody>
      </p:sp>
      <p:pic>
        <p:nvPicPr>
          <p:cNvPr id="6" name="Picture 20">
            <a:extLst>
              <a:ext uri="{FF2B5EF4-FFF2-40B4-BE49-F238E27FC236}">
                <a16:creationId xmlns:a16="http://schemas.microsoft.com/office/drawing/2014/main" id="{EB6F8FAA-A832-F4F9-3538-6A12A0A76BF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986081" y="8404995"/>
            <a:ext cx="1367273" cy="1230546"/>
          </a:xfrm>
          <a:prstGeom prst="rect">
            <a:avLst/>
          </a:prstGeom>
        </p:spPr>
      </p:pic>
      <p:pic>
        <p:nvPicPr>
          <p:cNvPr id="10" name="Picture 9" descr="Graphical user interface, text, application, chat or text message&#10;&#10;Description automatically generated">
            <a:extLst>
              <a:ext uri="{FF2B5EF4-FFF2-40B4-BE49-F238E27FC236}">
                <a16:creationId xmlns:a16="http://schemas.microsoft.com/office/drawing/2014/main" id="{65991CD5-8A16-E9FD-82D6-746EE2A4D431}"/>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6346702" y="2223526"/>
            <a:ext cx="4075766" cy="2292618"/>
          </a:xfrm>
          <a:prstGeom prst="rect">
            <a:avLst/>
          </a:prstGeom>
        </p:spPr>
      </p:pic>
      <p:sp>
        <p:nvSpPr>
          <p:cNvPr id="13" name="TextBox 12">
            <a:extLst>
              <a:ext uri="{FF2B5EF4-FFF2-40B4-BE49-F238E27FC236}">
                <a16:creationId xmlns:a16="http://schemas.microsoft.com/office/drawing/2014/main" id="{F1051290-60D5-5659-8204-46C44D04D1C6}"/>
              </a:ext>
            </a:extLst>
          </p:cNvPr>
          <p:cNvSpPr txBox="1"/>
          <p:nvPr/>
        </p:nvSpPr>
        <p:spPr>
          <a:xfrm>
            <a:off x="6858000" y="4516144"/>
            <a:ext cx="3564468" cy="230832"/>
          </a:xfrm>
          <a:prstGeom prst="rect">
            <a:avLst/>
          </a:prstGeom>
          <a:noFill/>
        </p:spPr>
        <p:txBody>
          <a:bodyPr wrap="square" rtlCol="0">
            <a:spAutoFit/>
          </a:bodyPr>
          <a:lstStyle/>
          <a:p>
            <a:r>
              <a:rPr lang="en-US" sz="900" dirty="0">
                <a:hlinkClick r:id="rId12" tooltip="https://teknodiot.com/google-lens-nedir"/>
              </a:rPr>
              <a:t>This Photo</a:t>
            </a:r>
            <a:r>
              <a:rPr lang="en-US" sz="900" dirty="0"/>
              <a:t> by Unknown Author is licensed under </a:t>
            </a:r>
            <a:r>
              <a:rPr lang="en-US" sz="900" dirty="0">
                <a:hlinkClick r:id="rId13" tooltip="https://creativecommons.org/licenses/by-nc-nd/3.0/"/>
              </a:rPr>
              <a:t>CC BY-NC-ND</a:t>
            </a:r>
            <a:endParaRPr lang="en-US" sz="900" dirty="0"/>
          </a:p>
        </p:txBody>
      </p:sp>
    </p:spTree>
    <p:extLst>
      <p:ext uri="{BB962C8B-B14F-4D97-AF65-F5344CB8AC3E}">
        <p14:creationId xmlns:p14="http://schemas.microsoft.com/office/powerpoint/2010/main" val="222212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9" name="TextBox 9"/>
          <p:cNvSpPr txBox="1"/>
          <p:nvPr/>
        </p:nvSpPr>
        <p:spPr>
          <a:xfrm>
            <a:off x="1752600" y="1275869"/>
            <a:ext cx="14249400"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02 - </a:t>
            </a:r>
            <a:r>
              <a:rPr lang="sl-SI" sz="6410" dirty="0">
                <a:solidFill>
                  <a:srgbClr val="000000"/>
                </a:solidFill>
                <a:latin typeface="Abhaya Libre Regular"/>
              </a:rPr>
              <a:t>Orodja Google za vseživljenjsko učenje</a:t>
            </a:r>
            <a:endParaRPr lang="en-US" sz="6410" dirty="0">
              <a:solidFill>
                <a:srgbClr val="000000"/>
              </a:solidFill>
              <a:latin typeface="Abhaya Libre Regular"/>
            </a:endParaRPr>
          </a:p>
        </p:txBody>
      </p:sp>
      <p:sp>
        <p:nvSpPr>
          <p:cNvPr id="20" name="TextBox 8">
            <a:extLst>
              <a:ext uri="{FF2B5EF4-FFF2-40B4-BE49-F238E27FC236}">
                <a16:creationId xmlns:a16="http://schemas.microsoft.com/office/drawing/2014/main" id="{17BEBF69-B027-B338-76E0-41425B858F25}"/>
              </a:ext>
            </a:extLst>
          </p:cNvPr>
          <p:cNvSpPr txBox="1"/>
          <p:nvPr/>
        </p:nvSpPr>
        <p:spPr>
          <a:xfrm>
            <a:off x="2891273" y="5802151"/>
            <a:ext cx="10972800" cy="1727396"/>
          </a:xfrm>
          <a:prstGeom prst="rect">
            <a:avLst/>
          </a:prstGeom>
        </p:spPr>
        <p:txBody>
          <a:bodyPr wrap="square" lIns="0" tIns="0" rIns="0" bIns="0" rtlCol="0" anchor="t">
            <a:spAutoFit/>
          </a:bodyPr>
          <a:lstStyle/>
          <a:p>
            <a:pPr algn="just">
              <a:lnSpc>
                <a:spcPts val="3359"/>
              </a:lnSpc>
            </a:pPr>
            <a:r>
              <a:rPr lang="en-US" sz="2400" spc="-36" dirty="0" err="1">
                <a:solidFill>
                  <a:srgbClr val="000000"/>
                </a:solidFill>
                <a:latin typeface="Abhaya Libre Regular"/>
              </a:rPr>
              <a:t>Postanite</a:t>
            </a:r>
            <a:r>
              <a:rPr lang="en-US" sz="2400" spc="-36" dirty="0">
                <a:solidFill>
                  <a:srgbClr val="000000"/>
                </a:solidFill>
                <a:latin typeface="Abhaya Libre Regular"/>
              </a:rPr>
              <a:t> </a:t>
            </a:r>
            <a:r>
              <a:rPr lang="en-US" sz="2400" spc="-36" dirty="0" err="1">
                <a:solidFill>
                  <a:srgbClr val="000000"/>
                </a:solidFill>
                <a:latin typeface="Abhaya Libre Regular"/>
              </a:rPr>
              <a:t>vseživljenjski</a:t>
            </a:r>
            <a:r>
              <a:rPr lang="en-US" sz="2400" spc="-36" dirty="0">
                <a:solidFill>
                  <a:srgbClr val="000000"/>
                </a:solidFill>
                <a:latin typeface="Abhaya Libre Regular"/>
              </a:rPr>
              <a:t> </a:t>
            </a:r>
            <a:r>
              <a:rPr lang="en-US" sz="2400" spc="-36" dirty="0" err="1">
                <a:solidFill>
                  <a:srgbClr val="000000"/>
                </a:solidFill>
                <a:latin typeface="Abhaya Libre Regular"/>
              </a:rPr>
              <a:t>učenec</a:t>
            </a:r>
            <a:r>
              <a:rPr lang="en-US" sz="2400" spc="-36" dirty="0">
                <a:solidFill>
                  <a:srgbClr val="000000"/>
                </a:solidFill>
                <a:latin typeface="Abhaya Libre Regular"/>
              </a:rPr>
              <a:t> in </a:t>
            </a:r>
            <a:r>
              <a:rPr lang="en-US" sz="2400" spc="-36" dirty="0" err="1">
                <a:solidFill>
                  <a:srgbClr val="000000"/>
                </a:solidFill>
                <a:latin typeface="Abhaya Libre Regular"/>
              </a:rPr>
              <a:t>si</a:t>
            </a:r>
            <a:r>
              <a:rPr lang="en-US" sz="2400" spc="-36" dirty="0">
                <a:solidFill>
                  <a:srgbClr val="000000"/>
                </a:solidFill>
                <a:latin typeface="Abhaya Libre Regular"/>
              </a:rPr>
              <a:t> v </a:t>
            </a:r>
            <a:r>
              <a:rPr lang="en-US" sz="2400" spc="-36" dirty="0" err="1">
                <a:solidFill>
                  <a:srgbClr val="000000"/>
                </a:solidFill>
                <a:latin typeface="Abhaya Libre Regular"/>
              </a:rPr>
              <a:t>miru</a:t>
            </a:r>
            <a:r>
              <a:rPr lang="en-US" sz="2400" spc="-36" dirty="0">
                <a:solidFill>
                  <a:srgbClr val="000000"/>
                </a:solidFill>
                <a:latin typeface="Abhaya Libre Regular"/>
              </a:rPr>
              <a:t> </a:t>
            </a:r>
            <a:r>
              <a:rPr lang="en-US" sz="2400" spc="-36" dirty="0" err="1">
                <a:solidFill>
                  <a:srgbClr val="000000"/>
                </a:solidFill>
                <a:latin typeface="Abhaya Libre Regular"/>
              </a:rPr>
              <a:t>doma</a:t>
            </a:r>
            <a:r>
              <a:rPr lang="en-US" sz="2400" spc="-36" dirty="0">
                <a:solidFill>
                  <a:srgbClr val="000000"/>
                </a:solidFill>
                <a:latin typeface="Abhaya Libre Regular"/>
              </a:rPr>
              <a:t> </a:t>
            </a:r>
            <a:r>
              <a:rPr lang="en-US" sz="2400" spc="-36" dirty="0" err="1">
                <a:solidFill>
                  <a:srgbClr val="000000"/>
                </a:solidFill>
                <a:latin typeface="Abhaya Libre Regular"/>
              </a:rPr>
              <a:t>oglejte</a:t>
            </a:r>
            <a:r>
              <a:rPr lang="en-US" sz="2400" spc="-36" dirty="0">
                <a:solidFill>
                  <a:srgbClr val="000000"/>
                </a:solidFill>
                <a:latin typeface="Abhaya Libre Regular"/>
              </a:rPr>
              <a:t> </a:t>
            </a:r>
            <a:r>
              <a:rPr lang="en-US" sz="2400" spc="-36" dirty="0" err="1">
                <a:solidFill>
                  <a:srgbClr val="000000"/>
                </a:solidFill>
                <a:latin typeface="Abhaya Libre Regular"/>
              </a:rPr>
              <a:t>največjo</a:t>
            </a:r>
            <a:r>
              <a:rPr lang="en-US" sz="2400" spc="-36" dirty="0">
                <a:solidFill>
                  <a:srgbClr val="000000"/>
                </a:solidFill>
                <a:latin typeface="Abhaya Libre Regular"/>
              </a:rPr>
              <a:t> </a:t>
            </a:r>
            <a:r>
              <a:rPr lang="en-US" sz="2400" spc="-36" dirty="0" err="1">
                <a:solidFill>
                  <a:srgbClr val="000000"/>
                </a:solidFill>
                <a:latin typeface="Abhaya Libre Regular"/>
              </a:rPr>
              <a:t>svetovno</a:t>
            </a:r>
            <a:r>
              <a:rPr lang="en-US" sz="2400" spc="-36" dirty="0">
                <a:solidFill>
                  <a:srgbClr val="000000"/>
                </a:solidFill>
                <a:latin typeface="Abhaya Libre Regular"/>
              </a:rPr>
              <a:t> </a:t>
            </a:r>
            <a:r>
              <a:rPr lang="en-US" sz="2400" spc="-36" dirty="0" err="1">
                <a:solidFill>
                  <a:srgbClr val="000000"/>
                </a:solidFill>
                <a:latin typeface="Abhaya Libre Regular"/>
              </a:rPr>
              <a:t>zbirko</a:t>
            </a:r>
            <a:r>
              <a:rPr lang="en-US" sz="2400" spc="-36" dirty="0">
                <a:solidFill>
                  <a:srgbClr val="000000"/>
                </a:solidFill>
                <a:latin typeface="Abhaya Libre Regular"/>
              </a:rPr>
              <a:t> </a:t>
            </a:r>
            <a:r>
              <a:rPr lang="en-US" sz="2400" spc="-36" dirty="0" err="1">
                <a:solidFill>
                  <a:srgbClr val="000000"/>
                </a:solidFill>
                <a:latin typeface="Abhaya Libre Regular"/>
              </a:rPr>
              <a:t>knjig</a:t>
            </a:r>
            <a:r>
              <a:rPr lang="en-US" sz="2400" spc="-36" dirty="0">
                <a:solidFill>
                  <a:srgbClr val="000000"/>
                </a:solidFill>
                <a:latin typeface="Abhaya Libre Regular"/>
              </a:rPr>
              <a:t> s </a:t>
            </a:r>
            <a:r>
              <a:rPr lang="en-US" sz="2400" spc="-36" dirty="0" err="1">
                <a:solidFill>
                  <a:srgbClr val="000000"/>
                </a:solidFill>
                <a:latin typeface="Abhaya Libre Regular"/>
              </a:rPr>
              <a:t>polnim</a:t>
            </a:r>
            <a:r>
              <a:rPr lang="en-US" sz="2400" spc="-36" dirty="0">
                <a:solidFill>
                  <a:srgbClr val="000000"/>
                </a:solidFill>
                <a:latin typeface="Abhaya Libre Regular"/>
              </a:rPr>
              <a:t> </a:t>
            </a:r>
            <a:r>
              <a:rPr lang="en-US" sz="2400" spc="-36" dirty="0" err="1">
                <a:solidFill>
                  <a:srgbClr val="000000"/>
                </a:solidFill>
                <a:latin typeface="Abhaya Libre Regular"/>
              </a:rPr>
              <a:t>besedilom</a:t>
            </a:r>
            <a:r>
              <a:rPr lang="en-US" sz="2400" spc="-36" dirty="0">
                <a:solidFill>
                  <a:srgbClr val="000000"/>
                </a:solidFill>
                <a:latin typeface="Abhaya Libre Regular"/>
              </a:rPr>
              <a:t>.</a:t>
            </a:r>
            <a:endParaRPr lang="sl-SI" sz="2400" spc="-36" dirty="0">
              <a:solidFill>
                <a:srgbClr val="000000"/>
              </a:solidFill>
              <a:latin typeface="Abhaya Libre Regular"/>
            </a:endParaRPr>
          </a:p>
          <a:p>
            <a:pPr algn="just">
              <a:lnSpc>
                <a:spcPts val="3359"/>
              </a:lnSpc>
            </a:pPr>
            <a:endParaRPr lang="en-US" sz="2400" spc="-36" dirty="0">
              <a:solidFill>
                <a:srgbClr val="000000"/>
              </a:solidFill>
              <a:latin typeface="Abhaya Libre Regular"/>
            </a:endParaRPr>
          </a:p>
          <a:p>
            <a:pPr algn="just">
              <a:lnSpc>
                <a:spcPts val="3359"/>
              </a:lnSpc>
            </a:pPr>
            <a:r>
              <a:rPr lang="sl-SI" sz="2400" spc="-36" dirty="0">
                <a:solidFill>
                  <a:srgbClr val="000000"/>
                </a:solidFill>
                <a:latin typeface="Abhaya Libre Regular"/>
              </a:rPr>
              <a:t>Odkrivajte</a:t>
            </a:r>
            <a:r>
              <a:rPr lang="en-US" sz="2400" spc="-36" dirty="0">
                <a:solidFill>
                  <a:srgbClr val="000000"/>
                </a:solidFill>
                <a:latin typeface="Abhaya Libre Regular"/>
              </a:rPr>
              <a:t> </a:t>
            </a:r>
            <a:r>
              <a:rPr lang="en-US" sz="2400" spc="-36" dirty="0">
                <a:solidFill>
                  <a:srgbClr val="000000"/>
                </a:solidFill>
                <a:latin typeface="Abhaya Libre Regular"/>
                <a:hlinkClick r:id="rId8"/>
              </a:rPr>
              <a:t>Google Books</a:t>
            </a:r>
            <a:endParaRPr lang="en-US" sz="2400" spc="-36" dirty="0">
              <a:solidFill>
                <a:srgbClr val="000000"/>
              </a:solidFill>
              <a:latin typeface="Abhaya Libre Regular"/>
            </a:endParaRPr>
          </a:p>
        </p:txBody>
      </p:sp>
      <p:pic>
        <p:nvPicPr>
          <p:cNvPr id="8" name="Picture 7" descr="Graphical user interface, text, application, email&#10;&#10;Description automatically generated">
            <a:extLst>
              <a:ext uri="{FF2B5EF4-FFF2-40B4-BE49-F238E27FC236}">
                <a16:creationId xmlns:a16="http://schemas.microsoft.com/office/drawing/2014/main" id="{FC51FD65-E645-0C12-796F-485F0FE5E7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48200" y="2444326"/>
            <a:ext cx="7978831" cy="2880610"/>
          </a:xfrm>
          <a:prstGeom prst="rect">
            <a:avLst/>
          </a:prstGeom>
        </p:spPr>
      </p:pic>
      <p:pic>
        <p:nvPicPr>
          <p:cNvPr id="11" name="Picture 18">
            <a:extLst>
              <a:ext uri="{FF2B5EF4-FFF2-40B4-BE49-F238E27FC236}">
                <a16:creationId xmlns:a16="http://schemas.microsoft.com/office/drawing/2014/main" id="{556EF656-9B1F-D7CE-380A-C464C765585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864262" y="7886700"/>
            <a:ext cx="1108891" cy="1505902"/>
          </a:xfrm>
          <a:prstGeom prst="rect">
            <a:avLst/>
          </a:prstGeom>
        </p:spPr>
      </p:pic>
    </p:spTree>
    <p:extLst>
      <p:ext uri="{BB962C8B-B14F-4D97-AF65-F5344CB8AC3E}">
        <p14:creationId xmlns:p14="http://schemas.microsoft.com/office/powerpoint/2010/main" val="510959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9" name="TextBox 9"/>
          <p:cNvSpPr txBox="1"/>
          <p:nvPr/>
        </p:nvSpPr>
        <p:spPr>
          <a:xfrm>
            <a:off x="762000" y="1275869"/>
            <a:ext cx="14173199"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02 - </a:t>
            </a:r>
            <a:r>
              <a:rPr lang="sl-SI" sz="6410" dirty="0">
                <a:solidFill>
                  <a:srgbClr val="000000"/>
                </a:solidFill>
                <a:latin typeface="Abhaya Libre Regular"/>
              </a:rPr>
              <a:t>Orodja Google za vseživljenjsko učenje</a:t>
            </a:r>
            <a:endParaRPr lang="en-US" sz="6410" dirty="0">
              <a:solidFill>
                <a:srgbClr val="000000"/>
              </a:solidFill>
              <a:latin typeface="Abhaya Libre Regular"/>
            </a:endParaRPr>
          </a:p>
        </p:txBody>
      </p:sp>
      <p:sp>
        <p:nvSpPr>
          <p:cNvPr id="20" name="TextBox 8">
            <a:extLst>
              <a:ext uri="{FF2B5EF4-FFF2-40B4-BE49-F238E27FC236}">
                <a16:creationId xmlns:a16="http://schemas.microsoft.com/office/drawing/2014/main" id="{17BEBF69-B027-B338-76E0-41425B858F25}"/>
              </a:ext>
            </a:extLst>
          </p:cNvPr>
          <p:cNvSpPr txBox="1"/>
          <p:nvPr/>
        </p:nvSpPr>
        <p:spPr>
          <a:xfrm>
            <a:off x="2891273" y="5802151"/>
            <a:ext cx="10972800" cy="1727396"/>
          </a:xfrm>
          <a:prstGeom prst="rect">
            <a:avLst/>
          </a:prstGeom>
        </p:spPr>
        <p:txBody>
          <a:bodyPr wrap="square" lIns="0" tIns="0" rIns="0" bIns="0" rtlCol="0" anchor="t">
            <a:spAutoFit/>
          </a:bodyPr>
          <a:lstStyle/>
          <a:p>
            <a:pPr algn="just">
              <a:lnSpc>
                <a:spcPts val="3359"/>
              </a:lnSpc>
            </a:pPr>
            <a:r>
              <a:rPr lang="sl-SI" sz="2400" spc="-36" dirty="0">
                <a:solidFill>
                  <a:srgbClr val="000000"/>
                </a:solidFill>
                <a:latin typeface="Abhaya Libre Regular"/>
              </a:rPr>
              <a:t>I</a:t>
            </a:r>
            <a:r>
              <a:rPr lang="en-US" sz="2400" spc="-36" dirty="0" err="1">
                <a:solidFill>
                  <a:srgbClr val="000000"/>
                </a:solidFill>
                <a:latin typeface="Abhaya Libre Regular"/>
              </a:rPr>
              <a:t>zboljšajte</a:t>
            </a:r>
            <a:r>
              <a:rPr lang="en-US" sz="2400" spc="-36" dirty="0">
                <a:solidFill>
                  <a:srgbClr val="000000"/>
                </a:solidFill>
                <a:latin typeface="Abhaya Libre Regular"/>
              </a:rPr>
              <a:t> </a:t>
            </a:r>
            <a:r>
              <a:rPr lang="en-US" sz="2400" spc="-36" dirty="0" err="1">
                <a:solidFill>
                  <a:srgbClr val="000000"/>
                </a:solidFill>
                <a:latin typeface="Abhaya Libre Regular"/>
              </a:rPr>
              <a:t>analitiko</a:t>
            </a:r>
            <a:r>
              <a:rPr lang="en-US" sz="2400" spc="-36" dirty="0">
                <a:solidFill>
                  <a:srgbClr val="000000"/>
                </a:solidFill>
                <a:latin typeface="Abhaya Libre Regular"/>
              </a:rPr>
              <a:t> in </a:t>
            </a:r>
            <a:r>
              <a:rPr lang="en-US" sz="2400" spc="-36" dirty="0" err="1">
                <a:solidFill>
                  <a:srgbClr val="000000"/>
                </a:solidFill>
                <a:latin typeface="Abhaya Libre Regular"/>
              </a:rPr>
              <a:t>umetno</a:t>
            </a:r>
            <a:r>
              <a:rPr lang="en-US" sz="2400" spc="-36" dirty="0">
                <a:solidFill>
                  <a:srgbClr val="000000"/>
                </a:solidFill>
                <a:latin typeface="Abhaya Libre Regular"/>
              </a:rPr>
              <a:t> </a:t>
            </a:r>
            <a:r>
              <a:rPr lang="en-US" sz="2400" spc="-36" dirty="0" err="1">
                <a:solidFill>
                  <a:srgbClr val="000000"/>
                </a:solidFill>
                <a:latin typeface="Abhaya Libre Regular"/>
              </a:rPr>
              <a:t>inteligenco</a:t>
            </a:r>
            <a:r>
              <a:rPr lang="en-US" sz="2400" spc="-36" dirty="0">
                <a:solidFill>
                  <a:srgbClr val="000000"/>
                </a:solidFill>
                <a:latin typeface="Abhaya Libre Regular"/>
              </a:rPr>
              <a:t> z </a:t>
            </a:r>
            <a:r>
              <a:rPr lang="en-US" sz="2400" spc="-36" dirty="0" err="1">
                <a:solidFill>
                  <a:srgbClr val="000000"/>
                </a:solidFill>
                <a:latin typeface="Abhaya Libre Regular"/>
              </a:rPr>
              <a:t>uporabo</a:t>
            </a:r>
            <a:r>
              <a:rPr lang="en-US" sz="2400" spc="-36" dirty="0">
                <a:solidFill>
                  <a:srgbClr val="000000"/>
                </a:solidFill>
                <a:latin typeface="Abhaya Libre Regular"/>
              </a:rPr>
              <a:t> </a:t>
            </a:r>
            <a:r>
              <a:rPr lang="en-US" sz="2400" spc="-36" dirty="0" err="1">
                <a:solidFill>
                  <a:srgbClr val="000000"/>
                </a:solidFill>
                <a:latin typeface="Abhaya Libre Regular"/>
              </a:rPr>
              <a:t>vnaprej</a:t>
            </a:r>
            <a:r>
              <a:rPr lang="en-US" sz="2400" spc="-36" dirty="0">
                <a:solidFill>
                  <a:srgbClr val="000000"/>
                </a:solidFill>
                <a:latin typeface="Abhaya Libre Regular"/>
              </a:rPr>
              <a:t> </a:t>
            </a:r>
            <a:r>
              <a:rPr lang="en-US" sz="2400" spc="-36" dirty="0" err="1">
                <a:solidFill>
                  <a:srgbClr val="000000"/>
                </a:solidFill>
                <a:latin typeface="Abhaya Libre Regular"/>
              </a:rPr>
              <a:t>pripravljenih</a:t>
            </a:r>
            <a:r>
              <a:rPr lang="en-US" sz="2400" spc="-36" dirty="0">
                <a:solidFill>
                  <a:srgbClr val="000000"/>
                </a:solidFill>
                <a:latin typeface="Abhaya Libre Regular"/>
              </a:rPr>
              <a:t> </a:t>
            </a:r>
            <a:r>
              <a:rPr lang="en-US" sz="2400" spc="-36" dirty="0" err="1">
                <a:solidFill>
                  <a:srgbClr val="000000"/>
                </a:solidFill>
                <a:latin typeface="Abhaya Libre Regular"/>
              </a:rPr>
              <a:t>rešitev</a:t>
            </a:r>
            <a:r>
              <a:rPr lang="en-US" sz="2400" spc="-36" dirty="0">
                <a:solidFill>
                  <a:srgbClr val="000000"/>
                </a:solidFill>
                <a:latin typeface="Abhaya Libre Regular"/>
              </a:rPr>
              <a:t>, </a:t>
            </a:r>
            <a:r>
              <a:rPr lang="en-US" sz="2400" spc="-36" dirty="0" err="1">
                <a:solidFill>
                  <a:srgbClr val="000000"/>
                </a:solidFill>
                <a:latin typeface="Abhaya Libre Regular"/>
              </a:rPr>
              <a:t>zbirk</a:t>
            </a:r>
            <a:r>
              <a:rPr lang="en-US" sz="2400" spc="-36" dirty="0">
                <a:solidFill>
                  <a:srgbClr val="000000"/>
                </a:solidFill>
                <a:latin typeface="Abhaya Libre Regular"/>
              </a:rPr>
              <a:t> </a:t>
            </a:r>
            <a:r>
              <a:rPr lang="en-US" sz="2400" spc="-36" dirty="0" err="1">
                <a:solidFill>
                  <a:srgbClr val="000000"/>
                </a:solidFill>
                <a:latin typeface="Abhaya Libre Regular"/>
              </a:rPr>
              <a:t>podatkov</a:t>
            </a:r>
            <a:r>
              <a:rPr lang="en-US" sz="2400" spc="-36" dirty="0">
                <a:solidFill>
                  <a:srgbClr val="000000"/>
                </a:solidFill>
                <a:latin typeface="Abhaya Libre Regular"/>
              </a:rPr>
              <a:t>, ki </a:t>
            </a:r>
            <a:r>
              <a:rPr lang="en-US" sz="2400" spc="-36" dirty="0" err="1">
                <a:solidFill>
                  <a:srgbClr val="000000"/>
                </a:solidFill>
                <a:latin typeface="Abhaya Libre Regular"/>
              </a:rPr>
              <a:t>jih</a:t>
            </a:r>
            <a:r>
              <a:rPr lang="en-US" sz="2400" spc="-36" dirty="0">
                <a:solidFill>
                  <a:srgbClr val="000000"/>
                </a:solidFill>
                <a:latin typeface="Abhaya Libre Regular"/>
              </a:rPr>
              <a:t> </a:t>
            </a:r>
            <a:r>
              <a:rPr lang="en-US" sz="2400" spc="-36" dirty="0" err="1">
                <a:solidFill>
                  <a:srgbClr val="000000"/>
                </a:solidFill>
                <a:latin typeface="Abhaya Libre Regular"/>
              </a:rPr>
              <a:t>poganjajo</a:t>
            </a:r>
            <a:r>
              <a:rPr lang="en-US" sz="2400" spc="-36" dirty="0">
                <a:solidFill>
                  <a:srgbClr val="000000"/>
                </a:solidFill>
                <a:latin typeface="Abhaya Libre Regular"/>
              </a:rPr>
              <a:t> </a:t>
            </a:r>
            <a:r>
              <a:rPr lang="en-US" sz="2400" spc="-36" dirty="0" err="1">
                <a:solidFill>
                  <a:srgbClr val="000000"/>
                </a:solidFill>
                <a:latin typeface="Abhaya Libre Regular"/>
              </a:rPr>
              <a:t>BigQuery</a:t>
            </a:r>
            <a:r>
              <a:rPr lang="en-US" sz="2400" spc="-36" dirty="0">
                <a:solidFill>
                  <a:srgbClr val="000000"/>
                </a:solidFill>
                <a:latin typeface="Abhaya Libre Regular"/>
              </a:rPr>
              <a:t>, Cloud Storage, Earth Engine in </a:t>
            </a:r>
            <a:r>
              <a:rPr lang="en-US" sz="2400" spc="-36" dirty="0" err="1">
                <a:solidFill>
                  <a:srgbClr val="000000"/>
                </a:solidFill>
                <a:latin typeface="Abhaya Libre Regular"/>
              </a:rPr>
              <a:t>še</a:t>
            </a:r>
            <a:r>
              <a:rPr lang="en-US" sz="2400" spc="-36" dirty="0">
                <a:solidFill>
                  <a:srgbClr val="000000"/>
                </a:solidFill>
                <a:latin typeface="Abhaya Libre Regular"/>
              </a:rPr>
              <a:t> </a:t>
            </a:r>
            <a:r>
              <a:rPr lang="en-US" sz="2400" spc="-36" dirty="0" err="1">
                <a:solidFill>
                  <a:srgbClr val="000000"/>
                </a:solidFill>
                <a:latin typeface="Abhaya Libre Regular"/>
              </a:rPr>
              <a:t>več</a:t>
            </a:r>
            <a:r>
              <a:rPr lang="en-US" sz="2400" spc="-36" dirty="0">
                <a:solidFill>
                  <a:srgbClr val="000000"/>
                </a:solidFill>
                <a:latin typeface="Abhaya Libre Regular"/>
              </a:rPr>
              <a:t>.</a:t>
            </a:r>
            <a:endParaRPr lang="sl-SI" sz="2400" spc="-36" dirty="0">
              <a:solidFill>
                <a:srgbClr val="000000"/>
              </a:solidFill>
              <a:latin typeface="Abhaya Libre Regular"/>
            </a:endParaRPr>
          </a:p>
          <a:p>
            <a:pPr algn="just">
              <a:lnSpc>
                <a:spcPts val="3359"/>
              </a:lnSpc>
            </a:pPr>
            <a:endParaRPr lang="en-US" sz="2400" spc="-36" dirty="0">
              <a:solidFill>
                <a:srgbClr val="000000"/>
              </a:solidFill>
              <a:latin typeface="Abhaya Libre Regular"/>
            </a:endParaRPr>
          </a:p>
          <a:p>
            <a:pPr algn="just">
              <a:lnSpc>
                <a:spcPts val="3359"/>
              </a:lnSpc>
            </a:pPr>
            <a:r>
              <a:rPr lang="sl-SI" sz="2400" spc="-36" dirty="0">
                <a:solidFill>
                  <a:srgbClr val="000000"/>
                </a:solidFill>
                <a:latin typeface="Abhaya Libre Regular"/>
              </a:rPr>
              <a:t>Odkrivajte</a:t>
            </a:r>
            <a:r>
              <a:rPr lang="en-US" sz="2400" spc="-36" dirty="0">
                <a:solidFill>
                  <a:srgbClr val="000000"/>
                </a:solidFill>
                <a:latin typeface="Abhaya Libre Regular"/>
              </a:rPr>
              <a:t> </a:t>
            </a:r>
            <a:r>
              <a:rPr lang="en-US" sz="2400" spc="-36" dirty="0">
                <a:solidFill>
                  <a:srgbClr val="000000"/>
                </a:solidFill>
                <a:latin typeface="Abhaya Libre Regular"/>
                <a:hlinkClick r:id="rId8"/>
              </a:rPr>
              <a:t>Public Datasets</a:t>
            </a:r>
            <a:endParaRPr lang="en-US" sz="2400" spc="-36" dirty="0">
              <a:solidFill>
                <a:srgbClr val="000000"/>
              </a:solidFill>
              <a:latin typeface="Abhaya Libre Regular"/>
            </a:endParaRPr>
          </a:p>
        </p:txBody>
      </p:sp>
      <p:pic>
        <p:nvPicPr>
          <p:cNvPr id="6" name="Picture 16">
            <a:extLst>
              <a:ext uri="{FF2B5EF4-FFF2-40B4-BE49-F238E27FC236}">
                <a16:creationId xmlns:a16="http://schemas.microsoft.com/office/drawing/2014/main" id="{62CC15BA-15B6-284C-BEDA-5715AEC7DC5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325600" y="7343879"/>
            <a:ext cx="2682360" cy="1902037"/>
          </a:xfrm>
          <a:prstGeom prst="rect">
            <a:avLst/>
          </a:prstGeom>
        </p:spPr>
      </p:pic>
      <p:pic>
        <p:nvPicPr>
          <p:cNvPr id="14" name="Picture 13" descr="A picture containing application&#10;&#10;Description automatically generated">
            <a:extLst>
              <a:ext uri="{FF2B5EF4-FFF2-40B4-BE49-F238E27FC236}">
                <a16:creationId xmlns:a16="http://schemas.microsoft.com/office/drawing/2014/main" id="{54B95979-5015-2A3D-734D-2436E318FC9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65750" y="2319942"/>
            <a:ext cx="5715000" cy="2876550"/>
          </a:xfrm>
          <a:prstGeom prst="rect">
            <a:avLst/>
          </a:prstGeom>
        </p:spPr>
      </p:pic>
    </p:spTree>
    <p:extLst>
      <p:ext uri="{BB962C8B-B14F-4D97-AF65-F5344CB8AC3E}">
        <p14:creationId xmlns:p14="http://schemas.microsoft.com/office/powerpoint/2010/main" val="972664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9" name="TextBox 9"/>
          <p:cNvSpPr txBox="1"/>
          <p:nvPr/>
        </p:nvSpPr>
        <p:spPr>
          <a:xfrm>
            <a:off x="1447800" y="1275869"/>
            <a:ext cx="14325600"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02 - </a:t>
            </a:r>
            <a:r>
              <a:rPr lang="sl-SI" sz="6410" dirty="0">
                <a:solidFill>
                  <a:srgbClr val="000000"/>
                </a:solidFill>
                <a:latin typeface="Abhaya Libre Regular"/>
              </a:rPr>
              <a:t>Orodja Google za vseživljenjsko učenje</a:t>
            </a:r>
            <a:endParaRPr lang="en-US" sz="6410" dirty="0">
              <a:solidFill>
                <a:srgbClr val="000000"/>
              </a:solidFill>
              <a:latin typeface="Abhaya Libre Regular"/>
            </a:endParaRPr>
          </a:p>
        </p:txBody>
      </p:sp>
      <p:sp>
        <p:nvSpPr>
          <p:cNvPr id="20" name="TextBox 8">
            <a:extLst>
              <a:ext uri="{FF2B5EF4-FFF2-40B4-BE49-F238E27FC236}">
                <a16:creationId xmlns:a16="http://schemas.microsoft.com/office/drawing/2014/main" id="{17BEBF69-B027-B338-76E0-41425B858F25}"/>
              </a:ext>
            </a:extLst>
          </p:cNvPr>
          <p:cNvSpPr txBox="1"/>
          <p:nvPr/>
        </p:nvSpPr>
        <p:spPr>
          <a:xfrm>
            <a:off x="2891273" y="5802151"/>
            <a:ext cx="10972800" cy="1291379"/>
          </a:xfrm>
          <a:prstGeom prst="rect">
            <a:avLst/>
          </a:prstGeom>
        </p:spPr>
        <p:txBody>
          <a:bodyPr wrap="square" lIns="0" tIns="0" rIns="0" bIns="0" rtlCol="0" anchor="t">
            <a:spAutoFit/>
          </a:bodyPr>
          <a:lstStyle/>
          <a:p>
            <a:pPr algn="just">
              <a:lnSpc>
                <a:spcPts val="3359"/>
              </a:lnSpc>
            </a:pPr>
            <a:r>
              <a:rPr lang="en-US" sz="2400" spc="-36" dirty="0" err="1">
                <a:solidFill>
                  <a:srgbClr val="000000"/>
                </a:solidFill>
                <a:latin typeface="Abhaya Libre Regular"/>
              </a:rPr>
              <a:t>Najboljši</a:t>
            </a:r>
            <a:r>
              <a:rPr lang="en-US" sz="2400" spc="-36" dirty="0">
                <a:solidFill>
                  <a:srgbClr val="000000"/>
                </a:solidFill>
                <a:latin typeface="Abhaya Libre Regular"/>
              </a:rPr>
              <a:t> </a:t>
            </a:r>
            <a:r>
              <a:rPr lang="en-US" sz="2400" spc="-36" dirty="0" err="1">
                <a:solidFill>
                  <a:srgbClr val="000000"/>
                </a:solidFill>
                <a:latin typeface="Abhaya Libre Regular"/>
              </a:rPr>
              <a:t>način</a:t>
            </a:r>
            <a:r>
              <a:rPr lang="en-US" sz="2400" spc="-36" dirty="0">
                <a:solidFill>
                  <a:srgbClr val="000000"/>
                </a:solidFill>
                <a:latin typeface="Abhaya Libre Regular"/>
              </a:rPr>
              <a:t> za </a:t>
            </a:r>
            <a:r>
              <a:rPr lang="en-US" sz="2400" spc="-36" dirty="0" err="1">
                <a:solidFill>
                  <a:srgbClr val="000000"/>
                </a:solidFill>
                <a:latin typeface="Abhaya Libre Regular"/>
              </a:rPr>
              <a:t>iskanje</a:t>
            </a:r>
            <a:r>
              <a:rPr lang="en-US" sz="2400" spc="-36" dirty="0">
                <a:solidFill>
                  <a:srgbClr val="000000"/>
                </a:solidFill>
                <a:latin typeface="Abhaya Libre Regular"/>
              </a:rPr>
              <a:t> </a:t>
            </a:r>
            <a:r>
              <a:rPr lang="en-US" sz="2400" spc="-36" dirty="0" err="1">
                <a:solidFill>
                  <a:srgbClr val="000000"/>
                </a:solidFill>
                <a:latin typeface="Abhaya Libre Regular"/>
              </a:rPr>
              <a:t>znanstvenih</a:t>
            </a:r>
            <a:r>
              <a:rPr lang="en-US" sz="2400" spc="-36" dirty="0">
                <a:solidFill>
                  <a:srgbClr val="000000"/>
                </a:solidFill>
                <a:latin typeface="Abhaya Libre Regular"/>
              </a:rPr>
              <a:t> </a:t>
            </a:r>
            <a:r>
              <a:rPr lang="en-US" sz="2400" spc="-36" dirty="0" err="1">
                <a:solidFill>
                  <a:srgbClr val="000000"/>
                </a:solidFill>
                <a:latin typeface="Abhaya Libre Regular"/>
              </a:rPr>
              <a:t>člankov</a:t>
            </a:r>
            <a:r>
              <a:rPr lang="en-US" sz="2400" spc="-36" dirty="0">
                <a:solidFill>
                  <a:srgbClr val="000000"/>
                </a:solidFill>
                <a:latin typeface="Abhaya Libre Regular"/>
              </a:rPr>
              <a:t> in </a:t>
            </a:r>
            <a:r>
              <a:rPr lang="en-US" sz="2400" spc="-36" dirty="0" err="1">
                <a:solidFill>
                  <a:srgbClr val="000000"/>
                </a:solidFill>
                <a:latin typeface="Abhaya Libre Regular"/>
              </a:rPr>
              <a:t>strokovne</a:t>
            </a:r>
            <a:r>
              <a:rPr lang="en-US" sz="2400" spc="-36" dirty="0">
                <a:solidFill>
                  <a:srgbClr val="000000"/>
                </a:solidFill>
                <a:latin typeface="Abhaya Libre Regular"/>
              </a:rPr>
              <a:t> literature </a:t>
            </a:r>
            <a:r>
              <a:rPr lang="en-US" sz="2400" spc="-36" dirty="0" err="1">
                <a:solidFill>
                  <a:srgbClr val="000000"/>
                </a:solidFill>
                <a:latin typeface="Abhaya Libre Regular"/>
              </a:rPr>
              <a:t>na</a:t>
            </a:r>
            <a:r>
              <a:rPr lang="en-US" sz="2400" spc="-36" dirty="0">
                <a:solidFill>
                  <a:srgbClr val="000000"/>
                </a:solidFill>
                <a:latin typeface="Abhaya Libre Regular"/>
              </a:rPr>
              <a:t> </a:t>
            </a:r>
            <a:r>
              <a:rPr lang="en-US" sz="2400" spc="-36" dirty="0" err="1">
                <a:solidFill>
                  <a:srgbClr val="000000"/>
                </a:solidFill>
                <a:latin typeface="Abhaya Libre Regular"/>
              </a:rPr>
              <a:t>katero</a:t>
            </a:r>
            <a:r>
              <a:rPr lang="en-US" sz="2400" spc="-36" dirty="0">
                <a:solidFill>
                  <a:srgbClr val="000000"/>
                </a:solidFill>
                <a:latin typeface="Abhaya Libre Regular"/>
              </a:rPr>
              <a:t> </a:t>
            </a:r>
            <a:r>
              <a:rPr lang="en-US" sz="2400" spc="-36" dirty="0" err="1">
                <a:solidFill>
                  <a:srgbClr val="000000"/>
                </a:solidFill>
                <a:latin typeface="Abhaya Libre Regular"/>
              </a:rPr>
              <a:t>koli</a:t>
            </a:r>
            <a:r>
              <a:rPr lang="en-US" sz="2400" spc="-36" dirty="0">
                <a:solidFill>
                  <a:srgbClr val="000000"/>
                </a:solidFill>
                <a:latin typeface="Abhaya Libre Regular"/>
              </a:rPr>
              <a:t> </a:t>
            </a:r>
            <a:r>
              <a:rPr lang="en-US" sz="2400" spc="-36" dirty="0" err="1">
                <a:solidFill>
                  <a:srgbClr val="000000"/>
                </a:solidFill>
                <a:latin typeface="Abhaya Libre Regular"/>
              </a:rPr>
              <a:t>temo</a:t>
            </a:r>
            <a:r>
              <a:rPr lang="en-US" sz="2400" spc="-36" dirty="0">
                <a:solidFill>
                  <a:srgbClr val="000000"/>
                </a:solidFill>
                <a:latin typeface="Abhaya Libre Regular"/>
              </a:rPr>
              <a:t>.</a:t>
            </a:r>
            <a:endParaRPr lang="sl-SI" sz="2400" spc="-36" dirty="0">
              <a:solidFill>
                <a:srgbClr val="000000"/>
              </a:solidFill>
              <a:latin typeface="Abhaya Libre Regular"/>
            </a:endParaRPr>
          </a:p>
          <a:p>
            <a:pPr algn="just">
              <a:lnSpc>
                <a:spcPts val="3359"/>
              </a:lnSpc>
            </a:pPr>
            <a:endParaRPr lang="en-US" sz="2400" spc="-36" dirty="0">
              <a:solidFill>
                <a:srgbClr val="000000"/>
              </a:solidFill>
              <a:latin typeface="Abhaya Libre Regular"/>
            </a:endParaRPr>
          </a:p>
          <a:p>
            <a:pPr algn="just">
              <a:lnSpc>
                <a:spcPts val="3359"/>
              </a:lnSpc>
            </a:pPr>
            <a:r>
              <a:rPr lang="sl-SI" sz="2400" spc="-36" dirty="0">
                <a:solidFill>
                  <a:srgbClr val="000000"/>
                </a:solidFill>
                <a:latin typeface="Abhaya Libre Regular"/>
              </a:rPr>
              <a:t>Odkrivajte</a:t>
            </a:r>
            <a:r>
              <a:rPr lang="en-US" sz="2400" spc="-36" dirty="0">
                <a:solidFill>
                  <a:srgbClr val="000000"/>
                </a:solidFill>
                <a:latin typeface="Abhaya Libre Regular"/>
              </a:rPr>
              <a:t> </a:t>
            </a:r>
            <a:r>
              <a:rPr lang="en-US" sz="2400" spc="-36" dirty="0">
                <a:solidFill>
                  <a:srgbClr val="000000"/>
                </a:solidFill>
                <a:latin typeface="Abhaya Libre Regular"/>
                <a:hlinkClick r:id="rId8"/>
              </a:rPr>
              <a:t>Google Scholar</a:t>
            </a:r>
            <a:endParaRPr lang="en-US" sz="2400" spc="-36" dirty="0">
              <a:solidFill>
                <a:srgbClr val="000000"/>
              </a:solidFill>
              <a:latin typeface="Abhaya Libre Regular"/>
            </a:endParaRPr>
          </a:p>
        </p:txBody>
      </p:sp>
      <p:pic>
        <p:nvPicPr>
          <p:cNvPr id="6" name="Picture 16">
            <a:extLst>
              <a:ext uri="{FF2B5EF4-FFF2-40B4-BE49-F238E27FC236}">
                <a16:creationId xmlns:a16="http://schemas.microsoft.com/office/drawing/2014/main" id="{62CC15BA-15B6-284C-BEDA-5715AEC7DC5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325600" y="7343879"/>
            <a:ext cx="2682360" cy="1902037"/>
          </a:xfrm>
          <a:prstGeom prst="rect">
            <a:avLst/>
          </a:prstGeom>
        </p:spPr>
      </p:pic>
      <p:pic>
        <p:nvPicPr>
          <p:cNvPr id="8" name="Picture 7" descr="Logo, company name&#10;&#10;Description automatically generated">
            <a:extLst>
              <a:ext uri="{FF2B5EF4-FFF2-40B4-BE49-F238E27FC236}">
                <a16:creationId xmlns:a16="http://schemas.microsoft.com/office/drawing/2014/main" id="{80B9F4A9-D775-41E4-0797-F2B39E587C91}"/>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6400800" y="2233080"/>
            <a:ext cx="3381375" cy="2270704"/>
          </a:xfrm>
          <a:prstGeom prst="rect">
            <a:avLst/>
          </a:prstGeom>
        </p:spPr>
      </p:pic>
      <p:sp>
        <p:nvSpPr>
          <p:cNvPr id="10" name="TextBox 9">
            <a:extLst>
              <a:ext uri="{FF2B5EF4-FFF2-40B4-BE49-F238E27FC236}">
                <a16:creationId xmlns:a16="http://schemas.microsoft.com/office/drawing/2014/main" id="{B7A455B8-5117-31CF-CF05-54A4EC1C93F1}"/>
              </a:ext>
            </a:extLst>
          </p:cNvPr>
          <p:cNvSpPr txBox="1"/>
          <p:nvPr/>
        </p:nvSpPr>
        <p:spPr>
          <a:xfrm>
            <a:off x="6400800" y="4651110"/>
            <a:ext cx="3381375" cy="230832"/>
          </a:xfrm>
          <a:prstGeom prst="rect">
            <a:avLst/>
          </a:prstGeom>
          <a:noFill/>
        </p:spPr>
        <p:txBody>
          <a:bodyPr wrap="square" rtlCol="0">
            <a:spAutoFit/>
          </a:bodyPr>
          <a:lstStyle/>
          <a:p>
            <a:r>
              <a:rPr lang="en-US" sz="900">
                <a:hlinkClick r:id="rId12" tooltip="https://aretio.blogspot.com/2019/11/el-perfil-en-google-scholar-de-los-mas.html"/>
              </a:rPr>
              <a:t>This Photo</a:t>
            </a:r>
            <a:r>
              <a:rPr lang="en-US" sz="900"/>
              <a:t> by Unknown Author is licensed under </a:t>
            </a:r>
            <a:r>
              <a:rPr lang="en-US" sz="900">
                <a:hlinkClick r:id="rId13" tooltip="https://creativecommons.org/licenses/by-nc-sa/3.0/"/>
              </a:rPr>
              <a:t>CC BY-SA-NC</a:t>
            </a:r>
            <a:endParaRPr lang="en-US" sz="900"/>
          </a:p>
        </p:txBody>
      </p:sp>
    </p:spTree>
    <p:extLst>
      <p:ext uri="{BB962C8B-B14F-4D97-AF65-F5344CB8AC3E}">
        <p14:creationId xmlns:p14="http://schemas.microsoft.com/office/powerpoint/2010/main" val="3776201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9" name="TextBox 9"/>
          <p:cNvSpPr txBox="1"/>
          <p:nvPr/>
        </p:nvSpPr>
        <p:spPr>
          <a:xfrm>
            <a:off x="607120" y="1275869"/>
            <a:ext cx="15623480"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02 - </a:t>
            </a:r>
            <a:r>
              <a:rPr lang="sl-SI" sz="6410" dirty="0">
                <a:solidFill>
                  <a:srgbClr val="000000"/>
                </a:solidFill>
                <a:latin typeface="Abhaya Libre Regular"/>
              </a:rPr>
              <a:t>Orodja Google za vseživljenjsko učenje</a:t>
            </a:r>
            <a:endParaRPr lang="en-US" sz="6410" dirty="0">
              <a:solidFill>
                <a:srgbClr val="000000"/>
              </a:solidFill>
              <a:latin typeface="Abhaya Libre Regular"/>
            </a:endParaRPr>
          </a:p>
        </p:txBody>
      </p:sp>
      <p:sp>
        <p:nvSpPr>
          <p:cNvPr id="20" name="TextBox 8">
            <a:extLst>
              <a:ext uri="{FF2B5EF4-FFF2-40B4-BE49-F238E27FC236}">
                <a16:creationId xmlns:a16="http://schemas.microsoft.com/office/drawing/2014/main" id="{17BEBF69-B027-B338-76E0-41425B858F25}"/>
              </a:ext>
            </a:extLst>
          </p:cNvPr>
          <p:cNvSpPr txBox="1"/>
          <p:nvPr/>
        </p:nvSpPr>
        <p:spPr>
          <a:xfrm>
            <a:off x="2891273" y="5802151"/>
            <a:ext cx="10972800" cy="1727396"/>
          </a:xfrm>
          <a:prstGeom prst="rect">
            <a:avLst/>
          </a:prstGeom>
        </p:spPr>
        <p:txBody>
          <a:bodyPr wrap="square" lIns="0" tIns="0" rIns="0" bIns="0" rtlCol="0" anchor="t">
            <a:spAutoFit/>
          </a:bodyPr>
          <a:lstStyle/>
          <a:p>
            <a:pPr algn="just">
              <a:lnSpc>
                <a:spcPts val="3359"/>
              </a:lnSpc>
            </a:pPr>
            <a:r>
              <a:rPr lang="en-US" sz="2400" spc="-36" dirty="0" err="1">
                <a:solidFill>
                  <a:srgbClr val="000000"/>
                </a:solidFill>
                <a:latin typeface="Abhaya Libre Regular"/>
              </a:rPr>
              <a:t>Odkrijte</a:t>
            </a:r>
            <a:r>
              <a:rPr lang="en-US" sz="2400" spc="-36" dirty="0">
                <a:solidFill>
                  <a:srgbClr val="000000"/>
                </a:solidFill>
                <a:latin typeface="Abhaya Libre Regular"/>
              </a:rPr>
              <a:t> </a:t>
            </a:r>
            <a:r>
              <a:rPr lang="en-US" sz="2400" spc="-36" dirty="0" err="1">
                <a:solidFill>
                  <a:srgbClr val="000000"/>
                </a:solidFill>
                <a:latin typeface="Abhaya Libre Regular"/>
              </a:rPr>
              <a:t>zbirko</a:t>
            </a:r>
            <a:r>
              <a:rPr lang="en-US" sz="2400" spc="-36" dirty="0">
                <a:solidFill>
                  <a:srgbClr val="000000"/>
                </a:solidFill>
                <a:latin typeface="Abhaya Libre Regular"/>
              </a:rPr>
              <a:t> </a:t>
            </a:r>
            <a:r>
              <a:rPr lang="en-US" sz="2400" spc="-36" dirty="0" err="1">
                <a:solidFill>
                  <a:srgbClr val="000000"/>
                </a:solidFill>
                <a:latin typeface="Abhaya Libre Regular"/>
              </a:rPr>
              <a:t>spletnih</a:t>
            </a:r>
            <a:r>
              <a:rPr lang="en-US" sz="2400" spc="-36" dirty="0">
                <a:solidFill>
                  <a:srgbClr val="000000"/>
                </a:solidFill>
                <a:latin typeface="Abhaya Libre Regular"/>
              </a:rPr>
              <a:t> </a:t>
            </a:r>
            <a:r>
              <a:rPr lang="en-US" sz="2400" spc="-36" dirty="0" err="1">
                <a:solidFill>
                  <a:srgbClr val="000000"/>
                </a:solidFill>
                <a:latin typeface="Abhaya Libre Regular"/>
              </a:rPr>
              <a:t>eksperimentov</a:t>
            </a:r>
            <a:r>
              <a:rPr lang="en-US" sz="2400" spc="-36" dirty="0">
                <a:solidFill>
                  <a:srgbClr val="000000"/>
                </a:solidFill>
                <a:latin typeface="Abhaya Libre Regular"/>
              </a:rPr>
              <a:t>, s </a:t>
            </a:r>
            <a:r>
              <a:rPr lang="en-US" sz="2400" spc="-36" dirty="0" err="1">
                <a:solidFill>
                  <a:srgbClr val="000000"/>
                </a:solidFill>
                <a:latin typeface="Abhaya Libre Regular"/>
              </a:rPr>
              <a:t>katerimi</a:t>
            </a:r>
            <a:r>
              <a:rPr lang="en-US" sz="2400" spc="-36" dirty="0">
                <a:solidFill>
                  <a:srgbClr val="000000"/>
                </a:solidFill>
                <a:latin typeface="Abhaya Libre Regular"/>
              </a:rPr>
              <a:t> </a:t>
            </a:r>
            <a:r>
              <a:rPr lang="en-US" sz="2400" spc="-36" dirty="0" err="1">
                <a:solidFill>
                  <a:srgbClr val="000000"/>
                </a:solidFill>
                <a:latin typeface="Abhaya Libre Regular"/>
              </a:rPr>
              <a:t>lahko</a:t>
            </a:r>
            <a:r>
              <a:rPr lang="en-US" sz="2400" spc="-36" dirty="0">
                <a:solidFill>
                  <a:srgbClr val="000000"/>
                </a:solidFill>
                <a:latin typeface="Abhaya Libre Regular"/>
              </a:rPr>
              <a:t> </a:t>
            </a:r>
            <a:r>
              <a:rPr lang="en-US" sz="2400" spc="-36" dirty="0" err="1">
                <a:solidFill>
                  <a:srgbClr val="000000"/>
                </a:solidFill>
                <a:latin typeface="Abhaya Libre Regular"/>
              </a:rPr>
              <a:t>ustvarjate</a:t>
            </a:r>
            <a:r>
              <a:rPr lang="en-US" sz="2400" spc="-36" dirty="0">
                <a:solidFill>
                  <a:srgbClr val="000000"/>
                </a:solidFill>
                <a:latin typeface="Abhaya Libre Regular"/>
              </a:rPr>
              <a:t> </a:t>
            </a:r>
            <a:r>
              <a:rPr lang="en-US" sz="2400" spc="-36" dirty="0" err="1">
                <a:solidFill>
                  <a:srgbClr val="000000"/>
                </a:solidFill>
                <a:latin typeface="Abhaya Libre Regular"/>
              </a:rPr>
              <a:t>umetnost</a:t>
            </a:r>
            <a:r>
              <a:rPr lang="en-US" sz="2400" spc="-36" dirty="0">
                <a:solidFill>
                  <a:srgbClr val="000000"/>
                </a:solidFill>
                <a:latin typeface="Abhaya Libre Regular"/>
              </a:rPr>
              <a:t>, </a:t>
            </a:r>
            <a:r>
              <a:rPr lang="en-US" sz="2400" spc="-36" dirty="0" err="1">
                <a:solidFill>
                  <a:srgbClr val="000000"/>
                </a:solidFill>
                <a:latin typeface="Abhaya Libre Regular"/>
              </a:rPr>
              <a:t>glasbo</a:t>
            </a:r>
            <a:r>
              <a:rPr lang="en-US" sz="2400" spc="-36" dirty="0">
                <a:solidFill>
                  <a:srgbClr val="000000"/>
                </a:solidFill>
                <a:latin typeface="Abhaya Libre Regular"/>
              </a:rPr>
              <a:t>, se </a:t>
            </a:r>
            <a:r>
              <a:rPr lang="en-US" sz="2400" spc="-36" dirty="0" err="1">
                <a:solidFill>
                  <a:srgbClr val="000000"/>
                </a:solidFill>
                <a:latin typeface="Abhaya Libre Regular"/>
              </a:rPr>
              <a:t>odpravite</a:t>
            </a:r>
            <a:r>
              <a:rPr lang="en-US" sz="2400" spc="-36" dirty="0">
                <a:solidFill>
                  <a:srgbClr val="000000"/>
                </a:solidFill>
                <a:latin typeface="Abhaya Libre Regular"/>
              </a:rPr>
              <a:t> </a:t>
            </a:r>
            <a:r>
              <a:rPr lang="en-US" sz="2400" spc="-36" dirty="0" err="1">
                <a:solidFill>
                  <a:srgbClr val="000000"/>
                </a:solidFill>
                <a:latin typeface="Abhaya Libre Regular"/>
              </a:rPr>
              <a:t>na</a:t>
            </a:r>
            <a:r>
              <a:rPr lang="en-US" sz="2400" spc="-36" dirty="0">
                <a:solidFill>
                  <a:srgbClr val="000000"/>
                </a:solidFill>
                <a:latin typeface="Abhaya Libre Regular"/>
              </a:rPr>
              <a:t> </a:t>
            </a:r>
            <a:r>
              <a:rPr lang="en-US" sz="2400" spc="-36" dirty="0" err="1">
                <a:solidFill>
                  <a:srgbClr val="000000"/>
                </a:solidFill>
                <a:latin typeface="Abhaya Libre Regular"/>
              </a:rPr>
              <a:t>virtualne</a:t>
            </a:r>
            <a:r>
              <a:rPr lang="en-US" sz="2400" spc="-36" dirty="0">
                <a:solidFill>
                  <a:srgbClr val="000000"/>
                </a:solidFill>
                <a:latin typeface="Abhaya Libre Regular"/>
              </a:rPr>
              <a:t> </a:t>
            </a:r>
            <a:r>
              <a:rPr lang="en-US" sz="2400" spc="-36" dirty="0" err="1">
                <a:solidFill>
                  <a:srgbClr val="000000"/>
                </a:solidFill>
                <a:latin typeface="Abhaya Libre Regular"/>
              </a:rPr>
              <a:t>izlete</a:t>
            </a:r>
            <a:r>
              <a:rPr lang="en-US" sz="2400" spc="-36" dirty="0">
                <a:solidFill>
                  <a:srgbClr val="000000"/>
                </a:solidFill>
                <a:latin typeface="Abhaya Libre Regular"/>
              </a:rPr>
              <a:t> in </a:t>
            </a:r>
            <a:r>
              <a:rPr lang="en-US" sz="2400" spc="-36" dirty="0" err="1">
                <a:solidFill>
                  <a:srgbClr val="000000"/>
                </a:solidFill>
                <a:latin typeface="Abhaya Libre Regular"/>
              </a:rPr>
              <a:t>še</a:t>
            </a:r>
            <a:r>
              <a:rPr lang="en-US" sz="2400" spc="-36" dirty="0">
                <a:solidFill>
                  <a:srgbClr val="000000"/>
                </a:solidFill>
                <a:latin typeface="Abhaya Libre Regular"/>
              </a:rPr>
              <a:t> </a:t>
            </a:r>
            <a:r>
              <a:rPr lang="en-US" sz="2400" spc="-36" dirty="0" err="1">
                <a:solidFill>
                  <a:srgbClr val="000000"/>
                </a:solidFill>
                <a:latin typeface="Abhaya Libre Regular"/>
              </a:rPr>
              <a:t>več</a:t>
            </a:r>
            <a:r>
              <a:rPr lang="en-US" sz="2400" spc="-36" dirty="0">
                <a:solidFill>
                  <a:srgbClr val="000000"/>
                </a:solidFill>
                <a:latin typeface="Abhaya Libre Regular"/>
              </a:rPr>
              <a:t>.</a:t>
            </a:r>
            <a:endParaRPr lang="sl-SI" sz="2400" spc="-36" dirty="0">
              <a:solidFill>
                <a:srgbClr val="000000"/>
              </a:solidFill>
              <a:latin typeface="Abhaya Libre Regular"/>
            </a:endParaRPr>
          </a:p>
          <a:p>
            <a:pPr algn="just">
              <a:lnSpc>
                <a:spcPts val="3359"/>
              </a:lnSpc>
            </a:pPr>
            <a:endParaRPr lang="en-US" sz="2400" spc="-36" dirty="0">
              <a:solidFill>
                <a:srgbClr val="000000"/>
              </a:solidFill>
              <a:latin typeface="Abhaya Libre Regular"/>
            </a:endParaRPr>
          </a:p>
          <a:p>
            <a:pPr algn="just">
              <a:lnSpc>
                <a:spcPts val="3359"/>
              </a:lnSpc>
            </a:pPr>
            <a:r>
              <a:rPr lang="sl-SI" sz="2400" spc="-36" dirty="0">
                <a:solidFill>
                  <a:srgbClr val="000000"/>
                </a:solidFill>
                <a:latin typeface="Abhaya Libre Regular"/>
              </a:rPr>
              <a:t>Odkrivajte</a:t>
            </a:r>
            <a:r>
              <a:rPr lang="en-US" sz="2400" spc="-36" dirty="0">
                <a:solidFill>
                  <a:srgbClr val="000000"/>
                </a:solidFill>
                <a:latin typeface="Abhaya Libre Regular"/>
              </a:rPr>
              <a:t> </a:t>
            </a:r>
            <a:r>
              <a:rPr lang="en-US" sz="2400" spc="-36" dirty="0">
                <a:solidFill>
                  <a:srgbClr val="000000"/>
                </a:solidFill>
                <a:latin typeface="Abhaya Libre Regular"/>
                <a:hlinkClick r:id="rId8"/>
              </a:rPr>
              <a:t>Experiments with Google</a:t>
            </a:r>
            <a:endParaRPr lang="en-US" sz="2400" spc="-36" dirty="0">
              <a:solidFill>
                <a:srgbClr val="000000"/>
              </a:solidFill>
              <a:latin typeface="Abhaya Libre Regular"/>
            </a:endParaRPr>
          </a:p>
        </p:txBody>
      </p:sp>
      <p:pic>
        <p:nvPicPr>
          <p:cNvPr id="11" name="Picture 10" descr="A picture containing outdoor object, laser&#10;&#10;Description automatically generated">
            <a:extLst>
              <a:ext uri="{FF2B5EF4-FFF2-40B4-BE49-F238E27FC236}">
                <a16:creationId xmlns:a16="http://schemas.microsoft.com/office/drawing/2014/main" id="{8B3D0AE5-F2DA-D1BA-DD50-E038F6539DC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29400" y="2972792"/>
            <a:ext cx="3335772" cy="2223848"/>
          </a:xfrm>
          <a:prstGeom prst="rect">
            <a:avLst/>
          </a:prstGeom>
        </p:spPr>
      </p:pic>
      <p:sp>
        <p:nvSpPr>
          <p:cNvPr id="12" name="Rectangle 11">
            <a:extLst>
              <a:ext uri="{FF2B5EF4-FFF2-40B4-BE49-F238E27FC236}">
                <a16:creationId xmlns:a16="http://schemas.microsoft.com/office/drawing/2014/main" id="{6D128ECD-A061-8074-DCA9-2382F0C94374}"/>
              </a:ext>
            </a:extLst>
          </p:cNvPr>
          <p:cNvSpPr/>
          <p:nvPr/>
        </p:nvSpPr>
        <p:spPr>
          <a:xfrm>
            <a:off x="4385615" y="2018758"/>
            <a:ext cx="7252306" cy="923330"/>
          </a:xfrm>
          <a:prstGeom prst="rect">
            <a:avLst/>
          </a:prstGeom>
          <a:noFill/>
        </p:spPr>
        <p:txBody>
          <a:bodyPr wrap="none" lIns="91440" tIns="45720" rIns="91440" bIns="45720">
            <a:spAutoFit/>
          </a:bodyPr>
          <a:lstStyle/>
          <a:p>
            <a:pPr algn="ctr"/>
            <a:r>
              <a:rPr lang="en-US" sz="5400" dirty="0">
                <a:ln w="0"/>
                <a:solidFill>
                  <a:schemeClr val="tx1">
                    <a:lumMod val="65000"/>
                    <a:lumOff val="35000"/>
                  </a:schemeClr>
                </a:solidFill>
                <a:effectLst>
                  <a:outerShdw blurRad="38100" dist="19050" dir="2700000" algn="tl" rotWithShape="0">
                    <a:schemeClr val="dk1">
                      <a:alpha val="40000"/>
                    </a:schemeClr>
                  </a:outerShdw>
                </a:effectLst>
              </a:rPr>
              <a:t>Experiments with Google</a:t>
            </a:r>
          </a:p>
        </p:txBody>
      </p:sp>
      <p:pic>
        <p:nvPicPr>
          <p:cNvPr id="13" name="Picture 25">
            <a:extLst>
              <a:ext uri="{FF2B5EF4-FFF2-40B4-BE49-F238E27FC236}">
                <a16:creationId xmlns:a16="http://schemas.microsoft.com/office/drawing/2014/main" id="{ECED9B18-AC69-71EF-ADF1-D7B9DD25DE0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435768" y="8267700"/>
            <a:ext cx="1291519" cy="1239858"/>
          </a:xfrm>
          <a:prstGeom prst="rect">
            <a:avLst/>
          </a:prstGeom>
        </p:spPr>
      </p:pic>
      <p:sp>
        <p:nvSpPr>
          <p:cNvPr id="14" name="TextBox 13">
            <a:extLst>
              <a:ext uri="{FF2B5EF4-FFF2-40B4-BE49-F238E27FC236}">
                <a16:creationId xmlns:a16="http://schemas.microsoft.com/office/drawing/2014/main" id="{336DB777-9051-CA2A-2223-14074ED453F9}"/>
              </a:ext>
            </a:extLst>
          </p:cNvPr>
          <p:cNvSpPr txBox="1"/>
          <p:nvPr/>
        </p:nvSpPr>
        <p:spPr>
          <a:xfrm>
            <a:off x="7551485" y="5196640"/>
            <a:ext cx="1485407" cy="338554"/>
          </a:xfrm>
          <a:prstGeom prst="rect">
            <a:avLst/>
          </a:prstGeom>
          <a:noFill/>
        </p:spPr>
        <p:txBody>
          <a:bodyPr wrap="none" rtlCol="0">
            <a:spAutoFit/>
          </a:bodyPr>
          <a:lstStyle/>
          <a:p>
            <a:r>
              <a:rPr lang="en-US" sz="1600" i="1" dirty="0"/>
              <a:t>Source: </a:t>
            </a:r>
            <a:r>
              <a:rPr lang="en-US" sz="1600" i="1" dirty="0">
                <a:hlinkClick r:id="rId12"/>
              </a:rPr>
              <a:t>pixabay</a:t>
            </a:r>
            <a:endParaRPr lang="en-US" sz="1600" i="1" dirty="0"/>
          </a:p>
        </p:txBody>
      </p:sp>
    </p:spTree>
    <p:extLst>
      <p:ext uri="{BB962C8B-B14F-4D97-AF65-F5344CB8AC3E}">
        <p14:creationId xmlns:p14="http://schemas.microsoft.com/office/powerpoint/2010/main" val="296314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0" y="3698262"/>
            <a:ext cx="19062365" cy="3086100"/>
            <a:chOff x="0" y="0"/>
            <a:chExt cx="5020540" cy="812800"/>
          </a:xfrm>
        </p:grpSpPr>
        <p:sp>
          <p:nvSpPr>
            <p:cNvPr id="3" name="Freeform 3"/>
            <p:cNvSpPr/>
            <p:nvPr/>
          </p:nvSpPr>
          <p:spPr>
            <a:xfrm>
              <a:off x="0" y="0"/>
              <a:ext cx="5020540" cy="812800"/>
            </a:xfrm>
            <a:custGeom>
              <a:avLst/>
              <a:gdLst/>
              <a:ahLst/>
              <a:cxnLst/>
              <a:rect l="l" t="t" r="r" b="b"/>
              <a:pathLst>
                <a:path w="5020540" h="812800">
                  <a:moveTo>
                    <a:pt x="0" y="0"/>
                  </a:moveTo>
                  <a:lnTo>
                    <a:pt x="5020540" y="0"/>
                  </a:lnTo>
                  <a:lnTo>
                    <a:pt x="5020540" y="812800"/>
                  </a:lnTo>
                  <a:lnTo>
                    <a:pt x="0" y="812800"/>
                  </a:lnTo>
                  <a:close/>
                </a:path>
              </a:pathLst>
            </a:custGeom>
            <a:solidFill>
              <a:srgbClr val="D0E9E5"/>
            </a:solidFill>
          </p:spPr>
          <p:txBody>
            <a:bodyPr/>
            <a:lstStyle/>
            <a:p>
              <a:endParaRPr lang="sl-SI"/>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947194">
            <a:off x="6660949" y="7604935"/>
            <a:ext cx="5364129" cy="536412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632120">
            <a:off x="-2431639" y="-1705919"/>
            <a:ext cx="5721823" cy="5669807"/>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571149">
            <a:off x="-2523144" y="7570662"/>
            <a:ext cx="6836042" cy="677389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5156600" y="8264626"/>
            <a:ext cx="3334026" cy="3588482"/>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904437" y="-772267"/>
            <a:ext cx="2556197" cy="2751289"/>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614497">
            <a:off x="17189899" y="6091404"/>
            <a:ext cx="4352147" cy="4346443"/>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20380">
            <a:off x="5570971" y="-4349323"/>
            <a:ext cx="5810576" cy="5802961"/>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167270">
            <a:off x="-3176552" y="4860538"/>
            <a:ext cx="4881157" cy="4874760"/>
          </a:xfrm>
          <a:prstGeom prst="rect">
            <a:avLst/>
          </a:prstGeom>
        </p:spPr>
      </p:pic>
      <p:grpSp>
        <p:nvGrpSpPr>
          <p:cNvPr id="13" name="Group 13"/>
          <p:cNvGrpSpPr/>
          <p:nvPr/>
        </p:nvGrpSpPr>
        <p:grpSpPr>
          <a:xfrm rot="-10800000">
            <a:off x="1170764" y="8531326"/>
            <a:ext cx="2900572" cy="807705"/>
            <a:chOff x="0" y="0"/>
            <a:chExt cx="3867430" cy="1076939"/>
          </a:xfrm>
        </p:grpSpPr>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0"/>
              <a:ext cx="3867430" cy="618789"/>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458151"/>
              <a:ext cx="3867430" cy="618789"/>
            </a:xfrm>
            <a:prstGeom prst="rect">
              <a:avLst/>
            </a:prstGeom>
          </p:spPr>
        </p:pic>
      </p:grpSp>
      <p:sp>
        <p:nvSpPr>
          <p:cNvPr id="16" name="TextBox 16"/>
          <p:cNvSpPr txBox="1"/>
          <p:nvPr/>
        </p:nvSpPr>
        <p:spPr>
          <a:xfrm>
            <a:off x="2539641" y="2004660"/>
            <a:ext cx="14307856" cy="4720523"/>
          </a:xfrm>
          <a:prstGeom prst="rect">
            <a:avLst/>
          </a:prstGeom>
        </p:spPr>
        <p:txBody>
          <a:bodyPr lIns="0" tIns="0" rIns="0" bIns="0" rtlCol="0" anchor="t">
            <a:spAutoFit/>
          </a:bodyPr>
          <a:lstStyle/>
          <a:p>
            <a:pPr algn="ctr">
              <a:lnSpc>
                <a:spcPts val="12599"/>
              </a:lnSpc>
            </a:pPr>
            <a:r>
              <a:rPr lang="en-US" sz="7200" dirty="0" err="1">
                <a:solidFill>
                  <a:srgbClr val="04989E"/>
                </a:solidFill>
                <a:latin typeface="Abhaya Libre Regular"/>
              </a:rPr>
              <a:t>Vseživljenjsko</a:t>
            </a:r>
            <a:r>
              <a:rPr lang="en-US" sz="7200" dirty="0">
                <a:solidFill>
                  <a:srgbClr val="04989E"/>
                </a:solidFill>
                <a:latin typeface="Abhaya Libre Regular"/>
              </a:rPr>
              <a:t> </a:t>
            </a:r>
            <a:r>
              <a:rPr lang="en-US" sz="7200" dirty="0" err="1">
                <a:solidFill>
                  <a:srgbClr val="04989E"/>
                </a:solidFill>
                <a:latin typeface="Abhaya Libre Regular"/>
              </a:rPr>
              <a:t>učenje</a:t>
            </a:r>
            <a:r>
              <a:rPr lang="en-US" sz="7200" dirty="0">
                <a:solidFill>
                  <a:srgbClr val="04989E"/>
                </a:solidFill>
                <a:latin typeface="Abhaya Libre Regular"/>
              </a:rPr>
              <a:t> za </a:t>
            </a:r>
            <a:r>
              <a:rPr lang="en-US" sz="7200" dirty="0" err="1">
                <a:solidFill>
                  <a:srgbClr val="04989E"/>
                </a:solidFill>
                <a:latin typeface="Abhaya Libre Regular"/>
              </a:rPr>
              <a:t>preusposabljanje</a:t>
            </a:r>
            <a:r>
              <a:rPr lang="en-US" sz="7200" dirty="0">
                <a:solidFill>
                  <a:srgbClr val="04989E"/>
                </a:solidFill>
                <a:latin typeface="Abhaya Libre Regular"/>
              </a:rPr>
              <a:t> in </a:t>
            </a:r>
            <a:r>
              <a:rPr lang="en-US" sz="7200" dirty="0" err="1">
                <a:solidFill>
                  <a:srgbClr val="04989E"/>
                </a:solidFill>
                <a:latin typeface="Abhaya Libre Regular"/>
              </a:rPr>
              <a:t>izpopolnjevanje</a:t>
            </a:r>
            <a:r>
              <a:rPr lang="en-US" sz="7200" dirty="0">
                <a:solidFill>
                  <a:srgbClr val="04989E"/>
                </a:solidFill>
                <a:latin typeface="Abhaya Libre Regular"/>
              </a:rPr>
              <a:t>, </a:t>
            </a:r>
            <a:r>
              <a:rPr lang="en-US" sz="7200" dirty="0" err="1">
                <a:solidFill>
                  <a:srgbClr val="04989E"/>
                </a:solidFill>
                <a:latin typeface="Abhaya Libre Regular"/>
              </a:rPr>
              <a:t>hitro</a:t>
            </a:r>
            <a:r>
              <a:rPr lang="en-US" sz="7200" dirty="0">
                <a:solidFill>
                  <a:srgbClr val="04989E"/>
                </a:solidFill>
                <a:latin typeface="Abhaya Libre Regular"/>
              </a:rPr>
              <a:t> </a:t>
            </a:r>
            <a:r>
              <a:rPr lang="en-US" sz="7200" dirty="0" err="1">
                <a:solidFill>
                  <a:srgbClr val="04989E"/>
                </a:solidFill>
                <a:latin typeface="Abhaya Libre Regular"/>
              </a:rPr>
              <a:t>prilagajanje</a:t>
            </a:r>
            <a:r>
              <a:rPr lang="en-US" sz="7200" dirty="0">
                <a:solidFill>
                  <a:srgbClr val="04989E"/>
                </a:solidFill>
                <a:latin typeface="Abhaya Libre Regular"/>
              </a:rPr>
              <a:t> </a:t>
            </a:r>
            <a:r>
              <a:rPr lang="en-US" sz="7200" dirty="0" err="1">
                <a:solidFill>
                  <a:srgbClr val="04989E"/>
                </a:solidFill>
                <a:latin typeface="Abhaya Libre Regular"/>
              </a:rPr>
              <a:t>potrebam</a:t>
            </a:r>
            <a:r>
              <a:rPr lang="en-US" sz="7200" dirty="0">
                <a:solidFill>
                  <a:srgbClr val="04989E"/>
                </a:solidFill>
                <a:latin typeface="Abhaya Libre Regular"/>
              </a:rPr>
              <a:t> </a:t>
            </a:r>
            <a:r>
              <a:rPr lang="en-US" sz="7200" dirty="0" err="1">
                <a:solidFill>
                  <a:srgbClr val="04989E"/>
                </a:solidFill>
                <a:latin typeface="Abhaya Libre Regular"/>
              </a:rPr>
              <a:t>trga</a:t>
            </a:r>
            <a:endParaRPr lang="en-US" sz="7200" dirty="0">
              <a:solidFill>
                <a:srgbClr val="04989E"/>
              </a:solidFill>
              <a:latin typeface="Abhaya Libre Regular"/>
            </a:endParaRPr>
          </a:p>
        </p:txBody>
      </p:sp>
      <p:pic>
        <p:nvPicPr>
          <p:cNvPr id="17" name="Picture 17"/>
          <p:cNvPicPr>
            <a:picLocks noChangeAspect="1"/>
          </p:cNvPicPr>
          <p:nvPr/>
        </p:nvPicPr>
        <p:blipFill>
          <a:blip r:embed="rId14"/>
          <a:srcRect/>
          <a:stretch>
            <a:fillRect/>
          </a:stretch>
        </p:blipFill>
        <p:spPr>
          <a:xfrm>
            <a:off x="16418708" y="0"/>
            <a:ext cx="1869292" cy="1869292"/>
          </a:xfrm>
          <a:prstGeom prst="rect">
            <a:avLst/>
          </a:prstGeom>
        </p:spPr>
      </p:pic>
      <p:pic>
        <p:nvPicPr>
          <p:cNvPr id="18" name="Picture 18"/>
          <p:cNvPicPr>
            <a:picLocks noChangeAspect="1"/>
          </p:cNvPicPr>
          <p:nvPr/>
        </p:nvPicPr>
        <p:blipFill>
          <a:blip r:embed="rId15"/>
          <a:srcRect/>
          <a:stretch>
            <a:fillRect/>
          </a:stretch>
        </p:blipFill>
        <p:spPr>
          <a:xfrm>
            <a:off x="7758608" y="9258300"/>
            <a:ext cx="3710720" cy="77925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8"/>
          <a:srcRect/>
          <a:stretch>
            <a:fillRect/>
          </a:stretch>
        </p:blipFill>
        <p:spPr>
          <a:xfrm>
            <a:off x="7870030" y="9245916"/>
            <a:ext cx="3710720" cy="779251"/>
          </a:xfrm>
          <a:prstGeom prst="rect">
            <a:avLst/>
          </a:prstGeom>
        </p:spPr>
      </p:pic>
      <p:sp>
        <p:nvSpPr>
          <p:cNvPr id="8" name="TextBox 8"/>
          <p:cNvSpPr txBox="1"/>
          <p:nvPr/>
        </p:nvSpPr>
        <p:spPr>
          <a:xfrm>
            <a:off x="1911525" y="4534896"/>
            <a:ext cx="6510839" cy="3907480"/>
          </a:xfrm>
          <a:prstGeom prst="rect">
            <a:avLst/>
          </a:prstGeom>
        </p:spPr>
        <p:txBody>
          <a:bodyPr lIns="0" tIns="0" rIns="0" bIns="0" rtlCol="0" anchor="t">
            <a:spAutoFit/>
          </a:bodyPr>
          <a:lstStyle/>
          <a:p>
            <a:pPr algn="just">
              <a:lnSpc>
                <a:spcPts val="3359"/>
              </a:lnSpc>
            </a:pPr>
            <a:r>
              <a:rPr lang="en-US" sz="2400" spc="-36" dirty="0">
                <a:solidFill>
                  <a:srgbClr val="000000"/>
                </a:solidFill>
                <a:latin typeface="Abhaya Libre Regular"/>
              </a:rPr>
              <a:t>Ena od </a:t>
            </a:r>
            <a:r>
              <a:rPr lang="en-US" sz="2400" spc="-36" dirty="0" err="1">
                <a:solidFill>
                  <a:srgbClr val="000000"/>
                </a:solidFill>
                <a:latin typeface="Abhaya Libre Regular"/>
              </a:rPr>
              <a:t>najpomembnejših</a:t>
            </a:r>
            <a:r>
              <a:rPr lang="en-US" sz="2400" spc="-36" dirty="0">
                <a:solidFill>
                  <a:srgbClr val="000000"/>
                </a:solidFill>
                <a:latin typeface="Abhaya Libre Regular"/>
              </a:rPr>
              <a:t> </a:t>
            </a:r>
            <a:r>
              <a:rPr lang="en-US" sz="2400" spc="-36" dirty="0" err="1">
                <a:solidFill>
                  <a:srgbClr val="000000"/>
                </a:solidFill>
                <a:latin typeface="Abhaya Libre Regular"/>
              </a:rPr>
              <a:t>prednostnih</a:t>
            </a:r>
            <a:r>
              <a:rPr lang="en-US" sz="2400" spc="-36" dirty="0">
                <a:solidFill>
                  <a:srgbClr val="000000"/>
                </a:solidFill>
                <a:latin typeface="Abhaya Libre Regular"/>
              </a:rPr>
              <a:t> </a:t>
            </a:r>
            <a:r>
              <a:rPr lang="en-US" sz="2400" spc="-36" dirty="0" err="1">
                <a:solidFill>
                  <a:srgbClr val="000000"/>
                </a:solidFill>
                <a:latin typeface="Abhaya Libre Regular"/>
              </a:rPr>
              <a:t>nalog</a:t>
            </a:r>
            <a:r>
              <a:rPr lang="en-US" sz="2400" spc="-36" dirty="0">
                <a:solidFill>
                  <a:srgbClr val="000000"/>
                </a:solidFill>
                <a:latin typeface="Abhaya Libre Regular"/>
              </a:rPr>
              <a:t> </a:t>
            </a:r>
            <a:r>
              <a:rPr lang="en-US" sz="2400" spc="-36" dirty="0" err="1">
                <a:solidFill>
                  <a:srgbClr val="000000"/>
                </a:solidFill>
                <a:latin typeface="Abhaya Libre Regular"/>
              </a:rPr>
              <a:t>evropskih</a:t>
            </a:r>
            <a:r>
              <a:rPr lang="en-US" sz="2400" spc="-36" dirty="0">
                <a:solidFill>
                  <a:srgbClr val="000000"/>
                </a:solidFill>
                <a:latin typeface="Abhaya Libre Regular"/>
              </a:rPr>
              <a:t> </a:t>
            </a:r>
            <a:r>
              <a:rPr lang="en-US" sz="2400" spc="-36" dirty="0" err="1">
                <a:solidFill>
                  <a:srgbClr val="000000"/>
                </a:solidFill>
                <a:latin typeface="Abhaya Libre Regular"/>
              </a:rPr>
              <a:t>oblikovalcev</a:t>
            </a:r>
            <a:r>
              <a:rPr lang="en-US" sz="2400" spc="-36" dirty="0">
                <a:solidFill>
                  <a:srgbClr val="000000"/>
                </a:solidFill>
                <a:latin typeface="Abhaya Libre Regular"/>
              </a:rPr>
              <a:t> </a:t>
            </a:r>
            <a:r>
              <a:rPr lang="en-US" sz="2400" spc="-36" dirty="0" err="1">
                <a:solidFill>
                  <a:srgbClr val="000000"/>
                </a:solidFill>
                <a:latin typeface="Abhaya Libre Regular"/>
              </a:rPr>
              <a:t>politik</a:t>
            </a:r>
            <a:r>
              <a:rPr lang="en-US" sz="2400" spc="-36" dirty="0">
                <a:solidFill>
                  <a:srgbClr val="000000"/>
                </a:solidFill>
                <a:latin typeface="Abhaya Libre Regular"/>
              </a:rPr>
              <a:t> je </a:t>
            </a:r>
            <a:r>
              <a:rPr lang="en-US" sz="2400" spc="-36" dirty="0" err="1">
                <a:solidFill>
                  <a:srgbClr val="000000"/>
                </a:solidFill>
                <a:latin typeface="Abhaya Libre Regular"/>
              </a:rPr>
              <a:t>izpopolnjevanje</a:t>
            </a:r>
            <a:r>
              <a:rPr lang="en-US" sz="2400" spc="-36" dirty="0">
                <a:solidFill>
                  <a:srgbClr val="000000"/>
                </a:solidFill>
                <a:latin typeface="Abhaya Libre Regular"/>
              </a:rPr>
              <a:t> in </a:t>
            </a:r>
            <a:r>
              <a:rPr lang="en-US" sz="2400" spc="-36" dirty="0" err="1">
                <a:solidFill>
                  <a:srgbClr val="000000"/>
                </a:solidFill>
                <a:latin typeface="Abhaya Libre Regular"/>
              </a:rPr>
              <a:t>ponovno</a:t>
            </a:r>
            <a:r>
              <a:rPr lang="en-US" sz="2400" spc="-36" dirty="0">
                <a:solidFill>
                  <a:srgbClr val="000000"/>
                </a:solidFill>
                <a:latin typeface="Abhaya Libre Regular"/>
              </a:rPr>
              <a:t> </a:t>
            </a:r>
            <a:r>
              <a:rPr lang="en-US" sz="2400" spc="-36" dirty="0" err="1">
                <a:solidFill>
                  <a:srgbClr val="000000"/>
                </a:solidFill>
                <a:latin typeface="Abhaya Libre Regular"/>
              </a:rPr>
              <a:t>usposabljanje</a:t>
            </a:r>
            <a:r>
              <a:rPr lang="en-US" sz="2400" spc="-36" dirty="0">
                <a:solidFill>
                  <a:srgbClr val="000000"/>
                </a:solidFill>
                <a:latin typeface="Abhaya Libre Regular"/>
              </a:rPr>
              <a:t>. </a:t>
            </a:r>
            <a:r>
              <a:rPr lang="en-US" sz="2400" spc="-36" dirty="0" err="1">
                <a:solidFill>
                  <a:srgbClr val="000000"/>
                </a:solidFill>
                <a:latin typeface="Abhaya Libre Regular"/>
              </a:rPr>
              <a:t>Zaradi</a:t>
            </a:r>
            <a:r>
              <a:rPr lang="en-US" sz="2400" spc="-36" dirty="0">
                <a:solidFill>
                  <a:srgbClr val="000000"/>
                </a:solidFill>
                <a:latin typeface="Abhaya Libre Regular"/>
              </a:rPr>
              <a:t> </a:t>
            </a:r>
            <a:r>
              <a:rPr lang="en-US" sz="2400" spc="-36" dirty="0" err="1">
                <a:solidFill>
                  <a:srgbClr val="000000"/>
                </a:solidFill>
                <a:latin typeface="Abhaya Libre Regular"/>
              </a:rPr>
              <a:t>hitro</a:t>
            </a:r>
            <a:r>
              <a:rPr lang="en-US" sz="2400" spc="-36" dirty="0">
                <a:solidFill>
                  <a:srgbClr val="000000"/>
                </a:solidFill>
                <a:latin typeface="Abhaya Libre Regular"/>
              </a:rPr>
              <a:t> </a:t>
            </a:r>
            <a:r>
              <a:rPr lang="en-US" sz="2400" spc="-36" dirty="0" err="1">
                <a:solidFill>
                  <a:srgbClr val="000000"/>
                </a:solidFill>
                <a:latin typeface="Abhaya Libre Regular"/>
              </a:rPr>
              <a:t>spreminjajočih</a:t>
            </a:r>
            <a:r>
              <a:rPr lang="en-US" sz="2400" spc="-36" dirty="0">
                <a:solidFill>
                  <a:srgbClr val="000000"/>
                </a:solidFill>
                <a:latin typeface="Abhaya Libre Regular"/>
              </a:rPr>
              <a:t> se </a:t>
            </a:r>
            <a:r>
              <a:rPr lang="en-US" sz="2400" spc="-36" dirty="0" err="1">
                <a:solidFill>
                  <a:srgbClr val="000000"/>
                </a:solidFill>
                <a:latin typeface="Abhaya Libre Regular"/>
              </a:rPr>
              <a:t>trgov</a:t>
            </a:r>
            <a:r>
              <a:rPr lang="en-US" sz="2400" spc="-36" dirty="0">
                <a:solidFill>
                  <a:srgbClr val="000000"/>
                </a:solidFill>
                <a:latin typeface="Abhaya Libre Regular"/>
              </a:rPr>
              <a:t> dela in </a:t>
            </a:r>
            <a:r>
              <a:rPr lang="en-US" sz="2400" spc="-36" dirty="0" err="1">
                <a:solidFill>
                  <a:srgbClr val="000000"/>
                </a:solidFill>
                <a:latin typeface="Abhaya Libre Regular"/>
              </a:rPr>
              <a:t>različnih</a:t>
            </a:r>
            <a:r>
              <a:rPr lang="en-US" sz="2400" spc="-36" dirty="0">
                <a:solidFill>
                  <a:srgbClr val="000000"/>
                </a:solidFill>
                <a:latin typeface="Abhaya Libre Regular"/>
              </a:rPr>
              <a:t> </a:t>
            </a:r>
            <a:r>
              <a:rPr lang="en-US" sz="2400" spc="-36" dirty="0" err="1">
                <a:solidFill>
                  <a:srgbClr val="000000"/>
                </a:solidFill>
                <a:latin typeface="Abhaya Libre Regular"/>
              </a:rPr>
              <a:t>izzivov</a:t>
            </a:r>
            <a:r>
              <a:rPr lang="en-US" sz="2400" spc="-36" dirty="0">
                <a:solidFill>
                  <a:srgbClr val="000000"/>
                </a:solidFill>
                <a:latin typeface="Abhaya Libre Regular"/>
              </a:rPr>
              <a:t>, </a:t>
            </a:r>
            <a:r>
              <a:rPr lang="en-US" sz="2400" spc="-36" dirty="0" err="1">
                <a:solidFill>
                  <a:srgbClr val="000000"/>
                </a:solidFill>
                <a:latin typeface="Abhaya Libre Regular"/>
              </a:rPr>
              <a:t>vključno</a:t>
            </a:r>
            <a:r>
              <a:rPr lang="en-US" sz="2400" spc="-36" dirty="0">
                <a:solidFill>
                  <a:srgbClr val="000000"/>
                </a:solidFill>
                <a:latin typeface="Abhaya Libre Regular"/>
              </a:rPr>
              <a:t> z </a:t>
            </a:r>
            <a:r>
              <a:rPr lang="en-US" sz="2400" spc="-36" dirty="0" err="1">
                <a:solidFill>
                  <a:srgbClr val="000000"/>
                </a:solidFill>
                <a:latin typeface="Abhaya Libre Regular"/>
              </a:rPr>
              <a:t>digitalizacijo</a:t>
            </a:r>
            <a:r>
              <a:rPr lang="en-US" sz="2400" spc="-36" dirty="0">
                <a:solidFill>
                  <a:srgbClr val="000000"/>
                </a:solidFill>
                <a:latin typeface="Abhaya Libre Regular"/>
              </a:rPr>
              <a:t> in </a:t>
            </a:r>
            <a:r>
              <a:rPr lang="en-US" sz="2400" spc="-36" dirty="0" err="1">
                <a:solidFill>
                  <a:srgbClr val="000000"/>
                </a:solidFill>
                <a:latin typeface="Abhaya Libre Regular"/>
              </a:rPr>
              <a:t>njenimi</a:t>
            </a:r>
            <a:r>
              <a:rPr lang="en-US" sz="2400" spc="-36" dirty="0">
                <a:solidFill>
                  <a:srgbClr val="000000"/>
                </a:solidFill>
                <a:latin typeface="Abhaya Libre Regular"/>
              </a:rPr>
              <a:t> </a:t>
            </a:r>
            <a:r>
              <a:rPr lang="en-US" sz="2400" spc="-36" dirty="0" err="1">
                <a:solidFill>
                  <a:srgbClr val="000000"/>
                </a:solidFill>
                <a:latin typeface="Abhaya Libre Regular"/>
              </a:rPr>
              <a:t>vplivi</a:t>
            </a:r>
            <a:r>
              <a:rPr lang="en-US" sz="2400" spc="-36" dirty="0">
                <a:solidFill>
                  <a:srgbClr val="000000"/>
                </a:solidFill>
                <a:latin typeface="Abhaya Libre Regular"/>
              </a:rPr>
              <a:t> </a:t>
            </a:r>
            <a:r>
              <a:rPr lang="en-US" sz="2400" spc="-36" dirty="0" err="1">
                <a:solidFill>
                  <a:srgbClr val="000000"/>
                </a:solidFill>
                <a:latin typeface="Abhaya Libre Regular"/>
              </a:rPr>
              <a:t>na</a:t>
            </a:r>
            <a:r>
              <a:rPr lang="en-US" sz="2400" spc="-36" dirty="0">
                <a:solidFill>
                  <a:srgbClr val="000000"/>
                </a:solidFill>
                <a:latin typeface="Abhaya Libre Regular"/>
              </a:rPr>
              <a:t> </a:t>
            </a:r>
            <a:r>
              <a:rPr lang="en-US" sz="2400" spc="-36" dirty="0" err="1">
                <a:solidFill>
                  <a:srgbClr val="000000"/>
                </a:solidFill>
                <a:latin typeface="Abhaya Libre Regular"/>
              </a:rPr>
              <a:t>prihodnost</a:t>
            </a:r>
            <a:r>
              <a:rPr lang="en-US" sz="2400" spc="-36" dirty="0">
                <a:solidFill>
                  <a:srgbClr val="000000"/>
                </a:solidFill>
                <a:latin typeface="Abhaya Libre Regular"/>
              </a:rPr>
              <a:t> dela, </a:t>
            </a:r>
            <a:r>
              <a:rPr lang="en-US" sz="2400" spc="-36" dirty="0" err="1">
                <a:solidFill>
                  <a:srgbClr val="000000"/>
                </a:solidFill>
                <a:latin typeface="Abhaya Libre Regular"/>
              </a:rPr>
              <a:t>tehnološkim</a:t>
            </a:r>
            <a:r>
              <a:rPr lang="en-US" sz="2400" spc="-36" dirty="0">
                <a:solidFill>
                  <a:srgbClr val="000000"/>
                </a:solidFill>
                <a:latin typeface="Abhaya Libre Regular"/>
              </a:rPr>
              <a:t> </a:t>
            </a:r>
            <a:r>
              <a:rPr lang="en-US" sz="2400" spc="-36" dirty="0" err="1">
                <a:solidFill>
                  <a:srgbClr val="000000"/>
                </a:solidFill>
                <a:latin typeface="Abhaya Libre Regular"/>
              </a:rPr>
              <a:t>napredkom</a:t>
            </a:r>
            <a:r>
              <a:rPr lang="en-US" sz="2400" spc="-36" dirty="0">
                <a:solidFill>
                  <a:srgbClr val="000000"/>
                </a:solidFill>
                <a:latin typeface="Abhaya Libre Regular"/>
              </a:rPr>
              <a:t>, </a:t>
            </a:r>
            <a:r>
              <a:rPr lang="en-US" sz="2400" spc="-36" dirty="0" err="1">
                <a:solidFill>
                  <a:srgbClr val="000000"/>
                </a:solidFill>
                <a:latin typeface="Abhaya Libre Regular"/>
              </a:rPr>
              <a:t>okoljem</a:t>
            </a:r>
            <a:r>
              <a:rPr lang="en-US" sz="2400" spc="-36" dirty="0">
                <a:solidFill>
                  <a:srgbClr val="000000"/>
                </a:solidFill>
                <a:latin typeface="Abhaya Libre Regular"/>
              </a:rPr>
              <a:t>, </a:t>
            </a:r>
            <a:r>
              <a:rPr lang="en-US" sz="2400" spc="-36" dirty="0" err="1">
                <a:solidFill>
                  <a:srgbClr val="000000"/>
                </a:solidFill>
                <a:latin typeface="Abhaya Libre Regular"/>
              </a:rPr>
              <a:t>prezgodnjo</a:t>
            </a:r>
            <a:r>
              <a:rPr lang="en-US" sz="2400" spc="-36" dirty="0">
                <a:solidFill>
                  <a:srgbClr val="000000"/>
                </a:solidFill>
                <a:latin typeface="Abhaya Libre Regular"/>
              </a:rPr>
              <a:t> </a:t>
            </a:r>
            <a:r>
              <a:rPr lang="en-US" sz="2400" spc="-36" dirty="0" err="1">
                <a:solidFill>
                  <a:srgbClr val="000000"/>
                </a:solidFill>
                <a:latin typeface="Abhaya Libre Regular"/>
              </a:rPr>
              <a:t>starostjo</a:t>
            </a:r>
            <a:r>
              <a:rPr lang="en-US" sz="2400" spc="-36" dirty="0">
                <a:solidFill>
                  <a:srgbClr val="000000"/>
                </a:solidFill>
                <a:latin typeface="Abhaya Libre Regular"/>
              </a:rPr>
              <a:t> </a:t>
            </a:r>
            <a:r>
              <a:rPr lang="en-US" sz="2400" spc="-36" dirty="0" err="1">
                <a:solidFill>
                  <a:srgbClr val="000000"/>
                </a:solidFill>
                <a:latin typeface="Abhaya Libre Regular"/>
              </a:rPr>
              <a:t>družbe</a:t>
            </a:r>
            <a:r>
              <a:rPr lang="en-US" sz="2400" spc="-36" dirty="0">
                <a:solidFill>
                  <a:srgbClr val="000000"/>
                </a:solidFill>
                <a:latin typeface="Abhaya Libre Regular"/>
              </a:rPr>
              <a:t> in </a:t>
            </a:r>
            <a:r>
              <a:rPr lang="en-US" sz="2400" spc="-36" dirty="0" err="1">
                <a:solidFill>
                  <a:srgbClr val="000000"/>
                </a:solidFill>
                <a:latin typeface="Abhaya Libre Regular"/>
              </a:rPr>
              <a:t>socialno</a:t>
            </a:r>
            <a:r>
              <a:rPr lang="en-US" sz="2400" spc="-36" dirty="0">
                <a:solidFill>
                  <a:srgbClr val="000000"/>
                </a:solidFill>
                <a:latin typeface="Abhaya Libre Regular"/>
              </a:rPr>
              <a:t> </a:t>
            </a:r>
            <a:r>
              <a:rPr lang="en-US" sz="2400" spc="-36" dirty="0" err="1">
                <a:solidFill>
                  <a:srgbClr val="000000"/>
                </a:solidFill>
                <a:latin typeface="Abhaya Libre Regular"/>
              </a:rPr>
              <a:t>vključenostjo</a:t>
            </a:r>
            <a:r>
              <a:rPr lang="en-US" sz="2400" spc="-36" dirty="0">
                <a:solidFill>
                  <a:srgbClr val="000000"/>
                </a:solidFill>
                <a:latin typeface="Abhaya Libre Regular"/>
              </a:rPr>
              <a:t>, so </a:t>
            </a:r>
            <a:r>
              <a:rPr lang="en-US" sz="2400" spc="-36" dirty="0" err="1">
                <a:solidFill>
                  <a:srgbClr val="000000"/>
                </a:solidFill>
                <a:latin typeface="Abhaya Libre Regular"/>
              </a:rPr>
              <a:t>potrebni</a:t>
            </a:r>
            <a:r>
              <a:rPr lang="en-US" sz="2400" spc="-36" dirty="0">
                <a:solidFill>
                  <a:srgbClr val="000000"/>
                </a:solidFill>
                <a:latin typeface="Abhaya Libre Regular"/>
              </a:rPr>
              <a:t> </a:t>
            </a:r>
            <a:r>
              <a:rPr lang="en-US" sz="2400" spc="-36" dirty="0" err="1">
                <a:solidFill>
                  <a:srgbClr val="000000"/>
                </a:solidFill>
                <a:latin typeface="Abhaya Libre Regular"/>
              </a:rPr>
              <a:t>močni</a:t>
            </a:r>
            <a:r>
              <a:rPr lang="en-US" sz="2400" spc="-36" dirty="0">
                <a:solidFill>
                  <a:srgbClr val="000000"/>
                </a:solidFill>
                <a:latin typeface="Abhaya Libre Regular"/>
              </a:rPr>
              <a:t> </a:t>
            </a:r>
            <a:r>
              <a:rPr lang="en-US" sz="2400" spc="-36" dirty="0" err="1">
                <a:solidFill>
                  <a:srgbClr val="000000"/>
                </a:solidFill>
                <a:latin typeface="Abhaya Libre Regular"/>
              </a:rPr>
              <a:t>temelji</a:t>
            </a:r>
            <a:r>
              <a:rPr lang="en-US" sz="2400" spc="-36" dirty="0">
                <a:solidFill>
                  <a:srgbClr val="000000"/>
                </a:solidFill>
                <a:latin typeface="Abhaya Libre Regular"/>
              </a:rPr>
              <a:t> </a:t>
            </a:r>
            <a:r>
              <a:rPr lang="en-US" sz="2400" spc="-36" dirty="0" err="1">
                <a:solidFill>
                  <a:srgbClr val="000000"/>
                </a:solidFill>
                <a:latin typeface="Abhaya Libre Regular"/>
              </a:rPr>
              <a:t>znanj</a:t>
            </a:r>
            <a:r>
              <a:rPr lang="en-US" sz="2400" spc="-36" dirty="0">
                <a:solidFill>
                  <a:srgbClr val="000000"/>
                </a:solidFill>
                <a:latin typeface="Abhaya Libre Regular"/>
              </a:rPr>
              <a:t> in </a:t>
            </a:r>
            <a:r>
              <a:rPr lang="en-US" sz="2400" spc="-36" dirty="0" err="1">
                <a:solidFill>
                  <a:srgbClr val="000000"/>
                </a:solidFill>
                <a:latin typeface="Abhaya Libre Regular"/>
              </a:rPr>
              <a:t>spretnosti</a:t>
            </a:r>
            <a:r>
              <a:rPr lang="en-US" sz="2400" spc="-36" dirty="0">
                <a:solidFill>
                  <a:srgbClr val="000000"/>
                </a:solidFill>
                <a:latin typeface="Abhaya Libre Regular"/>
              </a:rPr>
              <a:t> </a:t>
            </a:r>
            <a:r>
              <a:rPr lang="en-US" sz="2400" spc="-36" dirty="0" err="1">
                <a:solidFill>
                  <a:srgbClr val="000000"/>
                </a:solidFill>
                <a:latin typeface="Abhaya Libre Regular"/>
              </a:rPr>
              <a:t>ter</a:t>
            </a:r>
            <a:r>
              <a:rPr lang="en-US" sz="2400" spc="-36" dirty="0">
                <a:solidFill>
                  <a:srgbClr val="000000"/>
                </a:solidFill>
                <a:latin typeface="Abhaya Libre Regular"/>
              </a:rPr>
              <a:t> </a:t>
            </a:r>
            <a:r>
              <a:rPr lang="en-US" sz="2400" spc="-36" dirty="0" err="1">
                <a:solidFill>
                  <a:srgbClr val="000000"/>
                </a:solidFill>
                <a:latin typeface="Abhaya Libre Regular"/>
              </a:rPr>
              <a:t>nenehno</a:t>
            </a:r>
            <a:r>
              <a:rPr lang="en-US" sz="2400" spc="-36" dirty="0">
                <a:solidFill>
                  <a:srgbClr val="000000"/>
                </a:solidFill>
                <a:latin typeface="Abhaya Libre Regular"/>
              </a:rPr>
              <a:t> </a:t>
            </a:r>
            <a:r>
              <a:rPr lang="en-US" sz="2400" spc="-36" dirty="0" err="1">
                <a:solidFill>
                  <a:srgbClr val="000000"/>
                </a:solidFill>
                <a:latin typeface="Abhaya Libre Regular"/>
              </a:rPr>
              <a:t>posodabljanje</a:t>
            </a:r>
            <a:r>
              <a:rPr lang="en-US" sz="2400" spc="-36" dirty="0">
                <a:solidFill>
                  <a:srgbClr val="000000"/>
                </a:solidFill>
                <a:latin typeface="Abhaya Libre Regular"/>
              </a:rPr>
              <a:t> in </a:t>
            </a:r>
            <a:r>
              <a:rPr lang="en-US" sz="2400" spc="-36" dirty="0" err="1">
                <a:solidFill>
                  <a:srgbClr val="000000"/>
                </a:solidFill>
                <a:latin typeface="Abhaya Libre Regular"/>
              </a:rPr>
              <a:t>pridobivanje</a:t>
            </a:r>
            <a:r>
              <a:rPr lang="en-US" sz="2400" spc="-36" dirty="0">
                <a:solidFill>
                  <a:srgbClr val="000000"/>
                </a:solidFill>
                <a:latin typeface="Abhaya Libre Regular"/>
              </a:rPr>
              <a:t> </a:t>
            </a:r>
            <a:r>
              <a:rPr lang="en-US" sz="2400" spc="-36" dirty="0" err="1">
                <a:solidFill>
                  <a:srgbClr val="000000"/>
                </a:solidFill>
                <a:latin typeface="Abhaya Libre Regular"/>
              </a:rPr>
              <a:t>novih</a:t>
            </a:r>
            <a:r>
              <a:rPr lang="en-US" sz="2400" spc="-36" dirty="0">
                <a:solidFill>
                  <a:srgbClr val="000000"/>
                </a:solidFill>
                <a:latin typeface="Abhaya Libre Regular"/>
              </a:rPr>
              <a:t> </a:t>
            </a:r>
            <a:r>
              <a:rPr lang="en-US" sz="2400" spc="-36" dirty="0" err="1">
                <a:solidFill>
                  <a:srgbClr val="000000"/>
                </a:solidFill>
                <a:latin typeface="Abhaya Libre Regular"/>
              </a:rPr>
              <a:t>spretnosti</a:t>
            </a:r>
            <a:r>
              <a:rPr lang="en-US" sz="2400" spc="-36" dirty="0">
                <a:solidFill>
                  <a:srgbClr val="000000"/>
                </a:solidFill>
                <a:latin typeface="Abhaya Libre Regular"/>
              </a:rPr>
              <a:t>, </a:t>
            </a:r>
            <a:r>
              <a:rPr lang="en-US" sz="2400" spc="-36" dirty="0" err="1">
                <a:solidFill>
                  <a:srgbClr val="000000"/>
                </a:solidFill>
                <a:latin typeface="Abhaya Libre Regular"/>
              </a:rPr>
              <a:t>znanja</a:t>
            </a:r>
            <a:r>
              <a:rPr lang="en-US" sz="2400" spc="-36" dirty="0">
                <a:solidFill>
                  <a:srgbClr val="000000"/>
                </a:solidFill>
                <a:latin typeface="Abhaya Libre Regular"/>
              </a:rPr>
              <a:t> in </a:t>
            </a:r>
            <a:r>
              <a:rPr lang="en-US" sz="2400" spc="-36" dirty="0" err="1">
                <a:solidFill>
                  <a:srgbClr val="000000"/>
                </a:solidFill>
                <a:latin typeface="Abhaya Libre Regular"/>
              </a:rPr>
              <a:t>kompetenc</a:t>
            </a:r>
            <a:r>
              <a:rPr lang="en-US" sz="2400" spc="-36" dirty="0">
                <a:solidFill>
                  <a:srgbClr val="000000"/>
                </a:solidFill>
                <a:latin typeface="Abhaya Libre Regular"/>
              </a:rPr>
              <a:t>.</a:t>
            </a:r>
          </a:p>
        </p:txBody>
      </p:sp>
      <p:sp>
        <p:nvSpPr>
          <p:cNvPr id="9" name="TextBox 9"/>
          <p:cNvSpPr txBox="1"/>
          <p:nvPr/>
        </p:nvSpPr>
        <p:spPr>
          <a:xfrm>
            <a:off x="990600" y="2052507"/>
            <a:ext cx="9201663"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02 –</a:t>
            </a:r>
            <a:r>
              <a:rPr lang="sl-SI" sz="6410" dirty="0">
                <a:solidFill>
                  <a:srgbClr val="000000"/>
                </a:solidFill>
                <a:latin typeface="Abhaya Libre Regular"/>
              </a:rPr>
              <a:t>Vseživljenjsko učenje</a:t>
            </a:r>
            <a:endParaRPr lang="en-US" sz="6410" dirty="0">
              <a:solidFill>
                <a:srgbClr val="000000"/>
              </a:solidFill>
              <a:latin typeface="Abhaya Libre Regular"/>
            </a:endParaRPr>
          </a:p>
        </p:txBody>
      </p:sp>
      <p:sp>
        <p:nvSpPr>
          <p:cNvPr id="10" name="TextBox 10"/>
          <p:cNvSpPr txBox="1"/>
          <p:nvPr/>
        </p:nvSpPr>
        <p:spPr>
          <a:xfrm>
            <a:off x="1911525" y="2956305"/>
            <a:ext cx="8280738" cy="1384353"/>
          </a:xfrm>
          <a:prstGeom prst="rect">
            <a:avLst/>
          </a:prstGeom>
        </p:spPr>
        <p:txBody>
          <a:bodyPr lIns="0" tIns="0" rIns="0" bIns="0" rtlCol="0" anchor="t">
            <a:spAutoFit/>
          </a:bodyPr>
          <a:lstStyle/>
          <a:p>
            <a:pPr>
              <a:lnSpc>
                <a:spcPts val="5460"/>
              </a:lnSpc>
            </a:pPr>
            <a:r>
              <a:rPr lang="en-US" sz="3900" dirty="0" err="1">
                <a:solidFill>
                  <a:srgbClr val="000000"/>
                </a:solidFill>
                <a:latin typeface="Abhaya Libre Regular"/>
              </a:rPr>
              <a:t>Zakaj</a:t>
            </a:r>
            <a:r>
              <a:rPr lang="en-US" sz="3900" dirty="0">
                <a:solidFill>
                  <a:srgbClr val="000000"/>
                </a:solidFill>
                <a:latin typeface="Abhaya Libre Regular"/>
              </a:rPr>
              <a:t> </a:t>
            </a:r>
            <a:r>
              <a:rPr lang="en-US" sz="3900" dirty="0" err="1">
                <a:solidFill>
                  <a:srgbClr val="000000"/>
                </a:solidFill>
                <a:latin typeface="Abhaya Libre Regular"/>
              </a:rPr>
              <a:t>sta</a:t>
            </a:r>
            <a:r>
              <a:rPr lang="en-US" sz="3900" dirty="0">
                <a:solidFill>
                  <a:srgbClr val="000000"/>
                </a:solidFill>
                <a:latin typeface="Abhaya Libre Regular"/>
              </a:rPr>
              <a:t> </a:t>
            </a:r>
            <a:r>
              <a:rPr lang="en-US" sz="3900" dirty="0" err="1">
                <a:solidFill>
                  <a:srgbClr val="000000"/>
                </a:solidFill>
                <a:latin typeface="Abhaya Libre Regular"/>
              </a:rPr>
              <a:t>pomembna</a:t>
            </a:r>
            <a:r>
              <a:rPr lang="en-US" sz="3900" dirty="0">
                <a:solidFill>
                  <a:srgbClr val="000000"/>
                </a:solidFill>
                <a:latin typeface="Abhaya Libre Regular"/>
              </a:rPr>
              <a:t> </a:t>
            </a:r>
            <a:r>
              <a:rPr lang="en-US" sz="3900" dirty="0" err="1">
                <a:solidFill>
                  <a:srgbClr val="000000"/>
                </a:solidFill>
                <a:latin typeface="Abhaya Libre Regular"/>
              </a:rPr>
              <a:t>izpopolnjevanje</a:t>
            </a:r>
            <a:r>
              <a:rPr lang="en-US" sz="3900" dirty="0">
                <a:solidFill>
                  <a:srgbClr val="000000"/>
                </a:solidFill>
                <a:latin typeface="Abhaya Libre Regular"/>
              </a:rPr>
              <a:t> in </a:t>
            </a:r>
            <a:r>
              <a:rPr lang="en-US" sz="3900" dirty="0" err="1">
                <a:solidFill>
                  <a:srgbClr val="000000"/>
                </a:solidFill>
                <a:latin typeface="Abhaya Libre Regular"/>
              </a:rPr>
              <a:t>ponovno</a:t>
            </a:r>
            <a:r>
              <a:rPr lang="en-US" sz="3900" dirty="0">
                <a:solidFill>
                  <a:srgbClr val="000000"/>
                </a:solidFill>
                <a:latin typeface="Abhaya Libre Regular"/>
              </a:rPr>
              <a:t> </a:t>
            </a:r>
            <a:r>
              <a:rPr lang="en-US" sz="3900" dirty="0" err="1">
                <a:solidFill>
                  <a:srgbClr val="000000"/>
                </a:solidFill>
                <a:latin typeface="Abhaya Libre Regular"/>
              </a:rPr>
              <a:t>izpopolnjevanje</a:t>
            </a:r>
            <a:r>
              <a:rPr lang="en-US" sz="3900" dirty="0">
                <a:solidFill>
                  <a:srgbClr val="000000"/>
                </a:solidFill>
                <a:latin typeface="Abhaya Libre Regular"/>
              </a:rPr>
              <a:t>?</a:t>
            </a:r>
          </a:p>
        </p:txBody>
      </p:sp>
      <p:pic>
        <p:nvPicPr>
          <p:cNvPr id="12" name="Online Media 11" title="Upskilling and Reskilling">
            <a:hlinkClick r:id="" action="ppaction://media"/>
            <a:extLst>
              <a:ext uri="{FF2B5EF4-FFF2-40B4-BE49-F238E27FC236}">
                <a16:creationId xmlns:a16="http://schemas.microsoft.com/office/drawing/2014/main" id="{51304D65-5E66-12CF-E84C-C68DD22D3C28}"/>
              </a:ext>
            </a:extLst>
          </p:cNvPr>
          <p:cNvPicPr>
            <a:picLocks noRot="1" noChangeAspect="1"/>
          </p:cNvPicPr>
          <p:nvPr>
            <a:videoFile r:link="rId1"/>
          </p:nvPr>
        </p:nvPicPr>
        <p:blipFill>
          <a:blip r:embed="rId9"/>
          <a:stretch>
            <a:fillRect/>
          </a:stretch>
        </p:blipFill>
        <p:spPr>
          <a:xfrm>
            <a:off x="10442106" y="2180334"/>
            <a:ext cx="7239000" cy="5477766"/>
          </a:xfrm>
          <a:prstGeom prst="rect">
            <a:avLst/>
          </a:prstGeom>
        </p:spPr>
      </p:pic>
      <p:sp>
        <p:nvSpPr>
          <p:cNvPr id="13" name="TextBox 17">
            <a:extLst>
              <a:ext uri="{FF2B5EF4-FFF2-40B4-BE49-F238E27FC236}">
                <a16:creationId xmlns:a16="http://schemas.microsoft.com/office/drawing/2014/main" id="{E69BE3F0-D19B-1B30-4807-510B3E556771}"/>
              </a:ext>
            </a:extLst>
          </p:cNvPr>
          <p:cNvSpPr txBox="1"/>
          <p:nvPr/>
        </p:nvSpPr>
        <p:spPr>
          <a:xfrm>
            <a:off x="10423855" y="7828077"/>
            <a:ext cx="7965729" cy="282129"/>
          </a:xfrm>
          <a:prstGeom prst="rect">
            <a:avLst/>
          </a:prstGeom>
        </p:spPr>
        <p:txBody>
          <a:bodyPr lIns="0" tIns="0" rIns="0" bIns="0" rtlCol="0" anchor="t">
            <a:spAutoFit/>
          </a:bodyPr>
          <a:lstStyle/>
          <a:p>
            <a:pPr algn="just">
              <a:lnSpc>
                <a:spcPts val="2240"/>
              </a:lnSpc>
            </a:pPr>
            <a:r>
              <a:rPr lang="en-US" sz="1600" spc="-24" dirty="0">
                <a:solidFill>
                  <a:srgbClr val="000000"/>
                </a:solidFill>
                <a:latin typeface="Abhaya Libre Regular"/>
              </a:rPr>
              <a:t>Video Reference: https://www.youtube.com/watch?v=J6_8Bqg3P8I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6" name="TextBox 6"/>
          <p:cNvSpPr txBox="1"/>
          <p:nvPr/>
        </p:nvSpPr>
        <p:spPr>
          <a:xfrm>
            <a:off x="4660781" y="342929"/>
            <a:ext cx="10287139" cy="727122"/>
          </a:xfrm>
          <a:prstGeom prst="rect">
            <a:avLst/>
          </a:prstGeom>
        </p:spPr>
        <p:txBody>
          <a:bodyPr wrap="square" lIns="0" tIns="0" rIns="0" bIns="0" rtlCol="0" anchor="t">
            <a:spAutoFit/>
          </a:bodyPr>
          <a:lstStyle/>
          <a:p>
            <a:pPr algn="ctr">
              <a:lnSpc>
                <a:spcPts val="5449"/>
              </a:lnSpc>
            </a:pPr>
            <a:r>
              <a:rPr lang="en-US" sz="5400" dirty="0">
                <a:solidFill>
                  <a:srgbClr val="000000"/>
                </a:solidFill>
                <a:latin typeface="Abhaya Libre Regular"/>
              </a:rPr>
              <a:t>03 – </a:t>
            </a:r>
            <a:r>
              <a:rPr lang="sl-SI" sz="5400" dirty="0">
                <a:solidFill>
                  <a:srgbClr val="000000"/>
                </a:solidFill>
                <a:latin typeface="Abhaya Libre Regular"/>
              </a:rPr>
              <a:t>Sprememba znanj</a:t>
            </a:r>
            <a:endParaRPr lang="en-US" sz="5400" dirty="0">
              <a:solidFill>
                <a:srgbClr val="000000"/>
              </a:solidFill>
              <a:latin typeface="Abhaya Libre Regular"/>
            </a:endParaRPr>
          </a:p>
        </p:txBody>
      </p:sp>
      <p:grpSp>
        <p:nvGrpSpPr>
          <p:cNvPr id="7" name="Group 7"/>
          <p:cNvGrpSpPr/>
          <p:nvPr/>
        </p:nvGrpSpPr>
        <p:grpSpPr>
          <a:xfrm>
            <a:off x="991891" y="1343868"/>
            <a:ext cx="16634200" cy="7619703"/>
            <a:chOff x="-169360" y="0"/>
            <a:chExt cx="22178932" cy="8838622"/>
          </a:xfrm>
        </p:grpSpPr>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24431" y="0"/>
              <a:ext cx="2640979" cy="2742814"/>
            </a:xfrm>
            <a:prstGeom prst="rect">
              <a:avLst/>
            </a:prstGeom>
          </p:spPr>
        </p:pic>
        <p:sp>
          <p:nvSpPr>
            <p:cNvPr id="9" name="TextBox 9"/>
            <p:cNvSpPr txBox="1"/>
            <p:nvPr/>
          </p:nvSpPr>
          <p:spPr>
            <a:xfrm>
              <a:off x="-169360" y="4050245"/>
              <a:ext cx="9783705" cy="2003726"/>
            </a:xfrm>
            <a:prstGeom prst="rect">
              <a:avLst/>
            </a:prstGeom>
          </p:spPr>
          <p:txBody>
            <a:bodyPr lIns="0" tIns="0" rIns="0" bIns="0" rtlCol="0" anchor="t">
              <a:spAutoFit/>
            </a:bodyPr>
            <a:lstStyle/>
            <a:p>
              <a:pPr algn="just">
                <a:lnSpc>
                  <a:spcPts val="3359"/>
                </a:lnSpc>
              </a:pPr>
              <a:r>
                <a:rPr lang="en-US" sz="2400" spc="-36" dirty="0" err="1">
                  <a:solidFill>
                    <a:srgbClr val="000000"/>
                  </a:solidFill>
                  <a:latin typeface="Abhaya Libre Regular"/>
                </a:rPr>
                <a:t>Če</a:t>
              </a:r>
              <a:r>
                <a:rPr lang="en-US" sz="2400" spc="-36" dirty="0">
                  <a:solidFill>
                    <a:srgbClr val="000000"/>
                  </a:solidFill>
                  <a:latin typeface="Abhaya Libre Regular"/>
                </a:rPr>
                <a:t> </a:t>
              </a:r>
              <a:r>
                <a:rPr lang="en-US" sz="2400" spc="-36" dirty="0" err="1">
                  <a:solidFill>
                    <a:srgbClr val="000000"/>
                  </a:solidFill>
                  <a:latin typeface="Abhaya Libre Regular"/>
                </a:rPr>
                <a:t>proizvodni</a:t>
              </a:r>
              <a:r>
                <a:rPr lang="en-US" sz="2400" spc="-36" dirty="0">
                  <a:solidFill>
                    <a:srgbClr val="000000"/>
                  </a:solidFill>
                  <a:latin typeface="Abhaya Libre Regular"/>
                </a:rPr>
                <a:t> </a:t>
              </a:r>
              <a:r>
                <a:rPr lang="en-US" sz="2400" spc="-36" dirty="0" err="1">
                  <a:solidFill>
                    <a:srgbClr val="000000"/>
                  </a:solidFill>
                  <a:latin typeface="Abhaya Libre Regular"/>
                </a:rPr>
                <a:t>sistem</a:t>
              </a:r>
              <a:r>
                <a:rPr lang="en-US" sz="2400" spc="-36" dirty="0">
                  <a:solidFill>
                    <a:srgbClr val="000000"/>
                  </a:solidFill>
                  <a:latin typeface="Abhaya Libre Regular"/>
                </a:rPr>
                <a:t> </a:t>
              </a:r>
              <a:r>
                <a:rPr lang="en-US" sz="2400" spc="-36" dirty="0" err="1">
                  <a:solidFill>
                    <a:srgbClr val="000000"/>
                  </a:solidFill>
                  <a:latin typeface="Abhaya Libre Regular"/>
                </a:rPr>
                <a:t>preide</a:t>
              </a:r>
              <a:r>
                <a:rPr lang="en-US" sz="2400" spc="-36" dirty="0">
                  <a:solidFill>
                    <a:srgbClr val="000000"/>
                  </a:solidFill>
                  <a:latin typeface="Abhaya Libre Regular"/>
                </a:rPr>
                <a:t> z </a:t>
              </a:r>
              <a:r>
                <a:rPr lang="en-US" sz="2400" spc="-36" dirty="0" err="1">
                  <a:solidFill>
                    <a:srgbClr val="000000"/>
                  </a:solidFill>
                  <a:latin typeface="Abhaya Libre Regular"/>
                </a:rPr>
                <a:t>ročnega</a:t>
              </a:r>
              <a:r>
                <a:rPr lang="en-US" sz="2400" spc="-36" dirty="0">
                  <a:solidFill>
                    <a:srgbClr val="000000"/>
                  </a:solidFill>
                  <a:latin typeface="Abhaya Libre Regular"/>
                </a:rPr>
                <a:t> </a:t>
              </a:r>
              <a:r>
                <a:rPr lang="en-US" sz="2400" spc="-36" dirty="0" err="1">
                  <a:solidFill>
                    <a:srgbClr val="000000"/>
                  </a:solidFill>
                  <a:latin typeface="Abhaya Libre Regular"/>
                </a:rPr>
                <a:t>na</a:t>
              </a:r>
              <a:r>
                <a:rPr lang="en-US" sz="2400" spc="-36" dirty="0">
                  <a:solidFill>
                    <a:srgbClr val="000000"/>
                  </a:solidFill>
                  <a:latin typeface="Abhaya Libre Regular"/>
                </a:rPr>
                <a:t> </a:t>
              </a:r>
              <a:r>
                <a:rPr lang="en-US" sz="2400" spc="-36" dirty="0" err="1">
                  <a:solidFill>
                    <a:srgbClr val="000000"/>
                  </a:solidFill>
                  <a:latin typeface="Abhaya Libre Regular"/>
                </a:rPr>
                <a:t>mehanski</a:t>
              </a:r>
              <a:r>
                <a:rPr lang="en-US" sz="2400" spc="-36" dirty="0">
                  <a:solidFill>
                    <a:srgbClr val="000000"/>
                  </a:solidFill>
                  <a:latin typeface="Abhaya Libre Regular"/>
                </a:rPr>
                <a:t>, je to primer </a:t>
              </a:r>
              <a:r>
                <a:rPr lang="en-US" sz="2400" b="1" spc="-36" dirty="0" err="1">
                  <a:solidFill>
                    <a:srgbClr val="000000"/>
                  </a:solidFill>
                  <a:latin typeface="Abhaya Libre Regular"/>
                </a:rPr>
                <a:t>prekvalifikacije</a:t>
              </a:r>
              <a:r>
                <a:rPr lang="en-US" sz="2400" b="1" spc="-36" dirty="0">
                  <a:solidFill>
                    <a:srgbClr val="000000"/>
                  </a:solidFill>
                  <a:latin typeface="Abhaya Libre Regular"/>
                </a:rPr>
                <a:t> </a:t>
              </a:r>
              <a:r>
                <a:rPr lang="en-US" sz="2400" spc="-36" dirty="0" err="1">
                  <a:solidFill>
                    <a:srgbClr val="000000"/>
                  </a:solidFill>
                  <a:latin typeface="Abhaya Libre Regular"/>
                </a:rPr>
                <a:t>delovne</a:t>
              </a:r>
              <a:r>
                <a:rPr lang="en-US" sz="2400" spc="-36" dirty="0">
                  <a:solidFill>
                    <a:srgbClr val="000000"/>
                  </a:solidFill>
                  <a:latin typeface="Abhaya Libre Regular"/>
                </a:rPr>
                <a:t> </a:t>
              </a:r>
              <a:r>
                <a:rPr lang="en-US" sz="2400" spc="-36" dirty="0" err="1">
                  <a:solidFill>
                    <a:srgbClr val="000000"/>
                  </a:solidFill>
                  <a:latin typeface="Abhaya Libre Regular"/>
                </a:rPr>
                <a:t>sile</a:t>
              </a:r>
              <a:r>
                <a:rPr lang="en-US" sz="2400" spc="-36" dirty="0">
                  <a:solidFill>
                    <a:srgbClr val="000000"/>
                  </a:solidFill>
                  <a:latin typeface="Abhaya Libre Regular"/>
                </a:rPr>
                <a:t>. </a:t>
              </a:r>
              <a:r>
                <a:rPr lang="en-US" sz="2400" spc="-36" dirty="0" err="1">
                  <a:solidFill>
                    <a:srgbClr val="000000"/>
                  </a:solidFill>
                  <a:latin typeface="Abhaya Libre Regular"/>
                </a:rPr>
                <a:t>Ročni</a:t>
              </a:r>
              <a:r>
                <a:rPr lang="en-US" sz="2400" spc="-36" dirty="0">
                  <a:solidFill>
                    <a:srgbClr val="000000"/>
                  </a:solidFill>
                  <a:latin typeface="Abhaya Libre Regular"/>
                </a:rPr>
                <a:t> </a:t>
              </a:r>
              <a:r>
                <a:rPr lang="en-US" sz="2400" spc="-36" dirty="0" err="1">
                  <a:solidFill>
                    <a:srgbClr val="000000"/>
                  </a:solidFill>
                  <a:latin typeface="Abhaya Libre Regular"/>
                </a:rPr>
                <a:t>delavci</a:t>
              </a:r>
              <a:r>
                <a:rPr lang="en-US" sz="2400" spc="-36" dirty="0">
                  <a:solidFill>
                    <a:srgbClr val="000000"/>
                  </a:solidFill>
                  <a:latin typeface="Abhaya Libre Regular"/>
                </a:rPr>
                <a:t> se </a:t>
              </a:r>
              <a:r>
                <a:rPr lang="en-US" sz="2400" spc="-36" dirty="0" err="1">
                  <a:solidFill>
                    <a:srgbClr val="000000"/>
                  </a:solidFill>
                  <a:latin typeface="Abhaya Libre Regular"/>
                </a:rPr>
                <a:t>morajo</a:t>
              </a:r>
              <a:r>
                <a:rPr lang="en-US" sz="2400" spc="-36" dirty="0">
                  <a:solidFill>
                    <a:srgbClr val="000000"/>
                  </a:solidFill>
                  <a:latin typeface="Abhaya Libre Regular"/>
                </a:rPr>
                <a:t> </a:t>
              </a:r>
              <a:r>
                <a:rPr lang="en-US" sz="2400" b="1" spc="-36" dirty="0" err="1">
                  <a:solidFill>
                    <a:srgbClr val="000000"/>
                  </a:solidFill>
                  <a:latin typeface="Abhaya Libre Regular"/>
                </a:rPr>
                <a:t>na</a:t>
              </a:r>
              <a:r>
                <a:rPr lang="en-US" sz="2400" b="1" spc="-36" dirty="0">
                  <a:solidFill>
                    <a:srgbClr val="000000"/>
                  </a:solidFill>
                  <a:latin typeface="Abhaya Libre Regular"/>
                </a:rPr>
                <a:t> novo </a:t>
              </a:r>
              <a:r>
                <a:rPr lang="en-US" sz="2400" b="1" spc="-36" dirty="0" err="1">
                  <a:solidFill>
                    <a:srgbClr val="000000"/>
                  </a:solidFill>
                  <a:latin typeface="Abhaya Libre Regular"/>
                </a:rPr>
                <a:t>usposobiti</a:t>
              </a:r>
              <a:r>
                <a:rPr lang="en-US" sz="2400" spc="-36" dirty="0">
                  <a:solidFill>
                    <a:srgbClr val="000000"/>
                  </a:solidFill>
                  <a:latin typeface="Abhaya Libre Regular"/>
                </a:rPr>
                <a:t>, da se </a:t>
              </a:r>
              <a:r>
                <a:rPr lang="en-US" sz="2400" spc="-36" dirty="0" err="1">
                  <a:solidFill>
                    <a:srgbClr val="000000"/>
                  </a:solidFill>
                  <a:latin typeface="Abhaya Libre Regular"/>
                </a:rPr>
                <a:t>naučijo</a:t>
              </a:r>
              <a:r>
                <a:rPr lang="en-US" sz="2400" spc="-36" dirty="0">
                  <a:solidFill>
                    <a:srgbClr val="000000"/>
                  </a:solidFill>
                  <a:latin typeface="Abhaya Libre Regular"/>
                </a:rPr>
                <a:t> </a:t>
              </a:r>
              <a:r>
                <a:rPr lang="en-US" sz="2400" spc="-36" dirty="0" err="1">
                  <a:solidFill>
                    <a:srgbClr val="000000"/>
                  </a:solidFill>
                  <a:latin typeface="Abhaya Libre Regular"/>
                </a:rPr>
                <a:t>upravljati</a:t>
              </a:r>
              <a:r>
                <a:rPr lang="en-US" sz="2400" spc="-36" dirty="0">
                  <a:solidFill>
                    <a:srgbClr val="000000"/>
                  </a:solidFill>
                  <a:latin typeface="Abhaya Libre Regular"/>
                </a:rPr>
                <a:t> in </a:t>
              </a:r>
              <a:r>
                <a:rPr lang="en-US" sz="2400" spc="-36" dirty="0" err="1">
                  <a:solidFill>
                    <a:srgbClr val="000000"/>
                  </a:solidFill>
                  <a:latin typeface="Abhaya Libre Regular"/>
                </a:rPr>
                <a:t>vzdrževati</a:t>
              </a:r>
              <a:r>
                <a:rPr lang="en-US" sz="2400" spc="-36" dirty="0">
                  <a:solidFill>
                    <a:srgbClr val="000000"/>
                  </a:solidFill>
                  <a:latin typeface="Abhaya Libre Regular"/>
                </a:rPr>
                <a:t> </a:t>
              </a:r>
              <a:r>
                <a:rPr lang="en-US" sz="2400" spc="-36" dirty="0" err="1">
                  <a:solidFill>
                    <a:srgbClr val="000000"/>
                  </a:solidFill>
                  <a:latin typeface="Abhaya Libre Regular"/>
                </a:rPr>
                <a:t>nove</a:t>
              </a:r>
              <a:r>
                <a:rPr lang="en-US" sz="2400" spc="-36" dirty="0">
                  <a:solidFill>
                    <a:srgbClr val="000000"/>
                  </a:solidFill>
                  <a:latin typeface="Abhaya Libre Regular"/>
                </a:rPr>
                <a:t> </a:t>
              </a:r>
              <a:r>
                <a:rPr lang="en-US" sz="2400" spc="-36" dirty="0" err="1">
                  <a:solidFill>
                    <a:srgbClr val="000000"/>
                  </a:solidFill>
                  <a:latin typeface="Abhaya Libre Regular"/>
                </a:rPr>
                <a:t>stroje</a:t>
              </a:r>
              <a:r>
                <a:rPr lang="en-US" sz="2400" spc="-36" dirty="0">
                  <a:solidFill>
                    <a:srgbClr val="000000"/>
                  </a:solidFill>
                  <a:latin typeface="Abhaya Libre Regular"/>
                </a:rPr>
                <a:t>.</a:t>
              </a:r>
            </a:p>
          </p:txBody>
        </p:sp>
        <p:sp>
          <p:nvSpPr>
            <p:cNvPr id="10" name="TextBox 10"/>
            <p:cNvSpPr txBox="1"/>
            <p:nvPr/>
          </p:nvSpPr>
          <p:spPr>
            <a:xfrm>
              <a:off x="5463472" y="0"/>
              <a:ext cx="13053430" cy="2509493"/>
            </a:xfrm>
            <a:prstGeom prst="rect">
              <a:avLst/>
            </a:prstGeom>
          </p:spPr>
          <p:txBody>
            <a:bodyPr wrap="square" lIns="0" tIns="0" rIns="0" bIns="0" rtlCol="0" anchor="t">
              <a:spAutoFit/>
            </a:bodyPr>
            <a:lstStyle/>
            <a:p>
              <a:pPr algn="just">
                <a:lnSpc>
                  <a:spcPts val="3359"/>
                </a:lnSpc>
              </a:pPr>
              <a:r>
                <a:rPr lang="en-US" sz="2400" b="1" u="sng" spc="-36" dirty="0">
                  <a:solidFill>
                    <a:srgbClr val="000000"/>
                  </a:solidFill>
                  <a:latin typeface="Abhaya Libre Regular"/>
                </a:rPr>
                <a:t>Def</a:t>
              </a:r>
              <a:r>
                <a:rPr lang="sl-SI" sz="2400" b="1" u="sng" spc="-36" dirty="0" err="1">
                  <a:solidFill>
                    <a:srgbClr val="000000"/>
                  </a:solidFill>
                  <a:latin typeface="Abhaya Libre Regular"/>
                </a:rPr>
                <a:t>inicija</a:t>
              </a:r>
              <a:r>
                <a:rPr lang="en-US" sz="2400" b="1" u="sng" spc="-36" dirty="0">
                  <a:solidFill>
                    <a:srgbClr val="000000"/>
                  </a:solidFill>
                  <a:latin typeface="Abhaya Libre Regular"/>
                </a:rPr>
                <a:t>:</a:t>
              </a:r>
              <a:r>
                <a:rPr lang="en-US" sz="2400" spc="-36" dirty="0">
                  <a:solidFill>
                    <a:srgbClr val="000000"/>
                  </a:solidFill>
                  <a:latin typeface="Abhaya Libre Regular"/>
                </a:rPr>
                <a:t> </a:t>
              </a:r>
              <a:r>
                <a:rPr lang="en-US" sz="2400" i="1" spc="-36" dirty="0" err="1">
                  <a:solidFill>
                    <a:srgbClr val="000000"/>
                  </a:solidFill>
                  <a:latin typeface="Abhaya Libre Regular"/>
                </a:rPr>
                <a:t>Preusposabljanje</a:t>
              </a:r>
              <a:r>
                <a:rPr lang="en-US" sz="2400" i="1" spc="-36" dirty="0">
                  <a:solidFill>
                    <a:srgbClr val="000000"/>
                  </a:solidFill>
                  <a:latin typeface="Abhaya Libre Regular"/>
                </a:rPr>
                <a:t> je </a:t>
              </a:r>
              <a:r>
                <a:rPr lang="en-US" sz="2400" i="1" spc="-36" dirty="0" err="1">
                  <a:solidFill>
                    <a:srgbClr val="000000"/>
                  </a:solidFill>
                  <a:latin typeface="Abhaya Libre Regular"/>
                </a:rPr>
                <a:t>postopek</a:t>
              </a:r>
              <a:r>
                <a:rPr lang="en-US" sz="2400" i="1" spc="-36" dirty="0">
                  <a:solidFill>
                    <a:srgbClr val="000000"/>
                  </a:solidFill>
                  <a:latin typeface="Abhaya Libre Regular"/>
                </a:rPr>
                <a:t>, v </a:t>
              </a:r>
              <a:r>
                <a:rPr lang="en-US" sz="2400" i="1" spc="-36" dirty="0" err="1">
                  <a:solidFill>
                    <a:srgbClr val="000000"/>
                  </a:solidFill>
                  <a:latin typeface="Abhaya Libre Regular"/>
                </a:rPr>
                <a:t>katerem</a:t>
              </a:r>
              <a:r>
                <a:rPr lang="en-US" sz="2400" i="1" spc="-36" dirty="0">
                  <a:solidFill>
                    <a:srgbClr val="000000"/>
                  </a:solidFill>
                  <a:latin typeface="Abhaya Libre Regular"/>
                </a:rPr>
                <a:t> </a:t>
              </a:r>
              <a:r>
                <a:rPr lang="en-US" sz="2400" i="1" spc="-36" dirty="0" err="1">
                  <a:solidFill>
                    <a:srgbClr val="000000"/>
                  </a:solidFill>
                  <a:latin typeface="Abhaya Libre Regular"/>
                </a:rPr>
                <a:t>delavci</a:t>
              </a:r>
              <a:r>
                <a:rPr lang="en-US" sz="2400" i="1" spc="-36" dirty="0">
                  <a:solidFill>
                    <a:srgbClr val="000000"/>
                  </a:solidFill>
                  <a:latin typeface="Abhaya Libre Regular"/>
                </a:rPr>
                <a:t> </a:t>
              </a:r>
              <a:r>
                <a:rPr lang="en-US" sz="2400" i="1" spc="-36" dirty="0" err="1">
                  <a:solidFill>
                    <a:srgbClr val="000000"/>
                  </a:solidFill>
                  <a:latin typeface="Abhaya Libre Regular"/>
                </a:rPr>
                <a:t>razvijajo</a:t>
              </a:r>
              <a:r>
                <a:rPr lang="en-US" sz="2400" i="1" spc="-36" dirty="0">
                  <a:solidFill>
                    <a:srgbClr val="000000"/>
                  </a:solidFill>
                  <a:latin typeface="Abhaya Libre Regular"/>
                </a:rPr>
                <a:t> nova </a:t>
              </a:r>
              <a:r>
                <a:rPr lang="en-US" sz="2400" i="1" spc="-36" dirty="0" err="1">
                  <a:solidFill>
                    <a:srgbClr val="000000"/>
                  </a:solidFill>
                  <a:latin typeface="Abhaya Libre Regular"/>
                </a:rPr>
                <a:t>znanja</a:t>
              </a:r>
              <a:r>
                <a:rPr lang="en-US" sz="2400" i="1" spc="-36" dirty="0">
                  <a:solidFill>
                    <a:srgbClr val="000000"/>
                  </a:solidFill>
                  <a:latin typeface="Abhaya Libre Regular"/>
                </a:rPr>
                <a:t> in </a:t>
              </a:r>
              <a:r>
                <a:rPr lang="en-US" sz="2400" i="1" spc="-36" dirty="0" err="1">
                  <a:solidFill>
                    <a:srgbClr val="000000"/>
                  </a:solidFill>
                  <a:latin typeface="Abhaya Libre Regular"/>
                </a:rPr>
                <a:t>spretnosti</a:t>
              </a:r>
              <a:r>
                <a:rPr lang="en-US" sz="2400" i="1" spc="-36" dirty="0">
                  <a:solidFill>
                    <a:srgbClr val="000000"/>
                  </a:solidFill>
                  <a:latin typeface="Abhaya Libre Regular"/>
                </a:rPr>
                <a:t> za </a:t>
              </a:r>
              <a:r>
                <a:rPr lang="en-US" sz="2400" i="1" spc="-36" dirty="0" err="1">
                  <a:solidFill>
                    <a:srgbClr val="000000"/>
                  </a:solidFill>
                  <a:latin typeface="Abhaya Libre Regular"/>
                </a:rPr>
                <a:t>prehod</a:t>
              </a:r>
              <a:r>
                <a:rPr lang="en-US" sz="2400" i="1" spc="-36" dirty="0">
                  <a:solidFill>
                    <a:srgbClr val="000000"/>
                  </a:solidFill>
                  <a:latin typeface="Abhaya Libre Regular"/>
                </a:rPr>
                <a:t> </a:t>
              </a:r>
              <a:r>
                <a:rPr lang="en-US" sz="2400" i="1" spc="-36" dirty="0" err="1">
                  <a:solidFill>
                    <a:srgbClr val="000000"/>
                  </a:solidFill>
                  <a:latin typeface="Abhaya Libre Regular"/>
                </a:rPr>
                <a:t>na</a:t>
              </a:r>
              <a:r>
                <a:rPr lang="en-US" sz="2400" i="1" spc="-36" dirty="0">
                  <a:solidFill>
                    <a:srgbClr val="000000"/>
                  </a:solidFill>
                  <a:latin typeface="Abhaya Libre Regular"/>
                </a:rPr>
                <a:t> </a:t>
              </a:r>
              <a:r>
                <a:rPr lang="en-US" sz="2400" i="1" spc="-36" dirty="0" err="1">
                  <a:solidFill>
                    <a:srgbClr val="000000"/>
                  </a:solidFill>
                  <a:latin typeface="Abhaya Libre Regular"/>
                </a:rPr>
                <a:t>drugo</a:t>
              </a:r>
              <a:r>
                <a:rPr lang="en-US" sz="2400" i="1" spc="-36" dirty="0">
                  <a:solidFill>
                    <a:srgbClr val="000000"/>
                  </a:solidFill>
                  <a:latin typeface="Abhaya Libre Regular"/>
                </a:rPr>
                <a:t> </a:t>
              </a:r>
              <a:r>
                <a:rPr lang="en-US" sz="2400" i="1" spc="-36" dirty="0" err="1">
                  <a:solidFill>
                    <a:srgbClr val="000000"/>
                  </a:solidFill>
                  <a:latin typeface="Abhaya Libre Regular"/>
                </a:rPr>
                <a:t>delovno</a:t>
              </a:r>
              <a:r>
                <a:rPr lang="en-US" sz="2400" i="1" spc="-36" dirty="0">
                  <a:solidFill>
                    <a:srgbClr val="000000"/>
                  </a:solidFill>
                  <a:latin typeface="Abhaya Libre Regular"/>
                </a:rPr>
                <a:t> mesto v </a:t>
              </a:r>
              <a:r>
                <a:rPr lang="en-US" sz="2400" i="1" spc="-36" dirty="0" err="1">
                  <a:solidFill>
                    <a:srgbClr val="000000"/>
                  </a:solidFill>
                  <a:latin typeface="Abhaya Libre Regular"/>
                </a:rPr>
                <a:t>organizaciji</a:t>
              </a:r>
              <a:r>
                <a:rPr lang="en-US" sz="2400" i="1" spc="-36" dirty="0">
                  <a:solidFill>
                    <a:srgbClr val="000000"/>
                  </a:solidFill>
                  <a:latin typeface="Abhaya Libre Regular"/>
                </a:rPr>
                <a:t> </a:t>
              </a:r>
              <a:r>
                <a:rPr lang="en-US" sz="2400" i="1" spc="-36" dirty="0" err="1">
                  <a:solidFill>
                    <a:srgbClr val="000000"/>
                  </a:solidFill>
                  <a:latin typeface="Abhaya Libre Regular"/>
                </a:rPr>
                <a:t>ali</a:t>
              </a:r>
              <a:r>
                <a:rPr lang="en-US" sz="2400" i="1" spc="-36" dirty="0">
                  <a:solidFill>
                    <a:srgbClr val="000000"/>
                  </a:solidFill>
                  <a:latin typeface="Abhaya Libre Regular"/>
                </a:rPr>
                <a:t> za </a:t>
              </a:r>
              <a:r>
                <a:rPr lang="en-US" sz="2400" i="1" spc="-36" dirty="0" err="1">
                  <a:solidFill>
                    <a:srgbClr val="000000"/>
                  </a:solidFill>
                  <a:latin typeface="Abhaya Libre Regular"/>
                </a:rPr>
                <a:t>izpolnjevanje</a:t>
              </a:r>
              <a:r>
                <a:rPr lang="en-US" sz="2400" i="1" spc="-36" dirty="0">
                  <a:solidFill>
                    <a:srgbClr val="000000"/>
                  </a:solidFill>
                  <a:latin typeface="Abhaya Libre Regular"/>
                </a:rPr>
                <a:t> </a:t>
              </a:r>
              <a:r>
                <a:rPr lang="en-US" sz="2400" i="1" spc="-36" dirty="0" err="1">
                  <a:solidFill>
                    <a:srgbClr val="000000"/>
                  </a:solidFill>
                  <a:latin typeface="Abhaya Libre Regular"/>
                </a:rPr>
                <a:t>novih</a:t>
              </a:r>
              <a:r>
                <a:rPr lang="en-US" sz="2400" i="1" spc="-36" dirty="0">
                  <a:solidFill>
                    <a:srgbClr val="000000"/>
                  </a:solidFill>
                  <a:latin typeface="Abhaya Libre Regular"/>
                </a:rPr>
                <a:t> </a:t>
              </a:r>
              <a:r>
                <a:rPr lang="en-US" sz="2400" i="1" spc="-36" dirty="0" err="1">
                  <a:solidFill>
                    <a:srgbClr val="000000"/>
                  </a:solidFill>
                  <a:latin typeface="Abhaya Libre Regular"/>
                </a:rPr>
                <a:t>zahtev</a:t>
              </a:r>
              <a:r>
                <a:rPr lang="en-US" sz="2400" i="1" spc="-36" dirty="0">
                  <a:solidFill>
                    <a:srgbClr val="000000"/>
                  </a:solidFill>
                  <a:latin typeface="Abhaya Libre Regular"/>
                </a:rPr>
                <a:t> </a:t>
              </a:r>
              <a:r>
                <a:rPr lang="en-US" sz="2400" i="1" spc="-36" dirty="0" err="1">
                  <a:solidFill>
                    <a:srgbClr val="000000"/>
                  </a:solidFill>
                  <a:latin typeface="Abhaya Libre Regular"/>
                </a:rPr>
                <a:t>sedanjega</a:t>
              </a:r>
              <a:r>
                <a:rPr lang="en-US" sz="2400" i="1" spc="-36" dirty="0">
                  <a:solidFill>
                    <a:srgbClr val="000000"/>
                  </a:solidFill>
                  <a:latin typeface="Abhaya Libre Regular"/>
                </a:rPr>
                <a:t> </a:t>
              </a:r>
              <a:r>
                <a:rPr lang="en-US" sz="2400" i="1" spc="-36" dirty="0" err="1">
                  <a:solidFill>
                    <a:srgbClr val="000000"/>
                  </a:solidFill>
                  <a:latin typeface="Abhaya Libre Regular"/>
                </a:rPr>
                <a:t>delovnega</a:t>
              </a:r>
              <a:r>
                <a:rPr lang="en-US" sz="2400" i="1" spc="-36" dirty="0">
                  <a:solidFill>
                    <a:srgbClr val="000000"/>
                  </a:solidFill>
                  <a:latin typeface="Abhaya Libre Regular"/>
                </a:rPr>
                <a:t> </a:t>
              </a:r>
              <a:r>
                <a:rPr lang="en-US" sz="2400" i="1" spc="-36" dirty="0" err="1">
                  <a:solidFill>
                    <a:srgbClr val="000000"/>
                  </a:solidFill>
                  <a:latin typeface="Abhaya Libre Regular"/>
                </a:rPr>
                <a:t>mesta</a:t>
              </a:r>
              <a:r>
                <a:rPr lang="en-US" sz="2400" i="1" spc="-36" dirty="0">
                  <a:solidFill>
                    <a:srgbClr val="000000"/>
                  </a:solidFill>
                  <a:latin typeface="Abhaya Libre Regular"/>
                </a:rPr>
                <a:t>. </a:t>
              </a:r>
              <a:r>
                <a:rPr lang="en-US" sz="2400" i="1" spc="-36" dirty="0" err="1">
                  <a:solidFill>
                    <a:srgbClr val="000000"/>
                  </a:solidFill>
                  <a:latin typeface="Abhaya Libre Regular"/>
                </a:rPr>
                <a:t>Pogosto</a:t>
              </a:r>
              <a:r>
                <a:rPr lang="en-US" sz="2400" i="1" spc="-36" dirty="0">
                  <a:solidFill>
                    <a:srgbClr val="000000"/>
                  </a:solidFill>
                  <a:latin typeface="Abhaya Libre Regular"/>
                </a:rPr>
                <a:t> se </a:t>
              </a:r>
              <a:r>
                <a:rPr lang="en-US" sz="2400" i="1" spc="-36" dirty="0" err="1">
                  <a:solidFill>
                    <a:srgbClr val="000000"/>
                  </a:solidFill>
                  <a:latin typeface="Abhaya Libre Regular"/>
                </a:rPr>
                <a:t>zgodi</a:t>
              </a:r>
              <a:r>
                <a:rPr lang="en-US" sz="2400" i="1" spc="-36" dirty="0">
                  <a:solidFill>
                    <a:srgbClr val="000000"/>
                  </a:solidFill>
                  <a:latin typeface="Abhaya Libre Regular"/>
                </a:rPr>
                <a:t>, ko </a:t>
              </a:r>
              <a:r>
                <a:rPr lang="en-US" sz="2400" i="1" spc="-36" dirty="0" err="1">
                  <a:solidFill>
                    <a:srgbClr val="000000"/>
                  </a:solidFill>
                  <a:latin typeface="Abhaya Libre Regular"/>
                </a:rPr>
                <a:t>prejšnje</a:t>
              </a:r>
              <a:r>
                <a:rPr lang="en-US" sz="2400" i="1" spc="-36" dirty="0">
                  <a:solidFill>
                    <a:srgbClr val="000000"/>
                  </a:solidFill>
                  <a:latin typeface="Abhaya Libre Regular"/>
                </a:rPr>
                <a:t> </a:t>
              </a:r>
              <a:r>
                <a:rPr lang="en-US" sz="2400" i="1" spc="-36" dirty="0" err="1">
                  <a:solidFill>
                    <a:srgbClr val="000000"/>
                  </a:solidFill>
                  <a:latin typeface="Abhaya Libre Regular"/>
                </a:rPr>
                <a:t>dolžnosti</a:t>
              </a:r>
              <a:r>
                <a:rPr lang="en-US" sz="2400" i="1" spc="-36" dirty="0">
                  <a:solidFill>
                    <a:srgbClr val="000000"/>
                  </a:solidFill>
                  <a:latin typeface="Abhaya Libre Regular"/>
                </a:rPr>
                <a:t> </a:t>
              </a:r>
              <a:r>
                <a:rPr lang="en-US" sz="2400" i="1" spc="-36" dirty="0" err="1">
                  <a:solidFill>
                    <a:srgbClr val="000000"/>
                  </a:solidFill>
                  <a:latin typeface="Abhaya Libre Regular"/>
                </a:rPr>
                <a:t>ali</a:t>
              </a:r>
              <a:r>
                <a:rPr lang="en-US" sz="2400" i="1" spc="-36" dirty="0">
                  <a:solidFill>
                    <a:srgbClr val="000000"/>
                  </a:solidFill>
                  <a:latin typeface="Abhaya Libre Regular"/>
                </a:rPr>
                <a:t> </a:t>
              </a:r>
              <a:r>
                <a:rPr lang="en-US" sz="2400" i="1" spc="-36" dirty="0" err="1">
                  <a:solidFill>
                    <a:srgbClr val="000000"/>
                  </a:solidFill>
                  <a:latin typeface="Abhaya Libre Regular"/>
                </a:rPr>
                <a:t>odgovornosti</a:t>
              </a:r>
              <a:r>
                <a:rPr lang="en-US" sz="2400" i="1" spc="-36" dirty="0">
                  <a:solidFill>
                    <a:srgbClr val="000000"/>
                  </a:solidFill>
                  <a:latin typeface="Abhaya Libre Regular"/>
                </a:rPr>
                <a:t> </a:t>
              </a:r>
              <a:r>
                <a:rPr lang="en-US" sz="2400" i="1" spc="-36" dirty="0" err="1">
                  <a:solidFill>
                    <a:srgbClr val="000000"/>
                  </a:solidFill>
                  <a:latin typeface="Abhaya Libre Regular"/>
                </a:rPr>
                <a:t>zaposlenega</a:t>
              </a:r>
              <a:r>
                <a:rPr lang="en-US" sz="2400" i="1" spc="-36" dirty="0">
                  <a:solidFill>
                    <a:srgbClr val="000000"/>
                  </a:solidFill>
                  <a:latin typeface="Abhaya Libre Regular"/>
                </a:rPr>
                <a:t> </a:t>
              </a:r>
              <a:r>
                <a:rPr lang="en-US" sz="2400" i="1" spc="-36" dirty="0" err="1">
                  <a:solidFill>
                    <a:srgbClr val="000000"/>
                  </a:solidFill>
                  <a:latin typeface="Abhaya Libre Regular"/>
                </a:rPr>
                <a:t>postanejo</a:t>
              </a:r>
              <a:r>
                <a:rPr lang="en-US" sz="2400" i="1" spc="-36" dirty="0">
                  <a:solidFill>
                    <a:srgbClr val="000000"/>
                  </a:solidFill>
                  <a:latin typeface="Abhaya Libre Regular"/>
                </a:rPr>
                <a:t> </a:t>
              </a:r>
              <a:r>
                <a:rPr lang="en-US" sz="2400" i="1" spc="-36" dirty="0" err="1">
                  <a:solidFill>
                    <a:srgbClr val="000000"/>
                  </a:solidFill>
                  <a:latin typeface="Abhaya Libre Regular"/>
                </a:rPr>
                <a:t>nepomembne</a:t>
              </a:r>
              <a:r>
                <a:rPr lang="en-US" sz="2400" i="1" spc="-36" dirty="0">
                  <a:solidFill>
                    <a:srgbClr val="000000"/>
                  </a:solidFill>
                  <a:latin typeface="Abhaya Libre Regular"/>
                </a:rPr>
                <a:t>, </a:t>
              </a:r>
              <a:r>
                <a:rPr lang="en-US" sz="2400" i="1" spc="-36" dirty="0" err="1">
                  <a:solidFill>
                    <a:srgbClr val="000000"/>
                  </a:solidFill>
                  <a:latin typeface="Abhaya Libre Regular"/>
                </a:rPr>
                <a:t>pogosto</a:t>
              </a:r>
              <a:r>
                <a:rPr lang="en-US" sz="2400" i="1" spc="-36" dirty="0">
                  <a:solidFill>
                    <a:srgbClr val="000000"/>
                  </a:solidFill>
                  <a:latin typeface="Abhaya Libre Regular"/>
                </a:rPr>
                <a:t> </a:t>
              </a:r>
              <a:r>
                <a:rPr lang="en-US" sz="2400" i="1" spc="-36" dirty="0" err="1">
                  <a:solidFill>
                    <a:srgbClr val="000000"/>
                  </a:solidFill>
                  <a:latin typeface="Abhaya Libre Regular"/>
                </a:rPr>
                <a:t>kot</a:t>
              </a:r>
              <a:r>
                <a:rPr lang="en-US" sz="2400" i="1" spc="-36" dirty="0">
                  <a:solidFill>
                    <a:srgbClr val="000000"/>
                  </a:solidFill>
                  <a:latin typeface="Abhaya Libre Regular"/>
                </a:rPr>
                <a:t> </a:t>
              </a:r>
              <a:r>
                <a:rPr lang="en-US" sz="2400" i="1" spc="-36" dirty="0" err="1">
                  <a:solidFill>
                    <a:srgbClr val="000000"/>
                  </a:solidFill>
                  <a:latin typeface="Abhaya Libre Regular"/>
                </a:rPr>
                <a:t>posledica</a:t>
              </a:r>
              <a:r>
                <a:rPr lang="en-US" sz="2400" i="1" spc="-36" dirty="0">
                  <a:solidFill>
                    <a:srgbClr val="000000"/>
                  </a:solidFill>
                  <a:latin typeface="Abhaya Libre Regular"/>
                </a:rPr>
                <a:t> </a:t>
              </a:r>
              <a:r>
                <a:rPr lang="en-US" sz="2400" i="1" spc="-36" dirty="0" err="1">
                  <a:solidFill>
                    <a:srgbClr val="000000"/>
                  </a:solidFill>
                  <a:latin typeface="Abhaya Libre Regular"/>
                </a:rPr>
                <a:t>tehnološkega</a:t>
              </a:r>
              <a:r>
                <a:rPr lang="en-US" sz="2400" i="1" spc="-36" dirty="0">
                  <a:solidFill>
                    <a:srgbClr val="000000"/>
                  </a:solidFill>
                  <a:latin typeface="Abhaya Libre Regular"/>
                </a:rPr>
                <a:t> </a:t>
              </a:r>
              <a:r>
                <a:rPr lang="en-US" sz="2400" i="1" spc="-36" dirty="0" err="1">
                  <a:solidFill>
                    <a:srgbClr val="000000"/>
                  </a:solidFill>
                  <a:latin typeface="Abhaya Libre Regular"/>
                </a:rPr>
                <a:t>napredka</a:t>
              </a:r>
              <a:r>
                <a:rPr lang="en-US" sz="2400" i="1" spc="-36" dirty="0">
                  <a:solidFill>
                    <a:srgbClr val="000000"/>
                  </a:solidFill>
                  <a:latin typeface="Abhaya Libre Regular"/>
                </a:rPr>
                <a:t> </a:t>
              </a:r>
              <a:r>
                <a:rPr lang="en-US" sz="2400" i="1" spc="-36" dirty="0" err="1">
                  <a:solidFill>
                    <a:srgbClr val="000000"/>
                  </a:solidFill>
                  <a:latin typeface="Abhaya Libre Regular"/>
                </a:rPr>
                <a:t>ali</a:t>
              </a:r>
              <a:r>
                <a:rPr lang="en-US" sz="2400" i="1" spc="-36" dirty="0">
                  <a:solidFill>
                    <a:srgbClr val="000000"/>
                  </a:solidFill>
                  <a:latin typeface="Abhaya Libre Regular"/>
                </a:rPr>
                <a:t> </a:t>
              </a:r>
              <a:r>
                <a:rPr lang="en-US" sz="2400" i="1" spc="-36" dirty="0" err="1">
                  <a:solidFill>
                    <a:srgbClr val="000000"/>
                  </a:solidFill>
                  <a:latin typeface="Abhaya Libre Regular"/>
                </a:rPr>
                <a:t>neusklajenosti</a:t>
              </a:r>
              <a:r>
                <a:rPr lang="en-US" sz="2400" i="1" spc="-36" dirty="0">
                  <a:solidFill>
                    <a:srgbClr val="000000"/>
                  </a:solidFill>
                  <a:latin typeface="Abhaya Libre Regular"/>
                </a:rPr>
                <a:t> </a:t>
              </a:r>
              <a:r>
                <a:rPr lang="en-US" sz="2400" i="1" spc="-36" dirty="0" err="1">
                  <a:solidFill>
                    <a:srgbClr val="000000"/>
                  </a:solidFill>
                  <a:latin typeface="Abhaya Libre Regular"/>
                </a:rPr>
                <a:t>znanj</a:t>
              </a:r>
              <a:r>
                <a:rPr lang="en-US" sz="2400" i="1" spc="-36" dirty="0">
                  <a:solidFill>
                    <a:srgbClr val="000000"/>
                  </a:solidFill>
                  <a:latin typeface="Abhaya Libre Regular"/>
                </a:rPr>
                <a:t> in </a:t>
              </a:r>
              <a:r>
                <a:rPr lang="en-US" sz="2400" i="1" spc="-36" dirty="0" err="1">
                  <a:solidFill>
                    <a:srgbClr val="000000"/>
                  </a:solidFill>
                  <a:latin typeface="Abhaya Libre Regular"/>
                </a:rPr>
                <a:t>spretnosti</a:t>
              </a:r>
              <a:r>
                <a:rPr lang="en-US" sz="2400" i="1" spc="-36" dirty="0">
                  <a:solidFill>
                    <a:srgbClr val="000000"/>
                  </a:solidFill>
                  <a:latin typeface="Abhaya Libre Regular"/>
                </a:rPr>
                <a:t>..</a:t>
              </a:r>
            </a:p>
          </p:txBody>
        </p:sp>
        <p:sp>
          <p:nvSpPr>
            <p:cNvPr id="11" name="TextBox 11"/>
            <p:cNvSpPr txBox="1"/>
            <p:nvPr/>
          </p:nvSpPr>
          <p:spPr>
            <a:xfrm>
              <a:off x="9887319" y="6726481"/>
              <a:ext cx="12076925" cy="1497960"/>
            </a:xfrm>
            <a:prstGeom prst="rect">
              <a:avLst/>
            </a:prstGeom>
          </p:spPr>
          <p:txBody>
            <a:bodyPr wrap="square" lIns="0" tIns="0" rIns="0" bIns="0" rtlCol="0" anchor="t">
              <a:spAutoFit/>
            </a:bodyPr>
            <a:lstStyle/>
            <a:p>
              <a:pPr algn="just">
                <a:lnSpc>
                  <a:spcPts val="3359"/>
                </a:lnSpc>
              </a:pPr>
              <a:r>
                <a:rPr lang="en-US" sz="2400" b="1" spc="-36" dirty="0" err="1">
                  <a:solidFill>
                    <a:srgbClr val="000000"/>
                  </a:solidFill>
                  <a:latin typeface="Abhaya Libre Regular"/>
                </a:rPr>
                <a:t>Podjetja</a:t>
              </a:r>
              <a:r>
                <a:rPr lang="en-US" sz="2400" b="1" spc="-36" dirty="0">
                  <a:solidFill>
                    <a:srgbClr val="000000"/>
                  </a:solidFill>
                  <a:latin typeface="Abhaya Libre Regular"/>
                </a:rPr>
                <a:t> se </a:t>
              </a:r>
              <a:r>
                <a:rPr lang="en-US" sz="2400" b="1" spc="-36" dirty="0" err="1">
                  <a:solidFill>
                    <a:srgbClr val="000000"/>
                  </a:solidFill>
                  <a:latin typeface="Abhaya Libre Regular"/>
                </a:rPr>
                <a:t>bodo</a:t>
              </a:r>
              <a:r>
                <a:rPr lang="en-US" sz="2400" b="1" spc="-36" dirty="0">
                  <a:solidFill>
                    <a:srgbClr val="000000"/>
                  </a:solidFill>
                  <a:latin typeface="Abhaya Libre Regular"/>
                </a:rPr>
                <a:t> </a:t>
              </a:r>
              <a:r>
                <a:rPr lang="en-US" sz="2400" b="1" spc="-36" dirty="0" err="1">
                  <a:solidFill>
                    <a:srgbClr val="000000"/>
                  </a:solidFill>
                  <a:latin typeface="Abhaya Libre Regular"/>
                </a:rPr>
                <a:t>morala</a:t>
              </a:r>
              <a:r>
                <a:rPr lang="en-US" sz="2400" b="1" spc="-36" dirty="0">
                  <a:solidFill>
                    <a:srgbClr val="000000"/>
                  </a:solidFill>
                  <a:latin typeface="Abhaya Libre Regular"/>
                </a:rPr>
                <a:t> </a:t>
              </a:r>
              <a:r>
                <a:rPr lang="en-US" sz="2400" b="1" spc="-36" dirty="0" err="1">
                  <a:solidFill>
                    <a:srgbClr val="000000"/>
                  </a:solidFill>
                  <a:latin typeface="Abhaya Libre Regular"/>
                </a:rPr>
                <a:t>zaradi</a:t>
              </a:r>
              <a:r>
                <a:rPr lang="en-US" sz="2400" b="1" spc="-36" dirty="0">
                  <a:solidFill>
                    <a:srgbClr val="000000"/>
                  </a:solidFill>
                  <a:latin typeface="Abhaya Libre Regular"/>
                </a:rPr>
                <a:t> </a:t>
              </a:r>
              <a:r>
                <a:rPr lang="en-US" sz="2400" b="1" spc="-36" dirty="0" err="1">
                  <a:solidFill>
                    <a:srgbClr val="000000"/>
                  </a:solidFill>
                  <a:latin typeface="Abhaya Libre Regular"/>
                </a:rPr>
                <a:t>tega</a:t>
              </a:r>
              <a:r>
                <a:rPr lang="en-US" sz="2400" b="1" spc="-36" dirty="0">
                  <a:solidFill>
                    <a:srgbClr val="000000"/>
                  </a:solidFill>
                  <a:latin typeface="Abhaya Libre Regular"/>
                </a:rPr>
                <a:t> </a:t>
              </a:r>
              <a:r>
                <a:rPr lang="en-US" sz="2400" b="1" spc="-36" dirty="0" err="1">
                  <a:solidFill>
                    <a:srgbClr val="000000"/>
                  </a:solidFill>
                  <a:latin typeface="Abhaya Libre Regular"/>
                </a:rPr>
                <a:t>prestrukturirati</a:t>
              </a:r>
              <a:r>
                <a:rPr lang="en-US" sz="2400" b="1" spc="-36" dirty="0">
                  <a:solidFill>
                    <a:srgbClr val="000000"/>
                  </a:solidFill>
                  <a:latin typeface="Abhaya Libre Regular"/>
                </a:rPr>
                <a:t> </a:t>
              </a:r>
              <a:r>
                <a:rPr lang="en-US" sz="2400" spc="-36" dirty="0">
                  <a:solidFill>
                    <a:srgbClr val="000000"/>
                  </a:solidFill>
                  <a:latin typeface="Abhaya Libre Regular"/>
                </a:rPr>
                <a:t>in </a:t>
              </a:r>
              <a:r>
                <a:rPr lang="en-US" sz="2400" spc="-36" dirty="0" err="1">
                  <a:solidFill>
                    <a:srgbClr val="000000"/>
                  </a:solidFill>
                  <a:latin typeface="Abhaya Libre Regular"/>
                </a:rPr>
                <a:t>določiti</a:t>
              </a:r>
              <a:r>
                <a:rPr lang="en-US" sz="2400" spc="-36" dirty="0">
                  <a:solidFill>
                    <a:srgbClr val="000000"/>
                  </a:solidFill>
                  <a:latin typeface="Abhaya Libre Regular"/>
                </a:rPr>
                <a:t> </a:t>
              </a:r>
              <a:r>
                <a:rPr lang="en-US" sz="2400" spc="-36" dirty="0" err="1">
                  <a:solidFill>
                    <a:srgbClr val="000000"/>
                  </a:solidFill>
                  <a:latin typeface="Abhaya Libre Regular"/>
                </a:rPr>
                <a:t>nove</a:t>
              </a:r>
              <a:r>
                <a:rPr lang="en-US" sz="2400" spc="-36" dirty="0">
                  <a:solidFill>
                    <a:srgbClr val="000000"/>
                  </a:solidFill>
                  <a:latin typeface="Abhaya Libre Regular"/>
                </a:rPr>
                <a:t> </a:t>
              </a:r>
              <a:r>
                <a:rPr lang="en-US" sz="2400" spc="-36" dirty="0" err="1">
                  <a:solidFill>
                    <a:srgbClr val="000000"/>
                  </a:solidFill>
                  <a:latin typeface="Abhaya Libre Regular"/>
                </a:rPr>
                <a:t>prednostne</a:t>
              </a:r>
              <a:r>
                <a:rPr lang="en-US" sz="2400" spc="-36" dirty="0">
                  <a:solidFill>
                    <a:srgbClr val="000000"/>
                  </a:solidFill>
                  <a:latin typeface="Abhaya Libre Regular"/>
                </a:rPr>
                <a:t> </a:t>
              </a:r>
              <a:r>
                <a:rPr lang="en-US" sz="2400" spc="-36" dirty="0" err="1">
                  <a:solidFill>
                    <a:srgbClr val="000000"/>
                  </a:solidFill>
                  <a:latin typeface="Abhaya Libre Regular"/>
                </a:rPr>
                <a:t>naloge</a:t>
              </a:r>
              <a:r>
                <a:rPr lang="en-US" sz="2400" spc="-36" dirty="0">
                  <a:solidFill>
                    <a:srgbClr val="000000"/>
                  </a:solidFill>
                  <a:latin typeface="Abhaya Libre Regular"/>
                </a:rPr>
                <a:t>. </a:t>
              </a:r>
              <a:r>
                <a:rPr lang="en-US" sz="2400" spc="-36" dirty="0" err="1">
                  <a:solidFill>
                    <a:srgbClr val="000000"/>
                  </a:solidFill>
                  <a:latin typeface="Abhaya Libre Regular"/>
                </a:rPr>
                <a:t>Prav</a:t>
              </a:r>
              <a:r>
                <a:rPr lang="en-US" sz="2400" spc="-36" dirty="0">
                  <a:solidFill>
                    <a:srgbClr val="000000"/>
                  </a:solidFill>
                  <a:latin typeface="Abhaya Libre Regular"/>
                </a:rPr>
                <a:t> </a:t>
              </a:r>
              <a:r>
                <a:rPr lang="en-US" sz="2400" spc="-36" dirty="0" err="1">
                  <a:solidFill>
                    <a:srgbClr val="000000"/>
                  </a:solidFill>
                  <a:latin typeface="Abhaya Libre Regular"/>
                </a:rPr>
                <a:t>tako</a:t>
              </a:r>
              <a:r>
                <a:rPr lang="en-US" sz="2400" spc="-36" dirty="0">
                  <a:solidFill>
                    <a:srgbClr val="000000"/>
                  </a:solidFill>
                  <a:latin typeface="Abhaya Libre Regular"/>
                </a:rPr>
                <a:t> </a:t>
              </a:r>
              <a:r>
                <a:rPr lang="en-US" sz="2400" spc="-36" dirty="0" err="1">
                  <a:solidFill>
                    <a:srgbClr val="000000"/>
                  </a:solidFill>
                  <a:latin typeface="Abhaya Libre Regular"/>
                </a:rPr>
                <a:t>bodo</a:t>
              </a:r>
              <a:r>
                <a:rPr lang="en-US" sz="2400" spc="-36" dirty="0">
                  <a:solidFill>
                    <a:srgbClr val="000000"/>
                  </a:solidFill>
                  <a:latin typeface="Abhaya Libre Regular"/>
                </a:rPr>
                <a:t> </a:t>
              </a:r>
              <a:r>
                <a:rPr lang="en-US" sz="2400" spc="-36" dirty="0" err="1">
                  <a:solidFill>
                    <a:srgbClr val="000000"/>
                  </a:solidFill>
                  <a:latin typeface="Abhaya Libre Regular"/>
                </a:rPr>
                <a:t>morala</a:t>
              </a:r>
              <a:r>
                <a:rPr lang="en-US" sz="2400" spc="-36" dirty="0">
                  <a:solidFill>
                    <a:srgbClr val="000000"/>
                  </a:solidFill>
                  <a:latin typeface="Abhaya Libre Regular"/>
                </a:rPr>
                <a:t> </a:t>
              </a:r>
              <a:r>
                <a:rPr lang="en-US" sz="2400" b="1" spc="-36" dirty="0" err="1">
                  <a:solidFill>
                    <a:srgbClr val="000000"/>
                  </a:solidFill>
                  <a:latin typeface="Abhaya Libre Regular"/>
                </a:rPr>
                <a:t>na</a:t>
              </a:r>
              <a:r>
                <a:rPr lang="en-US" sz="2400" b="1" spc="-36" dirty="0">
                  <a:solidFill>
                    <a:srgbClr val="000000"/>
                  </a:solidFill>
                  <a:latin typeface="Abhaya Libre Regular"/>
                </a:rPr>
                <a:t> novo </a:t>
              </a:r>
              <a:r>
                <a:rPr lang="en-US" sz="2400" b="1" spc="-36" dirty="0" err="1">
                  <a:solidFill>
                    <a:srgbClr val="000000"/>
                  </a:solidFill>
                  <a:latin typeface="Abhaya Libre Regular"/>
                </a:rPr>
                <a:t>usposobiti</a:t>
              </a:r>
              <a:r>
                <a:rPr lang="en-US" sz="2400" b="1" spc="-36" dirty="0">
                  <a:solidFill>
                    <a:srgbClr val="000000"/>
                  </a:solidFill>
                  <a:latin typeface="Abhaya Libre Regular"/>
                </a:rPr>
                <a:t> </a:t>
              </a:r>
              <a:r>
                <a:rPr lang="en-US" sz="2400" spc="-36" dirty="0" err="1">
                  <a:solidFill>
                    <a:srgbClr val="000000"/>
                  </a:solidFill>
                  <a:latin typeface="Abhaya Libre Regular"/>
                </a:rPr>
                <a:t>svoje</a:t>
              </a:r>
              <a:r>
                <a:rPr lang="en-US" sz="2400" spc="-36" dirty="0">
                  <a:solidFill>
                    <a:srgbClr val="000000"/>
                  </a:solidFill>
                  <a:latin typeface="Abhaya Libre Regular"/>
                </a:rPr>
                <a:t> </a:t>
              </a:r>
              <a:r>
                <a:rPr lang="en-US" sz="2400" spc="-36" dirty="0" err="1">
                  <a:solidFill>
                    <a:srgbClr val="000000"/>
                  </a:solidFill>
                  <a:latin typeface="Abhaya Libre Regular"/>
                </a:rPr>
                <a:t>osebje</a:t>
              </a:r>
              <a:r>
                <a:rPr lang="en-US" sz="2400" spc="-36" dirty="0">
                  <a:solidFill>
                    <a:srgbClr val="000000"/>
                  </a:solidFill>
                  <a:latin typeface="Abhaya Libre Regular"/>
                </a:rPr>
                <a:t>, </a:t>
              </a:r>
              <a:r>
                <a:rPr lang="en-US" sz="2400" spc="-36" dirty="0" err="1">
                  <a:solidFill>
                    <a:srgbClr val="000000"/>
                  </a:solidFill>
                  <a:latin typeface="Abhaya Libre Regular"/>
                </a:rPr>
                <a:t>če</a:t>
              </a:r>
              <a:r>
                <a:rPr lang="en-US" sz="2400" spc="-36" dirty="0">
                  <a:solidFill>
                    <a:srgbClr val="000000"/>
                  </a:solidFill>
                  <a:latin typeface="Abhaya Libre Regular"/>
                </a:rPr>
                <a:t> </a:t>
              </a:r>
              <a:r>
                <a:rPr lang="en-US" sz="2400" spc="-36" dirty="0" err="1">
                  <a:solidFill>
                    <a:srgbClr val="000000"/>
                  </a:solidFill>
                  <a:latin typeface="Abhaya Libre Regular"/>
                </a:rPr>
                <a:t>bodo</a:t>
              </a:r>
              <a:r>
                <a:rPr lang="en-US" sz="2400" spc="-36" dirty="0">
                  <a:solidFill>
                    <a:srgbClr val="000000"/>
                  </a:solidFill>
                  <a:latin typeface="Abhaya Libre Regular"/>
                </a:rPr>
                <a:t> </a:t>
              </a:r>
              <a:r>
                <a:rPr lang="en-US" sz="2400" spc="-36" dirty="0" err="1">
                  <a:solidFill>
                    <a:srgbClr val="000000"/>
                  </a:solidFill>
                  <a:latin typeface="Abhaya Libre Regular"/>
                </a:rPr>
                <a:t>želela</a:t>
              </a:r>
              <a:r>
                <a:rPr lang="en-US" sz="2400" spc="-36" dirty="0">
                  <a:solidFill>
                    <a:srgbClr val="000000"/>
                  </a:solidFill>
                  <a:latin typeface="Abhaya Libre Regular"/>
                </a:rPr>
                <a:t> </a:t>
              </a:r>
              <a:r>
                <a:rPr lang="en-US" sz="2400" spc="-36" dirty="0" err="1">
                  <a:solidFill>
                    <a:srgbClr val="000000"/>
                  </a:solidFill>
                  <a:latin typeface="Abhaya Libre Regular"/>
                </a:rPr>
                <a:t>zmanjšati</a:t>
              </a:r>
              <a:r>
                <a:rPr lang="en-US" sz="2400" spc="-36" dirty="0">
                  <a:solidFill>
                    <a:srgbClr val="000000"/>
                  </a:solidFill>
                  <a:latin typeface="Abhaya Libre Regular"/>
                </a:rPr>
                <a:t> </a:t>
              </a:r>
              <a:r>
                <a:rPr lang="en-US" sz="2400" spc="-36" dirty="0" err="1">
                  <a:solidFill>
                    <a:srgbClr val="000000"/>
                  </a:solidFill>
                  <a:latin typeface="Abhaya Libre Regular"/>
                </a:rPr>
                <a:t>stroške</a:t>
              </a:r>
              <a:r>
                <a:rPr lang="en-US" sz="2400" spc="-36" dirty="0">
                  <a:solidFill>
                    <a:srgbClr val="000000"/>
                  </a:solidFill>
                  <a:latin typeface="Abhaya Libre Regular"/>
                </a:rPr>
                <a:t> in </a:t>
              </a:r>
              <a:r>
                <a:rPr lang="en-US" sz="2400" spc="-36" dirty="0" err="1">
                  <a:solidFill>
                    <a:srgbClr val="000000"/>
                  </a:solidFill>
                  <a:latin typeface="Abhaya Libre Regular"/>
                </a:rPr>
                <a:t>čim</a:t>
              </a:r>
              <a:r>
                <a:rPr lang="en-US" sz="2400" spc="-36" dirty="0">
                  <a:solidFill>
                    <a:srgbClr val="000000"/>
                  </a:solidFill>
                  <a:latin typeface="Abhaya Libre Regular"/>
                </a:rPr>
                <a:t> </a:t>
              </a:r>
              <a:r>
                <a:rPr lang="en-US" sz="2400" spc="-36" dirty="0" err="1">
                  <a:solidFill>
                    <a:srgbClr val="000000"/>
                  </a:solidFill>
                  <a:latin typeface="Abhaya Libre Regular"/>
                </a:rPr>
                <a:t>bolj</a:t>
              </a:r>
              <a:r>
                <a:rPr lang="en-US" sz="2400" spc="-36" dirty="0">
                  <a:solidFill>
                    <a:srgbClr val="000000"/>
                  </a:solidFill>
                  <a:latin typeface="Abhaya Libre Regular"/>
                </a:rPr>
                <a:t> </a:t>
              </a:r>
              <a:r>
                <a:rPr lang="en-US" sz="2400" spc="-36" dirty="0" err="1">
                  <a:solidFill>
                    <a:srgbClr val="000000"/>
                  </a:solidFill>
                  <a:latin typeface="Abhaya Libre Regular"/>
                </a:rPr>
                <a:t>izkoristiti</a:t>
              </a:r>
              <a:r>
                <a:rPr lang="en-US" sz="2400" spc="-36" dirty="0">
                  <a:solidFill>
                    <a:srgbClr val="000000"/>
                  </a:solidFill>
                  <a:latin typeface="Abhaya Libre Regular"/>
                </a:rPr>
                <a:t> </a:t>
              </a:r>
              <a:r>
                <a:rPr lang="en-US" sz="2400" spc="-36" dirty="0" err="1">
                  <a:solidFill>
                    <a:srgbClr val="000000"/>
                  </a:solidFill>
                  <a:latin typeface="Abhaya Libre Regular"/>
                </a:rPr>
                <a:t>talente</a:t>
              </a:r>
              <a:r>
                <a:rPr lang="en-US" sz="2400" spc="-36" dirty="0">
                  <a:solidFill>
                    <a:srgbClr val="000000"/>
                  </a:solidFill>
                  <a:latin typeface="Abhaya Libre Regular"/>
                </a:rPr>
                <a:t>, ki </a:t>
              </a:r>
              <a:r>
                <a:rPr lang="en-US" sz="2400" spc="-36" dirty="0" err="1">
                  <a:solidFill>
                    <a:srgbClr val="000000"/>
                  </a:solidFill>
                  <a:latin typeface="Abhaya Libre Regular"/>
                </a:rPr>
                <a:t>jih</a:t>
              </a:r>
              <a:r>
                <a:rPr lang="en-US" sz="2400" spc="-36" dirty="0">
                  <a:solidFill>
                    <a:srgbClr val="000000"/>
                  </a:solidFill>
                  <a:latin typeface="Abhaya Libre Regular"/>
                </a:rPr>
                <a:t> </a:t>
              </a:r>
              <a:r>
                <a:rPr lang="en-US" sz="2400" spc="-36" dirty="0" err="1">
                  <a:solidFill>
                    <a:srgbClr val="000000"/>
                  </a:solidFill>
                  <a:latin typeface="Abhaya Libre Regular"/>
                </a:rPr>
                <a:t>že</a:t>
              </a:r>
              <a:r>
                <a:rPr lang="en-US" sz="2400" spc="-36" dirty="0">
                  <a:solidFill>
                    <a:srgbClr val="000000"/>
                  </a:solidFill>
                  <a:latin typeface="Abhaya Libre Regular"/>
                </a:rPr>
                <a:t> </a:t>
              </a:r>
              <a:r>
                <a:rPr lang="en-US" sz="2400" spc="-36" dirty="0" err="1">
                  <a:solidFill>
                    <a:srgbClr val="000000"/>
                  </a:solidFill>
                  <a:latin typeface="Abhaya Libre Regular"/>
                </a:rPr>
                <a:t>imajo</a:t>
              </a:r>
              <a:r>
                <a:rPr lang="en-US" sz="2400" spc="-36" dirty="0">
                  <a:solidFill>
                    <a:srgbClr val="000000"/>
                  </a:solidFill>
                  <a:latin typeface="Abhaya Libre Regular"/>
                </a:rPr>
                <a:t>.</a:t>
              </a:r>
            </a:p>
          </p:txBody>
        </p:sp>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9316563" y="609476"/>
              <a:ext cx="2693009" cy="2585287"/>
            </a:xfrm>
            <a:prstGeom prst="rect">
              <a:avLst/>
            </a:prstGeom>
          </p:spPr>
        </p:pic>
        <p:sp>
          <p:nvSpPr>
            <p:cNvPr id="15" name="TextBox 15"/>
            <p:cNvSpPr txBox="1"/>
            <p:nvPr/>
          </p:nvSpPr>
          <p:spPr>
            <a:xfrm>
              <a:off x="13072727" y="2832101"/>
              <a:ext cx="5615934" cy="3015259"/>
            </a:xfrm>
            <a:prstGeom prst="rect">
              <a:avLst/>
            </a:prstGeom>
          </p:spPr>
          <p:txBody>
            <a:bodyPr lIns="0" tIns="0" rIns="0" bIns="0" rtlCol="0" anchor="t">
              <a:spAutoFit/>
            </a:bodyPr>
            <a:lstStyle/>
            <a:p>
              <a:pPr algn="just">
                <a:lnSpc>
                  <a:spcPts val="3359"/>
                </a:lnSpc>
              </a:pPr>
              <a:r>
                <a:rPr lang="en-US" sz="2400" spc="-36" dirty="0">
                  <a:solidFill>
                    <a:srgbClr val="000000"/>
                  </a:solidFill>
                  <a:latin typeface="Abhaya Libre Regular"/>
                </a:rPr>
                <a:t>Po </a:t>
              </a:r>
              <a:r>
                <a:rPr lang="en-US" sz="2400" spc="-36" dirty="0" err="1">
                  <a:solidFill>
                    <a:srgbClr val="000000"/>
                  </a:solidFill>
                  <a:latin typeface="Abhaya Libre Regular"/>
                </a:rPr>
                <a:t>podatkih</a:t>
              </a:r>
              <a:r>
                <a:rPr lang="en-US" sz="2400" spc="-36" dirty="0">
                  <a:solidFill>
                    <a:srgbClr val="000000"/>
                  </a:solidFill>
                  <a:latin typeface="Abhaya Libre Regular"/>
                </a:rPr>
                <a:t> </a:t>
              </a:r>
              <a:r>
                <a:rPr lang="en-US" sz="2400" spc="-36" dirty="0" err="1">
                  <a:solidFill>
                    <a:srgbClr val="000000"/>
                  </a:solidFill>
                  <a:latin typeface="Abhaya Libre Regular"/>
                </a:rPr>
                <a:t>Svetovnega</a:t>
              </a:r>
              <a:r>
                <a:rPr lang="en-US" sz="2400" spc="-36" dirty="0">
                  <a:solidFill>
                    <a:srgbClr val="000000"/>
                  </a:solidFill>
                  <a:latin typeface="Abhaya Libre Regular"/>
                </a:rPr>
                <a:t> </a:t>
              </a:r>
              <a:r>
                <a:rPr lang="en-US" sz="2400" spc="-36" dirty="0" err="1">
                  <a:solidFill>
                    <a:srgbClr val="000000"/>
                  </a:solidFill>
                  <a:latin typeface="Abhaya Libre Regular"/>
                </a:rPr>
                <a:t>gospodarskega</a:t>
              </a:r>
              <a:r>
                <a:rPr lang="en-US" sz="2400" spc="-36" dirty="0">
                  <a:solidFill>
                    <a:srgbClr val="000000"/>
                  </a:solidFill>
                  <a:latin typeface="Abhaya Libre Regular"/>
                </a:rPr>
                <a:t> </a:t>
              </a:r>
              <a:r>
                <a:rPr lang="en-US" sz="2400" spc="-36" dirty="0" err="1">
                  <a:solidFill>
                    <a:srgbClr val="000000"/>
                  </a:solidFill>
                  <a:latin typeface="Abhaya Libre Regular"/>
                </a:rPr>
                <a:t>foruma</a:t>
              </a:r>
              <a:r>
                <a:rPr lang="en-US" sz="2400" spc="-36" dirty="0">
                  <a:solidFill>
                    <a:srgbClr val="000000"/>
                  </a:solidFill>
                  <a:latin typeface="Abhaya Libre Regular"/>
                </a:rPr>
                <a:t> (WEF) za </a:t>
              </a:r>
              <a:r>
                <a:rPr lang="en-US" sz="2400" spc="-36" dirty="0" err="1">
                  <a:solidFill>
                    <a:srgbClr val="000000"/>
                  </a:solidFill>
                  <a:latin typeface="Abhaya Libre Regular"/>
                </a:rPr>
                <a:t>leto</a:t>
              </a:r>
              <a:r>
                <a:rPr lang="en-US" sz="2400" spc="-36" dirty="0">
                  <a:solidFill>
                    <a:srgbClr val="000000"/>
                  </a:solidFill>
                  <a:latin typeface="Abhaya Libre Regular"/>
                </a:rPr>
                <a:t> 2020</a:t>
              </a:r>
              <a:r>
                <a:rPr lang="en-US" sz="2400" b="1" spc="-36" dirty="0">
                  <a:solidFill>
                    <a:srgbClr val="000000"/>
                  </a:solidFill>
                  <a:latin typeface="Abhaya Libre Regular"/>
                </a:rPr>
                <a:t> se </a:t>
              </a:r>
              <a:r>
                <a:rPr lang="en-US" sz="2400" b="1" spc="-36" dirty="0" err="1">
                  <a:solidFill>
                    <a:srgbClr val="000000"/>
                  </a:solidFill>
                  <a:latin typeface="Abhaya Libre Regular"/>
                </a:rPr>
                <a:t>bo</a:t>
              </a:r>
              <a:r>
                <a:rPr lang="en-US" sz="2400" b="1" spc="-36" dirty="0">
                  <a:solidFill>
                    <a:srgbClr val="000000"/>
                  </a:solidFill>
                  <a:latin typeface="Abhaya Libre Regular"/>
                </a:rPr>
                <a:t> </a:t>
              </a:r>
              <a:r>
                <a:rPr lang="en-US" sz="2400" b="1" spc="-36" dirty="0" err="1">
                  <a:solidFill>
                    <a:srgbClr val="000000"/>
                  </a:solidFill>
                  <a:latin typeface="Abhaya Libre Regular"/>
                </a:rPr>
                <a:t>morala</a:t>
              </a:r>
              <a:r>
                <a:rPr lang="en-US" sz="2400" b="1" spc="-36" dirty="0">
                  <a:solidFill>
                    <a:srgbClr val="000000"/>
                  </a:solidFill>
                  <a:latin typeface="Abhaya Libre Regular"/>
                </a:rPr>
                <a:t> do </a:t>
              </a:r>
              <a:r>
                <a:rPr lang="en-US" sz="2400" b="1" spc="-36" dirty="0" err="1">
                  <a:solidFill>
                    <a:srgbClr val="000000"/>
                  </a:solidFill>
                  <a:latin typeface="Abhaya Libre Regular"/>
                </a:rPr>
                <a:t>leta</a:t>
              </a:r>
              <a:r>
                <a:rPr lang="en-US" sz="2400" b="1" spc="-36" dirty="0">
                  <a:solidFill>
                    <a:srgbClr val="000000"/>
                  </a:solidFill>
                  <a:latin typeface="Abhaya Libre Regular"/>
                </a:rPr>
                <a:t> 2030 </a:t>
              </a:r>
              <a:r>
                <a:rPr lang="en-US" sz="2400" b="1" spc="-36" dirty="0" err="1">
                  <a:solidFill>
                    <a:srgbClr val="000000"/>
                  </a:solidFill>
                  <a:latin typeface="Abhaya Libre Regular"/>
                </a:rPr>
                <a:t>prekvalificirati</a:t>
              </a:r>
              <a:r>
                <a:rPr lang="en-US" sz="2400" b="1" spc="-36" dirty="0">
                  <a:solidFill>
                    <a:srgbClr val="000000"/>
                  </a:solidFill>
                  <a:latin typeface="Abhaya Libre Regular"/>
                </a:rPr>
                <a:t> </a:t>
              </a:r>
              <a:r>
                <a:rPr lang="en-US" sz="2400" b="1" spc="-36" dirty="0" err="1">
                  <a:solidFill>
                    <a:srgbClr val="000000"/>
                  </a:solidFill>
                  <a:latin typeface="Abhaya Libre Regular"/>
                </a:rPr>
                <a:t>več</a:t>
              </a:r>
              <a:r>
                <a:rPr lang="en-US" sz="2400" b="1" spc="-36" dirty="0">
                  <a:solidFill>
                    <a:srgbClr val="000000"/>
                  </a:solidFill>
                  <a:latin typeface="Abhaya Libre Regular"/>
                </a:rPr>
                <a:t> </a:t>
              </a:r>
              <a:r>
                <a:rPr lang="en-US" sz="2400" b="1" spc="-36" dirty="0" err="1">
                  <a:solidFill>
                    <a:srgbClr val="000000"/>
                  </a:solidFill>
                  <a:latin typeface="Abhaya Libre Regular"/>
                </a:rPr>
                <a:t>kot</a:t>
              </a:r>
              <a:r>
                <a:rPr lang="en-US" sz="2400" b="1" spc="-36" dirty="0">
                  <a:solidFill>
                    <a:srgbClr val="000000"/>
                  </a:solidFill>
                  <a:latin typeface="Abhaya Libre Regular"/>
                </a:rPr>
                <a:t> </a:t>
              </a:r>
              <a:r>
                <a:rPr lang="en-US" sz="2400" b="1" spc="-36" dirty="0" err="1">
                  <a:solidFill>
                    <a:srgbClr val="000000"/>
                  </a:solidFill>
                  <a:latin typeface="Abhaya Libre Regular"/>
                </a:rPr>
                <a:t>milijarda</a:t>
              </a:r>
              <a:r>
                <a:rPr lang="en-US" sz="2400" b="1" spc="-36" dirty="0">
                  <a:solidFill>
                    <a:srgbClr val="000000"/>
                  </a:solidFill>
                  <a:latin typeface="Abhaya Libre Regular"/>
                </a:rPr>
                <a:t> </a:t>
              </a:r>
              <a:r>
                <a:rPr lang="en-US" sz="2400" b="1" spc="-36" dirty="0" err="1">
                  <a:solidFill>
                    <a:srgbClr val="000000"/>
                  </a:solidFill>
                  <a:latin typeface="Abhaya Libre Regular"/>
                </a:rPr>
                <a:t>ljudi</a:t>
              </a:r>
              <a:r>
                <a:rPr lang="en-US" sz="2400" b="1" spc="-36" dirty="0">
                  <a:solidFill>
                    <a:srgbClr val="000000"/>
                  </a:solidFill>
                  <a:latin typeface="Abhaya Libre Regular"/>
                </a:rPr>
                <a:t>. To </a:t>
              </a:r>
              <a:r>
                <a:rPr lang="en-US" sz="2400" b="1" spc="-36" dirty="0" err="1">
                  <a:solidFill>
                    <a:srgbClr val="000000"/>
                  </a:solidFill>
                  <a:latin typeface="Abhaya Libre Regular"/>
                </a:rPr>
                <a:t>predstavlja</a:t>
              </a:r>
              <a:r>
                <a:rPr lang="en-US" sz="2400" b="1" spc="-36" dirty="0">
                  <a:solidFill>
                    <a:srgbClr val="000000"/>
                  </a:solidFill>
                  <a:latin typeface="Abhaya Libre Regular"/>
                </a:rPr>
                <a:t> </a:t>
              </a:r>
              <a:r>
                <a:rPr lang="en-US" sz="2400" b="1" spc="-36" dirty="0" err="1">
                  <a:solidFill>
                    <a:srgbClr val="000000"/>
                  </a:solidFill>
                  <a:latin typeface="Abhaya Libre Regular"/>
                </a:rPr>
                <a:t>tretjino</a:t>
              </a:r>
              <a:r>
                <a:rPr lang="en-US" sz="2400" b="1" spc="-36" dirty="0">
                  <a:solidFill>
                    <a:srgbClr val="000000"/>
                  </a:solidFill>
                  <a:latin typeface="Abhaya Libre Regular"/>
                </a:rPr>
                <a:t> </a:t>
              </a:r>
              <a:r>
                <a:rPr lang="en-US" sz="2400" b="1" spc="-36" dirty="0" err="1">
                  <a:solidFill>
                    <a:srgbClr val="000000"/>
                  </a:solidFill>
                  <a:latin typeface="Abhaya Libre Regular"/>
                </a:rPr>
                <a:t>vse</a:t>
              </a:r>
              <a:r>
                <a:rPr lang="en-US" sz="2400" b="1" spc="-36" dirty="0">
                  <a:solidFill>
                    <a:srgbClr val="000000"/>
                  </a:solidFill>
                  <a:latin typeface="Abhaya Libre Regular"/>
                </a:rPr>
                <a:t> </a:t>
              </a:r>
              <a:r>
                <a:rPr lang="en-US" sz="2400" b="1" spc="-36" dirty="0" err="1">
                  <a:solidFill>
                    <a:srgbClr val="000000"/>
                  </a:solidFill>
                  <a:latin typeface="Abhaya Libre Regular"/>
                </a:rPr>
                <a:t>delovne</a:t>
              </a:r>
              <a:r>
                <a:rPr lang="en-US" sz="2400" b="1" spc="-36" dirty="0">
                  <a:solidFill>
                    <a:srgbClr val="000000"/>
                  </a:solidFill>
                  <a:latin typeface="Abhaya Libre Regular"/>
                </a:rPr>
                <a:t> </a:t>
              </a:r>
              <a:r>
                <a:rPr lang="en-US" sz="2400" b="1" spc="-36" dirty="0" err="1">
                  <a:solidFill>
                    <a:srgbClr val="000000"/>
                  </a:solidFill>
                  <a:latin typeface="Abhaya Libre Regular"/>
                </a:rPr>
                <a:t>sile</a:t>
              </a:r>
              <a:r>
                <a:rPr lang="en-US" sz="2400" b="1" spc="-36" dirty="0">
                  <a:solidFill>
                    <a:srgbClr val="000000"/>
                  </a:solidFill>
                  <a:latin typeface="Abhaya Libre Regular"/>
                </a:rPr>
                <a:t>.</a:t>
              </a:r>
              <a:endParaRPr lang="en-US" sz="2400" spc="-36" dirty="0">
                <a:solidFill>
                  <a:srgbClr val="000000"/>
                </a:solidFill>
                <a:latin typeface="Abhaya Libre Regular"/>
              </a:endParaRPr>
            </a:p>
          </p:txBody>
        </p:sp>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579218" y="6483121"/>
              <a:ext cx="2406643" cy="2355501"/>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0333494" y="2783851"/>
              <a:ext cx="2111332" cy="2532788"/>
            </a:xfrm>
            <a:prstGeom prst="rect">
              <a:avLst/>
            </a:prstGeom>
          </p:spPr>
        </p:pic>
      </p:grpSp>
      <p:pic>
        <p:nvPicPr>
          <p:cNvPr id="20" name="Picture 2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9614497">
            <a:off x="17215841" y="8047725"/>
            <a:ext cx="4352147" cy="434644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4"/>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1"/>
            <a:ext cx="1869293" cy="1869293"/>
          </a:xfrm>
          <a:prstGeom prst="rect">
            <a:avLst/>
          </a:prstGeom>
        </p:spPr>
      </p:pic>
      <p:pic>
        <p:nvPicPr>
          <p:cNvPr id="5" name="Picture 5"/>
          <p:cNvPicPr>
            <a:picLocks noChangeAspect="1"/>
          </p:cNvPicPr>
          <p:nvPr/>
        </p:nvPicPr>
        <p:blipFill>
          <a:blip r:embed="rId7"/>
          <a:srcRect/>
          <a:stretch>
            <a:fillRect/>
          </a:stretch>
        </p:blipFill>
        <p:spPr>
          <a:xfrm>
            <a:off x="7870031" y="9245917"/>
            <a:ext cx="3710720" cy="779252"/>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3" y="8047726"/>
            <a:ext cx="4352147" cy="4346444"/>
          </a:xfrm>
          <a:prstGeom prst="rect">
            <a:avLst/>
          </a:prstGeom>
        </p:spPr>
      </p:pic>
      <p:sp>
        <p:nvSpPr>
          <p:cNvPr id="9" name="TextBox 9"/>
          <p:cNvSpPr txBox="1"/>
          <p:nvPr/>
        </p:nvSpPr>
        <p:spPr>
          <a:xfrm>
            <a:off x="2438401" y="743345"/>
            <a:ext cx="14168732" cy="775597"/>
          </a:xfrm>
          <a:prstGeom prst="rect">
            <a:avLst/>
          </a:prstGeom>
        </p:spPr>
        <p:txBody>
          <a:bodyPr wrap="square" lIns="0" tIns="0" rIns="0" bIns="0" rtlCol="0" anchor="t">
            <a:spAutoFit/>
          </a:bodyPr>
          <a:lstStyle/>
          <a:p>
            <a:pPr algn="ctr">
              <a:lnSpc>
                <a:spcPts val="5450"/>
              </a:lnSpc>
            </a:pPr>
            <a:r>
              <a:rPr lang="en-US" sz="6411" dirty="0">
                <a:solidFill>
                  <a:srgbClr val="000000"/>
                </a:solidFill>
                <a:latin typeface="Abhaya Libre Regular"/>
              </a:rPr>
              <a:t>03 –</a:t>
            </a:r>
            <a:r>
              <a:rPr lang="sl-SI" sz="6411" dirty="0">
                <a:solidFill>
                  <a:srgbClr val="000000"/>
                </a:solidFill>
                <a:latin typeface="Abhaya Libre Regular"/>
              </a:rPr>
              <a:t>Koristi </a:t>
            </a:r>
            <a:r>
              <a:rPr lang="sl-SI" sz="6411" b="1" dirty="0">
                <a:solidFill>
                  <a:srgbClr val="000000"/>
                </a:solidFill>
                <a:latin typeface="Abhaya Libre Regular"/>
              </a:rPr>
              <a:t>prekvalifikacije za organizacijo</a:t>
            </a:r>
            <a:endParaRPr lang="en-US" sz="6411" b="1" dirty="0">
              <a:solidFill>
                <a:srgbClr val="000000"/>
              </a:solidFill>
              <a:latin typeface="Abhaya Libre Regular"/>
            </a:endParaRPr>
          </a:p>
        </p:txBody>
      </p:sp>
      <p:graphicFrame>
        <p:nvGraphicFramePr>
          <p:cNvPr id="21" name="Diagram 20">
            <a:extLst>
              <a:ext uri="{FF2B5EF4-FFF2-40B4-BE49-F238E27FC236}">
                <a16:creationId xmlns:a16="http://schemas.microsoft.com/office/drawing/2014/main" id="{D52C594A-50AD-1B87-1F40-130ADE47477E}"/>
              </a:ext>
            </a:extLst>
          </p:cNvPr>
          <p:cNvGraphicFramePr/>
          <p:nvPr>
            <p:extLst>
              <p:ext uri="{D42A27DB-BD31-4B8C-83A1-F6EECF244321}">
                <p14:modId xmlns:p14="http://schemas.microsoft.com/office/powerpoint/2010/main" val="922926441"/>
              </p:ext>
            </p:extLst>
          </p:nvPr>
        </p:nvGraphicFramePr>
        <p:xfrm>
          <a:off x="1680869" y="1315999"/>
          <a:ext cx="12192000" cy="812800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22" name="Picture 3">
            <a:extLst>
              <a:ext uri="{FF2B5EF4-FFF2-40B4-BE49-F238E27FC236}">
                <a16:creationId xmlns:a16="http://schemas.microsoft.com/office/drawing/2014/main" id="{5B41AB83-A726-4559-4B63-5C77D863880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2934245" y="4818600"/>
            <a:ext cx="1081109" cy="1122795"/>
          </a:xfrm>
          <a:prstGeom prst="rect">
            <a:avLst/>
          </a:prstGeom>
        </p:spPr>
      </p:pic>
      <p:pic>
        <p:nvPicPr>
          <p:cNvPr id="23" name="Picture 26">
            <a:extLst>
              <a:ext uri="{FF2B5EF4-FFF2-40B4-BE49-F238E27FC236}">
                <a16:creationId xmlns:a16="http://schemas.microsoft.com/office/drawing/2014/main" id="{BEA4F163-4163-1DF4-F39F-A676A6D33D0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2237248" y="7167095"/>
            <a:ext cx="1186604" cy="1186604"/>
          </a:xfrm>
          <a:prstGeom prst="rect">
            <a:avLst/>
          </a:prstGeom>
        </p:spPr>
      </p:pic>
    </p:spTree>
    <p:extLst>
      <p:ext uri="{BB962C8B-B14F-4D97-AF65-F5344CB8AC3E}">
        <p14:creationId xmlns:p14="http://schemas.microsoft.com/office/powerpoint/2010/main" val="3811296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9" name="TextBox 9"/>
          <p:cNvSpPr txBox="1"/>
          <p:nvPr/>
        </p:nvSpPr>
        <p:spPr>
          <a:xfrm>
            <a:off x="2438400" y="743344"/>
            <a:ext cx="14168731" cy="765979"/>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03- </a:t>
            </a:r>
            <a:r>
              <a:rPr lang="sl-SI" sz="6411" dirty="0">
                <a:solidFill>
                  <a:srgbClr val="000000"/>
                </a:solidFill>
                <a:latin typeface="Abhaya Libre Regular"/>
              </a:rPr>
              <a:t>Koristi </a:t>
            </a:r>
            <a:r>
              <a:rPr lang="sl-SI" sz="6411" b="1" dirty="0">
                <a:solidFill>
                  <a:srgbClr val="000000"/>
                </a:solidFill>
                <a:latin typeface="Abhaya Libre Regular"/>
              </a:rPr>
              <a:t>prekvalifikacije </a:t>
            </a:r>
            <a:r>
              <a:rPr lang="sl-SI" sz="6411" dirty="0">
                <a:solidFill>
                  <a:srgbClr val="000000"/>
                </a:solidFill>
                <a:latin typeface="Abhaya Libre Regular"/>
              </a:rPr>
              <a:t>za </a:t>
            </a:r>
            <a:r>
              <a:rPr lang="sl-SI" sz="6411" b="1" dirty="0">
                <a:solidFill>
                  <a:srgbClr val="000000"/>
                </a:solidFill>
                <a:latin typeface="Abhaya Libre Regular"/>
              </a:rPr>
              <a:t>organizacijo</a:t>
            </a:r>
            <a:endParaRPr lang="en-US" sz="6410" b="1" dirty="0">
              <a:solidFill>
                <a:srgbClr val="000000"/>
              </a:solidFill>
              <a:latin typeface="Abhaya Libre Regular"/>
            </a:endParaRPr>
          </a:p>
        </p:txBody>
      </p:sp>
      <p:graphicFrame>
        <p:nvGraphicFramePr>
          <p:cNvPr id="7" name="Diagram 6">
            <a:extLst>
              <a:ext uri="{FF2B5EF4-FFF2-40B4-BE49-F238E27FC236}">
                <a16:creationId xmlns:a16="http://schemas.microsoft.com/office/drawing/2014/main" id="{587B8BD5-E39A-87B0-4307-B093CDCDF6C4}"/>
              </a:ext>
            </a:extLst>
          </p:cNvPr>
          <p:cNvGraphicFramePr/>
          <p:nvPr>
            <p:extLst>
              <p:ext uri="{D42A27DB-BD31-4B8C-83A1-F6EECF244321}">
                <p14:modId xmlns:p14="http://schemas.microsoft.com/office/powerpoint/2010/main" val="4094925135"/>
              </p:ext>
            </p:extLst>
          </p:nvPr>
        </p:nvGraphicFramePr>
        <p:xfrm>
          <a:off x="1371600" y="1600200"/>
          <a:ext cx="15773400" cy="70866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301656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6" name="TextBox 6"/>
          <p:cNvSpPr txBox="1"/>
          <p:nvPr/>
        </p:nvSpPr>
        <p:spPr>
          <a:xfrm>
            <a:off x="4660781" y="342929"/>
            <a:ext cx="10287139" cy="727122"/>
          </a:xfrm>
          <a:prstGeom prst="rect">
            <a:avLst/>
          </a:prstGeom>
        </p:spPr>
        <p:txBody>
          <a:bodyPr wrap="square" lIns="0" tIns="0" rIns="0" bIns="0" rtlCol="0" anchor="t">
            <a:spAutoFit/>
          </a:bodyPr>
          <a:lstStyle/>
          <a:p>
            <a:pPr algn="ctr">
              <a:lnSpc>
                <a:spcPts val="5449"/>
              </a:lnSpc>
            </a:pPr>
            <a:r>
              <a:rPr lang="en-US" sz="5400" dirty="0">
                <a:solidFill>
                  <a:srgbClr val="000000"/>
                </a:solidFill>
                <a:latin typeface="Abhaya Libre Regular"/>
              </a:rPr>
              <a:t>04 - </a:t>
            </a:r>
            <a:r>
              <a:rPr lang="sl-SI" sz="5400" dirty="0">
                <a:solidFill>
                  <a:srgbClr val="000000"/>
                </a:solidFill>
                <a:latin typeface="Abhaya Libre Regular"/>
              </a:rPr>
              <a:t>Izpopolnjevanje</a:t>
            </a:r>
            <a:endParaRPr lang="en-US" sz="5400" dirty="0">
              <a:solidFill>
                <a:srgbClr val="000000"/>
              </a:solidFill>
              <a:latin typeface="Abhaya Libre Regular"/>
            </a:endParaRPr>
          </a:p>
        </p:txBody>
      </p:sp>
      <p:grpSp>
        <p:nvGrpSpPr>
          <p:cNvPr id="7" name="Group 7"/>
          <p:cNvGrpSpPr/>
          <p:nvPr/>
        </p:nvGrpSpPr>
        <p:grpSpPr>
          <a:xfrm>
            <a:off x="943594" y="1375272"/>
            <a:ext cx="16023251" cy="7652453"/>
            <a:chOff x="-81356" y="-78287"/>
            <a:chExt cx="21364333" cy="10203271"/>
          </a:xfrm>
        </p:grpSpPr>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24431" y="0"/>
              <a:ext cx="2640979" cy="2742814"/>
            </a:xfrm>
            <a:prstGeom prst="rect">
              <a:avLst/>
            </a:prstGeom>
          </p:spPr>
        </p:pic>
        <p:sp>
          <p:nvSpPr>
            <p:cNvPr id="9" name="TextBox 9"/>
            <p:cNvSpPr txBox="1"/>
            <p:nvPr/>
          </p:nvSpPr>
          <p:spPr>
            <a:xfrm>
              <a:off x="-81356" y="6659077"/>
              <a:ext cx="9783705" cy="3465907"/>
            </a:xfrm>
            <a:prstGeom prst="rect">
              <a:avLst/>
            </a:prstGeom>
          </p:spPr>
          <p:txBody>
            <a:bodyPr lIns="0" tIns="0" rIns="0" bIns="0" rtlCol="0" anchor="t">
              <a:spAutoFit/>
            </a:bodyPr>
            <a:lstStyle/>
            <a:p>
              <a:pPr algn="just">
                <a:lnSpc>
                  <a:spcPts val="3359"/>
                </a:lnSpc>
              </a:pPr>
              <a:r>
                <a:rPr lang="en-US" sz="2400" b="1" spc="-36" dirty="0" err="1">
                  <a:solidFill>
                    <a:srgbClr val="000000"/>
                  </a:solidFill>
                  <a:latin typeface="Abhaya Libre Regular"/>
                </a:rPr>
                <a:t>Izpopolnjevanje</a:t>
              </a:r>
              <a:r>
                <a:rPr lang="en-US" sz="2400" b="1" spc="-36" dirty="0">
                  <a:solidFill>
                    <a:srgbClr val="000000"/>
                  </a:solidFill>
                  <a:latin typeface="Abhaya Libre Regular"/>
                </a:rPr>
                <a:t> </a:t>
              </a:r>
              <a:r>
                <a:rPr lang="en-US" sz="2400" spc="-36" dirty="0">
                  <a:solidFill>
                    <a:srgbClr val="000000"/>
                  </a:solidFill>
                  <a:latin typeface="Abhaya Libre Regular"/>
                </a:rPr>
                <a:t>je </a:t>
              </a:r>
              <a:r>
                <a:rPr lang="en-US" sz="2400" spc="-36" dirty="0" err="1">
                  <a:solidFill>
                    <a:srgbClr val="000000"/>
                  </a:solidFill>
                  <a:latin typeface="Abhaya Libre Regular"/>
                </a:rPr>
                <a:t>linearno</a:t>
              </a:r>
              <a:r>
                <a:rPr lang="en-US" sz="2400" spc="-36" dirty="0">
                  <a:solidFill>
                    <a:srgbClr val="000000"/>
                  </a:solidFill>
                  <a:latin typeface="Abhaya Libre Regular"/>
                </a:rPr>
                <a:t>. </a:t>
              </a:r>
              <a:r>
                <a:rPr lang="en-US" sz="2400" spc="-36" dirty="0" err="1">
                  <a:solidFill>
                    <a:srgbClr val="000000"/>
                  </a:solidFill>
                  <a:latin typeface="Abhaya Libre Regular"/>
                </a:rPr>
                <a:t>Začne</a:t>
              </a:r>
              <a:r>
                <a:rPr lang="en-US" sz="2400" spc="-36" dirty="0">
                  <a:solidFill>
                    <a:srgbClr val="000000"/>
                  </a:solidFill>
                  <a:latin typeface="Abhaya Libre Regular"/>
                </a:rPr>
                <a:t> se z </a:t>
              </a:r>
              <a:r>
                <a:rPr lang="en-US" sz="2400" spc="-36" dirty="0" err="1">
                  <a:solidFill>
                    <a:srgbClr val="000000"/>
                  </a:solidFill>
                  <a:latin typeface="Abhaya Libre Regular"/>
                </a:rPr>
                <a:t>že</a:t>
              </a:r>
              <a:r>
                <a:rPr lang="en-US" sz="2400" spc="-36" dirty="0">
                  <a:solidFill>
                    <a:srgbClr val="000000"/>
                  </a:solidFill>
                  <a:latin typeface="Abhaya Libre Regular"/>
                </a:rPr>
                <a:t> </a:t>
              </a:r>
              <a:r>
                <a:rPr lang="en-US" sz="2400" spc="-36" dirty="0" err="1">
                  <a:solidFill>
                    <a:srgbClr val="000000"/>
                  </a:solidFill>
                  <a:latin typeface="Abhaya Libre Regular"/>
                </a:rPr>
                <a:t>razvitimi</a:t>
              </a:r>
              <a:r>
                <a:rPr lang="en-US" sz="2400" spc="-36" dirty="0">
                  <a:solidFill>
                    <a:srgbClr val="000000"/>
                  </a:solidFill>
                  <a:latin typeface="Abhaya Libre Regular"/>
                </a:rPr>
                <a:t> in </a:t>
              </a:r>
              <a:r>
                <a:rPr lang="en-US" sz="2400" spc="-36" dirty="0" err="1">
                  <a:solidFill>
                    <a:srgbClr val="000000"/>
                  </a:solidFill>
                  <a:latin typeface="Abhaya Libre Regular"/>
                </a:rPr>
                <a:t>izpopolnjenimi</a:t>
              </a:r>
              <a:r>
                <a:rPr lang="en-US" sz="2400" spc="-36" dirty="0">
                  <a:solidFill>
                    <a:srgbClr val="000000"/>
                  </a:solidFill>
                  <a:latin typeface="Abhaya Libre Regular"/>
                </a:rPr>
                <a:t> </a:t>
              </a:r>
              <a:r>
                <a:rPr lang="en-US" sz="2400" spc="-36" dirty="0" err="1">
                  <a:solidFill>
                    <a:srgbClr val="000000"/>
                  </a:solidFill>
                  <a:latin typeface="Abhaya Libre Regular"/>
                </a:rPr>
                <a:t>spretnostmi</a:t>
              </a:r>
              <a:r>
                <a:rPr lang="en-US" sz="2400" spc="-36" dirty="0">
                  <a:solidFill>
                    <a:srgbClr val="000000"/>
                  </a:solidFill>
                  <a:latin typeface="Abhaya Libre Regular"/>
                </a:rPr>
                <a:t>. Na primer, </a:t>
              </a:r>
              <a:r>
                <a:rPr lang="en-US" sz="2400" spc="-36" dirty="0" err="1">
                  <a:solidFill>
                    <a:srgbClr val="000000"/>
                  </a:solidFill>
                  <a:latin typeface="Abhaya Libre Regular"/>
                </a:rPr>
                <a:t>programer</a:t>
              </a:r>
              <a:r>
                <a:rPr lang="en-US" sz="2400" spc="-36" dirty="0">
                  <a:solidFill>
                    <a:srgbClr val="000000"/>
                  </a:solidFill>
                  <a:latin typeface="Abhaya Libre Regular"/>
                </a:rPr>
                <a:t> </a:t>
              </a:r>
              <a:r>
                <a:rPr lang="en-US" sz="2400" spc="-36" dirty="0" err="1">
                  <a:solidFill>
                    <a:srgbClr val="000000"/>
                  </a:solidFill>
                  <a:latin typeface="Abhaya Libre Regular"/>
                </a:rPr>
                <a:t>lahko</a:t>
              </a:r>
              <a:r>
                <a:rPr lang="en-US" sz="2400" spc="-36" dirty="0">
                  <a:solidFill>
                    <a:srgbClr val="000000"/>
                  </a:solidFill>
                  <a:latin typeface="Abhaya Libre Regular"/>
                </a:rPr>
                <a:t> </a:t>
              </a:r>
              <a:r>
                <a:rPr lang="en-US" sz="2400" spc="-36" dirty="0" err="1">
                  <a:solidFill>
                    <a:srgbClr val="000000"/>
                  </a:solidFill>
                  <a:latin typeface="Abhaya Libre Regular"/>
                </a:rPr>
                <a:t>izpopolni</a:t>
              </a:r>
              <a:r>
                <a:rPr lang="en-US" sz="2400" spc="-36" dirty="0">
                  <a:solidFill>
                    <a:srgbClr val="000000"/>
                  </a:solidFill>
                  <a:latin typeface="Abhaya Libre Regular"/>
                </a:rPr>
                <a:t> </a:t>
              </a:r>
              <a:r>
                <a:rPr lang="en-US" sz="2400" spc="-36" dirty="0" err="1">
                  <a:solidFill>
                    <a:srgbClr val="000000"/>
                  </a:solidFill>
                  <a:latin typeface="Abhaya Libre Regular"/>
                </a:rPr>
                <a:t>svoje</a:t>
              </a:r>
              <a:r>
                <a:rPr lang="en-US" sz="2400" spc="-36" dirty="0">
                  <a:solidFill>
                    <a:srgbClr val="000000"/>
                  </a:solidFill>
                  <a:latin typeface="Abhaya Libre Regular"/>
                </a:rPr>
                <a:t> </a:t>
              </a:r>
              <a:r>
                <a:rPr lang="en-US" sz="2400" spc="-36" dirty="0" err="1">
                  <a:solidFill>
                    <a:srgbClr val="000000"/>
                  </a:solidFill>
                  <a:latin typeface="Abhaya Libre Regular"/>
                </a:rPr>
                <a:t>znanje</a:t>
              </a:r>
              <a:r>
                <a:rPr lang="en-US" sz="2400" spc="-36" dirty="0">
                  <a:solidFill>
                    <a:srgbClr val="000000"/>
                  </a:solidFill>
                  <a:latin typeface="Abhaya Libre Regular"/>
                </a:rPr>
                <a:t> in </a:t>
              </a:r>
              <a:r>
                <a:rPr lang="en-US" sz="2400" spc="-36" dirty="0" err="1">
                  <a:solidFill>
                    <a:srgbClr val="000000"/>
                  </a:solidFill>
                  <a:latin typeface="Abhaya Libre Regular"/>
                </a:rPr>
                <a:t>postane</a:t>
              </a:r>
              <a:r>
                <a:rPr lang="en-US" sz="2400" spc="-36" dirty="0">
                  <a:solidFill>
                    <a:srgbClr val="000000"/>
                  </a:solidFill>
                  <a:latin typeface="Abhaya Libre Regular"/>
                </a:rPr>
                <a:t> </a:t>
              </a:r>
              <a:r>
                <a:rPr lang="en-US" sz="2400" spc="-36" dirty="0" err="1">
                  <a:solidFill>
                    <a:srgbClr val="000000"/>
                  </a:solidFill>
                  <a:latin typeface="Abhaya Libre Regular"/>
                </a:rPr>
                <a:t>sistemski</a:t>
              </a:r>
              <a:r>
                <a:rPr lang="en-US" sz="2400" spc="-36" dirty="0">
                  <a:solidFill>
                    <a:srgbClr val="000000"/>
                  </a:solidFill>
                  <a:latin typeface="Abhaya Libre Regular"/>
                </a:rPr>
                <a:t> </a:t>
              </a:r>
              <a:r>
                <a:rPr lang="en-US" sz="2400" spc="-36" dirty="0" err="1">
                  <a:solidFill>
                    <a:srgbClr val="000000"/>
                  </a:solidFill>
                  <a:latin typeface="Abhaya Libre Regular"/>
                </a:rPr>
                <a:t>analitik</a:t>
              </a:r>
              <a:r>
                <a:rPr lang="en-US" sz="2400" spc="-36" dirty="0">
                  <a:solidFill>
                    <a:srgbClr val="000000"/>
                  </a:solidFill>
                  <a:latin typeface="Abhaya Libre Regular"/>
                </a:rPr>
                <a:t>. Ker se </a:t>
              </a:r>
              <a:r>
                <a:rPr lang="en-US" sz="2400" spc="-36" dirty="0" err="1">
                  <a:solidFill>
                    <a:srgbClr val="000000"/>
                  </a:solidFill>
                  <a:latin typeface="Abhaya Libre Regular"/>
                </a:rPr>
                <a:t>delo</a:t>
              </a:r>
              <a:r>
                <a:rPr lang="en-US" sz="2400" spc="-36" dirty="0">
                  <a:solidFill>
                    <a:srgbClr val="000000"/>
                  </a:solidFill>
                  <a:latin typeface="Abhaya Libre Regular"/>
                </a:rPr>
                <a:t> </a:t>
              </a:r>
              <a:r>
                <a:rPr lang="en-US" sz="2400" spc="-36" dirty="0" err="1">
                  <a:solidFill>
                    <a:srgbClr val="000000"/>
                  </a:solidFill>
                  <a:latin typeface="Abhaya Libre Regular"/>
                </a:rPr>
                <a:t>spreminja</a:t>
              </a:r>
              <a:r>
                <a:rPr lang="en-US" sz="2400" spc="-36" dirty="0">
                  <a:solidFill>
                    <a:srgbClr val="000000"/>
                  </a:solidFill>
                  <a:latin typeface="Abhaya Libre Regular"/>
                </a:rPr>
                <a:t> in </a:t>
              </a:r>
              <a:r>
                <a:rPr lang="en-US" sz="2400" spc="-36" dirty="0" err="1">
                  <a:solidFill>
                    <a:srgbClr val="000000"/>
                  </a:solidFill>
                  <a:latin typeface="Abhaya Libre Regular"/>
                </a:rPr>
                <a:t>izkorišča</a:t>
              </a:r>
              <a:r>
                <a:rPr lang="en-US" sz="2400" spc="-36" dirty="0">
                  <a:solidFill>
                    <a:srgbClr val="000000"/>
                  </a:solidFill>
                  <a:latin typeface="Abhaya Libre Regular"/>
                </a:rPr>
                <a:t> </a:t>
              </a:r>
              <a:r>
                <a:rPr lang="en-US" sz="2400" spc="-36" dirty="0" err="1">
                  <a:solidFill>
                    <a:srgbClr val="000000"/>
                  </a:solidFill>
                  <a:latin typeface="Abhaya Libre Regular"/>
                </a:rPr>
                <a:t>prednosti</a:t>
              </a:r>
              <a:r>
                <a:rPr lang="en-US" sz="2400" spc="-36" dirty="0">
                  <a:solidFill>
                    <a:srgbClr val="000000"/>
                  </a:solidFill>
                  <a:latin typeface="Abhaya Libre Regular"/>
                </a:rPr>
                <a:t> </a:t>
              </a:r>
              <a:r>
                <a:rPr lang="en-US" sz="2400" spc="-36" dirty="0" err="1">
                  <a:solidFill>
                    <a:srgbClr val="000000"/>
                  </a:solidFill>
                  <a:latin typeface="Abhaya Libre Regular"/>
                </a:rPr>
                <a:t>digitalne</a:t>
              </a:r>
              <a:r>
                <a:rPr lang="en-US" sz="2400" spc="-36" dirty="0">
                  <a:solidFill>
                    <a:srgbClr val="000000"/>
                  </a:solidFill>
                  <a:latin typeface="Abhaya Libre Regular"/>
                </a:rPr>
                <a:t> </a:t>
              </a:r>
              <a:r>
                <a:rPr lang="en-US" sz="2400" spc="-36" dirty="0" err="1">
                  <a:solidFill>
                    <a:srgbClr val="000000"/>
                  </a:solidFill>
                  <a:latin typeface="Abhaya Libre Regular"/>
                </a:rPr>
                <a:t>preobrazbe</a:t>
              </a:r>
              <a:r>
                <a:rPr lang="en-US" sz="2400" spc="-36" dirty="0">
                  <a:solidFill>
                    <a:srgbClr val="000000"/>
                  </a:solidFill>
                  <a:latin typeface="Abhaya Libre Regular"/>
                </a:rPr>
                <a:t>, </a:t>
              </a:r>
              <a:r>
                <a:rPr lang="en-US" sz="2400" spc="-36" dirty="0" err="1">
                  <a:solidFill>
                    <a:srgbClr val="000000"/>
                  </a:solidFill>
                  <a:latin typeface="Abhaya Libre Regular"/>
                </a:rPr>
                <a:t>preusposabljanje</a:t>
              </a:r>
              <a:r>
                <a:rPr lang="en-US" sz="2400" spc="-36" dirty="0">
                  <a:solidFill>
                    <a:srgbClr val="000000"/>
                  </a:solidFill>
                  <a:latin typeface="Abhaya Libre Regular"/>
                </a:rPr>
                <a:t> </a:t>
              </a:r>
              <a:r>
                <a:rPr lang="en-US" sz="2400" spc="-36" dirty="0" err="1">
                  <a:solidFill>
                    <a:srgbClr val="000000"/>
                  </a:solidFill>
                  <a:latin typeface="Abhaya Libre Regular"/>
                </a:rPr>
                <a:t>usposablja</a:t>
              </a:r>
              <a:r>
                <a:rPr lang="en-US" sz="2400" spc="-36" dirty="0">
                  <a:solidFill>
                    <a:srgbClr val="000000"/>
                  </a:solidFill>
                  <a:latin typeface="Abhaya Libre Regular"/>
                </a:rPr>
                <a:t> </a:t>
              </a:r>
              <a:r>
                <a:rPr lang="en-US" sz="2400" spc="-36" dirty="0" err="1">
                  <a:solidFill>
                    <a:srgbClr val="000000"/>
                  </a:solidFill>
                  <a:latin typeface="Abhaya Libre Regular"/>
                </a:rPr>
                <a:t>zaposlene</a:t>
              </a:r>
              <a:r>
                <a:rPr lang="en-US" sz="2400" spc="-36" dirty="0">
                  <a:solidFill>
                    <a:srgbClr val="000000"/>
                  </a:solidFill>
                  <a:latin typeface="Abhaya Libre Regular"/>
                </a:rPr>
                <a:t> za </a:t>
              </a:r>
              <a:r>
                <a:rPr lang="en-US" sz="2400" spc="-36" dirty="0" err="1">
                  <a:solidFill>
                    <a:srgbClr val="000000"/>
                  </a:solidFill>
                  <a:latin typeface="Abhaya Libre Regular"/>
                </a:rPr>
                <a:t>bočni</a:t>
              </a:r>
              <a:r>
                <a:rPr lang="en-US" sz="2400" spc="-36" dirty="0">
                  <a:solidFill>
                    <a:srgbClr val="000000"/>
                  </a:solidFill>
                  <a:latin typeface="Abhaya Libre Regular"/>
                </a:rPr>
                <a:t> </a:t>
              </a:r>
              <a:r>
                <a:rPr lang="en-US" sz="2400" spc="-36" dirty="0" err="1">
                  <a:solidFill>
                    <a:srgbClr val="000000"/>
                  </a:solidFill>
                  <a:latin typeface="Abhaya Libre Regular"/>
                </a:rPr>
                <a:t>premik</a:t>
              </a:r>
              <a:r>
                <a:rPr lang="en-US" sz="2400" spc="-36" dirty="0">
                  <a:solidFill>
                    <a:srgbClr val="000000"/>
                  </a:solidFill>
                  <a:latin typeface="Abhaya Libre Regular"/>
                </a:rPr>
                <a:t> </a:t>
              </a:r>
              <a:r>
                <a:rPr lang="en-US" sz="2400" spc="-36" dirty="0" err="1">
                  <a:solidFill>
                    <a:srgbClr val="000000"/>
                  </a:solidFill>
                  <a:latin typeface="Abhaya Libre Regular"/>
                </a:rPr>
                <a:t>ali</a:t>
              </a:r>
              <a:r>
                <a:rPr lang="en-US" sz="2400" spc="-36" dirty="0">
                  <a:solidFill>
                    <a:srgbClr val="000000"/>
                  </a:solidFill>
                  <a:latin typeface="Abhaya Libre Regular"/>
                </a:rPr>
                <a:t> </a:t>
              </a:r>
              <a:r>
                <a:rPr lang="en-US" sz="2400" spc="-36" dirty="0" err="1">
                  <a:solidFill>
                    <a:srgbClr val="000000"/>
                  </a:solidFill>
                  <a:latin typeface="Abhaya Libre Regular"/>
                </a:rPr>
                <a:t>prehod</a:t>
              </a:r>
              <a:r>
                <a:rPr lang="en-US" sz="2400" spc="-36" dirty="0">
                  <a:solidFill>
                    <a:srgbClr val="000000"/>
                  </a:solidFill>
                  <a:latin typeface="Abhaya Libre Regular"/>
                </a:rPr>
                <a:t> </a:t>
              </a:r>
              <a:r>
                <a:rPr lang="en-US" sz="2400" spc="-36" dirty="0" err="1">
                  <a:solidFill>
                    <a:srgbClr val="000000"/>
                  </a:solidFill>
                  <a:latin typeface="Abhaya Libre Regular"/>
                </a:rPr>
                <a:t>na</a:t>
              </a:r>
              <a:r>
                <a:rPr lang="en-US" sz="2400" spc="-36" dirty="0">
                  <a:solidFill>
                    <a:srgbClr val="000000"/>
                  </a:solidFill>
                  <a:latin typeface="Abhaya Libre Regular"/>
                </a:rPr>
                <a:t> novo </a:t>
              </a:r>
              <a:r>
                <a:rPr lang="en-US" sz="2400" spc="-36" dirty="0" err="1">
                  <a:solidFill>
                    <a:srgbClr val="000000"/>
                  </a:solidFill>
                  <a:latin typeface="Abhaya Libre Regular"/>
                </a:rPr>
                <a:t>razvita</a:t>
              </a:r>
              <a:r>
                <a:rPr lang="en-US" sz="2400" spc="-36" dirty="0">
                  <a:solidFill>
                    <a:srgbClr val="000000"/>
                  </a:solidFill>
                  <a:latin typeface="Abhaya Libre Regular"/>
                </a:rPr>
                <a:t> </a:t>
              </a:r>
              <a:r>
                <a:rPr lang="en-US" sz="2400" spc="-36" dirty="0" err="1">
                  <a:solidFill>
                    <a:srgbClr val="000000"/>
                  </a:solidFill>
                  <a:latin typeface="Abhaya Libre Regular"/>
                </a:rPr>
                <a:t>delovna</a:t>
              </a:r>
              <a:r>
                <a:rPr lang="en-US" sz="2400" spc="-36" dirty="0">
                  <a:solidFill>
                    <a:srgbClr val="000000"/>
                  </a:solidFill>
                  <a:latin typeface="Abhaya Libre Regular"/>
                </a:rPr>
                <a:t> </a:t>
              </a:r>
              <a:r>
                <a:rPr lang="en-US" sz="2400" spc="-36" dirty="0" err="1">
                  <a:solidFill>
                    <a:srgbClr val="000000"/>
                  </a:solidFill>
                  <a:latin typeface="Abhaya Libre Regular"/>
                </a:rPr>
                <a:t>mesta</a:t>
              </a:r>
              <a:r>
                <a:rPr lang="en-US" sz="2400" spc="-36" dirty="0">
                  <a:solidFill>
                    <a:srgbClr val="000000"/>
                  </a:solidFill>
                  <a:latin typeface="Abhaya Libre Regular"/>
                </a:rPr>
                <a:t>.</a:t>
              </a:r>
            </a:p>
          </p:txBody>
        </p:sp>
        <p:sp>
          <p:nvSpPr>
            <p:cNvPr id="10" name="TextBox 10"/>
            <p:cNvSpPr txBox="1"/>
            <p:nvPr/>
          </p:nvSpPr>
          <p:spPr>
            <a:xfrm>
              <a:off x="4325802" y="-78287"/>
              <a:ext cx="13053430" cy="3465907"/>
            </a:xfrm>
            <a:prstGeom prst="rect">
              <a:avLst/>
            </a:prstGeom>
          </p:spPr>
          <p:txBody>
            <a:bodyPr wrap="square" lIns="0" tIns="0" rIns="0" bIns="0" rtlCol="0" anchor="t">
              <a:spAutoFit/>
            </a:bodyPr>
            <a:lstStyle/>
            <a:p>
              <a:pPr algn="just">
                <a:lnSpc>
                  <a:spcPts val="3359"/>
                </a:lnSpc>
              </a:pPr>
              <a:r>
                <a:rPr lang="en-US" sz="2400" b="1" u="sng" spc="-36" dirty="0" err="1">
                  <a:solidFill>
                    <a:srgbClr val="000000"/>
                  </a:solidFill>
                  <a:latin typeface="Abhaya Libre Regular"/>
                </a:rPr>
                <a:t>Defin</a:t>
              </a:r>
              <a:r>
                <a:rPr lang="sl-SI" sz="2400" b="1" u="sng" spc="-36" dirty="0" err="1">
                  <a:solidFill>
                    <a:srgbClr val="000000"/>
                  </a:solidFill>
                  <a:latin typeface="Abhaya Libre Regular"/>
                </a:rPr>
                <a:t>icija</a:t>
              </a:r>
              <a:r>
                <a:rPr lang="en-US" sz="2400" b="1" u="sng" spc="-36" dirty="0">
                  <a:solidFill>
                    <a:srgbClr val="000000"/>
                  </a:solidFill>
                  <a:latin typeface="Abhaya Libre Regular"/>
                </a:rPr>
                <a:t>:</a:t>
              </a:r>
              <a:r>
                <a:rPr lang="en-US" sz="2400" spc="-36" dirty="0">
                  <a:solidFill>
                    <a:srgbClr val="000000"/>
                  </a:solidFill>
                  <a:latin typeface="Abhaya Libre Regular"/>
                </a:rPr>
                <a:t> </a:t>
              </a:r>
              <a:r>
                <a:rPr lang="en-US" sz="2400" i="1" spc="-36" dirty="0" err="1">
                  <a:solidFill>
                    <a:srgbClr val="000000"/>
                  </a:solidFill>
                  <a:latin typeface="Abhaya Libre Regular"/>
                </a:rPr>
                <a:t>Izpopolnjevanje</a:t>
              </a:r>
              <a:r>
                <a:rPr lang="en-US" sz="2400" i="1" spc="-36" dirty="0">
                  <a:solidFill>
                    <a:srgbClr val="000000"/>
                  </a:solidFill>
                  <a:latin typeface="Abhaya Libre Regular"/>
                </a:rPr>
                <a:t> je </a:t>
              </a:r>
              <a:r>
                <a:rPr lang="en-US" sz="2400" i="1" spc="-36" dirty="0" err="1">
                  <a:solidFill>
                    <a:srgbClr val="000000"/>
                  </a:solidFill>
                  <a:latin typeface="Abhaya Libre Regular"/>
                </a:rPr>
                <a:t>proces</a:t>
              </a:r>
              <a:r>
                <a:rPr lang="en-US" sz="2400" i="1" spc="-36" dirty="0">
                  <a:solidFill>
                    <a:srgbClr val="000000"/>
                  </a:solidFill>
                  <a:latin typeface="Abhaya Libre Regular"/>
                </a:rPr>
                <a:t>, ki </a:t>
              </a:r>
              <a:r>
                <a:rPr lang="en-US" sz="2400" i="1" spc="-36" dirty="0" err="1">
                  <a:solidFill>
                    <a:srgbClr val="000000"/>
                  </a:solidFill>
                  <a:latin typeface="Abhaya Libre Regular"/>
                </a:rPr>
                <a:t>vključuje</a:t>
              </a:r>
              <a:r>
                <a:rPr lang="en-US" sz="2400" i="1" spc="-36" dirty="0">
                  <a:solidFill>
                    <a:srgbClr val="000000"/>
                  </a:solidFill>
                  <a:latin typeface="Abhaya Libre Regular"/>
                </a:rPr>
                <a:t> </a:t>
              </a:r>
              <a:r>
                <a:rPr lang="en-US" sz="2400" i="1" spc="-36" dirty="0" err="1">
                  <a:solidFill>
                    <a:srgbClr val="000000"/>
                  </a:solidFill>
                  <a:latin typeface="Abhaya Libre Regular"/>
                </a:rPr>
                <a:t>izobraževanje</a:t>
              </a:r>
              <a:r>
                <a:rPr lang="en-US" sz="2400" i="1" spc="-36" dirty="0">
                  <a:solidFill>
                    <a:srgbClr val="000000"/>
                  </a:solidFill>
                  <a:latin typeface="Abhaya Libre Regular"/>
                </a:rPr>
                <a:t> </a:t>
              </a:r>
              <a:r>
                <a:rPr lang="en-US" sz="2400" i="1" spc="-36" dirty="0" err="1">
                  <a:solidFill>
                    <a:srgbClr val="000000"/>
                  </a:solidFill>
                  <a:latin typeface="Abhaya Libre Regular"/>
                </a:rPr>
                <a:t>zaposlenih</a:t>
              </a:r>
              <a:r>
                <a:rPr lang="en-US" sz="2400" i="1" spc="-36" dirty="0">
                  <a:solidFill>
                    <a:srgbClr val="000000"/>
                  </a:solidFill>
                  <a:latin typeface="Abhaya Libre Regular"/>
                </a:rPr>
                <a:t> o </a:t>
              </a:r>
              <a:r>
                <a:rPr lang="en-US" sz="2400" i="1" spc="-36" dirty="0" err="1">
                  <a:solidFill>
                    <a:srgbClr val="000000"/>
                  </a:solidFill>
                  <a:latin typeface="Abhaya Libre Regular"/>
                </a:rPr>
                <a:t>novih</a:t>
              </a:r>
              <a:r>
                <a:rPr lang="en-US" sz="2400" i="1" spc="-36" dirty="0">
                  <a:solidFill>
                    <a:srgbClr val="000000"/>
                  </a:solidFill>
                  <a:latin typeface="Abhaya Libre Regular"/>
                </a:rPr>
                <a:t> </a:t>
              </a:r>
              <a:r>
                <a:rPr lang="en-US" sz="2400" i="1" spc="-36" dirty="0" err="1">
                  <a:solidFill>
                    <a:srgbClr val="000000"/>
                  </a:solidFill>
                  <a:latin typeface="Abhaya Libre Regular"/>
                </a:rPr>
                <a:t>spretnostih</a:t>
              </a:r>
              <a:r>
                <a:rPr lang="en-US" sz="2400" i="1" spc="-36" dirty="0">
                  <a:solidFill>
                    <a:srgbClr val="000000"/>
                  </a:solidFill>
                  <a:latin typeface="Abhaya Libre Regular"/>
                </a:rPr>
                <a:t>, da </a:t>
              </a:r>
              <a:r>
                <a:rPr lang="en-US" sz="2400" i="1" spc="-36" dirty="0" err="1">
                  <a:solidFill>
                    <a:srgbClr val="000000"/>
                  </a:solidFill>
                  <a:latin typeface="Abhaya Libre Regular"/>
                </a:rPr>
                <a:t>lahko</a:t>
              </a:r>
              <a:r>
                <a:rPr lang="en-US" sz="2400" i="1" spc="-36" dirty="0">
                  <a:solidFill>
                    <a:srgbClr val="000000"/>
                  </a:solidFill>
                  <a:latin typeface="Abhaya Libre Regular"/>
                </a:rPr>
                <a:t> </a:t>
              </a:r>
              <a:r>
                <a:rPr lang="en-US" sz="2400" i="1" spc="-36" dirty="0" err="1">
                  <a:solidFill>
                    <a:srgbClr val="000000"/>
                  </a:solidFill>
                  <a:latin typeface="Abhaya Libre Regular"/>
                </a:rPr>
                <a:t>napredujejo</a:t>
              </a:r>
              <a:r>
                <a:rPr lang="en-US" sz="2400" i="1" spc="-36" dirty="0">
                  <a:solidFill>
                    <a:srgbClr val="000000"/>
                  </a:solidFill>
                  <a:latin typeface="Abhaya Libre Regular"/>
                </a:rPr>
                <a:t> </a:t>
              </a:r>
              <a:r>
                <a:rPr lang="en-US" sz="2400" i="1" spc="-36" dirty="0" err="1">
                  <a:solidFill>
                    <a:srgbClr val="000000"/>
                  </a:solidFill>
                  <a:latin typeface="Abhaya Libre Regular"/>
                </a:rPr>
                <a:t>na</a:t>
              </a:r>
              <a:r>
                <a:rPr lang="en-US" sz="2400" i="1" spc="-36" dirty="0">
                  <a:solidFill>
                    <a:srgbClr val="000000"/>
                  </a:solidFill>
                  <a:latin typeface="Abhaya Libre Regular"/>
                </a:rPr>
                <a:t> </a:t>
              </a:r>
              <a:r>
                <a:rPr lang="en-US" sz="2400" i="1" spc="-36" dirty="0" err="1">
                  <a:solidFill>
                    <a:srgbClr val="000000"/>
                  </a:solidFill>
                  <a:latin typeface="Abhaya Libre Regular"/>
                </a:rPr>
                <a:t>svojih</a:t>
              </a:r>
              <a:r>
                <a:rPr lang="en-US" sz="2400" i="1" spc="-36" dirty="0">
                  <a:solidFill>
                    <a:srgbClr val="000000"/>
                  </a:solidFill>
                  <a:latin typeface="Abhaya Libre Regular"/>
                </a:rPr>
                <a:t> </a:t>
              </a:r>
              <a:r>
                <a:rPr lang="en-US" sz="2400" i="1" spc="-36" dirty="0" err="1">
                  <a:solidFill>
                    <a:srgbClr val="000000"/>
                  </a:solidFill>
                  <a:latin typeface="Abhaya Libre Regular"/>
                </a:rPr>
                <a:t>delovnih</a:t>
              </a:r>
              <a:r>
                <a:rPr lang="en-US" sz="2400" i="1" spc="-36" dirty="0">
                  <a:solidFill>
                    <a:srgbClr val="000000"/>
                  </a:solidFill>
                  <a:latin typeface="Abhaya Libre Regular"/>
                </a:rPr>
                <a:t> </a:t>
              </a:r>
              <a:r>
                <a:rPr lang="en-US" sz="2400" i="1" spc="-36" dirty="0" err="1">
                  <a:solidFill>
                    <a:srgbClr val="000000"/>
                  </a:solidFill>
                  <a:latin typeface="Abhaya Libre Regular"/>
                </a:rPr>
                <a:t>mestih</a:t>
              </a:r>
              <a:r>
                <a:rPr lang="en-US" sz="2400" i="1" spc="-36" dirty="0">
                  <a:solidFill>
                    <a:srgbClr val="000000"/>
                  </a:solidFill>
                  <a:latin typeface="Abhaya Libre Regular"/>
                </a:rPr>
                <a:t> in </a:t>
              </a:r>
              <a:r>
                <a:rPr lang="en-US" sz="2400" i="1" spc="-36" dirty="0" err="1">
                  <a:solidFill>
                    <a:srgbClr val="000000"/>
                  </a:solidFill>
                  <a:latin typeface="Abhaya Libre Regular"/>
                </a:rPr>
                <a:t>koristijo</a:t>
              </a:r>
              <a:r>
                <a:rPr lang="en-US" sz="2400" i="1" spc="-36" dirty="0">
                  <a:solidFill>
                    <a:srgbClr val="000000"/>
                  </a:solidFill>
                  <a:latin typeface="Abhaya Libre Regular"/>
                </a:rPr>
                <a:t> </a:t>
              </a:r>
              <a:r>
                <a:rPr lang="en-US" sz="2400" i="1" spc="-36" dirty="0" err="1">
                  <a:solidFill>
                    <a:srgbClr val="000000"/>
                  </a:solidFill>
                  <a:latin typeface="Abhaya Libre Regular"/>
                </a:rPr>
                <a:t>podjetju</a:t>
              </a:r>
              <a:r>
                <a:rPr lang="en-US" sz="2400" i="1" spc="-36" dirty="0">
                  <a:solidFill>
                    <a:srgbClr val="000000"/>
                  </a:solidFill>
                  <a:latin typeface="Abhaya Libre Regular"/>
                </a:rPr>
                <a:t>. </a:t>
              </a:r>
              <a:r>
                <a:rPr lang="en-US" sz="2400" i="1" spc="-36" dirty="0" err="1">
                  <a:solidFill>
                    <a:srgbClr val="000000"/>
                  </a:solidFill>
                  <a:latin typeface="Abhaya Libre Regular"/>
                </a:rPr>
                <a:t>Razvoj</a:t>
              </a:r>
              <a:r>
                <a:rPr lang="en-US" sz="2400" i="1" spc="-36" dirty="0">
                  <a:solidFill>
                    <a:srgbClr val="000000"/>
                  </a:solidFill>
                  <a:latin typeface="Abhaya Libre Regular"/>
                </a:rPr>
                <a:t> </a:t>
              </a:r>
              <a:r>
                <a:rPr lang="en-US" sz="2400" i="1" spc="-36" dirty="0" err="1">
                  <a:solidFill>
                    <a:srgbClr val="000000"/>
                  </a:solidFill>
                  <a:latin typeface="Abhaya Libre Regular"/>
                </a:rPr>
                <a:t>osebe</a:t>
              </a:r>
              <a:r>
                <a:rPr lang="en-US" sz="2400" i="1" spc="-36" dirty="0">
                  <a:solidFill>
                    <a:srgbClr val="000000"/>
                  </a:solidFill>
                  <a:latin typeface="Abhaya Libre Regular"/>
                </a:rPr>
                <a:t> </a:t>
              </a:r>
              <a:r>
                <a:rPr lang="en-US" sz="2400" i="1" spc="-36" dirty="0" err="1">
                  <a:solidFill>
                    <a:srgbClr val="000000"/>
                  </a:solidFill>
                  <a:latin typeface="Abhaya Libre Regular"/>
                </a:rPr>
                <a:t>na</a:t>
              </a:r>
              <a:r>
                <a:rPr lang="en-US" sz="2400" i="1" spc="-36" dirty="0">
                  <a:solidFill>
                    <a:srgbClr val="000000"/>
                  </a:solidFill>
                  <a:latin typeface="Abhaya Libre Regular"/>
                </a:rPr>
                <a:t> </a:t>
              </a:r>
              <a:r>
                <a:rPr lang="en-US" sz="2400" i="1" spc="-36" dirty="0" err="1">
                  <a:solidFill>
                    <a:srgbClr val="000000"/>
                  </a:solidFill>
                  <a:latin typeface="Abhaya Libre Regular"/>
                </a:rPr>
                <a:t>izbrani</a:t>
              </a:r>
              <a:r>
                <a:rPr lang="en-US" sz="2400" i="1" spc="-36" dirty="0">
                  <a:solidFill>
                    <a:srgbClr val="000000"/>
                  </a:solidFill>
                  <a:latin typeface="Abhaya Libre Regular"/>
                </a:rPr>
                <a:t> </a:t>
              </a:r>
              <a:r>
                <a:rPr lang="en-US" sz="2400" i="1" spc="-36" dirty="0" err="1">
                  <a:solidFill>
                    <a:srgbClr val="000000"/>
                  </a:solidFill>
                  <a:latin typeface="Abhaya Libre Regular"/>
                </a:rPr>
                <a:t>poklicni</a:t>
              </a:r>
              <a:r>
                <a:rPr lang="en-US" sz="2400" i="1" spc="-36" dirty="0">
                  <a:solidFill>
                    <a:srgbClr val="000000"/>
                  </a:solidFill>
                  <a:latin typeface="Abhaya Libre Regular"/>
                </a:rPr>
                <a:t> </a:t>
              </a:r>
              <a:r>
                <a:rPr lang="en-US" sz="2400" i="1" spc="-36" dirty="0" err="1">
                  <a:solidFill>
                    <a:srgbClr val="000000"/>
                  </a:solidFill>
                  <a:latin typeface="Abhaya Libre Regular"/>
                </a:rPr>
                <a:t>poti</a:t>
              </a:r>
              <a:r>
                <a:rPr lang="en-US" sz="2400" i="1" spc="-36" dirty="0">
                  <a:solidFill>
                    <a:srgbClr val="000000"/>
                  </a:solidFill>
                  <a:latin typeface="Abhaya Libre Regular"/>
                </a:rPr>
                <a:t> je </a:t>
              </a:r>
              <a:r>
                <a:rPr lang="en-US" sz="2400" i="1" spc="-36" dirty="0" err="1">
                  <a:solidFill>
                    <a:srgbClr val="000000"/>
                  </a:solidFill>
                  <a:latin typeface="Abhaya Libre Regular"/>
                </a:rPr>
                <a:t>pogosto</a:t>
              </a:r>
              <a:r>
                <a:rPr lang="en-US" sz="2400" i="1" spc="-36" dirty="0">
                  <a:solidFill>
                    <a:srgbClr val="000000"/>
                  </a:solidFill>
                  <a:latin typeface="Abhaya Libre Regular"/>
                </a:rPr>
                <a:t> </a:t>
              </a:r>
              <a:r>
                <a:rPr lang="en-US" sz="2400" i="1" spc="-36" dirty="0" err="1">
                  <a:solidFill>
                    <a:srgbClr val="000000"/>
                  </a:solidFill>
                  <a:latin typeface="Abhaya Libre Regular"/>
                </a:rPr>
                <a:t>močno</a:t>
              </a:r>
              <a:r>
                <a:rPr lang="en-US" sz="2400" i="1" spc="-36" dirty="0">
                  <a:solidFill>
                    <a:srgbClr val="000000"/>
                  </a:solidFill>
                  <a:latin typeface="Abhaya Libre Regular"/>
                </a:rPr>
                <a:t> </a:t>
              </a:r>
              <a:r>
                <a:rPr lang="en-US" sz="2400" i="1" spc="-36" dirty="0" err="1">
                  <a:solidFill>
                    <a:srgbClr val="000000"/>
                  </a:solidFill>
                  <a:latin typeface="Abhaya Libre Regular"/>
                </a:rPr>
                <a:t>povezan</a:t>
              </a:r>
              <a:r>
                <a:rPr lang="en-US" sz="2400" i="1" spc="-36" dirty="0">
                  <a:solidFill>
                    <a:srgbClr val="000000"/>
                  </a:solidFill>
                  <a:latin typeface="Abhaya Libre Regular"/>
                </a:rPr>
                <a:t> z </a:t>
              </a:r>
              <a:r>
                <a:rPr lang="en-US" sz="2400" i="1" spc="-36" dirty="0" err="1">
                  <a:solidFill>
                    <a:srgbClr val="000000"/>
                  </a:solidFill>
                  <a:latin typeface="Abhaya Libre Regular"/>
                </a:rPr>
                <a:t>izpopolnjevanjem</a:t>
              </a:r>
              <a:r>
                <a:rPr lang="en-US" sz="2400" i="1" spc="-36" dirty="0">
                  <a:solidFill>
                    <a:srgbClr val="000000"/>
                  </a:solidFill>
                  <a:latin typeface="Abhaya Libre Regular"/>
                </a:rPr>
                <a:t>. </a:t>
              </a:r>
              <a:r>
                <a:rPr lang="en-US" sz="2400" i="1" spc="-36" dirty="0" err="1">
                  <a:solidFill>
                    <a:srgbClr val="000000"/>
                  </a:solidFill>
                  <a:latin typeface="Abhaya Libre Regular"/>
                </a:rPr>
                <a:t>Izpopolnjevanje</a:t>
              </a:r>
              <a:r>
                <a:rPr lang="en-US" sz="2400" i="1" spc="-36" dirty="0">
                  <a:solidFill>
                    <a:srgbClr val="000000"/>
                  </a:solidFill>
                  <a:latin typeface="Abhaya Libre Regular"/>
                </a:rPr>
                <a:t> se </a:t>
              </a:r>
              <a:r>
                <a:rPr lang="en-US" sz="2400" i="1" spc="-36" dirty="0" err="1">
                  <a:solidFill>
                    <a:srgbClr val="000000"/>
                  </a:solidFill>
                  <a:latin typeface="Abhaya Libre Regular"/>
                </a:rPr>
                <a:t>nanaša</a:t>
              </a:r>
              <a:r>
                <a:rPr lang="en-US" sz="2400" i="1" spc="-36" dirty="0">
                  <a:solidFill>
                    <a:srgbClr val="000000"/>
                  </a:solidFill>
                  <a:latin typeface="Abhaya Libre Regular"/>
                </a:rPr>
                <a:t> </a:t>
              </a:r>
              <a:r>
                <a:rPr lang="en-US" sz="2400" i="1" spc="-36" dirty="0" err="1">
                  <a:solidFill>
                    <a:srgbClr val="000000"/>
                  </a:solidFill>
                  <a:latin typeface="Abhaya Libre Regular"/>
                </a:rPr>
                <a:t>predvsem</a:t>
              </a:r>
              <a:r>
                <a:rPr lang="en-US" sz="2400" i="1" spc="-36" dirty="0">
                  <a:solidFill>
                    <a:srgbClr val="000000"/>
                  </a:solidFill>
                  <a:latin typeface="Abhaya Libre Regular"/>
                </a:rPr>
                <a:t> </a:t>
              </a:r>
              <a:r>
                <a:rPr lang="en-US" sz="2400" i="1" spc="-36" dirty="0" err="1">
                  <a:solidFill>
                    <a:srgbClr val="000000"/>
                  </a:solidFill>
                  <a:latin typeface="Abhaya Libre Regular"/>
                </a:rPr>
                <a:t>na</a:t>
              </a:r>
              <a:r>
                <a:rPr lang="en-US" sz="2400" i="1" spc="-36" dirty="0">
                  <a:solidFill>
                    <a:srgbClr val="000000"/>
                  </a:solidFill>
                  <a:latin typeface="Abhaya Libre Regular"/>
                </a:rPr>
                <a:t> </a:t>
              </a:r>
              <a:r>
                <a:rPr lang="en-US" sz="2400" i="1" spc="-36" dirty="0" err="1">
                  <a:solidFill>
                    <a:srgbClr val="000000"/>
                  </a:solidFill>
                  <a:latin typeface="Abhaya Libre Regular"/>
                </a:rPr>
                <a:t>delavce</a:t>
              </a:r>
              <a:r>
                <a:rPr lang="en-US" sz="2400" i="1" spc="-36" dirty="0">
                  <a:solidFill>
                    <a:srgbClr val="000000"/>
                  </a:solidFill>
                  <a:latin typeface="Abhaya Libre Regular"/>
                </a:rPr>
                <a:t>, ki so </a:t>
              </a:r>
              <a:r>
                <a:rPr lang="en-US" sz="2400" i="1" spc="-36" dirty="0" err="1">
                  <a:solidFill>
                    <a:srgbClr val="000000"/>
                  </a:solidFill>
                  <a:latin typeface="Abhaya Libre Regular"/>
                </a:rPr>
                <a:t>strokovnjaki</a:t>
              </a:r>
              <a:r>
                <a:rPr lang="en-US" sz="2400" i="1" spc="-36" dirty="0">
                  <a:solidFill>
                    <a:srgbClr val="000000"/>
                  </a:solidFill>
                  <a:latin typeface="Abhaya Libre Regular"/>
                </a:rPr>
                <a:t> </a:t>
              </a:r>
              <a:r>
                <a:rPr lang="en-US" sz="2400" i="1" spc="-36" dirty="0" err="1">
                  <a:solidFill>
                    <a:srgbClr val="000000"/>
                  </a:solidFill>
                  <a:latin typeface="Abhaya Libre Regular"/>
                </a:rPr>
                <a:t>na</a:t>
              </a:r>
              <a:r>
                <a:rPr lang="en-US" sz="2400" i="1" spc="-36" dirty="0">
                  <a:solidFill>
                    <a:srgbClr val="000000"/>
                  </a:solidFill>
                  <a:latin typeface="Abhaya Libre Regular"/>
                </a:rPr>
                <a:t> </a:t>
              </a:r>
              <a:r>
                <a:rPr lang="en-US" sz="2400" i="1" spc="-36" dirty="0" err="1">
                  <a:solidFill>
                    <a:srgbClr val="000000"/>
                  </a:solidFill>
                  <a:latin typeface="Abhaya Libre Regular"/>
                </a:rPr>
                <a:t>svojem</a:t>
              </a:r>
              <a:r>
                <a:rPr lang="en-US" sz="2400" i="1" spc="-36" dirty="0">
                  <a:solidFill>
                    <a:srgbClr val="000000"/>
                  </a:solidFill>
                  <a:latin typeface="Abhaya Libre Regular"/>
                </a:rPr>
                <a:t> </a:t>
              </a:r>
              <a:r>
                <a:rPr lang="en-US" sz="2400" i="1" spc="-36" dirty="0" err="1">
                  <a:solidFill>
                    <a:srgbClr val="000000"/>
                  </a:solidFill>
                  <a:latin typeface="Abhaya Libre Regular"/>
                </a:rPr>
                <a:t>področju</a:t>
              </a:r>
              <a:r>
                <a:rPr lang="en-US" sz="2400" i="1" spc="-36" dirty="0">
                  <a:solidFill>
                    <a:srgbClr val="000000"/>
                  </a:solidFill>
                  <a:latin typeface="Abhaya Libre Regular"/>
                </a:rPr>
                <a:t>. Ti </a:t>
              </a:r>
              <a:r>
                <a:rPr lang="en-US" sz="2400" i="1" spc="-36" dirty="0" err="1">
                  <a:solidFill>
                    <a:srgbClr val="000000"/>
                  </a:solidFill>
                  <a:latin typeface="Abhaya Libre Regular"/>
                </a:rPr>
                <a:t>delavci</a:t>
              </a:r>
              <a:r>
                <a:rPr lang="en-US" sz="2400" i="1" spc="-36" dirty="0">
                  <a:solidFill>
                    <a:srgbClr val="000000"/>
                  </a:solidFill>
                  <a:latin typeface="Abhaya Libre Regular"/>
                </a:rPr>
                <a:t> </a:t>
              </a:r>
              <a:r>
                <a:rPr lang="en-US" sz="2400" i="1" spc="-36" dirty="0" err="1">
                  <a:solidFill>
                    <a:srgbClr val="000000"/>
                  </a:solidFill>
                  <a:latin typeface="Abhaya Libre Regular"/>
                </a:rPr>
                <a:t>imajo</a:t>
              </a:r>
              <a:r>
                <a:rPr lang="en-US" sz="2400" i="1" spc="-36" dirty="0">
                  <a:solidFill>
                    <a:srgbClr val="000000"/>
                  </a:solidFill>
                  <a:latin typeface="Abhaya Libre Regular"/>
                </a:rPr>
                <a:t> </a:t>
              </a:r>
              <a:r>
                <a:rPr lang="en-US" sz="2400" i="1" spc="-36" dirty="0" err="1">
                  <a:solidFill>
                    <a:srgbClr val="000000"/>
                  </a:solidFill>
                  <a:latin typeface="Abhaya Libre Regular"/>
                </a:rPr>
                <a:t>običajno</a:t>
              </a:r>
              <a:r>
                <a:rPr lang="en-US" sz="2400" i="1" spc="-36" dirty="0">
                  <a:solidFill>
                    <a:srgbClr val="000000"/>
                  </a:solidFill>
                  <a:latin typeface="Abhaya Libre Regular"/>
                </a:rPr>
                <a:t> </a:t>
              </a:r>
              <a:r>
                <a:rPr lang="en-US" sz="2400" i="1" spc="-36" dirty="0" err="1">
                  <a:solidFill>
                    <a:srgbClr val="000000"/>
                  </a:solidFill>
                  <a:latin typeface="Abhaya Libre Regular"/>
                </a:rPr>
                <a:t>predhodne</a:t>
              </a:r>
              <a:r>
                <a:rPr lang="en-US" sz="2400" i="1" spc="-36" dirty="0">
                  <a:solidFill>
                    <a:srgbClr val="000000"/>
                  </a:solidFill>
                  <a:latin typeface="Abhaya Libre Regular"/>
                </a:rPr>
                <a:t> </a:t>
              </a:r>
              <a:r>
                <a:rPr lang="en-US" sz="2400" i="1" spc="-36" dirty="0" err="1">
                  <a:solidFill>
                    <a:srgbClr val="000000"/>
                  </a:solidFill>
                  <a:latin typeface="Abhaya Libre Regular"/>
                </a:rPr>
                <a:t>izkušnje</a:t>
              </a:r>
              <a:r>
                <a:rPr lang="en-US" sz="2400" i="1" spc="-36" dirty="0">
                  <a:solidFill>
                    <a:srgbClr val="000000"/>
                  </a:solidFill>
                  <a:latin typeface="Abhaya Libre Regular"/>
                </a:rPr>
                <a:t> s </a:t>
              </a:r>
              <a:r>
                <a:rPr lang="en-US" sz="2400" i="1" spc="-36" dirty="0" err="1">
                  <a:solidFill>
                    <a:srgbClr val="000000"/>
                  </a:solidFill>
                  <a:latin typeface="Abhaya Libre Regular"/>
                </a:rPr>
                <a:t>podjetjem</a:t>
              </a:r>
              <a:r>
                <a:rPr lang="en-US" sz="2400" i="1" spc="-36" dirty="0">
                  <a:solidFill>
                    <a:srgbClr val="000000"/>
                  </a:solidFill>
                  <a:latin typeface="Abhaya Libre Regular"/>
                </a:rPr>
                <a:t> in </a:t>
              </a:r>
              <a:r>
                <a:rPr lang="en-US" sz="2400" i="1" spc="-36" dirty="0" err="1">
                  <a:solidFill>
                    <a:srgbClr val="000000"/>
                  </a:solidFill>
                  <a:latin typeface="Abhaya Libre Regular"/>
                </a:rPr>
                <a:t>panogo</a:t>
              </a:r>
              <a:r>
                <a:rPr lang="en-US" sz="2400" i="1" spc="-36" dirty="0">
                  <a:solidFill>
                    <a:srgbClr val="000000"/>
                  </a:solidFill>
                  <a:latin typeface="Abhaya Libre Regular"/>
                </a:rPr>
                <a:t>.</a:t>
              </a:r>
            </a:p>
          </p:txBody>
        </p:sp>
        <p:sp>
          <p:nvSpPr>
            <p:cNvPr id="11" name="TextBox 11"/>
            <p:cNvSpPr txBox="1"/>
            <p:nvPr/>
          </p:nvSpPr>
          <p:spPr>
            <a:xfrm>
              <a:off x="10242918" y="4259897"/>
              <a:ext cx="11040059" cy="2303195"/>
            </a:xfrm>
            <a:prstGeom prst="rect">
              <a:avLst/>
            </a:prstGeom>
          </p:spPr>
          <p:txBody>
            <a:bodyPr lIns="0" tIns="0" rIns="0" bIns="0" rtlCol="0" anchor="t">
              <a:spAutoFit/>
            </a:bodyPr>
            <a:lstStyle/>
            <a:p>
              <a:pPr algn="just">
                <a:lnSpc>
                  <a:spcPts val="3359"/>
                </a:lnSpc>
              </a:pPr>
              <a:r>
                <a:rPr lang="en-US" sz="2400" spc="-36" dirty="0">
                  <a:solidFill>
                    <a:srgbClr val="000000"/>
                  </a:solidFill>
                  <a:latin typeface="Abhaya Libre Regular"/>
                </a:rPr>
                <a:t>Tudi </a:t>
              </a:r>
              <a:r>
                <a:rPr lang="en-US" sz="2400" spc="-36" dirty="0" err="1">
                  <a:solidFill>
                    <a:srgbClr val="000000"/>
                  </a:solidFill>
                  <a:latin typeface="Abhaya Libre Regular"/>
                </a:rPr>
                <a:t>Svetovni</a:t>
              </a:r>
              <a:r>
                <a:rPr lang="en-US" sz="2400" spc="-36" dirty="0">
                  <a:solidFill>
                    <a:srgbClr val="000000"/>
                  </a:solidFill>
                  <a:latin typeface="Abhaya Libre Regular"/>
                </a:rPr>
                <a:t> </a:t>
              </a:r>
              <a:r>
                <a:rPr lang="en-US" sz="2400" spc="-36" dirty="0" err="1">
                  <a:solidFill>
                    <a:srgbClr val="000000"/>
                  </a:solidFill>
                  <a:latin typeface="Abhaya Libre Regular"/>
                </a:rPr>
                <a:t>gospodarski</a:t>
              </a:r>
              <a:r>
                <a:rPr lang="en-US" sz="2400" spc="-36" dirty="0">
                  <a:solidFill>
                    <a:srgbClr val="000000"/>
                  </a:solidFill>
                  <a:latin typeface="Abhaya Libre Regular"/>
                </a:rPr>
                <a:t> forum </a:t>
              </a:r>
              <a:r>
                <a:rPr lang="en-US" sz="2400" spc="-36" dirty="0" err="1">
                  <a:solidFill>
                    <a:srgbClr val="000000"/>
                  </a:solidFill>
                  <a:latin typeface="Abhaya Libre Regular"/>
                </a:rPr>
                <a:t>pravi</a:t>
              </a:r>
              <a:r>
                <a:rPr lang="en-US" sz="2400" spc="-36" dirty="0">
                  <a:solidFill>
                    <a:srgbClr val="000000"/>
                  </a:solidFill>
                  <a:latin typeface="Abhaya Libre Regular"/>
                </a:rPr>
                <a:t>, da je </a:t>
              </a:r>
              <a:r>
                <a:rPr lang="en-US" sz="2400" b="1" spc="-36" dirty="0" err="1">
                  <a:solidFill>
                    <a:srgbClr val="000000"/>
                  </a:solidFill>
                  <a:latin typeface="Abhaya Libre Regular"/>
                </a:rPr>
                <a:t>izpopolnjevanje</a:t>
              </a:r>
              <a:r>
                <a:rPr lang="en-US" sz="2400" spc="-36" dirty="0">
                  <a:solidFill>
                    <a:srgbClr val="000000"/>
                  </a:solidFill>
                  <a:latin typeface="Abhaya Libre Regular"/>
                </a:rPr>
                <a:t> </a:t>
              </a:r>
              <a:r>
                <a:rPr lang="en-US" sz="2400" spc="-36" dirty="0" err="1">
                  <a:solidFill>
                    <a:srgbClr val="000000"/>
                  </a:solidFill>
                  <a:latin typeface="Abhaya Libre Regular"/>
                </a:rPr>
                <a:t>znanja</a:t>
              </a:r>
              <a:r>
                <a:rPr lang="en-US" sz="2400" spc="-36" dirty="0">
                  <a:solidFill>
                    <a:srgbClr val="000000"/>
                  </a:solidFill>
                  <a:latin typeface="Abhaya Libre Regular"/>
                </a:rPr>
                <a:t> in </a:t>
              </a:r>
              <a:r>
                <a:rPr lang="en-US" sz="2400" spc="-36" dirty="0" err="1">
                  <a:solidFill>
                    <a:srgbClr val="000000"/>
                  </a:solidFill>
                  <a:latin typeface="Abhaya Libre Regular"/>
                </a:rPr>
                <a:t>spretnosti</a:t>
              </a:r>
              <a:r>
                <a:rPr lang="en-US" sz="2400" spc="-36" dirty="0">
                  <a:solidFill>
                    <a:srgbClr val="000000"/>
                  </a:solidFill>
                  <a:latin typeface="Abhaya Libre Regular"/>
                </a:rPr>
                <a:t> </a:t>
              </a:r>
              <a:r>
                <a:rPr lang="en-US" sz="2400" spc="-36" dirty="0" err="1">
                  <a:solidFill>
                    <a:srgbClr val="000000"/>
                  </a:solidFill>
                  <a:latin typeface="Abhaya Libre Regular"/>
                </a:rPr>
                <a:t>ključnega</a:t>
              </a:r>
              <a:r>
                <a:rPr lang="en-US" sz="2400" spc="-36" dirty="0">
                  <a:solidFill>
                    <a:srgbClr val="000000"/>
                  </a:solidFill>
                  <a:latin typeface="Abhaya Libre Regular"/>
                </a:rPr>
                <a:t> </a:t>
              </a:r>
              <a:r>
                <a:rPr lang="en-US" sz="2400" spc="-36" dirty="0" err="1">
                  <a:solidFill>
                    <a:srgbClr val="000000"/>
                  </a:solidFill>
                  <a:latin typeface="Abhaya Libre Regular"/>
                </a:rPr>
                <a:t>pomena</a:t>
              </a:r>
              <a:r>
                <a:rPr lang="en-US" sz="2400" spc="-36" dirty="0">
                  <a:solidFill>
                    <a:srgbClr val="000000"/>
                  </a:solidFill>
                  <a:latin typeface="Abhaya Libre Regular"/>
                </a:rPr>
                <a:t> za </a:t>
              </a:r>
              <a:r>
                <a:rPr lang="en-US" sz="2400" spc="-36" dirty="0" err="1">
                  <a:solidFill>
                    <a:srgbClr val="000000"/>
                  </a:solidFill>
                  <a:latin typeface="Abhaya Libre Regular"/>
                </a:rPr>
                <a:t>okrevanje</a:t>
              </a:r>
              <a:r>
                <a:rPr lang="en-US" sz="2400" spc="-36" dirty="0">
                  <a:solidFill>
                    <a:srgbClr val="000000"/>
                  </a:solidFill>
                  <a:latin typeface="Abhaya Libre Regular"/>
                </a:rPr>
                <a:t> </a:t>
              </a:r>
              <a:r>
                <a:rPr lang="en-US" sz="2400" spc="-36" dirty="0" err="1">
                  <a:solidFill>
                    <a:srgbClr val="000000"/>
                  </a:solidFill>
                  <a:latin typeface="Abhaya Libre Regular"/>
                </a:rPr>
                <a:t>gospodarstva</a:t>
              </a:r>
              <a:r>
                <a:rPr lang="en-US" sz="2400" spc="-36" dirty="0">
                  <a:solidFill>
                    <a:srgbClr val="000000"/>
                  </a:solidFill>
                  <a:latin typeface="Abhaya Libre Regular"/>
                </a:rPr>
                <a:t> po </a:t>
              </a:r>
              <a:r>
                <a:rPr lang="en-US" sz="2400" spc="-36" dirty="0" err="1">
                  <a:solidFill>
                    <a:srgbClr val="000000"/>
                  </a:solidFill>
                  <a:latin typeface="Abhaya Libre Regular"/>
                </a:rPr>
                <a:t>koncu</a:t>
              </a:r>
              <a:r>
                <a:rPr lang="en-US" sz="2400" spc="-36" dirty="0">
                  <a:solidFill>
                    <a:srgbClr val="000000"/>
                  </a:solidFill>
                  <a:latin typeface="Abhaya Libre Regular"/>
                </a:rPr>
                <a:t> </a:t>
              </a:r>
              <a:r>
                <a:rPr lang="en-US" sz="2400" spc="-36" dirty="0" err="1">
                  <a:solidFill>
                    <a:srgbClr val="000000"/>
                  </a:solidFill>
                  <a:latin typeface="Abhaya Libre Regular"/>
                </a:rPr>
                <a:t>Sovjetske</a:t>
              </a:r>
              <a:r>
                <a:rPr lang="en-US" sz="2400" spc="-36" dirty="0">
                  <a:solidFill>
                    <a:srgbClr val="000000"/>
                  </a:solidFill>
                  <a:latin typeface="Abhaya Libre Regular"/>
                </a:rPr>
                <a:t> </a:t>
              </a:r>
              <a:r>
                <a:rPr lang="en-US" sz="2400" spc="-36" dirty="0" err="1">
                  <a:solidFill>
                    <a:srgbClr val="000000"/>
                  </a:solidFill>
                  <a:latin typeface="Abhaya Libre Regular"/>
                </a:rPr>
                <a:t>zveze</a:t>
              </a:r>
              <a:r>
                <a:rPr lang="en-US" sz="2400" spc="-36" dirty="0">
                  <a:solidFill>
                    <a:srgbClr val="000000"/>
                  </a:solidFill>
                  <a:latin typeface="Abhaya Libre Regular"/>
                </a:rPr>
                <a:t>; </a:t>
              </a:r>
              <a:r>
                <a:rPr lang="en-US" sz="2400" b="1" spc="-36" dirty="0">
                  <a:solidFill>
                    <a:srgbClr val="000000"/>
                  </a:solidFill>
                  <a:latin typeface="Abhaya Libre Regular"/>
                </a:rPr>
                <a:t>do </a:t>
              </a:r>
              <a:r>
                <a:rPr lang="en-US" sz="2400" b="1" spc="-36" dirty="0" err="1">
                  <a:solidFill>
                    <a:srgbClr val="000000"/>
                  </a:solidFill>
                  <a:latin typeface="Abhaya Libre Regular"/>
                </a:rPr>
                <a:t>leta</a:t>
              </a:r>
              <a:r>
                <a:rPr lang="en-US" sz="2400" b="1" spc="-36" dirty="0">
                  <a:solidFill>
                    <a:srgbClr val="000000"/>
                  </a:solidFill>
                  <a:latin typeface="Abhaya Libre Regular"/>
                </a:rPr>
                <a:t> 2030 bi </a:t>
              </a:r>
              <a:r>
                <a:rPr lang="en-US" sz="2400" b="1" spc="-36" dirty="0" err="1">
                  <a:solidFill>
                    <a:srgbClr val="000000"/>
                  </a:solidFill>
                  <a:latin typeface="Abhaya Libre Regular"/>
                </a:rPr>
                <a:t>lahko</a:t>
              </a:r>
              <a:r>
                <a:rPr lang="en-US" sz="2400" b="1" spc="-36" dirty="0">
                  <a:solidFill>
                    <a:srgbClr val="000000"/>
                  </a:solidFill>
                  <a:latin typeface="Abhaya Libre Regular"/>
                </a:rPr>
                <a:t> </a:t>
              </a:r>
              <a:r>
                <a:rPr lang="en-US" sz="2400" b="1" spc="-36" dirty="0" err="1">
                  <a:solidFill>
                    <a:srgbClr val="000000"/>
                  </a:solidFill>
                  <a:latin typeface="Abhaya Libre Regular"/>
                </a:rPr>
                <a:t>povečalo</a:t>
              </a:r>
              <a:r>
                <a:rPr lang="en-US" sz="2400" b="1" spc="-36" dirty="0">
                  <a:solidFill>
                    <a:srgbClr val="000000"/>
                  </a:solidFill>
                  <a:latin typeface="Abhaya Libre Regular"/>
                </a:rPr>
                <a:t> </a:t>
              </a:r>
              <a:r>
                <a:rPr lang="en-US" sz="2400" b="1" spc="-36" dirty="0" err="1">
                  <a:solidFill>
                    <a:srgbClr val="000000"/>
                  </a:solidFill>
                  <a:latin typeface="Abhaya Libre Regular"/>
                </a:rPr>
                <a:t>svetovni</a:t>
              </a:r>
              <a:r>
                <a:rPr lang="en-US" sz="2400" b="1" spc="-36" dirty="0">
                  <a:solidFill>
                    <a:srgbClr val="000000"/>
                  </a:solidFill>
                  <a:latin typeface="Abhaya Libre Regular"/>
                </a:rPr>
                <a:t> BDP za </a:t>
              </a:r>
              <a:r>
                <a:rPr lang="en-US" sz="2400" b="1" spc="-36" dirty="0" err="1">
                  <a:solidFill>
                    <a:srgbClr val="000000"/>
                  </a:solidFill>
                  <a:latin typeface="Abhaya Libre Regular"/>
                </a:rPr>
                <a:t>skoraj</a:t>
              </a:r>
              <a:r>
                <a:rPr lang="en-US" sz="2400" b="1" spc="-36" dirty="0">
                  <a:solidFill>
                    <a:srgbClr val="000000"/>
                  </a:solidFill>
                  <a:latin typeface="Abhaya Libre Regular"/>
                </a:rPr>
                <a:t> 6 </a:t>
              </a:r>
              <a:r>
                <a:rPr lang="en-US" sz="2400" b="1" spc="-36" dirty="0" err="1">
                  <a:solidFill>
                    <a:srgbClr val="000000"/>
                  </a:solidFill>
                  <a:latin typeface="Abhaya Libre Regular"/>
                </a:rPr>
                <a:t>bilijonov</a:t>
              </a:r>
              <a:r>
                <a:rPr lang="en-US" sz="2400" b="1" spc="-36" dirty="0">
                  <a:solidFill>
                    <a:srgbClr val="000000"/>
                  </a:solidFill>
                  <a:latin typeface="Abhaya Libre Regular"/>
                </a:rPr>
                <a:t> </a:t>
              </a:r>
              <a:r>
                <a:rPr lang="en-US" sz="2400" b="1" spc="-36" dirty="0" err="1">
                  <a:solidFill>
                    <a:srgbClr val="000000"/>
                  </a:solidFill>
                  <a:latin typeface="Abhaya Libre Regular"/>
                </a:rPr>
                <a:t>dolarjev</a:t>
              </a:r>
              <a:r>
                <a:rPr lang="en-US" sz="2400" b="1" spc="-36" dirty="0">
                  <a:solidFill>
                    <a:srgbClr val="000000"/>
                  </a:solidFill>
                  <a:latin typeface="Abhaya Libre Regular"/>
                </a:rPr>
                <a:t> in </a:t>
              </a:r>
              <a:r>
                <a:rPr lang="en-US" sz="2400" b="1" spc="-36" dirty="0" err="1">
                  <a:solidFill>
                    <a:srgbClr val="000000"/>
                  </a:solidFill>
                  <a:latin typeface="Abhaya Libre Regular"/>
                </a:rPr>
                <a:t>ustvarilo</a:t>
              </a:r>
              <a:r>
                <a:rPr lang="en-US" sz="2400" b="1" spc="-36" dirty="0">
                  <a:solidFill>
                    <a:srgbClr val="000000"/>
                  </a:solidFill>
                  <a:latin typeface="Abhaya Libre Regular"/>
                </a:rPr>
                <a:t> 5,3 </a:t>
              </a:r>
              <a:r>
                <a:rPr lang="en-US" sz="2400" b="1" spc="-36" dirty="0" err="1">
                  <a:solidFill>
                    <a:srgbClr val="000000"/>
                  </a:solidFill>
                  <a:latin typeface="Abhaya Libre Regular"/>
                </a:rPr>
                <a:t>milijona</a:t>
              </a:r>
              <a:r>
                <a:rPr lang="en-US" sz="2400" b="1" spc="-36" dirty="0">
                  <a:solidFill>
                    <a:srgbClr val="000000"/>
                  </a:solidFill>
                  <a:latin typeface="Abhaya Libre Regular"/>
                </a:rPr>
                <a:t> </a:t>
              </a:r>
              <a:r>
                <a:rPr lang="en-US" sz="2400" b="1" spc="-36" dirty="0" err="1">
                  <a:solidFill>
                    <a:srgbClr val="000000"/>
                  </a:solidFill>
                  <a:latin typeface="Abhaya Libre Regular"/>
                </a:rPr>
                <a:t>novih</a:t>
              </a:r>
              <a:r>
                <a:rPr lang="en-US" sz="2400" b="1" spc="-36" dirty="0">
                  <a:solidFill>
                    <a:srgbClr val="000000"/>
                  </a:solidFill>
                  <a:latin typeface="Abhaya Libre Regular"/>
                </a:rPr>
                <a:t> </a:t>
              </a:r>
              <a:r>
                <a:rPr lang="en-US" sz="2400" b="1" spc="-36" dirty="0" err="1">
                  <a:solidFill>
                    <a:srgbClr val="000000"/>
                  </a:solidFill>
                  <a:latin typeface="Abhaya Libre Regular"/>
                </a:rPr>
                <a:t>delovnih</a:t>
              </a:r>
              <a:r>
                <a:rPr lang="en-US" sz="2400" b="1" spc="-36" dirty="0">
                  <a:solidFill>
                    <a:srgbClr val="000000"/>
                  </a:solidFill>
                  <a:latin typeface="Abhaya Libre Regular"/>
                </a:rPr>
                <a:t> </a:t>
              </a:r>
              <a:r>
                <a:rPr lang="en-US" sz="2400" b="1" spc="-36" dirty="0" err="1">
                  <a:solidFill>
                    <a:srgbClr val="000000"/>
                  </a:solidFill>
                  <a:latin typeface="Abhaya Libre Regular"/>
                </a:rPr>
                <a:t>mest</a:t>
              </a:r>
              <a:r>
                <a:rPr lang="en-US" sz="2400" b="1" spc="-36" dirty="0">
                  <a:solidFill>
                    <a:srgbClr val="000000"/>
                  </a:solidFill>
                  <a:latin typeface="Abhaya Libre Regular"/>
                </a:rPr>
                <a:t>.</a:t>
              </a:r>
            </a:p>
          </p:txBody>
        </p:sp>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7859122" y="216970"/>
              <a:ext cx="2693009" cy="2585288"/>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724709" y="3710994"/>
              <a:ext cx="2406643" cy="2355501"/>
            </a:xfrm>
            <a:prstGeom prst="rect">
              <a:avLst/>
            </a:prstGeom>
          </p:spPr>
        </p:pic>
      </p:grpSp>
      <p:pic>
        <p:nvPicPr>
          <p:cNvPr id="20"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9614497">
            <a:off x="17215841" y="8047725"/>
            <a:ext cx="4352147" cy="4346443"/>
          </a:xfrm>
          <a:prstGeom prst="rect">
            <a:avLst/>
          </a:prstGeom>
        </p:spPr>
      </p:pic>
      <p:pic>
        <p:nvPicPr>
          <p:cNvPr id="12" name="Picture 14">
            <a:extLst>
              <a:ext uri="{FF2B5EF4-FFF2-40B4-BE49-F238E27FC236}">
                <a16:creationId xmlns:a16="http://schemas.microsoft.com/office/drawing/2014/main" id="{FB01E1B7-2B4F-B4A2-1C4C-EA5A174356A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1742234" y="6358409"/>
            <a:ext cx="3410539" cy="2449387"/>
          </a:xfrm>
          <a:prstGeom prst="rect">
            <a:avLst/>
          </a:prstGeom>
        </p:spPr>
      </p:pic>
    </p:spTree>
    <p:extLst>
      <p:ext uri="{BB962C8B-B14F-4D97-AF65-F5344CB8AC3E}">
        <p14:creationId xmlns:p14="http://schemas.microsoft.com/office/powerpoint/2010/main" val="3744387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9" name="TextBox 9"/>
          <p:cNvSpPr txBox="1"/>
          <p:nvPr/>
        </p:nvSpPr>
        <p:spPr>
          <a:xfrm>
            <a:off x="1710438" y="700141"/>
            <a:ext cx="14168731" cy="765979"/>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04- </a:t>
            </a:r>
            <a:r>
              <a:rPr lang="sl-SI" sz="6410" dirty="0">
                <a:solidFill>
                  <a:srgbClr val="000000"/>
                </a:solidFill>
                <a:latin typeface="Abhaya Libre Regular"/>
              </a:rPr>
              <a:t>Koristi</a:t>
            </a:r>
            <a:r>
              <a:rPr lang="en-US" sz="6410" dirty="0">
                <a:solidFill>
                  <a:srgbClr val="000000"/>
                </a:solidFill>
                <a:latin typeface="Abhaya Libre Regular"/>
              </a:rPr>
              <a:t> </a:t>
            </a:r>
            <a:r>
              <a:rPr lang="sl-SI" sz="6410" b="1" dirty="0">
                <a:solidFill>
                  <a:srgbClr val="000000"/>
                </a:solidFill>
                <a:latin typeface="Abhaya Libre Regular"/>
              </a:rPr>
              <a:t>izpopolnjevanja </a:t>
            </a:r>
            <a:r>
              <a:rPr lang="sl-SI" sz="6410" dirty="0">
                <a:solidFill>
                  <a:srgbClr val="000000"/>
                </a:solidFill>
                <a:latin typeface="Abhaya Libre Regular"/>
              </a:rPr>
              <a:t>za</a:t>
            </a:r>
            <a:r>
              <a:rPr lang="sl-SI" sz="6410" b="1" dirty="0">
                <a:solidFill>
                  <a:srgbClr val="000000"/>
                </a:solidFill>
                <a:latin typeface="Abhaya Libre Regular"/>
              </a:rPr>
              <a:t> organizacijo</a:t>
            </a:r>
            <a:endParaRPr lang="en-US" sz="6410" b="1" dirty="0">
              <a:solidFill>
                <a:srgbClr val="000000"/>
              </a:solidFill>
              <a:latin typeface="Abhaya Libre Regular"/>
            </a:endParaRPr>
          </a:p>
        </p:txBody>
      </p:sp>
      <p:graphicFrame>
        <p:nvGraphicFramePr>
          <p:cNvPr id="21" name="Diagram 20">
            <a:extLst>
              <a:ext uri="{FF2B5EF4-FFF2-40B4-BE49-F238E27FC236}">
                <a16:creationId xmlns:a16="http://schemas.microsoft.com/office/drawing/2014/main" id="{D52C594A-50AD-1B87-1F40-130ADE47477E}"/>
              </a:ext>
            </a:extLst>
          </p:cNvPr>
          <p:cNvGraphicFramePr/>
          <p:nvPr>
            <p:extLst>
              <p:ext uri="{D42A27DB-BD31-4B8C-83A1-F6EECF244321}">
                <p14:modId xmlns:p14="http://schemas.microsoft.com/office/powerpoint/2010/main" val="991908610"/>
              </p:ext>
            </p:extLst>
          </p:nvPr>
        </p:nvGraphicFramePr>
        <p:xfrm>
          <a:off x="1680868" y="1315998"/>
          <a:ext cx="12192000" cy="8128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22" name="Picture 3">
            <a:extLst>
              <a:ext uri="{FF2B5EF4-FFF2-40B4-BE49-F238E27FC236}">
                <a16:creationId xmlns:a16="http://schemas.microsoft.com/office/drawing/2014/main" id="{5B41AB83-A726-4559-4B63-5C77D863880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2934245" y="4818600"/>
            <a:ext cx="1081108" cy="1122795"/>
          </a:xfrm>
          <a:prstGeom prst="rect">
            <a:avLst/>
          </a:prstGeom>
        </p:spPr>
      </p:pic>
      <p:pic>
        <p:nvPicPr>
          <p:cNvPr id="23" name="Picture 26">
            <a:extLst>
              <a:ext uri="{FF2B5EF4-FFF2-40B4-BE49-F238E27FC236}">
                <a16:creationId xmlns:a16="http://schemas.microsoft.com/office/drawing/2014/main" id="{BEA4F163-4163-1DF4-F39F-A676A6D33D0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2237246" y="7167094"/>
            <a:ext cx="1186603" cy="1186603"/>
          </a:xfrm>
          <a:prstGeom prst="rect">
            <a:avLst/>
          </a:prstGeom>
        </p:spPr>
      </p:pic>
    </p:spTree>
    <p:extLst>
      <p:ext uri="{BB962C8B-B14F-4D97-AF65-F5344CB8AC3E}">
        <p14:creationId xmlns:p14="http://schemas.microsoft.com/office/powerpoint/2010/main" val="1581841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9" name="TextBox 9"/>
          <p:cNvSpPr txBox="1"/>
          <p:nvPr/>
        </p:nvSpPr>
        <p:spPr>
          <a:xfrm>
            <a:off x="2057400" y="743344"/>
            <a:ext cx="14549731" cy="765979"/>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04 –</a:t>
            </a:r>
            <a:r>
              <a:rPr lang="sl-SI" sz="6410" dirty="0">
                <a:solidFill>
                  <a:srgbClr val="000000"/>
                </a:solidFill>
                <a:latin typeface="Abhaya Libre Regular"/>
              </a:rPr>
              <a:t>Koristi </a:t>
            </a:r>
            <a:r>
              <a:rPr lang="sl-SI" sz="6410" b="1" dirty="0">
                <a:solidFill>
                  <a:srgbClr val="000000"/>
                </a:solidFill>
                <a:latin typeface="Abhaya Libre Regular"/>
              </a:rPr>
              <a:t>izpopolnjevanja za zaposlene</a:t>
            </a:r>
            <a:r>
              <a:rPr lang="en-US" sz="6410" b="1" dirty="0">
                <a:solidFill>
                  <a:srgbClr val="000000"/>
                </a:solidFill>
                <a:latin typeface="Abhaya Libre Regular"/>
              </a:rPr>
              <a:t> (a)</a:t>
            </a:r>
          </a:p>
        </p:txBody>
      </p:sp>
      <p:graphicFrame>
        <p:nvGraphicFramePr>
          <p:cNvPr id="7" name="Diagram 6">
            <a:extLst>
              <a:ext uri="{FF2B5EF4-FFF2-40B4-BE49-F238E27FC236}">
                <a16:creationId xmlns:a16="http://schemas.microsoft.com/office/drawing/2014/main" id="{587B8BD5-E39A-87B0-4307-B093CDCDF6C4}"/>
              </a:ext>
            </a:extLst>
          </p:cNvPr>
          <p:cNvGraphicFramePr/>
          <p:nvPr>
            <p:extLst>
              <p:ext uri="{D42A27DB-BD31-4B8C-83A1-F6EECF244321}">
                <p14:modId xmlns:p14="http://schemas.microsoft.com/office/powerpoint/2010/main" val="2154043800"/>
              </p:ext>
            </p:extLst>
          </p:nvPr>
        </p:nvGraphicFramePr>
        <p:xfrm>
          <a:off x="1371600" y="1600200"/>
          <a:ext cx="15773400" cy="70866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921791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9" name="TextBox 9"/>
          <p:cNvSpPr txBox="1"/>
          <p:nvPr/>
        </p:nvSpPr>
        <p:spPr>
          <a:xfrm>
            <a:off x="824164" y="445399"/>
            <a:ext cx="15773399" cy="765979"/>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04 - </a:t>
            </a:r>
            <a:r>
              <a:rPr lang="sl-SI" sz="6410" dirty="0">
                <a:solidFill>
                  <a:srgbClr val="000000"/>
                </a:solidFill>
                <a:latin typeface="Abhaya Libre Regular"/>
              </a:rPr>
              <a:t>Koristi </a:t>
            </a:r>
            <a:r>
              <a:rPr lang="sl-SI" sz="6410" b="1" dirty="0">
                <a:solidFill>
                  <a:srgbClr val="000000"/>
                </a:solidFill>
                <a:latin typeface="Abhaya Libre Regular"/>
              </a:rPr>
              <a:t>izpopolnjevanja za zaposlene</a:t>
            </a:r>
            <a:r>
              <a:rPr lang="en-US" sz="6410" b="1" dirty="0">
                <a:solidFill>
                  <a:srgbClr val="000000"/>
                </a:solidFill>
                <a:latin typeface="Abhaya Libre Regular"/>
              </a:rPr>
              <a:t> (</a:t>
            </a:r>
            <a:r>
              <a:rPr lang="sl-SI" sz="6410" b="1" dirty="0">
                <a:solidFill>
                  <a:srgbClr val="000000"/>
                </a:solidFill>
                <a:latin typeface="Abhaya Libre Regular"/>
              </a:rPr>
              <a:t>b</a:t>
            </a:r>
            <a:r>
              <a:rPr lang="en-US" sz="6410" b="1" dirty="0">
                <a:solidFill>
                  <a:srgbClr val="000000"/>
                </a:solidFill>
                <a:latin typeface="Abhaya Libre Regular"/>
              </a:rPr>
              <a:t>)</a:t>
            </a:r>
          </a:p>
        </p:txBody>
      </p:sp>
      <p:graphicFrame>
        <p:nvGraphicFramePr>
          <p:cNvPr id="7" name="Diagram 6">
            <a:extLst>
              <a:ext uri="{FF2B5EF4-FFF2-40B4-BE49-F238E27FC236}">
                <a16:creationId xmlns:a16="http://schemas.microsoft.com/office/drawing/2014/main" id="{587B8BD5-E39A-87B0-4307-B093CDCDF6C4}"/>
              </a:ext>
            </a:extLst>
          </p:cNvPr>
          <p:cNvGraphicFramePr/>
          <p:nvPr>
            <p:extLst>
              <p:ext uri="{D42A27DB-BD31-4B8C-83A1-F6EECF244321}">
                <p14:modId xmlns:p14="http://schemas.microsoft.com/office/powerpoint/2010/main" val="54607477"/>
              </p:ext>
            </p:extLst>
          </p:nvPr>
        </p:nvGraphicFramePr>
        <p:xfrm>
          <a:off x="1371600" y="1600200"/>
          <a:ext cx="15773400" cy="70866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089392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9" name="TextBox 9"/>
          <p:cNvSpPr txBox="1"/>
          <p:nvPr/>
        </p:nvSpPr>
        <p:spPr>
          <a:xfrm>
            <a:off x="4015354" y="743344"/>
            <a:ext cx="11758046" cy="765979"/>
          </a:xfrm>
          <a:prstGeom prst="rect">
            <a:avLst/>
          </a:prstGeom>
        </p:spPr>
        <p:txBody>
          <a:bodyPr wrap="square" lIns="0" tIns="0" rIns="0" bIns="0" rtlCol="0" anchor="t">
            <a:spAutoFit/>
          </a:bodyPr>
          <a:lstStyle/>
          <a:p>
            <a:pPr algn="ctr">
              <a:lnSpc>
                <a:spcPts val="5449"/>
              </a:lnSpc>
            </a:pPr>
            <a:r>
              <a:rPr lang="sl-SI" sz="6410" dirty="0">
                <a:solidFill>
                  <a:srgbClr val="000000"/>
                </a:solidFill>
                <a:latin typeface="Abhaya Libre Regular"/>
              </a:rPr>
              <a:t>Prekvalifikacija </a:t>
            </a:r>
            <a:r>
              <a:rPr lang="sl-SI" sz="6410" dirty="0" err="1">
                <a:solidFill>
                  <a:srgbClr val="000000"/>
                </a:solidFill>
                <a:latin typeface="Abhaya Libre Regular"/>
              </a:rPr>
              <a:t>vs</a:t>
            </a:r>
            <a:r>
              <a:rPr lang="sl-SI" sz="6410" dirty="0">
                <a:solidFill>
                  <a:srgbClr val="000000"/>
                </a:solidFill>
                <a:latin typeface="Abhaya Libre Regular"/>
              </a:rPr>
              <a:t>. Izpopolnjevanje</a:t>
            </a:r>
            <a:endParaRPr lang="en-US" sz="6410" dirty="0">
              <a:solidFill>
                <a:srgbClr val="000000"/>
              </a:solidFill>
              <a:latin typeface="Abhaya Libre Regular"/>
            </a:endParaRPr>
          </a:p>
        </p:txBody>
      </p:sp>
      <p:pic>
        <p:nvPicPr>
          <p:cNvPr id="19" name="Picture 18" descr="Text&#10;&#10;Description automatically generated">
            <a:extLst>
              <a:ext uri="{FF2B5EF4-FFF2-40B4-BE49-F238E27FC236}">
                <a16:creationId xmlns:a16="http://schemas.microsoft.com/office/drawing/2014/main" id="{32F39460-9A83-8F43-909E-290F7CD5603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73499" y="1514080"/>
            <a:ext cx="8549211" cy="7213058"/>
          </a:xfrm>
          <a:prstGeom prst="rect">
            <a:avLst/>
          </a:prstGeom>
        </p:spPr>
      </p:pic>
      <p:sp>
        <p:nvSpPr>
          <p:cNvPr id="20" name="TextBox 19">
            <a:extLst>
              <a:ext uri="{FF2B5EF4-FFF2-40B4-BE49-F238E27FC236}">
                <a16:creationId xmlns:a16="http://schemas.microsoft.com/office/drawing/2014/main" id="{16024408-54C7-BCCD-40B5-B40E6A4CBAB5}"/>
              </a:ext>
            </a:extLst>
          </p:cNvPr>
          <p:cNvSpPr txBox="1"/>
          <p:nvPr/>
        </p:nvSpPr>
        <p:spPr>
          <a:xfrm>
            <a:off x="4673499" y="8876584"/>
            <a:ext cx="1665071" cy="369332"/>
          </a:xfrm>
          <a:prstGeom prst="rect">
            <a:avLst/>
          </a:prstGeom>
          <a:noFill/>
        </p:spPr>
        <p:txBody>
          <a:bodyPr wrap="none" rtlCol="0">
            <a:spAutoFit/>
          </a:bodyPr>
          <a:lstStyle/>
          <a:p>
            <a:r>
              <a:rPr lang="en-US" i="1" dirty="0"/>
              <a:t>Source: </a:t>
            </a:r>
            <a:r>
              <a:rPr lang="en-US" dirty="0">
                <a:hlinkClick r:id="rId11"/>
              </a:rPr>
              <a:t>whitely </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0770731" y="4768328"/>
            <a:ext cx="7775659" cy="1894433"/>
          </a:xfrm>
          <a:prstGeom prst="rect">
            <a:avLst/>
          </a:prstGeom>
        </p:spPr>
      </p:pic>
      <p:grpSp>
        <p:nvGrpSpPr>
          <p:cNvPr id="5" name="Group 5"/>
          <p:cNvGrpSpPr/>
          <p:nvPr/>
        </p:nvGrpSpPr>
        <p:grpSpPr>
          <a:xfrm>
            <a:off x="14658560" y="2060782"/>
            <a:ext cx="657082" cy="657082"/>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989E"/>
            </a:solidFill>
          </p:spPr>
          <p:txBody>
            <a:bodyPr/>
            <a:lstStyle/>
            <a:p>
              <a:endParaRPr lang="sl-SI"/>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3665800" y="3547556"/>
            <a:ext cx="657082" cy="657082"/>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0E9E5"/>
            </a:solidFill>
          </p:spPr>
          <p:txBody>
            <a:bodyPr/>
            <a:lstStyle/>
            <a:p>
              <a:endParaRPr lang="sl-SI"/>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3382803" y="5303960"/>
            <a:ext cx="657082" cy="657082"/>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3A44"/>
            </a:solidFill>
          </p:spPr>
          <p:txBody>
            <a:bodyPr/>
            <a:lstStyle/>
            <a:p>
              <a:endParaRPr lang="sl-SI"/>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3752257" y="7056417"/>
            <a:ext cx="657082" cy="657082"/>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35454"/>
            </a:solidFill>
          </p:spPr>
          <p:txBody>
            <a:bodyPr/>
            <a:lstStyle/>
            <a:p>
              <a:endParaRPr lang="sl-SI"/>
            </a:p>
          </p:txBody>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4658560" y="8705205"/>
            <a:ext cx="657082" cy="657082"/>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B2A3"/>
            </a:solidFill>
          </p:spPr>
          <p:txBody>
            <a:bodyPr/>
            <a:lstStyle/>
            <a:p>
              <a:endParaRPr lang="sl-SI"/>
            </a:p>
          </p:txBody>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pic>
        <p:nvPicPr>
          <p:cNvPr id="20" name="Picture 20"/>
          <p:cNvPicPr>
            <a:picLocks noChangeAspect="1"/>
          </p:cNvPicPr>
          <p:nvPr/>
        </p:nvPicPr>
        <p:blipFill>
          <a:blip r:embed="rId4"/>
          <a:srcRect/>
          <a:stretch>
            <a:fillRect/>
          </a:stretch>
        </p:blipFill>
        <p:spPr>
          <a:xfrm>
            <a:off x="16418708" y="0"/>
            <a:ext cx="1869292" cy="1869292"/>
          </a:xfrm>
          <a:prstGeom prst="rect">
            <a:avLst/>
          </a:prstGeom>
        </p:spPr>
      </p:pic>
      <p:grpSp>
        <p:nvGrpSpPr>
          <p:cNvPr id="21" name="Group 21"/>
          <p:cNvGrpSpPr/>
          <p:nvPr/>
        </p:nvGrpSpPr>
        <p:grpSpPr>
          <a:xfrm>
            <a:off x="14770557" y="3970317"/>
            <a:ext cx="3086100" cy="3086100"/>
            <a:chOff x="0" y="0"/>
            <a:chExt cx="812800" cy="812800"/>
          </a:xfrm>
        </p:grpSpPr>
        <p:sp>
          <p:nvSpPr>
            <p:cNvPr id="22" name="Freeform 22"/>
            <p:cNvSpPr/>
            <p:nvPr/>
          </p:nvSpPr>
          <p:spPr>
            <a:xfrm>
              <a:off x="0" y="0"/>
              <a:ext cx="812800" cy="812800"/>
            </a:xfrm>
            <a:custGeom>
              <a:avLst/>
              <a:gdLst/>
              <a:ahLst/>
              <a:cxnLst/>
              <a:rect l="l" t="t"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23B2A3"/>
            </a:solidFill>
          </p:spPr>
          <p:txBody>
            <a:bodyPr/>
            <a:lstStyle/>
            <a:p>
              <a:endParaRPr lang="sl-SI"/>
            </a:p>
          </p:txBody>
        </p:sp>
        <p:sp>
          <p:nvSpPr>
            <p:cNvPr id="23" name="TextBox 23"/>
            <p:cNvSpPr txBox="1"/>
            <p:nvPr/>
          </p:nvSpPr>
          <p:spPr>
            <a:xfrm>
              <a:off x="0" y="-76200"/>
              <a:ext cx="812800" cy="889000"/>
            </a:xfrm>
            <a:prstGeom prst="rect">
              <a:avLst/>
            </a:prstGeom>
          </p:spPr>
          <p:txBody>
            <a:bodyPr lIns="50800" tIns="50800" rIns="50800" bIns="50800" rtlCol="0" anchor="ctr"/>
            <a:lstStyle/>
            <a:p>
              <a:pPr algn="ctr">
                <a:lnSpc>
                  <a:spcPts val="4479"/>
                </a:lnSpc>
              </a:pPr>
              <a:r>
                <a:rPr lang="sl-SI" sz="3199" dirty="0">
                  <a:solidFill>
                    <a:srgbClr val="FEFEFE"/>
                  </a:solidFill>
                  <a:latin typeface="Abhaya Libre Regular"/>
                </a:rPr>
                <a:t>Pametna specializacija </a:t>
              </a:r>
              <a:endParaRPr lang="en-US" sz="3199" dirty="0">
                <a:solidFill>
                  <a:srgbClr val="FEFEFE"/>
                </a:solidFill>
                <a:latin typeface="Abhaya Libre Regular"/>
              </a:endParaRPr>
            </a:p>
          </p:txBody>
        </p:sp>
      </p:grpSp>
      <p:sp>
        <p:nvSpPr>
          <p:cNvPr id="30" name="TextBox 30"/>
          <p:cNvSpPr txBox="1"/>
          <p:nvPr/>
        </p:nvSpPr>
        <p:spPr>
          <a:xfrm>
            <a:off x="2494248" y="2472301"/>
            <a:ext cx="8899201" cy="5215530"/>
          </a:xfrm>
          <a:prstGeom prst="rect">
            <a:avLst/>
          </a:prstGeom>
        </p:spPr>
        <p:txBody>
          <a:bodyPr lIns="0" tIns="0" rIns="0" bIns="0" rtlCol="0" anchor="t">
            <a:spAutoFit/>
          </a:bodyPr>
          <a:lstStyle/>
          <a:p>
            <a:pPr algn="just">
              <a:lnSpc>
                <a:spcPts val="3359"/>
              </a:lnSpc>
            </a:pPr>
            <a:r>
              <a:rPr lang="en-US" sz="2400" b="1" spc="-36" dirty="0" err="1">
                <a:solidFill>
                  <a:srgbClr val="000000"/>
                </a:solidFill>
                <a:latin typeface="Abhaya Libre Regular"/>
              </a:rPr>
              <a:t>Vpliv</a:t>
            </a:r>
            <a:r>
              <a:rPr lang="en-US" sz="2400" b="1" spc="-36" dirty="0">
                <a:solidFill>
                  <a:srgbClr val="000000"/>
                </a:solidFill>
                <a:latin typeface="Abhaya Libre Regular"/>
              </a:rPr>
              <a:t> COVID-19</a:t>
            </a:r>
            <a:endParaRPr lang="sl-SI" sz="2400" b="1" spc="-36" dirty="0">
              <a:solidFill>
                <a:srgbClr val="000000"/>
              </a:solidFill>
              <a:latin typeface="Abhaya Libre Regular"/>
            </a:endParaRPr>
          </a:p>
          <a:p>
            <a:pPr algn="just">
              <a:lnSpc>
                <a:spcPts val="3359"/>
              </a:lnSpc>
            </a:pPr>
            <a:r>
              <a:rPr lang="en-US" sz="2400" spc="-36" dirty="0" err="1">
                <a:solidFill>
                  <a:srgbClr val="000000"/>
                </a:solidFill>
                <a:latin typeface="Abhaya Libre Regular"/>
              </a:rPr>
              <a:t>Zaradi</a:t>
            </a:r>
            <a:r>
              <a:rPr lang="en-US" sz="2400" spc="-36" dirty="0">
                <a:solidFill>
                  <a:srgbClr val="000000"/>
                </a:solidFill>
                <a:latin typeface="Abhaya Libre Regular"/>
              </a:rPr>
              <a:t> </a:t>
            </a:r>
            <a:r>
              <a:rPr lang="en-US" sz="2400" spc="-36" dirty="0" err="1">
                <a:solidFill>
                  <a:srgbClr val="000000"/>
                </a:solidFill>
                <a:latin typeface="Abhaya Libre Regular"/>
              </a:rPr>
              <a:t>pandemije</a:t>
            </a:r>
            <a:r>
              <a:rPr lang="en-US" sz="2400" spc="-36" dirty="0">
                <a:solidFill>
                  <a:srgbClr val="000000"/>
                </a:solidFill>
                <a:latin typeface="Abhaya Libre Regular"/>
              </a:rPr>
              <a:t> je </a:t>
            </a:r>
            <a:r>
              <a:rPr lang="en-US" sz="2400" spc="-36" dirty="0" err="1">
                <a:solidFill>
                  <a:srgbClr val="000000"/>
                </a:solidFill>
                <a:latin typeface="Abhaya Libre Regular"/>
              </a:rPr>
              <a:t>stopnja</a:t>
            </a:r>
            <a:r>
              <a:rPr lang="en-US" sz="2400" spc="-36" dirty="0">
                <a:solidFill>
                  <a:srgbClr val="000000"/>
                </a:solidFill>
                <a:latin typeface="Abhaya Libre Regular"/>
              </a:rPr>
              <a:t> </a:t>
            </a:r>
            <a:r>
              <a:rPr lang="en-US" sz="2400" spc="-36" dirty="0" err="1">
                <a:solidFill>
                  <a:srgbClr val="000000"/>
                </a:solidFill>
                <a:latin typeface="Abhaya Libre Regular"/>
              </a:rPr>
              <a:t>brezposelnosti</a:t>
            </a:r>
            <a:r>
              <a:rPr lang="en-US" sz="2400" spc="-36" dirty="0">
                <a:solidFill>
                  <a:srgbClr val="000000"/>
                </a:solidFill>
                <a:latin typeface="Abhaya Libre Regular"/>
              </a:rPr>
              <a:t> </a:t>
            </a:r>
            <a:r>
              <a:rPr lang="en-US" sz="2400" spc="-36" dirty="0" err="1">
                <a:solidFill>
                  <a:srgbClr val="000000"/>
                </a:solidFill>
                <a:latin typeface="Abhaya Libre Regular"/>
              </a:rPr>
              <a:t>narasla</a:t>
            </a:r>
            <a:r>
              <a:rPr lang="en-US" sz="2400" spc="-36" dirty="0">
                <a:solidFill>
                  <a:srgbClr val="000000"/>
                </a:solidFill>
                <a:latin typeface="Abhaya Libre Regular"/>
              </a:rPr>
              <a:t>, </a:t>
            </a:r>
            <a:r>
              <a:rPr lang="en-US" sz="2400" spc="-36" dirty="0" err="1">
                <a:solidFill>
                  <a:srgbClr val="000000"/>
                </a:solidFill>
                <a:latin typeface="Abhaya Libre Regular"/>
              </a:rPr>
              <a:t>medtem</a:t>
            </a:r>
            <a:r>
              <a:rPr lang="en-US" sz="2400" spc="-36" dirty="0">
                <a:solidFill>
                  <a:srgbClr val="000000"/>
                </a:solidFill>
                <a:latin typeface="Abhaya Libre Regular"/>
              </a:rPr>
              <a:t> ko je </a:t>
            </a:r>
            <a:r>
              <a:rPr lang="en-US" sz="2400" spc="-36" dirty="0" err="1">
                <a:solidFill>
                  <a:srgbClr val="000000"/>
                </a:solidFill>
                <a:latin typeface="Abhaya Libre Regular"/>
              </a:rPr>
              <a:t>varnost</a:t>
            </a:r>
            <a:r>
              <a:rPr lang="en-US" sz="2400" spc="-36" dirty="0">
                <a:solidFill>
                  <a:srgbClr val="000000"/>
                </a:solidFill>
                <a:latin typeface="Abhaya Libre Regular"/>
              </a:rPr>
              <a:t> </a:t>
            </a:r>
            <a:r>
              <a:rPr lang="en-US" sz="2400" spc="-36" dirty="0" err="1">
                <a:solidFill>
                  <a:srgbClr val="000000"/>
                </a:solidFill>
                <a:latin typeface="Abhaya Libre Regular"/>
              </a:rPr>
              <a:t>zaposlitve</a:t>
            </a:r>
            <a:r>
              <a:rPr lang="en-US" sz="2400" spc="-36" dirty="0">
                <a:solidFill>
                  <a:srgbClr val="000000"/>
                </a:solidFill>
                <a:latin typeface="Abhaya Libre Regular"/>
              </a:rPr>
              <a:t> </a:t>
            </a:r>
            <a:r>
              <a:rPr lang="en-US" sz="2400" spc="-36" dirty="0" err="1">
                <a:solidFill>
                  <a:srgbClr val="000000"/>
                </a:solidFill>
                <a:latin typeface="Abhaya Libre Regular"/>
              </a:rPr>
              <a:t>doživela</a:t>
            </a:r>
            <a:r>
              <a:rPr lang="en-US" sz="2400" spc="-36" dirty="0">
                <a:solidFill>
                  <a:srgbClr val="000000"/>
                </a:solidFill>
                <a:latin typeface="Abhaya Libre Regular"/>
              </a:rPr>
              <a:t> </a:t>
            </a:r>
            <a:r>
              <a:rPr lang="en-US" sz="2400" spc="-36" dirty="0" err="1">
                <a:solidFill>
                  <a:srgbClr val="000000"/>
                </a:solidFill>
                <a:latin typeface="Abhaya Libre Regular"/>
              </a:rPr>
              <a:t>obraten</a:t>
            </a:r>
            <a:r>
              <a:rPr lang="en-US" sz="2400" spc="-36" dirty="0">
                <a:solidFill>
                  <a:srgbClr val="000000"/>
                </a:solidFill>
                <a:latin typeface="Abhaya Libre Regular"/>
              </a:rPr>
              <a:t> trend. To je </a:t>
            </a:r>
            <a:r>
              <a:rPr lang="en-US" sz="2400" spc="-36" dirty="0" err="1">
                <a:solidFill>
                  <a:srgbClr val="000000"/>
                </a:solidFill>
                <a:latin typeface="Abhaya Libre Regular"/>
              </a:rPr>
              <a:t>prizadelo</a:t>
            </a:r>
            <a:r>
              <a:rPr lang="en-US" sz="2400" spc="-36" dirty="0">
                <a:solidFill>
                  <a:srgbClr val="000000"/>
                </a:solidFill>
                <a:latin typeface="Abhaya Libre Regular"/>
              </a:rPr>
              <a:t> </a:t>
            </a:r>
            <a:r>
              <a:rPr lang="en-US" sz="2400" spc="-36" dirty="0" err="1">
                <a:solidFill>
                  <a:srgbClr val="000000"/>
                </a:solidFill>
                <a:latin typeface="Abhaya Libre Regular"/>
              </a:rPr>
              <a:t>sposobnost</a:t>
            </a:r>
            <a:r>
              <a:rPr lang="en-US" sz="2400" spc="-36" dirty="0">
                <a:solidFill>
                  <a:srgbClr val="000000"/>
                </a:solidFill>
                <a:latin typeface="Abhaya Libre Regular"/>
              </a:rPr>
              <a:t> </a:t>
            </a:r>
            <a:r>
              <a:rPr lang="en-US" sz="2400" spc="-36" dirty="0" err="1">
                <a:solidFill>
                  <a:srgbClr val="000000"/>
                </a:solidFill>
                <a:latin typeface="Abhaya Libre Regular"/>
              </a:rPr>
              <a:t>ljudi</a:t>
            </a:r>
            <a:r>
              <a:rPr lang="en-US" sz="2400" spc="-36" dirty="0">
                <a:solidFill>
                  <a:srgbClr val="000000"/>
                </a:solidFill>
                <a:latin typeface="Abhaya Libre Regular"/>
              </a:rPr>
              <a:t>, da se </a:t>
            </a:r>
            <a:r>
              <a:rPr lang="en-US" sz="2400" spc="-36" dirty="0" err="1">
                <a:solidFill>
                  <a:srgbClr val="000000"/>
                </a:solidFill>
                <a:latin typeface="Abhaya Libre Regular"/>
              </a:rPr>
              <a:t>preživijo</a:t>
            </a:r>
            <a:r>
              <a:rPr lang="en-US" sz="2400" spc="-36" dirty="0">
                <a:solidFill>
                  <a:srgbClr val="000000"/>
                </a:solidFill>
                <a:latin typeface="Abhaya Libre Regular"/>
              </a:rPr>
              <a:t>, in </a:t>
            </a:r>
            <a:r>
              <a:rPr lang="en-US" sz="2400" spc="-36" dirty="0" err="1">
                <a:solidFill>
                  <a:srgbClr val="000000"/>
                </a:solidFill>
                <a:latin typeface="Abhaya Libre Regular"/>
              </a:rPr>
              <a:t>povzročilo</a:t>
            </a:r>
            <a:r>
              <a:rPr lang="en-US" sz="2400" spc="-36" dirty="0">
                <a:solidFill>
                  <a:srgbClr val="000000"/>
                </a:solidFill>
                <a:latin typeface="Abhaya Libre Regular"/>
              </a:rPr>
              <a:t> </a:t>
            </a:r>
            <a:r>
              <a:rPr lang="en-US" sz="2400" spc="-36" dirty="0" err="1">
                <a:solidFill>
                  <a:srgbClr val="000000"/>
                </a:solidFill>
                <a:latin typeface="Abhaya Libre Regular"/>
              </a:rPr>
              <a:t>velik</a:t>
            </a:r>
            <a:r>
              <a:rPr lang="en-US" sz="2400" spc="-36" dirty="0">
                <a:solidFill>
                  <a:srgbClr val="000000"/>
                </a:solidFill>
                <a:latin typeface="Abhaya Libre Regular"/>
              </a:rPr>
              <a:t> </a:t>
            </a:r>
            <a:r>
              <a:rPr lang="en-US" sz="2400" spc="-36" dirty="0" err="1">
                <a:solidFill>
                  <a:srgbClr val="000000"/>
                </a:solidFill>
                <a:latin typeface="Abhaya Libre Regular"/>
              </a:rPr>
              <a:t>upad</a:t>
            </a:r>
            <a:r>
              <a:rPr lang="en-US" sz="2400" spc="-36" dirty="0">
                <a:solidFill>
                  <a:srgbClr val="000000"/>
                </a:solidFill>
                <a:latin typeface="Abhaya Libre Regular"/>
              </a:rPr>
              <a:t> </a:t>
            </a:r>
            <a:r>
              <a:rPr lang="en-US" sz="2400" spc="-36" dirty="0" err="1">
                <a:solidFill>
                  <a:srgbClr val="000000"/>
                </a:solidFill>
                <a:latin typeface="Abhaya Libre Regular"/>
              </a:rPr>
              <a:t>svetovnega</a:t>
            </a:r>
            <a:r>
              <a:rPr lang="en-US" sz="2400" spc="-36" dirty="0">
                <a:solidFill>
                  <a:srgbClr val="000000"/>
                </a:solidFill>
                <a:latin typeface="Abhaya Libre Regular"/>
              </a:rPr>
              <a:t> </a:t>
            </a:r>
            <a:r>
              <a:rPr lang="en-US" sz="2400" spc="-36" dirty="0" err="1">
                <a:solidFill>
                  <a:srgbClr val="000000"/>
                </a:solidFill>
                <a:latin typeface="Abhaya Libre Regular"/>
              </a:rPr>
              <a:t>gospodarstva</a:t>
            </a:r>
            <a:r>
              <a:rPr lang="en-US" sz="2400" spc="-36" dirty="0">
                <a:solidFill>
                  <a:srgbClr val="000000"/>
                </a:solidFill>
                <a:latin typeface="Abhaya Libre Regular"/>
              </a:rPr>
              <a:t>.</a:t>
            </a:r>
            <a:endParaRPr lang="sl-SI" sz="2400" spc="-36" dirty="0">
              <a:solidFill>
                <a:srgbClr val="000000"/>
              </a:solidFill>
              <a:latin typeface="Abhaya Libre Regular"/>
            </a:endParaRPr>
          </a:p>
          <a:p>
            <a:pPr algn="just">
              <a:lnSpc>
                <a:spcPts val="3359"/>
              </a:lnSpc>
            </a:pPr>
            <a:endParaRPr lang="sl-SI" sz="2400" spc="-36" dirty="0">
              <a:solidFill>
                <a:srgbClr val="000000"/>
              </a:solidFill>
              <a:latin typeface="Abhaya Libre Regular"/>
            </a:endParaRPr>
          </a:p>
          <a:p>
            <a:pPr algn="just">
              <a:lnSpc>
                <a:spcPts val="3359"/>
              </a:lnSpc>
            </a:pPr>
            <a:r>
              <a:rPr lang="en-US" sz="2400" spc="-36" dirty="0" err="1">
                <a:solidFill>
                  <a:srgbClr val="000000"/>
                </a:solidFill>
                <a:latin typeface="Abhaya Libre Regular"/>
              </a:rPr>
              <a:t>Vendar</a:t>
            </a:r>
            <a:r>
              <a:rPr lang="en-US" sz="2400" spc="-36" dirty="0">
                <a:solidFill>
                  <a:srgbClr val="000000"/>
                </a:solidFill>
                <a:latin typeface="Abhaya Libre Regular"/>
              </a:rPr>
              <a:t> pa, </a:t>
            </a:r>
            <a:r>
              <a:rPr lang="en-US" sz="2400" spc="-36" dirty="0" err="1">
                <a:solidFill>
                  <a:srgbClr val="000000"/>
                </a:solidFill>
                <a:latin typeface="Abhaya Libre Regular"/>
              </a:rPr>
              <a:t>kot</a:t>
            </a:r>
            <a:r>
              <a:rPr lang="en-US" sz="2400" spc="-36" dirty="0">
                <a:solidFill>
                  <a:srgbClr val="000000"/>
                </a:solidFill>
                <a:latin typeface="Abhaya Libre Regular"/>
              </a:rPr>
              <a:t> </a:t>
            </a:r>
            <a:r>
              <a:rPr lang="en-US" sz="2400" spc="-36" dirty="0" err="1">
                <a:solidFill>
                  <a:srgbClr val="000000"/>
                </a:solidFill>
                <a:latin typeface="Abhaya Libre Regular"/>
              </a:rPr>
              <a:t>kaže</a:t>
            </a:r>
            <a:r>
              <a:rPr lang="en-US" sz="2400" spc="-36" dirty="0">
                <a:solidFill>
                  <a:srgbClr val="000000"/>
                </a:solidFill>
                <a:latin typeface="Abhaya Libre Regular"/>
              </a:rPr>
              <a:t> </a:t>
            </a:r>
            <a:r>
              <a:rPr lang="en-US" sz="2400" spc="-36" dirty="0" err="1">
                <a:solidFill>
                  <a:srgbClr val="000000"/>
                </a:solidFill>
                <a:latin typeface="Abhaya Libre Regular"/>
              </a:rPr>
              <a:t>zgodovina</a:t>
            </a:r>
            <a:r>
              <a:rPr lang="en-US" sz="2400" spc="-36" dirty="0">
                <a:solidFill>
                  <a:srgbClr val="000000"/>
                </a:solidFill>
                <a:latin typeface="Abhaya Libre Regular"/>
              </a:rPr>
              <a:t>, </a:t>
            </a:r>
            <a:r>
              <a:rPr lang="en-US" sz="2400" spc="-36" dirty="0" err="1">
                <a:solidFill>
                  <a:srgbClr val="000000"/>
                </a:solidFill>
                <a:latin typeface="Abhaya Libre Regular"/>
              </a:rPr>
              <a:t>veliki</a:t>
            </a:r>
            <a:r>
              <a:rPr lang="en-US" sz="2400" spc="-36" dirty="0">
                <a:solidFill>
                  <a:srgbClr val="000000"/>
                </a:solidFill>
                <a:latin typeface="Abhaya Libre Regular"/>
              </a:rPr>
              <a:t> </a:t>
            </a:r>
            <a:r>
              <a:rPr lang="en-US" sz="2400" spc="-36" dirty="0" err="1">
                <a:solidFill>
                  <a:srgbClr val="000000"/>
                </a:solidFill>
                <a:latin typeface="Abhaya Libre Regular"/>
              </a:rPr>
              <a:t>naravni</a:t>
            </a:r>
            <a:r>
              <a:rPr lang="en-US" sz="2400" spc="-36" dirty="0">
                <a:solidFill>
                  <a:srgbClr val="000000"/>
                </a:solidFill>
                <a:latin typeface="Abhaya Libre Regular"/>
              </a:rPr>
              <a:t> </a:t>
            </a:r>
            <a:r>
              <a:rPr lang="en-US" sz="2400" spc="-36" dirty="0" err="1">
                <a:solidFill>
                  <a:srgbClr val="000000"/>
                </a:solidFill>
                <a:latin typeface="Abhaya Libre Regular"/>
              </a:rPr>
              <a:t>nesreči</a:t>
            </a:r>
            <a:r>
              <a:rPr lang="en-US" sz="2400" spc="-36" dirty="0">
                <a:solidFill>
                  <a:srgbClr val="000000"/>
                </a:solidFill>
                <a:latin typeface="Abhaya Libre Regular"/>
              </a:rPr>
              <a:t> </a:t>
            </a:r>
            <a:r>
              <a:rPr lang="en-US" sz="2400" spc="-36" dirty="0" err="1">
                <a:solidFill>
                  <a:srgbClr val="000000"/>
                </a:solidFill>
                <a:latin typeface="Abhaya Libre Regular"/>
              </a:rPr>
              <a:t>ali</a:t>
            </a:r>
            <a:r>
              <a:rPr lang="en-US" sz="2400" spc="-36" dirty="0">
                <a:solidFill>
                  <a:srgbClr val="000000"/>
                </a:solidFill>
                <a:latin typeface="Abhaya Libre Regular"/>
              </a:rPr>
              <a:t> </a:t>
            </a:r>
            <a:r>
              <a:rPr lang="en-US" sz="2400" spc="-36" dirty="0" err="1">
                <a:solidFill>
                  <a:srgbClr val="000000"/>
                </a:solidFill>
                <a:latin typeface="Abhaya Libre Regular"/>
              </a:rPr>
              <a:t>pandemiji</a:t>
            </a:r>
            <a:r>
              <a:rPr lang="en-US" sz="2400" spc="-36" dirty="0">
                <a:solidFill>
                  <a:srgbClr val="000000"/>
                </a:solidFill>
                <a:latin typeface="Abhaya Libre Regular"/>
              </a:rPr>
              <a:t> </a:t>
            </a:r>
            <a:r>
              <a:rPr lang="en-US" sz="2400" spc="-36" dirty="0" err="1">
                <a:solidFill>
                  <a:srgbClr val="000000"/>
                </a:solidFill>
                <a:latin typeface="Abhaya Libre Regular"/>
              </a:rPr>
              <a:t>običajno</a:t>
            </a:r>
            <a:r>
              <a:rPr lang="en-US" sz="2400" spc="-36" dirty="0">
                <a:solidFill>
                  <a:srgbClr val="000000"/>
                </a:solidFill>
                <a:latin typeface="Abhaya Libre Regular"/>
              </a:rPr>
              <a:t> </a:t>
            </a:r>
            <a:r>
              <a:rPr lang="en-US" sz="2400" spc="-36" dirty="0" err="1">
                <a:solidFill>
                  <a:srgbClr val="000000"/>
                </a:solidFill>
                <a:latin typeface="Abhaya Libre Regular"/>
              </a:rPr>
              <a:t>sledi</a:t>
            </a:r>
            <a:r>
              <a:rPr lang="en-US" sz="2400" spc="-36" dirty="0">
                <a:solidFill>
                  <a:srgbClr val="000000"/>
                </a:solidFill>
                <a:latin typeface="Abhaya Libre Regular"/>
              </a:rPr>
              <a:t> </a:t>
            </a:r>
            <a:r>
              <a:rPr lang="en-US" sz="2400" spc="-36" dirty="0" err="1">
                <a:solidFill>
                  <a:srgbClr val="000000"/>
                </a:solidFill>
                <a:latin typeface="Abhaya Libre Regular"/>
              </a:rPr>
              <a:t>obdobje</a:t>
            </a:r>
            <a:r>
              <a:rPr lang="en-US" sz="2400" spc="-36" dirty="0">
                <a:solidFill>
                  <a:srgbClr val="000000"/>
                </a:solidFill>
                <a:latin typeface="Abhaya Libre Regular"/>
              </a:rPr>
              <a:t> </a:t>
            </a:r>
            <a:r>
              <a:rPr lang="en-US" sz="2400" spc="-36" dirty="0" err="1">
                <a:solidFill>
                  <a:srgbClr val="000000"/>
                </a:solidFill>
                <a:latin typeface="Abhaya Libre Regular"/>
              </a:rPr>
              <a:t>blaginje</a:t>
            </a:r>
            <a:r>
              <a:rPr lang="en-US" sz="2400" spc="-36" dirty="0">
                <a:solidFill>
                  <a:srgbClr val="000000"/>
                </a:solidFill>
                <a:latin typeface="Abhaya Libre Regular"/>
              </a:rPr>
              <a:t>. Po </a:t>
            </a:r>
            <a:r>
              <a:rPr lang="en-US" sz="2400" spc="-36" dirty="0" err="1">
                <a:solidFill>
                  <a:srgbClr val="000000"/>
                </a:solidFill>
                <a:latin typeface="Abhaya Libre Regular"/>
              </a:rPr>
              <a:t>raziskavah</a:t>
            </a:r>
            <a:r>
              <a:rPr lang="en-US" sz="2400" spc="-36" dirty="0">
                <a:solidFill>
                  <a:srgbClr val="000000"/>
                </a:solidFill>
                <a:latin typeface="Abhaya Libre Regular"/>
              </a:rPr>
              <a:t> </a:t>
            </a:r>
            <a:r>
              <a:rPr lang="en-US" sz="2400" spc="-36" dirty="0" err="1">
                <a:solidFill>
                  <a:srgbClr val="000000"/>
                </a:solidFill>
                <a:latin typeface="Abhaya Libre Regular"/>
              </a:rPr>
              <a:t>bo</a:t>
            </a:r>
            <a:r>
              <a:rPr lang="en-US" sz="2400" spc="-36" dirty="0">
                <a:solidFill>
                  <a:srgbClr val="000000"/>
                </a:solidFill>
                <a:latin typeface="Abhaya Libre Regular"/>
              </a:rPr>
              <a:t> </a:t>
            </a:r>
            <a:r>
              <a:rPr lang="en-US" sz="2400" spc="-36" dirty="0" err="1">
                <a:solidFill>
                  <a:srgbClr val="000000"/>
                </a:solidFill>
                <a:latin typeface="Abhaya Libre Regular"/>
              </a:rPr>
              <a:t>svet</a:t>
            </a:r>
            <a:r>
              <a:rPr lang="en-US" sz="2400" spc="-36" dirty="0">
                <a:solidFill>
                  <a:srgbClr val="000000"/>
                </a:solidFill>
                <a:latin typeface="Abhaya Libre Regular"/>
              </a:rPr>
              <a:t> </a:t>
            </a:r>
            <a:r>
              <a:rPr lang="en-US" sz="2400" spc="-36" dirty="0" err="1">
                <a:solidFill>
                  <a:srgbClr val="000000"/>
                </a:solidFill>
                <a:latin typeface="Abhaya Libre Regular"/>
              </a:rPr>
              <a:t>doživel</a:t>
            </a:r>
            <a:r>
              <a:rPr lang="en-US" sz="2400" spc="-36" dirty="0">
                <a:solidFill>
                  <a:srgbClr val="000000"/>
                </a:solidFill>
                <a:latin typeface="Abhaya Libre Regular"/>
              </a:rPr>
              <a:t> </a:t>
            </a:r>
            <a:r>
              <a:rPr lang="en-US" sz="2400" spc="-36" dirty="0" err="1">
                <a:solidFill>
                  <a:srgbClr val="000000"/>
                </a:solidFill>
                <a:latin typeface="Abhaya Libre Regular"/>
              </a:rPr>
              <a:t>razcvet</a:t>
            </a:r>
            <a:r>
              <a:rPr lang="en-US" sz="2400" spc="-36" dirty="0">
                <a:solidFill>
                  <a:srgbClr val="000000"/>
                </a:solidFill>
                <a:latin typeface="Abhaya Libre Regular"/>
              </a:rPr>
              <a:t> po </a:t>
            </a:r>
            <a:r>
              <a:rPr lang="en-US" sz="2400" spc="-36" dirty="0" err="1">
                <a:solidFill>
                  <a:srgbClr val="000000"/>
                </a:solidFill>
                <a:latin typeface="Abhaya Libre Regular"/>
              </a:rPr>
              <a:t>pandemiji</a:t>
            </a:r>
            <a:r>
              <a:rPr lang="en-US" sz="2400" spc="-36" dirty="0">
                <a:solidFill>
                  <a:srgbClr val="000000"/>
                </a:solidFill>
                <a:latin typeface="Abhaya Libre Regular"/>
              </a:rPr>
              <a:t>, </a:t>
            </a:r>
            <a:r>
              <a:rPr lang="en-US" sz="2400" spc="-36" dirty="0" err="1">
                <a:solidFill>
                  <a:srgbClr val="000000"/>
                </a:solidFill>
                <a:latin typeface="Abhaya Libre Regular"/>
              </a:rPr>
              <a:t>čeprav</a:t>
            </a:r>
            <a:r>
              <a:rPr lang="en-US" sz="2400" spc="-36" dirty="0">
                <a:solidFill>
                  <a:srgbClr val="000000"/>
                </a:solidFill>
                <a:latin typeface="Abhaya Libre Regular"/>
              </a:rPr>
              <a:t> je COVID </a:t>
            </a:r>
            <a:r>
              <a:rPr lang="en-US" sz="2400" spc="-36" dirty="0" err="1">
                <a:solidFill>
                  <a:srgbClr val="000000"/>
                </a:solidFill>
                <a:latin typeface="Abhaya Libre Regular"/>
              </a:rPr>
              <a:t>še</a:t>
            </a:r>
            <a:r>
              <a:rPr lang="en-US" sz="2400" spc="-36" dirty="0">
                <a:solidFill>
                  <a:srgbClr val="000000"/>
                </a:solidFill>
                <a:latin typeface="Abhaya Libre Regular"/>
              </a:rPr>
              <a:t> </a:t>
            </a:r>
            <a:r>
              <a:rPr lang="en-US" sz="2400" spc="-36" dirty="0" err="1">
                <a:solidFill>
                  <a:srgbClr val="000000"/>
                </a:solidFill>
                <a:latin typeface="Abhaya Libre Regular"/>
              </a:rPr>
              <a:t>vedno</a:t>
            </a:r>
            <a:r>
              <a:rPr lang="en-US" sz="2400" spc="-36" dirty="0">
                <a:solidFill>
                  <a:srgbClr val="000000"/>
                </a:solidFill>
                <a:latin typeface="Abhaya Libre Regular"/>
              </a:rPr>
              <a:t> </a:t>
            </a:r>
            <a:r>
              <a:rPr lang="en-US" sz="2400" spc="-36" dirty="0" err="1">
                <a:solidFill>
                  <a:srgbClr val="000000"/>
                </a:solidFill>
                <a:latin typeface="Abhaya Libre Regular"/>
              </a:rPr>
              <a:t>prisoten</a:t>
            </a:r>
            <a:r>
              <a:rPr lang="en-US" sz="2400" spc="-36" dirty="0">
                <a:solidFill>
                  <a:srgbClr val="000000"/>
                </a:solidFill>
                <a:latin typeface="Abhaya Libre Regular"/>
              </a:rPr>
              <a:t>.</a:t>
            </a:r>
            <a:endParaRPr lang="sl-SI" sz="2400" spc="-36" dirty="0">
              <a:solidFill>
                <a:srgbClr val="000000"/>
              </a:solidFill>
              <a:latin typeface="Abhaya Libre Regular"/>
            </a:endParaRPr>
          </a:p>
          <a:p>
            <a:pPr algn="just">
              <a:lnSpc>
                <a:spcPts val="3359"/>
              </a:lnSpc>
            </a:pPr>
            <a:endParaRPr lang="sl-SI"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Z </a:t>
            </a:r>
            <a:r>
              <a:rPr lang="en-US" sz="2400" spc="-36" dirty="0" err="1">
                <a:solidFill>
                  <a:srgbClr val="000000"/>
                </a:solidFill>
                <a:latin typeface="Abhaya Libre Regular"/>
              </a:rPr>
              <a:t>učenjem</a:t>
            </a:r>
            <a:r>
              <a:rPr lang="en-US" sz="2400" spc="-36" dirty="0">
                <a:solidFill>
                  <a:srgbClr val="000000"/>
                </a:solidFill>
                <a:latin typeface="Abhaya Libre Regular"/>
              </a:rPr>
              <a:t> </a:t>
            </a:r>
            <a:r>
              <a:rPr lang="en-US" sz="2400" spc="-36" dirty="0" err="1">
                <a:solidFill>
                  <a:srgbClr val="000000"/>
                </a:solidFill>
                <a:latin typeface="Abhaya Libre Regular"/>
              </a:rPr>
              <a:t>novih</a:t>
            </a:r>
            <a:r>
              <a:rPr lang="en-US" sz="2400" spc="-36" dirty="0">
                <a:solidFill>
                  <a:srgbClr val="000000"/>
                </a:solidFill>
                <a:latin typeface="Abhaya Libre Regular"/>
              </a:rPr>
              <a:t> </a:t>
            </a:r>
            <a:r>
              <a:rPr lang="en-US" sz="2400" spc="-36" dirty="0" err="1">
                <a:solidFill>
                  <a:srgbClr val="000000"/>
                </a:solidFill>
                <a:latin typeface="Abhaya Libre Regular"/>
              </a:rPr>
              <a:t>spretnosti</a:t>
            </a:r>
            <a:r>
              <a:rPr lang="en-US" sz="2400" spc="-36" dirty="0">
                <a:solidFill>
                  <a:srgbClr val="000000"/>
                </a:solidFill>
                <a:latin typeface="Abhaya Libre Regular"/>
              </a:rPr>
              <a:t> </a:t>
            </a:r>
            <a:r>
              <a:rPr lang="en-US" sz="2400" spc="-36" dirty="0" err="1">
                <a:solidFill>
                  <a:srgbClr val="000000"/>
                </a:solidFill>
                <a:latin typeface="Abhaya Libre Regular"/>
              </a:rPr>
              <a:t>boste</a:t>
            </a:r>
            <a:r>
              <a:rPr lang="en-US" sz="2400" spc="-36" dirty="0">
                <a:solidFill>
                  <a:srgbClr val="000000"/>
                </a:solidFill>
                <a:latin typeface="Abhaya Libre Regular"/>
              </a:rPr>
              <a:t> </a:t>
            </a:r>
            <a:r>
              <a:rPr lang="en-US" sz="2400" spc="-36" dirty="0" err="1">
                <a:solidFill>
                  <a:srgbClr val="000000"/>
                </a:solidFill>
                <a:latin typeface="Abhaya Libre Regular"/>
              </a:rPr>
              <a:t>zaradi</a:t>
            </a:r>
            <a:r>
              <a:rPr lang="en-US" sz="2400" spc="-36" dirty="0">
                <a:solidFill>
                  <a:srgbClr val="000000"/>
                </a:solidFill>
                <a:latin typeface="Abhaya Libre Regular"/>
              </a:rPr>
              <a:t> </a:t>
            </a:r>
            <a:r>
              <a:rPr lang="en-US" sz="2400" spc="-36" dirty="0" err="1">
                <a:solidFill>
                  <a:srgbClr val="000000"/>
                </a:solidFill>
                <a:latin typeface="Abhaya Libre Regular"/>
              </a:rPr>
              <a:t>vsega</a:t>
            </a:r>
            <a:r>
              <a:rPr lang="en-US" sz="2400" spc="-36" dirty="0">
                <a:solidFill>
                  <a:srgbClr val="000000"/>
                </a:solidFill>
                <a:latin typeface="Abhaya Libre Regular"/>
              </a:rPr>
              <a:t> </a:t>
            </a:r>
            <a:r>
              <a:rPr lang="en-US" sz="2400" spc="-36" dirty="0" err="1">
                <a:solidFill>
                  <a:srgbClr val="000000"/>
                </a:solidFill>
                <a:latin typeface="Abhaya Libre Regular"/>
              </a:rPr>
              <a:t>tega</a:t>
            </a:r>
            <a:r>
              <a:rPr lang="en-US" sz="2400" spc="-36" dirty="0">
                <a:solidFill>
                  <a:srgbClr val="000000"/>
                </a:solidFill>
                <a:latin typeface="Abhaya Libre Regular"/>
              </a:rPr>
              <a:t> </a:t>
            </a:r>
            <a:r>
              <a:rPr lang="en-US" sz="2400" spc="-36" dirty="0" err="1">
                <a:solidFill>
                  <a:srgbClr val="000000"/>
                </a:solidFill>
                <a:latin typeface="Abhaya Libre Regular"/>
              </a:rPr>
              <a:t>razvoja</a:t>
            </a:r>
            <a:r>
              <a:rPr lang="en-US" sz="2400" spc="-36" dirty="0">
                <a:solidFill>
                  <a:srgbClr val="000000"/>
                </a:solidFill>
                <a:latin typeface="Abhaya Libre Regular"/>
              </a:rPr>
              <a:t> in </a:t>
            </a:r>
            <a:r>
              <a:rPr lang="en-US" sz="2400" spc="-36" dirty="0" err="1">
                <a:solidFill>
                  <a:srgbClr val="000000"/>
                </a:solidFill>
                <a:latin typeface="Abhaya Libre Regular"/>
              </a:rPr>
              <a:t>upanja</a:t>
            </a:r>
            <a:r>
              <a:rPr lang="en-US" sz="2400" spc="-36" dirty="0">
                <a:solidFill>
                  <a:srgbClr val="000000"/>
                </a:solidFill>
                <a:latin typeface="Abhaya Libre Regular"/>
              </a:rPr>
              <a:t> </a:t>
            </a:r>
            <a:r>
              <a:rPr lang="en-US" sz="2400" spc="-36" dirty="0" err="1">
                <a:solidFill>
                  <a:srgbClr val="000000"/>
                </a:solidFill>
                <a:latin typeface="Abhaya Libre Regular"/>
              </a:rPr>
              <a:t>lažje</a:t>
            </a:r>
            <a:r>
              <a:rPr lang="en-US" sz="2400" spc="-36" dirty="0">
                <a:solidFill>
                  <a:srgbClr val="000000"/>
                </a:solidFill>
                <a:latin typeface="Abhaya Libre Regular"/>
              </a:rPr>
              <a:t> </a:t>
            </a:r>
            <a:r>
              <a:rPr lang="en-US" sz="2400" spc="-36" dirty="0" err="1">
                <a:solidFill>
                  <a:srgbClr val="000000"/>
                </a:solidFill>
                <a:latin typeface="Abhaya Libre Regular"/>
              </a:rPr>
              <a:t>izkoristili</a:t>
            </a:r>
            <a:r>
              <a:rPr lang="en-US" sz="2400" spc="-36" dirty="0">
                <a:solidFill>
                  <a:srgbClr val="000000"/>
                </a:solidFill>
                <a:latin typeface="Abhaya Libre Regular"/>
              </a:rPr>
              <a:t> </a:t>
            </a:r>
            <a:r>
              <a:rPr lang="en-US" sz="2400" spc="-36" dirty="0" err="1">
                <a:solidFill>
                  <a:srgbClr val="000000"/>
                </a:solidFill>
                <a:latin typeface="Abhaya Libre Regular"/>
              </a:rPr>
              <a:t>prednosti</a:t>
            </a:r>
            <a:r>
              <a:rPr lang="en-US" sz="2400" spc="-36" dirty="0">
                <a:solidFill>
                  <a:srgbClr val="000000"/>
                </a:solidFill>
                <a:latin typeface="Abhaya Libre Regular"/>
              </a:rPr>
              <a:t> </a:t>
            </a:r>
            <a:r>
              <a:rPr lang="en-US" sz="2400" spc="-36" dirty="0" err="1">
                <a:solidFill>
                  <a:srgbClr val="000000"/>
                </a:solidFill>
                <a:latin typeface="Abhaya Libre Regular"/>
              </a:rPr>
              <a:t>močnejšega</a:t>
            </a:r>
            <a:r>
              <a:rPr lang="en-US" sz="2400" spc="-36" dirty="0">
                <a:solidFill>
                  <a:srgbClr val="000000"/>
                </a:solidFill>
                <a:latin typeface="Abhaya Libre Regular"/>
              </a:rPr>
              <a:t> </a:t>
            </a:r>
            <a:r>
              <a:rPr lang="en-US" sz="2400" spc="-36" dirty="0" err="1">
                <a:solidFill>
                  <a:srgbClr val="000000"/>
                </a:solidFill>
                <a:latin typeface="Abhaya Libre Regular"/>
              </a:rPr>
              <a:t>gospodarstva</a:t>
            </a:r>
            <a:r>
              <a:rPr lang="en-US" sz="2400" spc="-36" dirty="0">
                <a:solidFill>
                  <a:srgbClr val="000000"/>
                </a:solidFill>
                <a:latin typeface="Abhaya Libre Regular"/>
              </a:rPr>
              <a:t>.</a:t>
            </a:r>
          </a:p>
          <a:p>
            <a:pPr algn="just">
              <a:lnSpc>
                <a:spcPts val="3359"/>
              </a:lnSpc>
            </a:pPr>
            <a:endParaRPr lang="en-US" sz="2400" spc="-36" dirty="0">
              <a:solidFill>
                <a:srgbClr val="000000"/>
              </a:solidFill>
              <a:latin typeface="Abhaya Libre Regular"/>
            </a:endParaRPr>
          </a:p>
        </p:txBody>
      </p:sp>
      <p:pic>
        <p:nvPicPr>
          <p:cNvPr id="32" name="Picture 3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52805">
            <a:off x="6323948" y="-3260923"/>
            <a:ext cx="5364129" cy="5364129"/>
          </a:xfrm>
          <a:prstGeom prst="rect">
            <a:avLst/>
          </a:prstGeom>
        </p:spPr>
      </p:pic>
      <p:pic>
        <p:nvPicPr>
          <p:cNvPr id="33" name="Picture 3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0" y="-1490547"/>
            <a:ext cx="3334026" cy="3588482"/>
          </a:xfrm>
          <a:prstGeom prst="rect">
            <a:avLst/>
          </a:prstGeom>
        </p:spPr>
      </p:pic>
      <p:pic>
        <p:nvPicPr>
          <p:cNvPr id="34" name="Picture 3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185502">
            <a:off x="-3235988" y="28827"/>
            <a:ext cx="4352147" cy="4346443"/>
          </a:xfrm>
          <a:prstGeom prst="rect">
            <a:avLst/>
          </a:prstGeom>
        </p:spPr>
      </p:pic>
      <p:pic>
        <p:nvPicPr>
          <p:cNvPr id="35" name="Picture 3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52805">
            <a:off x="15257830" y="7358583"/>
            <a:ext cx="5364129" cy="5364129"/>
          </a:xfrm>
          <a:prstGeom prst="rect">
            <a:avLst/>
          </a:prstGeom>
        </p:spPr>
      </p:pic>
      <p:grpSp>
        <p:nvGrpSpPr>
          <p:cNvPr id="36" name="Group 36"/>
          <p:cNvGrpSpPr/>
          <p:nvPr/>
        </p:nvGrpSpPr>
        <p:grpSpPr>
          <a:xfrm>
            <a:off x="-845096" y="8795670"/>
            <a:ext cx="2900572" cy="807705"/>
            <a:chOff x="0" y="0"/>
            <a:chExt cx="3867430" cy="1076939"/>
          </a:xfrm>
        </p:grpSpPr>
        <p:pic>
          <p:nvPicPr>
            <p:cNvPr id="37" name="Picture 3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0" y="0"/>
              <a:ext cx="3867430" cy="618789"/>
            </a:xfrm>
            <a:prstGeom prst="rect">
              <a:avLst/>
            </a:prstGeom>
          </p:spPr>
        </p:pic>
        <p:pic>
          <p:nvPicPr>
            <p:cNvPr id="38" name="Picture 3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0" y="458151"/>
              <a:ext cx="3867430" cy="618789"/>
            </a:xfrm>
            <a:prstGeom prst="rect">
              <a:avLst/>
            </a:prstGeom>
          </p:spPr>
        </p:pic>
      </p:grpSp>
      <p:pic>
        <p:nvPicPr>
          <p:cNvPr id="39" name="Picture 39"/>
          <p:cNvPicPr>
            <a:picLocks noChangeAspect="1"/>
          </p:cNvPicPr>
          <p:nvPr/>
        </p:nvPicPr>
        <p:blipFill>
          <a:blip r:embed="rId13"/>
          <a:srcRect/>
          <a:stretch>
            <a:fillRect/>
          </a:stretch>
        </p:blipFill>
        <p:spPr>
          <a:xfrm>
            <a:off x="7520403" y="9362287"/>
            <a:ext cx="3710720" cy="779251"/>
          </a:xfrm>
          <a:prstGeom prst="rect">
            <a:avLst/>
          </a:prstGeom>
        </p:spPr>
      </p:pic>
      <p:sp>
        <p:nvSpPr>
          <p:cNvPr id="40" name="TextBox 9">
            <a:extLst>
              <a:ext uri="{FF2B5EF4-FFF2-40B4-BE49-F238E27FC236}">
                <a16:creationId xmlns:a16="http://schemas.microsoft.com/office/drawing/2014/main" id="{D8B7702A-9FF5-8C7A-0257-8D95AF1647B5}"/>
              </a:ext>
            </a:extLst>
          </p:cNvPr>
          <p:cNvSpPr txBox="1"/>
          <p:nvPr/>
        </p:nvSpPr>
        <p:spPr>
          <a:xfrm>
            <a:off x="1667013" y="1104471"/>
            <a:ext cx="13769571" cy="1458476"/>
          </a:xfrm>
          <a:prstGeom prst="rect">
            <a:avLst/>
          </a:prstGeom>
        </p:spPr>
        <p:txBody>
          <a:bodyPr wrap="square" lIns="0" tIns="0" rIns="0" bIns="0" rtlCol="0" anchor="t">
            <a:spAutoFit/>
          </a:bodyPr>
          <a:lstStyle/>
          <a:p>
            <a:pPr algn="ctr">
              <a:lnSpc>
                <a:spcPts val="5449"/>
              </a:lnSpc>
            </a:pPr>
            <a:r>
              <a:rPr lang="en-US" sz="6410" dirty="0" err="1">
                <a:solidFill>
                  <a:srgbClr val="000000"/>
                </a:solidFill>
                <a:latin typeface="Abhaya Libre Regular"/>
              </a:rPr>
              <a:t>Zakaj</a:t>
            </a:r>
            <a:r>
              <a:rPr lang="en-US" sz="6410" dirty="0">
                <a:solidFill>
                  <a:srgbClr val="000000"/>
                </a:solidFill>
                <a:latin typeface="Abhaya Libre Regular"/>
              </a:rPr>
              <a:t> je </a:t>
            </a:r>
            <a:r>
              <a:rPr lang="en-US" sz="6410" dirty="0" err="1">
                <a:solidFill>
                  <a:srgbClr val="000000"/>
                </a:solidFill>
                <a:latin typeface="Abhaya Libre Regular"/>
              </a:rPr>
              <a:t>pomembno</a:t>
            </a:r>
            <a:r>
              <a:rPr lang="en-US" sz="6410" dirty="0">
                <a:solidFill>
                  <a:srgbClr val="000000"/>
                </a:solidFill>
                <a:latin typeface="Abhaya Libre Regular"/>
              </a:rPr>
              <a:t> </a:t>
            </a:r>
            <a:r>
              <a:rPr lang="en-US" sz="6410" dirty="0" err="1">
                <a:solidFill>
                  <a:srgbClr val="000000"/>
                </a:solidFill>
                <a:latin typeface="Abhaya Libre Regular"/>
              </a:rPr>
              <a:t>preusposabljanje</a:t>
            </a:r>
            <a:r>
              <a:rPr lang="en-US" sz="6410" dirty="0">
                <a:solidFill>
                  <a:srgbClr val="000000"/>
                </a:solidFill>
                <a:latin typeface="Abhaya Libre Regular"/>
              </a:rPr>
              <a:t> in </a:t>
            </a:r>
            <a:r>
              <a:rPr lang="en-US" sz="6410" dirty="0" err="1">
                <a:solidFill>
                  <a:srgbClr val="000000"/>
                </a:solidFill>
                <a:latin typeface="Abhaya Libre Regular"/>
              </a:rPr>
              <a:t>izpopolnjevanje</a:t>
            </a:r>
            <a:r>
              <a:rPr lang="en-US" sz="6410" dirty="0">
                <a:solidFill>
                  <a:srgbClr val="000000"/>
                </a:solidFill>
                <a:latin typeface="Abhaya Libre Regular"/>
              </a:rPr>
              <a:t> </a:t>
            </a:r>
            <a:r>
              <a:rPr lang="en-US" sz="6410" dirty="0" err="1">
                <a:solidFill>
                  <a:srgbClr val="000000"/>
                </a:solidFill>
                <a:latin typeface="Abhaya Libre Regular"/>
              </a:rPr>
              <a:t>znanja</a:t>
            </a:r>
            <a:r>
              <a:rPr lang="en-US" sz="6410" dirty="0">
                <a:solidFill>
                  <a:srgbClr val="000000"/>
                </a:solidFill>
                <a:latin typeface="Abhaya Libre Regular"/>
              </a:rPr>
              <a:t> - </a:t>
            </a:r>
            <a:r>
              <a:rPr lang="en-US" sz="6410" dirty="0" err="1">
                <a:solidFill>
                  <a:srgbClr val="000000"/>
                </a:solidFill>
                <a:latin typeface="Abhaya Libre Regular"/>
              </a:rPr>
              <a:t>razlog</a:t>
            </a:r>
            <a:r>
              <a:rPr lang="en-US" sz="6410" dirty="0">
                <a:solidFill>
                  <a:srgbClr val="000000"/>
                </a:solidFill>
                <a:latin typeface="Abhaya Libre Regular"/>
              </a:rPr>
              <a:t> </a:t>
            </a:r>
            <a:r>
              <a:rPr lang="sl-SI" sz="6410" dirty="0">
                <a:solidFill>
                  <a:srgbClr val="000000"/>
                </a:solidFill>
                <a:latin typeface="Abhaya Libre Regular"/>
              </a:rPr>
              <a:t>1</a:t>
            </a:r>
            <a:endParaRPr lang="en-US" sz="6410" dirty="0">
              <a:solidFill>
                <a:srgbClr val="000000"/>
              </a:solidFill>
              <a:latin typeface="Abhaya Libre Regular"/>
            </a:endParaRPr>
          </a:p>
        </p:txBody>
      </p:sp>
      <p:grpSp>
        <p:nvGrpSpPr>
          <p:cNvPr id="41" name="Group 2">
            <a:extLst>
              <a:ext uri="{FF2B5EF4-FFF2-40B4-BE49-F238E27FC236}">
                <a16:creationId xmlns:a16="http://schemas.microsoft.com/office/drawing/2014/main" id="{B6961C63-0531-700B-49E1-B08315206E46}"/>
              </a:ext>
            </a:extLst>
          </p:cNvPr>
          <p:cNvGrpSpPr/>
          <p:nvPr/>
        </p:nvGrpSpPr>
        <p:grpSpPr>
          <a:xfrm>
            <a:off x="1500638" y="1809254"/>
            <a:ext cx="654150" cy="663047"/>
            <a:chOff x="1812" y="38100"/>
            <a:chExt cx="809173" cy="820178"/>
          </a:xfrm>
        </p:grpSpPr>
        <p:sp>
          <p:nvSpPr>
            <p:cNvPr id="42" name="Freeform 3">
              <a:extLst>
                <a:ext uri="{FF2B5EF4-FFF2-40B4-BE49-F238E27FC236}">
                  <a16:creationId xmlns:a16="http://schemas.microsoft.com/office/drawing/2014/main" id="{A6BFE3DF-E91A-9A83-0BFF-073C476B9D0C}"/>
                </a:ext>
              </a:extLst>
            </p:cNvPr>
            <p:cNvSpPr/>
            <p:nvPr/>
          </p:nvSpPr>
          <p:spPr>
            <a:xfrm>
              <a:off x="1812" y="45478"/>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B2A3"/>
            </a:solidFill>
          </p:spPr>
          <p:txBody>
            <a:bodyPr anchor="ctr"/>
            <a:lstStyle/>
            <a:p>
              <a:pPr algn="ctr"/>
              <a:r>
                <a:rPr lang="en-US" sz="2400" b="1" dirty="0"/>
                <a:t>1</a:t>
              </a:r>
            </a:p>
          </p:txBody>
        </p:sp>
        <p:sp>
          <p:nvSpPr>
            <p:cNvPr id="43" name="TextBox 4">
              <a:extLst>
                <a:ext uri="{FF2B5EF4-FFF2-40B4-BE49-F238E27FC236}">
                  <a16:creationId xmlns:a16="http://schemas.microsoft.com/office/drawing/2014/main" id="{54D5355B-0511-EEAA-BE14-678231E86BD8}"/>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1960385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1784074" y="1894978"/>
            <a:ext cx="10026925" cy="765979"/>
          </a:xfrm>
          <a:prstGeom prst="rect">
            <a:avLst/>
          </a:prstGeom>
        </p:spPr>
        <p:txBody>
          <a:bodyPr wrap="square" lIns="0" tIns="0" rIns="0" bIns="0" rtlCol="0" anchor="t">
            <a:spAutoFit/>
          </a:bodyPr>
          <a:lstStyle/>
          <a:p>
            <a:pPr>
              <a:lnSpc>
                <a:spcPts val="5449"/>
              </a:lnSpc>
            </a:pPr>
            <a:r>
              <a:rPr lang="sl-SI" sz="6410" dirty="0">
                <a:solidFill>
                  <a:srgbClr val="000000"/>
                </a:solidFill>
                <a:latin typeface="Abhaya Libre Regular Bold"/>
              </a:rPr>
              <a:t>Izjava o omejitvi odgovornosti</a:t>
            </a:r>
            <a:endParaRPr lang="en-US" sz="6410" dirty="0">
              <a:solidFill>
                <a:srgbClr val="000000"/>
              </a:solidFill>
              <a:latin typeface="Abhaya Libre Regular Bold"/>
            </a:endParaRPr>
          </a:p>
        </p:txBody>
      </p:sp>
      <p:sp>
        <p:nvSpPr>
          <p:cNvPr id="3" name="TextBox 3"/>
          <p:cNvSpPr txBox="1"/>
          <p:nvPr/>
        </p:nvSpPr>
        <p:spPr>
          <a:xfrm>
            <a:off x="1784075" y="2828851"/>
            <a:ext cx="15741892" cy="3413050"/>
          </a:xfrm>
          <a:prstGeom prst="rect">
            <a:avLst/>
          </a:prstGeom>
        </p:spPr>
        <p:txBody>
          <a:bodyPr lIns="0" tIns="0" rIns="0" bIns="0" rtlCol="0" anchor="t">
            <a:spAutoFit/>
          </a:bodyPr>
          <a:lstStyle/>
          <a:p>
            <a:pPr algn="just">
              <a:lnSpc>
                <a:spcPts val="4619"/>
              </a:lnSpc>
            </a:pPr>
            <a:r>
              <a:rPr lang="en-US" sz="3299" spc="-49" dirty="0" err="1">
                <a:solidFill>
                  <a:srgbClr val="000000"/>
                </a:solidFill>
                <a:latin typeface="Abhaya Libre Regular"/>
              </a:rPr>
              <a:t>Podpora</a:t>
            </a:r>
            <a:r>
              <a:rPr lang="en-US" sz="3299" spc="-49" dirty="0">
                <a:solidFill>
                  <a:srgbClr val="000000"/>
                </a:solidFill>
                <a:latin typeface="Abhaya Libre Regular"/>
              </a:rPr>
              <a:t> </a:t>
            </a:r>
            <a:r>
              <a:rPr lang="en-US" sz="3299" spc="-49" dirty="0" err="1">
                <a:solidFill>
                  <a:srgbClr val="000000"/>
                </a:solidFill>
                <a:latin typeface="Abhaya Libre Regular"/>
              </a:rPr>
              <a:t>Evropske</a:t>
            </a:r>
            <a:r>
              <a:rPr lang="en-US" sz="3299" spc="-49" dirty="0">
                <a:solidFill>
                  <a:srgbClr val="000000"/>
                </a:solidFill>
                <a:latin typeface="Abhaya Libre Regular"/>
              </a:rPr>
              <a:t> </a:t>
            </a:r>
            <a:r>
              <a:rPr lang="en-US" sz="3299" spc="-49" dirty="0" err="1">
                <a:solidFill>
                  <a:srgbClr val="000000"/>
                </a:solidFill>
                <a:latin typeface="Abhaya Libre Regular"/>
              </a:rPr>
              <a:t>komisije</a:t>
            </a:r>
            <a:r>
              <a:rPr lang="en-US" sz="3299" spc="-49" dirty="0">
                <a:solidFill>
                  <a:srgbClr val="000000"/>
                </a:solidFill>
                <a:latin typeface="Abhaya Libre Regular"/>
              </a:rPr>
              <a:t> za </a:t>
            </a:r>
            <a:r>
              <a:rPr lang="en-US" sz="3299" spc="-49" dirty="0" err="1">
                <a:solidFill>
                  <a:srgbClr val="000000"/>
                </a:solidFill>
                <a:latin typeface="Abhaya Libre Regular"/>
              </a:rPr>
              <a:t>pripravo</a:t>
            </a:r>
            <a:r>
              <a:rPr lang="en-US" sz="3299" spc="-49" dirty="0">
                <a:solidFill>
                  <a:srgbClr val="000000"/>
                </a:solidFill>
                <a:latin typeface="Abhaya Libre Regular"/>
              </a:rPr>
              <a:t> </a:t>
            </a:r>
            <a:r>
              <a:rPr lang="en-US" sz="3299" spc="-49" dirty="0" err="1">
                <a:solidFill>
                  <a:srgbClr val="000000"/>
                </a:solidFill>
                <a:latin typeface="Abhaya Libre Regular"/>
              </a:rPr>
              <a:t>te</a:t>
            </a:r>
            <a:r>
              <a:rPr lang="en-US" sz="3299" spc="-49" dirty="0">
                <a:solidFill>
                  <a:srgbClr val="000000"/>
                </a:solidFill>
                <a:latin typeface="Abhaya Libre Regular"/>
              </a:rPr>
              <a:t> </a:t>
            </a:r>
            <a:r>
              <a:rPr lang="en-US" sz="3299" spc="-49" dirty="0" err="1">
                <a:solidFill>
                  <a:srgbClr val="000000"/>
                </a:solidFill>
                <a:latin typeface="Abhaya Libre Regular"/>
              </a:rPr>
              <a:t>publikacije</a:t>
            </a:r>
            <a:r>
              <a:rPr lang="en-US" sz="3299" spc="-49" dirty="0">
                <a:solidFill>
                  <a:srgbClr val="000000"/>
                </a:solidFill>
                <a:latin typeface="Abhaya Libre Regular"/>
              </a:rPr>
              <a:t> ne </a:t>
            </a:r>
            <a:r>
              <a:rPr lang="en-US" sz="3299" spc="-49" dirty="0" err="1">
                <a:solidFill>
                  <a:srgbClr val="000000"/>
                </a:solidFill>
                <a:latin typeface="Abhaya Libre Regular"/>
              </a:rPr>
              <a:t>pomeni</a:t>
            </a:r>
            <a:r>
              <a:rPr lang="en-US" sz="3299" spc="-49" dirty="0">
                <a:solidFill>
                  <a:srgbClr val="000000"/>
                </a:solidFill>
                <a:latin typeface="Abhaya Libre Regular"/>
              </a:rPr>
              <a:t> </a:t>
            </a:r>
            <a:r>
              <a:rPr lang="en-US" sz="3299" spc="-49" dirty="0" err="1">
                <a:solidFill>
                  <a:srgbClr val="000000"/>
                </a:solidFill>
                <a:latin typeface="Abhaya Libre Regular"/>
              </a:rPr>
              <a:t>podpore</a:t>
            </a:r>
            <a:r>
              <a:rPr lang="en-US" sz="3299" spc="-49" dirty="0">
                <a:solidFill>
                  <a:srgbClr val="000000"/>
                </a:solidFill>
                <a:latin typeface="Abhaya Libre Regular"/>
              </a:rPr>
              <a:t> </a:t>
            </a:r>
            <a:r>
              <a:rPr lang="en-US" sz="3299" spc="-49" dirty="0" err="1">
                <a:solidFill>
                  <a:srgbClr val="000000"/>
                </a:solidFill>
                <a:latin typeface="Abhaya Libre Regular"/>
              </a:rPr>
              <a:t>vsebini</a:t>
            </a:r>
            <a:r>
              <a:rPr lang="en-US" sz="3299" spc="-49" dirty="0">
                <a:solidFill>
                  <a:srgbClr val="000000"/>
                </a:solidFill>
                <a:latin typeface="Abhaya Libre Regular"/>
              </a:rPr>
              <a:t>, ki </a:t>
            </a:r>
            <a:r>
              <a:rPr lang="en-US" sz="3299" spc="-49" dirty="0" err="1">
                <a:solidFill>
                  <a:srgbClr val="000000"/>
                </a:solidFill>
                <a:latin typeface="Abhaya Libre Regular"/>
              </a:rPr>
              <a:t>odraža</a:t>
            </a:r>
            <a:r>
              <a:rPr lang="en-US" sz="3299" spc="-49" dirty="0">
                <a:solidFill>
                  <a:srgbClr val="000000"/>
                </a:solidFill>
                <a:latin typeface="Abhaya Libre Regular"/>
              </a:rPr>
              <a:t> le </a:t>
            </a:r>
            <a:r>
              <a:rPr lang="en-US" sz="3299" spc="-49" dirty="0" err="1">
                <a:solidFill>
                  <a:srgbClr val="000000"/>
                </a:solidFill>
                <a:latin typeface="Abhaya Libre Regular"/>
              </a:rPr>
              <a:t>stališča</a:t>
            </a:r>
            <a:r>
              <a:rPr lang="en-US" sz="3299" spc="-49" dirty="0">
                <a:solidFill>
                  <a:srgbClr val="000000"/>
                </a:solidFill>
                <a:latin typeface="Abhaya Libre Regular"/>
              </a:rPr>
              <a:t> </a:t>
            </a:r>
            <a:r>
              <a:rPr lang="en-US" sz="3299" spc="-49" dirty="0" err="1">
                <a:solidFill>
                  <a:srgbClr val="000000"/>
                </a:solidFill>
                <a:latin typeface="Abhaya Libre Regular"/>
              </a:rPr>
              <a:t>avtorjev</a:t>
            </a:r>
            <a:r>
              <a:rPr lang="en-US" sz="3299" spc="-49" dirty="0">
                <a:solidFill>
                  <a:srgbClr val="000000"/>
                </a:solidFill>
                <a:latin typeface="Abhaya Libre Regular"/>
              </a:rPr>
              <a:t>, in </a:t>
            </a:r>
            <a:r>
              <a:rPr lang="en-US" sz="3299" spc="-49" dirty="0" err="1">
                <a:solidFill>
                  <a:srgbClr val="000000"/>
                </a:solidFill>
                <a:latin typeface="Abhaya Libre Regular"/>
              </a:rPr>
              <a:t>Komisija</a:t>
            </a:r>
            <a:r>
              <a:rPr lang="en-US" sz="3299" spc="-49" dirty="0">
                <a:solidFill>
                  <a:srgbClr val="000000"/>
                </a:solidFill>
                <a:latin typeface="Abhaya Libre Regular"/>
              </a:rPr>
              <a:t> </a:t>
            </a:r>
            <a:r>
              <a:rPr lang="en-US" sz="3299" spc="-49" dirty="0" err="1">
                <a:solidFill>
                  <a:srgbClr val="000000"/>
                </a:solidFill>
                <a:latin typeface="Abhaya Libre Regular"/>
              </a:rPr>
              <a:t>ni</a:t>
            </a:r>
            <a:r>
              <a:rPr lang="en-US" sz="3299" spc="-49" dirty="0">
                <a:solidFill>
                  <a:srgbClr val="000000"/>
                </a:solidFill>
                <a:latin typeface="Abhaya Libre Regular"/>
              </a:rPr>
              <a:t> </a:t>
            </a:r>
            <a:r>
              <a:rPr lang="en-US" sz="3299" spc="-49" dirty="0" err="1">
                <a:solidFill>
                  <a:srgbClr val="000000"/>
                </a:solidFill>
                <a:latin typeface="Abhaya Libre Regular"/>
              </a:rPr>
              <a:t>odgovorna</a:t>
            </a:r>
            <a:r>
              <a:rPr lang="en-US" sz="3299" spc="-49" dirty="0">
                <a:solidFill>
                  <a:srgbClr val="000000"/>
                </a:solidFill>
                <a:latin typeface="Abhaya Libre Regular"/>
              </a:rPr>
              <a:t> za </a:t>
            </a:r>
            <a:r>
              <a:rPr lang="en-US" sz="3299" spc="-49" dirty="0" err="1">
                <a:solidFill>
                  <a:srgbClr val="000000"/>
                </a:solidFill>
                <a:latin typeface="Abhaya Libre Regular"/>
              </a:rPr>
              <a:t>kakršno</a:t>
            </a:r>
            <a:r>
              <a:rPr lang="en-US" sz="3299" spc="-49" dirty="0">
                <a:solidFill>
                  <a:srgbClr val="000000"/>
                </a:solidFill>
                <a:latin typeface="Abhaya Libre Regular"/>
              </a:rPr>
              <a:t> </a:t>
            </a:r>
            <a:r>
              <a:rPr lang="en-US" sz="3299" spc="-49" dirty="0" err="1">
                <a:solidFill>
                  <a:srgbClr val="000000"/>
                </a:solidFill>
                <a:latin typeface="Abhaya Libre Regular"/>
              </a:rPr>
              <a:t>koli</a:t>
            </a:r>
            <a:r>
              <a:rPr lang="en-US" sz="3299" spc="-49" dirty="0">
                <a:solidFill>
                  <a:srgbClr val="000000"/>
                </a:solidFill>
                <a:latin typeface="Abhaya Libre Regular"/>
              </a:rPr>
              <a:t> </a:t>
            </a:r>
            <a:r>
              <a:rPr lang="en-US" sz="3299" spc="-49" dirty="0" err="1">
                <a:solidFill>
                  <a:srgbClr val="000000"/>
                </a:solidFill>
                <a:latin typeface="Abhaya Libre Regular"/>
              </a:rPr>
              <a:t>uporabo</a:t>
            </a:r>
            <a:r>
              <a:rPr lang="en-US" sz="3299" spc="-49" dirty="0">
                <a:solidFill>
                  <a:srgbClr val="000000"/>
                </a:solidFill>
                <a:latin typeface="Abhaya Libre Regular"/>
              </a:rPr>
              <a:t> </a:t>
            </a:r>
            <a:r>
              <a:rPr lang="en-US" sz="3299" spc="-49" dirty="0" err="1">
                <a:solidFill>
                  <a:srgbClr val="000000"/>
                </a:solidFill>
                <a:latin typeface="Abhaya Libre Regular"/>
              </a:rPr>
              <a:t>informacij</a:t>
            </a:r>
            <a:r>
              <a:rPr lang="en-US" sz="3299" spc="-49" dirty="0">
                <a:solidFill>
                  <a:srgbClr val="000000"/>
                </a:solidFill>
                <a:latin typeface="Abhaya Libre Regular"/>
              </a:rPr>
              <a:t>, ki </a:t>
            </a:r>
            <a:r>
              <a:rPr lang="en-US" sz="3299" spc="-49" dirty="0" err="1">
                <a:solidFill>
                  <a:srgbClr val="000000"/>
                </a:solidFill>
                <a:latin typeface="Abhaya Libre Regular"/>
              </a:rPr>
              <a:t>jih</a:t>
            </a:r>
            <a:r>
              <a:rPr lang="en-US" sz="3299" spc="-49" dirty="0">
                <a:solidFill>
                  <a:srgbClr val="000000"/>
                </a:solidFill>
                <a:latin typeface="Abhaya Libre Regular"/>
              </a:rPr>
              <a:t> ta </a:t>
            </a:r>
            <a:r>
              <a:rPr lang="en-US" sz="3299" spc="-49" dirty="0" err="1">
                <a:solidFill>
                  <a:srgbClr val="000000"/>
                </a:solidFill>
                <a:latin typeface="Abhaya Libre Regular"/>
              </a:rPr>
              <a:t>publikacija</a:t>
            </a:r>
            <a:r>
              <a:rPr lang="en-US" sz="3299" spc="-49" dirty="0">
                <a:solidFill>
                  <a:srgbClr val="000000"/>
                </a:solidFill>
                <a:latin typeface="Abhaya Libre Regular"/>
              </a:rPr>
              <a:t> </a:t>
            </a:r>
            <a:r>
              <a:rPr lang="en-US" sz="3299" spc="-49" dirty="0" err="1">
                <a:solidFill>
                  <a:srgbClr val="000000"/>
                </a:solidFill>
                <a:latin typeface="Abhaya Libre Regular"/>
              </a:rPr>
              <a:t>vsebuje</a:t>
            </a:r>
            <a:r>
              <a:rPr lang="en-US" sz="3299" spc="-49" dirty="0">
                <a:solidFill>
                  <a:srgbClr val="000000"/>
                </a:solidFill>
                <a:latin typeface="Abhaya Libre Regular"/>
              </a:rPr>
              <a:t>.</a:t>
            </a:r>
          </a:p>
          <a:p>
            <a:pPr algn="just">
              <a:lnSpc>
                <a:spcPts val="4619"/>
              </a:lnSpc>
            </a:pPr>
            <a:r>
              <a:rPr lang="en-US" sz="3299" spc="-49" dirty="0" err="1">
                <a:solidFill>
                  <a:srgbClr val="000000"/>
                </a:solidFill>
                <a:latin typeface="Abhaya Libre Regular"/>
              </a:rPr>
              <a:t>Proje</a:t>
            </a:r>
            <a:r>
              <a:rPr lang="sl-SI" sz="3299" spc="-49" dirty="0">
                <a:solidFill>
                  <a:srgbClr val="000000"/>
                </a:solidFill>
                <a:latin typeface="Abhaya Libre Regular"/>
              </a:rPr>
              <a:t>k</a:t>
            </a:r>
            <a:r>
              <a:rPr lang="en-US" sz="3299" spc="-49" dirty="0">
                <a:solidFill>
                  <a:srgbClr val="000000"/>
                </a:solidFill>
                <a:latin typeface="Abhaya Libre Regular"/>
              </a:rPr>
              <a:t>t Nº: 2021-1-RO01-KA220-VET-000028118</a:t>
            </a:r>
          </a:p>
          <a:p>
            <a:pPr algn="just">
              <a:lnSpc>
                <a:spcPts val="4619"/>
              </a:lnSpc>
            </a:pPr>
            <a:endParaRPr lang="en-US" sz="3299" spc="-49" dirty="0">
              <a:solidFill>
                <a:srgbClr val="000000"/>
              </a:solidFill>
              <a:latin typeface="Abhaya Libre Regular"/>
            </a:endParaRPr>
          </a:p>
          <a:p>
            <a:pPr>
              <a:lnSpc>
                <a:spcPts val="3499"/>
              </a:lnSpc>
            </a:pPr>
            <a:endParaRPr lang="en-US" sz="3299" spc="-49" dirty="0">
              <a:solidFill>
                <a:srgbClr val="000000"/>
              </a:solidFill>
              <a:latin typeface="Abhaya Libre Regular"/>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4782433" y="7448371"/>
            <a:ext cx="11622266" cy="1238807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85502">
            <a:off x="-3467133" y="353201"/>
            <a:ext cx="4352147" cy="434644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379619">
            <a:off x="3146606" y="8906714"/>
            <a:ext cx="5810576" cy="5802961"/>
          </a:xfrm>
          <a:prstGeom prst="rect">
            <a:avLst/>
          </a:prstGeom>
        </p:spPr>
      </p:pic>
      <p:pic>
        <p:nvPicPr>
          <p:cNvPr id="8" name="Picture 8"/>
          <p:cNvPicPr>
            <a:picLocks noChangeAspect="1"/>
          </p:cNvPicPr>
          <p:nvPr/>
        </p:nvPicPr>
        <p:blipFill>
          <a:blip r:embed="rId10"/>
          <a:srcRect/>
          <a:stretch>
            <a:fillRect/>
          </a:stretch>
        </p:blipFill>
        <p:spPr>
          <a:xfrm>
            <a:off x="16418708" y="0"/>
            <a:ext cx="1869292" cy="1869292"/>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8947194">
            <a:off x="13506859" y="7477485"/>
            <a:ext cx="5364129" cy="5364129"/>
          </a:xfrm>
          <a:prstGeom prst="rect">
            <a:avLst/>
          </a:prstGeom>
        </p:spPr>
      </p:pic>
      <p:pic>
        <p:nvPicPr>
          <p:cNvPr id="10" name="Picture 10"/>
          <p:cNvPicPr>
            <a:picLocks noChangeAspect="1"/>
          </p:cNvPicPr>
          <p:nvPr/>
        </p:nvPicPr>
        <p:blipFill>
          <a:blip r:embed="rId13"/>
          <a:srcRect/>
          <a:stretch>
            <a:fillRect/>
          </a:stretch>
        </p:blipFill>
        <p:spPr>
          <a:xfrm>
            <a:off x="1784075" y="6481135"/>
            <a:ext cx="7870946" cy="1652899"/>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6632729">
            <a:off x="15049004" y="4145049"/>
            <a:ext cx="4881157" cy="4874760"/>
          </a:xfrm>
          <a:prstGeom prst="rect">
            <a:avLst/>
          </a:prstGeom>
        </p:spPr>
      </p:pic>
      <p:grpSp>
        <p:nvGrpSpPr>
          <p:cNvPr id="12" name="Group 12"/>
          <p:cNvGrpSpPr/>
          <p:nvPr/>
        </p:nvGrpSpPr>
        <p:grpSpPr>
          <a:xfrm>
            <a:off x="13890147" y="6582429"/>
            <a:ext cx="2900572" cy="807705"/>
            <a:chOff x="0" y="0"/>
            <a:chExt cx="3867430" cy="1076939"/>
          </a:xfrm>
        </p:grpSpPr>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0" y="0"/>
              <a:ext cx="3867430" cy="618789"/>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0" y="458151"/>
              <a:ext cx="3867430" cy="618789"/>
            </a:xfrm>
            <a:prstGeom prst="rect">
              <a:avLst/>
            </a:prstGeom>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0770731" y="4768328"/>
            <a:ext cx="7775659" cy="1894433"/>
          </a:xfrm>
          <a:prstGeom prst="rect">
            <a:avLst/>
          </a:prstGeom>
        </p:spPr>
      </p:pic>
      <p:grpSp>
        <p:nvGrpSpPr>
          <p:cNvPr id="5" name="Group 5"/>
          <p:cNvGrpSpPr/>
          <p:nvPr/>
        </p:nvGrpSpPr>
        <p:grpSpPr>
          <a:xfrm>
            <a:off x="14658560" y="2060782"/>
            <a:ext cx="657082" cy="657082"/>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989E"/>
            </a:solidFill>
          </p:spPr>
          <p:txBody>
            <a:bodyPr/>
            <a:lstStyle/>
            <a:p>
              <a:endParaRPr lang="sl-SI"/>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3665800" y="3547556"/>
            <a:ext cx="657082" cy="657082"/>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0E9E5"/>
            </a:solidFill>
          </p:spPr>
          <p:txBody>
            <a:bodyPr/>
            <a:lstStyle/>
            <a:p>
              <a:endParaRPr lang="sl-SI"/>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3382803" y="5303960"/>
            <a:ext cx="657082" cy="657082"/>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3A44"/>
            </a:solidFill>
          </p:spPr>
          <p:txBody>
            <a:bodyPr/>
            <a:lstStyle/>
            <a:p>
              <a:endParaRPr lang="sl-SI"/>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3752257" y="7056417"/>
            <a:ext cx="657082" cy="657082"/>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35454"/>
            </a:solidFill>
          </p:spPr>
          <p:txBody>
            <a:bodyPr/>
            <a:lstStyle/>
            <a:p>
              <a:endParaRPr lang="sl-SI"/>
            </a:p>
          </p:txBody>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4658560" y="8705205"/>
            <a:ext cx="657082" cy="657082"/>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B2A3"/>
            </a:solidFill>
          </p:spPr>
          <p:txBody>
            <a:bodyPr/>
            <a:lstStyle/>
            <a:p>
              <a:endParaRPr lang="sl-SI"/>
            </a:p>
          </p:txBody>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pic>
        <p:nvPicPr>
          <p:cNvPr id="20" name="Picture 20"/>
          <p:cNvPicPr>
            <a:picLocks noChangeAspect="1"/>
          </p:cNvPicPr>
          <p:nvPr/>
        </p:nvPicPr>
        <p:blipFill>
          <a:blip r:embed="rId4"/>
          <a:srcRect/>
          <a:stretch>
            <a:fillRect/>
          </a:stretch>
        </p:blipFill>
        <p:spPr>
          <a:xfrm>
            <a:off x="16418708" y="0"/>
            <a:ext cx="1869292" cy="1869292"/>
          </a:xfrm>
          <a:prstGeom prst="rect">
            <a:avLst/>
          </a:prstGeom>
        </p:spPr>
      </p:pic>
      <p:grpSp>
        <p:nvGrpSpPr>
          <p:cNvPr id="21" name="Group 21"/>
          <p:cNvGrpSpPr/>
          <p:nvPr/>
        </p:nvGrpSpPr>
        <p:grpSpPr>
          <a:xfrm>
            <a:off x="14720161" y="3898033"/>
            <a:ext cx="3086100" cy="3086100"/>
            <a:chOff x="0" y="0"/>
            <a:chExt cx="812800" cy="812800"/>
          </a:xfrm>
        </p:grpSpPr>
        <p:sp>
          <p:nvSpPr>
            <p:cNvPr id="22" name="Freeform 22"/>
            <p:cNvSpPr/>
            <p:nvPr/>
          </p:nvSpPr>
          <p:spPr>
            <a:xfrm>
              <a:off x="0" y="0"/>
              <a:ext cx="812800" cy="812800"/>
            </a:xfrm>
            <a:custGeom>
              <a:avLst/>
              <a:gdLst/>
              <a:ahLst/>
              <a:cxnLst/>
              <a:rect l="l" t="t"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23B2A3"/>
            </a:solidFill>
          </p:spPr>
          <p:txBody>
            <a:bodyPr/>
            <a:lstStyle/>
            <a:p>
              <a:endParaRPr lang="sl-SI"/>
            </a:p>
          </p:txBody>
        </p:sp>
        <p:sp>
          <p:nvSpPr>
            <p:cNvPr id="23" name="TextBox 23"/>
            <p:cNvSpPr txBox="1"/>
            <p:nvPr/>
          </p:nvSpPr>
          <p:spPr>
            <a:xfrm>
              <a:off x="0" y="-76200"/>
              <a:ext cx="812800" cy="889000"/>
            </a:xfrm>
            <a:prstGeom prst="rect">
              <a:avLst/>
            </a:prstGeom>
          </p:spPr>
          <p:txBody>
            <a:bodyPr lIns="50800" tIns="50800" rIns="50800" bIns="50800" rtlCol="0" anchor="ctr"/>
            <a:lstStyle/>
            <a:p>
              <a:pPr algn="ctr">
                <a:lnSpc>
                  <a:spcPts val="4479"/>
                </a:lnSpc>
              </a:pPr>
              <a:r>
                <a:rPr lang="sl-SI" sz="3199" dirty="0">
                  <a:solidFill>
                    <a:srgbClr val="FEFEFE"/>
                  </a:solidFill>
                  <a:latin typeface="Abhaya Libre Regular"/>
                </a:rPr>
                <a:t>Pametna specializacija </a:t>
              </a:r>
              <a:endParaRPr lang="en-US" sz="3199" dirty="0">
                <a:solidFill>
                  <a:srgbClr val="FEFEFE"/>
                </a:solidFill>
                <a:latin typeface="Abhaya Libre Regular"/>
              </a:endParaRPr>
            </a:p>
          </p:txBody>
        </p:sp>
      </p:grpSp>
      <p:sp>
        <p:nvSpPr>
          <p:cNvPr id="29" name="TextBox 29"/>
          <p:cNvSpPr txBox="1"/>
          <p:nvPr/>
        </p:nvSpPr>
        <p:spPr>
          <a:xfrm>
            <a:off x="1906308" y="1970569"/>
            <a:ext cx="11404626" cy="7395614"/>
          </a:xfrm>
          <a:prstGeom prst="rect">
            <a:avLst/>
          </a:prstGeom>
        </p:spPr>
        <p:txBody>
          <a:bodyPr wrap="square" lIns="0" tIns="0" rIns="0" bIns="0" rtlCol="0" anchor="t">
            <a:spAutoFit/>
          </a:bodyPr>
          <a:lstStyle/>
          <a:p>
            <a:pPr algn="just">
              <a:lnSpc>
                <a:spcPts val="3359"/>
              </a:lnSpc>
            </a:pPr>
            <a:r>
              <a:rPr lang="sl-SI" sz="2400" b="1" spc="-36" dirty="0">
                <a:solidFill>
                  <a:srgbClr val="000000"/>
                </a:solidFill>
                <a:latin typeface="Abhaya Libre Regular"/>
              </a:rPr>
              <a:t>R</a:t>
            </a:r>
            <a:r>
              <a:rPr lang="en-US" sz="2400" b="1" spc="-36" dirty="0" err="1">
                <a:solidFill>
                  <a:srgbClr val="000000"/>
                </a:solidFill>
                <a:latin typeface="Abhaya Libre Regular"/>
              </a:rPr>
              <a:t>azširitev</a:t>
            </a:r>
            <a:r>
              <a:rPr lang="en-US" sz="2400" b="1" spc="-36" dirty="0">
                <a:solidFill>
                  <a:srgbClr val="000000"/>
                </a:solidFill>
                <a:latin typeface="Abhaya Libre Regular"/>
              </a:rPr>
              <a:t> </a:t>
            </a:r>
            <a:r>
              <a:rPr lang="en-US" sz="2400" b="1" spc="-36" dirty="0" err="1">
                <a:solidFill>
                  <a:srgbClr val="000000"/>
                </a:solidFill>
                <a:latin typeface="Abhaya Libre Regular"/>
              </a:rPr>
              <a:t>inovacij</a:t>
            </a:r>
            <a:r>
              <a:rPr lang="en-US" sz="2400" b="1" spc="-36" dirty="0">
                <a:solidFill>
                  <a:srgbClr val="000000"/>
                </a:solidFill>
                <a:latin typeface="Abhaya Libre Regular"/>
              </a:rPr>
              <a:t> in </a:t>
            </a:r>
            <a:r>
              <a:rPr lang="en-US" sz="2400" b="1" spc="-36" dirty="0" err="1">
                <a:solidFill>
                  <a:srgbClr val="000000"/>
                </a:solidFill>
                <a:latin typeface="Abhaya Libre Regular"/>
              </a:rPr>
              <a:t>digitalne</a:t>
            </a:r>
            <a:r>
              <a:rPr lang="en-US" sz="2400" b="1" spc="-36" dirty="0">
                <a:solidFill>
                  <a:srgbClr val="000000"/>
                </a:solidFill>
                <a:latin typeface="Abhaya Libre Regular"/>
              </a:rPr>
              <a:t> </a:t>
            </a:r>
            <a:r>
              <a:rPr lang="en-US" sz="2400" b="1" spc="-36" dirty="0" err="1">
                <a:solidFill>
                  <a:srgbClr val="000000"/>
                </a:solidFill>
                <a:latin typeface="Abhaya Libre Regular"/>
              </a:rPr>
              <a:t>tehnologije</a:t>
            </a:r>
            <a:endParaRPr lang="sl-SI" sz="2400" b="1" spc="-36" dirty="0">
              <a:solidFill>
                <a:srgbClr val="000000"/>
              </a:solidFill>
              <a:latin typeface="Abhaya Libre Regular"/>
            </a:endParaRPr>
          </a:p>
          <a:p>
            <a:pPr algn="just">
              <a:lnSpc>
                <a:spcPts val="3359"/>
              </a:lnSpc>
            </a:pPr>
            <a:r>
              <a:rPr lang="en-US" sz="2400" spc="-36" dirty="0" err="1">
                <a:solidFill>
                  <a:srgbClr val="000000"/>
                </a:solidFill>
                <a:latin typeface="Abhaya Libre Regular"/>
              </a:rPr>
              <a:t>Čeprav</a:t>
            </a:r>
            <a:r>
              <a:rPr lang="en-US" sz="2400" spc="-36" dirty="0">
                <a:solidFill>
                  <a:srgbClr val="000000"/>
                </a:solidFill>
                <a:latin typeface="Abhaya Libre Regular"/>
              </a:rPr>
              <a:t> je </a:t>
            </a:r>
            <a:r>
              <a:rPr lang="en-US" sz="2400" spc="-36" dirty="0" err="1">
                <a:solidFill>
                  <a:srgbClr val="000000"/>
                </a:solidFill>
                <a:latin typeface="Abhaya Libre Regular"/>
              </a:rPr>
              <a:t>digitalno</a:t>
            </a:r>
            <a:r>
              <a:rPr lang="en-US" sz="2400" spc="-36" dirty="0">
                <a:solidFill>
                  <a:srgbClr val="000000"/>
                </a:solidFill>
                <a:latin typeface="Abhaya Libre Regular"/>
              </a:rPr>
              <a:t> </a:t>
            </a:r>
            <a:r>
              <a:rPr lang="en-US" sz="2400" spc="-36" dirty="0" err="1">
                <a:solidFill>
                  <a:srgbClr val="000000"/>
                </a:solidFill>
                <a:latin typeface="Abhaya Libre Regular"/>
              </a:rPr>
              <a:t>gospodarstvo</a:t>
            </a:r>
            <a:r>
              <a:rPr lang="en-US" sz="2400" spc="-36" dirty="0">
                <a:solidFill>
                  <a:srgbClr val="000000"/>
                </a:solidFill>
                <a:latin typeface="Abhaya Libre Regular"/>
              </a:rPr>
              <a:t> </a:t>
            </a:r>
            <a:r>
              <a:rPr lang="en-US" sz="2400" spc="-36" dirty="0" err="1">
                <a:solidFill>
                  <a:srgbClr val="000000"/>
                </a:solidFill>
                <a:latin typeface="Abhaya Libre Regular"/>
              </a:rPr>
              <a:t>raslo</a:t>
            </a:r>
            <a:r>
              <a:rPr lang="en-US" sz="2400" spc="-36" dirty="0">
                <a:solidFill>
                  <a:srgbClr val="000000"/>
                </a:solidFill>
                <a:latin typeface="Abhaya Libre Regular"/>
              </a:rPr>
              <a:t> </a:t>
            </a:r>
            <a:r>
              <a:rPr lang="en-US" sz="2400" spc="-36" dirty="0" err="1">
                <a:solidFill>
                  <a:srgbClr val="000000"/>
                </a:solidFill>
                <a:latin typeface="Abhaya Libre Regular"/>
              </a:rPr>
              <a:t>že</a:t>
            </a:r>
            <a:r>
              <a:rPr lang="en-US" sz="2400" spc="-36" dirty="0">
                <a:solidFill>
                  <a:srgbClr val="000000"/>
                </a:solidFill>
                <a:latin typeface="Abhaya Libre Regular"/>
              </a:rPr>
              <a:t> pred COVID, je </a:t>
            </a:r>
            <a:r>
              <a:rPr lang="en-US" sz="2400" spc="-36" dirty="0" err="1">
                <a:solidFill>
                  <a:srgbClr val="000000"/>
                </a:solidFill>
                <a:latin typeface="Abhaya Libre Regular"/>
              </a:rPr>
              <a:t>epidemija</a:t>
            </a:r>
            <a:r>
              <a:rPr lang="en-US" sz="2400" spc="-36" dirty="0">
                <a:solidFill>
                  <a:srgbClr val="000000"/>
                </a:solidFill>
                <a:latin typeface="Abhaya Libre Regular"/>
              </a:rPr>
              <a:t> ta </a:t>
            </a:r>
            <a:r>
              <a:rPr lang="en-US" sz="2400" spc="-36" dirty="0" err="1">
                <a:solidFill>
                  <a:srgbClr val="000000"/>
                </a:solidFill>
                <a:latin typeface="Abhaya Libre Regular"/>
              </a:rPr>
              <a:t>proces</a:t>
            </a:r>
            <a:r>
              <a:rPr lang="en-US" sz="2400" spc="-36" dirty="0">
                <a:solidFill>
                  <a:srgbClr val="000000"/>
                </a:solidFill>
                <a:latin typeface="Abhaya Libre Regular"/>
              </a:rPr>
              <a:t> </a:t>
            </a:r>
            <a:r>
              <a:rPr lang="en-US" sz="2400" spc="-36" dirty="0" err="1">
                <a:solidFill>
                  <a:srgbClr val="000000"/>
                </a:solidFill>
                <a:latin typeface="Abhaya Libre Regular"/>
              </a:rPr>
              <a:t>pospešila</a:t>
            </a:r>
            <a:r>
              <a:rPr lang="en-US" sz="2400" spc="-36" dirty="0">
                <a:solidFill>
                  <a:srgbClr val="000000"/>
                </a:solidFill>
                <a:latin typeface="Abhaya Libre Regular"/>
              </a:rPr>
              <a:t>. Na </a:t>
            </a:r>
            <a:r>
              <a:rPr lang="en-US" sz="2400" spc="-36" dirty="0" err="1">
                <a:solidFill>
                  <a:srgbClr val="000000"/>
                </a:solidFill>
                <a:latin typeface="Abhaya Libre Regular"/>
              </a:rPr>
              <a:t>delovnem</a:t>
            </a:r>
            <a:r>
              <a:rPr lang="en-US" sz="2400" spc="-36" dirty="0">
                <a:solidFill>
                  <a:srgbClr val="000000"/>
                </a:solidFill>
                <a:latin typeface="Abhaya Libre Regular"/>
              </a:rPr>
              <a:t> </a:t>
            </a:r>
            <a:r>
              <a:rPr lang="en-US" sz="2400" spc="-36" dirty="0" err="1">
                <a:solidFill>
                  <a:srgbClr val="000000"/>
                </a:solidFill>
                <a:latin typeface="Abhaya Libre Regular"/>
              </a:rPr>
              <a:t>mestu</a:t>
            </a:r>
            <a:r>
              <a:rPr lang="en-US" sz="2400" spc="-36" dirty="0">
                <a:solidFill>
                  <a:srgbClr val="000000"/>
                </a:solidFill>
                <a:latin typeface="Abhaya Libre Regular"/>
              </a:rPr>
              <a:t> je </a:t>
            </a:r>
            <a:r>
              <a:rPr lang="en-US" sz="2400" spc="-36" dirty="0" err="1">
                <a:solidFill>
                  <a:srgbClr val="000000"/>
                </a:solidFill>
                <a:latin typeface="Abhaya Libre Regular"/>
              </a:rPr>
              <a:t>zaradi</a:t>
            </a:r>
            <a:r>
              <a:rPr lang="en-US" sz="2400" spc="-36" dirty="0">
                <a:solidFill>
                  <a:srgbClr val="000000"/>
                </a:solidFill>
                <a:latin typeface="Abhaya Libre Regular"/>
              </a:rPr>
              <a:t> </a:t>
            </a:r>
            <a:r>
              <a:rPr lang="en-US" sz="2400" spc="-36" dirty="0" err="1">
                <a:solidFill>
                  <a:srgbClr val="000000"/>
                </a:solidFill>
                <a:latin typeface="Abhaya Libre Regular"/>
              </a:rPr>
              <a:t>tega</a:t>
            </a:r>
            <a:r>
              <a:rPr lang="en-US" sz="2400" spc="-36" dirty="0">
                <a:solidFill>
                  <a:srgbClr val="000000"/>
                </a:solidFill>
                <a:latin typeface="Abhaya Libre Regular"/>
              </a:rPr>
              <a:t> </a:t>
            </a:r>
            <a:r>
              <a:rPr lang="en-US" sz="2400" spc="-36" dirty="0" err="1">
                <a:solidFill>
                  <a:srgbClr val="000000"/>
                </a:solidFill>
                <a:latin typeface="Abhaya Libre Regular"/>
              </a:rPr>
              <a:t>prišlo</a:t>
            </a:r>
            <a:r>
              <a:rPr lang="en-US" sz="2400" spc="-36" dirty="0">
                <a:solidFill>
                  <a:srgbClr val="000000"/>
                </a:solidFill>
                <a:latin typeface="Abhaya Libre Regular"/>
              </a:rPr>
              <a:t> do </a:t>
            </a:r>
            <a:r>
              <a:rPr lang="en-US" sz="2400" spc="-36" dirty="0" err="1">
                <a:solidFill>
                  <a:srgbClr val="000000"/>
                </a:solidFill>
                <a:latin typeface="Abhaya Libre Regular"/>
              </a:rPr>
              <a:t>nekaterih</a:t>
            </a:r>
            <a:r>
              <a:rPr lang="en-US" sz="2400" spc="-36" dirty="0">
                <a:solidFill>
                  <a:srgbClr val="000000"/>
                </a:solidFill>
                <a:latin typeface="Abhaya Libre Regular"/>
              </a:rPr>
              <a:t> </a:t>
            </a:r>
            <a:r>
              <a:rPr lang="en-US" sz="2400" spc="-36" dirty="0" err="1">
                <a:solidFill>
                  <a:srgbClr val="000000"/>
                </a:solidFill>
                <a:latin typeface="Abhaya Libre Regular"/>
              </a:rPr>
              <a:t>pomembnih</a:t>
            </a:r>
            <a:r>
              <a:rPr lang="en-US" sz="2400" spc="-36" dirty="0">
                <a:solidFill>
                  <a:srgbClr val="000000"/>
                </a:solidFill>
                <a:latin typeface="Abhaya Libre Regular"/>
              </a:rPr>
              <a:t> </a:t>
            </a:r>
            <a:r>
              <a:rPr lang="en-US" sz="2400" spc="-36" dirty="0" err="1">
                <a:solidFill>
                  <a:srgbClr val="000000"/>
                </a:solidFill>
                <a:latin typeface="Abhaya Libre Regular"/>
              </a:rPr>
              <a:t>sprememb</a:t>
            </a:r>
            <a:r>
              <a:rPr lang="en-US" sz="2400" spc="-36" dirty="0">
                <a:solidFill>
                  <a:srgbClr val="000000"/>
                </a:solidFill>
                <a:latin typeface="Abhaya Libre Regular"/>
              </a:rPr>
              <a:t>. </a:t>
            </a:r>
            <a:r>
              <a:rPr lang="en-US" sz="2400" spc="-36" dirty="0" err="1">
                <a:solidFill>
                  <a:srgbClr val="000000"/>
                </a:solidFill>
                <a:latin typeface="Abhaya Libre Regular"/>
              </a:rPr>
              <a:t>Te</a:t>
            </a:r>
            <a:r>
              <a:rPr lang="en-US" sz="2400" spc="-36" dirty="0">
                <a:solidFill>
                  <a:srgbClr val="000000"/>
                </a:solidFill>
                <a:latin typeface="Abhaya Libre Regular"/>
              </a:rPr>
              <a:t> </a:t>
            </a:r>
            <a:r>
              <a:rPr lang="en-US" sz="2400" spc="-36" dirty="0" err="1">
                <a:solidFill>
                  <a:srgbClr val="000000"/>
                </a:solidFill>
                <a:latin typeface="Abhaya Libre Regular"/>
              </a:rPr>
              <a:t>spremembe</a:t>
            </a:r>
            <a:r>
              <a:rPr lang="en-US" sz="2400" spc="-36" dirty="0">
                <a:solidFill>
                  <a:srgbClr val="000000"/>
                </a:solidFill>
                <a:latin typeface="Abhaya Libre Regular"/>
              </a:rPr>
              <a:t> so </a:t>
            </a:r>
            <a:r>
              <a:rPr lang="en-US" sz="2400" spc="-36" dirty="0" err="1">
                <a:solidFill>
                  <a:srgbClr val="000000"/>
                </a:solidFill>
                <a:latin typeface="Abhaya Libre Regular"/>
              </a:rPr>
              <a:t>naslednje</a:t>
            </a:r>
            <a:r>
              <a:rPr lang="en-US" sz="2400" spc="-36" dirty="0">
                <a:solidFill>
                  <a:srgbClr val="000000"/>
                </a:solidFill>
                <a:latin typeface="Abhaya Libre Regular"/>
              </a:rPr>
              <a:t>:</a:t>
            </a:r>
            <a:endParaRPr lang="sl-SI"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sl-SI" sz="2400" b="1" u="sng" spc="-36" dirty="0">
                <a:solidFill>
                  <a:srgbClr val="000000"/>
                </a:solidFill>
                <a:latin typeface="Abhaya Libre Regular"/>
              </a:rPr>
              <a:t>D</a:t>
            </a:r>
            <a:r>
              <a:rPr lang="en-US" sz="2400" b="1" u="sng" spc="-36" dirty="0" err="1">
                <a:solidFill>
                  <a:srgbClr val="000000"/>
                </a:solidFill>
                <a:latin typeface="Abhaya Libre Regular"/>
              </a:rPr>
              <a:t>igitalno</a:t>
            </a:r>
            <a:r>
              <a:rPr lang="en-US" sz="2400" b="1" u="sng" spc="-36" dirty="0">
                <a:solidFill>
                  <a:srgbClr val="000000"/>
                </a:solidFill>
                <a:latin typeface="Abhaya Libre Regular"/>
              </a:rPr>
              <a:t> </a:t>
            </a:r>
            <a:r>
              <a:rPr lang="en-US" sz="2400" b="1" u="sng" spc="-36" dirty="0" err="1">
                <a:solidFill>
                  <a:srgbClr val="000000"/>
                </a:solidFill>
                <a:latin typeface="Abhaya Libre Regular"/>
              </a:rPr>
              <a:t>preobrazbo</a:t>
            </a:r>
            <a:r>
              <a:rPr lang="en-US" sz="2400" b="1" u="sng" spc="-36" dirty="0">
                <a:solidFill>
                  <a:srgbClr val="000000"/>
                </a:solidFill>
                <a:latin typeface="Abhaya Libre Regular"/>
              </a:rPr>
              <a:t>: </a:t>
            </a:r>
            <a:r>
              <a:rPr lang="en-US" sz="2400" spc="-36" dirty="0" err="1">
                <a:solidFill>
                  <a:srgbClr val="000000"/>
                </a:solidFill>
                <a:latin typeface="Abhaya Libre Regular"/>
              </a:rPr>
              <a:t>Medtem</a:t>
            </a:r>
            <a:r>
              <a:rPr lang="en-US" sz="2400" spc="-36" dirty="0">
                <a:solidFill>
                  <a:srgbClr val="000000"/>
                </a:solidFill>
                <a:latin typeface="Abhaya Libre Regular"/>
              </a:rPr>
              <a:t> ko so </a:t>
            </a:r>
            <a:r>
              <a:rPr lang="en-US" sz="2400" spc="-36" dirty="0" err="1">
                <a:solidFill>
                  <a:srgbClr val="000000"/>
                </a:solidFill>
                <a:latin typeface="Abhaya Libre Regular"/>
              </a:rPr>
              <a:t>podjetja</a:t>
            </a:r>
            <a:r>
              <a:rPr lang="en-US" sz="2400" spc="-36" dirty="0">
                <a:solidFill>
                  <a:srgbClr val="000000"/>
                </a:solidFill>
                <a:latin typeface="Abhaya Libre Regular"/>
              </a:rPr>
              <a:t> </a:t>
            </a:r>
            <a:r>
              <a:rPr lang="en-US" sz="2400" spc="-36" dirty="0" err="1">
                <a:solidFill>
                  <a:srgbClr val="000000"/>
                </a:solidFill>
                <a:latin typeface="Abhaya Libre Regular"/>
              </a:rPr>
              <a:t>prej</a:t>
            </a:r>
            <a:r>
              <a:rPr lang="en-US" sz="2400" spc="-36" dirty="0">
                <a:solidFill>
                  <a:srgbClr val="000000"/>
                </a:solidFill>
                <a:latin typeface="Abhaya Libre Regular"/>
              </a:rPr>
              <a:t> </a:t>
            </a:r>
            <a:r>
              <a:rPr lang="en-US" sz="2400" spc="-36" dirty="0" err="1">
                <a:solidFill>
                  <a:srgbClr val="000000"/>
                </a:solidFill>
                <a:latin typeface="Abhaya Libre Regular"/>
              </a:rPr>
              <a:t>oklevala</a:t>
            </a:r>
            <a:r>
              <a:rPr lang="en-US" sz="2400" spc="-36" dirty="0">
                <a:solidFill>
                  <a:srgbClr val="000000"/>
                </a:solidFill>
                <a:latin typeface="Abhaya Libre Regular"/>
              </a:rPr>
              <a:t> </a:t>
            </a:r>
            <a:r>
              <a:rPr lang="en-US" sz="2400" spc="-36" dirty="0" err="1">
                <a:solidFill>
                  <a:srgbClr val="000000"/>
                </a:solidFill>
                <a:latin typeface="Abhaya Libre Regular"/>
              </a:rPr>
              <a:t>pri</a:t>
            </a:r>
            <a:r>
              <a:rPr lang="en-US" sz="2400" spc="-36" dirty="0">
                <a:solidFill>
                  <a:srgbClr val="000000"/>
                </a:solidFill>
                <a:latin typeface="Abhaya Libre Regular"/>
              </a:rPr>
              <a:t> </a:t>
            </a:r>
            <a:r>
              <a:rPr lang="en-US" sz="2400" spc="-36" dirty="0" err="1">
                <a:solidFill>
                  <a:srgbClr val="000000"/>
                </a:solidFill>
                <a:latin typeface="Abhaya Libre Regular"/>
              </a:rPr>
              <a:t>preoblikovanju</a:t>
            </a:r>
            <a:r>
              <a:rPr lang="en-US" sz="2400" spc="-36" dirty="0">
                <a:solidFill>
                  <a:srgbClr val="000000"/>
                </a:solidFill>
                <a:latin typeface="Abhaya Libre Regular"/>
              </a:rPr>
              <a:t> </a:t>
            </a:r>
            <a:r>
              <a:rPr lang="en-US" sz="2400" spc="-36" dirty="0" err="1">
                <a:solidFill>
                  <a:srgbClr val="000000"/>
                </a:solidFill>
                <a:latin typeface="Abhaya Libre Regular"/>
              </a:rPr>
              <a:t>svojih</a:t>
            </a:r>
            <a:r>
              <a:rPr lang="en-US" sz="2400" spc="-36" dirty="0">
                <a:solidFill>
                  <a:srgbClr val="000000"/>
                </a:solidFill>
                <a:latin typeface="Abhaya Libre Regular"/>
              </a:rPr>
              <a:t> </a:t>
            </a:r>
            <a:r>
              <a:rPr lang="en-US" sz="2400" spc="-36" dirty="0" err="1">
                <a:solidFill>
                  <a:srgbClr val="000000"/>
                </a:solidFill>
                <a:latin typeface="Abhaya Libre Regular"/>
              </a:rPr>
              <a:t>konvencionalnih</a:t>
            </a:r>
            <a:r>
              <a:rPr lang="en-US" sz="2400" spc="-36" dirty="0">
                <a:solidFill>
                  <a:srgbClr val="000000"/>
                </a:solidFill>
                <a:latin typeface="Abhaya Libre Regular"/>
              </a:rPr>
              <a:t> </a:t>
            </a:r>
            <a:r>
              <a:rPr lang="en-US" sz="2400" spc="-36" dirty="0" err="1">
                <a:solidFill>
                  <a:srgbClr val="000000"/>
                </a:solidFill>
                <a:latin typeface="Abhaya Libre Regular"/>
              </a:rPr>
              <a:t>sistemov</a:t>
            </a:r>
            <a:r>
              <a:rPr lang="en-US" sz="2400" spc="-36" dirty="0">
                <a:solidFill>
                  <a:srgbClr val="000000"/>
                </a:solidFill>
                <a:latin typeface="Abhaya Libre Regular"/>
              </a:rPr>
              <a:t> v </a:t>
            </a:r>
            <a:r>
              <a:rPr lang="en-US" sz="2400" spc="-36" dirty="0" err="1">
                <a:solidFill>
                  <a:srgbClr val="000000"/>
                </a:solidFill>
                <a:latin typeface="Abhaya Libre Regular"/>
              </a:rPr>
              <a:t>digitalne</a:t>
            </a:r>
            <a:r>
              <a:rPr lang="en-US" sz="2400" spc="-36" dirty="0">
                <a:solidFill>
                  <a:srgbClr val="000000"/>
                </a:solidFill>
                <a:latin typeface="Abhaya Libre Regular"/>
              </a:rPr>
              <a:t>, </a:t>
            </a:r>
            <a:r>
              <a:rPr lang="en-US" sz="2400" spc="-36" dirty="0" err="1">
                <a:solidFill>
                  <a:srgbClr val="000000"/>
                </a:solidFill>
                <a:latin typeface="Abhaya Libre Regular"/>
              </a:rPr>
              <a:t>jih</a:t>
            </a:r>
            <a:r>
              <a:rPr lang="en-US" sz="2400" spc="-36" dirty="0">
                <a:solidFill>
                  <a:srgbClr val="000000"/>
                </a:solidFill>
                <a:latin typeface="Abhaya Libre Regular"/>
              </a:rPr>
              <a:t> je </a:t>
            </a:r>
            <a:r>
              <a:rPr lang="en-US" sz="2400" spc="-36" dirty="0" err="1">
                <a:solidFill>
                  <a:srgbClr val="000000"/>
                </a:solidFill>
                <a:latin typeface="Abhaya Libre Regular"/>
              </a:rPr>
              <a:t>pandemija</a:t>
            </a:r>
            <a:r>
              <a:rPr lang="en-US" sz="2400" spc="-36" dirty="0">
                <a:solidFill>
                  <a:srgbClr val="000000"/>
                </a:solidFill>
                <a:latin typeface="Abhaya Libre Regular"/>
              </a:rPr>
              <a:t> s </a:t>
            </a:r>
            <a:r>
              <a:rPr lang="en-US" sz="2400" spc="-36" dirty="0" err="1">
                <a:solidFill>
                  <a:srgbClr val="000000"/>
                </a:solidFill>
                <a:latin typeface="Abhaya Libre Regular"/>
              </a:rPr>
              <a:t>pritiskom</a:t>
            </a:r>
            <a:r>
              <a:rPr lang="en-US" sz="2400" spc="-36" dirty="0">
                <a:solidFill>
                  <a:srgbClr val="000000"/>
                </a:solidFill>
                <a:latin typeface="Abhaya Libre Regular"/>
              </a:rPr>
              <a:t> </a:t>
            </a:r>
            <a:r>
              <a:rPr lang="en-US" sz="2400" spc="-36" dirty="0" err="1">
                <a:solidFill>
                  <a:srgbClr val="000000"/>
                </a:solidFill>
                <a:latin typeface="Abhaya Libre Regular"/>
              </a:rPr>
              <a:t>na</a:t>
            </a:r>
            <a:r>
              <a:rPr lang="en-US" sz="2400" spc="-36" dirty="0">
                <a:solidFill>
                  <a:srgbClr val="000000"/>
                </a:solidFill>
                <a:latin typeface="Abhaya Libre Regular"/>
              </a:rPr>
              <a:t> </a:t>
            </a:r>
            <a:r>
              <a:rPr lang="en-US" sz="2400" spc="-36" dirty="0" err="1">
                <a:solidFill>
                  <a:srgbClr val="000000"/>
                </a:solidFill>
                <a:latin typeface="Abhaya Libre Regular"/>
              </a:rPr>
              <a:t>njihovo</a:t>
            </a:r>
            <a:r>
              <a:rPr lang="en-US" sz="2400" spc="-36" dirty="0">
                <a:solidFill>
                  <a:srgbClr val="000000"/>
                </a:solidFill>
                <a:latin typeface="Abhaya Libre Regular"/>
              </a:rPr>
              <a:t> </a:t>
            </a:r>
            <a:r>
              <a:rPr lang="en-US" sz="2400" spc="-36" dirty="0" err="1">
                <a:solidFill>
                  <a:srgbClr val="000000"/>
                </a:solidFill>
                <a:latin typeface="Abhaya Libre Regular"/>
              </a:rPr>
              <a:t>digitalizacijo</a:t>
            </a:r>
            <a:r>
              <a:rPr lang="en-US" sz="2400" spc="-36" dirty="0">
                <a:solidFill>
                  <a:srgbClr val="000000"/>
                </a:solidFill>
                <a:latin typeface="Abhaya Libre Regular"/>
              </a:rPr>
              <a:t> k </a:t>
            </a:r>
            <a:r>
              <a:rPr lang="en-US" sz="2400" spc="-36" dirty="0" err="1">
                <a:solidFill>
                  <a:srgbClr val="000000"/>
                </a:solidFill>
                <a:latin typeface="Abhaya Libre Regular"/>
              </a:rPr>
              <a:t>temu</a:t>
            </a:r>
            <a:r>
              <a:rPr lang="en-US" sz="2400" spc="-36" dirty="0">
                <a:solidFill>
                  <a:srgbClr val="000000"/>
                </a:solidFill>
                <a:latin typeface="Abhaya Libre Regular"/>
              </a:rPr>
              <a:t> </a:t>
            </a:r>
            <a:r>
              <a:rPr lang="en-US" sz="2400" spc="-36" dirty="0" err="1">
                <a:solidFill>
                  <a:srgbClr val="000000"/>
                </a:solidFill>
                <a:latin typeface="Abhaya Libre Regular"/>
              </a:rPr>
              <a:t>praktično</a:t>
            </a:r>
            <a:r>
              <a:rPr lang="en-US" sz="2400" spc="-36" dirty="0">
                <a:solidFill>
                  <a:srgbClr val="000000"/>
                </a:solidFill>
                <a:latin typeface="Abhaya Libre Regular"/>
              </a:rPr>
              <a:t> </a:t>
            </a:r>
            <a:r>
              <a:rPr lang="en-US" sz="2400" spc="-36" dirty="0" err="1">
                <a:solidFill>
                  <a:srgbClr val="000000"/>
                </a:solidFill>
                <a:latin typeface="Abhaya Libre Regular"/>
              </a:rPr>
              <a:t>prisilila</a:t>
            </a:r>
            <a:r>
              <a:rPr lang="en-US" sz="2400" spc="-36" dirty="0">
                <a:solidFill>
                  <a:srgbClr val="000000"/>
                </a:solidFill>
                <a:latin typeface="Abhaya Libre Regular"/>
              </a:rPr>
              <a:t>. </a:t>
            </a:r>
            <a:r>
              <a:rPr lang="en-US" sz="2400" spc="-36" dirty="0" err="1">
                <a:solidFill>
                  <a:srgbClr val="000000"/>
                </a:solidFill>
                <a:latin typeface="Abhaya Libre Regular"/>
              </a:rPr>
              <a:t>Posledično</a:t>
            </a:r>
            <a:r>
              <a:rPr lang="en-US" sz="2400" spc="-36" dirty="0">
                <a:solidFill>
                  <a:srgbClr val="000000"/>
                </a:solidFill>
                <a:latin typeface="Abhaya Libre Regular"/>
              </a:rPr>
              <a:t> se je </a:t>
            </a:r>
            <a:r>
              <a:rPr lang="en-US" sz="2400" spc="-36" dirty="0" err="1">
                <a:solidFill>
                  <a:srgbClr val="000000"/>
                </a:solidFill>
                <a:latin typeface="Abhaya Libre Regular"/>
              </a:rPr>
              <a:t>močno</a:t>
            </a:r>
            <a:r>
              <a:rPr lang="en-US" sz="2400" spc="-36" dirty="0">
                <a:solidFill>
                  <a:srgbClr val="000000"/>
                </a:solidFill>
                <a:latin typeface="Abhaya Libre Regular"/>
              </a:rPr>
              <a:t> </a:t>
            </a:r>
            <a:r>
              <a:rPr lang="en-US" sz="2400" spc="-36" dirty="0" err="1">
                <a:solidFill>
                  <a:srgbClr val="000000"/>
                </a:solidFill>
                <a:latin typeface="Abhaya Libre Regular"/>
              </a:rPr>
              <a:t>povečalo</a:t>
            </a:r>
            <a:r>
              <a:rPr lang="en-US" sz="2400" spc="-36" dirty="0">
                <a:solidFill>
                  <a:srgbClr val="000000"/>
                </a:solidFill>
                <a:latin typeface="Abhaya Libre Regular"/>
              </a:rPr>
              <a:t> </a:t>
            </a:r>
            <a:r>
              <a:rPr lang="en-US" sz="2400" spc="-36" dirty="0" err="1">
                <a:solidFill>
                  <a:srgbClr val="000000"/>
                </a:solidFill>
                <a:latin typeface="Abhaya Libre Regular"/>
              </a:rPr>
              <a:t>ustvarjanje</a:t>
            </a:r>
            <a:r>
              <a:rPr lang="en-US" sz="2400" spc="-36" dirty="0">
                <a:solidFill>
                  <a:srgbClr val="000000"/>
                </a:solidFill>
                <a:latin typeface="Abhaya Libre Regular"/>
              </a:rPr>
              <a:t> </a:t>
            </a:r>
            <a:r>
              <a:rPr lang="en-US" sz="2400" spc="-36" dirty="0" err="1">
                <a:solidFill>
                  <a:srgbClr val="000000"/>
                </a:solidFill>
                <a:latin typeface="Abhaya Libre Regular"/>
              </a:rPr>
              <a:t>novih</a:t>
            </a:r>
            <a:r>
              <a:rPr lang="en-US" sz="2400" spc="-36" dirty="0">
                <a:solidFill>
                  <a:srgbClr val="000000"/>
                </a:solidFill>
                <a:latin typeface="Abhaya Libre Regular"/>
              </a:rPr>
              <a:t> </a:t>
            </a:r>
            <a:r>
              <a:rPr lang="en-US" sz="2400" spc="-36" dirty="0" err="1">
                <a:solidFill>
                  <a:srgbClr val="000000"/>
                </a:solidFill>
                <a:latin typeface="Abhaya Libre Regular"/>
              </a:rPr>
              <a:t>aplikacij</a:t>
            </a:r>
            <a:r>
              <a:rPr lang="en-US" sz="2400" spc="-36" dirty="0">
                <a:solidFill>
                  <a:srgbClr val="000000"/>
                </a:solidFill>
                <a:latin typeface="Abhaya Libre Regular"/>
              </a:rPr>
              <a:t>, </a:t>
            </a:r>
            <a:r>
              <a:rPr lang="en-US" sz="2400" spc="-36" dirty="0" err="1">
                <a:solidFill>
                  <a:srgbClr val="000000"/>
                </a:solidFill>
                <a:latin typeface="Abhaya Libre Regular"/>
              </a:rPr>
              <a:t>sistemov</a:t>
            </a:r>
            <a:r>
              <a:rPr lang="en-US" sz="2400" spc="-36" dirty="0">
                <a:solidFill>
                  <a:srgbClr val="000000"/>
                </a:solidFill>
                <a:latin typeface="Abhaya Libre Regular"/>
              </a:rPr>
              <a:t> in </a:t>
            </a:r>
            <a:r>
              <a:rPr lang="en-US" sz="2400" spc="-36" dirty="0" err="1">
                <a:solidFill>
                  <a:srgbClr val="000000"/>
                </a:solidFill>
                <a:latin typeface="Abhaya Libre Regular"/>
              </a:rPr>
              <a:t>programske</a:t>
            </a:r>
            <a:r>
              <a:rPr lang="en-US" sz="2400" spc="-36" dirty="0">
                <a:solidFill>
                  <a:srgbClr val="000000"/>
                </a:solidFill>
                <a:latin typeface="Abhaya Libre Regular"/>
              </a:rPr>
              <a:t> </a:t>
            </a:r>
            <a:r>
              <a:rPr lang="en-US" sz="2400" spc="-36" dirty="0" err="1">
                <a:solidFill>
                  <a:srgbClr val="000000"/>
                </a:solidFill>
                <a:latin typeface="Abhaya Libre Regular"/>
              </a:rPr>
              <a:t>opreme</a:t>
            </a:r>
            <a:r>
              <a:rPr lang="en-US" sz="2400" spc="-36" dirty="0">
                <a:solidFill>
                  <a:srgbClr val="000000"/>
                </a:solidFill>
                <a:latin typeface="Abhaya Libre Regular"/>
              </a:rPr>
              <a:t>. </a:t>
            </a:r>
            <a:r>
              <a:rPr lang="en-US" sz="2400" spc="-36" dirty="0" err="1">
                <a:solidFill>
                  <a:srgbClr val="000000"/>
                </a:solidFill>
                <a:latin typeface="Abhaya Libre Regular"/>
              </a:rPr>
              <a:t>Delodajalci</a:t>
            </a:r>
            <a:r>
              <a:rPr lang="en-US" sz="2400" spc="-36" dirty="0">
                <a:solidFill>
                  <a:srgbClr val="000000"/>
                </a:solidFill>
                <a:latin typeface="Abhaya Libre Regular"/>
              </a:rPr>
              <a:t> </a:t>
            </a:r>
            <a:r>
              <a:rPr lang="en-US" sz="2400" spc="-36" dirty="0" err="1">
                <a:solidFill>
                  <a:srgbClr val="000000"/>
                </a:solidFill>
                <a:latin typeface="Abhaya Libre Regular"/>
              </a:rPr>
              <a:t>morajo</a:t>
            </a:r>
            <a:r>
              <a:rPr lang="en-US" sz="2400" spc="-36" dirty="0">
                <a:solidFill>
                  <a:srgbClr val="000000"/>
                </a:solidFill>
                <a:latin typeface="Abhaya Libre Regular"/>
              </a:rPr>
              <a:t> </a:t>
            </a:r>
            <a:r>
              <a:rPr lang="en-US" sz="2400" spc="-36" dirty="0" err="1">
                <a:solidFill>
                  <a:srgbClr val="000000"/>
                </a:solidFill>
                <a:latin typeface="Abhaya Libre Regular"/>
              </a:rPr>
              <a:t>svoje</a:t>
            </a:r>
            <a:r>
              <a:rPr lang="en-US" sz="2400" spc="-36" dirty="0">
                <a:solidFill>
                  <a:srgbClr val="000000"/>
                </a:solidFill>
                <a:latin typeface="Abhaya Libre Regular"/>
              </a:rPr>
              <a:t> </a:t>
            </a:r>
            <a:r>
              <a:rPr lang="en-US" sz="2400" spc="-36" dirty="0" err="1">
                <a:solidFill>
                  <a:srgbClr val="000000"/>
                </a:solidFill>
                <a:latin typeface="Abhaya Libre Regular"/>
              </a:rPr>
              <a:t>delavce</a:t>
            </a:r>
            <a:r>
              <a:rPr lang="en-US" sz="2400" spc="-36" dirty="0">
                <a:solidFill>
                  <a:srgbClr val="000000"/>
                </a:solidFill>
                <a:latin typeface="Abhaya Libre Regular"/>
              </a:rPr>
              <a:t> </a:t>
            </a:r>
            <a:r>
              <a:rPr lang="en-US" sz="2400" spc="-36" dirty="0" err="1">
                <a:solidFill>
                  <a:srgbClr val="000000"/>
                </a:solidFill>
                <a:latin typeface="Abhaya Libre Regular"/>
              </a:rPr>
              <a:t>na</a:t>
            </a:r>
            <a:r>
              <a:rPr lang="en-US" sz="2400" spc="-36" dirty="0">
                <a:solidFill>
                  <a:srgbClr val="000000"/>
                </a:solidFill>
                <a:latin typeface="Abhaya Libre Regular"/>
              </a:rPr>
              <a:t> novo </a:t>
            </a:r>
            <a:r>
              <a:rPr lang="en-US" sz="2400" spc="-36" dirty="0" err="1">
                <a:solidFill>
                  <a:srgbClr val="000000"/>
                </a:solidFill>
                <a:latin typeface="Abhaya Libre Regular"/>
              </a:rPr>
              <a:t>usposobiti</a:t>
            </a:r>
            <a:r>
              <a:rPr lang="en-US" sz="2400" spc="-36" dirty="0">
                <a:solidFill>
                  <a:srgbClr val="000000"/>
                </a:solidFill>
                <a:latin typeface="Abhaya Libre Regular"/>
              </a:rPr>
              <a:t> za </a:t>
            </a:r>
            <a:r>
              <a:rPr lang="en-US" sz="2400" spc="-36" dirty="0" err="1">
                <a:solidFill>
                  <a:srgbClr val="000000"/>
                </a:solidFill>
                <a:latin typeface="Abhaya Libre Regular"/>
              </a:rPr>
              <a:t>uporabo</a:t>
            </a:r>
            <a:r>
              <a:rPr lang="en-US" sz="2400" spc="-36" dirty="0">
                <a:solidFill>
                  <a:srgbClr val="000000"/>
                </a:solidFill>
                <a:latin typeface="Abhaya Libre Regular"/>
              </a:rPr>
              <a:t> </a:t>
            </a:r>
            <a:r>
              <a:rPr lang="en-US" sz="2400" spc="-36" dirty="0" err="1">
                <a:solidFill>
                  <a:srgbClr val="000000"/>
                </a:solidFill>
                <a:latin typeface="Abhaya Libre Regular"/>
              </a:rPr>
              <a:t>te</a:t>
            </a:r>
            <a:r>
              <a:rPr lang="en-US" sz="2400" spc="-36" dirty="0">
                <a:solidFill>
                  <a:srgbClr val="000000"/>
                </a:solidFill>
                <a:latin typeface="Abhaya Libre Regular"/>
              </a:rPr>
              <a:t> </a:t>
            </a:r>
            <a:r>
              <a:rPr lang="en-US" sz="2400" spc="-36" dirty="0" err="1">
                <a:solidFill>
                  <a:srgbClr val="000000"/>
                </a:solidFill>
                <a:latin typeface="Abhaya Libre Regular"/>
              </a:rPr>
              <a:t>tehnologije</a:t>
            </a:r>
            <a:r>
              <a:rPr lang="en-US" sz="2400" spc="-36" dirty="0">
                <a:solidFill>
                  <a:srgbClr val="000000"/>
                </a:solidFill>
                <a:latin typeface="Abhaya Libre Regular"/>
              </a:rPr>
              <a:t>.</a:t>
            </a:r>
            <a:endParaRPr lang="sl-SI"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n-US" sz="2400" b="1" u="sng" spc="-36" dirty="0">
                <a:solidFill>
                  <a:srgbClr val="000000"/>
                </a:solidFill>
                <a:latin typeface="Abhaya Libre Regular"/>
              </a:rPr>
              <a:t>Nova </a:t>
            </a:r>
            <a:r>
              <a:rPr lang="en-US" sz="2400" b="1" u="sng" spc="-36" dirty="0" err="1">
                <a:solidFill>
                  <a:srgbClr val="000000"/>
                </a:solidFill>
                <a:latin typeface="Abhaya Libre Regular"/>
              </a:rPr>
              <a:t>delovna</a:t>
            </a:r>
            <a:r>
              <a:rPr lang="en-US" sz="2400" b="1" u="sng" spc="-36" dirty="0">
                <a:solidFill>
                  <a:srgbClr val="000000"/>
                </a:solidFill>
                <a:latin typeface="Abhaya Libre Regular"/>
              </a:rPr>
              <a:t> </a:t>
            </a:r>
            <a:r>
              <a:rPr lang="en-US" sz="2400" b="1" u="sng" spc="-36" dirty="0" err="1">
                <a:solidFill>
                  <a:srgbClr val="000000"/>
                </a:solidFill>
                <a:latin typeface="Abhaya Libre Regular"/>
              </a:rPr>
              <a:t>mesta</a:t>
            </a:r>
            <a:r>
              <a:rPr lang="en-US" sz="2400" b="1" u="sng" spc="-36" dirty="0">
                <a:solidFill>
                  <a:srgbClr val="000000"/>
                </a:solidFill>
                <a:latin typeface="Abhaya Libre Regular"/>
              </a:rPr>
              <a:t>: </a:t>
            </a:r>
            <a:r>
              <a:rPr lang="en-US" sz="2400" spc="-36" dirty="0" err="1">
                <a:solidFill>
                  <a:srgbClr val="000000"/>
                </a:solidFill>
                <a:latin typeface="Abhaya Libre Regular"/>
              </a:rPr>
              <a:t>Zaradi</a:t>
            </a:r>
            <a:r>
              <a:rPr lang="en-US" sz="2400" spc="-36" dirty="0">
                <a:solidFill>
                  <a:srgbClr val="000000"/>
                </a:solidFill>
                <a:latin typeface="Abhaya Libre Regular"/>
              </a:rPr>
              <a:t> </a:t>
            </a:r>
            <a:r>
              <a:rPr lang="en-US" sz="2400" spc="-36" dirty="0" err="1">
                <a:solidFill>
                  <a:srgbClr val="000000"/>
                </a:solidFill>
                <a:latin typeface="Abhaya Libre Regular"/>
              </a:rPr>
              <a:t>digitalizacije</a:t>
            </a:r>
            <a:r>
              <a:rPr lang="en-US" sz="2400" spc="-36" dirty="0">
                <a:solidFill>
                  <a:srgbClr val="000000"/>
                </a:solidFill>
                <a:latin typeface="Abhaya Libre Regular"/>
              </a:rPr>
              <a:t> se </a:t>
            </a:r>
            <a:r>
              <a:rPr lang="en-US" sz="2400" spc="-36" dirty="0" err="1">
                <a:solidFill>
                  <a:srgbClr val="000000"/>
                </a:solidFill>
                <a:latin typeface="Abhaya Libre Regular"/>
              </a:rPr>
              <a:t>pojavljajo</a:t>
            </a:r>
            <a:r>
              <a:rPr lang="en-US" sz="2400" spc="-36" dirty="0">
                <a:solidFill>
                  <a:srgbClr val="000000"/>
                </a:solidFill>
                <a:latin typeface="Abhaya Libre Regular"/>
              </a:rPr>
              <a:t> nova </a:t>
            </a:r>
            <a:r>
              <a:rPr lang="en-US" sz="2400" spc="-36" dirty="0" err="1">
                <a:solidFill>
                  <a:srgbClr val="000000"/>
                </a:solidFill>
                <a:latin typeface="Abhaya Libre Regular"/>
              </a:rPr>
              <a:t>delovna</a:t>
            </a:r>
            <a:r>
              <a:rPr lang="en-US" sz="2400" spc="-36" dirty="0">
                <a:solidFill>
                  <a:srgbClr val="000000"/>
                </a:solidFill>
                <a:latin typeface="Abhaya Libre Regular"/>
              </a:rPr>
              <a:t> </a:t>
            </a:r>
            <a:r>
              <a:rPr lang="en-US" sz="2400" spc="-36" dirty="0" err="1">
                <a:solidFill>
                  <a:srgbClr val="000000"/>
                </a:solidFill>
                <a:latin typeface="Abhaya Libre Regular"/>
              </a:rPr>
              <a:t>mesta</a:t>
            </a:r>
            <a:r>
              <a:rPr lang="en-US" sz="2400" spc="-36" dirty="0">
                <a:solidFill>
                  <a:srgbClr val="000000"/>
                </a:solidFill>
                <a:latin typeface="Abhaya Libre Regular"/>
              </a:rPr>
              <a:t>, ki </a:t>
            </a:r>
            <a:r>
              <a:rPr lang="en-US" sz="2400" spc="-36" dirty="0" err="1">
                <a:solidFill>
                  <a:srgbClr val="000000"/>
                </a:solidFill>
                <a:latin typeface="Abhaya Libre Regular"/>
              </a:rPr>
              <a:t>jih</a:t>
            </a:r>
            <a:r>
              <a:rPr lang="en-US" sz="2400" spc="-36" dirty="0">
                <a:solidFill>
                  <a:srgbClr val="000000"/>
                </a:solidFill>
                <a:latin typeface="Abhaya Libre Regular"/>
              </a:rPr>
              <a:t> pred </a:t>
            </a:r>
            <a:r>
              <a:rPr lang="en-US" sz="2400" spc="-36" dirty="0" err="1">
                <a:solidFill>
                  <a:srgbClr val="000000"/>
                </a:solidFill>
                <a:latin typeface="Abhaya Libre Regular"/>
              </a:rPr>
              <a:t>desetimi</a:t>
            </a:r>
            <a:r>
              <a:rPr lang="en-US" sz="2400" spc="-36" dirty="0">
                <a:solidFill>
                  <a:srgbClr val="000000"/>
                </a:solidFill>
                <a:latin typeface="Abhaya Libre Regular"/>
              </a:rPr>
              <a:t> </a:t>
            </a:r>
            <a:r>
              <a:rPr lang="en-US" sz="2400" spc="-36" dirty="0" err="1">
                <a:solidFill>
                  <a:srgbClr val="000000"/>
                </a:solidFill>
                <a:latin typeface="Abhaya Libre Regular"/>
              </a:rPr>
              <a:t>leti</a:t>
            </a:r>
            <a:r>
              <a:rPr lang="en-US" sz="2400" spc="-36" dirty="0">
                <a:solidFill>
                  <a:srgbClr val="000000"/>
                </a:solidFill>
                <a:latin typeface="Abhaya Libre Regular"/>
              </a:rPr>
              <a:t> </a:t>
            </a:r>
            <a:r>
              <a:rPr lang="en-US" sz="2400" spc="-36" dirty="0" err="1">
                <a:solidFill>
                  <a:srgbClr val="000000"/>
                </a:solidFill>
                <a:latin typeface="Abhaya Libre Regular"/>
              </a:rPr>
              <a:t>še</a:t>
            </a:r>
            <a:r>
              <a:rPr lang="en-US" sz="2400" spc="-36" dirty="0">
                <a:solidFill>
                  <a:srgbClr val="000000"/>
                </a:solidFill>
                <a:latin typeface="Abhaya Libre Regular"/>
              </a:rPr>
              <a:t> </a:t>
            </a:r>
            <a:r>
              <a:rPr lang="en-US" sz="2400" spc="-36" dirty="0" err="1">
                <a:solidFill>
                  <a:srgbClr val="000000"/>
                </a:solidFill>
                <a:latin typeface="Abhaya Libre Regular"/>
              </a:rPr>
              <a:t>ni</a:t>
            </a:r>
            <a:r>
              <a:rPr lang="en-US" sz="2400" spc="-36" dirty="0">
                <a:solidFill>
                  <a:srgbClr val="000000"/>
                </a:solidFill>
                <a:latin typeface="Abhaya Libre Regular"/>
              </a:rPr>
              <a:t> </a:t>
            </a:r>
            <a:r>
              <a:rPr lang="en-US" sz="2400" spc="-36" dirty="0" err="1">
                <a:solidFill>
                  <a:srgbClr val="000000"/>
                </a:solidFill>
                <a:latin typeface="Abhaya Libre Regular"/>
              </a:rPr>
              <a:t>bilo</a:t>
            </a:r>
            <a:r>
              <a:rPr lang="en-US" sz="2400" spc="-36" dirty="0">
                <a:solidFill>
                  <a:srgbClr val="000000"/>
                </a:solidFill>
                <a:latin typeface="Abhaya Libre Regular"/>
              </a:rPr>
              <a:t>. Ta so </a:t>
            </a:r>
            <a:r>
              <a:rPr lang="en-US" sz="2400" spc="-36" dirty="0" err="1">
                <a:solidFill>
                  <a:srgbClr val="000000"/>
                </a:solidFill>
                <a:latin typeface="Abhaya Libre Regular"/>
              </a:rPr>
              <a:t>pogosto</a:t>
            </a:r>
            <a:r>
              <a:rPr lang="en-US" sz="2400" spc="-36" dirty="0">
                <a:solidFill>
                  <a:srgbClr val="000000"/>
                </a:solidFill>
                <a:latin typeface="Abhaya Libre Regular"/>
              </a:rPr>
              <a:t> </a:t>
            </a:r>
            <a:r>
              <a:rPr lang="en-US" sz="2400" spc="-36" dirty="0" err="1">
                <a:solidFill>
                  <a:srgbClr val="000000"/>
                </a:solidFill>
                <a:latin typeface="Abhaya Libre Regular"/>
              </a:rPr>
              <a:t>povezana</a:t>
            </a:r>
            <a:r>
              <a:rPr lang="en-US" sz="2400" spc="-36" dirty="0">
                <a:solidFill>
                  <a:srgbClr val="000000"/>
                </a:solidFill>
                <a:latin typeface="Abhaya Libre Regular"/>
              </a:rPr>
              <a:t> z </a:t>
            </a:r>
            <a:r>
              <a:rPr lang="en-US" sz="2400" spc="-36" dirty="0" err="1">
                <a:solidFill>
                  <a:srgbClr val="000000"/>
                </a:solidFill>
                <a:latin typeface="Abhaya Libre Regular"/>
              </a:rPr>
              <a:t>uporabo</a:t>
            </a:r>
            <a:r>
              <a:rPr lang="en-US" sz="2400" spc="-36" dirty="0">
                <a:solidFill>
                  <a:srgbClr val="000000"/>
                </a:solidFill>
                <a:latin typeface="Abhaya Libre Regular"/>
              </a:rPr>
              <a:t> in </a:t>
            </a:r>
            <a:r>
              <a:rPr lang="en-US" sz="2400" spc="-36" dirty="0" err="1">
                <a:solidFill>
                  <a:srgbClr val="000000"/>
                </a:solidFill>
                <a:latin typeface="Abhaya Libre Regular"/>
              </a:rPr>
              <a:t>ustvarjanjem</a:t>
            </a:r>
            <a:r>
              <a:rPr lang="en-US" sz="2400" spc="-36" dirty="0">
                <a:solidFill>
                  <a:srgbClr val="000000"/>
                </a:solidFill>
                <a:latin typeface="Abhaya Libre Regular"/>
              </a:rPr>
              <a:t> </a:t>
            </a:r>
            <a:r>
              <a:rPr lang="en-US" sz="2400" spc="-36" dirty="0" err="1">
                <a:solidFill>
                  <a:srgbClr val="000000"/>
                </a:solidFill>
                <a:latin typeface="Abhaya Libre Regular"/>
              </a:rPr>
              <a:t>tehnologije</a:t>
            </a:r>
            <a:r>
              <a:rPr lang="en-US" sz="2400" spc="-36" dirty="0">
                <a:solidFill>
                  <a:srgbClr val="000000"/>
                </a:solidFill>
                <a:latin typeface="Abhaya Libre Regular"/>
              </a:rPr>
              <a:t>, med </a:t>
            </a:r>
            <a:r>
              <a:rPr lang="en-US" sz="2400" spc="-36" dirty="0" err="1">
                <a:solidFill>
                  <a:srgbClr val="000000"/>
                </a:solidFill>
                <a:latin typeface="Abhaya Libre Regular"/>
              </a:rPr>
              <a:t>njimi</a:t>
            </a:r>
            <a:r>
              <a:rPr lang="en-US" sz="2400" spc="-36" dirty="0">
                <a:solidFill>
                  <a:srgbClr val="000000"/>
                </a:solidFill>
                <a:latin typeface="Abhaya Libre Regular"/>
              </a:rPr>
              <a:t> so: </a:t>
            </a:r>
            <a:r>
              <a:rPr lang="en-US" sz="2400" spc="-36" dirty="0" err="1">
                <a:solidFill>
                  <a:srgbClr val="000000"/>
                </a:solidFill>
                <a:latin typeface="Abhaya Libre Regular"/>
              </a:rPr>
              <a:t>razvijalci</a:t>
            </a:r>
            <a:r>
              <a:rPr lang="en-US" sz="2400" spc="-36" dirty="0">
                <a:solidFill>
                  <a:srgbClr val="000000"/>
                </a:solidFill>
                <a:latin typeface="Abhaya Libre Regular"/>
              </a:rPr>
              <a:t> </a:t>
            </a:r>
            <a:r>
              <a:rPr lang="en-US" sz="2400" spc="-36" dirty="0" err="1">
                <a:solidFill>
                  <a:srgbClr val="000000"/>
                </a:solidFill>
                <a:latin typeface="Abhaya Libre Regular"/>
              </a:rPr>
              <a:t>aplikacij</a:t>
            </a:r>
            <a:r>
              <a:rPr lang="en-US" sz="2400" spc="-36" dirty="0">
                <a:solidFill>
                  <a:srgbClr val="000000"/>
                </a:solidFill>
                <a:latin typeface="Abhaya Libre Regular"/>
              </a:rPr>
              <a:t>, </a:t>
            </a:r>
            <a:r>
              <a:rPr lang="en-US" sz="2400" spc="-36" dirty="0" err="1">
                <a:solidFill>
                  <a:srgbClr val="000000"/>
                </a:solidFill>
                <a:latin typeface="Abhaya Libre Regular"/>
              </a:rPr>
              <a:t>strokovnjaki</a:t>
            </a:r>
            <a:r>
              <a:rPr lang="en-US" sz="2400" spc="-36" dirty="0">
                <a:solidFill>
                  <a:srgbClr val="000000"/>
                </a:solidFill>
                <a:latin typeface="Abhaya Libre Regular"/>
              </a:rPr>
              <a:t> za </a:t>
            </a:r>
            <a:r>
              <a:rPr lang="en-US" sz="2400" spc="-36" dirty="0" err="1">
                <a:solidFill>
                  <a:srgbClr val="000000"/>
                </a:solidFill>
                <a:latin typeface="Abhaya Libre Regular"/>
              </a:rPr>
              <a:t>računalništvo</a:t>
            </a:r>
            <a:r>
              <a:rPr lang="en-US" sz="2400" spc="-36" dirty="0">
                <a:solidFill>
                  <a:srgbClr val="000000"/>
                </a:solidFill>
                <a:latin typeface="Abhaya Libre Regular"/>
              </a:rPr>
              <a:t> v </a:t>
            </a:r>
            <a:r>
              <a:rPr lang="en-US" sz="2400" spc="-36" dirty="0" err="1">
                <a:solidFill>
                  <a:srgbClr val="000000"/>
                </a:solidFill>
                <a:latin typeface="Abhaya Libre Regular"/>
              </a:rPr>
              <a:t>oblaku</a:t>
            </a:r>
            <a:r>
              <a:rPr lang="en-US" sz="2400" spc="-36" dirty="0">
                <a:solidFill>
                  <a:srgbClr val="000000"/>
                </a:solidFill>
                <a:latin typeface="Abhaya Libre Regular"/>
              </a:rPr>
              <a:t>, </a:t>
            </a:r>
            <a:r>
              <a:rPr lang="en-US" sz="2400" spc="-36" dirty="0" err="1">
                <a:solidFill>
                  <a:srgbClr val="000000"/>
                </a:solidFill>
                <a:latin typeface="Abhaya Libre Regular"/>
              </a:rPr>
              <a:t>upravljavci</a:t>
            </a:r>
            <a:r>
              <a:rPr lang="en-US" sz="2400" spc="-36" dirty="0">
                <a:solidFill>
                  <a:srgbClr val="000000"/>
                </a:solidFill>
                <a:latin typeface="Abhaya Libre Regular"/>
              </a:rPr>
              <a:t> </a:t>
            </a:r>
            <a:r>
              <a:rPr lang="en-US" sz="2400" spc="-36" dirty="0" err="1">
                <a:solidFill>
                  <a:srgbClr val="000000"/>
                </a:solidFill>
                <a:latin typeface="Abhaya Libre Regular"/>
              </a:rPr>
              <a:t>družbenih</a:t>
            </a:r>
            <a:r>
              <a:rPr lang="en-US" sz="2400" spc="-36" dirty="0">
                <a:solidFill>
                  <a:srgbClr val="000000"/>
                </a:solidFill>
                <a:latin typeface="Abhaya Libre Regular"/>
              </a:rPr>
              <a:t> </a:t>
            </a:r>
            <a:r>
              <a:rPr lang="en-US" sz="2400" spc="-36" dirty="0" err="1">
                <a:solidFill>
                  <a:srgbClr val="000000"/>
                </a:solidFill>
                <a:latin typeface="Abhaya Libre Regular"/>
              </a:rPr>
              <a:t>medijev</a:t>
            </a:r>
            <a:r>
              <a:rPr lang="en-US" sz="2400" spc="-36" dirty="0">
                <a:solidFill>
                  <a:srgbClr val="000000"/>
                </a:solidFill>
                <a:latin typeface="Abhaya Libre Regular"/>
              </a:rPr>
              <a:t> in </a:t>
            </a:r>
            <a:r>
              <a:rPr lang="en-US" sz="2400" spc="-36" dirty="0" err="1">
                <a:solidFill>
                  <a:srgbClr val="000000"/>
                </a:solidFill>
                <a:latin typeface="Abhaya Libre Regular"/>
              </a:rPr>
              <a:t>upravljavci</a:t>
            </a:r>
            <a:r>
              <a:rPr lang="en-US" sz="2400" spc="-36" dirty="0">
                <a:solidFill>
                  <a:srgbClr val="000000"/>
                </a:solidFill>
                <a:latin typeface="Abhaya Libre Regular"/>
              </a:rPr>
              <a:t> </a:t>
            </a:r>
            <a:r>
              <a:rPr lang="en-US" sz="2400" spc="-36" dirty="0" err="1">
                <a:solidFill>
                  <a:srgbClr val="000000"/>
                </a:solidFill>
                <a:latin typeface="Abhaya Libre Regular"/>
              </a:rPr>
              <a:t>uporabniške</a:t>
            </a:r>
            <a:r>
              <a:rPr lang="en-US" sz="2400" spc="-36" dirty="0">
                <a:solidFill>
                  <a:srgbClr val="000000"/>
                </a:solidFill>
                <a:latin typeface="Abhaya Libre Regular"/>
              </a:rPr>
              <a:t> </a:t>
            </a:r>
            <a:r>
              <a:rPr lang="en-US" sz="2400" spc="-36" dirty="0" err="1">
                <a:solidFill>
                  <a:srgbClr val="000000"/>
                </a:solidFill>
                <a:latin typeface="Abhaya Libre Regular"/>
              </a:rPr>
              <a:t>izkušnje</a:t>
            </a:r>
            <a:r>
              <a:rPr lang="en-US" sz="2400" spc="-36" dirty="0">
                <a:solidFill>
                  <a:srgbClr val="000000"/>
                </a:solidFill>
                <a:latin typeface="Abhaya Libre Regular"/>
              </a:rPr>
              <a:t>. </a:t>
            </a:r>
            <a:r>
              <a:rPr lang="en-US" sz="2400" spc="-36" dirty="0" err="1">
                <a:solidFill>
                  <a:srgbClr val="000000"/>
                </a:solidFill>
                <a:latin typeface="Abhaya Libre Regular"/>
              </a:rPr>
              <a:t>Zato</a:t>
            </a:r>
            <a:r>
              <a:rPr lang="en-US" sz="2400" spc="-36" dirty="0">
                <a:solidFill>
                  <a:srgbClr val="000000"/>
                </a:solidFill>
                <a:latin typeface="Abhaya Libre Regular"/>
              </a:rPr>
              <a:t> </a:t>
            </a:r>
            <a:r>
              <a:rPr lang="en-US" sz="2400" spc="-36" dirty="0" err="1">
                <a:solidFill>
                  <a:srgbClr val="000000"/>
                </a:solidFill>
                <a:latin typeface="Abhaya Libre Regular"/>
              </a:rPr>
              <a:t>si</a:t>
            </a:r>
            <a:r>
              <a:rPr lang="en-US" sz="2400" spc="-36" dirty="0">
                <a:solidFill>
                  <a:srgbClr val="000000"/>
                </a:solidFill>
                <a:latin typeface="Abhaya Libre Regular"/>
              </a:rPr>
              <a:t> </a:t>
            </a:r>
            <a:r>
              <a:rPr lang="en-US" sz="2400" spc="-36" dirty="0" err="1">
                <a:solidFill>
                  <a:srgbClr val="000000"/>
                </a:solidFill>
                <a:latin typeface="Abhaya Libre Regular"/>
              </a:rPr>
              <a:t>vse</a:t>
            </a:r>
            <a:r>
              <a:rPr lang="en-US" sz="2400" spc="-36" dirty="0">
                <a:solidFill>
                  <a:srgbClr val="000000"/>
                </a:solidFill>
                <a:latin typeface="Abhaya Libre Regular"/>
              </a:rPr>
              <a:t> </a:t>
            </a:r>
            <a:r>
              <a:rPr lang="en-US" sz="2400" spc="-36" dirty="0" err="1">
                <a:solidFill>
                  <a:srgbClr val="000000"/>
                </a:solidFill>
                <a:latin typeface="Abhaya Libre Regular"/>
              </a:rPr>
              <a:t>več</a:t>
            </a:r>
            <a:r>
              <a:rPr lang="en-US" sz="2400" spc="-36" dirty="0">
                <a:solidFill>
                  <a:srgbClr val="000000"/>
                </a:solidFill>
                <a:latin typeface="Abhaya Libre Regular"/>
              </a:rPr>
              <a:t> </a:t>
            </a:r>
            <a:r>
              <a:rPr lang="en-US" sz="2400" spc="-36" dirty="0" err="1">
                <a:solidFill>
                  <a:srgbClr val="000000"/>
                </a:solidFill>
                <a:latin typeface="Abhaya Libre Regular"/>
              </a:rPr>
              <a:t>ljudi</a:t>
            </a:r>
            <a:r>
              <a:rPr lang="en-US" sz="2400" spc="-36" dirty="0">
                <a:solidFill>
                  <a:srgbClr val="000000"/>
                </a:solidFill>
                <a:latin typeface="Abhaya Libre Regular"/>
              </a:rPr>
              <a:t> </a:t>
            </a:r>
            <a:r>
              <a:rPr lang="en-US" sz="2400" spc="-36" dirty="0" err="1">
                <a:solidFill>
                  <a:srgbClr val="000000"/>
                </a:solidFill>
                <a:latin typeface="Abhaya Libre Regular"/>
              </a:rPr>
              <a:t>prizadeva</a:t>
            </a:r>
            <a:r>
              <a:rPr lang="en-US" sz="2400" spc="-36" dirty="0">
                <a:solidFill>
                  <a:srgbClr val="000000"/>
                </a:solidFill>
                <a:latin typeface="Abhaya Libre Regular"/>
              </a:rPr>
              <a:t> </a:t>
            </a:r>
            <a:r>
              <a:rPr lang="en-US" sz="2400" spc="-36" dirty="0" err="1">
                <a:solidFill>
                  <a:srgbClr val="000000"/>
                </a:solidFill>
                <a:latin typeface="Abhaya Libre Regular"/>
              </a:rPr>
              <a:t>pridobiti</a:t>
            </a:r>
            <a:r>
              <a:rPr lang="en-US" sz="2400" spc="-36" dirty="0">
                <a:solidFill>
                  <a:srgbClr val="000000"/>
                </a:solidFill>
                <a:latin typeface="Abhaya Libre Regular"/>
              </a:rPr>
              <a:t> </a:t>
            </a:r>
            <a:r>
              <a:rPr lang="en-US" sz="2400" spc="-36" dirty="0" err="1">
                <a:solidFill>
                  <a:srgbClr val="000000"/>
                </a:solidFill>
                <a:latin typeface="Abhaya Libre Regular"/>
              </a:rPr>
              <a:t>te</a:t>
            </a:r>
            <a:r>
              <a:rPr lang="en-US" sz="2400" spc="-36" dirty="0">
                <a:solidFill>
                  <a:srgbClr val="000000"/>
                </a:solidFill>
                <a:latin typeface="Abhaya Libre Regular"/>
              </a:rPr>
              <a:t> </a:t>
            </a:r>
            <a:r>
              <a:rPr lang="en-US" sz="2400" spc="-36" dirty="0" err="1">
                <a:solidFill>
                  <a:srgbClr val="000000"/>
                </a:solidFill>
                <a:latin typeface="Abhaya Libre Regular"/>
              </a:rPr>
              <a:t>sposobnosti</a:t>
            </a:r>
            <a:r>
              <a:rPr lang="en-US" sz="2400" spc="-36" dirty="0">
                <a:solidFill>
                  <a:srgbClr val="000000"/>
                </a:solidFill>
                <a:latin typeface="Abhaya Libre Regular"/>
              </a:rPr>
              <a:t> in </a:t>
            </a:r>
            <a:r>
              <a:rPr lang="en-US" sz="2400" spc="-36" dirty="0" err="1">
                <a:solidFill>
                  <a:srgbClr val="000000"/>
                </a:solidFill>
                <a:latin typeface="Abhaya Libre Regular"/>
              </a:rPr>
              <a:t>najti</a:t>
            </a:r>
            <a:r>
              <a:rPr lang="en-US" sz="2400" spc="-36" dirty="0">
                <a:solidFill>
                  <a:srgbClr val="000000"/>
                </a:solidFill>
                <a:latin typeface="Abhaya Libre Regular"/>
              </a:rPr>
              <a:t> </a:t>
            </a:r>
            <a:r>
              <a:rPr lang="en-US" sz="2400" spc="-36" dirty="0" err="1">
                <a:solidFill>
                  <a:srgbClr val="000000"/>
                </a:solidFill>
                <a:latin typeface="Abhaya Libre Regular"/>
              </a:rPr>
              <a:t>zaposlitev</a:t>
            </a:r>
            <a:r>
              <a:rPr lang="en-US" sz="2400" spc="-36" dirty="0">
                <a:solidFill>
                  <a:srgbClr val="000000"/>
                </a:solidFill>
                <a:latin typeface="Abhaya Libre Regular"/>
              </a:rPr>
              <a:t> v </a:t>
            </a:r>
            <a:r>
              <a:rPr lang="en-US" sz="2400" spc="-36" dirty="0" err="1">
                <a:solidFill>
                  <a:srgbClr val="000000"/>
                </a:solidFill>
                <a:latin typeface="Abhaya Libre Regular"/>
              </a:rPr>
              <a:t>razvijajoči</a:t>
            </a:r>
            <a:r>
              <a:rPr lang="en-US" sz="2400" spc="-36" dirty="0">
                <a:solidFill>
                  <a:srgbClr val="000000"/>
                </a:solidFill>
                <a:latin typeface="Abhaya Libre Regular"/>
              </a:rPr>
              <a:t> se </a:t>
            </a:r>
            <a:r>
              <a:rPr lang="en-US" sz="2400" spc="-36" dirty="0" err="1">
                <a:solidFill>
                  <a:srgbClr val="000000"/>
                </a:solidFill>
                <a:latin typeface="Abhaya Libre Regular"/>
              </a:rPr>
              <a:t>tehnološki</a:t>
            </a:r>
            <a:r>
              <a:rPr lang="en-US" sz="2400" spc="-36" dirty="0">
                <a:solidFill>
                  <a:srgbClr val="000000"/>
                </a:solidFill>
                <a:latin typeface="Abhaya Libre Regular"/>
              </a:rPr>
              <a:t> </a:t>
            </a:r>
            <a:r>
              <a:rPr lang="en-US" sz="2400" spc="-36" dirty="0" err="1">
                <a:solidFill>
                  <a:srgbClr val="000000"/>
                </a:solidFill>
                <a:latin typeface="Abhaya Libre Regular"/>
              </a:rPr>
              <a:t>industriji</a:t>
            </a:r>
            <a:r>
              <a:rPr lang="en-US" sz="2400" spc="-36" dirty="0">
                <a:solidFill>
                  <a:srgbClr val="000000"/>
                </a:solidFill>
                <a:latin typeface="Abhaya Libre Regular"/>
              </a:rPr>
              <a:t>.</a:t>
            </a:r>
            <a:endParaRPr lang="sl-SI"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n-US" sz="2400" b="1" u="sng" spc="-36" dirty="0" err="1">
                <a:solidFill>
                  <a:srgbClr val="000000"/>
                </a:solidFill>
                <a:latin typeface="Abhaya Libre Regular"/>
              </a:rPr>
              <a:t>Avtomatizacija</a:t>
            </a:r>
            <a:r>
              <a:rPr lang="en-US" sz="2400" b="1" u="sng" spc="-36" dirty="0">
                <a:solidFill>
                  <a:srgbClr val="000000"/>
                </a:solidFill>
                <a:latin typeface="Abhaya Libre Regular"/>
              </a:rPr>
              <a:t>: </a:t>
            </a:r>
            <a:r>
              <a:rPr lang="en-US" sz="2400" spc="-36" dirty="0" err="1">
                <a:solidFill>
                  <a:srgbClr val="000000"/>
                </a:solidFill>
                <a:latin typeface="Abhaya Libre Regular"/>
              </a:rPr>
              <a:t>Delavci</a:t>
            </a:r>
            <a:r>
              <a:rPr lang="en-US" sz="2400" spc="-36" dirty="0">
                <a:solidFill>
                  <a:srgbClr val="000000"/>
                </a:solidFill>
                <a:latin typeface="Abhaya Libre Regular"/>
              </a:rPr>
              <a:t> so se </a:t>
            </a:r>
            <a:r>
              <a:rPr lang="en-US" sz="2400" spc="-36" dirty="0" err="1">
                <a:solidFill>
                  <a:srgbClr val="000000"/>
                </a:solidFill>
                <a:latin typeface="Abhaya Libre Regular"/>
              </a:rPr>
              <a:t>prisiljeni</a:t>
            </a:r>
            <a:r>
              <a:rPr lang="en-US" sz="2400" spc="-36" dirty="0">
                <a:solidFill>
                  <a:srgbClr val="000000"/>
                </a:solidFill>
                <a:latin typeface="Abhaya Libre Regular"/>
              </a:rPr>
              <a:t> </a:t>
            </a:r>
            <a:r>
              <a:rPr lang="en-US" sz="2400" spc="-36" dirty="0" err="1">
                <a:solidFill>
                  <a:srgbClr val="000000"/>
                </a:solidFill>
                <a:latin typeface="Abhaya Libre Regular"/>
              </a:rPr>
              <a:t>prekvalificirati</a:t>
            </a:r>
            <a:r>
              <a:rPr lang="en-US" sz="2400" spc="-36" dirty="0">
                <a:solidFill>
                  <a:srgbClr val="000000"/>
                </a:solidFill>
                <a:latin typeface="Abhaya Libre Regular"/>
              </a:rPr>
              <a:t> </a:t>
            </a:r>
            <a:r>
              <a:rPr lang="en-US" sz="2400" spc="-36" dirty="0" err="1">
                <a:solidFill>
                  <a:srgbClr val="000000"/>
                </a:solidFill>
                <a:latin typeface="Abhaya Libre Regular"/>
              </a:rPr>
              <a:t>ali</a:t>
            </a:r>
            <a:r>
              <a:rPr lang="en-US" sz="2400" spc="-36" dirty="0">
                <a:solidFill>
                  <a:srgbClr val="000000"/>
                </a:solidFill>
                <a:latin typeface="Abhaya Libre Regular"/>
              </a:rPr>
              <a:t> </a:t>
            </a:r>
            <a:r>
              <a:rPr lang="en-US" sz="2400" spc="-36" dirty="0" err="1">
                <a:solidFill>
                  <a:srgbClr val="000000"/>
                </a:solidFill>
                <a:latin typeface="Abhaya Libre Regular"/>
              </a:rPr>
              <a:t>nadgraditi</a:t>
            </a:r>
            <a:r>
              <a:rPr lang="en-US" sz="2400" spc="-36" dirty="0">
                <a:solidFill>
                  <a:srgbClr val="000000"/>
                </a:solidFill>
                <a:latin typeface="Abhaya Libre Regular"/>
              </a:rPr>
              <a:t> </a:t>
            </a:r>
            <a:r>
              <a:rPr lang="en-US" sz="2400" spc="-36" dirty="0" err="1">
                <a:solidFill>
                  <a:srgbClr val="000000"/>
                </a:solidFill>
                <a:latin typeface="Abhaya Libre Regular"/>
              </a:rPr>
              <a:t>svoja</a:t>
            </a:r>
            <a:r>
              <a:rPr lang="en-US" sz="2400" spc="-36" dirty="0">
                <a:solidFill>
                  <a:srgbClr val="000000"/>
                </a:solidFill>
                <a:latin typeface="Abhaya Libre Regular"/>
              </a:rPr>
              <a:t> </a:t>
            </a:r>
            <a:r>
              <a:rPr lang="en-US" sz="2400" spc="-36" dirty="0" err="1">
                <a:solidFill>
                  <a:srgbClr val="000000"/>
                </a:solidFill>
                <a:latin typeface="Abhaya Libre Regular"/>
              </a:rPr>
              <a:t>znanja</a:t>
            </a:r>
            <a:r>
              <a:rPr lang="en-US" sz="2400" spc="-36" dirty="0">
                <a:solidFill>
                  <a:srgbClr val="000000"/>
                </a:solidFill>
                <a:latin typeface="Abhaya Libre Regular"/>
              </a:rPr>
              <a:t>, ko </a:t>
            </a:r>
            <a:r>
              <a:rPr lang="en-US" sz="2400" spc="-36" dirty="0" err="1">
                <a:solidFill>
                  <a:srgbClr val="000000"/>
                </a:solidFill>
                <a:latin typeface="Abhaya Libre Regular"/>
              </a:rPr>
              <a:t>njihova</a:t>
            </a:r>
            <a:r>
              <a:rPr lang="en-US" sz="2400" spc="-36" dirty="0">
                <a:solidFill>
                  <a:srgbClr val="000000"/>
                </a:solidFill>
                <a:latin typeface="Abhaya Libre Regular"/>
              </a:rPr>
              <a:t> </a:t>
            </a:r>
            <a:r>
              <a:rPr lang="en-US" sz="2400" spc="-36" dirty="0" err="1">
                <a:solidFill>
                  <a:srgbClr val="000000"/>
                </a:solidFill>
                <a:latin typeface="Abhaya Libre Regular"/>
              </a:rPr>
              <a:t>delovna</a:t>
            </a:r>
            <a:r>
              <a:rPr lang="en-US" sz="2400" spc="-36" dirty="0">
                <a:solidFill>
                  <a:srgbClr val="000000"/>
                </a:solidFill>
                <a:latin typeface="Abhaya Libre Regular"/>
              </a:rPr>
              <a:t> </a:t>
            </a:r>
            <a:r>
              <a:rPr lang="en-US" sz="2400" spc="-36" dirty="0" err="1">
                <a:solidFill>
                  <a:srgbClr val="000000"/>
                </a:solidFill>
                <a:latin typeface="Abhaya Libre Regular"/>
              </a:rPr>
              <a:t>mesta</a:t>
            </a:r>
            <a:r>
              <a:rPr lang="en-US" sz="2400" spc="-36" dirty="0">
                <a:solidFill>
                  <a:srgbClr val="000000"/>
                </a:solidFill>
                <a:latin typeface="Abhaya Libre Regular"/>
              </a:rPr>
              <a:t> </a:t>
            </a:r>
            <a:r>
              <a:rPr lang="en-US" sz="2400" spc="-36" dirty="0" err="1">
                <a:solidFill>
                  <a:srgbClr val="000000"/>
                </a:solidFill>
                <a:latin typeface="Abhaya Libre Regular"/>
              </a:rPr>
              <a:t>postanejo</a:t>
            </a:r>
            <a:r>
              <a:rPr lang="en-US" sz="2400" spc="-36" dirty="0">
                <a:solidFill>
                  <a:srgbClr val="000000"/>
                </a:solidFill>
                <a:latin typeface="Abhaya Libre Regular"/>
              </a:rPr>
              <a:t> </a:t>
            </a:r>
            <a:r>
              <a:rPr lang="en-US" sz="2400" spc="-36" dirty="0" err="1">
                <a:solidFill>
                  <a:srgbClr val="000000"/>
                </a:solidFill>
                <a:latin typeface="Abhaya Libre Regular"/>
              </a:rPr>
              <a:t>nepotrebna</a:t>
            </a:r>
            <a:r>
              <a:rPr lang="en-US" sz="2400" spc="-36" dirty="0">
                <a:solidFill>
                  <a:srgbClr val="000000"/>
                </a:solidFill>
                <a:latin typeface="Abhaya Libre Regular"/>
              </a:rPr>
              <a:t>, da bi </a:t>
            </a:r>
            <a:r>
              <a:rPr lang="en-US" sz="2400" spc="-36" dirty="0" err="1">
                <a:solidFill>
                  <a:srgbClr val="000000"/>
                </a:solidFill>
                <a:latin typeface="Abhaya Libre Regular"/>
              </a:rPr>
              <a:t>našli</a:t>
            </a:r>
            <a:r>
              <a:rPr lang="en-US" sz="2400" spc="-36" dirty="0">
                <a:solidFill>
                  <a:srgbClr val="000000"/>
                </a:solidFill>
                <a:latin typeface="Abhaya Libre Regular"/>
              </a:rPr>
              <a:t> </a:t>
            </a:r>
            <a:r>
              <a:rPr lang="en-US" sz="2400" spc="-36" dirty="0" err="1">
                <a:solidFill>
                  <a:srgbClr val="000000"/>
                </a:solidFill>
                <a:latin typeface="Abhaya Libre Regular"/>
              </a:rPr>
              <a:t>drugo</a:t>
            </a:r>
            <a:r>
              <a:rPr lang="en-US" sz="2400" spc="-36" dirty="0">
                <a:solidFill>
                  <a:srgbClr val="000000"/>
                </a:solidFill>
                <a:latin typeface="Abhaya Libre Regular"/>
              </a:rPr>
              <a:t> </a:t>
            </a:r>
            <a:r>
              <a:rPr lang="en-US" sz="2400" spc="-36" dirty="0" err="1">
                <a:solidFill>
                  <a:srgbClr val="000000"/>
                </a:solidFill>
                <a:latin typeface="Abhaya Libre Regular"/>
              </a:rPr>
              <a:t>zaposlitev</a:t>
            </a:r>
            <a:r>
              <a:rPr lang="en-US" sz="2400" spc="-36" dirty="0">
                <a:solidFill>
                  <a:srgbClr val="000000"/>
                </a:solidFill>
                <a:latin typeface="Abhaya Libre Regular"/>
              </a:rPr>
              <a:t>.</a:t>
            </a:r>
          </a:p>
          <a:p>
            <a:pPr algn="just">
              <a:lnSpc>
                <a:spcPts val="3359"/>
              </a:lnSpc>
            </a:pPr>
            <a:endParaRPr lang="en-US" sz="2400" spc="-36" dirty="0">
              <a:solidFill>
                <a:srgbClr val="000000"/>
              </a:solidFill>
              <a:latin typeface="Abhaya Libre Regular"/>
            </a:endParaRPr>
          </a:p>
        </p:txBody>
      </p:sp>
      <p:pic>
        <p:nvPicPr>
          <p:cNvPr id="32" name="Picture 3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52805">
            <a:off x="6323948" y="-3260923"/>
            <a:ext cx="5364129" cy="5364129"/>
          </a:xfrm>
          <a:prstGeom prst="rect">
            <a:avLst/>
          </a:prstGeom>
        </p:spPr>
      </p:pic>
      <p:pic>
        <p:nvPicPr>
          <p:cNvPr id="33" name="Picture 3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0" y="-1490547"/>
            <a:ext cx="3334026" cy="3588482"/>
          </a:xfrm>
          <a:prstGeom prst="rect">
            <a:avLst/>
          </a:prstGeom>
        </p:spPr>
      </p:pic>
      <p:pic>
        <p:nvPicPr>
          <p:cNvPr id="34" name="Picture 3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185502">
            <a:off x="-3235988" y="28827"/>
            <a:ext cx="4352147" cy="4346443"/>
          </a:xfrm>
          <a:prstGeom prst="rect">
            <a:avLst/>
          </a:prstGeom>
        </p:spPr>
      </p:pic>
      <p:pic>
        <p:nvPicPr>
          <p:cNvPr id="35" name="Picture 3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52805">
            <a:off x="15257830" y="7358583"/>
            <a:ext cx="5364129" cy="5364129"/>
          </a:xfrm>
          <a:prstGeom prst="rect">
            <a:avLst/>
          </a:prstGeom>
        </p:spPr>
      </p:pic>
      <p:grpSp>
        <p:nvGrpSpPr>
          <p:cNvPr id="36" name="Group 36"/>
          <p:cNvGrpSpPr/>
          <p:nvPr/>
        </p:nvGrpSpPr>
        <p:grpSpPr>
          <a:xfrm>
            <a:off x="-845096" y="8795670"/>
            <a:ext cx="2900572" cy="807705"/>
            <a:chOff x="0" y="0"/>
            <a:chExt cx="3867430" cy="1076939"/>
          </a:xfrm>
        </p:grpSpPr>
        <p:pic>
          <p:nvPicPr>
            <p:cNvPr id="37" name="Picture 3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0" y="0"/>
              <a:ext cx="3867430" cy="618789"/>
            </a:xfrm>
            <a:prstGeom prst="rect">
              <a:avLst/>
            </a:prstGeom>
          </p:spPr>
        </p:pic>
        <p:pic>
          <p:nvPicPr>
            <p:cNvPr id="38" name="Picture 3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0" y="458151"/>
              <a:ext cx="3867430" cy="618789"/>
            </a:xfrm>
            <a:prstGeom prst="rect">
              <a:avLst/>
            </a:prstGeom>
          </p:spPr>
        </p:pic>
      </p:grpSp>
      <p:pic>
        <p:nvPicPr>
          <p:cNvPr id="39" name="Picture 39"/>
          <p:cNvPicPr>
            <a:picLocks noChangeAspect="1"/>
          </p:cNvPicPr>
          <p:nvPr/>
        </p:nvPicPr>
        <p:blipFill>
          <a:blip r:embed="rId13"/>
          <a:srcRect/>
          <a:stretch>
            <a:fillRect/>
          </a:stretch>
        </p:blipFill>
        <p:spPr>
          <a:xfrm>
            <a:off x="7520403" y="9362287"/>
            <a:ext cx="3710720" cy="779251"/>
          </a:xfrm>
          <a:prstGeom prst="rect">
            <a:avLst/>
          </a:prstGeom>
        </p:spPr>
      </p:pic>
      <p:sp>
        <p:nvSpPr>
          <p:cNvPr id="40" name="TextBox 9">
            <a:extLst>
              <a:ext uri="{FF2B5EF4-FFF2-40B4-BE49-F238E27FC236}">
                <a16:creationId xmlns:a16="http://schemas.microsoft.com/office/drawing/2014/main" id="{D8B7702A-9FF5-8C7A-0257-8D95AF1647B5}"/>
              </a:ext>
            </a:extLst>
          </p:cNvPr>
          <p:cNvSpPr txBox="1"/>
          <p:nvPr/>
        </p:nvSpPr>
        <p:spPr>
          <a:xfrm>
            <a:off x="1763621" y="585945"/>
            <a:ext cx="13769571" cy="1458476"/>
          </a:xfrm>
          <a:prstGeom prst="rect">
            <a:avLst/>
          </a:prstGeom>
        </p:spPr>
        <p:txBody>
          <a:bodyPr wrap="square" lIns="0" tIns="0" rIns="0" bIns="0" rtlCol="0" anchor="t">
            <a:spAutoFit/>
          </a:bodyPr>
          <a:lstStyle/>
          <a:p>
            <a:pPr algn="ctr">
              <a:lnSpc>
                <a:spcPts val="5449"/>
              </a:lnSpc>
            </a:pPr>
            <a:r>
              <a:rPr lang="en-US" sz="6410" dirty="0" err="1">
                <a:solidFill>
                  <a:srgbClr val="000000"/>
                </a:solidFill>
                <a:latin typeface="Abhaya Libre Regular"/>
              </a:rPr>
              <a:t>Zakaj</a:t>
            </a:r>
            <a:r>
              <a:rPr lang="en-US" sz="6410" dirty="0">
                <a:solidFill>
                  <a:srgbClr val="000000"/>
                </a:solidFill>
                <a:latin typeface="Abhaya Libre Regular"/>
              </a:rPr>
              <a:t> je </a:t>
            </a:r>
            <a:r>
              <a:rPr lang="en-US" sz="6410" dirty="0" err="1">
                <a:solidFill>
                  <a:srgbClr val="000000"/>
                </a:solidFill>
                <a:latin typeface="Abhaya Libre Regular"/>
              </a:rPr>
              <a:t>pomembno</a:t>
            </a:r>
            <a:r>
              <a:rPr lang="en-US" sz="6410" dirty="0">
                <a:solidFill>
                  <a:srgbClr val="000000"/>
                </a:solidFill>
                <a:latin typeface="Abhaya Libre Regular"/>
              </a:rPr>
              <a:t> </a:t>
            </a:r>
            <a:r>
              <a:rPr lang="en-US" sz="6410" dirty="0" err="1">
                <a:solidFill>
                  <a:srgbClr val="000000"/>
                </a:solidFill>
                <a:latin typeface="Abhaya Libre Regular"/>
              </a:rPr>
              <a:t>preusposabljanje</a:t>
            </a:r>
            <a:r>
              <a:rPr lang="en-US" sz="6410" dirty="0">
                <a:solidFill>
                  <a:srgbClr val="000000"/>
                </a:solidFill>
                <a:latin typeface="Abhaya Libre Regular"/>
              </a:rPr>
              <a:t> in </a:t>
            </a:r>
            <a:r>
              <a:rPr lang="en-US" sz="6410" dirty="0" err="1">
                <a:solidFill>
                  <a:srgbClr val="000000"/>
                </a:solidFill>
                <a:latin typeface="Abhaya Libre Regular"/>
              </a:rPr>
              <a:t>izpopolnjevanje</a:t>
            </a:r>
            <a:r>
              <a:rPr lang="en-US" sz="6410" dirty="0">
                <a:solidFill>
                  <a:srgbClr val="000000"/>
                </a:solidFill>
                <a:latin typeface="Abhaya Libre Regular"/>
              </a:rPr>
              <a:t> </a:t>
            </a:r>
            <a:r>
              <a:rPr lang="en-US" sz="6410" dirty="0" err="1">
                <a:solidFill>
                  <a:srgbClr val="000000"/>
                </a:solidFill>
                <a:latin typeface="Abhaya Libre Regular"/>
              </a:rPr>
              <a:t>znanja</a:t>
            </a:r>
            <a:r>
              <a:rPr lang="en-US" sz="6410" dirty="0">
                <a:solidFill>
                  <a:srgbClr val="000000"/>
                </a:solidFill>
                <a:latin typeface="Abhaya Libre Regular"/>
              </a:rPr>
              <a:t> - </a:t>
            </a:r>
            <a:r>
              <a:rPr lang="en-US" sz="6410" dirty="0" err="1">
                <a:solidFill>
                  <a:srgbClr val="000000"/>
                </a:solidFill>
                <a:latin typeface="Abhaya Libre Regular"/>
              </a:rPr>
              <a:t>razlog</a:t>
            </a:r>
            <a:r>
              <a:rPr lang="en-US" sz="6410" dirty="0">
                <a:solidFill>
                  <a:srgbClr val="000000"/>
                </a:solidFill>
                <a:latin typeface="Abhaya Libre Regular"/>
              </a:rPr>
              <a:t> </a:t>
            </a:r>
            <a:r>
              <a:rPr lang="sl-SI" sz="6410" dirty="0">
                <a:solidFill>
                  <a:srgbClr val="000000"/>
                </a:solidFill>
                <a:latin typeface="Abhaya Libre Regular"/>
              </a:rPr>
              <a:t>2</a:t>
            </a:r>
            <a:endParaRPr lang="en-US" sz="6410" dirty="0">
              <a:solidFill>
                <a:srgbClr val="000000"/>
              </a:solidFill>
              <a:latin typeface="Abhaya Libre Regular"/>
            </a:endParaRPr>
          </a:p>
        </p:txBody>
      </p:sp>
      <p:grpSp>
        <p:nvGrpSpPr>
          <p:cNvPr id="44" name="Group 2">
            <a:extLst>
              <a:ext uri="{FF2B5EF4-FFF2-40B4-BE49-F238E27FC236}">
                <a16:creationId xmlns:a16="http://schemas.microsoft.com/office/drawing/2014/main" id="{24AE2EA2-8309-3300-7A07-37E2F1A40000}"/>
              </a:ext>
            </a:extLst>
          </p:cNvPr>
          <p:cNvGrpSpPr/>
          <p:nvPr/>
        </p:nvGrpSpPr>
        <p:grpSpPr>
          <a:xfrm>
            <a:off x="1266242" y="1531381"/>
            <a:ext cx="654150" cy="663047"/>
            <a:chOff x="1812" y="38100"/>
            <a:chExt cx="809173" cy="820178"/>
          </a:xfrm>
        </p:grpSpPr>
        <p:sp>
          <p:nvSpPr>
            <p:cNvPr id="45" name="Freeform 3">
              <a:extLst>
                <a:ext uri="{FF2B5EF4-FFF2-40B4-BE49-F238E27FC236}">
                  <a16:creationId xmlns:a16="http://schemas.microsoft.com/office/drawing/2014/main" id="{042FC819-07EF-B161-7E6B-F72DC4D78E0B}"/>
                </a:ext>
              </a:extLst>
            </p:cNvPr>
            <p:cNvSpPr/>
            <p:nvPr/>
          </p:nvSpPr>
          <p:spPr>
            <a:xfrm>
              <a:off x="1812" y="45478"/>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B2A3"/>
            </a:solidFill>
          </p:spPr>
          <p:txBody>
            <a:bodyPr anchor="ctr"/>
            <a:lstStyle/>
            <a:p>
              <a:pPr algn="ctr"/>
              <a:r>
                <a:rPr lang="en-US" sz="2400" b="1" dirty="0"/>
                <a:t>2</a:t>
              </a:r>
            </a:p>
          </p:txBody>
        </p:sp>
        <p:sp>
          <p:nvSpPr>
            <p:cNvPr id="46" name="TextBox 4">
              <a:extLst>
                <a:ext uri="{FF2B5EF4-FFF2-40B4-BE49-F238E27FC236}">
                  <a16:creationId xmlns:a16="http://schemas.microsoft.com/office/drawing/2014/main" id="{1ABC9103-0761-BC97-7D5D-D5C0B91215F6}"/>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3308569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0770731" y="4768328"/>
            <a:ext cx="7775659" cy="1894433"/>
          </a:xfrm>
          <a:prstGeom prst="rect">
            <a:avLst/>
          </a:prstGeom>
        </p:spPr>
      </p:pic>
      <p:grpSp>
        <p:nvGrpSpPr>
          <p:cNvPr id="5" name="Group 5"/>
          <p:cNvGrpSpPr/>
          <p:nvPr/>
        </p:nvGrpSpPr>
        <p:grpSpPr>
          <a:xfrm>
            <a:off x="14658560" y="2060782"/>
            <a:ext cx="657082" cy="657082"/>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989E"/>
            </a:solidFill>
          </p:spPr>
          <p:txBody>
            <a:bodyPr/>
            <a:lstStyle/>
            <a:p>
              <a:endParaRPr lang="sl-SI"/>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3665800" y="3547556"/>
            <a:ext cx="657082" cy="657082"/>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0E9E5"/>
            </a:solidFill>
          </p:spPr>
          <p:txBody>
            <a:bodyPr/>
            <a:lstStyle/>
            <a:p>
              <a:endParaRPr lang="sl-SI"/>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3382803" y="5303960"/>
            <a:ext cx="657082" cy="657082"/>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3A44"/>
            </a:solidFill>
          </p:spPr>
          <p:txBody>
            <a:bodyPr/>
            <a:lstStyle/>
            <a:p>
              <a:endParaRPr lang="sl-SI"/>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3752257" y="7056417"/>
            <a:ext cx="657082" cy="657082"/>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35454"/>
            </a:solidFill>
          </p:spPr>
          <p:txBody>
            <a:bodyPr/>
            <a:lstStyle/>
            <a:p>
              <a:endParaRPr lang="sl-SI"/>
            </a:p>
          </p:txBody>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4658560" y="8705205"/>
            <a:ext cx="657082" cy="657082"/>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B2A3"/>
            </a:solidFill>
          </p:spPr>
          <p:txBody>
            <a:bodyPr/>
            <a:lstStyle/>
            <a:p>
              <a:endParaRPr lang="sl-SI"/>
            </a:p>
          </p:txBody>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pic>
        <p:nvPicPr>
          <p:cNvPr id="20" name="Picture 20"/>
          <p:cNvPicPr>
            <a:picLocks noChangeAspect="1"/>
          </p:cNvPicPr>
          <p:nvPr/>
        </p:nvPicPr>
        <p:blipFill>
          <a:blip r:embed="rId4"/>
          <a:srcRect/>
          <a:stretch>
            <a:fillRect/>
          </a:stretch>
        </p:blipFill>
        <p:spPr>
          <a:xfrm>
            <a:off x="16418708" y="0"/>
            <a:ext cx="1869292" cy="1869292"/>
          </a:xfrm>
          <a:prstGeom prst="rect">
            <a:avLst/>
          </a:prstGeom>
        </p:spPr>
      </p:pic>
      <p:grpSp>
        <p:nvGrpSpPr>
          <p:cNvPr id="21" name="Group 21"/>
          <p:cNvGrpSpPr/>
          <p:nvPr/>
        </p:nvGrpSpPr>
        <p:grpSpPr>
          <a:xfrm>
            <a:off x="14770557" y="3970317"/>
            <a:ext cx="3086100" cy="3086100"/>
            <a:chOff x="0" y="0"/>
            <a:chExt cx="812800" cy="812800"/>
          </a:xfrm>
        </p:grpSpPr>
        <p:sp>
          <p:nvSpPr>
            <p:cNvPr id="22" name="Freeform 22"/>
            <p:cNvSpPr/>
            <p:nvPr/>
          </p:nvSpPr>
          <p:spPr>
            <a:xfrm>
              <a:off x="0" y="0"/>
              <a:ext cx="812800" cy="812800"/>
            </a:xfrm>
            <a:custGeom>
              <a:avLst/>
              <a:gdLst/>
              <a:ahLst/>
              <a:cxnLst/>
              <a:rect l="l" t="t"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23B2A3"/>
            </a:solidFill>
          </p:spPr>
          <p:txBody>
            <a:bodyPr/>
            <a:lstStyle/>
            <a:p>
              <a:endParaRPr lang="sl-SI"/>
            </a:p>
          </p:txBody>
        </p:sp>
        <p:sp>
          <p:nvSpPr>
            <p:cNvPr id="23" name="TextBox 23"/>
            <p:cNvSpPr txBox="1"/>
            <p:nvPr/>
          </p:nvSpPr>
          <p:spPr>
            <a:xfrm>
              <a:off x="0" y="-76200"/>
              <a:ext cx="812800" cy="889000"/>
            </a:xfrm>
            <a:prstGeom prst="rect">
              <a:avLst/>
            </a:prstGeom>
          </p:spPr>
          <p:txBody>
            <a:bodyPr lIns="50800" tIns="50800" rIns="50800" bIns="50800" rtlCol="0" anchor="ctr"/>
            <a:lstStyle/>
            <a:p>
              <a:pPr algn="ctr">
                <a:lnSpc>
                  <a:spcPts val="4479"/>
                </a:lnSpc>
              </a:pPr>
              <a:r>
                <a:rPr lang="sl-SI" sz="3199" dirty="0">
                  <a:solidFill>
                    <a:srgbClr val="FEFEFE"/>
                  </a:solidFill>
                  <a:latin typeface="Abhaya Libre Regular"/>
                </a:rPr>
                <a:t>Pametna specializacija</a:t>
              </a:r>
              <a:endParaRPr lang="en-US" sz="3199" dirty="0">
                <a:solidFill>
                  <a:srgbClr val="FEFEFE"/>
                </a:solidFill>
                <a:latin typeface="Abhaya Libre Regular"/>
              </a:endParaRPr>
            </a:p>
          </p:txBody>
        </p:sp>
      </p:grpSp>
      <p:sp>
        <p:nvSpPr>
          <p:cNvPr id="29" name="TextBox 29"/>
          <p:cNvSpPr txBox="1"/>
          <p:nvPr/>
        </p:nvSpPr>
        <p:spPr>
          <a:xfrm>
            <a:off x="2382551" y="2562947"/>
            <a:ext cx="10188787" cy="7395614"/>
          </a:xfrm>
          <a:prstGeom prst="rect">
            <a:avLst/>
          </a:prstGeom>
        </p:spPr>
        <p:txBody>
          <a:bodyPr wrap="square" lIns="0" tIns="0" rIns="0" bIns="0" rtlCol="0" anchor="t">
            <a:spAutoFit/>
          </a:bodyPr>
          <a:lstStyle/>
          <a:p>
            <a:pPr algn="just">
              <a:lnSpc>
                <a:spcPts val="3359"/>
              </a:lnSpc>
            </a:pPr>
            <a:r>
              <a:rPr lang="en-US" sz="2400" b="1" spc="-36" dirty="0" err="1">
                <a:solidFill>
                  <a:srgbClr val="000000"/>
                </a:solidFill>
                <a:latin typeface="Abhaya Libre Regular"/>
              </a:rPr>
              <a:t>Vrzel</a:t>
            </a:r>
            <a:r>
              <a:rPr lang="en-US" sz="2400" b="1" spc="-36" dirty="0">
                <a:solidFill>
                  <a:srgbClr val="000000"/>
                </a:solidFill>
                <a:latin typeface="Abhaya Libre Regular"/>
              </a:rPr>
              <a:t> v </a:t>
            </a:r>
            <a:r>
              <a:rPr lang="en-US" sz="2400" b="1" spc="-36" dirty="0" err="1">
                <a:solidFill>
                  <a:srgbClr val="000000"/>
                </a:solidFill>
                <a:latin typeface="Abhaya Libre Regular"/>
              </a:rPr>
              <a:t>znanju</a:t>
            </a:r>
            <a:r>
              <a:rPr lang="en-US" sz="2400" b="1" spc="-36" dirty="0">
                <a:solidFill>
                  <a:srgbClr val="000000"/>
                </a:solidFill>
                <a:latin typeface="Abhaya Libre Regular"/>
              </a:rPr>
              <a:t> in </a:t>
            </a:r>
            <a:r>
              <a:rPr lang="en-US" sz="2400" b="1" spc="-36" dirty="0" err="1">
                <a:solidFill>
                  <a:srgbClr val="000000"/>
                </a:solidFill>
                <a:latin typeface="Abhaya Libre Regular"/>
              </a:rPr>
              <a:t>spretnostih</a:t>
            </a:r>
            <a:endParaRPr lang="sl-SI" sz="2400" b="1" spc="-36" dirty="0">
              <a:solidFill>
                <a:srgbClr val="000000"/>
              </a:solidFill>
              <a:latin typeface="Abhaya Libre Regular"/>
            </a:endParaRPr>
          </a:p>
          <a:p>
            <a:pPr algn="just">
              <a:lnSpc>
                <a:spcPts val="3359"/>
              </a:lnSpc>
            </a:pPr>
            <a:r>
              <a:rPr lang="en-US" sz="2400" spc="-36" dirty="0">
                <a:solidFill>
                  <a:srgbClr val="000000"/>
                </a:solidFill>
                <a:latin typeface="Abhaya Libre Regular"/>
              </a:rPr>
              <a:t>Poleg </a:t>
            </a:r>
            <a:r>
              <a:rPr lang="en-US" sz="2400" spc="-36" dirty="0" err="1">
                <a:solidFill>
                  <a:srgbClr val="000000"/>
                </a:solidFill>
                <a:latin typeface="Abhaya Libre Regular"/>
              </a:rPr>
              <a:t>tega</a:t>
            </a:r>
            <a:r>
              <a:rPr lang="en-US" sz="2400" spc="-36" dirty="0">
                <a:solidFill>
                  <a:srgbClr val="000000"/>
                </a:solidFill>
                <a:latin typeface="Abhaya Libre Regular"/>
              </a:rPr>
              <a:t> se </a:t>
            </a:r>
            <a:r>
              <a:rPr lang="en-US" sz="2400" spc="-36" dirty="0" err="1">
                <a:solidFill>
                  <a:srgbClr val="000000"/>
                </a:solidFill>
                <a:latin typeface="Abhaya Libre Regular"/>
              </a:rPr>
              <a:t>zaradi</a:t>
            </a:r>
            <a:r>
              <a:rPr lang="en-US" sz="2400" spc="-36" dirty="0">
                <a:solidFill>
                  <a:srgbClr val="000000"/>
                </a:solidFill>
                <a:latin typeface="Abhaya Libre Regular"/>
              </a:rPr>
              <a:t> </a:t>
            </a:r>
            <a:r>
              <a:rPr lang="en-US" sz="2400" spc="-36" dirty="0" err="1">
                <a:solidFill>
                  <a:srgbClr val="000000"/>
                </a:solidFill>
                <a:latin typeface="Abhaya Libre Regular"/>
              </a:rPr>
              <a:t>digitalizacije</a:t>
            </a:r>
            <a:r>
              <a:rPr lang="en-US" sz="2400" spc="-36" dirty="0">
                <a:solidFill>
                  <a:srgbClr val="000000"/>
                </a:solidFill>
                <a:latin typeface="Abhaya Libre Regular"/>
              </a:rPr>
              <a:t> </a:t>
            </a:r>
            <a:r>
              <a:rPr lang="en-US" sz="2400" spc="-36" dirty="0" err="1">
                <a:solidFill>
                  <a:srgbClr val="000000"/>
                </a:solidFill>
                <a:latin typeface="Abhaya Libre Regular"/>
              </a:rPr>
              <a:t>povečuje</a:t>
            </a:r>
            <a:r>
              <a:rPr lang="en-US" sz="2400" spc="-36" dirty="0">
                <a:solidFill>
                  <a:srgbClr val="000000"/>
                </a:solidFill>
                <a:latin typeface="Abhaya Libre Regular"/>
              </a:rPr>
              <a:t> </a:t>
            </a:r>
            <a:r>
              <a:rPr lang="en-US" sz="2400" spc="-36" dirty="0" err="1">
                <a:solidFill>
                  <a:srgbClr val="000000"/>
                </a:solidFill>
                <a:latin typeface="Abhaya Libre Regular"/>
              </a:rPr>
              <a:t>potreba</a:t>
            </a:r>
            <a:r>
              <a:rPr lang="en-US" sz="2400" spc="-36" dirty="0">
                <a:solidFill>
                  <a:srgbClr val="000000"/>
                </a:solidFill>
                <a:latin typeface="Abhaya Libre Regular"/>
              </a:rPr>
              <a:t> po </a:t>
            </a:r>
            <a:r>
              <a:rPr lang="en-US" sz="2400" spc="-36" dirty="0" err="1">
                <a:solidFill>
                  <a:srgbClr val="000000"/>
                </a:solidFill>
                <a:latin typeface="Abhaya Libre Regular"/>
              </a:rPr>
              <a:t>novih</a:t>
            </a:r>
            <a:r>
              <a:rPr lang="en-US" sz="2400" spc="-36" dirty="0">
                <a:solidFill>
                  <a:srgbClr val="000000"/>
                </a:solidFill>
                <a:latin typeface="Abhaya Libre Regular"/>
              </a:rPr>
              <a:t> </a:t>
            </a:r>
            <a:r>
              <a:rPr lang="en-US" sz="2400" spc="-36" dirty="0" err="1">
                <a:solidFill>
                  <a:srgbClr val="000000"/>
                </a:solidFill>
                <a:latin typeface="Abhaya Libre Regular"/>
              </a:rPr>
              <a:t>znanjih</a:t>
            </a:r>
            <a:r>
              <a:rPr lang="en-US" sz="2400" spc="-36" dirty="0">
                <a:solidFill>
                  <a:srgbClr val="000000"/>
                </a:solidFill>
                <a:latin typeface="Abhaya Libre Regular"/>
              </a:rPr>
              <a:t> in </a:t>
            </a:r>
            <a:r>
              <a:rPr lang="en-US" sz="2400" spc="-36" dirty="0" err="1">
                <a:solidFill>
                  <a:srgbClr val="000000"/>
                </a:solidFill>
                <a:latin typeface="Abhaya Libre Regular"/>
              </a:rPr>
              <a:t>spretnostih</a:t>
            </a:r>
            <a:r>
              <a:rPr lang="en-US" sz="2400" spc="-36" dirty="0">
                <a:solidFill>
                  <a:srgbClr val="000000"/>
                </a:solidFill>
                <a:latin typeface="Abhaya Libre Regular"/>
              </a:rPr>
              <a:t>, </a:t>
            </a:r>
            <a:r>
              <a:rPr lang="en-US" sz="2400" spc="-36" dirty="0" err="1">
                <a:solidFill>
                  <a:srgbClr val="000000"/>
                </a:solidFill>
                <a:latin typeface="Abhaya Libre Regular"/>
              </a:rPr>
              <a:t>kar</a:t>
            </a:r>
            <a:r>
              <a:rPr lang="en-US" sz="2400" spc="-36" dirty="0">
                <a:solidFill>
                  <a:srgbClr val="000000"/>
                </a:solidFill>
                <a:latin typeface="Abhaya Libre Regular"/>
              </a:rPr>
              <a:t> je </a:t>
            </a:r>
            <a:r>
              <a:rPr lang="en-US" sz="2400" spc="-36" dirty="0" err="1">
                <a:solidFill>
                  <a:srgbClr val="000000"/>
                </a:solidFill>
                <a:latin typeface="Abhaya Libre Regular"/>
              </a:rPr>
              <a:t>problematično</a:t>
            </a:r>
            <a:r>
              <a:rPr lang="en-US" sz="2400" spc="-36" dirty="0">
                <a:solidFill>
                  <a:srgbClr val="000000"/>
                </a:solidFill>
                <a:latin typeface="Abhaya Libre Regular"/>
              </a:rPr>
              <a:t>. </a:t>
            </a:r>
            <a:r>
              <a:rPr lang="en-US" sz="2400" spc="-36" dirty="0" err="1">
                <a:solidFill>
                  <a:srgbClr val="000000"/>
                </a:solidFill>
                <a:latin typeface="Abhaya Libre Regular"/>
              </a:rPr>
              <a:t>Trenutno</a:t>
            </a:r>
            <a:r>
              <a:rPr lang="en-US" sz="2400" spc="-36" dirty="0">
                <a:solidFill>
                  <a:srgbClr val="000000"/>
                </a:solidFill>
                <a:latin typeface="Abhaya Libre Regular"/>
              </a:rPr>
              <a:t> je po </a:t>
            </a:r>
            <a:r>
              <a:rPr lang="en-US" sz="2400" spc="-36" dirty="0" err="1">
                <a:solidFill>
                  <a:srgbClr val="000000"/>
                </a:solidFill>
                <a:latin typeface="Abhaya Libre Regular"/>
              </a:rPr>
              <a:t>vsem</a:t>
            </a:r>
            <a:r>
              <a:rPr lang="en-US" sz="2400" spc="-36" dirty="0">
                <a:solidFill>
                  <a:srgbClr val="000000"/>
                </a:solidFill>
                <a:latin typeface="Abhaya Libre Regular"/>
              </a:rPr>
              <a:t> </a:t>
            </a:r>
            <a:r>
              <a:rPr lang="en-US" sz="2400" spc="-36" dirty="0" err="1">
                <a:solidFill>
                  <a:srgbClr val="000000"/>
                </a:solidFill>
                <a:latin typeface="Abhaya Libre Regular"/>
              </a:rPr>
              <a:t>svetu</a:t>
            </a:r>
            <a:r>
              <a:rPr lang="en-US" sz="2400" spc="-36" dirty="0">
                <a:solidFill>
                  <a:srgbClr val="000000"/>
                </a:solidFill>
                <a:latin typeface="Abhaya Libre Regular"/>
              </a:rPr>
              <a:t> </a:t>
            </a:r>
            <a:r>
              <a:rPr lang="en-US" sz="2400" spc="-36" dirty="0" err="1">
                <a:solidFill>
                  <a:srgbClr val="000000"/>
                </a:solidFill>
                <a:latin typeface="Abhaya Libre Regular"/>
              </a:rPr>
              <a:t>prisotno</a:t>
            </a:r>
            <a:r>
              <a:rPr lang="en-US" sz="2400" spc="-36" dirty="0">
                <a:solidFill>
                  <a:srgbClr val="000000"/>
                </a:solidFill>
                <a:latin typeface="Abhaya Libre Regular"/>
              </a:rPr>
              <a:t> </a:t>
            </a:r>
            <a:r>
              <a:rPr lang="en-US" sz="2400" spc="-36" dirty="0" err="1">
                <a:solidFill>
                  <a:srgbClr val="000000"/>
                </a:solidFill>
                <a:latin typeface="Abhaya Libre Regular"/>
              </a:rPr>
              <a:t>pomanjkanje</a:t>
            </a:r>
            <a:r>
              <a:rPr lang="en-US" sz="2400" spc="-36" dirty="0">
                <a:solidFill>
                  <a:srgbClr val="000000"/>
                </a:solidFill>
                <a:latin typeface="Abhaya Libre Regular"/>
              </a:rPr>
              <a:t> </a:t>
            </a:r>
            <a:r>
              <a:rPr lang="en-US" sz="2400" spc="-36" dirty="0" err="1">
                <a:solidFill>
                  <a:srgbClr val="000000"/>
                </a:solidFill>
                <a:latin typeface="Abhaya Libre Regular"/>
              </a:rPr>
              <a:t>znanj</a:t>
            </a:r>
            <a:r>
              <a:rPr lang="en-US" sz="2400" spc="-36" dirty="0">
                <a:solidFill>
                  <a:srgbClr val="000000"/>
                </a:solidFill>
                <a:latin typeface="Abhaya Libre Regular"/>
              </a:rPr>
              <a:t> in </a:t>
            </a:r>
            <a:r>
              <a:rPr lang="en-US" sz="2400" spc="-36" dirty="0" err="1">
                <a:solidFill>
                  <a:srgbClr val="000000"/>
                </a:solidFill>
                <a:latin typeface="Abhaya Libre Regular"/>
              </a:rPr>
              <a:t>spretnosti</a:t>
            </a:r>
            <a:r>
              <a:rPr lang="en-US" sz="2400" spc="-36" dirty="0">
                <a:solidFill>
                  <a:srgbClr val="000000"/>
                </a:solidFill>
                <a:latin typeface="Abhaya Libre Regular"/>
              </a:rPr>
              <a:t>, </a:t>
            </a:r>
            <a:r>
              <a:rPr lang="en-US" sz="2400" spc="-36" dirty="0" err="1">
                <a:solidFill>
                  <a:srgbClr val="000000"/>
                </a:solidFill>
                <a:latin typeface="Abhaya Libre Regular"/>
              </a:rPr>
              <a:t>povezanih</a:t>
            </a:r>
            <a:r>
              <a:rPr lang="en-US" sz="2400" spc="-36" dirty="0">
                <a:solidFill>
                  <a:srgbClr val="000000"/>
                </a:solidFill>
                <a:latin typeface="Abhaya Libre Regular"/>
              </a:rPr>
              <a:t> z </a:t>
            </a:r>
            <a:r>
              <a:rPr lang="en-US" sz="2400" spc="-36" dirty="0" err="1">
                <a:solidFill>
                  <a:srgbClr val="000000"/>
                </a:solidFill>
                <a:latin typeface="Abhaya Libre Regular"/>
              </a:rPr>
              <a:t>novimi</a:t>
            </a:r>
            <a:r>
              <a:rPr lang="en-US" sz="2400" spc="-36" dirty="0">
                <a:solidFill>
                  <a:srgbClr val="000000"/>
                </a:solidFill>
                <a:latin typeface="Abhaya Libre Regular"/>
              </a:rPr>
              <a:t> </a:t>
            </a:r>
            <a:r>
              <a:rPr lang="en-US" sz="2400" spc="-36" dirty="0" err="1">
                <a:solidFill>
                  <a:srgbClr val="000000"/>
                </a:solidFill>
                <a:latin typeface="Abhaya Libre Regular"/>
              </a:rPr>
              <a:t>delovnimi</a:t>
            </a:r>
            <a:r>
              <a:rPr lang="en-US" sz="2400" spc="-36" dirty="0">
                <a:solidFill>
                  <a:srgbClr val="000000"/>
                </a:solidFill>
                <a:latin typeface="Abhaya Libre Regular"/>
              </a:rPr>
              <a:t> </a:t>
            </a:r>
            <a:r>
              <a:rPr lang="en-US" sz="2400" spc="-36" dirty="0" err="1">
                <a:solidFill>
                  <a:srgbClr val="000000"/>
                </a:solidFill>
                <a:latin typeface="Abhaya Libre Regular"/>
              </a:rPr>
              <a:t>mesti</a:t>
            </a:r>
            <a:r>
              <a:rPr lang="en-US" sz="2400" spc="-36" dirty="0">
                <a:solidFill>
                  <a:srgbClr val="000000"/>
                </a:solidFill>
                <a:latin typeface="Abhaya Libre Regular"/>
              </a:rPr>
              <a:t>, ki </a:t>
            </a:r>
            <a:r>
              <a:rPr lang="en-US" sz="2400" spc="-36" dirty="0" err="1">
                <a:solidFill>
                  <a:srgbClr val="000000"/>
                </a:solidFill>
                <a:latin typeface="Abhaya Libre Regular"/>
              </a:rPr>
              <a:t>temeljijo</a:t>
            </a:r>
            <a:r>
              <a:rPr lang="en-US" sz="2400" spc="-36" dirty="0">
                <a:solidFill>
                  <a:srgbClr val="000000"/>
                </a:solidFill>
                <a:latin typeface="Abhaya Libre Regular"/>
              </a:rPr>
              <a:t> </a:t>
            </a:r>
            <a:r>
              <a:rPr lang="en-US" sz="2400" spc="-36" dirty="0" err="1">
                <a:solidFill>
                  <a:srgbClr val="000000"/>
                </a:solidFill>
                <a:latin typeface="Abhaya Libre Regular"/>
              </a:rPr>
              <a:t>na</a:t>
            </a:r>
            <a:r>
              <a:rPr lang="en-US" sz="2400" spc="-36" dirty="0">
                <a:solidFill>
                  <a:srgbClr val="000000"/>
                </a:solidFill>
                <a:latin typeface="Abhaya Libre Regular"/>
              </a:rPr>
              <a:t> </a:t>
            </a:r>
            <a:r>
              <a:rPr lang="en-US" sz="2400" spc="-36" dirty="0" err="1">
                <a:solidFill>
                  <a:srgbClr val="000000"/>
                </a:solidFill>
                <a:latin typeface="Abhaya Libre Regular"/>
              </a:rPr>
              <a:t>tehnologiji</a:t>
            </a:r>
            <a:r>
              <a:rPr lang="en-US" sz="2400" spc="-36" dirty="0">
                <a:solidFill>
                  <a:srgbClr val="000000"/>
                </a:solidFill>
                <a:latin typeface="Abhaya Libre Regular"/>
              </a:rPr>
              <a:t>.</a:t>
            </a:r>
            <a:r>
              <a:rPr lang="en-US" sz="2400" b="1" spc="-36" dirty="0">
                <a:solidFill>
                  <a:srgbClr val="000000"/>
                </a:solidFill>
                <a:latin typeface="Abhaya Libre Regular"/>
              </a:rPr>
              <a:t>	</a:t>
            </a:r>
            <a:endParaRPr lang="sl-SI" sz="2400" b="1" spc="-36" dirty="0">
              <a:solidFill>
                <a:srgbClr val="000000"/>
              </a:solidFill>
              <a:latin typeface="Abhaya Libre Regular"/>
            </a:endParaRPr>
          </a:p>
          <a:p>
            <a:pPr algn="just">
              <a:lnSpc>
                <a:spcPts val="3359"/>
              </a:lnSpc>
            </a:pPr>
            <a:r>
              <a:rPr lang="en-US" sz="2400" b="1" spc="-36" dirty="0" err="1">
                <a:solidFill>
                  <a:srgbClr val="000000"/>
                </a:solidFill>
                <a:latin typeface="Abhaya Libre Regular"/>
              </a:rPr>
              <a:t>Deset</a:t>
            </a:r>
            <a:r>
              <a:rPr lang="en-US" sz="2400" b="1" spc="-36" dirty="0">
                <a:solidFill>
                  <a:srgbClr val="000000"/>
                </a:solidFill>
                <a:latin typeface="Abhaya Libre Regular"/>
              </a:rPr>
              <a:t> </a:t>
            </a:r>
            <a:r>
              <a:rPr lang="en-US" sz="2400" b="1" spc="-36" dirty="0" err="1">
                <a:solidFill>
                  <a:srgbClr val="000000"/>
                </a:solidFill>
                <a:latin typeface="Abhaya Libre Regular"/>
              </a:rPr>
              <a:t>najbolj</a:t>
            </a:r>
            <a:r>
              <a:rPr lang="en-US" sz="2400" b="1" spc="-36" dirty="0">
                <a:solidFill>
                  <a:srgbClr val="000000"/>
                </a:solidFill>
                <a:latin typeface="Abhaya Libre Regular"/>
              </a:rPr>
              <a:t> </a:t>
            </a:r>
            <a:r>
              <a:rPr lang="en-US" sz="2400" b="1" spc="-36" dirty="0" err="1">
                <a:solidFill>
                  <a:srgbClr val="000000"/>
                </a:solidFill>
                <a:latin typeface="Abhaya Libre Regular"/>
              </a:rPr>
              <a:t>iskanih</a:t>
            </a:r>
            <a:r>
              <a:rPr lang="en-US" sz="2400" b="1" spc="-36" dirty="0">
                <a:solidFill>
                  <a:srgbClr val="000000"/>
                </a:solidFill>
                <a:latin typeface="Abhaya Libre Regular"/>
              </a:rPr>
              <a:t> </a:t>
            </a:r>
            <a:r>
              <a:rPr lang="en-US" sz="2400" b="1" spc="-36" dirty="0" err="1">
                <a:solidFill>
                  <a:srgbClr val="000000"/>
                </a:solidFill>
                <a:latin typeface="Abhaya Libre Regular"/>
              </a:rPr>
              <a:t>spretnosti</a:t>
            </a:r>
            <a:r>
              <a:rPr lang="en-US" sz="2400" b="1" spc="-36" dirty="0">
                <a:solidFill>
                  <a:srgbClr val="000000"/>
                </a:solidFill>
                <a:latin typeface="Abhaya Libre Regular"/>
              </a:rPr>
              <a:t> za </a:t>
            </a:r>
            <a:r>
              <a:rPr lang="en-US" sz="2400" b="1" spc="-36" dirty="0" err="1">
                <a:solidFill>
                  <a:srgbClr val="000000"/>
                </a:solidFill>
                <a:latin typeface="Abhaya Libre Regular"/>
              </a:rPr>
              <a:t>leto</a:t>
            </a:r>
            <a:r>
              <a:rPr lang="en-US" sz="2400" b="1" spc="-36" dirty="0">
                <a:solidFill>
                  <a:srgbClr val="000000"/>
                </a:solidFill>
                <a:latin typeface="Abhaya Libre Regular"/>
              </a:rPr>
              <a:t> 2020 je </a:t>
            </a:r>
            <a:r>
              <a:rPr lang="en-US" sz="2400" b="1" spc="-36" dirty="0" err="1">
                <a:solidFill>
                  <a:srgbClr val="000000"/>
                </a:solidFill>
                <a:latin typeface="Abhaya Libre Regular"/>
              </a:rPr>
              <a:t>naslednjih</a:t>
            </a:r>
            <a:r>
              <a:rPr lang="en-US" sz="2400" b="1" spc="-36" dirty="0">
                <a:solidFill>
                  <a:srgbClr val="000000"/>
                </a:solidFill>
                <a:latin typeface="Abhaya Libre Regular"/>
              </a:rPr>
              <a:t>:	</a:t>
            </a:r>
            <a:endParaRPr lang="sl-SI" sz="2400" b="1" spc="-36" dirty="0">
              <a:solidFill>
                <a:srgbClr val="000000"/>
              </a:solidFill>
              <a:latin typeface="Abhaya Libre Regular"/>
            </a:endParaRPr>
          </a:p>
          <a:p>
            <a:pPr marL="457200" indent="-457200" algn="just">
              <a:lnSpc>
                <a:spcPts val="3359"/>
              </a:lnSpc>
              <a:buAutoNum type="arabicPeriod"/>
            </a:pPr>
            <a:r>
              <a:rPr lang="en-US" sz="2400" spc="-36" dirty="0" err="1">
                <a:solidFill>
                  <a:srgbClr val="000000"/>
                </a:solidFill>
                <a:latin typeface="Abhaya Libre Regular"/>
              </a:rPr>
              <a:t>Kompleksno</a:t>
            </a:r>
            <a:r>
              <a:rPr lang="en-US" sz="2400" spc="-36" dirty="0">
                <a:solidFill>
                  <a:srgbClr val="000000"/>
                </a:solidFill>
                <a:latin typeface="Abhaya Libre Regular"/>
              </a:rPr>
              <a:t> </a:t>
            </a:r>
            <a:r>
              <a:rPr lang="en-US" sz="2400" spc="-36" dirty="0" err="1">
                <a:solidFill>
                  <a:srgbClr val="000000"/>
                </a:solidFill>
                <a:latin typeface="Abhaya Libre Regular"/>
              </a:rPr>
              <a:t>reševanje</a:t>
            </a:r>
            <a:r>
              <a:rPr lang="en-US" sz="2400" spc="-36" dirty="0">
                <a:solidFill>
                  <a:srgbClr val="000000"/>
                </a:solidFill>
                <a:latin typeface="Abhaya Libre Regular"/>
              </a:rPr>
              <a:t> </a:t>
            </a:r>
            <a:r>
              <a:rPr lang="en-US" sz="2400" spc="-36" dirty="0" err="1">
                <a:solidFill>
                  <a:srgbClr val="000000"/>
                </a:solidFill>
                <a:latin typeface="Abhaya Libre Regular"/>
              </a:rPr>
              <a:t>problemov</a:t>
            </a:r>
            <a:r>
              <a:rPr lang="en-US" sz="2400" spc="-36" dirty="0">
                <a:solidFill>
                  <a:srgbClr val="000000"/>
                </a:solidFill>
                <a:latin typeface="Abhaya Libre Regular"/>
              </a:rPr>
              <a:t>	</a:t>
            </a:r>
            <a:endParaRPr lang="sl-SI" sz="2400" spc="-36" dirty="0">
              <a:solidFill>
                <a:srgbClr val="000000"/>
              </a:solidFill>
              <a:latin typeface="Abhaya Libre Regular"/>
            </a:endParaRPr>
          </a:p>
          <a:p>
            <a:pPr marL="457200" indent="-457200" algn="just">
              <a:lnSpc>
                <a:spcPts val="3359"/>
              </a:lnSpc>
              <a:buAutoNum type="arabicPeriod"/>
            </a:pPr>
            <a:r>
              <a:rPr lang="en-US" sz="2400" spc="-36" dirty="0" err="1">
                <a:solidFill>
                  <a:srgbClr val="000000"/>
                </a:solidFill>
                <a:latin typeface="Abhaya Libre Regular"/>
              </a:rPr>
              <a:t>ritično</a:t>
            </a:r>
            <a:r>
              <a:rPr lang="en-US" sz="2400" spc="-36" dirty="0">
                <a:solidFill>
                  <a:srgbClr val="000000"/>
                </a:solidFill>
                <a:latin typeface="Abhaya Libre Regular"/>
              </a:rPr>
              <a:t> </a:t>
            </a:r>
            <a:r>
              <a:rPr lang="en-US" sz="2400" spc="-36" dirty="0" err="1">
                <a:solidFill>
                  <a:srgbClr val="000000"/>
                </a:solidFill>
                <a:latin typeface="Abhaya Libre Regular"/>
              </a:rPr>
              <a:t>razmišljanje</a:t>
            </a:r>
            <a:r>
              <a:rPr lang="en-US" sz="2400" spc="-36" dirty="0">
                <a:solidFill>
                  <a:srgbClr val="000000"/>
                </a:solidFill>
                <a:latin typeface="Abhaya Libre Regular"/>
              </a:rPr>
              <a:t>	</a:t>
            </a:r>
            <a:endParaRPr lang="sl-SI" sz="2400" spc="-36" dirty="0">
              <a:solidFill>
                <a:srgbClr val="000000"/>
              </a:solidFill>
              <a:latin typeface="Abhaya Libre Regular"/>
            </a:endParaRPr>
          </a:p>
          <a:p>
            <a:pPr marL="457200" indent="-457200" algn="just">
              <a:lnSpc>
                <a:spcPts val="3359"/>
              </a:lnSpc>
              <a:buAutoNum type="arabicPeriod"/>
            </a:pPr>
            <a:r>
              <a:rPr lang="en-US" sz="2400" spc="-36" dirty="0" err="1">
                <a:solidFill>
                  <a:srgbClr val="000000"/>
                </a:solidFill>
                <a:latin typeface="Abhaya Libre Regular"/>
              </a:rPr>
              <a:t>Ustvarjalnost</a:t>
            </a:r>
            <a:r>
              <a:rPr lang="en-US" sz="2400" spc="-36" dirty="0">
                <a:solidFill>
                  <a:srgbClr val="000000"/>
                </a:solidFill>
                <a:latin typeface="Abhaya Libre Regular"/>
              </a:rPr>
              <a:t>	</a:t>
            </a:r>
            <a:endParaRPr lang="sl-SI" sz="2400" spc="-36" dirty="0">
              <a:solidFill>
                <a:srgbClr val="000000"/>
              </a:solidFill>
              <a:latin typeface="Abhaya Libre Regular"/>
            </a:endParaRPr>
          </a:p>
          <a:p>
            <a:pPr marL="457200" indent="-457200" algn="just">
              <a:lnSpc>
                <a:spcPts val="3359"/>
              </a:lnSpc>
              <a:buAutoNum type="arabicPeriod"/>
            </a:pPr>
            <a:r>
              <a:rPr lang="en-US" sz="2400" spc="-36" dirty="0" err="1">
                <a:solidFill>
                  <a:srgbClr val="000000"/>
                </a:solidFill>
                <a:latin typeface="Abhaya Libre Regular"/>
              </a:rPr>
              <a:t>Vodenje</a:t>
            </a:r>
            <a:r>
              <a:rPr lang="en-US" sz="2400" spc="-36" dirty="0">
                <a:solidFill>
                  <a:srgbClr val="000000"/>
                </a:solidFill>
                <a:latin typeface="Abhaya Libre Regular"/>
              </a:rPr>
              <a:t> </a:t>
            </a:r>
            <a:r>
              <a:rPr lang="en-US" sz="2400" spc="-36" dirty="0" err="1">
                <a:solidFill>
                  <a:srgbClr val="000000"/>
                </a:solidFill>
                <a:latin typeface="Abhaya Libre Regular"/>
              </a:rPr>
              <a:t>ljudi</a:t>
            </a:r>
            <a:r>
              <a:rPr lang="en-US" sz="2400" spc="-36" dirty="0">
                <a:solidFill>
                  <a:srgbClr val="000000"/>
                </a:solidFill>
                <a:latin typeface="Abhaya Libre Regular"/>
              </a:rPr>
              <a:t>	</a:t>
            </a:r>
            <a:endParaRPr lang="sl-SI" sz="2400" spc="-36" dirty="0">
              <a:solidFill>
                <a:srgbClr val="000000"/>
              </a:solidFill>
              <a:latin typeface="Abhaya Libre Regular"/>
            </a:endParaRPr>
          </a:p>
          <a:p>
            <a:pPr marL="457200" indent="-457200" algn="just">
              <a:lnSpc>
                <a:spcPts val="3359"/>
              </a:lnSpc>
              <a:buAutoNum type="arabicPeriod"/>
            </a:pPr>
            <a:r>
              <a:rPr lang="en-US" sz="2400" spc="-36" dirty="0" err="1">
                <a:solidFill>
                  <a:srgbClr val="000000"/>
                </a:solidFill>
                <a:latin typeface="Abhaya Libre Regular"/>
              </a:rPr>
              <a:t>Usklajevanje</a:t>
            </a:r>
            <a:r>
              <a:rPr lang="en-US" sz="2400" spc="-36" dirty="0">
                <a:solidFill>
                  <a:srgbClr val="000000"/>
                </a:solidFill>
                <a:latin typeface="Abhaya Libre Regular"/>
              </a:rPr>
              <a:t> z </a:t>
            </a:r>
            <a:r>
              <a:rPr lang="en-US" sz="2400" spc="-36" dirty="0" err="1">
                <a:solidFill>
                  <a:srgbClr val="000000"/>
                </a:solidFill>
                <a:latin typeface="Abhaya Libre Regular"/>
              </a:rPr>
              <a:t>drugimi</a:t>
            </a:r>
            <a:r>
              <a:rPr lang="en-US" sz="2400" spc="-36" dirty="0">
                <a:solidFill>
                  <a:srgbClr val="000000"/>
                </a:solidFill>
                <a:latin typeface="Abhaya Libre Regular"/>
              </a:rPr>
              <a:t>	</a:t>
            </a:r>
            <a:endParaRPr lang="sl-SI" sz="2400" spc="-36" dirty="0">
              <a:solidFill>
                <a:srgbClr val="000000"/>
              </a:solidFill>
              <a:latin typeface="Abhaya Libre Regular"/>
            </a:endParaRPr>
          </a:p>
          <a:p>
            <a:pPr marL="457200" indent="-457200" algn="just">
              <a:lnSpc>
                <a:spcPts val="3359"/>
              </a:lnSpc>
              <a:buAutoNum type="arabicPeriod"/>
            </a:pPr>
            <a:r>
              <a:rPr lang="en-US" sz="2400" spc="-36" dirty="0" err="1">
                <a:solidFill>
                  <a:srgbClr val="000000"/>
                </a:solidFill>
                <a:latin typeface="Abhaya Libre Regular"/>
              </a:rPr>
              <a:t>Čustvena</a:t>
            </a:r>
            <a:r>
              <a:rPr lang="en-US" sz="2400" spc="-36" dirty="0">
                <a:solidFill>
                  <a:srgbClr val="000000"/>
                </a:solidFill>
                <a:latin typeface="Abhaya Libre Regular"/>
              </a:rPr>
              <a:t> </a:t>
            </a:r>
            <a:r>
              <a:rPr lang="en-US" sz="2400" spc="-36" dirty="0" err="1">
                <a:solidFill>
                  <a:srgbClr val="000000"/>
                </a:solidFill>
                <a:latin typeface="Abhaya Libre Regular"/>
              </a:rPr>
              <a:t>inteligenca</a:t>
            </a:r>
            <a:r>
              <a:rPr lang="en-US" sz="2400" spc="-36" dirty="0">
                <a:solidFill>
                  <a:srgbClr val="000000"/>
                </a:solidFill>
                <a:latin typeface="Abhaya Libre Regular"/>
              </a:rPr>
              <a:t>	</a:t>
            </a:r>
            <a:endParaRPr lang="sl-SI" sz="2400" spc="-36" dirty="0">
              <a:solidFill>
                <a:srgbClr val="000000"/>
              </a:solidFill>
              <a:latin typeface="Abhaya Libre Regular"/>
            </a:endParaRPr>
          </a:p>
          <a:p>
            <a:pPr marL="457200" indent="-457200" algn="just">
              <a:lnSpc>
                <a:spcPts val="3359"/>
              </a:lnSpc>
              <a:buAutoNum type="arabicPeriod"/>
            </a:pPr>
            <a:r>
              <a:rPr lang="en-US" sz="2400" spc="-36" dirty="0" err="1">
                <a:solidFill>
                  <a:srgbClr val="000000"/>
                </a:solidFill>
                <a:latin typeface="Abhaya Libre Regular"/>
              </a:rPr>
              <a:t>Sprejemanje</a:t>
            </a:r>
            <a:r>
              <a:rPr lang="en-US" sz="2400" spc="-36" dirty="0">
                <a:solidFill>
                  <a:srgbClr val="000000"/>
                </a:solidFill>
                <a:latin typeface="Abhaya Libre Regular"/>
              </a:rPr>
              <a:t> </a:t>
            </a:r>
            <a:r>
              <a:rPr lang="en-US" sz="2400" spc="-36" dirty="0" err="1">
                <a:solidFill>
                  <a:srgbClr val="000000"/>
                </a:solidFill>
                <a:latin typeface="Abhaya Libre Regular"/>
              </a:rPr>
              <a:t>odločitev</a:t>
            </a:r>
            <a:r>
              <a:rPr lang="en-US" sz="2400" spc="-36" dirty="0">
                <a:solidFill>
                  <a:srgbClr val="000000"/>
                </a:solidFill>
                <a:latin typeface="Abhaya Libre Regular"/>
              </a:rPr>
              <a:t>	</a:t>
            </a:r>
            <a:endParaRPr lang="sl-SI" sz="2400" spc="-36" dirty="0">
              <a:solidFill>
                <a:srgbClr val="000000"/>
              </a:solidFill>
              <a:latin typeface="Abhaya Libre Regular"/>
            </a:endParaRPr>
          </a:p>
          <a:p>
            <a:pPr marL="457200" indent="-457200" algn="just">
              <a:lnSpc>
                <a:spcPts val="3359"/>
              </a:lnSpc>
              <a:buAutoNum type="arabicPeriod"/>
            </a:pPr>
            <a:r>
              <a:rPr lang="en-US" sz="2400" spc="-36" dirty="0" err="1">
                <a:solidFill>
                  <a:srgbClr val="000000"/>
                </a:solidFill>
                <a:latin typeface="Abhaya Libre Regular"/>
              </a:rPr>
              <a:t>Usmerjenost</a:t>
            </a:r>
            <a:r>
              <a:rPr lang="en-US" sz="2400" spc="-36" dirty="0">
                <a:solidFill>
                  <a:srgbClr val="000000"/>
                </a:solidFill>
                <a:latin typeface="Abhaya Libre Regular"/>
              </a:rPr>
              <a:t> k </a:t>
            </a:r>
            <a:r>
              <a:rPr lang="en-US" sz="2400" spc="-36" dirty="0" err="1">
                <a:solidFill>
                  <a:srgbClr val="000000"/>
                </a:solidFill>
                <a:latin typeface="Abhaya Libre Regular"/>
              </a:rPr>
              <a:t>storitvam</a:t>
            </a:r>
            <a:r>
              <a:rPr lang="en-US" sz="2400" spc="-36" dirty="0">
                <a:solidFill>
                  <a:srgbClr val="000000"/>
                </a:solidFill>
                <a:latin typeface="Abhaya Libre Regular"/>
              </a:rPr>
              <a:t>	</a:t>
            </a:r>
            <a:endParaRPr lang="sl-SI" sz="2400" spc="-36" dirty="0">
              <a:solidFill>
                <a:srgbClr val="000000"/>
              </a:solidFill>
              <a:latin typeface="Abhaya Libre Regular"/>
            </a:endParaRPr>
          </a:p>
          <a:p>
            <a:pPr marL="457200" indent="-457200" algn="just">
              <a:lnSpc>
                <a:spcPts val="3359"/>
              </a:lnSpc>
              <a:buAutoNum type="arabicPeriod"/>
            </a:pPr>
            <a:r>
              <a:rPr lang="en-US" sz="2400" spc="-36" dirty="0" err="1">
                <a:solidFill>
                  <a:srgbClr val="000000"/>
                </a:solidFill>
                <a:latin typeface="Abhaya Libre Regular"/>
              </a:rPr>
              <a:t>Pogajanja</a:t>
            </a:r>
            <a:r>
              <a:rPr lang="en-US" sz="2400" spc="-36" dirty="0">
                <a:solidFill>
                  <a:srgbClr val="000000"/>
                </a:solidFill>
                <a:latin typeface="Abhaya Libre Regular"/>
              </a:rPr>
              <a:t>	</a:t>
            </a:r>
            <a:endParaRPr lang="sl-SI" sz="2400" spc="-36" dirty="0">
              <a:solidFill>
                <a:srgbClr val="000000"/>
              </a:solidFill>
              <a:latin typeface="Abhaya Libre Regular"/>
            </a:endParaRPr>
          </a:p>
          <a:p>
            <a:pPr marL="457200" indent="-457200" algn="just">
              <a:lnSpc>
                <a:spcPts val="3359"/>
              </a:lnSpc>
              <a:buAutoNum type="arabicPeriod"/>
            </a:pPr>
            <a:r>
              <a:rPr lang="en-US" sz="2400" spc="-36" dirty="0" err="1">
                <a:solidFill>
                  <a:srgbClr val="000000"/>
                </a:solidFill>
                <a:latin typeface="Abhaya Libre Regular"/>
              </a:rPr>
              <a:t>Kognitivna</a:t>
            </a:r>
            <a:r>
              <a:rPr lang="en-US" sz="2400" spc="-36" dirty="0">
                <a:solidFill>
                  <a:srgbClr val="000000"/>
                </a:solidFill>
                <a:latin typeface="Abhaya Libre Regular"/>
              </a:rPr>
              <a:t> </a:t>
            </a:r>
            <a:r>
              <a:rPr lang="en-US" sz="2400" spc="-36" dirty="0" err="1">
                <a:solidFill>
                  <a:srgbClr val="000000"/>
                </a:solidFill>
                <a:latin typeface="Abhaya Libre Regular"/>
              </a:rPr>
              <a:t>prožnost</a:t>
            </a:r>
            <a:endParaRPr lang="en-US" sz="2400" spc="-36" dirty="0">
              <a:solidFill>
                <a:srgbClr val="000000"/>
              </a:solidFill>
              <a:latin typeface="Abhaya Libre Regular"/>
            </a:endParaRPr>
          </a:p>
          <a:p>
            <a:pPr algn="just">
              <a:lnSpc>
                <a:spcPts val="3359"/>
              </a:lnSpc>
            </a:pPr>
            <a:endParaRPr lang="en-US" sz="2400" b="1" spc="-36" dirty="0">
              <a:solidFill>
                <a:srgbClr val="000000"/>
              </a:solidFill>
              <a:latin typeface="Abhaya Libre Regular"/>
            </a:endParaRPr>
          </a:p>
          <a:p>
            <a:pPr algn="just">
              <a:lnSpc>
                <a:spcPts val="3359"/>
              </a:lnSpc>
            </a:pPr>
            <a:endParaRPr lang="en-US" sz="2400" spc="-36" dirty="0">
              <a:solidFill>
                <a:srgbClr val="000000"/>
              </a:solidFill>
              <a:latin typeface="Abhaya Libre Regular"/>
            </a:endParaRPr>
          </a:p>
        </p:txBody>
      </p:sp>
      <p:pic>
        <p:nvPicPr>
          <p:cNvPr id="32" name="Picture 3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52805">
            <a:off x="6323948" y="-3260923"/>
            <a:ext cx="5364129" cy="5364129"/>
          </a:xfrm>
          <a:prstGeom prst="rect">
            <a:avLst/>
          </a:prstGeom>
        </p:spPr>
      </p:pic>
      <p:pic>
        <p:nvPicPr>
          <p:cNvPr id="33" name="Picture 3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0" y="-1490547"/>
            <a:ext cx="3334026" cy="3588482"/>
          </a:xfrm>
          <a:prstGeom prst="rect">
            <a:avLst/>
          </a:prstGeom>
        </p:spPr>
      </p:pic>
      <p:pic>
        <p:nvPicPr>
          <p:cNvPr id="34" name="Picture 3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185502">
            <a:off x="-3235988" y="28827"/>
            <a:ext cx="4352147" cy="4346443"/>
          </a:xfrm>
          <a:prstGeom prst="rect">
            <a:avLst/>
          </a:prstGeom>
        </p:spPr>
      </p:pic>
      <p:pic>
        <p:nvPicPr>
          <p:cNvPr id="35" name="Picture 3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52805">
            <a:off x="15257830" y="7358583"/>
            <a:ext cx="5364129" cy="5364129"/>
          </a:xfrm>
          <a:prstGeom prst="rect">
            <a:avLst/>
          </a:prstGeom>
        </p:spPr>
      </p:pic>
      <p:grpSp>
        <p:nvGrpSpPr>
          <p:cNvPr id="36" name="Group 36"/>
          <p:cNvGrpSpPr/>
          <p:nvPr/>
        </p:nvGrpSpPr>
        <p:grpSpPr>
          <a:xfrm>
            <a:off x="-845096" y="8795670"/>
            <a:ext cx="2900572" cy="807705"/>
            <a:chOff x="0" y="0"/>
            <a:chExt cx="3867430" cy="1076939"/>
          </a:xfrm>
        </p:grpSpPr>
        <p:pic>
          <p:nvPicPr>
            <p:cNvPr id="37" name="Picture 3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0" y="0"/>
              <a:ext cx="3867430" cy="618789"/>
            </a:xfrm>
            <a:prstGeom prst="rect">
              <a:avLst/>
            </a:prstGeom>
          </p:spPr>
        </p:pic>
        <p:pic>
          <p:nvPicPr>
            <p:cNvPr id="38" name="Picture 3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0" y="458151"/>
              <a:ext cx="3867430" cy="618789"/>
            </a:xfrm>
            <a:prstGeom prst="rect">
              <a:avLst/>
            </a:prstGeom>
          </p:spPr>
        </p:pic>
      </p:grpSp>
      <p:pic>
        <p:nvPicPr>
          <p:cNvPr id="39" name="Picture 39"/>
          <p:cNvPicPr>
            <a:picLocks noChangeAspect="1"/>
          </p:cNvPicPr>
          <p:nvPr/>
        </p:nvPicPr>
        <p:blipFill>
          <a:blip r:embed="rId13"/>
          <a:srcRect/>
          <a:stretch>
            <a:fillRect/>
          </a:stretch>
        </p:blipFill>
        <p:spPr>
          <a:xfrm>
            <a:off x="7520403" y="9362287"/>
            <a:ext cx="3710720" cy="779251"/>
          </a:xfrm>
          <a:prstGeom prst="rect">
            <a:avLst/>
          </a:prstGeom>
        </p:spPr>
      </p:pic>
      <p:sp>
        <p:nvSpPr>
          <p:cNvPr id="40" name="TextBox 9">
            <a:extLst>
              <a:ext uri="{FF2B5EF4-FFF2-40B4-BE49-F238E27FC236}">
                <a16:creationId xmlns:a16="http://schemas.microsoft.com/office/drawing/2014/main" id="{D8B7702A-9FF5-8C7A-0257-8D95AF1647B5}"/>
              </a:ext>
            </a:extLst>
          </p:cNvPr>
          <p:cNvSpPr txBox="1"/>
          <p:nvPr/>
        </p:nvSpPr>
        <p:spPr>
          <a:xfrm>
            <a:off x="1667013" y="1104471"/>
            <a:ext cx="13769571" cy="1458476"/>
          </a:xfrm>
          <a:prstGeom prst="rect">
            <a:avLst/>
          </a:prstGeom>
        </p:spPr>
        <p:txBody>
          <a:bodyPr wrap="square" lIns="0" tIns="0" rIns="0" bIns="0" rtlCol="0" anchor="t">
            <a:spAutoFit/>
          </a:bodyPr>
          <a:lstStyle/>
          <a:p>
            <a:pPr algn="ctr">
              <a:lnSpc>
                <a:spcPts val="5449"/>
              </a:lnSpc>
            </a:pPr>
            <a:r>
              <a:rPr lang="en-US" sz="6410" dirty="0" err="1">
                <a:solidFill>
                  <a:srgbClr val="000000"/>
                </a:solidFill>
                <a:latin typeface="Abhaya Libre Regular"/>
              </a:rPr>
              <a:t>Zakaj</a:t>
            </a:r>
            <a:r>
              <a:rPr lang="en-US" sz="6410" dirty="0">
                <a:solidFill>
                  <a:srgbClr val="000000"/>
                </a:solidFill>
                <a:latin typeface="Abhaya Libre Regular"/>
              </a:rPr>
              <a:t> je </a:t>
            </a:r>
            <a:r>
              <a:rPr lang="en-US" sz="6410" dirty="0" err="1">
                <a:solidFill>
                  <a:srgbClr val="000000"/>
                </a:solidFill>
                <a:latin typeface="Abhaya Libre Regular"/>
              </a:rPr>
              <a:t>pomembno</a:t>
            </a:r>
            <a:r>
              <a:rPr lang="en-US" sz="6410" dirty="0">
                <a:solidFill>
                  <a:srgbClr val="000000"/>
                </a:solidFill>
                <a:latin typeface="Abhaya Libre Regular"/>
              </a:rPr>
              <a:t> </a:t>
            </a:r>
            <a:r>
              <a:rPr lang="en-US" sz="6410" dirty="0" err="1">
                <a:solidFill>
                  <a:srgbClr val="000000"/>
                </a:solidFill>
                <a:latin typeface="Abhaya Libre Regular"/>
              </a:rPr>
              <a:t>preusposabljanje</a:t>
            </a:r>
            <a:r>
              <a:rPr lang="en-US" sz="6410" dirty="0">
                <a:solidFill>
                  <a:srgbClr val="000000"/>
                </a:solidFill>
                <a:latin typeface="Abhaya Libre Regular"/>
              </a:rPr>
              <a:t> in </a:t>
            </a:r>
            <a:r>
              <a:rPr lang="en-US" sz="6410" dirty="0" err="1">
                <a:solidFill>
                  <a:srgbClr val="000000"/>
                </a:solidFill>
                <a:latin typeface="Abhaya Libre Regular"/>
              </a:rPr>
              <a:t>izpopolnjevanje</a:t>
            </a:r>
            <a:r>
              <a:rPr lang="en-US" sz="6410" dirty="0">
                <a:solidFill>
                  <a:srgbClr val="000000"/>
                </a:solidFill>
                <a:latin typeface="Abhaya Libre Regular"/>
              </a:rPr>
              <a:t> </a:t>
            </a:r>
            <a:r>
              <a:rPr lang="en-US" sz="6410" dirty="0" err="1">
                <a:solidFill>
                  <a:srgbClr val="000000"/>
                </a:solidFill>
                <a:latin typeface="Abhaya Libre Regular"/>
              </a:rPr>
              <a:t>znanja</a:t>
            </a:r>
            <a:r>
              <a:rPr lang="en-US" sz="6410" dirty="0">
                <a:solidFill>
                  <a:srgbClr val="000000"/>
                </a:solidFill>
                <a:latin typeface="Abhaya Libre Regular"/>
              </a:rPr>
              <a:t> - </a:t>
            </a:r>
            <a:r>
              <a:rPr lang="en-US" sz="6410" dirty="0" err="1">
                <a:solidFill>
                  <a:srgbClr val="000000"/>
                </a:solidFill>
                <a:latin typeface="Abhaya Libre Regular"/>
              </a:rPr>
              <a:t>razlog</a:t>
            </a:r>
            <a:r>
              <a:rPr lang="en-US" sz="6410" dirty="0">
                <a:solidFill>
                  <a:srgbClr val="000000"/>
                </a:solidFill>
                <a:latin typeface="Abhaya Libre Regular"/>
              </a:rPr>
              <a:t> 3</a:t>
            </a:r>
          </a:p>
        </p:txBody>
      </p:sp>
      <p:grpSp>
        <p:nvGrpSpPr>
          <p:cNvPr id="44" name="Group 2">
            <a:extLst>
              <a:ext uri="{FF2B5EF4-FFF2-40B4-BE49-F238E27FC236}">
                <a16:creationId xmlns:a16="http://schemas.microsoft.com/office/drawing/2014/main" id="{24AE2EA2-8309-3300-7A07-37E2F1A40000}"/>
              </a:ext>
            </a:extLst>
          </p:cNvPr>
          <p:cNvGrpSpPr/>
          <p:nvPr/>
        </p:nvGrpSpPr>
        <p:grpSpPr>
          <a:xfrm>
            <a:off x="1339938" y="1938219"/>
            <a:ext cx="654150" cy="663047"/>
            <a:chOff x="1812" y="38100"/>
            <a:chExt cx="809173" cy="820178"/>
          </a:xfrm>
        </p:grpSpPr>
        <p:sp>
          <p:nvSpPr>
            <p:cNvPr id="45" name="Freeform 3">
              <a:extLst>
                <a:ext uri="{FF2B5EF4-FFF2-40B4-BE49-F238E27FC236}">
                  <a16:creationId xmlns:a16="http://schemas.microsoft.com/office/drawing/2014/main" id="{042FC819-07EF-B161-7E6B-F72DC4D78E0B}"/>
                </a:ext>
              </a:extLst>
            </p:cNvPr>
            <p:cNvSpPr/>
            <p:nvPr/>
          </p:nvSpPr>
          <p:spPr>
            <a:xfrm>
              <a:off x="1812" y="45478"/>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B2A3"/>
            </a:solidFill>
          </p:spPr>
          <p:txBody>
            <a:bodyPr anchor="ctr"/>
            <a:lstStyle/>
            <a:p>
              <a:pPr algn="ctr"/>
              <a:r>
                <a:rPr lang="en-US" sz="2400" b="1" dirty="0"/>
                <a:t>3</a:t>
              </a:r>
            </a:p>
          </p:txBody>
        </p:sp>
        <p:sp>
          <p:nvSpPr>
            <p:cNvPr id="46" name="TextBox 4">
              <a:extLst>
                <a:ext uri="{FF2B5EF4-FFF2-40B4-BE49-F238E27FC236}">
                  <a16:creationId xmlns:a16="http://schemas.microsoft.com/office/drawing/2014/main" id="{1ABC9103-0761-BC97-7D5D-D5C0B91215F6}"/>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1062252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8"/>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614497">
            <a:off x="17215841" y="8047725"/>
            <a:ext cx="4352147" cy="4346443"/>
          </a:xfrm>
          <a:prstGeom prst="rect">
            <a:avLst/>
          </a:prstGeom>
        </p:spPr>
      </p:pic>
      <p:sp>
        <p:nvSpPr>
          <p:cNvPr id="7" name="TextBox 7"/>
          <p:cNvSpPr txBox="1"/>
          <p:nvPr/>
        </p:nvSpPr>
        <p:spPr>
          <a:xfrm>
            <a:off x="2286000" y="1169994"/>
            <a:ext cx="11932979" cy="1458476"/>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Video</a:t>
            </a:r>
            <a:r>
              <a:rPr lang="sl-SI" sz="6410" dirty="0">
                <a:solidFill>
                  <a:srgbClr val="000000"/>
                </a:solidFill>
                <a:latin typeface="Abhaya Libre Regular"/>
              </a:rPr>
              <a:t> o </a:t>
            </a:r>
            <a:r>
              <a:rPr lang="en-US" sz="6410" dirty="0" err="1">
                <a:solidFill>
                  <a:srgbClr val="000000"/>
                </a:solidFill>
                <a:latin typeface="Abhaya Libre Regular"/>
              </a:rPr>
              <a:t>prekvalifikacij</a:t>
            </a:r>
            <a:r>
              <a:rPr lang="sl-SI" sz="6410" dirty="0">
                <a:solidFill>
                  <a:srgbClr val="000000"/>
                </a:solidFill>
                <a:latin typeface="Abhaya Libre Regular"/>
              </a:rPr>
              <a:t>i</a:t>
            </a:r>
            <a:r>
              <a:rPr lang="en-US" sz="6410" dirty="0">
                <a:solidFill>
                  <a:srgbClr val="000000"/>
                </a:solidFill>
                <a:latin typeface="Abhaya Libre Regular"/>
              </a:rPr>
              <a:t>/</a:t>
            </a:r>
            <a:r>
              <a:rPr lang="en-US" sz="6410" dirty="0" err="1">
                <a:solidFill>
                  <a:srgbClr val="000000"/>
                </a:solidFill>
                <a:latin typeface="Abhaya Libre Regular"/>
              </a:rPr>
              <a:t>nadgradnj</a:t>
            </a:r>
            <a:r>
              <a:rPr lang="sl-SI" sz="6410" dirty="0">
                <a:solidFill>
                  <a:srgbClr val="000000"/>
                </a:solidFill>
                <a:latin typeface="Abhaya Libre Regular"/>
              </a:rPr>
              <a:t>i</a:t>
            </a:r>
            <a:r>
              <a:rPr lang="en-US" sz="6410" dirty="0">
                <a:solidFill>
                  <a:srgbClr val="000000"/>
                </a:solidFill>
                <a:latin typeface="Abhaya Libre Regular"/>
              </a:rPr>
              <a:t> </a:t>
            </a:r>
            <a:r>
              <a:rPr lang="en-US" sz="6410" dirty="0" err="1">
                <a:solidFill>
                  <a:srgbClr val="000000"/>
                </a:solidFill>
                <a:latin typeface="Abhaya Libre Regular"/>
              </a:rPr>
              <a:t>znanja</a:t>
            </a:r>
            <a:r>
              <a:rPr lang="en-US" sz="6410" dirty="0">
                <a:solidFill>
                  <a:srgbClr val="000000"/>
                </a:solidFill>
                <a:latin typeface="Abhaya Libre Regular"/>
              </a:rPr>
              <a:t> in </a:t>
            </a:r>
            <a:r>
              <a:rPr lang="en-US" sz="6410" dirty="0" err="1">
                <a:solidFill>
                  <a:srgbClr val="000000"/>
                </a:solidFill>
                <a:latin typeface="Abhaya Libre Regular"/>
              </a:rPr>
              <a:t>spretnosti</a:t>
            </a:r>
            <a:r>
              <a:rPr lang="en-US" sz="6410" dirty="0">
                <a:solidFill>
                  <a:srgbClr val="000000"/>
                </a:solidFill>
                <a:latin typeface="Abhaya Libre Regular"/>
              </a:rPr>
              <a:t> </a:t>
            </a:r>
            <a:r>
              <a:rPr lang="en-US" sz="6410" dirty="0" err="1">
                <a:solidFill>
                  <a:srgbClr val="000000"/>
                </a:solidFill>
                <a:latin typeface="Abhaya Libre Regular"/>
              </a:rPr>
              <a:t>osebja</a:t>
            </a:r>
            <a:endParaRPr lang="en-US" sz="6410" dirty="0">
              <a:solidFill>
                <a:srgbClr val="000000"/>
              </a:solidFill>
              <a:latin typeface="Abhaya Libre Regular"/>
            </a:endParaRPr>
          </a:p>
        </p:txBody>
      </p:sp>
      <p:pic>
        <p:nvPicPr>
          <p:cNvPr id="18" name="Online Media 17" title="Upskilling and Reskilling">
            <a:hlinkClick r:id="" action="ppaction://media"/>
            <a:extLst>
              <a:ext uri="{FF2B5EF4-FFF2-40B4-BE49-F238E27FC236}">
                <a16:creationId xmlns:a16="http://schemas.microsoft.com/office/drawing/2014/main" id="{EF362645-0BDA-AC99-AD43-7F30B54E9E26}"/>
              </a:ext>
            </a:extLst>
          </p:cNvPr>
          <p:cNvPicPr>
            <a:picLocks noRot="1" noChangeAspect="1"/>
          </p:cNvPicPr>
          <p:nvPr>
            <a:videoFile r:link="rId1"/>
          </p:nvPr>
        </p:nvPicPr>
        <p:blipFill>
          <a:blip r:embed="rId11"/>
          <a:stretch>
            <a:fillRect/>
          </a:stretch>
        </p:blipFill>
        <p:spPr>
          <a:xfrm>
            <a:off x="5003631" y="3182467"/>
            <a:ext cx="7965729" cy="4433966"/>
          </a:xfrm>
          <a:prstGeom prst="rect">
            <a:avLst/>
          </a:prstGeom>
        </p:spPr>
      </p:pic>
      <p:sp>
        <p:nvSpPr>
          <p:cNvPr id="8" name="TextBox 7">
            <a:extLst>
              <a:ext uri="{FF2B5EF4-FFF2-40B4-BE49-F238E27FC236}">
                <a16:creationId xmlns:a16="http://schemas.microsoft.com/office/drawing/2014/main" id="{997980FA-2EF3-A10A-D30C-02278522B51A}"/>
              </a:ext>
            </a:extLst>
          </p:cNvPr>
          <p:cNvSpPr txBox="1"/>
          <p:nvPr/>
        </p:nvSpPr>
        <p:spPr>
          <a:xfrm>
            <a:off x="6245610" y="7810500"/>
            <a:ext cx="6035307" cy="338554"/>
          </a:xfrm>
          <a:prstGeom prst="rect">
            <a:avLst/>
          </a:prstGeom>
          <a:noFill/>
        </p:spPr>
        <p:txBody>
          <a:bodyPr wrap="none" rtlCol="0">
            <a:spAutoFit/>
          </a:bodyPr>
          <a:lstStyle/>
          <a:p>
            <a:r>
              <a:rPr lang="sl-SI" sz="1600" dirty="0"/>
              <a:t>Referenca za v</a:t>
            </a:r>
            <a:r>
              <a:rPr lang="en-US" sz="1600" dirty="0" err="1"/>
              <a:t>ideo</a:t>
            </a:r>
            <a:r>
              <a:rPr lang="en-US" sz="1600" dirty="0"/>
              <a:t>: https://www.youtube.com/watch?v=J6_8Bqg3P8I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8"/>
                </p:tgtEl>
              </p:cMediaNode>
            </p:vide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8"/>
                                        </p:tgtEl>
                                      </p:cBhvr>
                                    </p:cmd>
                                  </p:childTnLst>
                                </p:cTn>
                              </p:par>
                            </p:childTnLst>
                          </p:cTn>
                        </p:par>
                      </p:childTnLst>
                    </p:cTn>
                  </p:par>
                </p:childTnLst>
              </p:cTn>
              <p:nextCondLst>
                <p:cond evt="onClick" delay="0">
                  <p:tgtEl>
                    <p:spTgt spid="18"/>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028700" y="1486302"/>
            <a:ext cx="15316200" cy="2150973"/>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05 - </a:t>
            </a:r>
            <a:r>
              <a:rPr lang="en-US" sz="6410" dirty="0" err="1">
                <a:solidFill>
                  <a:srgbClr val="000000"/>
                </a:solidFill>
                <a:latin typeface="Abhaya Libre Regular"/>
              </a:rPr>
              <a:t>Podjetja</a:t>
            </a:r>
            <a:r>
              <a:rPr lang="en-US" sz="6410" dirty="0">
                <a:solidFill>
                  <a:srgbClr val="000000"/>
                </a:solidFill>
                <a:latin typeface="Abhaya Libre Regular"/>
              </a:rPr>
              <a:t>, ki </a:t>
            </a:r>
            <a:r>
              <a:rPr lang="en-US" sz="6410" dirty="0" err="1">
                <a:solidFill>
                  <a:srgbClr val="000000"/>
                </a:solidFill>
                <a:latin typeface="Abhaya Libre Regular"/>
              </a:rPr>
              <a:t>vlagajo</a:t>
            </a:r>
            <a:r>
              <a:rPr lang="en-US" sz="6410" dirty="0">
                <a:solidFill>
                  <a:srgbClr val="000000"/>
                </a:solidFill>
                <a:latin typeface="Abhaya Libre Regular"/>
              </a:rPr>
              <a:t> v </a:t>
            </a:r>
            <a:r>
              <a:rPr lang="en-US" sz="6410" dirty="0" err="1">
                <a:solidFill>
                  <a:srgbClr val="000000"/>
                </a:solidFill>
                <a:latin typeface="Abhaya Libre Regular"/>
              </a:rPr>
              <a:t>prekvalifikacijo</a:t>
            </a:r>
            <a:r>
              <a:rPr lang="en-US" sz="6410" dirty="0">
                <a:solidFill>
                  <a:srgbClr val="000000"/>
                </a:solidFill>
                <a:latin typeface="Abhaya Libre Regular"/>
              </a:rPr>
              <a:t>/</a:t>
            </a:r>
            <a:r>
              <a:rPr lang="en-US" sz="6410" dirty="0" err="1">
                <a:solidFill>
                  <a:srgbClr val="000000"/>
                </a:solidFill>
                <a:latin typeface="Abhaya Libre Regular"/>
              </a:rPr>
              <a:t>nadgradnjo</a:t>
            </a:r>
            <a:r>
              <a:rPr lang="en-US" sz="6410" dirty="0">
                <a:solidFill>
                  <a:srgbClr val="000000"/>
                </a:solidFill>
                <a:latin typeface="Abhaya Libre Regular"/>
              </a:rPr>
              <a:t> </a:t>
            </a:r>
            <a:r>
              <a:rPr lang="en-US" sz="6410" dirty="0" err="1">
                <a:solidFill>
                  <a:srgbClr val="000000"/>
                </a:solidFill>
                <a:latin typeface="Abhaya Libre Regular"/>
              </a:rPr>
              <a:t>znanja</a:t>
            </a:r>
            <a:r>
              <a:rPr lang="en-US" sz="6410" dirty="0">
                <a:solidFill>
                  <a:srgbClr val="000000"/>
                </a:solidFill>
                <a:latin typeface="Abhaya Libre Regular"/>
              </a:rPr>
              <a:t> in </a:t>
            </a:r>
            <a:r>
              <a:rPr lang="en-US" sz="6410" dirty="0" err="1">
                <a:solidFill>
                  <a:srgbClr val="000000"/>
                </a:solidFill>
                <a:latin typeface="Abhaya Libre Regular"/>
              </a:rPr>
              <a:t>spretnosti</a:t>
            </a:r>
            <a:r>
              <a:rPr lang="en-US" sz="6410" dirty="0">
                <a:solidFill>
                  <a:srgbClr val="000000"/>
                </a:solidFill>
                <a:latin typeface="Abhaya Libre Regular"/>
              </a:rPr>
              <a:t> </a:t>
            </a:r>
            <a:r>
              <a:rPr lang="en-US" sz="6410" dirty="0" err="1">
                <a:solidFill>
                  <a:srgbClr val="000000"/>
                </a:solidFill>
                <a:latin typeface="Abhaya Libre Regular"/>
              </a:rPr>
              <a:t>osebja</a:t>
            </a:r>
            <a:endParaRPr lang="en-US" sz="6410" b="1" dirty="0">
              <a:solidFill>
                <a:srgbClr val="000000"/>
              </a:solidFill>
              <a:latin typeface="Abhaya Libre Regular"/>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4782433" y="7411957"/>
            <a:ext cx="11622266" cy="123880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9" name="Picture 9"/>
          <p:cNvPicPr>
            <a:picLocks noChangeAspect="1"/>
          </p:cNvPicPr>
          <p:nvPr/>
        </p:nvPicPr>
        <p:blipFill>
          <a:blip r:embed="rId6"/>
          <a:srcRect/>
          <a:stretch>
            <a:fillRect/>
          </a:stretch>
        </p:blipFill>
        <p:spPr>
          <a:xfrm>
            <a:off x="16418708" y="0"/>
            <a:ext cx="1869292" cy="1869292"/>
          </a:xfrm>
          <a:prstGeom prst="rect">
            <a:avLst/>
          </a:prstGeom>
        </p:spPr>
      </p:pic>
      <p:pic>
        <p:nvPicPr>
          <p:cNvPr id="10" name="Picture 10"/>
          <p:cNvPicPr>
            <a:picLocks noChangeAspect="1"/>
          </p:cNvPicPr>
          <p:nvPr/>
        </p:nvPicPr>
        <p:blipFill>
          <a:blip r:embed="rId7"/>
          <a:srcRect/>
          <a:stretch>
            <a:fillRect/>
          </a:stretch>
        </p:blipFill>
        <p:spPr>
          <a:xfrm>
            <a:off x="7870030" y="9245916"/>
            <a:ext cx="3710720" cy="779251"/>
          </a:xfrm>
          <a:prstGeom prst="rect">
            <a:avLst/>
          </a:prstGeom>
        </p:spPr>
      </p:pic>
      <p:pic>
        <p:nvPicPr>
          <p:cNvPr id="11" name="Picture 10" descr="Logo&#10;&#10;Description automatically generated">
            <a:extLst>
              <a:ext uri="{FF2B5EF4-FFF2-40B4-BE49-F238E27FC236}">
                <a16:creationId xmlns:a16="http://schemas.microsoft.com/office/drawing/2014/main" id="{C525BAAD-06C3-98BA-0106-5B27783BAC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000" y="3347726"/>
            <a:ext cx="4825524" cy="1876045"/>
          </a:xfrm>
          <a:prstGeom prst="rect">
            <a:avLst/>
          </a:prstGeom>
        </p:spPr>
      </p:pic>
      <p:sp>
        <p:nvSpPr>
          <p:cNvPr id="14" name="TextBox 29">
            <a:extLst>
              <a:ext uri="{FF2B5EF4-FFF2-40B4-BE49-F238E27FC236}">
                <a16:creationId xmlns:a16="http://schemas.microsoft.com/office/drawing/2014/main" id="{588C908A-39E9-84B5-7311-CA241622FFFB}"/>
              </a:ext>
            </a:extLst>
          </p:cNvPr>
          <p:cNvSpPr txBox="1"/>
          <p:nvPr/>
        </p:nvSpPr>
        <p:spPr>
          <a:xfrm>
            <a:off x="3276600" y="5626720"/>
            <a:ext cx="11404626" cy="2163413"/>
          </a:xfrm>
          <a:prstGeom prst="rect">
            <a:avLst/>
          </a:prstGeom>
        </p:spPr>
        <p:txBody>
          <a:bodyPr wrap="square" lIns="0" tIns="0" rIns="0" bIns="0" rtlCol="0" anchor="t">
            <a:spAutoFit/>
          </a:bodyPr>
          <a:lstStyle/>
          <a:p>
            <a:pPr algn="just">
              <a:lnSpc>
                <a:spcPts val="3359"/>
              </a:lnSpc>
            </a:pPr>
            <a:r>
              <a:rPr lang="en-US" sz="2400" spc="-36" dirty="0" err="1">
                <a:solidFill>
                  <a:srgbClr val="000000"/>
                </a:solidFill>
                <a:latin typeface="Abhaya Libre Regular"/>
              </a:rPr>
              <a:t>Največje</a:t>
            </a:r>
            <a:r>
              <a:rPr lang="en-US" sz="2400" spc="-36" dirty="0">
                <a:solidFill>
                  <a:srgbClr val="000000"/>
                </a:solidFill>
                <a:latin typeface="Abhaya Libre Regular"/>
              </a:rPr>
              <a:t> </a:t>
            </a:r>
            <a:r>
              <a:rPr lang="en-US" sz="2400" spc="-36" dirty="0" err="1">
                <a:solidFill>
                  <a:srgbClr val="000000"/>
                </a:solidFill>
                <a:latin typeface="Abhaya Libre Regular"/>
              </a:rPr>
              <a:t>zasebno</a:t>
            </a:r>
            <a:r>
              <a:rPr lang="en-US" sz="2400" spc="-36" dirty="0">
                <a:solidFill>
                  <a:srgbClr val="000000"/>
                </a:solidFill>
                <a:latin typeface="Abhaya Libre Regular"/>
              </a:rPr>
              <a:t> </a:t>
            </a:r>
            <a:r>
              <a:rPr lang="en-US" sz="2400" spc="-36" dirty="0" err="1">
                <a:solidFill>
                  <a:srgbClr val="000000"/>
                </a:solidFill>
                <a:latin typeface="Abhaya Libre Regular"/>
              </a:rPr>
              <a:t>podjetje</a:t>
            </a:r>
            <a:r>
              <a:rPr lang="en-US" sz="2400" spc="-36" dirty="0">
                <a:solidFill>
                  <a:srgbClr val="000000"/>
                </a:solidFill>
                <a:latin typeface="Abhaya Libre Regular"/>
              </a:rPr>
              <a:t> v </a:t>
            </a:r>
            <a:r>
              <a:rPr lang="en-US" sz="2400" spc="-36" dirty="0" err="1">
                <a:solidFill>
                  <a:srgbClr val="000000"/>
                </a:solidFill>
                <a:latin typeface="Abhaya Libre Regular"/>
              </a:rPr>
              <a:t>Združenih</a:t>
            </a:r>
            <a:r>
              <a:rPr lang="en-US" sz="2400" spc="-36" dirty="0">
                <a:solidFill>
                  <a:srgbClr val="000000"/>
                </a:solidFill>
                <a:latin typeface="Abhaya Libre Regular"/>
              </a:rPr>
              <a:t> </a:t>
            </a:r>
            <a:r>
              <a:rPr lang="en-US" sz="2400" spc="-36" dirty="0" err="1">
                <a:solidFill>
                  <a:srgbClr val="000000"/>
                </a:solidFill>
                <a:latin typeface="Abhaya Libre Regular"/>
              </a:rPr>
              <a:t>državah</a:t>
            </a:r>
            <a:r>
              <a:rPr lang="en-US" sz="2400" spc="-36" dirty="0">
                <a:solidFill>
                  <a:srgbClr val="000000"/>
                </a:solidFill>
                <a:latin typeface="Abhaya Libre Regular"/>
              </a:rPr>
              <a:t>, </a:t>
            </a:r>
            <a:r>
              <a:rPr lang="en-US" sz="2400" b="1" spc="-36" dirty="0">
                <a:solidFill>
                  <a:srgbClr val="000000"/>
                </a:solidFill>
                <a:latin typeface="Abhaya Libre Regular"/>
              </a:rPr>
              <a:t>Walmart</a:t>
            </a:r>
            <a:r>
              <a:rPr lang="en-US" sz="2400" spc="-36" dirty="0">
                <a:solidFill>
                  <a:srgbClr val="000000"/>
                </a:solidFill>
                <a:latin typeface="Abhaya Libre Regular"/>
              </a:rPr>
              <a:t>, je </a:t>
            </a:r>
            <a:r>
              <a:rPr lang="en-US" sz="2400" spc="-36" dirty="0" err="1">
                <a:solidFill>
                  <a:srgbClr val="000000"/>
                </a:solidFill>
                <a:latin typeface="Abhaya Libre Regular"/>
              </a:rPr>
              <a:t>leta</a:t>
            </a:r>
            <a:r>
              <a:rPr lang="en-US" sz="2400" spc="-36" dirty="0">
                <a:solidFill>
                  <a:srgbClr val="000000"/>
                </a:solidFill>
                <a:latin typeface="Abhaya Libre Regular"/>
              </a:rPr>
              <a:t> 2021 </a:t>
            </a:r>
            <a:r>
              <a:rPr lang="en-US" sz="2400" spc="-36" dirty="0" err="1">
                <a:solidFill>
                  <a:srgbClr val="000000"/>
                </a:solidFill>
                <a:latin typeface="Abhaya Libre Regular"/>
              </a:rPr>
              <a:t>napovedalo</a:t>
            </a:r>
            <a:r>
              <a:rPr lang="en-US" sz="2400" spc="-36" dirty="0">
                <a:solidFill>
                  <a:srgbClr val="000000"/>
                </a:solidFill>
                <a:latin typeface="Abhaya Libre Regular"/>
              </a:rPr>
              <a:t>, da </a:t>
            </a:r>
            <a:r>
              <a:rPr lang="en-US" sz="2400" spc="-36" dirty="0" err="1">
                <a:solidFill>
                  <a:srgbClr val="000000"/>
                </a:solidFill>
                <a:latin typeface="Abhaya Libre Regular"/>
              </a:rPr>
              <a:t>bo</a:t>
            </a:r>
            <a:r>
              <a:rPr lang="en-US" sz="2400" spc="-36" dirty="0">
                <a:solidFill>
                  <a:srgbClr val="000000"/>
                </a:solidFill>
                <a:latin typeface="Abhaya Libre Regular"/>
              </a:rPr>
              <a:t> v </a:t>
            </a:r>
            <a:r>
              <a:rPr lang="en-US" sz="2400" spc="-36" dirty="0" err="1">
                <a:solidFill>
                  <a:srgbClr val="000000"/>
                </a:solidFill>
                <a:latin typeface="Abhaya Libre Regular"/>
              </a:rPr>
              <a:t>naslednjih</a:t>
            </a:r>
            <a:r>
              <a:rPr lang="en-US" sz="2400" spc="-36" dirty="0">
                <a:solidFill>
                  <a:srgbClr val="000000"/>
                </a:solidFill>
                <a:latin typeface="Abhaya Libre Regular"/>
              </a:rPr>
              <a:t> </a:t>
            </a:r>
            <a:r>
              <a:rPr lang="en-US" sz="2400" spc="-36" dirty="0" err="1">
                <a:solidFill>
                  <a:srgbClr val="000000"/>
                </a:solidFill>
                <a:latin typeface="Abhaya Libre Regular"/>
              </a:rPr>
              <a:t>petih</a:t>
            </a:r>
            <a:r>
              <a:rPr lang="en-US" sz="2400" spc="-36" dirty="0">
                <a:solidFill>
                  <a:srgbClr val="000000"/>
                </a:solidFill>
                <a:latin typeface="Abhaya Libre Regular"/>
              </a:rPr>
              <a:t> </a:t>
            </a:r>
            <a:r>
              <a:rPr lang="en-US" sz="2400" spc="-36" dirty="0" err="1">
                <a:solidFill>
                  <a:srgbClr val="000000"/>
                </a:solidFill>
                <a:latin typeface="Abhaya Libre Regular"/>
              </a:rPr>
              <a:t>letih</a:t>
            </a:r>
            <a:r>
              <a:rPr lang="en-US" sz="2400" spc="-36" dirty="0">
                <a:solidFill>
                  <a:srgbClr val="000000"/>
                </a:solidFill>
                <a:latin typeface="Abhaya Libre Regular"/>
              </a:rPr>
              <a:t> </a:t>
            </a:r>
            <a:r>
              <a:rPr lang="en-US" sz="2400" spc="-36" dirty="0" err="1">
                <a:solidFill>
                  <a:srgbClr val="000000"/>
                </a:solidFill>
                <a:latin typeface="Abhaya Libre Regular"/>
              </a:rPr>
              <a:t>porabilo</a:t>
            </a:r>
            <a:r>
              <a:rPr lang="en-US" sz="2400" spc="-36" dirty="0">
                <a:solidFill>
                  <a:srgbClr val="000000"/>
                </a:solidFill>
                <a:latin typeface="Abhaya Libre Regular"/>
              </a:rPr>
              <a:t> </a:t>
            </a:r>
            <a:r>
              <a:rPr lang="en-US" sz="2400" b="1" spc="-36" dirty="0" err="1">
                <a:solidFill>
                  <a:srgbClr val="000000"/>
                </a:solidFill>
                <a:latin typeface="Abhaya Libre Regular"/>
              </a:rPr>
              <a:t>skoraj</a:t>
            </a:r>
            <a:r>
              <a:rPr lang="en-US" sz="2400" b="1" spc="-36" dirty="0">
                <a:solidFill>
                  <a:srgbClr val="000000"/>
                </a:solidFill>
                <a:latin typeface="Abhaya Libre Regular"/>
              </a:rPr>
              <a:t> </a:t>
            </a:r>
            <a:r>
              <a:rPr lang="en-US" sz="2400" b="1" spc="-36" dirty="0" err="1">
                <a:solidFill>
                  <a:srgbClr val="000000"/>
                </a:solidFill>
                <a:latin typeface="Abhaya Libre Regular"/>
              </a:rPr>
              <a:t>milijardo</a:t>
            </a:r>
            <a:r>
              <a:rPr lang="en-US" sz="2400" b="1" spc="-36" dirty="0">
                <a:solidFill>
                  <a:srgbClr val="000000"/>
                </a:solidFill>
                <a:latin typeface="Abhaya Libre Regular"/>
              </a:rPr>
              <a:t> </a:t>
            </a:r>
            <a:r>
              <a:rPr lang="en-US" sz="2400" b="1" spc="-36" dirty="0" err="1">
                <a:solidFill>
                  <a:srgbClr val="000000"/>
                </a:solidFill>
                <a:latin typeface="Abhaya Libre Regular"/>
              </a:rPr>
              <a:t>dolarjev</a:t>
            </a:r>
            <a:r>
              <a:rPr lang="en-US" sz="2400" spc="-36" dirty="0">
                <a:solidFill>
                  <a:srgbClr val="000000"/>
                </a:solidFill>
                <a:latin typeface="Abhaya Libre Regular"/>
              </a:rPr>
              <a:t>, da </a:t>
            </a:r>
            <a:r>
              <a:rPr lang="en-US" sz="2400" spc="-36" dirty="0" err="1">
                <a:solidFill>
                  <a:srgbClr val="000000"/>
                </a:solidFill>
                <a:latin typeface="Abhaya Libre Regular"/>
              </a:rPr>
              <a:t>bo</a:t>
            </a:r>
            <a:r>
              <a:rPr lang="en-US" sz="2400" spc="-36" dirty="0">
                <a:solidFill>
                  <a:srgbClr val="000000"/>
                </a:solidFill>
                <a:latin typeface="Abhaya Libre Regular"/>
              </a:rPr>
              <a:t> </a:t>
            </a:r>
            <a:r>
              <a:rPr lang="en-US" sz="2400" spc="-36" dirty="0" err="1">
                <a:solidFill>
                  <a:srgbClr val="000000"/>
                </a:solidFill>
                <a:latin typeface="Abhaya Libre Regular"/>
              </a:rPr>
              <a:t>svojim</a:t>
            </a:r>
            <a:r>
              <a:rPr lang="en-US" sz="2400" spc="-36" dirty="0">
                <a:solidFill>
                  <a:srgbClr val="000000"/>
                </a:solidFill>
                <a:latin typeface="Abhaya Libre Regular"/>
              </a:rPr>
              <a:t> </a:t>
            </a:r>
            <a:r>
              <a:rPr lang="en-US" sz="2400" spc="-36" dirty="0" err="1">
                <a:solidFill>
                  <a:srgbClr val="000000"/>
                </a:solidFill>
                <a:latin typeface="Abhaya Libre Regular"/>
              </a:rPr>
              <a:t>zaposlenim</a:t>
            </a:r>
            <a:r>
              <a:rPr lang="en-US" sz="2400" spc="-36" dirty="0">
                <a:solidFill>
                  <a:srgbClr val="000000"/>
                </a:solidFill>
                <a:latin typeface="Abhaya Libre Regular"/>
              </a:rPr>
              <a:t> </a:t>
            </a:r>
            <a:r>
              <a:rPr lang="en-US" sz="2400" spc="-36" dirty="0" err="1">
                <a:solidFill>
                  <a:srgbClr val="000000"/>
                </a:solidFill>
                <a:latin typeface="Abhaya Libre Regular"/>
              </a:rPr>
              <a:t>omogočilo</a:t>
            </a:r>
            <a:r>
              <a:rPr lang="en-US" sz="2400" spc="-36" dirty="0">
                <a:solidFill>
                  <a:srgbClr val="000000"/>
                </a:solidFill>
                <a:latin typeface="Abhaya Libre Regular"/>
              </a:rPr>
              <a:t> </a:t>
            </a:r>
            <a:r>
              <a:rPr lang="en-US" sz="2400" b="1" spc="-36" dirty="0" err="1">
                <a:solidFill>
                  <a:srgbClr val="000000"/>
                </a:solidFill>
                <a:latin typeface="Abhaya Libre Regular"/>
              </a:rPr>
              <a:t>brezplačen</a:t>
            </a:r>
            <a:r>
              <a:rPr lang="en-US" sz="2400" b="1" spc="-36" dirty="0">
                <a:solidFill>
                  <a:srgbClr val="000000"/>
                </a:solidFill>
                <a:latin typeface="Abhaya Libre Regular"/>
              </a:rPr>
              <a:t> </a:t>
            </a:r>
            <a:r>
              <a:rPr lang="en-US" sz="2400" b="1" spc="-36" dirty="0" err="1">
                <a:solidFill>
                  <a:srgbClr val="000000"/>
                </a:solidFill>
                <a:latin typeface="Abhaya Libre Regular"/>
              </a:rPr>
              <a:t>dostop</a:t>
            </a:r>
            <a:r>
              <a:rPr lang="en-US" sz="2400" b="1" spc="-36" dirty="0">
                <a:solidFill>
                  <a:srgbClr val="000000"/>
                </a:solidFill>
                <a:latin typeface="Abhaya Libre Regular"/>
              </a:rPr>
              <a:t> do </a:t>
            </a:r>
            <a:r>
              <a:rPr lang="en-US" sz="2400" b="1" spc="-36" dirty="0" err="1">
                <a:solidFill>
                  <a:srgbClr val="000000"/>
                </a:solidFill>
                <a:latin typeface="Abhaya Libre Regular"/>
              </a:rPr>
              <a:t>visokošolskega</a:t>
            </a:r>
            <a:r>
              <a:rPr lang="en-US" sz="2400" b="1" spc="-36" dirty="0">
                <a:solidFill>
                  <a:srgbClr val="000000"/>
                </a:solidFill>
                <a:latin typeface="Abhaya Libre Regular"/>
              </a:rPr>
              <a:t> </a:t>
            </a:r>
            <a:r>
              <a:rPr lang="en-US" sz="2400" b="1" spc="-36" dirty="0" err="1">
                <a:solidFill>
                  <a:srgbClr val="000000"/>
                </a:solidFill>
                <a:latin typeface="Abhaya Libre Regular"/>
              </a:rPr>
              <a:t>izobraževanja</a:t>
            </a:r>
            <a:r>
              <a:rPr lang="en-US" sz="2400" b="1" spc="-36" dirty="0">
                <a:solidFill>
                  <a:srgbClr val="000000"/>
                </a:solidFill>
                <a:latin typeface="Abhaya Libre Regular"/>
              </a:rPr>
              <a:t> in </a:t>
            </a:r>
            <a:r>
              <a:rPr lang="en-US" sz="2400" b="1" spc="-36" dirty="0" err="1">
                <a:solidFill>
                  <a:srgbClr val="000000"/>
                </a:solidFill>
                <a:latin typeface="Abhaya Libre Regular"/>
              </a:rPr>
              <a:t>razvoja</a:t>
            </a:r>
            <a:r>
              <a:rPr lang="en-US" sz="2400" b="1" spc="-36" dirty="0">
                <a:solidFill>
                  <a:srgbClr val="000000"/>
                </a:solidFill>
                <a:latin typeface="Abhaya Libre Regular"/>
              </a:rPr>
              <a:t> </a:t>
            </a:r>
            <a:r>
              <a:rPr lang="en-US" sz="2400" b="1" spc="-36" dirty="0" err="1">
                <a:solidFill>
                  <a:srgbClr val="000000"/>
                </a:solidFill>
                <a:latin typeface="Abhaya Libre Regular"/>
              </a:rPr>
              <a:t>spretnosti</a:t>
            </a:r>
            <a:r>
              <a:rPr lang="en-US" sz="2400" b="1" spc="-36" dirty="0">
                <a:solidFill>
                  <a:srgbClr val="000000"/>
                </a:solidFill>
                <a:latin typeface="Abhaya Libre Regular"/>
              </a:rPr>
              <a:t>. S </a:t>
            </a:r>
            <a:r>
              <a:rPr lang="en-US" sz="2400" b="1" spc="-36" dirty="0" err="1">
                <a:solidFill>
                  <a:srgbClr val="000000"/>
                </a:solidFill>
                <a:latin typeface="Abhaya Libre Regular"/>
              </a:rPr>
              <a:t>svojim</a:t>
            </a:r>
            <a:r>
              <a:rPr lang="en-US" sz="2400" b="1" spc="-36" dirty="0">
                <a:solidFill>
                  <a:srgbClr val="000000"/>
                </a:solidFill>
                <a:latin typeface="Abhaya Libre Regular"/>
              </a:rPr>
              <a:t> </a:t>
            </a:r>
            <a:r>
              <a:rPr lang="en-US" sz="2400" b="1" spc="-36" dirty="0" err="1">
                <a:solidFill>
                  <a:srgbClr val="000000"/>
                </a:solidFill>
                <a:latin typeface="Abhaya Libre Regular"/>
              </a:rPr>
              <a:t>izobraževalnim</a:t>
            </a:r>
            <a:r>
              <a:rPr lang="en-US" sz="2400" b="1" spc="-36" dirty="0">
                <a:solidFill>
                  <a:srgbClr val="000000"/>
                </a:solidFill>
                <a:latin typeface="Abhaya Libre Regular"/>
              </a:rPr>
              <a:t> </a:t>
            </a:r>
            <a:r>
              <a:rPr lang="en-US" sz="2400" b="1" spc="-36" dirty="0" err="1">
                <a:solidFill>
                  <a:srgbClr val="000000"/>
                </a:solidFill>
                <a:latin typeface="Abhaya Libre Regular"/>
              </a:rPr>
              <a:t>programom</a:t>
            </a:r>
            <a:r>
              <a:rPr lang="en-US" sz="2400" b="1" spc="-36" dirty="0">
                <a:solidFill>
                  <a:srgbClr val="000000"/>
                </a:solidFill>
                <a:latin typeface="Abhaya Libre Regular"/>
              </a:rPr>
              <a:t> </a:t>
            </a:r>
            <a:r>
              <a:rPr lang="en-US" sz="2400" spc="-36" dirty="0">
                <a:solidFill>
                  <a:srgbClr val="000000"/>
                </a:solidFill>
                <a:latin typeface="Abhaya Libre Regular"/>
              </a:rPr>
              <a:t>Live Better U (LBU) </a:t>
            </a:r>
            <a:r>
              <a:rPr lang="en-US" sz="2400" spc="-36" dirty="0" err="1">
                <a:solidFill>
                  <a:srgbClr val="000000"/>
                </a:solidFill>
                <a:latin typeface="Abhaya Libre Regular"/>
              </a:rPr>
              <a:t>bo</a:t>
            </a:r>
            <a:r>
              <a:rPr lang="en-US" sz="2400" spc="-36" dirty="0">
                <a:solidFill>
                  <a:srgbClr val="000000"/>
                </a:solidFill>
                <a:latin typeface="Abhaya Libre Regular"/>
              </a:rPr>
              <a:t> </a:t>
            </a:r>
            <a:r>
              <a:rPr lang="en-US" sz="2400" spc="-36" dirty="0" err="1">
                <a:solidFill>
                  <a:srgbClr val="000000"/>
                </a:solidFill>
                <a:latin typeface="Abhaya Libre Regular"/>
              </a:rPr>
              <a:t>podjetje</a:t>
            </a:r>
            <a:r>
              <a:rPr lang="en-US" sz="2400" spc="-36" dirty="0">
                <a:solidFill>
                  <a:srgbClr val="000000"/>
                </a:solidFill>
                <a:latin typeface="Abhaya Libre Regular"/>
              </a:rPr>
              <a:t> </a:t>
            </a:r>
            <a:r>
              <a:rPr lang="en-US" sz="2400" spc="-36" dirty="0" err="1">
                <a:solidFill>
                  <a:srgbClr val="000000"/>
                </a:solidFill>
                <a:latin typeface="Abhaya Libre Regular"/>
              </a:rPr>
              <a:t>vsem</a:t>
            </a:r>
            <a:r>
              <a:rPr lang="en-US" sz="2400" spc="-36" dirty="0">
                <a:solidFill>
                  <a:srgbClr val="000000"/>
                </a:solidFill>
                <a:latin typeface="Abhaya Libre Regular"/>
              </a:rPr>
              <a:t> </a:t>
            </a:r>
            <a:r>
              <a:rPr lang="en-US" sz="2400" spc="-36" dirty="0" err="1">
                <a:solidFill>
                  <a:srgbClr val="000000"/>
                </a:solidFill>
                <a:latin typeface="Abhaya Libre Regular"/>
              </a:rPr>
              <a:t>sodelujočim</a:t>
            </a:r>
            <a:r>
              <a:rPr lang="en-US" sz="2400" spc="-36" dirty="0">
                <a:solidFill>
                  <a:srgbClr val="000000"/>
                </a:solidFill>
                <a:latin typeface="Abhaya Libre Regular"/>
              </a:rPr>
              <a:t> </a:t>
            </a:r>
            <a:r>
              <a:rPr lang="en-US" sz="2400" spc="-36" dirty="0" err="1">
                <a:solidFill>
                  <a:srgbClr val="000000"/>
                </a:solidFill>
                <a:latin typeface="Abhaya Libre Regular"/>
              </a:rPr>
              <a:t>sodelavcem</a:t>
            </a:r>
            <a:r>
              <a:rPr lang="en-US" sz="2400" spc="-36" dirty="0">
                <a:solidFill>
                  <a:srgbClr val="000000"/>
                </a:solidFill>
                <a:latin typeface="Abhaya Libre Regular"/>
              </a:rPr>
              <a:t> 100-odstotno </a:t>
            </a:r>
            <a:r>
              <a:rPr lang="en-US" sz="2400" spc="-36" dirty="0" err="1">
                <a:solidFill>
                  <a:srgbClr val="000000"/>
                </a:solidFill>
                <a:latin typeface="Abhaya Libre Regular"/>
              </a:rPr>
              <a:t>plačalo</a:t>
            </a:r>
            <a:r>
              <a:rPr lang="en-US" sz="2400" spc="-36" dirty="0">
                <a:solidFill>
                  <a:srgbClr val="000000"/>
                </a:solidFill>
                <a:latin typeface="Abhaya Libre Regular"/>
              </a:rPr>
              <a:t> </a:t>
            </a:r>
            <a:r>
              <a:rPr lang="en-US" sz="2400" spc="-36" dirty="0" err="1">
                <a:solidFill>
                  <a:srgbClr val="000000"/>
                </a:solidFill>
                <a:latin typeface="Abhaya Libre Regular"/>
              </a:rPr>
              <a:t>šolnino</a:t>
            </a:r>
            <a:r>
              <a:rPr lang="en-US" sz="2400" spc="-36" dirty="0">
                <a:solidFill>
                  <a:srgbClr val="000000"/>
                </a:solidFill>
                <a:latin typeface="Abhaya Libre Regular"/>
              </a:rPr>
              <a:t> in </a:t>
            </a:r>
            <a:r>
              <a:rPr lang="en-US" sz="2400" spc="-36" dirty="0" err="1">
                <a:solidFill>
                  <a:srgbClr val="000000"/>
                </a:solidFill>
                <a:latin typeface="Abhaya Libre Regular"/>
              </a:rPr>
              <a:t>stroške</a:t>
            </a:r>
            <a:r>
              <a:rPr lang="en-US" sz="2400" spc="-36" dirty="0">
                <a:solidFill>
                  <a:srgbClr val="000000"/>
                </a:solidFill>
                <a:latin typeface="Abhaya Libre Regular"/>
              </a:rPr>
              <a:t> </a:t>
            </a:r>
            <a:r>
              <a:rPr lang="en-US" sz="2400" spc="-36" dirty="0" err="1">
                <a:solidFill>
                  <a:srgbClr val="000000"/>
                </a:solidFill>
                <a:latin typeface="Abhaya Libre Regular"/>
              </a:rPr>
              <a:t>knjig</a:t>
            </a:r>
            <a:r>
              <a:rPr lang="en-US" sz="2400" spc="-36" dirty="0">
                <a:solidFill>
                  <a:srgbClr val="000000"/>
                </a:solidFill>
                <a:latin typeface="Abhaya Libre Regular"/>
              </a:rPr>
              <a:t>.</a:t>
            </a:r>
          </a:p>
        </p:txBody>
      </p:sp>
    </p:spTree>
    <p:extLst>
      <p:ext uri="{BB962C8B-B14F-4D97-AF65-F5344CB8AC3E}">
        <p14:creationId xmlns:p14="http://schemas.microsoft.com/office/powerpoint/2010/main" val="563624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023445" y="1104847"/>
            <a:ext cx="15316200" cy="2150973"/>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05- </a:t>
            </a:r>
            <a:r>
              <a:rPr lang="en-US" sz="6410" dirty="0" err="1">
                <a:solidFill>
                  <a:srgbClr val="000000"/>
                </a:solidFill>
                <a:latin typeface="Abhaya Libre Regular"/>
              </a:rPr>
              <a:t>Podjetja</a:t>
            </a:r>
            <a:r>
              <a:rPr lang="en-US" sz="6410" dirty="0">
                <a:solidFill>
                  <a:srgbClr val="000000"/>
                </a:solidFill>
                <a:latin typeface="Abhaya Libre Regular"/>
              </a:rPr>
              <a:t>, ki </a:t>
            </a:r>
            <a:r>
              <a:rPr lang="en-US" sz="6410" dirty="0" err="1">
                <a:solidFill>
                  <a:srgbClr val="000000"/>
                </a:solidFill>
                <a:latin typeface="Abhaya Libre Regular"/>
              </a:rPr>
              <a:t>vlagajo</a:t>
            </a:r>
            <a:r>
              <a:rPr lang="en-US" sz="6410" dirty="0">
                <a:solidFill>
                  <a:srgbClr val="000000"/>
                </a:solidFill>
                <a:latin typeface="Abhaya Libre Regular"/>
              </a:rPr>
              <a:t> v </a:t>
            </a:r>
            <a:r>
              <a:rPr lang="en-US" sz="6410" dirty="0" err="1">
                <a:solidFill>
                  <a:srgbClr val="000000"/>
                </a:solidFill>
                <a:latin typeface="Abhaya Libre Regular"/>
              </a:rPr>
              <a:t>prekvalifikacijo</a:t>
            </a:r>
            <a:r>
              <a:rPr lang="en-US" sz="6410" dirty="0">
                <a:solidFill>
                  <a:srgbClr val="000000"/>
                </a:solidFill>
                <a:latin typeface="Abhaya Libre Regular"/>
              </a:rPr>
              <a:t>/</a:t>
            </a:r>
            <a:r>
              <a:rPr lang="en-US" sz="6410" dirty="0" err="1">
                <a:solidFill>
                  <a:srgbClr val="000000"/>
                </a:solidFill>
                <a:latin typeface="Abhaya Libre Regular"/>
              </a:rPr>
              <a:t>nadgradnjo</a:t>
            </a:r>
            <a:r>
              <a:rPr lang="en-US" sz="6410" dirty="0">
                <a:solidFill>
                  <a:srgbClr val="000000"/>
                </a:solidFill>
                <a:latin typeface="Abhaya Libre Regular"/>
              </a:rPr>
              <a:t> </a:t>
            </a:r>
            <a:r>
              <a:rPr lang="en-US" sz="6410" dirty="0" err="1">
                <a:solidFill>
                  <a:srgbClr val="000000"/>
                </a:solidFill>
                <a:latin typeface="Abhaya Libre Regular"/>
              </a:rPr>
              <a:t>znanja</a:t>
            </a:r>
            <a:r>
              <a:rPr lang="en-US" sz="6410" dirty="0">
                <a:solidFill>
                  <a:srgbClr val="000000"/>
                </a:solidFill>
                <a:latin typeface="Abhaya Libre Regular"/>
              </a:rPr>
              <a:t> in </a:t>
            </a:r>
            <a:r>
              <a:rPr lang="en-US" sz="6410" dirty="0" err="1">
                <a:solidFill>
                  <a:srgbClr val="000000"/>
                </a:solidFill>
                <a:latin typeface="Abhaya Libre Regular"/>
              </a:rPr>
              <a:t>spretnosti</a:t>
            </a:r>
            <a:r>
              <a:rPr lang="en-US" sz="6410" dirty="0">
                <a:solidFill>
                  <a:srgbClr val="000000"/>
                </a:solidFill>
                <a:latin typeface="Abhaya Libre Regular"/>
              </a:rPr>
              <a:t> </a:t>
            </a:r>
            <a:r>
              <a:rPr lang="en-US" sz="6410" dirty="0" err="1">
                <a:solidFill>
                  <a:srgbClr val="000000"/>
                </a:solidFill>
                <a:latin typeface="Abhaya Libre Regular"/>
              </a:rPr>
              <a:t>osebja</a:t>
            </a:r>
            <a:endParaRPr lang="en-US" sz="6410" b="1" dirty="0">
              <a:solidFill>
                <a:srgbClr val="000000"/>
              </a:solidFill>
              <a:latin typeface="Abhaya Libre Regular"/>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4782433" y="7411957"/>
            <a:ext cx="11622266" cy="123880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9" name="Picture 9"/>
          <p:cNvPicPr>
            <a:picLocks noChangeAspect="1"/>
          </p:cNvPicPr>
          <p:nvPr/>
        </p:nvPicPr>
        <p:blipFill>
          <a:blip r:embed="rId6"/>
          <a:srcRect/>
          <a:stretch>
            <a:fillRect/>
          </a:stretch>
        </p:blipFill>
        <p:spPr>
          <a:xfrm>
            <a:off x="16418708" y="0"/>
            <a:ext cx="1869292" cy="1869292"/>
          </a:xfrm>
          <a:prstGeom prst="rect">
            <a:avLst/>
          </a:prstGeom>
        </p:spPr>
      </p:pic>
      <p:pic>
        <p:nvPicPr>
          <p:cNvPr id="10" name="Picture 10"/>
          <p:cNvPicPr>
            <a:picLocks noChangeAspect="1"/>
          </p:cNvPicPr>
          <p:nvPr/>
        </p:nvPicPr>
        <p:blipFill>
          <a:blip r:embed="rId7"/>
          <a:srcRect/>
          <a:stretch>
            <a:fillRect/>
          </a:stretch>
        </p:blipFill>
        <p:spPr>
          <a:xfrm>
            <a:off x="7870030" y="9245916"/>
            <a:ext cx="3710720" cy="779251"/>
          </a:xfrm>
          <a:prstGeom prst="rect">
            <a:avLst/>
          </a:prstGeom>
        </p:spPr>
      </p:pic>
      <p:sp>
        <p:nvSpPr>
          <p:cNvPr id="14" name="TextBox 29">
            <a:extLst>
              <a:ext uri="{FF2B5EF4-FFF2-40B4-BE49-F238E27FC236}">
                <a16:creationId xmlns:a16="http://schemas.microsoft.com/office/drawing/2014/main" id="{588C908A-39E9-84B5-7311-CA241622FFFB}"/>
              </a:ext>
            </a:extLst>
          </p:cNvPr>
          <p:cNvSpPr txBox="1"/>
          <p:nvPr/>
        </p:nvSpPr>
        <p:spPr>
          <a:xfrm>
            <a:off x="3276600" y="5626720"/>
            <a:ext cx="11404626" cy="3471463"/>
          </a:xfrm>
          <a:prstGeom prst="rect">
            <a:avLst/>
          </a:prstGeom>
        </p:spPr>
        <p:txBody>
          <a:bodyPr wrap="square" lIns="0" tIns="0" rIns="0" bIns="0" rtlCol="0" anchor="t">
            <a:spAutoFit/>
          </a:bodyPr>
          <a:lstStyle/>
          <a:p>
            <a:pPr algn="just">
              <a:lnSpc>
                <a:spcPts val="3359"/>
              </a:lnSpc>
            </a:pPr>
            <a:r>
              <a:rPr lang="en-US" sz="2400" b="1" spc="-36" dirty="0" err="1">
                <a:solidFill>
                  <a:srgbClr val="000000"/>
                </a:solidFill>
                <a:latin typeface="Abhaya Libre Regular"/>
              </a:rPr>
              <a:t>Verizonov</a:t>
            </a:r>
            <a:r>
              <a:rPr lang="en-US" sz="2400" b="1" spc="-36" dirty="0">
                <a:solidFill>
                  <a:srgbClr val="000000"/>
                </a:solidFill>
                <a:latin typeface="Abhaya Libre Regular"/>
              </a:rPr>
              <a:t> </a:t>
            </a:r>
            <a:r>
              <a:rPr lang="en-US" sz="2400" b="1" spc="-36" dirty="0" err="1">
                <a:solidFill>
                  <a:srgbClr val="000000"/>
                </a:solidFill>
                <a:latin typeface="Abhaya Libre Regular"/>
              </a:rPr>
              <a:t>projekt</a:t>
            </a:r>
            <a:r>
              <a:rPr lang="en-US" sz="2400" b="1" spc="-36" dirty="0">
                <a:solidFill>
                  <a:srgbClr val="000000"/>
                </a:solidFill>
                <a:latin typeface="Abhaya Libre Regular"/>
              </a:rPr>
              <a:t> </a:t>
            </a:r>
            <a:r>
              <a:rPr lang="en-US" sz="2400" b="1" spc="-36" dirty="0" err="1">
                <a:solidFill>
                  <a:srgbClr val="000000"/>
                </a:solidFill>
                <a:latin typeface="Abhaya Libre Regular"/>
              </a:rPr>
              <a:t>izpopolnjevanja</a:t>
            </a:r>
            <a:r>
              <a:rPr lang="en-US" sz="2400" b="1" spc="-36" dirty="0">
                <a:solidFill>
                  <a:srgbClr val="000000"/>
                </a:solidFill>
                <a:latin typeface="Abhaya Libre Regular"/>
              </a:rPr>
              <a:t>, Skill Forward, </a:t>
            </a:r>
            <a:r>
              <a:rPr lang="en-US" sz="2400" spc="-36" dirty="0" err="1">
                <a:solidFill>
                  <a:srgbClr val="000000"/>
                </a:solidFill>
                <a:latin typeface="Abhaya Libre Regular"/>
              </a:rPr>
              <a:t>ponuja</a:t>
            </a:r>
            <a:r>
              <a:rPr lang="en-US" sz="2400" spc="-36" dirty="0">
                <a:solidFill>
                  <a:srgbClr val="000000"/>
                </a:solidFill>
                <a:latin typeface="Abhaya Libre Regular"/>
              </a:rPr>
              <a:t> </a:t>
            </a:r>
            <a:r>
              <a:rPr lang="en-US" sz="2400" spc="-36" dirty="0" err="1">
                <a:solidFill>
                  <a:srgbClr val="000000"/>
                </a:solidFill>
                <a:latin typeface="Abhaya Libre Regular"/>
              </a:rPr>
              <a:t>brezplačno</a:t>
            </a:r>
            <a:r>
              <a:rPr lang="en-US" sz="2400" spc="-36" dirty="0">
                <a:solidFill>
                  <a:srgbClr val="000000"/>
                </a:solidFill>
                <a:latin typeface="Abhaya Libre Regular"/>
              </a:rPr>
              <a:t> </a:t>
            </a:r>
            <a:r>
              <a:rPr lang="en-US" sz="2400" spc="-36" dirty="0" err="1">
                <a:solidFill>
                  <a:srgbClr val="000000"/>
                </a:solidFill>
                <a:latin typeface="Abhaya Libre Regular"/>
              </a:rPr>
              <a:t>tehnično</a:t>
            </a:r>
            <a:r>
              <a:rPr lang="en-US" sz="2400" spc="-36" dirty="0">
                <a:solidFill>
                  <a:srgbClr val="000000"/>
                </a:solidFill>
                <a:latin typeface="Abhaya Libre Regular"/>
              </a:rPr>
              <a:t> </a:t>
            </a:r>
            <a:r>
              <a:rPr lang="en-US" sz="2400" spc="-36" dirty="0" err="1">
                <a:solidFill>
                  <a:srgbClr val="000000"/>
                </a:solidFill>
                <a:latin typeface="Abhaya Libre Regular"/>
              </a:rPr>
              <a:t>usposabljanje</a:t>
            </a:r>
            <a:r>
              <a:rPr lang="en-US" sz="2400" spc="-36" dirty="0">
                <a:solidFill>
                  <a:srgbClr val="000000"/>
                </a:solidFill>
                <a:latin typeface="Abhaya Libre Regular"/>
              </a:rPr>
              <a:t> in </a:t>
            </a:r>
            <a:r>
              <a:rPr lang="en-US" sz="2400" spc="-36" dirty="0" err="1">
                <a:solidFill>
                  <a:srgbClr val="000000"/>
                </a:solidFill>
                <a:latin typeface="Abhaya Libre Regular"/>
              </a:rPr>
              <a:t>usposabljanje</a:t>
            </a:r>
            <a:r>
              <a:rPr lang="en-US" sz="2400" spc="-36" dirty="0">
                <a:solidFill>
                  <a:srgbClr val="000000"/>
                </a:solidFill>
                <a:latin typeface="Abhaya Libre Regular"/>
              </a:rPr>
              <a:t> </a:t>
            </a:r>
            <a:r>
              <a:rPr lang="en-US" sz="2400" spc="-36" dirty="0" err="1">
                <a:solidFill>
                  <a:srgbClr val="000000"/>
                </a:solidFill>
                <a:latin typeface="Abhaya Libre Regular"/>
              </a:rPr>
              <a:t>mehkih</a:t>
            </a:r>
            <a:r>
              <a:rPr lang="en-US" sz="2400" spc="-36" dirty="0">
                <a:solidFill>
                  <a:srgbClr val="000000"/>
                </a:solidFill>
                <a:latin typeface="Abhaya Libre Regular"/>
              </a:rPr>
              <a:t> </a:t>
            </a:r>
            <a:r>
              <a:rPr lang="en-US" sz="2400" spc="-36" dirty="0" err="1">
                <a:solidFill>
                  <a:srgbClr val="000000"/>
                </a:solidFill>
                <a:latin typeface="Abhaya Libre Regular"/>
              </a:rPr>
              <a:t>veščin</a:t>
            </a:r>
            <a:r>
              <a:rPr lang="en-US" sz="2400" spc="-36" dirty="0">
                <a:solidFill>
                  <a:srgbClr val="000000"/>
                </a:solidFill>
                <a:latin typeface="Abhaya Libre Regular"/>
              </a:rPr>
              <a:t>, da se </a:t>
            </a:r>
            <a:r>
              <a:rPr lang="en-US" sz="2400" spc="-36" dirty="0" err="1">
                <a:solidFill>
                  <a:srgbClr val="000000"/>
                </a:solidFill>
                <a:latin typeface="Abhaya Libre Regular"/>
              </a:rPr>
              <a:t>ameriški</a:t>
            </a:r>
            <a:r>
              <a:rPr lang="en-US" sz="2400" spc="-36" dirty="0">
                <a:solidFill>
                  <a:srgbClr val="000000"/>
                </a:solidFill>
                <a:latin typeface="Abhaya Libre Regular"/>
              </a:rPr>
              <a:t> </a:t>
            </a:r>
            <a:r>
              <a:rPr lang="en-US" sz="2400" spc="-36" dirty="0" err="1">
                <a:solidFill>
                  <a:srgbClr val="000000"/>
                </a:solidFill>
                <a:latin typeface="Abhaya Libre Regular"/>
              </a:rPr>
              <a:t>delavec</a:t>
            </a:r>
            <a:r>
              <a:rPr lang="en-US" sz="2400" spc="-36" dirty="0">
                <a:solidFill>
                  <a:srgbClr val="000000"/>
                </a:solidFill>
                <a:latin typeface="Abhaya Libre Regular"/>
              </a:rPr>
              <a:t> </a:t>
            </a:r>
            <a:r>
              <a:rPr lang="en-US" sz="2400" spc="-36" dirty="0" err="1">
                <a:solidFill>
                  <a:srgbClr val="000000"/>
                </a:solidFill>
                <a:latin typeface="Abhaya Libre Regular"/>
              </a:rPr>
              <a:t>pripravi</a:t>
            </a:r>
            <a:r>
              <a:rPr lang="en-US" sz="2400" spc="-36" dirty="0">
                <a:solidFill>
                  <a:srgbClr val="000000"/>
                </a:solidFill>
                <a:latin typeface="Abhaya Libre Regular"/>
              </a:rPr>
              <a:t> </a:t>
            </a:r>
            <a:r>
              <a:rPr lang="en-US" sz="2400" spc="-36" dirty="0" err="1">
                <a:solidFill>
                  <a:srgbClr val="000000"/>
                </a:solidFill>
                <a:latin typeface="Abhaya Libre Regular"/>
              </a:rPr>
              <a:t>na</a:t>
            </a:r>
            <a:r>
              <a:rPr lang="en-US" sz="2400" spc="-36" dirty="0">
                <a:solidFill>
                  <a:srgbClr val="000000"/>
                </a:solidFill>
                <a:latin typeface="Abhaya Libre Regular"/>
              </a:rPr>
              <a:t> </a:t>
            </a:r>
            <a:r>
              <a:rPr lang="en-US" sz="2400" spc="-36" dirty="0" err="1">
                <a:solidFill>
                  <a:srgbClr val="000000"/>
                </a:solidFill>
                <a:latin typeface="Abhaya Libre Regular"/>
              </a:rPr>
              <a:t>poklice</a:t>
            </a:r>
            <a:r>
              <a:rPr lang="en-US" sz="2400" spc="-36" dirty="0">
                <a:solidFill>
                  <a:srgbClr val="000000"/>
                </a:solidFill>
                <a:latin typeface="Abhaya Libre Regular"/>
              </a:rPr>
              <a:t> v </a:t>
            </a:r>
            <a:r>
              <a:rPr lang="en-US" sz="2400" spc="-36" dirty="0" err="1">
                <a:solidFill>
                  <a:srgbClr val="000000"/>
                </a:solidFill>
                <a:latin typeface="Abhaya Libre Regular"/>
              </a:rPr>
              <a:t>tehnologiji</a:t>
            </a:r>
            <a:r>
              <a:rPr lang="en-US" sz="2400" spc="-36" dirty="0">
                <a:solidFill>
                  <a:srgbClr val="000000"/>
                </a:solidFill>
                <a:latin typeface="Abhaya Libre Regular"/>
              </a:rPr>
              <a:t>.</a:t>
            </a:r>
            <a:r>
              <a:rPr lang="sl-SI" sz="2400" spc="-36" dirty="0">
                <a:solidFill>
                  <a:srgbClr val="000000"/>
                </a:solidFill>
                <a:latin typeface="Abhaya Libre Regular"/>
              </a:rPr>
              <a:t> </a:t>
            </a:r>
            <a:r>
              <a:rPr lang="en-US" sz="2400" spc="-36" dirty="0" err="1">
                <a:solidFill>
                  <a:srgbClr val="000000"/>
                </a:solidFill>
                <a:latin typeface="Abhaya Libre Regular"/>
              </a:rPr>
              <a:t>Udeleženci</a:t>
            </a:r>
            <a:r>
              <a:rPr lang="en-US" sz="2400" spc="-36" dirty="0">
                <a:solidFill>
                  <a:srgbClr val="000000"/>
                </a:solidFill>
                <a:latin typeface="Abhaya Libre Regular"/>
              </a:rPr>
              <a:t> </a:t>
            </a:r>
            <a:r>
              <a:rPr lang="en-US" sz="2400" spc="-36" dirty="0" err="1">
                <a:solidFill>
                  <a:srgbClr val="000000"/>
                </a:solidFill>
                <a:latin typeface="Abhaya Libre Regular"/>
              </a:rPr>
              <a:t>lahko</a:t>
            </a:r>
            <a:r>
              <a:rPr lang="en-US" sz="2400" spc="-36" dirty="0">
                <a:solidFill>
                  <a:srgbClr val="000000"/>
                </a:solidFill>
                <a:latin typeface="Abhaya Libre Regular"/>
              </a:rPr>
              <a:t> </a:t>
            </a:r>
            <a:r>
              <a:rPr lang="en-US" sz="2400" spc="-36" dirty="0" err="1">
                <a:solidFill>
                  <a:srgbClr val="000000"/>
                </a:solidFill>
                <a:latin typeface="Abhaya Libre Regular"/>
              </a:rPr>
              <a:t>izbirajo</a:t>
            </a:r>
            <a:r>
              <a:rPr lang="en-US" sz="2400" spc="-36" dirty="0">
                <a:solidFill>
                  <a:srgbClr val="000000"/>
                </a:solidFill>
                <a:latin typeface="Abhaya Libre Regular"/>
              </a:rPr>
              <a:t> med 10- do 15-tedenskimi </a:t>
            </a:r>
            <a:r>
              <a:rPr lang="en-US" sz="2400" spc="-36" dirty="0" err="1">
                <a:solidFill>
                  <a:srgbClr val="000000"/>
                </a:solidFill>
                <a:latin typeface="Abhaya Libre Regular"/>
              </a:rPr>
              <a:t>programi</a:t>
            </a:r>
            <a:r>
              <a:rPr lang="en-US" sz="2400" spc="-36" dirty="0">
                <a:solidFill>
                  <a:srgbClr val="000000"/>
                </a:solidFill>
                <a:latin typeface="Abhaya Libre Regular"/>
              </a:rPr>
              <a:t> v </a:t>
            </a:r>
            <a:r>
              <a:rPr lang="en-US" sz="2400" spc="-36" dirty="0" err="1">
                <a:solidFill>
                  <a:srgbClr val="000000"/>
                </a:solidFill>
                <a:latin typeface="Abhaya Libre Regular"/>
              </a:rPr>
              <a:t>vlogah</a:t>
            </a:r>
            <a:r>
              <a:rPr lang="en-US" sz="2400" spc="-36" dirty="0">
                <a:solidFill>
                  <a:srgbClr val="000000"/>
                </a:solidFill>
                <a:latin typeface="Abhaya Libre Regular"/>
              </a:rPr>
              <a:t>, </a:t>
            </a:r>
            <a:r>
              <a:rPr lang="en-US" sz="2400" spc="-36" dirty="0" err="1">
                <a:solidFill>
                  <a:srgbClr val="000000"/>
                </a:solidFill>
                <a:latin typeface="Abhaya Libre Regular"/>
              </a:rPr>
              <a:t>kot</a:t>
            </a:r>
            <a:r>
              <a:rPr lang="en-US" sz="2400" spc="-36" dirty="0">
                <a:solidFill>
                  <a:srgbClr val="000000"/>
                </a:solidFill>
                <a:latin typeface="Abhaya Libre Regular"/>
              </a:rPr>
              <a:t> so: </a:t>
            </a:r>
            <a:r>
              <a:rPr lang="en-US" sz="2400" spc="-36" dirty="0" err="1">
                <a:solidFill>
                  <a:srgbClr val="000000"/>
                </a:solidFill>
                <a:latin typeface="Abhaya Libre Regular"/>
              </a:rPr>
              <a:t>analitik</a:t>
            </a:r>
            <a:r>
              <a:rPr lang="en-US" sz="2400" spc="-36" dirty="0">
                <a:solidFill>
                  <a:srgbClr val="000000"/>
                </a:solidFill>
                <a:latin typeface="Abhaya Libre Regular"/>
              </a:rPr>
              <a:t> </a:t>
            </a:r>
            <a:r>
              <a:rPr lang="en-US" sz="2400" spc="-36" dirty="0" err="1">
                <a:solidFill>
                  <a:srgbClr val="000000"/>
                </a:solidFill>
                <a:latin typeface="Abhaya Libre Regular"/>
              </a:rPr>
              <a:t>kibernetske</a:t>
            </a:r>
            <a:r>
              <a:rPr lang="en-US" sz="2400" spc="-36" dirty="0">
                <a:solidFill>
                  <a:srgbClr val="000000"/>
                </a:solidFill>
                <a:latin typeface="Abhaya Libre Regular"/>
              </a:rPr>
              <a:t> </a:t>
            </a:r>
            <a:r>
              <a:rPr lang="en-US" sz="2400" spc="-36" dirty="0" err="1">
                <a:solidFill>
                  <a:srgbClr val="000000"/>
                </a:solidFill>
                <a:latin typeface="Abhaya Libre Regular"/>
              </a:rPr>
              <a:t>varnosti</a:t>
            </a:r>
            <a:r>
              <a:rPr lang="en-US" sz="2400" spc="-36" dirty="0">
                <a:solidFill>
                  <a:srgbClr val="000000"/>
                </a:solidFill>
                <a:latin typeface="Abhaya Libre Regular"/>
              </a:rPr>
              <a:t>; </a:t>
            </a:r>
            <a:r>
              <a:rPr lang="en-US" sz="2400" spc="-36" dirty="0" err="1">
                <a:solidFill>
                  <a:srgbClr val="000000"/>
                </a:solidFill>
                <a:latin typeface="Abhaya Libre Regular"/>
              </a:rPr>
              <a:t>strokovnjak</a:t>
            </a:r>
            <a:r>
              <a:rPr lang="en-US" sz="2400" spc="-36" dirty="0">
                <a:solidFill>
                  <a:srgbClr val="000000"/>
                </a:solidFill>
                <a:latin typeface="Abhaya Libre Regular"/>
              </a:rPr>
              <a:t> za </a:t>
            </a:r>
            <a:r>
              <a:rPr lang="en-US" sz="2400" spc="-36" dirty="0" err="1">
                <a:solidFill>
                  <a:srgbClr val="000000"/>
                </a:solidFill>
                <a:latin typeface="Abhaya Libre Regular"/>
              </a:rPr>
              <a:t>informacijsko</a:t>
            </a:r>
            <a:r>
              <a:rPr lang="en-US" sz="2400" spc="-36" dirty="0">
                <a:solidFill>
                  <a:srgbClr val="000000"/>
                </a:solidFill>
                <a:latin typeface="Abhaya Libre Regular"/>
              </a:rPr>
              <a:t> </a:t>
            </a:r>
            <a:r>
              <a:rPr lang="en-US" sz="2400" spc="-36" dirty="0" err="1">
                <a:solidFill>
                  <a:srgbClr val="000000"/>
                </a:solidFill>
                <a:latin typeface="Abhaya Libre Regular"/>
              </a:rPr>
              <a:t>podporo</a:t>
            </a:r>
            <a:r>
              <a:rPr lang="en-US" sz="2400" spc="-36" dirty="0">
                <a:solidFill>
                  <a:srgbClr val="000000"/>
                </a:solidFill>
                <a:latin typeface="Abhaya Libre Regular"/>
              </a:rPr>
              <a:t>; </a:t>
            </a:r>
            <a:r>
              <a:rPr lang="en-US" sz="2400" spc="-36" dirty="0" err="1">
                <a:solidFill>
                  <a:srgbClr val="000000"/>
                </a:solidFill>
                <a:latin typeface="Abhaya Libre Regular"/>
              </a:rPr>
              <a:t>Mlajši</a:t>
            </a:r>
            <a:r>
              <a:rPr lang="en-US" sz="2400" spc="-36" dirty="0">
                <a:solidFill>
                  <a:srgbClr val="000000"/>
                </a:solidFill>
                <a:latin typeface="Abhaya Libre Regular"/>
              </a:rPr>
              <a:t> </a:t>
            </a:r>
            <a:r>
              <a:rPr lang="en-US" sz="2400" spc="-36" dirty="0" err="1">
                <a:solidFill>
                  <a:srgbClr val="000000"/>
                </a:solidFill>
                <a:latin typeface="Abhaya Libre Regular"/>
              </a:rPr>
              <a:t>spletni</a:t>
            </a:r>
            <a:r>
              <a:rPr lang="en-US" sz="2400" spc="-36" dirty="0">
                <a:solidFill>
                  <a:srgbClr val="000000"/>
                </a:solidFill>
                <a:latin typeface="Abhaya Libre Regular"/>
              </a:rPr>
              <a:t> </a:t>
            </a:r>
            <a:r>
              <a:rPr lang="en-US" sz="2400" spc="-36" dirty="0" err="1">
                <a:solidFill>
                  <a:srgbClr val="000000"/>
                </a:solidFill>
                <a:latin typeface="Abhaya Libre Regular"/>
              </a:rPr>
              <a:t>razvijalec</a:t>
            </a:r>
            <a:r>
              <a:rPr lang="en-US" sz="2400" spc="-36" dirty="0">
                <a:solidFill>
                  <a:srgbClr val="000000"/>
                </a:solidFill>
                <a:latin typeface="Abhaya Libre Regular"/>
              </a:rPr>
              <a:t>; Junior Full Stack Java </a:t>
            </a:r>
            <a:r>
              <a:rPr lang="en-US" sz="2400" spc="-36" dirty="0" err="1">
                <a:solidFill>
                  <a:srgbClr val="000000"/>
                </a:solidFill>
                <a:latin typeface="Abhaya Libre Regular"/>
              </a:rPr>
              <a:t>razvijalec</a:t>
            </a:r>
            <a:r>
              <a:rPr lang="en-US" sz="2400" spc="-36" dirty="0">
                <a:solidFill>
                  <a:srgbClr val="000000"/>
                </a:solidFill>
                <a:latin typeface="Abhaya Libre Regular"/>
              </a:rPr>
              <a:t>; Junior Cloud Practitioner; in </a:t>
            </a:r>
            <a:r>
              <a:rPr lang="en-US" sz="2400" spc="-36" dirty="0" err="1">
                <a:solidFill>
                  <a:srgbClr val="000000"/>
                </a:solidFill>
                <a:latin typeface="Abhaya Libre Regular"/>
              </a:rPr>
              <a:t>analitik</a:t>
            </a:r>
            <a:r>
              <a:rPr lang="en-US" sz="2400" spc="-36" dirty="0">
                <a:solidFill>
                  <a:srgbClr val="000000"/>
                </a:solidFill>
                <a:latin typeface="Abhaya Libre Regular"/>
              </a:rPr>
              <a:t> </a:t>
            </a:r>
            <a:r>
              <a:rPr lang="en-US" sz="2400" spc="-36" dirty="0" err="1">
                <a:solidFill>
                  <a:srgbClr val="000000"/>
                </a:solidFill>
                <a:latin typeface="Abhaya Libre Regular"/>
              </a:rPr>
              <a:t>digitalnega</a:t>
            </a:r>
            <a:r>
              <a:rPr lang="en-US" sz="2400" spc="-36" dirty="0">
                <a:solidFill>
                  <a:srgbClr val="000000"/>
                </a:solidFill>
                <a:latin typeface="Abhaya Libre Regular"/>
              </a:rPr>
              <a:t> </a:t>
            </a:r>
            <a:r>
              <a:rPr lang="en-US" sz="2400" spc="-36" dirty="0" err="1">
                <a:solidFill>
                  <a:srgbClr val="000000"/>
                </a:solidFill>
                <a:latin typeface="Abhaya Libre Regular"/>
              </a:rPr>
              <a:t>trženja</a:t>
            </a:r>
            <a:r>
              <a:rPr lang="en-US" sz="2400" spc="-36" dirty="0">
                <a:solidFill>
                  <a:srgbClr val="000000"/>
                </a:solidFill>
                <a:latin typeface="Abhaya Libre Regular"/>
              </a:rPr>
              <a:t>. </a:t>
            </a:r>
            <a:r>
              <a:rPr lang="en-US" sz="2400" spc="-36" dirty="0" err="1">
                <a:solidFill>
                  <a:srgbClr val="000000"/>
                </a:solidFill>
                <a:latin typeface="Abhaya Libre Regular"/>
              </a:rPr>
              <a:t>Verizonova</a:t>
            </a:r>
            <a:r>
              <a:rPr lang="en-US" sz="2400" spc="-36" dirty="0">
                <a:solidFill>
                  <a:srgbClr val="000000"/>
                </a:solidFill>
                <a:latin typeface="Abhaya Libre Regular"/>
              </a:rPr>
              <a:t> </a:t>
            </a:r>
            <a:r>
              <a:rPr lang="en-US" sz="2400" spc="-36" dirty="0" err="1">
                <a:solidFill>
                  <a:srgbClr val="000000"/>
                </a:solidFill>
                <a:latin typeface="Abhaya Libre Regular"/>
              </a:rPr>
              <a:t>zaveza</a:t>
            </a:r>
            <a:r>
              <a:rPr lang="en-US" sz="2400" spc="-36" dirty="0">
                <a:solidFill>
                  <a:srgbClr val="000000"/>
                </a:solidFill>
                <a:latin typeface="Abhaya Libre Regular"/>
              </a:rPr>
              <a:t> v </a:t>
            </a:r>
            <a:r>
              <a:rPr lang="en-US" sz="2400" spc="-36" dirty="0" err="1">
                <a:solidFill>
                  <a:srgbClr val="000000"/>
                </a:solidFill>
                <a:latin typeface="Abhaya Libre Regular"/>
              </a:rPr>
              <a:t>višini</a:t>
            </a:r>
            <a:r>
              <a:rPr lang="en-US" sz="2400" spc="-36" dirty="0">
                <a:solidFill>
                  <a:srgbClr val="000000"/>
                </a:solidFill>
                <a:latin typeface="Abhaya Libre Regular"/>
              </a:rPr>
              <a:t> 44 </a:t>
            </a:r>
            <a:r>
              <a:rPr lang="en-US" sz="2400" spc="-36" dirty="0" err="1">
                <a:solidFill>
                  <a:srgbClr val="000000"/>
                </a:solidFill>
                <a:latin typeface="Abhaya Libre Regular"/>
              </a:rPr>
              <a:t>milijonov</a:t>
            </a:r>
            <a:r>
              <a:rPr lang="en-US" sz="2400" spc="-36" dirty="0">
                <a:solidFill>
                  <a:srgbClr val="000000"/>
                </a:solidFill>
                <a:latin typeface="Abhaya Libre Regular"/>
              </a:rPr>
              <a:t> </a:t>
            </a:r>
            <a:r>
              <a:rPr lang="en-US" sz="2400" spc="-36" dirty="0" err="1">
                <a:solidFill>
                  <a:srgbClr val="000000"/>
                </a:solidFill>
                <a:latin typeface="Abhaya Libre Regular"/>
              </a:rPr>
              <a:t>dolarjev</a:t>
            </a:r>
            <a:r>
              <a:rPr lang="en-US" sz="2400" spc="-36" dirty="0">
                <a:solidFill>
                  <a:srgbClr val="000000"/>
                </a:solidFill>
                <a:latin typeface="Abhaya Libre Regular"/>
              </a:rPr>
              <a:t>, da </a:t>
            </a:r>
            <a:r>
              <a:rPr lang="en-US" sz="2400" spc="-36" dirty="0" err="1">
                <a:solidFill>
                  <a:srgbClr val="000000"/>
                </a:solidFill>
                <a:latin typeface="Abhaya Libre Regular"/>
              </a:rPr>
              <a:t>bo</a:t>
            </a:r>
            <a:r>
              <a:rPr lang="en-US" sz="2400" spc="-36" dirty="0">
                <a:solidFill>
                  <a:srgbClr val="000000"/>
                </a:solidFill>
                <a:latin typeface="Abhaya Libre Regular"/>
              </a:rPr>
              <a:t> do </a:t>
            </a:r>
            <a:r>
              <a:rPr lang="en-US" sz="2400" spc="-36" dirty="0" err="1">
                <a:solidFill>
                  <a:srgbClr val="000000"/>
                </a:solidFill>
                <a:latin typeface="Abhaya Libre Regular"/>
              </a:rPr>
              <a:t>leta</a:t>
            </a:r>
            <a:r>
              <a:rPr lang="en-US" sz="2400" spc="-36" dirty="0">
                <a:solidFill>
                  <a:srgbClr val="000000"/>
                </a:solidFill>
                <a:latin typeface="Abhaya Libre Regular"/>
              </a:rPr>
              <a:t> 2030 </a:t>
            </a:r>
            <a:r>
              <a:rPr lang="en-US" sz="2400" spc="-36" dirty="0" err="1">
                <a:solidFill>
                  <a:srgbClr val="000000"/>
                </a:solidFill>
                <a:latin typeface="Abhaya Libre Regular"/>
              </a:rPr>
              <a:t>usposobila</a:t>
            </a:r>
            <a:r>
              <a:rPr lang="en-US" sz="2400" spc="-36" dirty="0">
                <a:solidFill>
                  <a:srgbClr val="000000"/>
                </a:solidFill>
                <a:latin typeface="Abhaya Libre Regular"/>
              </a:rPr>
              <a:t> 500.000 </a:t>
            </a:r>
            <a:r>
              <a:rPr lang="en-US" sz="2400" spc="-36" dirty="0" err="1">
                <a:solidFill>
                  <a:srgbClr val="000000"/>
                </a:solidFill>
                <a:latin typeface="Abhaya Libre Regular"/>
              </a:rPr>
              <a:t>posameznikov</a:t>
            </a:r>
            <a:r>
              <a:rPr lang="en-US" sz="2400" spc="-36" dirty="0">
                <a:solidFill>
                  <a:srgbClr val="000000"/>
                </a:solidFill>
                <a:latin typeface="Abhaya Libre Regular"/>
              </a:rPr>
              <a:t> za </a:t>
            </a:r>
            <a:r>
              <a:rPr lang="en-US" sz="2400" spc="-36" dirty="0" err="1">
                <a:solidFill>
                  <a:srgbClr val="000000"/>
                </a:solidFill>
                <a:latin typeface="Abhaya Libre Regular"/>
              </a:rPr>
              <a:t>tehnološka</a:t>
            </a:r>
            <a:r>
              <a:rPr lang="en-US" sz="2400" spc="-36" dirty="0">
                <a:solidFill>
                  <a:srgbClr val="000000"/>
                </a:solidFill>
                <a:latin typeface="Abhaya Libre Regular"/>
              </a:rPr>
              <a:t> </a:t>
            </a:r>
            <a:r>
              <a:rPr lang="en-US" sz="2400" spc="-36" dirty="0" err="1">
                <a:solidFill>
                  <a:srgbClr val="000000"/>
                </a:solidFill>
                <a:latin typeface="Abhaya Libre Regular"/>
              </a:rPr>
              <a:t>delovna</a:t>
            </a:r>
            <a:r>
              <a:rPr lang="en-US" sz="2400" spc="-36" dirty="0">
                <a:solidFill>
                  <a:srgbClr val="000000"/>
                </a:solidFill>
                <a:latin typeface="Abhaya Libre Regular"/>
              </a:rPr>
              <a:t> </a:t>
            </a:r>
            <a:r>
              <a:rPr lang="en-US" sz="2400" spc="-36" dirty="0" err="1">
                <a:solidFill>
                  <a:srgbClr val="000000"/>
                </a:solidFill>
                <a:latin typeface="Abhaya Libre Regular"/>
              </a:rPr>
              <a:t>mesta</a:t>
            </a:r>
            <a:r>
              <a:rPr lang="en-US" sz="2400" spc="-36" dirty="0">
                <a:solidFill>
                  <a:srgbClr val="000000"/>
                </a:solidFill>
                <a:latin typeface="Abhaya Libre Regular"/>
              </a:rPr>
              <a:t> v </a:t>
            </a:r>
            <a:r>
              <a:rPr lang="en-US" sz="2400" spc="-36" dirty="0" err="1">
                <a:solidFill>
                  <a:srgbClr val="000000"/>
                </a:solidFill>
                <a:latin typeface="Abhaya Libre Regular"/>
              </a:rPr>
              <a:t>povpraševanju</a:t>
            </a:r>
            <a:r>
              <a:rPr lang="en-US" sz="2400" spc="-36" dirty="0">
                <a:solidFill>
                  <a:srgbClr val="000000"/>
                </a:solidFill>
                <a:latin typeface="Abhaya Libre Regular"/>
              </a:rPr>
              <a:t>, </a:t>
            </a:r>
            <a:r>
              <a:rPr lang="en-US" sz="2400" spc="-36" dirty="0" err="1">
                <a:solidFill>
                  <a:srgbClr val="000000"/>
                </a:solidFill>
                <a:latin typeface="Abhaya Libre Regular"/>
              </a:rPr>
              <a:t>vključuje</a:t>
            </a:r>
            <a:r>
              <a:rPr lang="en-US" sz="2400" spc="-36" dirty="0">
                <a:solidFill>
                  <a:srgbClr val="000000"/>
                </a:solidFill>
                <a:latin typeface="Abhaya Libre Regular"/>
              </a:rPr>
              <a:t> Verizon Skill Forward. </a:t>
            </a:r>
          </a:p>
          <a:p>
            <a:pPr algn="just">
              <a:lnSpc>
                <a:spcPts val="3359"/>
              </a:lnSpc>
            </a:pPr>
            <a:endParaRPr lang="en-US" sz="2400" spc="-36" dirty="0">
              <a:solidFill>
                <a:srgbClr val="000000"/>
              </a:solidFill>
              <a:latin typeface="Abhaya Libre Regular"/>
            </a:endParaRPr>
          </a:p>
        </p:txBody>
      </p:sp>
      <p:pic>
        <p:nvPicPr>
          <p:cNvPr id="3" name="Picture 2" descr="Logo, company name&#10;&#10;Description automatically generated">
            <a:extLst>
              <a:ext uri="{FF2B5EF4-FFF2-40B4-BE49-F238E27FC236}">
                <a16:creationId xmlns:a16="http://schemas.microsoft.com/office/drawing/2014/main" id="{D2CD91E7-9439-03A7-074A-8731C093B2D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15000" y="3159143"/>
            <a:ext cx="4953000" cy="1857375"/>
          </a:xfrm>
          <a:prstGeom prst="rect">
            <a:avLst/>
          </a:prstGeom>
        </p:spPr>
      </p:pic>
    </p:spTree>
    <p:extLst>
      <p:ext uri="{BB962C8B-B14F-4D97-AF65-F5344CB8AC3E}">
        <p14:creationId xmlns:p14="http://schemas.microsoft.com/office/powerpoint/2010/main" val="3552642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33400" y="1486302"/>
            <a:ext cx="16459200" cy="2150973"/>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05- </a:t>
            </a:r>
            <a:r>
              <a:rPr lang="en-US" sz="6410" dirty="0" err="1">
                <a:solidFill>
                  <a:srgbClr val="000000"/>
                </a:solidFill>
                <a:latin typeface="Abhaya Libre Regular"/>
              </a:rPr>
              <a:t>Podjetja</a:t>
            </a:r>
            <a:r>
              <a:rPr lang="en-US" sz="6410" dirty="0">
                <a:solidFill>
                  <a:srgbClr val="000000"/>
                </a:solidFill>
                <a:latin typeface="Abhaya Libre Regular"/>
              </a:rPr>
              <a:t>, ki </a:t>
            </a:r>
            <a:r>
              <a:rPr lang="en-US" sz="6410" dirty="0" err="1">
                <a:solidFill>
                  <a:srgbClr val="000000"/>
                </a:solidFill>
                <a:latin typeface="Abhaya Libre Regular"/>
              </a:rPr>
              <a:t>vlagajo</a:t>
            </a:r>
            <a:r>
              <a:rPr lang="en-US" sz="6410" dirty="0">
                <a:solidFill>
                  <a:srgbClr val="000000"/>
                </a:solidFill>
                <a:latin typeface="Abhaya Libre Regular"/>
              </a:rPr>
              <a:t> v </a:t>
            </a:r>
            <a:r>
              <a:rPr lang="en-US" sz="6410" dirty="0" err="1">
                <a:solidFill>
                  <a:srgbClr val="000000"/>
                </a:solidFill>
                <a:latin typeface="Abhaya Libre Regular"/>
              </a:rPr>
              <a:t>prekvalifikacijo</a:t>
            </a:r>
            <a:r>
              <a:rPr lang="en-US" sz="6410" dirty="0">
                <a:solidFill>
                  <a:srgbClr val="000000"/>
                </a:solidFill>
                <a:latin typeface="Abhaya Libre Regular"/>
              </a:rPr>
              <a:t>/</a:t>
            </a:r>
            <a:r>
              <a:rPr lang="en-US" sz="6410" dirty="0" err="1">
                <a:solidFill>
                  <a:srgbClr val="000000"/>
                </a:solidFill>
                <a:latin typeface="Abhaya Libre Regular"/>
              </a:rPr>
              <a:t>nadgradnjo</a:t>
            </a:r>
            <a:r>
              <a:rPr lang="en-US" sz="6410" dirty="0">
                <a:solidFill>
                  <a:srgbClr val="000000"/>
                </a:solidFill>
                <a:latin typeface="Abhaya Libre Regular"/>
              </a:rPr>
              <a:t> </a:t>
            </a:r>
            <a:r>
              <a:rPr lang="en-US" sz="6410" dirty="0" err="1">
                <a:solidFill>
                  <a:srgbClr val="000000"/>
                </a:solidFill>
                <a:latin typeface="Abhaya Libre Regular"/>
              </a:rPr>
              <a:t>znanja</a:t>
            </a:r>
            <a:r>
              <a:rPr lang="en-US" sz="6410" dirty="0">
                <a:solidFill>
                  <a:srgbClr val="000000"/>
                </a:solidFill>
                <a:latin typeface="Abhaya Libre Regular"/>
              </a:rPr>
              <a:t> in </a:t>
            </a:r>
            <a:r>
              <a:rPr lang="en-US" sz="6410" dirty="0" err="1">
                <a:solidFill>
                  <a:srgbClr val="000000"/>
                </a:solidFill>
                <a:latin typeface="Abhaya Libre Regular"/>
              </a:rPr>
              <a:t>spretnosti</a:t>
            </a:r>
            <a:r>
              <a:rPr lang="en-US" sz="6410" dirty="0">
                <a:solidFill>
                  <a:srgbClr val="000000"/>
                </a:solidFill>
                <a:latin typeface="Abhaya Libre Regular"/>
              </a:rPr>
              <a:t> </a:t>
            </a:r>
            <a:r>
              <a:rPr lang="en-US" sz="6410" dirty="0" err="1">
                <a:solidFill>
                  <a:srgbClr val="000000"/>
                </a:solidFill>
                <a:latin typeface="Abhaya Libre Regular"/>
              </a:rPr>
              <a:t>osebja</a:t>
            </a:r>
            <a:endParaRPr lang="en-US" sz="6410" b="1" dirty="0">
              <a:solidFill>
                <a:srgbClr val="000000"/>
              </a:solidFill>
              <a:latin typeface="Abhaya Libre Regular"/>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4782433" y="7411957"/>
            <a:ext cx="11622266" cy="123880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9" name="Picture 9"/>
          <p:cNvPicPr>
            <a:picLocks noChangeAspect="1"/>
          </p:cNvPicPr>
          <p:nvPr/>
        </p:nvPicPr>
        <p:blipFill>
          <a:blip r:embed="rId6"/>
          <a:srcRect/>
          <a:stretch>
            <a:fillRect/>
          </a:stretch>
        </p:blipFill>
        <p:spPr>
          <a:xfrm>
            <a:off x="16418708" y="0"/>
            <a:ext cx="1869292" cy="1869292"/>
          </a:xfrm>
          <a:prstGeom prst="rect">
            <a:avLst/>
          </a:prstGeom>
        </p:spPr>
      </p:pic>
      <p:pic>
        <p:nvPicPr>
          <p:cNvPr id="10" name="Picture 10"/>
          <p:cNvPicPr>
            <a:picLocks noChangeAspect="1"/>
          </p:cNvPicPr>
          <p:nvPr/>
        </p:nvPicPr>
        <p:blipFill>
          <a:blip r:embed="rId7"/>
          <a:srcRect/>
          <a:stretch>
            <a:fillRect/>
          </a:stretch>
        </p:blipFill>
        <p:spPr>
          <a:xfrm>
            <a:off x="7870030" y="9245916"/>
            <a:ext cx="3710720" cy="779251"/>
          </a:xfrm>
          <a:prstGeom prst="rect">
            <a:avLst/>
          </a:prstGeom>
        </p:spPr>
      </p:pic>
      <p:sp>
        <p:nvSpPr>
          <p:cNvPr id="14" name="TextBox 29">
            <a:extLst>
              <a:ext uri="{FF2B5EF4-FFF2-40B4-BE49-F238E27FC236}">
                <a16:creationId xmlns:a16="http://schemas.microsoft.com/office/drawing/2014/main" id="{588C908A-39E9-84B5-7311-CA241622FFFB}"/>
              </a:ext>
            </a:extLst>
          </p:cNvPr>
          <p:cNvSpPr txBox="1"/>
          <p:nvPr/>
        </p:nvSpPr>
        <p:spPr>
          <a:xfrm>
            <a:off x="2895600" y="5626720"/>
            <a:ext cx="11785626" cy="2163413"/>
          </a:xfrm>
          <a:prstGeom prst="rect">
            <a:avLst/>
          </a:prstGeom>
        </p:spPr>
        <p:txBody>
          <a:bodyPr wrap="square" lIns="0" tIns="0" rIns="0" bIns="0" rtlCol="0" anchor="t">
            <a:spAutoFit/>
          </a:bodyPr>
          <a:lstStyle/>
          <a:p>
            <a:pPr algn="just">
              <a:lnSpc>
                <a:spcPts val="3359"/>
              </a:lnSpc>
            </a:pPr>
            <a:r>
              <a:rPr lang="en-US" sz="2400" b="1" spc="-36" dirty="0">
                <a:solidFill>
                  <a:srgbClr val="000000"/>
                </a:solidFill>
                <a:latin typeface="Abhaya Libre Regular"/>
              </a:rPr>
              <a:t>McDonald's Archways to Opportunity </a:t>
            </a:r>
            <a:r>
              <a:rPr lang="en-US" sz="2400" spc="-36" dirty="0">
                <a:solidFill>
                  <a:srgbClr val="000000"/>
                </a:solidFill>
                <a:latin typeface="Abhaya Libre Regular"/>
              </a:rPr>
              <a:t>je </a:t>
            </a:r>
            <a:r>
              <a:rPr lang="en-US" sz="2400" spc="-36" dirty="0" err="1">
                <a:solidFill>
                  <a:srgbClr val="000000"/>
                </a:solidFill>
                <a:latin typeface="Abhaya Libre Regular"/>
              </a:rPr>
              <a:t>obsežen</a:t>
            </a:r>
            <a:r>
              <a:rPr lang="en-US" sz="2400" spc="-36" dirty="0">
                <a:solidFill>
                  <a:srgbClr val="000000"/>
                </a:solidFill>
                <a:latin typeface="Abhaya Libre Regular"/>
              </a:rPr>
              <a:t> </a:t>
            </a:r>
            <a:r>
              <a:rPr lang="en-US" sz="2400" spc="-36" dirty="0" err="1">
                <a:solidFill>
                  <a:srgbClr val="000000"/>
                </a:solidFill>
                <a:latin typeface="Abhaya Libre Regular"/>
              </a:rPr>
              <a:t>izobraževalni</a:t>
            </a:r>
            <a:r>
              <a:rPr lang="en-US" sz="2400" spc="-36" dirty="0">
                <a:solidFill>
                  <a:srgbClr val="000000"/>
                </a:solidFill>
                <a:latin typeface="Abhaya Libre Regular"/>
              </a:rPr>
              <a:t> </a:t>
            </a:r>
            <a:r>
              <a:rPr lang="en-US" sz="2400" spc="-36" dirty="0" err="1">
                <a:solidFill>
                  <a:srgbClr val="000000"/>
                </a:solidFill>
                <a:latin typeface="Abhaya Libre Regular"/>
              </a:rPr>
              <a:t>projekt</a:t>
            </a:r>
            <a:r>
              <a:rPr lang="en-US" sz="2400" spc="-36" dirty="0">
                <a:solidFill>
                  <a:srgbClr val="000000"/>
                </a:solidFill>
                <a:latin typeface="Abhaya Libre Regular"/>
              </a:rPr>
              <a:t>, ki </a:t>
            </a:r>
            <a:r>
              <a:rPr lang="en-US" sz="2400" spc="-36" dirty="0" err="1">
                <a:solidFill>
                  <a:srgbClr val="000000"/>
                </a:solidFill>
                <a:latin typeface="Abhaya Libre Regular"/>
              </a:rPr>
              <a:t>obsega</a:t>
            </a:r>
            <a:r>
              <a:rPr lang="en-US" sz="2400" spc="-36" dirty="0">
                <a:solidFill>
                  <a:srgbClr val="000000"/>
                </a:solidFill>
                <a:latin typeface="Abhaya Libre Regular"/>
              </a:rPr>
              <a:t> </a:t>
            </a:r>
            <a:r>
              <a:rPr lang="en-US" sz="2400" spc="-36" dirty="0" err="1">
                <a:solidFill>
                  <a:srgbClr val="000000"/>
                </a:solidFill>
                <a:latin typeface="Abhaya Libre Regular"/>
              </a:rPr>
              <a:t>številne</a:t>
            </a:r>
            <a:r>
              <a:rPr lang="en-US" sz="2400" spc="-36" dirty="0">
                <a:solidFill>
                  <a:srgbClr val="000000"/>
                </a:solidFill>
                <a:latin typeface="Abhaya Libre Regular"/>
              </a:rPr>
              <a:t> </a:t>
            </a:r>
            <a:r>
              <a:rPr lang="en-US" sz="2400" spc="-36" dirty="0" err="1">
                <a:solidFill>
                  <a:srgbClr val="000000"/>
                </a:solidFill>
                <a:latin typeface="Abhaya Libre Regular"/>
              </a:rPr>
              <a:t>programe</a:t>
            </a:r>
            <a:r>
              <a:rPr lang="en-US" sz="2400" spc="-36" dirty="0">
                <a:solidFill>
                  <a:srgbClr val="000000"/>
                </a:solidFill>
                <a:latin typeface="Abhaya Libre Regular"/>
              </a:rPr>
              <a:t>, </a:t>
            </a:r>
            <a:r>
              <a:rPr lang="en-US" sz="2400" spc="-36" dirty="0" err="1">
                <a:solidFill>
                  <a:srgbClr val="000000"/>
                </a:solidFill>
                <a:latin typeface="Abhaya Libre Regular"/>
              </a:rPr>
              <a:t>namenjene</a:t>
            </a:r>
            <a:r>
              <a:rPr lang="en-US" sz="2400" spc="-36" dirty="0">
                <a:solidFill>
                  <a:srgbClr val="000000"/>
                </a:solidFill>
                <a:latin typeface="Abhaya Libre Regular"/>
              </a:rPr>
              <a:t> </a:t>
            </a:r>
            <a:r>
              <a:rPr lang="en-US" sz="2400" spc="-36" dirty="0" err="1">
                <a:solidFill>
                  <a:srgbClr val="000000"/>
                </a:solidFill>
                <a:latin typeface="Abhaya Libre Regular"/>
              </a:rPr>
              <a:t>širjenju</a:t>
            </a:r>
            <a:r>
              <a:rPr lang="en-US" sz="2400" spc="-36" dirty="0">
                <a:solidFill>
                  <a:srgbClr val="000000"/>
                </a:solidFill>
                <a:latin typeface="Abhaya Libre Regular"/>
              </a:rPr>
              <a:t> </a:t>
            </a:r>
            <a:r>
              <a:rPr lang="en-US" sz="2400" b="1" spc="-36" dirty="0" err="1">
                <a:solidFill>
                  <a:srgbClr val="000000"/>
                </a:solidFill>
                <a:latin typeface="Abhaya Libre Regular"/>
              </a:rPr>
              <a:t>dostopa</a:t>
            </a:r>
            <a:r>
              <a:rPr lang="en-US" sz="2400" b="1" spc="-36" dirty="0">
                <a:solidFill>
                  <a:srgbClr val="000000"/>
                </a:solidFill>
                <a:latin typeface="Abhaya Libre Regular"/>
              </a:rPr>
              <a:t> </a:t>
            </a:r>
            <a:r>
              <a:rPr lang="en-US" sz="2400" b="1" spc="-36" dirty="0" err="1">
                <a:solidFill>
                  <a:srgbClr val="000000"/>
                </a:solidFill>
                <a:latin typeface="Abhaya Libre Regular"/>
              </a:rPr>
              <a:t>zaposlenih</a:t>
            </a:r>
            <a:r>
              <a:rPr lang="en-US" sz="2400" b="1" spc="-36" dirty="0">
                <a:solidFill>
                  <a:srgbClr val="000000"/>
                </a:solidFill>
                <a:latin typeface="Abhaya Libre Regular"/>
              </a:rPr>
              <a:t> do </a:t>
            </a:r>
            <a:r>
              <a:rPr lang="en-US" sz="2400" b="1" spc="-36" dirty="0" err="1">
                <a:solidFill>
                  <a:srgbClr val="000000"/>
                </a:solidFill>
                <a:latin typeface="Abhaya Libre Regular"/>
              </a:rPr>
              <a:t>visokošolskega</a:t>
            </a:r>
            <a:r>
              <a:rPr lang="en-US" sz="2400" b="1" spc="-36" dirty="0">
                <a:solidFill>
                  <a:srgbClr val="000000"/>
                </a:solidFill>
                <a:latin typeface="Abhaya Libre Regular"/>
              </a:rPr>
              <a:t> </a:t>
            </a:r>
            <a:r>
              <a:rPr lang="en-US" sz="2400" b="1" spc="-36" dirty="0" err="1">
                <a:solidFill>
                  <a:srgbClr val="000000"/>
                </a:solidFill>
                <a:latin typeface="Abhaya Libre Regular"/>
              </a:rPr>
              <a:t>izobraževanja</a:t>
            </a:r>
            <a:r>
              <a:rPr lang="en-US" sz="2400" b="1" spc="-36" dirty="0">
                <a:solidFill>
                  <a:srgbClr val="000000"/>
                </a:solidFill>
                <a:latin typeface="Abhaya Libre Regular"/>
              </a:rPr>
              <a:t> in </a:t>
            </a:r>
            <a:r>
              <a:rPr lang="en-US" sz="2400" b="1" spc="-36" dirty="0" err="1">
                <a:solidFill>
                  <a:srgbClr val="000000"/>
                </a:solidFill>
                <a:latin typeface="Abhaya Libre Regular"/>
              </a:rPr>
              <a:t>zaposlitvenih</a:t>
            </a:r>
            <a:r>
              <a:rPr lang="en-US" sz="2400" b="1" spc="-36" dirty="0">
                <a:solidFill>
                  <a:srgbClr val="000000"/>
                </a:solidFill>
                <a:latin typeface="Abhaya Libre Regular"/>
              </a:rPr>
              <a:t> </a:t>
            </a:r>
            <a:r>
              <a:rPr lang="en-US" sz="2400" b="1" spc="-36" dirty="0" err="1">
                <a:solidFill>
                  <a:srgbClr val="000000"/>
                </a:solidFill>
                <a:latin typeface="Abhaya Libre Regular"/>
              </a:rPr>
              <a:t>možnosti</a:t>
            </a:r>
            <a:r>
              <a:rPr lang="en-US" sz="2400" b="1" spc="-36" dirty="0">
                <a:solidFill>
                  <a:srgbClr val="000000"/>
                </a:solidFill>
                <a:latin typeface="Abhaya Libre Regular"/>
              </a:rPr>
              <a:t>. </a:t>
            </a:r>
            <a:r>
              <a:rPr lang="en-US" sz="2400" spc="-36" dirty="0">
                <a:solidFill>
                  <a:srgbClr val="000000"/>
                </a:solidFill>
                <a:latin typeface="Abhaya Libre Regular"/>
              </a:rPr>
              <a:t>Program </a:t>
            </a:r>
            <a:r>
              <a:rPr lang="en-US" sz="2400" spc="-36" dirty="0" err="1">
                <a:solidFill>
                  <a:srgbClr val="000000"/>
                </a:solidFill>
                <a:latin typeface="Abhaya Libre Regular"/>
              </a:rPr>
              <a:t>udeležencem</a:t>
            </a:r>
            <a:r>
              <a:rPr lang="en-US" sz="2400" spc="-36" dirty="0">
                <a:solidFill>
                  <a:srgbClr val="000000"/>
                </a:solidFill>
                <a:latin typeface="Abhaya Libre Regular"/>
              </a:rPr>
              <a:t> </a:t>
            </a:r>
            <a:r>
              <a:rPr lang="en-US" sz="2400" spc="-36" dirty="0" err="1">
                <a:solidFill>
                  <a:srgbClr val="000000"/>
                </a:solidFill>
                <a:latin typeface="Abhaya Libre Regular"/>
              </a:rPr>
              <a:t>ponuja</a:t>
            </a:r>
            <a:r>
              <a:rPr lang="en-US" sz="2400" spc="-36" dirty="0">
                <a:solidFill>
                  <a:srgbClr val="000000"/>
                </a:solidFill>
                <a:latin typeface="Abhaya Libre Regular"/>
              </a:rPr>
              <a:t> </a:t>
            </a:r>
            <a:r>
              <a:rPr lang="en-US" sz="2400" spc="-36" dirty="0" err="1">
                <a:solidFill>
                  <a:srgbClr val="000000"/>
                </a:solidFill>
                <a:latin typeface="Abhaya Libre Regular"/>
              </a:rPr>
              <a:t>možnost</a:t>
            </a:r>
            <a:r>
              <a:rPr lang="en-US" sz="2400" spc="-36" dirty="0">
                <a:solidFill>
                  <a:srgbClr val="000000"/>
                </a:solidFill>
                <a:latin typeface="Abhaya Libre Regular"/>
              </a:rPr>
              <a:t>, da </a:t>
            </a:r>
            <a:r>
              <a:rPr lang="en-US" sz="2400" spc="-36" dirty="0" err="1">
                <a:solidFill>
                  <a:srgbClr val="000000"/>
                </a:solidFill>
                <a:latin typeface="Abhaya Libre Regular"/>
              </a:rPr>
              <a:t>izboljšajo</a:t>
            </a:r>
            <a:r>
              <a:rPr lang="en-US" sz="2400" spc="-36" dirty="0">
                <a:solidFill>
                  <a:srgbClr val="000000"/>
                </a:solidFill>
                <a:latin typeface="Abhaya Libre Regular"/>
              </a:rPr>
              <a:t> </a:t>
            </a:r>
            <a:r>
              <a:rPr lang="en-US" sz="2400" spc="-36" dirty="0" err="1">
                <a:solidFill>
                  <a:srgbClr val="000000"/>
                </a:solidFill>
                <a:latin typeface="Abhaya Libre Regular"/>
              </a:rPr>
              <a:t>svoje</a:t>
            </a:r>
            <a:r>
              <a:rPr lang="en-US" sz="2400" spc="-36" dirty="0">
                <a:solidFill>
                  <a:srgbClr val="000000"/>
                </a:solidFill>
                <a:latin typeface="Abhaya Libre Regular"/>
              </a:rPr>
              <a:t> </a:t>
            </a:r>
            <a:r>
              <a:rPr lang="en-US" sz="2400" spc="-36" dirty="0" err="1">
                <a:solidFill>
                  <a:srgbClr val="000000"/>
                </a:solidFill>
                <a:latin typeface="Abhaya Libre Regular"/>
              </a:rPr>
              <a:t>znanje</a:t>
            </a:r>
            <a:r>
              <a:rPr lang="en-US" sz="2400" spc="-36" dirty="0">
                <a:solidFill>
                  <a:srgbClr val="000000"/>
                </a:solidFill>
                <a:latin typeface="Abhaya Libre Regular"/>
              </a:rPr>
              <a:t> </a:t>
            </a:r>
            <a:r>
              <a:rPr lang="en-US" sz="2400" spc="-36" dirty="0" err="1">
                <a:solidFill>
                  <a:srgbClr val="000000"/>
                </a:solidFill>
                <a:latin typeface="Abhaya Libre Regular"/>
              </a:rPr>
              <a:t>angleškega</a:t>
            </a:r>
            <a:r>
              <a:rPr lang="en-US" sz="2400" spc="-36" dirty="0">
                <a:solidFill>
                  <a:srgbClr val="000000"/>
                </a:solidFill>
                <a:latin typeface="Abhaya Libre Regular"/>
              </a:rPr>
              <a:t> </a:t>
            </a:r>
            <a:r>
              <a:rPr lang="en-US" sz="2400" spc="-36" dirty="0" err="1">
                <a:solidFill>
                  <a:srgbClr val="000000"/>
                </a:solidFill>
                <a:latin typeface="Abhaya Libre Regular"/>
              </a:rPr>
              <a:t>jezika</a:t>
            </a:r>
            <a:r>
              <a:rPr lang="en-US" sz="2400" spc="-36" dirty="0">
                <a:solidFill>
                  <a:srgbClr val="000000"/>
                </a:solidFill>
                <a:latin typeface="Abhaya Libre Regular"/>
              </a:rPr>
              <a:t>, </a:t>
            </a:r>
            <a:r>
              <a:rPr lang="en-US" sz="2400" spc="-36" dirty="0" err="1">
                <a:solidFill>
                  <a:srgbClr val="000000"/>
                </a:solidFill>
                <a:latin typeface="Abhaya Libre Regular"/>
              </a:rPr>
              <a:t>brezplačno</a:t>
            </a:r>
            <a:r>
              <a:rPr lang="en-US" sz="2400" spc="-36" dirty="0">
                <a:solidFill>
                  <a:srgbClr val="000000"/>
                </a:solidFill>
                <a:latin typeface="Abhaya Libre Regular"/>
              </a:rPr>
              <a:t> </a:t>
            </a:r>
            <a:r>
              <a:rPr lang="en-US" sz="2400" spc="-36" dirty="0" err="1">
                <a:solidFill>
                  <a:srgbClr val="000000"/>
                </a:solidFill>
                <a:latin typeface="Abhaya Libre Regular"/>
              </a:rPr>
              <a:t>pridobijo</a:t>
            </a:r>
            <a:r>
              <a:rPr lang="en-US" sz="2400" spc="-36" dirty="0">
                <a:solidFill>
                  <a:srgbClr val="000000"/>
                </a:solidFill>
                <a:latin typeface="Abhaya Libre Regular"/>
              </a:rPr>
              <a:t> </a:t>
            </a:r>
            <a:r>
              <a:rPr lang="en-US" sz="2400" spc="-36" dirty="0" err="1">
                <a:solidFill>
                  <a:srgbClr val="000000"/>
                </a:solidFill>
                <a:latin typeface="Abhaya Libre Regular"/>
              </a:rPr>
              <a:t>srednješolsko</a:t>
            </a:r>
            <a:r>
              <a:rPr lang="en-US" sz="2400" spc="-36" dirty="0">
                <a:solidFill>
                  <a:srgbClr val="000000"/>
                </a:solidFill>
                <a:latin typeface="Abhaya Libre Regular"/>
              </a:rPr>
              <a:t> </a:t>
            </a:r>
            <a:r>
              <a:rPr lang="en-US" sz="2400" spc="-36" dirty="0" err="1">
                <a:solidFill>
                  <a:srgbClr val="000000"/>
                </a:solidFill>
                <a:latin typeface="Abhaya Libre Regular"/>
              </a:rPr>
              <a:t>diplomo</a:t>
            </a:r>
            <a:r>
              <a:rPr lang="en-US" sz="2400" spc="-36" dirty="0">
                <a:solidFill>
                  <a:srgbClr val="000000"/>
                </a:solidFill>
                <a:latin typeface="Abhaya Libre Regular"/>
              </a:rPr>
              <a:t>, s </a:t>
            </a:r>
            <a:r>
              <a:rPr lang="en-US" sz="2400" spc="-36" dirty="0" err="1">
                <a:solidFill>
                  <a:srgbClr val="000000"/>
                </a:solidFill>
                <a:latin typeface="Abhaya Libre Regular"/>
              </a:rPr>
              <a:t>pomočjo</a:t>
            </a:r>
            <a:r>
              <a:rPr lang="en-US" sz="2400" spc="-36" dirty="0">
                <a:solidFill>
                  <a:srgbClr val="000000"/>
                </a:solidFill>
                <a:latin typeface="Abhaya Libre Regular"/>
              </a:rPr>
              <a:t> </a:t>
            </a:r>
            <a:r>
              <a:rPr lang="en-US" sz="2400" spc="-36" dirty="0" err="1">
                <a:solidFill>
                  <a:srgbClr val="000000"/>
                </a:solidFill>
                <a:latin typeface="Abhaya Libre Regular"/>
              </a:rPr>
              <a:t>finančne</a:t>
            </a:r>
            <a:r>
              <a:rPr lang="en-US" sz="2400" spc="-36" dirty="0">
                <a:solidFill>
                  <a:srgbClr val="000000"/>
                </a:solidFill>
                <a:latin typeface="Abhaya Libre Regular"/>
              </a:rPr>
              <a:t> </a:t>
            </a:r>
            <a:r>
              <a:rPr lang="en-US" sz="2400" spc="-36" dirty="0" err="1">
                <a:solidFill>
                  <a:srgbClr val="000000"/>
                </a:solidFill>
                <a:latin typeface="Abhaya Libre Regular"/>
              </a:rPr>
              <a:t>pomoči</a:t>
            </a:r>
            <a:r>
              <a:rPr lang="en-US" sz="2400" spc="-36" dirty="0">
                <a:solidFill>
                  <a:srgbClr val="000000"/>
                </a:solidFill>
                <a:latin typeface="Abhaya Libre Regular"/>
              </a:rPr>
              <a:t> </a:t>
            </a:r>
            <a:r>
              <a:rPr lang="en-US" sz="2400" spc="-36" dirty="0" err="1">
                <a:solidFill>
                  <a:srgbClr val="000000"/>
                </a:solidFill>
                <a:latin typeface="Abhaya Libre Regular"/>
              </a:rPr>
              <a:t>pridobijo</a:t>
            </a:r>
            <a:r>
              <a:rPr lang="en-US" sz="2400" spc="-36" dirty="0">
                <a:solidFill>
                  <a:srgbClr val="000000"/>
                </a:solidFill>
                <a:latin typeface="Abhaya Libre Regular"/>
              </a:rPr>
              <a:t> </a:t>
            </a:r>
            <a:r>
              <a:rPr lang="en-US" sz="2400" spc="-36" dirty="0" err="1">
                <a:solidFill>
                  <a:srgbClr val="000000"/>
                </a:solidFill>
                <a:latin typeface="Abhaya Libre Regular"/>
              </a:rPr>
              <a:t>visokošolsko</a:t>
            </a:r>
            <a:r>
              <a:rPr lang="en-US" sz="2400" spc="-36" dirty="0">
                <a:solidFill>
                  <a:srgbClr val="000000"/>
                </a:solidFill>
                <a:latin typeface="Abhaya Libre Regular"/>
              </a:rPr>
              <a:t> </a:t>
            </a:r>
            <a:r>
              <a:rPr lang="en-US" sz="2400" spc="-36" dirty="0" err="1">
                <a:solidFill>
                  <a:srgbClr val="000000"/>
                </a:solidFill>
                <a:latin typeface="Abhaya Libre Regular"/>
              </a:rPr>
              <a:t>izobrazbo</a:t>
            </a:r>
            <a:r>
              <a:rPr lang="en-US" sz="2400" spc="-36" dirty="0">
                <a:solidFill>
                  <a:srgbClr val="000000"/>
                </a:solidFill>
                <a:latin typeface="Abhaya Libre Regular"/>
              </a:rPr>
              <a:t> in </a:t>
            </a:r>
            <a:r>
              <a:rPr lang="en-US" sz="2400" spc="-36" dirty="0" err="1">
                <a:solidFill>
                  <a:srgbClr val="000000"/>
                </a:solidFill>
                <a:latin typeface="Abhaya Libre Regular"/>
              </a:rPr>
              <a:t>izkoristijo</a:t>
            </a:r>
            <a:r>
              <a:rPr lang="en-US" sz="2400" spc="-36" dirty="0">
                <a:solidFill>
                  <a:srgbClr val="000000"/>
                </a:solidFill>
                <a:latin typeface="Abhaya Libre Regular"/>
              </a:rPr>
              <a:t> </a:t>
            </a:r>
            <a:r>
              <a:rPr lang="en-US" sz="2400" spc="-36" dirty="0" err="1">
                <a:solidFill>
                  <a:srgbClr val="000000"/>
                </a:solidFill>
                <a:latin typeface="Abhaya Libre Regular"/>
              </a:rPr>
              <a:t>brezplačne</a:t>
            </a:r>
            <a:r>
              <a:rPr lang="en-US" sz="2400" spc="-36" dirty="0">
                <a:solidFill>
                  <a:srgbClr val="000000"/>
                </a:solidFill>
                <a:latin typeface="Abhaya Libre Regular"/>
              </a:rPr>
              <a:t> </a:t>
            </a:r>
            <a:r>
              <a:rPr lang="en-US" sz="2400" spc="-36" dirty="0" err="1">
                <a:solidFill>
                  <a:srgbClr val="000000"/>
                </a:solidFill>
                <a:latin typeface="Abhaya Libre Regular"/>
              </a:rPr>
              <a:t>storitve</a:t>
            </a:r>
            <a:r>
              <a:rPr lang="en-US" sz="2400" spc="-36" dirty="0">
                <a:solidFill>
                  <a:srgbClr val="000000"/>
                </a:solidFill>
                <a:latin typeface="Abhaya Libre Regular"/>
              </a:rPr>
              <a:t> </a:t>
            </a:r>
            <a:r>
              <a:rPr lang="en-US" sz="2400" spc="-36" dirty="0" err="1">
                <a:solidFill>
                  <a:srgbClr val="000000"/>
                </a:solidFill>
                <a:latin typeface="Abhaya Libre Regular"/>
              </a:rPr>
              <a:t>izobraževanja</a:t>
            </a:r>
            <a:r>
              <a:rPr lang="en-US" sz="2400" spc="-36" dirty="0">
                <a:solidFill>
                  <a:srgbClr val="000000"/>
                </a:solidFill>
                <a:latin typeface="Abhaya Libre Regular"/>
              </a:rPr>
              <a:t> in </a:t>
            </a:r>
            <a:r>
              <a:rPr lang="en-US" sz="2400" spc="-36" dirty="0" err="1">
                <a:solidFill>
                  <a:srgbClr val="000000"/>
                </a:solidFill>
                <a:latin typeface="Abhaya Libre Regular"/>
              </a:rPr>
              <a:t>karierne</a:t>
            </a:r>
            <a:r>
              <a:rPr lang="en-US" sz="2400" spc="-36" dirty="0">
                <a:solidFill>
                  <a:srgbClr val="000000"/>
                </a:solidFill>
                <a:latin typeface="Abhaya Libre Regular"/>
              </a:rPr>
              <a:t> </a:t>
            </a:r>
            <a:r>
              <a:rPr lang="en-US" sz="2400" spc="-36" dirty="0" err="1">
                <a:solidFill>
                  <a:srgbClr val="000000"/>
                </a:solidFill>
                <a:latin typeface="Abhaya Libre Regular"/>
              </a:rPr>
              <a:t>orientacije</a:t>
            </a:r>
            <a:r>
              <a:rPr lang="en-US" sz="2400" spc="-36" dirty="0">
                <a:solidFill>
                  <a:srgbClr val="000000"/>
                </a:solidFill>
                <a:latin typeface="Abhaya Libre Regular"/>
              </a:rPr>
              <a:t>.</a:t>
            </a:r>
          </a:p>
        </p:txBody>
      </p:sp>
      <p:pic>
        <p:nvPicPr>
          <p:cNvPr id="5" name="Picture 4" descr="Logo&#10;&#10;Description automatically generated">
            <a:extLst>
              <a:ext uri="{FF2B5EF4-FFF2-40B4-BE49-F238E27FC236}">
                <a16:creationId xmlns:a16="http://schemas.microsoft.com/office/drawing/2014/main" id="{F632627E-C38F-4358-AE06-0CA72E50579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05918" y="3085829"/>
            <a:ext cx="2719472" cy="2060850"/>
          </a:xfrm>
          <a:prstGeom prst="rect">
            <a:avLst/>
          </a:prstGeom>
        </p:spPr>
      </p:pic>
    </p:spTree>
    <p:extLst>
      <p:ext uri="{BB962C8B-B14F-4D97-AF65-F5344CB8AC3E}">
        <p14:creationId xmlns:p14="http://schemas.microsoft.com/office/powerpoint/2010/main" val="2290364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028700" y="1350399"/>
            <a:ext cx="15316200" cy="2150973"/>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05- </a:t>
            </a:r>
            <a:r>
              <a:rPr lang="en-US" sz="6410" dirty="0" err="1">
                <a:solidFill>
                  <a:srgbClr val="000000"/>
                </a:solidFill>
                <a:latin typeface="Abhaya Libre Regular"/>
              </a:rPr>
              <a:t>Podjetja</a:t>
            </a:r>
            <a:r>
              <a:rPr lang="en-US" sz="6410" dirty="0">
                <a:solidFill>
                  <a:srgbClr val="000000"/>
                </a:solidFill>
                <a:latin typeface="Abhaya Libre Regular"/>
              </a:rPr>
              <a:t>, ki </a:t>
            </a:r>
            <a:r>
              <a:rPr lang="en-US" sz="6410" dirty="0" err="1">
                <a:solidFill>
                  <a:srgbClr val="000000"/>
                </a:solidFill>
                <a:latin typeface="Abhaya Libre Regular"/>
              </a:rPr>
              <a:t>vlagajo</a:t>
            </a:r>
            <a:r>
              <a:rPr lang="en-US" sz="6410" dirty="0">
                <a:solidFill>
                  <a:srgbClr val="000000"/>
                </a:solidFill>
                <a:latin typeface="Abhaya Libre Regular"/>
              </a:rPr>
              <a:t> v </a:t>
            </a:r>
            <a:r>
              <a:rPr lang="en-US" sz="6410" dirty="0" err="1">
                <a:solidFill>
                  <a:srgbClr val="000000"/>
                </a:solidFill>
                <a:latin typeface="Abhaya Libre Regular"/>
              </a:rPr>
              <a:t>prekvalifikacijo</a:t>
            </a:r>
            <a:r>
              <a:rPr lang="en-US" sz="6410" dirty="0">
                <a:solidFill>
                  <a:srgbClr val="000000"/>
                </a:solidFill>
                <a:latin typeface="Abhaya Libre Regular"/>
              </a:rPr>
              <a:t>/</a:t>
            </a:r>
            <a:r>
              <a:rPr lang="en-US" sz="6410" dirty="0" err="1">
                <a:solidFill>
                  <a:srgbClr val="000000"/>
                </a:solidFill>
                <a:latin typeface="Abhaya Libre Regular"/>
              </a:rPr>
              <a:t>nadgradnjo</a:t>
            </a:r>
            <a:r>
              <a:rPr lang="en-US" sz="6410" dirty="0">
                <a:solidFill>
                  <a:srgbClr val="000000"/>
                </a:solidFill>
                <a:latin typeface="Abhaya Libre Regular"/>
              </a:rPr>
              <a:t> </a:t>
            </a:r>
            <a:r>
              <a:rPr lang="en-US" sz="6410" dirty="0" err="1">
                <a:solidFill>
                  <a:srgbClr val="000000"/>
                </a:solidFill>
                <a:latin typeface="Abhaya Libre Regular"/>
              </a:rPr>
              <a:t>znanja</a:t>
            </a:r>
            <a:r>
              <a:rPr lang="en-US" sz="6410" dirty="0">
                <a:solidFill>
                  <a:srgbClr val="000000"/>
                </a:solidFill>
                <a:latin typeface="Abhaya Libre Regular"/>
              </a:rPr>
              <a:t> in </a:t>
            </a:r>
            <a:r>
              <a:rPr lang="en-US" sz="6410" dirty="0" err="1">
                <a:solidFill>
                  <a:srgbClr val="000000"/>
                </a:solidFill>
                <a:latin typeface="Abhaya Libre Regular"/>
              </a:rPr>
              <a:t>spretnosti</a:t>
            </a:r>
            <a:r>
              <a:rPr lang="en-US" sz="6410" dirty="0">
                <a:solidFill>
                  <a:srgbClr val="000000"/>
                </a:solidFill>
                <a:latin typeface="Abhaya Libre Regular"/>
              </a:rPr>
              <a:t> </a:t>
            </a:r>
            <a:r>
              <a:rPr lang="en-US" sz="6410" dirty="0" err="1">
                <a:solidFill>
                  <a:srgbClr val="000000"/>
                </a:solidFill>
                <a:latin typeface="Abhaya Libre Regular"/>
              </a:rPr>
              <a:t>osebja</a:t>
            </a:r>
            <a:endParaRPr lang="en-US" sz="6410" b="1" dirty="0">
              <a:solidFill>
                <a:srgbClr val="000000"/>
              </a:solidFill>
              <a:latin typeface="Abhaya Libre Regular"/>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4782433" y="7411957"/>
            <a:ext cx="11622266" cy="123880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9" name="Picture 9"/>
          <p:cNvPicPr>
            <a:picLocks noChangeAspect="1"/>
          </p:cNvPicPr>
          <p:nvPr/>
        </p:nvPicPr>
        <p:blipFill>
          <a:blip r:embed="rId6"/>
          <a:srcRect/>
          <a:stretch>
            <a:fillRect/>
          </a:stretch>
        </p:blipFill>
        <p:spPr>
          <a:xfrm>
            <a:off x="16418708" y="0"/>
            <a:ext cx="1869292" cy="1869292"/>
          </a:xfrm>
          <a:prstGeom prst="rect">
            <a:avLst/>
          </a:prstGeom>
        </p:spPr>
      </p:pic>
      <p:pic>
        <p:nvPicPr>
          <p:cNvPr id="10" name="Picture 10"/>
          <p:cNvPicPr>
            <a:picLocks noChangeAspect="1"/>
          </p:cNvPicPr>
          <p:nvPr/>
        </p:nvPicPr>
        <p:blipFill>
          <a:blip r:embed="rId7"/>
          <a:srcRect/>
          <a:stretch>
            <a:fillRect/>
          </a:stretch>
        </p:blipFill>
        <p:spPr>
          <a:xfrm>
            <a:off x="7870030" y="9245916"/>
            <a:ext cx="3710720" cy="779251"/>
          </a:xfrm>
          <a:prstGeom prst="rect">
            <a:avLst/>
          </a:prstGeom>
        </p:spPr>
      </p:pic>
      <p:sp>
        <p:nvSpPr>
          <p:cNvPr id="14" name="TextBox 29">
            <a:extLst>
              <a:ext uri="{FF2B5EF4-FFF2-40B4-BE49-F238E27FC236}">
                <a16:creationId xmlns:a16="http://schemas.microsoft.com/office/drawing/2014/main" id="{588C908A-39E9-84B5-7311-CA241622FFFB}"/>
              </a:ext>
            </a:extLst>
          </p:cNvPr>
          <p:cNvSpPr txBox="1"/>
          <p:nvPr/>
        </p:nvSpPr>
        <p:spPr>
          <a:xfrm>
            <a:off x="3276600" y="5626720"/>
            <a:ext cx="11404626" cy="1291379"/>
          </a:xfrm>
          <a:prstGeom prst="rect">
            <a:avLst/>
          </a:prstGeom>
        </p:spPr>
        <p:txBody>
          <a:bodyPr wrap="square" lIns="0" tIns="0" rIns="0" bIns="0" rtlCol="0" anchor="t">
            <a:spAutoFit/>
          </a:bodyPr>
          <a:lstStyle/>
          <a:p>
            <a:pPr algn="just">
              <a:lnSpc>
                <a:spcPts val="3359"/>
              </a:lnSpc>
            </a:pPr>
            <a:r>
              <a:rPr lang="en-US" sz="2400" b="1" spc="-36" dirty="0">
                <a:solidFill>
                  <a:srgbClr val="000000"/>
                </a:solidFill>
                <a:latin typeface="Abhaya Libre Regular"/>
              </a:rPr>
              <a:t>Google </a:t>
            </a:r>
            <a:r>
              <a:rPr lang="en-US" sz="2400" spc="-36" dirty="0">
                <a:solidFill>
                  <a:srgbClr val="000000"/>
                </a:solidFill>
                <a:latin typeface="Abhaya Libre Regular"/>
              </a:rPr>
              <a:t>v </a:t>
            </a:r>
            <a:r>
              <a:rPr lang="en-US" sz="2400" spc="-36" dirty="0" err="1">
                <a:solidFill>
                  <a:srgbClr val="000000"/>
                </a:solidFill>
                <a:latin typeface="Abhaya Libre Regular"/>
              </a:rPr>
              <a:t>svojem</a:t>
            </a:r>
            <a:r>
              <a:rPr lang="en-US" sz="2400" spc="-36" dirty="0">
                <a:solidFill>
                  <a:srgbClr val="000000"/>
                </a:solidFill>
                <a:latin typeface="Abhaya Libre Regular"/>
              </a:rPr>
              <a:t> </a:t>
            </a:r>
            <a:r>
              <a:rPr lang="en-US" sz="2400" spc="-36" dirty="0" err="1">
                <a:solidFill>
                  <a:srgbClr val="000000"/>
                </a:solidFill>
                <a:latin typeface="Abhaya Libre Regular"/>
              </a:rPr>
              <a:t>revolucionarnem</a:t>
            </a:r>
            <a:r>
              <a:rPr lang="en-US" sz="2400" spc="-36" dirty="0">
                <a:solidFill>
                  <a:srgbClr val="000000"/>
                </a:solidFill>
                <a:latin typeface="Abhaya Libre Regular"/>
              </a:rPr>
              <a:t> </a:t>
            </a:r>
            <a:r>
              <a:rPr lang="en-US" sz="2400" spc="-36" dirty="0" err="1">
                <a:solidFill>
                  <a:srgbClr val="000000"/>
                </a:solidFill>
                <a:latin typeface="Abhaya Libre Regular"/>
              </a:rPr>
              <a:t>programu</a:t>
            </a:r>
            <a:r>
              <a:rPr lang="en-US" sz="2400" spc="-36" dirty="0">
                <a:solidFill>
                  <a:srgbClr val="000000"/>
                </a:solidFill>
                <a:latin typeface="Abhaya Libre Regular"/>
              </a:rPr>
              <a:t> z </a:t>
            </a:r>
            <a:r>
              <a:rPr lang="en-US" sz="2400" spc="-36" dirty="0" err="1">
                <a:solidFill>
                  <a:srgbClr val="000000"/>
                </a:solidFill>
                <a:latin typeface="Abhaya Libre Regular"/>
              </a:rPr>
              <a:t>interaktivnimi</a:t>
            </a:r>
            <a:r>
              <a:rPr lang="en-US" sz="2400" spc="-36" dirty="0">
                <a:solidFill>
                  <a:srgbClr val="000000"/>
                </a:solidFill>
                <a:latin typeface="Abhaya Libre Regular"/>
              </a:rPr>
              <a:t> </a:t>
            </a:r>
            <a:r>
              <a:rPr lang="en-US" sz="2400" spc="-36" dirty="0" err="1">
                <a:solidFill>
                  <a:srgbClr val="000000"/>
                </a:solidFill>
                <a:latin typeface="Abhaya Libre Regular"/>
              </a:rPr>
              <a:t>vsebinami</a:t>
            </a:r>
            <a:r>
              <a:rPr lang="en-US" sz="2400" spc="-36" dirty="0">
                <a:solidFill>
                  <a:srgbClr val="000000"/>
                </a:solidFill>
                <a:latin typeface="Abhaya Libre Regular"/>
              </a:rPr>
              <a:t> </a:t>
            </a:r>
            <a:r>
              <a:rPr lang="en-US" sz="2400" spc="-36" dirty="0" err="1">
                <a:solidFill>
                  <a:srgbClr val="000000"/>
                </a:solidFill>
                <a:latin typeface="Abhaya Libre Regular"/>
              </a:rPr>
              <a:t>ponuja</a:t>
            </a:r>
            <a:r>
              <a:rPr lang="en-US" sz="2400" spc="-36" dirty="0">
                <a:solidFill>
                  <a:srgbClr val="000000"/>
                </a:solidFill>
                <a:latin typeface="Abhaya Libre Regular"/>
              </a:rPr>
              <a:t> </a:t>
            </a:r>
            <a:r>
              <a:rPr lang="en-US" sz="2400" b="1" spc="-36" dirty="0" err="1">
                <a:solidFill>
                  <a:srgbClr val="000000"/>
                </a:solidFill>
                <a:latin typeface="Abhaya Libre Regular"/>
              </a:rPr>
              <a:t>spletno</a:t>
            </a:r>
            <a:r>
              <a:rPr lang="en-US" sz="2400" b="1" spc="-36" dirty="0">
                <a:solidFill>
                  <a:srgbClr val="000000"/>
                </a:solidFill>
                <a:latin typeface="Abhaya Libre Regular"/>
              </a:rPr>
              <a:t> </a:t>
            </a:r>
            <a:r>
              <a:rPr lang="en-US" sz="2400" b="1" spc="-36" dirty="0" err="1">
                <a:solidFill>
                  <a:srgbClr val="000000"/>
                </a:solidFill>
                <a:latin typeface="Abhaya Libre Regular"/>
              </a:rPr>
              <a:t>usposabljanje</a:t>
            </a:r>
            <a:r>
              <a:rPr lang="en-US" sz="2400" b="1" spc="-36" dirty="0">
                <a:solidFill>
                  <a:srgbClr val="000000"/>
                </a:solidFill>
                <a:latin typeface="Abhaya Libre Regular"/>
              </a:rPr>
              <a:t> za </a:t>
            </a:r>
            <a:r>
              <a:rPr lang="en-US" sz="2400" b="1" spc="-36" dirty="0" err="1">
                <a:solidFill>
                  <a:srgbClr val="000000"/>
                </a:solidFill>
                <a:latin typeface="Abhaya Libre Regular"/>
              </a:rPr>
              <a:t>temeljne</a:t>
            </a:r>
            <a:r>
              <a:rPr lang="en-US" sz="2400" b="1" spc="-36" dirty="0">
                <a:solidFill>
                  <a:srgbClr val="000000"/>
                </a:solidFill>
                <a:latin typeface="Abhaya Libre Regular"/>
              </a:rPr>
              <a:t> in </a:t>
            </a:r>
            <a:r>
              <a:rPr lang="en-US" sz="2400" b="1" spc="-36" dirty="0" err="1">
                <a:solidFill>
                  <a:srgbClr val="000000"/>
                </a:solidFill>
                <a:latin typeface="Abhaya Libre Regular"/>
              </a:rPr>
              <a:t>zahtevne</a:t>
            </a:r>
            <a:r>
              <a:rPr lang="en-US" sz="2400" b="1" spc="-36" dirty="0">
                <a:solidFill>
                  <a:srgbClr val="000000"/>
                </a:solidFill>
                <a:latin typeface="Abhaya Libre Regular"/>
              </a:rPr>
              <a:t> </a:t>
            </a:r>
            <a:r>
              <a:rPr lang="en-US" sz="2400" b="1" spc="-36" dirty="0" err="1">
                <a:solidFill>
                  <a:srgbClr val="000000"/>
                </a:solidFill>
                <a:latin typeface="Abhaya Libre Regular"/>
              </a:rPr>
              <a:t>koncepte</a:t>
            </a:r>
            <a:r>
              <a:rPr lang="en-US" sz="2400" b="1" spc="-36" dirty="0">
                <a:solidFill>
                  <a:srgbClr val="000000"/>
                </a:solidFill>
                <a:latin typeface="Abhaya Libre Regular"/>
              </a:rPr>
              <a:t> IT,</a:t>
            </a:r>
            <a:r>
              <a:rPr lang="en-US" sz="2400" spc="-36" dirty="0">
                <a:solidFill>
                  <a:srgbClr val="000000"/>
                </a:solidFill>
                <a:latin typeface="Abhaya Libre Regular"/>
              </a:rPr>
              <a:t> </a:t>
            </a:r>
            <a:r>
              <a:rPr lang="en-US" sz="2400" spc="-36" dirty="0" err="1">
                <a:solidFill>
                  <a:srgbClr val="000000"/>
                </a:solidFill>
                <a:latin typeface="Abhaya Libre Regular"/>
              </a:rPr>
              <a:t>vključno</a:t>
            </a:r>
            <a:r>
              <a:rPr lang="en-US" sz="2400" spc="-36" dirty="0">
                <a:solidFill>
                  <a:srgbClr val="000000"/>
                </a:solidFill>
                <a:latin typeface="Abhaya Libre Regular"/>
              </a:rPr>
              <a:t> s </a:t>
            </a:r>
            <a:r>
              <a:rPr lang="en-US" sz="2400" spc="-36" dirty="0" err="1">
                <a:solidFill>
                  <a:srgbClr val="000000"/>
                </a:solidFill>
                <a:latin typeface="Abhaya Libre Regular"/>
              </a:rPr>
              <a:t>praktičnimi</a:t>
            </a:r>
            <a:r>
              <a:rPr lang="en-US" sz="2400" spc="-36" dirty="0">
                <a:solidFill>
                  <a:srgbClr val="000000"/>
                </a:solidFill>
                <a:latin typeface="Abhaya Libre Regular"/>
              </a:rPr>
              <a:t> </a:t>
            </a:r>
            <a:r>
              <a:rPr lang="en-US" sz="2400" spc="-36" dirty="0" err="1">
                <a:solidFill>
                  <a:srgbClr val="000000"/>
                </a:solidFill>
                <a:latin typeface="Abhaya Libre Regular"/>
              </a:rPr>
              <a:t>projekti</a:t>
            </a:r>
            <a:r>
              <a:rPr lang="en-US" sz="2400" spc="-36" dirty="0">
                <a:solidFill>
                  <a:srgbClr val="000000"/>
                </a:solidFill>
                <a:latin typeface="Abhaya Libre Regular"/>
              </a:rPr>
              <a:t>, </a:t>
            </a:r>
            <a:r>
              <a:rPr lang="en-US" sz="2400" spc="-36" dirty="0" err="1">
                <a:solidFill>
                  <a:srgbClr val="000000"/>
                </a:solidFill>
                <a:latin typeface="Abhaya Libre Regular"/>
              </a:rPr>
              <a:t>ter</a:t>
            </a:r>
            <a:r>
              <a:rPr lang="en-US" sz="2400" spc="-36" dirty="0">
                <a:solidFill>
                  <a:srgbClr val="000000"/>
                </a:solidFill>
                <a:latin typeface="Abhaya Libre Regular"/>
              </a:rPr>
              <a:t> </a:t>
            </a:r>
            <a:r>
              <a:rPr lang="en-US" sz="2400" spc="-36" dirty="0" err="1">
                <a:solidFill>
                  <a:srgbClr val="000000"/>
                </a:solidFill>
                <a:latin typeface="Abhaya Libre Regular"/>
              </a:rPr>
              <a:t>dostop</a:t>
            </a:r>
            <a:r>
              <a:rPr lang="en-US" sz="2400" spc="-36" dirty="0">
                <a:solidFill>
                  <a:srgbClr val="000000"/>
                </a:solidFill>
                <a:latin typeface="Abhaya Libre Regular"/>
              </a:rPr>
              <a:t> do </a:t>
            </a:r>
            <a:r>
              <a:rPr lang="en-US" sz="2400" spc="-36" dirty="0" err="1">
                <a:solidFill>
                  <a:srgbClr val="000000"/>
                </a:solidFill>
                <a:latin typeface="Abhaya Libre Regular"/>
              </a:rPr>
              <a:t>poklicne</a:t>
            </a:r>
            <a:r>
              <a:rPr lang="en-US" sz="2400" spc="-36" dirty="0">
                <a:solidFill>
                  <a:srgbClr val="000000"/>
                </a:solidFill>
                <a:latin typeface="Abhaya Libre Regular"/>
              </a:rPr>
              <a:t> </a:t>
            </a:r>
            <a:r>
              <a:rPr lang="en-US" sz="2400" spc="-36" dirty="0" err="1">
                <a:solidFill>
                  <a:srgbClr val="000000"/>
                </a:solidFill>
                <a:latin typeface="Abhaya Libre Regular"/>
              </a:rPr>
              <a:t>pomoči</a:t>
            </a:r>
            <a:r>
              <a:rPr lang="en-US" sz="2400" spc="-36" dirty="0">
                <a:solidFill>
                  <a:srgbClr val="000000"/>
                </a:solidFill>
                <a:latin typeface="Abhaya Libre Regular"/>
              </a:rPr>
              <a:t>.</a:t>
            </a:r>
          </a:p>
        </p:txBody>
      </p:sp>
      <p:pic>
        <p:nvPicPr>
          <p:cNvPr id="3" name="Picture 2" descr="Logo&#10;&#10;Description automatically generated">
            <a:extLst>
              <a:ext uri="{FF2B5EF4-FFF2-40B4-BE49-F238E27FC236}">
                <a16:creationId xmlns:a16="http://schemas.microsoft.com/office/drawing/2014/main" id="{A225FC99-8F6E-6845-B18C-8D83197D490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77000" y="3274207"/>
            <a:ext cx="3738586" cy="1869293"/>
          </a:xfrm>
          <a:prstGeom prst="rect">
            <a:avLst/>
          </a:prstGeom>
        </p:spPr>
      </p:pic>
    </p:spTree>
    <p:extLst>
      <p:ext uri="{BB962C8B-B14F-4D97-AF65-F5344CB8AC3E}">
        <p14:creationId xmlns:p14="http://schemas.microsoft.com/office/powerpoint/2010/main" val="1599728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795228" y="1486302"/>
            <a:ext cx="15623480" cy="2150973"/>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05- </a:t>
            </a:r>
            <a:r>
              <a:rPr lang="en-US" sz="6410" dirty="0" err="1">
                <a:solidFill>
                  <a:srgbClr val="000000"/>
                </a:solidFill>
                <a:latin typeface="Abhaya Libre Regular"/>
              </a:rPr>
              <a:t>Podjetja</a:t>
            </a:r>
            <a:r>
              <a:rPr lang="en-US" sz="6410" dirty="0">
                <a:solidFill>
                  <a:srgbClr val="000000"/>
                </a:solidFill>
                <a:latin typeface="Abhaya Libre Regular"/>
              </a:rPr>
              <a:t>, ki </a:t>
            </a:r>
            <a:r>
              <a:rPr lang="en-US" sz="6410" dirty="0" err="1">
                <a:solidFill>
                  <a:srgbClr val="000000"/>
                </a:solidFill>
                <a:latin typeface="Abhaya Libre Regular"/>
              </a:rPr>
              <a:t>vlagajo</a:t>
            </a:r>
            <a:r>
              <a:rPr lang="en-US" sz="6410" dirty="0">
                <a:solidFill>
                  <a:srgbClr val="000000"/>
                </a:solidFill>
                <a:latin typeface="Abhaya Libre Regular"/>
              </a:rPr>
              <a:t> v </a:t>
            </a:r>
            <a:r>
              <a:rPr lang="en-US" sz="6410" dirty="0" err="1">
                <a:solidFill>
                  <a:srgbClr val="000000"/>
                </a:solidFill>
                <a:latin typeface="Abhaya Libre Regular"/>
              </a:rPr>
              <a:t>prekvalifikacijo</a:t>
            </a:r>
            <a:r>
              <a:rPr lang="en-US" sz="6410" dirty="0">
                <a:solidFill>
                  <a:srgbClr val="000000"/>
                </a:solidFill>
                <a:latin typeface="Abhaya Libre Regular"/>
              </a:rPr>
              <a:t>/</a:t>
            </a:r>
            <a:r>
              <a:rPr lang="en-US" sz="6410" dirty="0" err="1">
                <a:solidFill>
                  <a:srgbClr val="000000"/>
                </a:solidFill>
                <a:latin typeface="Abhaya Libre Regular"/>
              </a:rPr>
              <a:t>nadgradnjo</a:t>
            </a:r>
            <a:r>
              <a:rPr lang="en-US" sz="6410" dirty="0">
                <a:solidFill>
                  <a:srgbClr val="000000"/>
                </a:solidFill>
                <a:latin typeface="Abhaya Libre Regular"/>
              </a:rPr>
              <a:t> </a:t>
            </a:r>
            <a:r>
              <a:rPr lang="en-US" sz="6410" dirty="0" err="1">
                <a:solidFill>
                  <a:srgbClr val="000000"/>
                </a:solidFill>
                <a:latin typeface="Abhaya Libre Regular"/>
              </a:rPr>
              <a:t>znanja</a:t>
            </a:r>
            <a:r>
              <a:rPr lang="en-US" sz="6410" dirty="0">
                <a:solidFill>
                  <a:srgbClr val="000000"/>
                </a:solidFill>
                <a:latin typeface="Abhaya Libre Regular"/>
              </a:rPr>
              <a:t> in </a:t>
            </a:r>
            <a:r>
              <a:rPr lang="en-US" sz="6410" dirty="0" err="1">
                <a:solidFill>
                  <a:srgbClr val="000000"/>
                </a:solidFill>
                <a:latin typeface="Abhaya Libre Regular"/>
              </a:rPr>
              <a:t>spretnosti</a:t>
            </a:r>
            <a:r>
              <a:rPr lang="en-US" sz="6410" dirty="0">
                <a:solidFill>
                  <a:srgbClr val="000000"/>
                </a:solidFill>
                <a:latin typeface="Abhaya Libre Regular"/>
              </a:rPr>
              <a:t> </a:t>
            </a:r>
            <a:r>
              <a:rPr lang="en-US" sz="6410" dirty="0" err="1">
                <a:solidFill>
                  <a:srgbClr val="000000"/>
                </a:solidFill>
                <a:latin typeface="Abhaya Libre Regular"/>
              </a:rPr>
              <a:t>osebja</a:t>
            </a:r>
            <a:endParaRPr lang="en-US" sz="6410" b="1" dirty="0">
              <a:solidFill>
                <a:srgbClr val="000000"/>
              </a:solidFill>
              <a:latin typeface="Abhaya Libre Regular"/>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4782433" y="7411957"/>
            <a:ext cx="11622266" cy="123880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9" name="Picture 9"/>
          <p:cNvPicPr>
            <a:picLocks noChangeAspect="1"/>
          </p:cNvPicPr>
          <p:nvPr/>
        </p:nvPicPr>
        <p:blipFill>
          <a:blip r:embed="rId6"/>
          <a:srcRect/>
          <a:stretch>
            <a:fillRect/>
          </a:stretch>
        </p:blipFill>
        <p:spPr>
          <a:xfrm>
            <a:off x="16418708" y="0"/>
            <a:ext cx="1869292" cy="1869292"/>
          </a:xfrm>
          <a:prstGeom prst="rect">
            <a:avLst/>
          </a:prstGeom>
        </p:spPr>
      </p:pic>
      <p:pic>
        <p:nvPicPr>
          <p:cNvPr id="10" name="Picture 10"/>
          <p:cNvPicPr>
            <a:picLocks noChangeAspect="1"/>
          </p:cNvPicPr>
          <p:nvPr/>
        </p:nvPicPr>
        <p:blipFill>
          <a:blip r:embed="rId7"/>
          <a:srcRect/>
          <a:stretch>
            <a:fillRect/>
          </a:stretch>
        </p:blipFill>
        <p:spPr>
          <a:xfrm>
            <a:off x="7870030" y="9245916"/>
            <a:ext cx="3710720" cy="779251"/>
          </a:xfrm>
          <a:prstGeom prst="rect">
            <a:avLst/>
          </a:prstGeom>
        </p:spPr>
      </p:pic>
      <p:sp>
        <p:nvSpPr>
          <p:cNvPr id="14" name="TextBox 29">
            <a:extLst>
              <a:ext uri="{FF2B5EF4-FFF2-40B4-BE49-F238E27FC236}">
                <a16:creationId xmlns:a16="http://schemas.microsoft.com/office/drawing/2014/main" id="{588C908A-39E9-84B5-7311-CA241622FFFB}"/>
              </a:ext>
            </a:extLst>
          </p:cNvPr>
          <p:cNvSpPr txBox="1"/>
          <p:nvPr/>
        </p:nvSpPr>
        <p:spPr>
          <a:xfrm>
            <a:off x="2895600" y="5626720"/>
            <a:ext cx="12344400" cy="1291379"/>
          </a:xfrm>
          <a:prstGeom prst="rect">
            <a:avLst/>
          </a:prstGeom>
        </p:spPr>
        <p:txBody>
          <a:bodyPr wrap="square" lIns="0" tIns="0" rIns="0" bIns="0" rtlCol="0" anchor="t">
            <a:spAutoFit/>
          </a:bodyPr>
          <a:lstStyle/>
          <a:p>
            <a:pPr algn="just">
              <a:lnSpc>
                <a:spcPts val="3359"/>
              </a:lnSpc>
            </a:pPr>
            <a:r>
              <a:rPr lang="en-US" sz="2400" b="1" spc="-36" dirty="0">
                <a:solidFill>
                  <a:srgbClr val="000000"/>
                </a:solidFill>
                <a:latin typeface="Abhaya Libre Regular"/>
              </a:rPr>
              <a:t>Marriott International </a:t>
            </a:r>
            <a:r>
              <a:rPr lang="en-US" sz="2400" b="1" spc="-36" dirty="0" err="1">
                <a:solidFill>
                  <a:srgbClr val="000000"/>
                </a:solidFill>
                <a:latin typeface="Abhaya Libre Regular"/>
              </a:rPr>
              <a:t>ponuja</a:t>
            </a:r>
            <a:r>
              <a:rPr lang="en-US" sz="2400" b="1" spc="-36" dirty="0">
                <a:solidFill>
                  <a:srgbClr val="000000"/>
                </a:solidFill>
                <a:latin typeface="Abhaya Libre Regular"/>
              </a:rPr>
              <a:t> </a:t>
            </a:r>
            <a:r>
              <a:rPr lang="en-US" sz="2400" b="1" spc="-36" dirty="0" err="1">
                <a:solidFill>
                  <a:srgbClr val="000000"/>
                </a:solidFill>
                <a:latin typeface="Abhaya Libre Regular"/>
              </a:rPr>
              <a:t>dva</a:t>
            </a:r>
            <a:r>
              <a:rPr lang="en-US" sz="2400" b="1" spc="-36" dirty="0">
                <a:solidFill>
                  <a:srgbClr val="000000"/>
                </a:solidFill>
                <a:latin typeface="Abhaya Libre Regular"/>
              </a:rPr>
              <a:t> </a:t>
            </a:r>
            <a:r>
              <a:rPr lang="en-US" sz="2400" b="1" spc="-36" dirty="0" err="1">
                <a:solidFill>
                  <a:srgbClr val="000000"/>
                </a:solidFill>
                <a:latin typeface="Abhaya Libre Regular"/>
              </a:rPr>
              <a:t>programa</a:t>
            </a:r>
            <a:r>
              <a:rPr lang="en-US" sz="2400" b="1" spc="-36" dirty="0">
                <a:solidFill>
                  <a:srgbClr val="000000"/>
                </a:solidFill>
                <a:latin typeface="Abhaya Libre Regular"/>
              </a:rPr>
              <a:t> za </a:t>
            </a:r>
            <a:r>
              <a:rPr lang="en-US" sz="2400" b="1" spc="-36" dirty="0" err="1">
                <a:solidFill>
                  <a:srgbClr val="000000"/>
                </a:solidFill>
                <a:latin typeface="Abhaya Libre Regular"/>
              </a:rPr>
              <a:t>razvoj</a:t>
            </a:r>
            <a:r>
              <a:rPr lang="en-US" sz="2400" b="1" spc="-36" dirty="0">
                <a:solidFill>
                  <a:srgbClr val="000000"/>
                </a:solidFill>
                <a:latin typeface="Abhaya Libre Regular"/>
              </a:rPr>
              <a:t> </a:t>
            </a:r>
            <a:r>
              <a:rPr lang="en-US" sz="2400" spc="-36" dirty="0" err="1">
                <a:solidFill>
                  <a:srgbClr val="000000"/>
                </a:solidFill>
                <a:latin typeface="Abhaya Libre Regular"/>
              </a:rPr>
              <a:t>zaposlenih</a:t>
            </a:r>
            <a:r>
              <a:rPr lang="en-US" sz="2400" spc="-36" dirty="0">
                <a:solidFill>
                  <a:srgbClr val="000000"/>
                </a:solidFill>
                <a:latin typeface="Abhaya Libre Regular"/>
              </a:rPr>
              <a:t> in je </a:t>
            </a:r>
            <a:r>
              <a:rPr lang="en-US" sz="2400" spc="-36" dirty="0" err="1">
                <a:solidFill>
                  <a:srgbClr val="000000"/>
                </a:solidFill>
                <a:latin typeface="Abhaya Libre Regular"/>
              </a:rPr>
              <a:t>vedno</a:t>
            </a:r>
            <a:r>
              <a:rPr lang="en-US" sz="2400" spc="-36" dirty="0">
                <a:solidFill>
                  <a:srgbClr val="000000"/>
                </a:solidFill>
                <a:latin typeface="Abhaya Libre Regular"/>
              </a:rPr>
              <a:t> </a:t>
            </a:r>
            <a:r>
              <a:rPr lang="en-US" sz="2400" spc="-36" dirty="0" err="1">
                <a:solidFill>
                  <a:srgbClr val="000000"/>
                </a:solidFill>
                <a:latin typeface="Abhaya Libre Regular"/>
              </a:rPr>
              <a:t>znova</a:t>
            </a:r>
            <a:r>
              <a:rPr lang="en-US" sz="2400" spc="-36" dirty="0">
                <a:solidFill>
                  <a:srgbClr val="000000"/>
                </a:solidFill>
                <a:latin typeface="Abhaya Libre Regular"/>
              </a:rPr>
              <a:t> </a:t>
            </a:r>
            <a:r>
              <a:rPr lang="en-US" sz="2400" spc="-36" dirty="0" err="1">
                <a:solidFill>
                  <a:srgbClr val="000000"/>
                </a:solidFill>
                <a:latin typeface="Abhaya Libre Regular"/>
              </a:rPr>
              <a:t>ocenjen</a:t>
            </a:r>
            <a:r>
              <a:rPr lang="en-US" sz="2400" spc="-36" dirty="0">
                <a:solidFill>
                  <a:srgbClr val="000000"/>
                </a:solidFill>
                <a:latin typeface="Abhaya Libre Regular"/>
              </a:rPr>
              <a:t> </a:t>
            </a:r>
            <a:r>
              <a:rPr lang="en-US" sz="2400" spc="-36" dirty="0" err="1">
                <a:solidFill>
                  <a:srgbClr val="000000"/>
                </a:solidFill>
                <a:latin typeface="Abhaya Libre Regular"/>
              </a:rPr>
              <a:t>kot</a:t>
            </a:r>
            <a:r>
              <a:rPr lang="en-US" sz="2400" spc="-36" dirty="0">
                <a:solidFill>
                  <a:srgbClr val="000000"/>
                </a:solidFill>
                <a:latin typeface="Abhaya Libre Regular"/>
              </a:rPr>
              <a:t> </a:t>
            </a:r>
            <a:r>
              <a:rPr lang="en-US" sz="2400" spc="-36" dirty="0" err="1">
                <a:solidFill>
                  <a:srgbClr val="000000"/>
                </a:solidFill>
                <a:latin typeface="Abhaya Libre Regular"/>
              </a:rPr>
              <a:t>najboljši</a:t>
            </a:r>
            <a:r>
              <a:rPr lang="en-US" sz="2400" spc="-36" dirty="0">
                <a:solidFill>
                  <a:srgbClr val="000000"/>
                </a:solidFill>
                <a:latin typeface="Abhaya Libre Regular"/>
              </a:rPr>
              <a:t> </a:t>
            </a:r>
            <a:r>
              <a:rPr lang="en-US" sz="2400" spc="-36" dirty="0" err="1">
                <a:solidFill>
                  <a:srgbClr val="000000"/>
                </a:solidFill>
                <a:latin typeface="Abhaya Libre Regular"/>
              </a:rPr>
              <a:t>delodajalec</a:t>
            </a:r>
            <a:r>
              <a:rPr lang="en-US" sz="2400" spc="-36" dirty="0">
                <a:solidFill>
                  <a:srgbClr val="000000"/>
                </a:solidFill>
                <a:latin typeface="Abhaya Libre Regular"/>
              </a:rPr>
              <a:t> </a:t>
            </a:r>
            <a:r>
              <a:rPr lang="en-US" sz="2400" spc="-36" dirty="0" err="1">
                <a:solidFill>
                  <a:srgbClr val="000000"/>
                </a:solidFill>
                <a:latin typeface="Abhaya Libre Regular"/>
              </a:rPr>
              <a:t>na</a:t>
            </a:r>
            <a:r>
              <a:rPr lang="en-US" sz="2400" spc="-36" dirty="0">
                <a:solidFill>
                  <a:srgbClr val="000000"/>
                </a:solidFill>
                <a:latin typeface="Abhaya Libre Regular"/>
              </a:rPr>
              <a:t> </a:t>
            </a:r>
            <a:r>
              <a:rPr lang="en-US" sz="2400" spc="-36" dirty="0" err="1">
                <a:solidFill>
                  <a:srgbClr val="000000"/>
                </a:solidFill>
                <a:latin typeface="Abhaya Libre Regular"/>
              </a:rPr>
              <a:t>azijsko-pacifiškem</a:t>
            </a:r>
            <a:r>
              <a:rPr lang="en-US" sz="2400" spc="-36" dirty="0">
                <a:solidFill>
                  <a:srgbClr val="000000"/>
                </a:solidFill>
                <a:latin typeface="Abhaya Libre Regular"/>
              </a:rPr>
              <a:t> </a:t>
            </a:r>
            <a:r>
              <a:rPr lang="en-US" sz="2400" spc="-36" dirty="0" err="1">
                <a:solidFill>
                  <a:srgbClr val="000000"/>
                </a:solidFill>
                <a:latin typeface="Abhaya Libre Regular"/>
              </a:rPr>
              <a:t>območju</a:t>
            </a:r>
            <a:r>
              <a:rPr lang="en-US" sz="2400" spc="-36" dirty="0">
                <a:solidFill>
                  <a:srgbClr val="000000"/>
                </a:solidFill>
                <a:latin typeface="Abhaya Libre Regular"/>
              </a:rPr>
              <a:t>. </a:t>
            </a:r>
            <a:r>
              <a:rPr lang="en-US" sz="2400" spc="-36" dirty="0" err="1">
                <a:solidFill>
                  <a:srgbClr val="000000"/>
                </a:solidFill>
                <a:latin typeface="Abhaya Libre Regular"/>
              </a:rPr>
              <a:t>Nedavni</a:t>
            </a:r>
            <a:r>
              <a:rPr lang="en-US" sz="2400" spc="-36" dirty="0">
                <a:solidFill>
                  <a:srgbClr val="000000"/>
                </a:solidFill>
                <a:latin typeface="Abhaya Libre Regular"/>
              </a:rPr>
              <a:t> </a:t>
            </a:r>
            <a:r>
              <a:rPr lang="en-US" sz="2400" spc="-36" dirty="0" err="1">
                <a:solidFill>
                  <a:srgbClr val="000000"/>
                </a:solidFill>
                <a:latin typeface="Abhaya Libre Regular"/>
              </a:rPr>
              <a:t>univerzitetni</a:t>
            </a:r>
            <a:r>
              <a:rPr lang="en-US" sz="2400" spc="-36" dirty="0">
                <a:solidFill>
                  <a:srgbClr val="000000"/>
                </a:solidFill>
                <a:latin typeface="Abhaya Libre Regular"/>
              </a:rPr>
              <a:t> </a:t>
            </a:r>
            <a:r>
              <a:rPr lang="en-US" sz="2400" spc="-36" dirty="0" err="1">
                <a:solidFill>
                  <a:srgbClr val="000000"/>
                </a:solidFill>
                <a:latin typeface="Abhaya Libre Regular"/>
              </a:rPr>
              <a:t>diplomanti</a:t>
            </a:r>
            <a:r>
              <a:rPr lang="en-US" sz="2400" spc="-36" dirty="0">
                <a:solidFill>
                  <a:srgbClr val="000000"/>
                </a:solidFill>
                <a:latin typeface="Abhaya Libre Regular"/>
              </a:rPr>
              <a:t> se </a:t>
            </a:r>
            <a:r>
              <a:rPr lang="en-US" sz="2400" spc="-36" dirty="0" err="1">
                <a:solidFill>
                  <a:srgbClr val="000000"/>
                </a:solidFill>
                <a:latin typeface="Abhaya Libre Regular"/>
              </a:rPr>
              <a:t>usposabljajo</a:t>
            </a:r>
            <a:r>
              <a:rPr lang="en-US" sz="2400" spc="-36" dirty="0">
                <a:solidFill>
                  <a:srgbClr val="000000"/>
                </a:solidFill>
                <a:latin typeface="Abhaya Libre Regular"/>
              </a:rPr>
              <a:t> v </a:t>
            </a:r>
            <a:r>
              <a:rPr lang="en-US" sz="2400" spc="-36" dirty="0" err="1">
                <a:solidFill>
                  <a:srgbClr val="000000"/>
                </a:solidFill>
                <a:latin typeface="Abhaya Libre Regular"/>
              </a:rPr>
              <a:t>programu</a:t>
            </a:r>
            <a:r>
              <a:rPr lang="en-US" sz="2400" spc="-36" dirty="0">
                <a:solidFill>
                  <a:srgbClr val="000000"/>
                </a:solidFill>
                <a:latin typeface="Abhaya Libre Regular"/>
              </a:rPr>
              <a:t> Global Voyage Leadership Development, da bi </a:t>
            </a:r>
            <a:r>
              <a:rPr lang="en-US" sz="2400" spc="-36" dirty="0" err="1">
                <a:solidFill>
                  <a:srgbClr val="000000"/>
                </a:solidFill>
                <a:latin typeface="Abhaya Libre Regular"/>
              </a:rPr>
              <a:t>postali</a:t>
            </a:r>
            <a:r>
              <a:rPr lang="en-US" sz="2400" spc="-36" dirty="0">
                <a:solidFill>
                  <a:srgbClr val="000000"/>
                </a:solidFill>
                <a:latin typeface="Abhaya Libre Regular"/>
              </a:rPr>
              <a:t> </a:t>
            </a:r>
            <a:r>
              <a:rPr lang="en-US" sz="2400" spc="-36" dirty="0" err="1">
                <a:solidFill>
                  <a:srgbClr val="000000"/>
                </a:solidFill>
                <a:latin typeface="Abhaya Libre Regular"/>
              </a:rPr>
              <a:t>bodoči</a:t>
            </a:r>
            <a:r>
              <a:rPr lang="en-US" sz="2400" spc="-36" dirty="0">
                <a:solidFill>
                  <a:srgbClr val="000000"/>
                </a:solidFill>
                <a:latin typeface="Abhaya Libre Regular"/>
              </a:rPr>
              <a:t> </a:t>
            </a:r>
            <a:r>
              <a:rPr lang="en-US" sz="2400" spc="-36" dirty="0" err="1">
                <a:solidFill>
                  <a:srgbClr val="000000"/>
                </a:solidFill>
                <a:latin typeface="Abhaya Libre Regular"/>
              </a:rPr>
              <a:t>vodje</a:t>
            </a:r>
            <a:r>
              <a:rPr lang="en-US" sz="2400" spc="-36" dirty="0">
                <a:solidFill>
                  <a:srgbClr val="000000"/>
                </a:solidFill>
                <a:latin typeface="Abhaya Libre Regular"/>
              </a:rPr>
              <a:t> v </a:t>
            </a:r>
            <a:r>
              <a:rPr lang="en-US" sz="2400" spc="-36" dirty="0" err="1">
                <a:solidFill>
                  <a:srgbClr val="000000"/>
                </a:solidFill>
                <a:latin typeface="Abhaya Libre Regular"/>
              </a:rPr>
              <a:t>podjetju</a:t>
            </a:r>
            <a:r>
              <a:rPr lang="en-US" sz="2400" spc="-36" dirty="0">
                <a:solidFill>
                  <a:srgbClr val="000000"/>
                </a:solidFill>
                <a:latin typeface="Abhaya Libre Regular"/>
              </a:rPr>
              <a:t>.</a:t>
            </a:r>
          </a:p>
        </p:txBody>
      </p:sp>
      <p:pic>
        <p:nvPicPr>
          <p:cNvPr id="5" name="Picture 4" descr="Shape&#10;&#10;Description automatically generated with medium confidence">
            <a:extLst>
              <a:ext uri="{FF2B5EF4-FFF2-40B4-BE49-F238E27FC236}">
                <a16:creationId xmlns:a16="http://schemas.microsoft.com/office/drawing/2014/main" id="{DE649B2D-305A-1A5C-8512-8F0B320EA0B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77000" y="3700630"/>
            <a:ext cx="4071343" cy="1291379"/>
          </a:xfrm>
          <a:prstGeom prst="rect">
            <a:avLst/>
          </a:prstGeom>
        </p:spPr>
      </p:pic>
    </p:spTree>
    <p:extLst>
      <p:ext uri="{BB962C8B-B14F-4D97-AF65-F5344CB8AC3E}">
        <p14:creationId xmlns:p14="http://schemas.microsoft.com/office/powerpoint/2010/main" val="9183831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8"/>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614497">
            <a:off x="17215841" y="8047725"/>
            <a:ext cx="4352147" cy="4346443"/>
          </a:xfrm>
          <a:prstGeom prst="rect">
            <a:avLst/>
          </a:prstGeom>
        </p:spPr>
      </p:pic>
      <p:sp>
        <p:nvSpPr>
          <p:cNvPr id="7" name="TextBox 7"/>
          <p:cNvSpPr txBox="1"/>
          <p:nvPr/>
        </p:nvSpPr>
        <p:spPr>
          <a:xfrm>
            <a:off x="3754010" y="1169994"/>
            <a:ext cx="10464969" cy="2089033"/>
          </a:xfrm>
          <a:prstGeom prst="rect">
            <a:avLst/>
          </a:prstGeom>
        </p:spPr>
        <p:txBody>
          <a:bodyPr wrap="square" lIns="0" tIns="0" rIns="0" bIns="0" rtlCol="0" anchor="t">
            <a:spAutoFit/>
          </a:bodyPr>
          <a:lstStyle/>
          <a:p>
            <a:pPr algn="ctr">
              <a:lnSpc>
                <a:spcPts val="5449"/>
              </a:lnSpc>
            </a:pPr>
            <a:r>
              <a:rPr lang="en-US" sz="4800" b="1" i="0" dirty="0">
                <a:solidFill>
                  <a:srgbClr val="0F0F0F"/>
                </a:solidFill>
                <a:effectLst/>
                <a:latin typeface="Abhaya Libre Regular" panose="020B0604020202020204" charset="0"/>
                <a:cs typeface="Abhaya Libre Regular" panose="020B0604020202020204" charset="0"/>
              </a:rPr>
              <a:t>06 -</a:t>
            </a:r>
            <a:r>
              <a:rPr lang="en-US" sz="4800" b="1" i="0" dirty="0" err="1">
                <a:solidFill>
                  <a:srgbClr val="0F0F0F"/>
                </a:solidFill>
                <a:effectLst/>
                <a:latin typeface="Abhaya Libre Regular" panose="020B0604020202020204" charset="0"/>
                <a:cs typeface="Abhaya Libre Regular" panose="020B0604020202020204" charset="0"/>
              </a:rPr>
              <a:t>Kako</a:t>
            </a:r>
            <a:r>
              <a:rPr lang="en-US" sz="4800" b="1" i="0" dirty="0">
                <a:solidFill>
                  <a:srgbClr val="0F0F0F"/>
                </a:solidFill>
                <a:effectLst/>
                <a:latin typeface="Abhaya Libre Regular" panose="020B0604020202020204" charset="0"/>
                <a:cs typeface="Abhaya Libre Regular" panose="020B0604020202020204" charset="0"/>
              </a:rPr>
              <a:t> </a:t>
            </a:r>
            <a:r>
              <a:rPr lang="en-US" sz="4800" b="1" i="0" dirty="0" err="1">
                <a:solidFill>
                  <a:srgbClr val="0F0F0F"/>
                </a:solidFill>
                <a:effectLst/>
                <a:latin typeface="Abhaya Libre Regular" panose="020B0604020202020204" charset="0"/>
                <a:cs typeface="Abhaya Libre Regular" panose="020B0604020202020204" charset="0"/>
              </a:rPr>
              <a:t>izboljšati</a:t>
            </a:r>
            <a:r>
              <a:rPr lang="en-US" sz="4800" b="1" i="0" dirty="0">
                <a:solidFill>
                  <a:srgbClr val="0F0F0F"/>
                </a:solidFill>
                <a:effectLst/>
                <a:latin typeface="Abhaya Libre Regular" panose="020B0604020202020204" charset="0"/>
                <a:cs typeface="Abhaya Libre Regular" panose="020B0604020202020204" charset="0"/>
              </a:rPr>
              <a:t> in </a:t>
            </a:r>
            <a:r>
              <a:rPr lang="en-US" sz="4800" b="1" i="0" dirty="0" err="1">
                <a:solidFill>
                  <a:srgbClr val="0F0F0F"/>
                </a:solidFill>
                <a:effectLst/>
                <a:latin typeface="Abhaya Libre Regular" panose="020B0604020202020204" charset="0"/>
                <a:cs typeface="Abhaya Libre Regular" panose="020B0604020202020204" charset="0"/>
              </a:rPr>
              <a:t>ponovno</a:t>
            </a:r>
            <a:r>
              <a:rPr lang="en-US" sz="4800" b="1" i="0" dirty="0">
                <a:solidFill>
                  <a:srgbClr val="0F0F0F"/>
                </a:solidFill>
                <a:effectLst/>
                <a:latin typeface="Abhaya Libre Regular" panose="020B0604020202020204" charset="0"/>
                <a:cs typeface="Abhaya Libre Regular" panose="020B0604020202020204" charset="0"/>
              </a:rPr>
              <a:t> </a:t>
            </a:r>
            <a:r>
              <a:rPr lang="en-US" sz="4800" b="1" i="0" dirty="0" err="1">
                <a:solidFill>
                  <a:srgbClr val="0F0F0F"/>
                </a:solidFill>
                <a:effectLst/>
                <a:latin typeface="Abhaya Libre Regular" panose="020B0604020202020204" charset="0"/>
                <a:cs typeface="Abhaya Libre Regular" panose="020B0604020202020204" charset="0"/>
              </a:rPr>
              <a:t>usposobiti</a:t>
            </a:r>
            <a:r>
              <a:rPr lang="en-US" sz="4800" b="1" i="0" dirty="0">
                <a:solidFill>
                  <a:srgbClr val="0F0F0F"/>
                </a:solidFill>
                <a:effectLst/>
                <a:latin typeface="Abhaya Libre Regular" panose="020B0604020202020204" charset="0"/>
                <a:cs typeface="Abhaya Libre Regular" panose="020B0604020202020204" charset="0"/>
              </a:rPr>
              <a:t> </a:t>
            </a:r>
            <a:r>
              <a:rPr lang="en-US" sz="4800" b="1" i="0" dirty="0" err="1">
                <a:solidFill>
                  <a:srgbClr val="0F0F0F"/>
                </a:solidFill>
                <a:effectLst/>
                <a:latin typeface="Abhaya Libre Regular" panose="020B0604020202020204" charset="0"/>
                <a:cs typeface="Abhaya Libre Regular" panose="020B0604020202020204" charset="0"/>
              </a:rPr>
              <a:t>delovno</a:t>
            </a:r>
            <a:r>
              <a:rPr lang="en-US" sz="4800" b="1" i="0" dirty="0">
                <a:solidFill>
                  <a:srgbClr val="0F0F0F"/>
                </a:solidFill>
                <a:effectLst/>
                <a:latin typeface="Abhaya Libre Regular" panose="020B0604020202020204" charset="0"/>
                <a:cs typeface="Abhaya Libre Regular" panose="020B0604020202020204" charset="0"/>
              </a:rPr>
              <a:t> silo za </a:t>
            </a:r>
            <a:r>
              <a:rPr lang="en-US" sz="4800" b="1" i="0" dirty="0" err="1">
                <a:solidFill>
                  <a:srgbClr val="0F0F0F"/>
                </a:solidFill>
                <a:effectLst/>
                <a:latin typeface="Abhaya Libre Regular" panose="020B0604020202020204" charset="0"/>
                <a:cs typeface="Abhaya Libre Regular" panose="020B0604020202020204" charset="0"/>
              </a:rPr>
              <a:t>digitalno</a:t>
            </a:r>
            <a:r>
              <a:rPr lang="en-US" sz="4800" b="1" i="0" dirty="0">
                <a:solidFill>
                  <a:srgbClr val="0F0F0F"/>
                </a:solidFill>
                <a:effectLst/>
                <a:latin typeface="Abhaya Libre Regular" panose="020B0604020202020204" charset="0"/>
                <a:cs typeface="Abhaya Libre Regular" panose="020B0604020202020204" charset="0"/>
              </a:rPr>
              <a:t> </a:t>
            </a:r>
            <a:r>
              <a:rPr lang="en-US" sz="4800" b="1" i="0" dirty="0" err="1">
                <a:solidFill>
                  <a:srgbClr val="0F0F0F"/>
                </a:solidFill>
                <a:effectLst/>
                <a:latin typeface="Abhaya Libre Regular" panose="020B0604020202020204" charset="0"/>
                <a:cs typeface="Abhaya Libre Regular" panose="020B0604020202020204" charset="0"/>
              </a:rPr>
              <a:t>dobo</a:t>
            </a:r>
            <a:endParaRPr lang="en-US" sz="4800" b="1" i="0" dirty="0">
              <a:solidFill>
                <a:srgbClr val="0F0F0F"/>
              </a:solidFill>
              <a:effectLst/>
              <a:latin typeface="Abhaya Libre Regular" panose="020B0604020202020204" charset="0"/>
              <a:cs typeface="Abhaya Libre Regular" panose="020B0604020202020204" charset="0"/>
            </a:endParaRPr>
          </a:p>
          <a:p>
            <a:pPr algn="ctr">
              <a:lnSpc>
                <a:spcPts val="5449"/>
              </a:lnSpc>
            </a:pPr>
            <a:endParaRPr lang="en-US" sz="4800" dirty="0">
              <a:solidFill>
                <a:srgbClr val="000000"/>
              </a:solidFill>
              <a:latin typeface="Abhaya Libre Regular"/>
            </a:endParaRPr>
          </a:p>
        </p:txBody>
      </p:sp>
      <p:pic>
        <p:nvPicPr>
          <p:cNvPr id="8" name="Online Media 7" title="How to Upskill and Reskill your Workforce for the Digital Age">
            <a:hlinkClick r:id="" action="ppaction://media"/>
            <a:extLst>
              <a:ext uri="{FF2B5EF4-FFF2-40B4-BE49-F238E27FC236}">
                <a16:creationId xmlns:a16="http://schemas.microsoft.com/office/drawing/2014/main" id="{34819FA9-218C-FF16-55BD-7FF1168F263C}"/>
              </a:ext>
            </a:extLst>
          </p:cNvPr>
          <p:cNvPicPr>
            <a:picLocks noRot="1" noChangeAspect="1"/>
          </p:cNvPicPr>
          <p:nvPr>
            <a:videoFile r:link="rId1"/>
          </p:nvPr>
        </p:nvPicPr>
        <p:blipFill>
          <a:blip r:embed="rId11"/>
          <a:stretch>
            <a:fillRect/>
          </a:stretch>
        </p:blipFill>
        <p:spPr>
          <a:xfrm>
            <a:off x="4897010" y="3192858"/>
            <a:ext cx="8577419" cy="4846242"/>
          </a:xfrm>
          <a:prstGeom prst="rect">
            <a:avLst/>
          </a:prstGeom>
        </p:spPr>
      </p:pic>
      <p:sp>
        <p:nvSpPr>
          <p:cNvPr id="9" name="TextBox 8">
            <a:extLst>
              <a:ext uri="{FF2B5EF4-FFF2-40B4-BE49-F238E27FC236}">
                <a16:creationId xmlns:a16="http://schemas.microsoft.com/office/drawing/2014/main" id="{654DE9CD-31A4-653F-14B0-C425DB1794B3}"/>
              </a:ext>
            </a:extLst>
          </p:cNvPr>
          <p:cNvSpPr txBox="1"/>
          <p:nvPr/>
        </p:nvSpPr>
        <p:spPr>
          <a:xfrm>
            <a:off x="6332454" y="8172835"/>
            <a:ext cx="6037487" cy="338554"/>
          </a:xfrm>
          <a:prstGeom prst="rect">
            <a:avLst/>
          </a:prstGeom>
          <a:noFill/>
        </p:spPr>
        <p:txBody>
          <a:bodyPr wrap="none" rtlCol="0">
            <a:spAutoFit/>
          </a:bodyPr>
          <a:lstStyle/>
          <a:p>
            <a:r>
              <a:rPr lang="sl-SI" sz="1600" dirty="0"/>
              <a:t>Referenca za v</a:t>
            </a:r>
            <a:r>
              <a:rPr lang="en-US" sz="1600" dirty="0" err="1"/>
              <a:t>ideo</a:t>
            </a:r>
            <a:r>
              <a:rPr lang="en-US" sz="1600" dirty="0"/>
              <a:t>: https://www.youtube.com/watch?v=3sdm65O_2jI</a:t>
            </a:r>
          </a:p>
        </p:txBody>
      </p:sp>
    </p:spTree>
    <p:extLst>
      <p:ext uri="{BB962C8B-B14F-4D97-AF65-F5344CB8AC3E}">
        <p14:creationId xmlns:p14="http://schemas.microsoft.com/office/powerpoint/2010/main" val="267740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67879">
            <a:off x="15048952" y="6594634"/>
            <a:ext cx="5721823" cy="566980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228850">
            <a:off x="-3894162" y="-4468275"/>
            <a:ext cx="6836042" cy="677389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878502" y="8579500"/>
            <a:ext cx="2556197" cy="275128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632729">
            <a:off x="17605408" y="3001377"/>
            <a:ext cx="4881157" cy="4874760"/>
          </a:xfrm>
          <a:prstGeom prst="rect">
            <a:avLst/>
          </a:prstGeom>
        </p:spPr>
      </p:pic>
      <p:pic>
        <p:nvPicPr>
          <p:cNvPr id="6" name="Picture 6"/>
          <p:cNvPicPr>
            <a:picLocks noChangeAspect="1"/>
          </p:cNvPicPr>
          <p:nvPr/>
        </p:nvPicPr>
        <p:blipFill>
          <a:blip r:embed="rId10"/>
          <a:srcRect/>
          <a:stretch>
            <a:fillRect/>
          </a:stretch>
        </p:blipFill>
        <p:spPr>
          <a:xfrm>
            <a:off x="16418708" y="0"/>
            <a:ext cx="1869292" cy="1869292"/>
          </a:xfrm>
          <a:prstGeom prst="rect">
            <a:avLst/>
          </a:prstGeom>
        </p:spPr>
      </p:pic>
      <p:sp>
        <p:nvSpPr>
          <p:cNvPr id="7" name="TextBox 7"/>
          <p:cNvSpPr txBox="1"/>
          <p:nvPr/>
        </p:nvSpPr>
        <p:spPr>
          <a:xfrm>
            <a:off x="2216658" y="1880228"/>
            <a:ext cx="13709141" cy="7363554"/>
          </a:xfrm>
          <a:prstGeom prst="rect">
            <a:avLst/>
          </a:prstGeom>
        </p:spPr>
        <p:txBody>
          <a:bodyPr wrap="square" lIns="0" tIns="0" rIns="0" bIns="0" rtlCol="0" anchor="t">
            <a:spAutoFit/>
          </a:bodyPr>
          <a:lstStyle/>
          <a:p>
            <a:pPr>
              <a:lnSpc>
                <a:spcPts val="3600"/>
              </a:lnSpc>
            </a:pPr>
            <a:r>
              <a:rPr lang="en-US" sz="2400" spc="-36" dirty="0">
                <a:solidFill>
                  <a:srgbClr val="000000"/>
                </a:solidFill>
                <a:latin typeface="Abhaya Libre Regular"/>
              </a:rPr>
              <a:t>https://www.sciencedirect.com/science/article/pii/S1877042811030023</a:t>
            </a:r>
          </a:p>
          <a:p>
            <a:pPr>
              <a:lnSpc>
                <a:spcPts val="3600"/>
              </a:lnSpc>
            </a:pPr>
            <a:r>
              <a:rPr lang="en-US" sz="2400" spc="-36" dirty="0">
                <a:solidFill>
                  <a:srgbClr val="000000"/>
                </a:solidFill>
                <a:latin typeface="Abhaya Libre Regular"/>
              </a:rPr>
              <a:t>https://www.valamis.com/hub/lifelong-learning#importance-of-lifelong-learning</a:t>
            </a:r>
          </a:p>
          <a:p>
            <a:pPr>
              <a:lnSpc>
                <a:spcPts val="3600"/>
              </a:lnSpc>
            </a:pPr>
            <a:r>
              <a:rPr lang="en-US" sz="2400" spc="-36" dirty="0">
                <a:solidFill>
                  <a:srgbClr val="000000"/>
                </a:solidFill>
                <a:latin typeface="Abhaya Libre Regular"/>
              </a:rPr>
              <a:t>https://www.guykat.com/blog/5-benefits-of-promoting-lifelong-learning-in-the-workplace</a:t>
            </a:r>
          </a:p>
          <a:p>
            <a:pPr>
              <a:lnSpc>
                <a:spcPts val="3600"/>
              </a:lnSpc>
            </a:pPr>
            <a:r>
              <a:rPr lang="en-US" sz="2400" spc="-36" dirty="0">
                <a:solidFill>
                  <a:srgbClr val="000000"/>
                </a:solidFill>
                <a:latin typeface="Abhaya Libre Regular"/>
              </a:rPr>
              <a:t>https://whatfix.com/blog/reskilling/</a:t>
            </a:r>
          </a:p>
          <a:p>
            <a:pPr>
              <a:lnSpc>
                <a:spcPts val="3600"/>
              </a:lnSpc>
            </a:pPr>
            <a:r>
              <a:rPr lang="en-US" sz="2400" spc="-36" dirty="0">
                <a:solidFill>
                  <a:srgbClr val="000000"/>
                </a:solidFill>
                <a:latin typeface="Abhaya Libre Regular"/>
              </a:rPr>
              <a:t>https://www.betterup.com/blog/reskilling</a:t>
            </a:r>
          </a:p>
          <a:p>
            <a:pPr>
              <a:lnSpc>
                <a:spcPts val="3600"/>
              </a:lnSpc>
            </a:pPr>
            <a:r>
              <a:rPr lang="en-US" sz="2400" spc="-36" dirty="0">
                <a:solidFill>
                  <a:srgbClr val="000000"/>
                </a:solidFill>
                <a:latin typeface="Abhaya Libre Regular"/>
              </a:rPr>
              <a:t>https://edyoucated.org/blog/benefits-of-upskilling-your-staff</a:t>
            </a:r>
          </a:p>
          <a:p>
            <a:pPr marL="0" lvl="0" indent="0" algn="l">
              <a:lnSpc>
                <a:spcPts val="3600"/>
              </a:lnSpc>
              <a:spcBef>
                <a:spcPct val="0"/>
              </a:spcBef>
            </a:pPr>
            <a:r>
              <a:rPr lang="en-US" sz="2400" spc="-36" dirty="0">
                <a:solidFill>
                  <a:srgbClr val="000000"/>
                </a:solidFill>
                <a:latin typeface="Abhaya Libre Regular"/>
                <a:hlinkClick r:id="rId11"/>
              </a:rPr>
              <a:t>https://www.skillsyouneed.com/rhubarb/upskilling-professional-life.html</a:t>
            </a:r>
            <a:endParaRPr lang="en-US" sz="2400" spc="-36" dirty="0">
              <a:solidFill>
                <a:srgbClr val="000000"/>
              </a:solidFill>
              <a:latin typeface="Abhaya Libre Regular"/>
            </a:endParaRPr>
          </a:p>
          <a:p>
            <a:pPr marL="0" lvl="0" indent="0" algn="l">
              <a:lnSpc>
                <a:spcPts val="3600"/>
              </a:lnSpc>
              <a:spcBef>
                <a:spcPct val="0"/>
              </a:spcBef>
            </a:pPr>
            <a:r>
              <a:rPr lang="en-US" sz="2400" spc="-36" dirty="0">
                <a:solidFill>
                  <a:srgbClr val="000000"/>
                </a:solidFill>
                <a:latin typeface="Abhaya Libre Regular"/>
                <a:hlinkClick r:id="rId12"/>
              </a:rPr>
              <a:t>https://www.eseibusinessschool.com/3-reasons-why-upskilling-or-reskilling-is-important-in-2021/</a:t>
            </a:r>
            <a:endParaRPr lang="en-US" sz="2400" spc="-36" dirty="0">
              <a:solidFill>
                <a:srgbClr val="000000"/>
              </a:solidFill>
              <a:latin typeface="Abhaya Libre Regular"/>
            </a:endParaRPr>
          </a:p>
          <a:p>
            <a:pPr marL="0" lvl="0" indent="0" algn="l">
              <a:lnSpc>
                <a:spcPts val="3600"/>
              </a:lnSpc>
              <a:spcBef>
                <a:spcPct val="0"/>
              </a:spcBef>
            </a:pPr>
            <a:r>
              <a:rPr lang="en-US" sz="2400" spc="-36" dirty="0">
                <a:solidFill>
                  <a:srgbClr val="000000"/>
                </a:solidFill>
                <a:latin typeface="Abhaya Libre Regular"/>
              </a:rPr>
              <a:t>ttps://www.docebo.com/learning-network/blog/upskill-reskill-employees-covid-19/</a:t>
            </a:r>
          </a:p>
          <a:p>
            <a:pPr marL="0" lvl="0" indent="0" algn="l">
              <a:lnSpc>
                <a:spcPts val="3600"/>
              </a:lnSpc>
              <a:spcBef>
                <a:spcPct val="0"/>
              </a:spcBef>
            </a:pPr>
            <a:r>
              <a:rPr lang="en-US" sz="2400" spc="-36" dirty="0">
                <a:solidFill>
                  <a:srgbClr val="000000"/>
                </a:solidFill>
                <a:latin typeface="Abhaya Libre Regular"/>
                <a:hlinkClick r:id="rId13"/>
              </a:rPr>
              <a:t>https://goi.mit.edu/2022/04/21/five-companies-investing-in-upskilling-the-workforce/</a:t>
            </a:r>
            <a:endParaRPr lang="en-US" sz="2400" spc="-36" dirty="0">
              <a:solidFill>
                <a:srgbClr val="000000"/>
              </a:solidFill>
              <a:latin typeface="Abhaya Libre Regular"/>
            </a:endParaRPr>
          </a:p>
          <a:p>
            <a:pPr marL="0" lvl="0" indent="0" algn="l">
              <a:lnSpc>
                <a:spcPts val="3600"/>
              </a:lnSpc>
              <a:spcBef>
                <a:spcPct val="0"/>
              </a:spcBef>
            </a:pPr>
            <a:r>
              <a:rPr lang="en-US" sz="2400" spc="-36" dirty="0">
                <a:solidFill>
                  <a:srgbClr val="000000"/>
                </a:solidFill>
                <a:latin typeface="Abhaya Libre Regular"/>
                <a:hlinkClick r:id="rId14"/>
              </a:rPr>
              <a:t>https://learning.google/life/</a:t>
            </a:r>
            <a:r>
              <a:rPr lang="en-US" sz="2400" spc="-36" dirty="0">
                <a:solidFill>
                  <a:srgbClr val="000000"/>
                </a:solidFill>
                <a:latin typeface="Abhaya Libre Regular"/>
              </a:rPr>
              <a:t> </a:t>
            </a:r>
          </a:p>
          <a:p>
            <a:pPr marL="0" lvl="0" indent="0" algn="l">
              <a:lnSpc>
                <a:spcPts val="3600"/>
              </a:lnSpc>
              <a:spcBef>
                <a:spcPct val="0"/>
              </a:spcBef>
            </a:pPr>
            <a:endParaRPr lang="en-US" sz="2400" spc="-36" dirty="0">
              <a:solidFill>
                <a:srgbClr val="000000"/>
              </a:solidFill>
              <a:latin typeface="Abhaya Libre Regular"/>
            </a:endParaRPr>
          </a:p>
          <a:p>
            <a:pPr marL="0" lvl="0" indent="0" algn="l">
              <a:lnSpc>
                <a:spcPts val="3600"/>
              </a:lnSpc>
              <a:spcBef>
                <a:spcPct val="0"/>
              </a:spcBef>
            </a:pPr>
            <a:endParaRPr lang="en-US" sz="2400" spc="-36" dirty="0">
              <a:solidFill>
                <a:srgbClr val="000000"/>
              </a:solidFill>
              <a:latin typeface="Abhaya Libre Regular"/>
            </a:endParaRPr>
          </a:p>
          <a:p>
            <a:pPr marL="0" lvl="0" indent="0" algn="l">
              <a:lnSpc>
                <a:spcPts val="3600"/>
              </a:lnSpc>
              <a:spcBef>
                <a:spcPct val="0"/>
              </a:spcBef>
            </a:pPr>
            <a:endParaRPr lang="en-US" sz="2400" spc="-36" dirty="0">
              <a:solidFill>
                <a:srgbClr val="000000"/>
              </a:solidFill>
              <a:latin typeface="Abhaya Libre Regular"/>
            </a:endParaRPr>
          </a:p>
          <a:p>
            <a:pPr marL="0" lvl="0" indent="0" algn="l">
              <a:lnSpc>
                <a:spcPts val="3600"/>
              </a:lnSpc>
              <a:spcBef>
                <a:spcPct val="0"/>
              </a:spcBef>
            </a:pPr>
            <a:endParaRPr lang="en-US" sz="2400" spc="-36" dirty="0">
              <a:solidFill>
                <a:srgbClr val="000000"/>
              </a:solidFill>
              <a:latin typeface="Abhaya Libre Regular"/>
            </a:endParaRPr>
          </a:p>
          <a:p>
            <a:pPr marL="0" lvl="0" indent="0" algn="l">
              <a:lnSpc>
                <a:spcPts val="3600"/>
              </a:lnSpc>
              <a:spcBef>
                <a:spcPct val="0"/>
              </a:spcBef>
            </a:pPr>
            <a:endParaRPr lang="en-US" sz="2400" spc="-36" dirty="0">
              <a:solidFill>
                <a:srgbClr val="000000"/>
              </a:solidFill>
              <a:latin typeface="Abhaya Libre Regular"/>
            </a:endParaRPr>
          </a:p>
        </p:txBody>
      </p:sp>
      <p:sp>
        <p:nvSpPr>
          <p:cNvPr id="8" name="TextBox 8"/>
          <p:cNvSpPr txBox="1"/>
          <p:nvPr/>
        </p:nvSpPr>
        <p:spPr>
          <a:xfrm>
            <a:off x="2216658" y="974368"/>
            <a:ext cx="8280738" cy="770736"/>
          </a:xfrm>
          <a:prstGeom prst="rect">
            <a:avLst/>
          </a:prstGeom>
        </p:spPr>
        <p:txBody>
          <a:bodyPr lIns="0" tIns="0" rIns="0" bIns="0" rtlCol="0" anchor="t">
            <a:spAutoFit/>
          </a:bodyPr>
          <a:lstStyle/>
          <a:p>
            <a:pPr>
              <a:lnSpc>
                <a:spcPts val="5449"/>
              </a:lnSpc>
            </a:pPr>
            <a:r>
              <a:rPr lang="en-US" sz="6410" dirty="0">
                <a:solidFill>
                  <a:srgbClr val="000000"/>
                </a:solidFill>
                <a:latin typeface="Abhaya Libre Regular Bold"/>
              </a:rPr>
              <a:t>Reference</a:t>
            </a:r>
          </a:p>
        </p:txBody>
      </p:sp>
      <p:pic>
        <p:nvPicPr>
          <p:cNvPr id="9" name="Picture 9"/>
          <p:cNvPicPr>
            <a:picLocks noChangeAspect="1"/>
          </p:cNvPicPr>
          <p:nvPr/>
        </p:nvPicPr>
        <p:blipFill>
          <a:blip r:embed="rId15"/>
          <a:srcRect/>
          <a:stretch>
            <a:fillRect/>
          </a:stretch>
        </p:blipFill>
        <p:spPr>
          <a:xfrm>
            <a:off x="7870030" y="9245916"/>
            <a:ext cx="3710720" cy="779251"/>
          </a:xfrm>
          <a:prstGeom prst="rect">
            <a:avLst/>
          </a:prstGeom>
        </p:spPr>
      </p:pic>
      <p:grpSp>
        <p:nvGrpSpPr>
          <p:cNvPr id="10" name="Group 10"/>
          <p:cNvGrpSpPr/>
          <p:nvPr/>
        </p:nvGrpSpPr>
        <p:grpSpPr>
          <a:xfrm>
            <a:off x="-906316" y="8854448"/>
            <a:ext cx="2900572" cy="807705"/>
            <a:chOff x="0" y="0"/>
            <a:chExt cx="3867430" cy="1076939"/>
          </a:xfrm>
        </p:grpSpPr>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0" y="0"/>
              <a:ext cx="3867430" cy="618789"/>
            </a:xfrm>
            <a:prstGeom prst="rect">
              <a:avLst/>
            </a:prstGeom>
          </p:spPr>
        </p:pic>
        <p:pic>
          <p:nvPicPr>
            <p:cNvPr id="12"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0" y="458151"/>
              <a:ext cx="3867430" cy="618789"/>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0155" y="837458"/>
            <a:ext cx="17927690" cy="963613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52805">
            <a:off x="6163950" y="-3326906"/>
            <a:ext cx="5364129" cy="536412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67879">
            <a:off x="16541943" y="7503474"/>
            <a:ext cx="5721823" cy="566980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196164">
            <a:off x="-5667382" y="8118007"/>
            <a:ext cx="11622266" cy="1238807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42319" y="-2559782"/>
            <a:ext cx="3334026" cy="3588482"/>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371492" y="9488339"/>
            <a:ext cx="2556197" cy="2751289"/>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185502">
            <a:off x="-3852602" y="189371"/>
            <a:ext cx="4352147" cy="4346443"/>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7379619">
            <a:off x="2804477" y="10361181"/>
            <a:ext cx="5810576" cy="5802961"/>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6632729">
            <a:off x="18127522" y="1732064"/>
            <a:ext cx="4881157" cy="4874760"/>
          </a:xfrm>
          <a:prstGeom prst="rect">
            <a:avLst/>
          </a:prstGeom>
        </p:spPr>
      </p:pic>
      <p:grpSp>
        <p:nvGrpSpPr>
          <p:cNvPr id="11" name="Group 11"/>
          <p:cNvGrpSpPr/>
          <p:nvPr/>
        </p:nvGrpSpPr>
        <p:grpSpPr>
          <a:xfrm>
            <a:off x="3249428" y="1707515"/>
            <a:ext cx="3086100" cy="2652117"/>
            <a:chOff x="0" y="0"/>
            <a:chExt cx="812800" cy="698500"/>
          </a:xfrm>
        </p:grpSpPr>
        <p:sp>
          <p:nvSpPr>
            <p:cNvPr id="12" name="Freeform 1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txBody>
            <a:bodyPr/>
            <a:lstStyle/>
            <a:p>
              <a:endParaRPr lang="sl-SI"/>
            </a:p>
          </p:txBody>
        </p:sp>
        <p:sp>
          <p:nvSpPr>
            <p:cNvPr id="13" name="TextBox 13"/>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5709765" y="3152626"/>
            <a:ext cx="3086100" cy="2652117"/>
            <a:chOff x="0" y="0"/>
            <a:chExt cx="812800" cy="698500"/>
          </a:xfrm>
        </p:grpSpPr>
        <p:sp>
          <p:nvSpPr>
            <p:cNvPr id="15" name="Freeform 1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txBody>
            <a:bodyPr/>
            <a:lstStyle/>
            <a:p>
              <a:endParaRPr lang="sl-SI"/>
            </a:p>
          </p:txBody>
        </p:sp>
        <p:sp>
          <p:nvSpPr>
            <p:cNvPr id="16" name="TextBox 16"/>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2691707" y="4508851"/>
            <a:ext cx="3643821" cy="3131408"/>
            <a:chOff x="0" y="0"/>
            <a:chExt cx="812800" cy="698500"/>
          </a:xfrm>
        </p:grpSpPr>
        <p:sp>
          <p:nvSpPr>
            <p:cNvPr id="18" name="Freeform 1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txBody>
            <a:bodyPr/>
            <a:lstStyle/>
            <a:p>
              <a:endParaRPr lang="sl-SI"/>
            </a:p>
          </p:txBody>
        </p:sp>
        <p:sp>
          <p:nvSpPr>
            <p:cNvPr id="19" name="TextBox 19"/>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5759915" y="6157168"/>
            <a:ext cx="3086100" cy="2652117"/>
            <a:chOff x="0" y="0"/>
            <a:chExt cx="812800" cy="698500"/>
          </a:xfrm>
        </p:grpSpPr>
        <p:sp>
          <p:nvSpPr>
            <p:cNvPr id="21" name="Freeform 21"/>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txBody>
            <a:bodyPr/>
            <a:lstStyle/>
            <a:p>
              <a:endParaRPr lang="sl-SI"/>
            </a:p>
          </p:txBody>
        </p:sp>
        <p:sp>
          <p:nvSpPr>
            <p:cNvPr id="22" name="TextBox 22"/>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8182339" y="4478685"/>
            <a:ext cx="3086100" cy="2652117"/>
            <a:chOff x="0" y="0"/>
            <a:chExt cx="812800" cy="698500"/>
          </a:xfrm>
        </p:grpSpPr>
        <p:sp>
          <p:nvSpPr>
            <p:cNvPr id="24" name="Freeform 2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txBody>
            <a:bodyPr/>
            <a:lstStyle/>
            <a:p>
              <a:endParaRPr lang="sl-SI"/>
            </a:p>
          </p:txBody>
        </p:sp>
        <p:sp>
          <p:nvSpPr>
            <p:cNvPr id="25" name="TextBox 2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10749353" y="3182792"/>
            <a:ext cx="3086100" cy="2652117"/>
            <a:chOff x="0" y="0"/>
            <a:chExt cx="812800" cy="698500"/>
          </a:xfrm>
        </p:grpSpPr>
        <p:sp>
          <p:nvSpPr>
            <p:cNvPr id="27" name="Freeform 2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txBody>
            <a:bodyPr/>
            <a:lstStyle/>
            <a:p>
              <a:endParaRPr lang="sl-SI"/>
            </a:p>
          </p:txBody>
        </p:sp>
        <p:sp>
          <p:nvSpPr>
            <p:cNvPr id="28" name="TextBox 2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10749353" y="5984128"/>
            <a:ext cx="3086100" cy="2652117"/>
            <a:chOff x="0" y="0"/>
            <a:chExt cx="812800" cy="698500"/>
          </a:xfrm>
        </p:grpSpPr>
        <p:sp>
          <p:nvSpPr>
            <p:cNvPr id="30" name="Freeform 3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txBody>
            <a:bodyPr/>
            <a:lstStyle/>
            <a:p>
              <a:endParaRPr lang="sl-SI"/>
            </a:p>
          </p:txBody>
        </p:sp>
        <p:sp>
          <p:nvSpPr>
            <p:cNvPr id="31" name="TextBox 31"/>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32" name="Group 32"/>
          <p:cNvGrpSpPr/>
          <p:nvPr/>
        </p:nvGrpSpPr>
        <p:grpSpPr>
          <a:xfrm>
            <a:off x="13225533" y="4508851"/>
            <a:ext cx="3086100" cy="2652117"/>
            <a:chOff x="0" y="0"/>
            <a:chExt cx="812800" cy="698500"/>
          </a:xfrm>
        </p:grpSpPr>
        <p:sp>
          <p:nvSpPr>
            <p:cNvPr id="33" name="Freeform 3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txBody>
            <a:bodyPr/>
            <a:lstStyle/>
            <a:p>
              <a:endParaRPr lang="sl-SI"/>
            </a:p>
          </p:txBody>
        </p:sp>
        <p:sp>
          <p:nvSpPr>
            <p:cNvPr id="34" name="TextBox 3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pic>
        <p:nvPicPr>
          <p:cNvPr id="35" name="Picture 35"/>
          <p:cNvPicPr>
            <a:picLocks noChangeAspect="1"/>
          </p:cNvPicPr>
          <p:nvPr/>
        </p:nvPicPr>
        <p:blipFill>
          <a:blip r:embed="rId18"/>
          <a:srcRect/>
          <a:stretch>
            <a:fillRect/>
          </a:stretch>
        </p:blipFill>
        <p:spPr>
          <a:xfrm>
            <a:off x="16418708" y="0"/>
            <a:ext cx="1869292" cy="1869292"/>
          </a:xfrm>
          <a:prstGeom prst="rect">
            <a:avLst/>
          </a:prstGeom>
        </p:spPr>
      </p:pic>
      <p:pic>
        <p:nvPicPr>
          <p:cNvPr id="36" name="Picture 36"/>
          <p:cNvPicPr>
            <a:picLocks noChangeAspect="1"/>
          </p:cNvPicPr>
          <p:nvPr/>
        </p:nvPicPr>
        <p:blipFill>
          <a:blip r:embed="rId19"/>
          <a:srcRect/>
          <a:stretch>
            <a:fillRect/>
          </a:stretch>
        </p:blipFill>
        <p:spPr>
          <a:xfrm>
            <a:off x="3687102" y="2559643"/>
            <a:ext cx="2210751" cy="947860"/>
          </a:xfrm>
          <a:prstGeom prst="rect">
            <a:avLst/>
          </a:prstGeom>
        </p:spPr>
      </p:pic>
      <p:pic>
        <p:nvPicPr>
          <p:cNvPr id="37" name="Picture 37"/>
          <p:cNvPicPr>
            <a:picLocks noChangeAspect="1"/>
          </p:cNvPicPr>
          <p:nvPr/>
        </p:nvPicPr>
        <p:blipFill>
          <a:blip r:embed="rId20"/>
          <a:srcRect/>
          <a:stretch>
            <a:fillRect/>
          </a:stretch>
        </p:blipFill>
        <p:spPr>
          <a:xfrm>
            <a:off x="6243886" y="3864404"/>
            <a:ext cx="2017858" cy="1288893"/>
          </a:xfrm>
          <a:prstGeom prst="rect">
            <a:avLst/>
          </a:prstGeom>
        </p:spPr>
      </p:pic>
      <p:pic>
        <p:nvPicPr>
          <p:cNvPr id="38" name="Picture 38"/>
          <p:cNvPicPr>
            <a:picLocks noChangeAspect="1"/>
          </p:cNvPicPr>
          <p:nvPr/>
        </p:nvPicPr>
        <p:blipFill>
          <a:blip r:embed="rId21"/>
          <a:srcRect/>
          <a:stretch>
            <a:fillRect/>
          </a:stretch>
        </p:blipFill>
        <p:spPr>
          <a:xfrm>
            <a:off x="2989668" y="5655524"/>
            <a:ext cx="3047900" cy="793115"/>
          </a:xfrm>
          <a:prstGeom prst="rect">
            <a:avLst/>
          </a:prstGeom>
        </p:spPr>
      </p:pic>
      <p:pic>
        <p:nvPicPr>
          <p:cNvPr id="39" name="Picture 39"/>
          <p:cNvPicPr>
            <a:picLocks noChangeAspect="1"/>
          </p:cNvPicPr>
          <p:nvPr/>
        </p:nvPicPr>
        <p:blipFill>
          <a:blip r:embed="rId22"/>
          <a:srcRect/>
          <a:stretch>
            <a:fillRect/>
          </a:stretch>
        </p:blipFill>
        <p:spPr>
          <a:xfrm>
            <a:off x="8630487" y="5274869"/>
            <a:ext cx="2189806" cy="937237"/>
          </a:xfrm>
          <a:prstGeom prst="rect">
            <a:avLst/>
          </a:prstGeom>
        </p:spPr>
      </p:pic>
      <p:pic>
        <p:nvPicPr>
          <p:cNvPr id="40" name="Picture 40"/>
          <p:cNvPicPr>
            <a:picLocks noChangeAspect="1"/>
          </p:cNvPicPr>
          <p:nvPr/>
        </p:nvPicPr>
        <p:blipFill>
          <a:blip r:embed="rId23"/>
          <a:srcRect/>
          <a:stretch>
            <a:fillRect/>
          </a:stretch>
        </p:blipFill>
        <p:spPr>
          <a:xfrm>
            <a:off x="11121878" y="4169443"/>
            <a:ext cx="2341050" cy="698495"/>
          </a:xfrm>
          <a:prstGeom prst="rect">
            <a:avLst/>
          </a:prstGeom>
        </p:spPr>
      </p:pic>
      <p:pic>
        <p:nvPicPr>
          <p:cNvPr id="41" name="Picture 41"/>
          <p:cNvPicPr>
            <a:picLocks noChangeAspect="1"/>
          </p:cNvPicPr>
          <p:nvPr/>
        </p:nvPicPr>
        <p:blipFill>
          <a:blip r:embed="rId24"/>
          <a:srcRect/>
          <a:stretch>
            <a:fillRect/>
          </a:stretch>
        </p:blipFill>
        <p:spPr>
          <a:xfrm>
            <a:off x="13225533" y="5274869"/>
            <a:ext cx="2941124" cy="1105653"/>
          </a:xfrm>
          <a:prstGeom prst="rect">
            <a:avLst/>
          </a:prstGeom>
        </p:spPr>
      </p:pic>
      <p:pic>
        <p:nvPicPr>
          <p:cNvPr id="42" name="Picture 42"/>
          <p:cNvPicPr>
            <a:picLocks noChangeAspect="1"/>
          </p:cNvPicPr>
          <p:nvPr/>
        </p:nvPicPr>
        <p:blipFill>
          <a:blip r:embed="rId25"/>
          <a:srcRect/>
          <a:stretch>
            <a:fillRect/>
          </a:stretch>
        </p:blipFill>
        <p:spPr>
          <a:xfrm>
            <a:off x="11121878" y="6279508"/>
            <a:ext cx="2425650" cy="2061358"/>
          </a:xfrm>
          <a:prstGeom prst="rect">
            <a:avLst/>
          </a:prstGeom>
        </p:spPr>
      </p:pic>
      <p:pic>
        <p:nvPicPr>
          <p:cNvPr id="43" name="Picture 43"/>
          <p:cNvPicPr>
            <a:picLocks noChangeAspect="1"/>
          </p:cNvPicPr>
          <p:nvPr/>
        </p:nvPicPr>
        <p:blipFill>
          <a:blip r:embed="rId26"/>
          <a:srcRect/>
          <a:stretch>
            <a:fillRect/>
          </a:stretch>
        </p:blipFill>
        <p:spPr>
          <a:xfrm>
            <a:off x="5831152" y="6271468"/>
            <a:ext cx="3014863" cy="2131759"/>
          </a:xfrm>
          <a:prstGeom prst="rect">
            <a:avLst/>
          </a:prstGeom>
        </p:spPr>
      </p:pic>
      <p:sp>
        <p:nvSpPr>
          <p:cNvPr id="44" name="TextBox 44"/>
          <p:cNvSpPr txBox="1"/>
          <p:nvPr/>
        </p:nvSpPr>
        <p:spPr>
          <a:xfrm>
            <a:off x="6608984" y="1228725"/>
            <a:ext cx="8280738" cy="770736"/>
          </a:xfrm>
          <a:prstGeom prst="rect">
            <a:avLst/>
          </a:prstGeom>
        </p:spPr>
        <p:txBody>
          <a:bodyPr lIns="0" tIns="0" rIns="0" bIns="0" rtlCol="0" anchor="t">
            <a:spAutoFit/>
          </a:bodyPr>
          <a:lstStyle/>
          <a:p>
            <a:pPr>
              <a:lnSpc>
                <a:spcPts val="5449"/>
              </a:lnSpc>
            </a:pPr>
            <a:r>
              <a:rPr lang="sl-SI" sz="6410" dirty="0">
                <a:solidFill>
                  <a:srgbClr val="000000"/>
                </a:solidFill>
                <a:latin typeface="Abhaya Libre Regular Bold"/>
              </a:rPr>
              <a:t>Partnerski konzorcij</a:t>
            </a:r>
            <a:endParaRPr lang="en-US" sz="6410" dirty="0">
              <a:solidFill>
                <a:srgbClr val="000000"/>
              </a:solidFill>
              <a:latin typeface="Abhaya Libre Regular Bold"/>
            </a:endParaRPr>
          </a:p>
        </p:txBody>
      </p:sp>
      <p:pic>
        <p:nvPicPr>
          <p:cNvPr id="45" name="Picture 45"/>
          <p:cNvPicPr>
            <a:picLocks noChangeAspect="1"/>
          </p:cNvPicPr>
          <p:nvPr/>
        </p:nvPicPr>
        <p:blipFill>
          <a:blip r:embed="rId27"/>
          <a:srcRect/>
          <a:stretch>
            <a:fillRect/>
          </a:stretch>
        </p:blipFill>
        <p:spPr>
          <a:xfrm>
            <a:off x="7870030" y="9245916"/>
            <a:ext cx="3710720" cy="779251"/>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2830888" y="4005165"/>
            <a:ext cx="12325712" cy="1733465"/>
          </a:xfrm>
          <a:prstGeom prst="rect">
            <a:avLst/>
          </a:prstGeom>
        </p:spPr>
        <p:txBody>
          <a:bodyPr lIns="0" tIns="0" rIns="0" bIns="0" rtlCol="0" anchor="t">
            <a:spAutoFit/>
          </a:bodyPr>
          <a:lstStyle/>
          <a:p>
            <a:pPr algn="ctr">
              <a:lnSpc>
                <a:spcPts val="12486"/>
              </a:lnSpc>
            </a:pPr>
            <a:r>
              <a:rPr lang="sl-SI" sz="14030" dirty="0">
                <a:solidFill>
                  <a:srgbClr val="000000"/>
                </a:solidFill>
                <a:latin typeface="Abhaya Libre Regular Bold Italics"/>
              </a:rPr>
              <a:t>Hvala </a:t>
            </a:r>
            <a:r>
              <a:rPr lang="en-US" sz="14030" dirty="0">
                <a:solidFill>
                  <a:srgbClr val="000000"/>
                </a:solidFill>
                <a:latin typeface="Abhaya Libre Regular Bold Italics"/>
              </a:rPr>
              <a:t>!</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52805">
            <a:off x="5778439" y="-2562204"/>
            <a:ext cx="5364129" cy="536412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67879">
            <a:off x="15048952" y="6594634"/>
            <a:ext cx="5721823" cy="566980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196164">
            <a:off x="-4478873" y="6861709"/>
            <a:ext cx="11622266" cy="1238807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28850">
            <a:off x="14026237" y="-3786037"/>
            <a:ext cx="6836042" cy="6773896"/>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014864">
            <a:off x="-336415" y="7596737"/>
            <a:ext cx="5099239" cy="1965525"/>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46191" y="-1794241"/>
            <a:ext cx="3334026" cy="3588482"/>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878502" y="8579500"/>
            <a:ext cx="2556197" cy="2751289"/>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85502">
            <a:off x="-3202910" y="120674"/>
            <a:ext cx="4352147" cy="4346443"/>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379619">
            <a:off x="3992986" y="9104884"/>
            <a:ext cx="5810576" cy="5802961"/>
          </a:xfrm>
          <a:prstGeom prst="rect">
            <a:avLst/>
          </a:prstGeom>
        </p:spPr>
      </p:pic>
      <p:pic>
        <p:nvPicPr>
          <p:cNvPr id="12"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6632729">
            <a:off x="16634531" y="823224"/>
            <a:ext cx="4881157" cy="4874760"/>
          </a:xfrm>
          <a:prstGeom prst="rect">
            <a:avLst/>
          </a:prstGeom>
        </p:spPr>
      </p:pic>
      <p:grpSp>
        <p:nvGrpSpPr>
          <p:cNvPr id="13" name="Group 13"/>
          <p:cNvGrpSpPr/>
          <p:nvPr/>
        </p:nvGrpSpPr>
        <p:grpSpPr>
          <a:xfrm>
            <a:off x="14267800" y="1219491"/>
            <a:ext cx="2900572" cy="807705"/>
            <a:chOff x="0" y="0"/>
            <a:chExt cx="3867430" cy="1076939"/>
          </a:xfrm>
        </p:grpSpPr>
        <p:pic>
          <p:nvPicPr>
            <p:cNvPr id="14"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0"/>
              <a:ext cx="3867430" cy="618789"/>
            </a:xfrm>
            <a:prstGeom prst="rect">
              <a:avLst/>
            </a:prstGeom>
          </p:spPr>
        </p:pic>
        <p:pic>
          <p:nvPicPr>
            <p:cNvPr id="15" name="Picture 15"/>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458151"/>
              <a:ext cx="3867430" cy="618789"/>
            </a:xfrm>
            <a:prstGeom prst="rect">
              <a:avLst/>
            </a:prstGeom>
          </p:spPr>
        </p:pic>
      </p:grpSp>
      <p:sp>
        <p:nvSpPr>
          <p:cNvPr id="16" name="TextBox 16"/>
          <p:cNvSpPr txBox="1"/>
          <p:nvPr/>
        </p:nvSpPr>
        <p:spPr>
          <a:xfrm>
            <a:off x="5273002" y="5611826"/>
            <a:ext cx="7441484" cy="1389755"/>
          </a:xfrm>
          <a:prstGeom prst="rect">
            <a:avLst/>
          </a:prstGeom>
        </p:spPr>
        <p:txBody>
          <a:bodyPr lIns="0" tIns="0" rIns="0" bIns="0" rtlCol="0" anchor="t">
            <a:spAutoFit/>
          </a:bodyPr>
          <a:lstStyle/>
          <a:p>
            <a:pPr algn="ctr">
              <a:lnSpc>
                <a:spcPts val="11295"/>
              </a:lnSpc>
              <a:spcBef>
                <a:spcPct val="0"/>
              </a:spcBef>
            </a:pPr>
            <a:r>
              <a:rPr lang="en-US" sz="8068">
                <a:solidFill>
                  <a:srgbClr val="04989E"/>
                </a:solidFill>
                <a:latin typeface="Abhaya Libre Regular Bold"/>
              </a:rPr>
              <a:t>@Regio.Digi.Hub</a:t>
            </a:r>
            <a:r>
              <a:rPr lang="en-US" sz="8068">
                <a:solidFill>
                  <a:srgbClr val="04989E"/>
                </a:solidFill>
                <a:latin typeface="Abhaya Libre Regular"/>
              </a:rPr>
              <a:t> </a:t>
            </a:r>
          </a:p>
        </p:txBody>
      </p:sp>
      <p:pic>
        <p:nvPicPr>
          <p:cNvPr id="17" name="Picture 17"/>
          <p:cNvPicPr>
            <a:picLocks noChangeAspect="1"/>
          </p:cNvPicPr>
          <p:nvPr/>
        </p:nvPicPr>
        <p:blipFill>
          <a:blip r:embed="rId22"/>
          <a:srcRect/>
          <a:stretch>
            <a:fillRect/>
          </a:stretch>
        </p:blipFill>
        <p:spPr>
          <a:xfrm>
            <a:off x="7555793" y="9258300"/>
            <a:ext cx="3710720" cy="77925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8336714" y="2945792"/>
            <a:ext cx="4684714" cy="555910"/>
          </a:xfrm>
          <a:prstGeom prst="rect">
            <a:avLst/>
          </a:prstGeom>
        </p:spPr>
        <p:txBody>
          <a:bodyPr lIns="0" tIns="0" rIns="0" bIns="0" rtlCol="0" anchor="t">
            <a:spAutoFit/>
          </a:bodyPr>
          <a:lstStyle/>
          <a:p>
            <a:pPr>
              <a:lnSpc>
                <a:spcPts val="4534"/>
              </a:lnSpc>
            </a:pPr>
            <a:r>
              <a:rPr lang="sl-SI" sz="3238" spc="-48" dirty="0">
                <a:solidFill>
                  <a:srgbClr val="000000"/>
                </a:solidFill>
                <a:latin typeface="Abhaya Libre Regular"/>
              </a:rPr>
              <a:t>VSEŽIVLJENJSKO UČENJE</a:t>
            </a:r>
            <a:endParaRPr lang="en-US" sz="3238" spc="-48" dirty="0">
              <a:solidFill>
                <a:srgbClr val="000000"/>
              </a:solidFill>
              <a:latin typeface="Abhaya Libre Regular"/>
            </a:endParaRPr>
          </a:p>
        </p:txBody>
      </p:sp>
      <p:sp>
        <p:nvSpPr>
          <p:cNvPr id="3" name="TextBox 3"/>
          <p:cNvSpPr txBox="1"/>
          <p:nvPr/>
        </p:nvSpPr>
        <p:spPr>
          <a:xfrm>
            <a:off x="8336714" y="5656377"/>
            <a:ext cx="4684714" cy="555910"/>
          </a:xfrm>
          <a:prstGeom prst="rect">
            <a:avLst/>
          </a:prstGeom>
        </p:spPr>
        <p:txBody>
          <a:bodyPr lIns="0" tIns="0" rIns="0" bIns="0" rtlCol="0" anchor="t">
            <a:spAutoFit/>
          </a:bodyPr>
          <a:lstStyle/>
          <a:p>
            <a:pPr>
              <a:lnSpc>
                <a:spcPts val="4534"/>
              </a:lnSpc>
            </a:pPr>
            <a:r>
              <a:rPr lang="sl-SI" sz="3238" spc="-48" dirty="0">
                <a:solidFill>
                  <a:srgbClr val="000000"/>
                </a:solidFill>
                <a:latin typeface="Abhaya Libre Regular"/>
              </a:rPr>
              <a:t>NADGRADNJA ZNANJ</a:t>
            </a:r>
            <a:endParaRPr lang="en-US" sz="3238" spc="-48" dirty="0">
              <a:solidFill>
                <a:srgbClr val="000000"/>
              </a:solidFill>
              <a:latin typeface="Abhaya Libre Regular"/>
            </a:endParaRPr>
          </a:p>
        </p:txBody>
      </p:sp>
      <p:sp>
        <p:nvSpPr>
          <p:cNvPr id="4" name="TextBox 4"/>
          <p:cNvSpPr txBox="1"/>
          <p:nvPr/>
        </p:nvSpPr>
        <p:spPr>
          <a:xfrm>
            <a:off x="8336714" y="6581940"/>
            <a:ext cx="7233284" cy="1134478"/>
          </a:xfrm>
          <a:prstGeom prst="rect">
            <a:avLst/>
          </a:prstGeom>
        </p:spPr>
        <p:txBody>
          <a:bodyPr wrap="square" lIns="0" tIns="0" rIns="0" bIns="0" rtlCol="0" anchor="t">
            <a:spAutoFit/>
          </a:bodyPr>
          <a:lstStyle/>
          <a:p>
            <a:pPr>
              <a:lnSpc>
                <a:spcPts val="4534"/>
              </a:lnSpc>
            </a:pPr>
            <a:r>
              <a:rPr lang="en-US" sz="3238" spc="-48" dirty="0">
                <a:solidFill>
                  <a:srgbClr val="000000"/>
                </a:solidFill>
                <a:latin typeface="Abhaya Libre Regular"/>
              </a:rPr>
              <a:t>PODJETJA, KI VLAGAJO V PREKVALIFIKACIJO/NADGRADNJO ZNANJ</a:t>
            </a:r>
          </a:p>
        </p:txBody>
      </p:sp>
      <p:sp>
        <p:nvSpPr>
          <p:cNvPr id="5" name="TextBox 5"/>
          <p:cNvSpPr txBox="1"/>
          <p:nvPr/>
        </p:nvSpPr>
        <p:spPr>
          <a:xfrm>
            <a:off x="8336714" y="4723578"/>
            <a:ext cx="4684714" cy="555910"/>
          </a:xfrm>
          <a:prstGeom prst="rect">
            <a:avLst/>
          </a:prstGeom>
        </p:spPr>
        <p:txBody>
          <a:bodyPr lIns="0" tIns="0" rIns="0" bIns="0" rtlCol="0" anchor="t">
            <a:spAutoFit/>
          </a:bodyPr>
          <a:lstStyle/>
          <a:p>
            <a:pPr>
              <a:lnSpc>
                <a:spcPts val="4534"/>
              </a:lnSpc>
            </a:pPr>
            <a:r>
              <a:rPr lang="sl-SI" sz="3238" spc="-48" dirty="0">
                <a:solidFill>
                  <a:srgbClr val="000000"/>
                </a:solidFill>
                <a:latin typeface="Abhaya Libre Regular"/>
              </a:rPr>
              <a:t>SPREMMBA ZNANJ</a:t>
            </a:r>
            <a:endParaRPr lang="en-US" sz="3238" spc="-48" dirty="0">
              <a:solidFill>
                <a:srgbClr val="000000"/>
              </a:solidFill>
              <a:latin typeface="Abhaya Libre Regular"/>
            </a:endParaRPr>
          </a:p>
        </p:txBody>
      </p:sp>
      <p:sp>
        <p:nvSpPr>
          <p:cNvPr id="6" name="TextBox 6"/>
          <p:cNvSpPr txBox="1"/>
          <p:nvPr/>
        </p:nvSpPr>
        <p:spPr>
          <a:xfrm>
            <a:off x="8336713" y="3747735"/>
            <a:ext cx="7512887" cy="557397"/>
          </a:xfrm>
          <a:prstGeom prst="rect">
            <a:avLst/>
          </a:prstGeom>
        </p:spPr>
        <p:txBody>
          <a:bodyPr wrap="square" lIns="0" tIns="0" rIns="0" bIns="0" rtlCol="0" anchor="t">
            <a:spAutoFit/>
          </a:bodyPr>
          <a:lstStyle/>
          <a:p>
            <a:pPr>
              <a:lnSpc>
                <a:spcPts val="4534"/>
              </a:lnSpc>
            </a:pPr>
            <a:r>
              <a:rPr lang="en-US" sz="3238" spc="-48" dirty="0">
                <a:solidFill>
                  <a:srgbClr val="000000"/>
                </a:solidFill>
                <a:latin typeface="Abhaya Libre Regular"/>
              </a:rPr>
              <a:t>VSEŽIVLJENJSKO UČENJE ORODJA GOOGLE</a:t>
            </a: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947194">
            <a:off x="6660949" y="7876457"/>
            <a:ext cx="5364129" cy="5364129"/>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632120">
            <a:off x="-2174154" y="-1705919"/>
            <a:ext cx="5721823" cy="5669807"/>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603835">
            <a:off x="5295880" y="-10406627"/>
            <a:ext cx="11622266" cy="12388074"/>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5414085" y="8264626"/>
            <a:ext cx="3334026" cy="3588482"/>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2161922" y="-772267"/>
            <a:ext cx="2556197" cy="2751289"/>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614497">
            <a:off x="17447384" y="6091404"/>
            <a:ext cx="4352147" cy="4346443"/>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3420380">
            <a:off x="5570971" y="-4349323"/>
            <a:ext cx="5810576" cy="5802961"/>
          </a:xfrm>
          <a:prstGeom prst="rect">
            <a:avLst/>
          </a:prstGeom>
        </p:spPr>
      </p:pic>
      <p:sp>
        <p:nvSpPr>
          <p:cNvPr id="15" name="TextBox 15"/>
          <p:cNvSpPr txBox="1"/>
          <p:nvPr/>
        </p:nvSpPr>
        <p:spPr>
          <a:xfrm>
            <a:off x="1160102" y="5050278"/>
            <a:ext cx="8280738" cy="770736"/>
          </a:xfrm>
          <a:prstGeom prst="rect">
            <a:avLst/>
          </a:prstGeom>
        </p:spPr>
        <p:txBody>
          <a:bodyPr lIns="0" tIns="0" rIns="0" bIns="0" rtlCol="0" anchor="t">
            <a:spAutoFit/>
          </a:bodyPr>
          <a:lstStyle/>
          <a:p>
            <a:pPr>
              <a:lnSpc>
                <a:spcPts val="5449"/>
              </a:lnSpc>
            </a:pPr>
            <a:r>
              <a:rPr lang="sl-SI" sz="6410" dirty="0">
                <a:solidFill>
                  <a:srgbClr val="000000"/>
                </a:solidFill>
                <a:latin typeface="Abhaya Libre Regular Bold"/>
              </a:rPr>
              <a:t>Vsebine</a:t>
            </a:r>
            <a:endParaRPr lang="en-US" sz="6410" dirty="0">
              <a:solidFill>
                <a:srgbClr val="000000"/>
              </a:solidFill>
              <a:latin typeface="Abhaya Libre Regular Bold"/>
            </a:endParaRPr>
          </a:p>
        </p:txBody>
      </p:sp>
      <p:sp>
        <p:nvSpPr>
          <p:cNvPr id="16" name="TextBox 16"/>
          <p:cNvSpPr txBox="1"/>
          <p:nvPr/>
        </p:nvSpPr>
        <p:spPr>
          <a:xfrm>
            <a:off x="7008829" y="2855939"/>
            <a:ext cx="1079688" cy="707040"/>
          </a:xfrm>
          <a:prstGeom prst="rect">
            <a:avLst/>
          </a:prstGeom>
        </p:spPr>
        <p:txBody>
          <a:bodyPr lIns="0" tIns="0" rIns="0" bIns="0" rtlCol="0" anchor="t">
            <a:spAutoFit/>
          </a:bodyPr>
          <a:lstStyle/>
          <a:p>
            <a:pPr>
              <a:lnSpc>
                <a:spcPts val="5654"/>
              </a:lnSpc>
            </a:pPr>
            <a:r>
              <a:rPr lang="en-US" sz="4038" spc="-60" dirty="0">
                <a:solidFill>
                  <a:srgbClr val="000000"/>
                </a:solidFill>
                <a:latin typeface="Abhaya Libre Regular"/>
              </a:rPr>
              <a:t>01</a:t>
            </a:r>
          </a:p>
        </p:txBody>
      </p:sp>
      <p:sp>
        <p:nvSpPr>
          <p:cNvPr id="17" name="TextBox 17"/>
          <p:cNvSpPr txBox="1"/>
          <p:nvPr/>
        </p:nvSpPr>
        <p:spPr>
          <a:xfrm>
            <a:off x="7008829" y="3642267"/>
            <a:ext cx="1079688" cy="707040"/>
          </a:xfrm>
          <a:prstGeom prst="rect">
            <a:avLst/>
          </a:prstGeom>
        </p:spPr>
        <p:txBody>
          <a:bodyPr lIns="0" tIns="0" rIns="0" bIns="0" rtlCol="0" anchor="t">
            <a:spAutoFit/>
          </a:bodyPr>
          <a:lstStyle/>
          <a:p>
            <a:pPr>
              <a:lnSpc>
                <a:spcPts val="5654"/>
              </a:lnSpc>
            </a:pPr>
            <a:r>
              <a:rPr lang="en-US" sz="4038" spc="-60">
                <a:solidFill>
                  <a:srgbClr val="000000"/>
                </a:solidFill>
                <a:latin typeface="Abhaya Libre Regular"/>
              </a:rPr>
              <a:t>02</a:t>
            </a:r>
          </a:p>
        </p:txBody>
      </p:sp>
      <p:sp>
        <p:nvSpPr>
          <p:cNvPr id="18" name="TextBox 18"/>
          <p:cNvSpPr txBox="1"/>
          <p:nvPr/>
        </p:nvSpPr>
        <p:spPr>
          <a:xfrm>
            <a:off x="7008829" y="4612735"/>
            <a:ext cx="1079688" cy="707040"/>
          </a:xfrm>
          <a:prstGeom prst="rect">
            <a:avLst/>
          </a:prstGeom>
        </p:spPr>
        <p:txBody>
          <a:bodyPr lIns="0" tIns="0" rIns="0" bIns="0" rtlCol="0" anchor="t">
            <a:spAutoFit/>
          </a:bodyPr>
          <a:lstStyle/>
          <a:p>
            <a:pPr>
              <a:lnSpc>
                <a:spcPts val="5654"/>
              </a:lnSpc>
            </a:pPr>
            <a:r>
              <a:rPr lang="en-US" sz="4038" spc="-60">
                <a:solidFill>
                  <a:srgbClr val="000000"/>
                </a:solidFill>
                <a:latin typeface="Abhaya Libre Regular"/>
              </a:rPr>
              <a:t>03</a:t>
            </a:r>
          </a:p>
        </p:txBody>
      </p:sp>
      <p:sp>
        <p:nvSpPr>
          <p:cNvPr id="19" name="TextBox 19"/>
          <p:cNvSpPr txBox="1"/>
          <p:nvPr/>
        </p:nvSpPr>
        <p:spPr>
          <a:xfrm>
            <a:off x="7008829" y="5586475"/>
            <a:ext cx="1079688" cy="707040"/>
          </a:xfrm>
          <a:prstGeom prst="rect">
            <a:avLst/>
          </a:prstGeom>
        </p:spPr>
        <p:txBody>
          <a:bodyPr lIns="0" tIns="0" rIns="0" bIns="0" rtlCol="0" anchor="t">
            <a:spAutoFit/>
          </a:bodyPr>
          <a:lstStyle/>
          <a:p>
            <a:pPr>
              <a:lnSpc>
                <a:spcPts val="5654"/>
              </a:lnSpc>
            </a:pPr>
            <a:r>
              <a:rPr lang="en-US" sz="4038" spc="-60">
                <a:solidFill>
                  <a:srgbClr val="000000"/>
                </a:solidFill>
                <a:latin typeface="Abhaya Libre Regular"/>
              </a:rPr>
              <a:t>04</a:t>
            </a:r>
          </a:p>
        </p:txBody>
      </p:sp>
      <p:sp>
        <p:nvSpPr>
          <p:cNvPr id="20" name="TextBox 20"/>
          <p:cNvSpPr txBox="1"/>
          <p:nvPr/>
        </p:nvSpPr>
        <p:spPr>
          <a:xfrm>
            <a:off x="7008829" y="6430809"/>
            <a:ext cx="1079688" cy="707040"/>
          </a:xfrm>
          <a:prstGeom prst="rect">
            <a:avLst/>
          </a:prstGeom>
        </p:spPr>
        <p:txBody>
          <a:bodyPr lIns="0" tIns="0" rIns="0" bIns="0" rtlCol="0" anchor="t">
            <a:spAutoFit/>
          </a:bodyPr>
          <a:lstStyle/>
          <a:p>
            <a:pPr>
              <a:lnSpc>
                <a:spcPts val="5654"/>
              </a:lnSpc>
            </a:pPr>
            <a:r>
              <a:rPr lang="en-US" sz="4038" spc="-60">
                <a:solidFill>
                  <a:srgbClr val="000000"/>
                </a:solidFill>
                <a:latin typeface="Abhaya Libre Regular"/>
              </a:rPr>
              <a:t>05</a:t>
            </a:r>
          </a:p>
        </p:txBody>
      </p:sp>
      <p:pic>
        <p:nvPicPr>
          <p:cNvPr id="22" name="Picture 22"/>
          <p:cNvPicPr>
            <a:picLocks noChangeAspect="1"/>
          </p:cNvPicPr>
          <p:nvPr/>
        </p:nvPicPr>
        <p:blipFill>
          <a:blip r:embed="rId16"/>
          <a:srcRect/>
          <a:stretch>
            <a:fillRect/>
          </a:stretch>
        </p:blipFill>
        <p:spPr>
          <a:xfrm>
            <a:off x="16418708" y="0"/>
            <a:ext cx="1869292" cy="1869292"/>
          </a:xfrm>
          <a:prstGeom prst="rect">
            <a:avLst/>
          </a:prstGeom>
        </p:spPr>
      </p:pic>
      <p:pic>
        <p:nvPicPr>
          <p:cNvPr id="23" name="Picture 23"/>
          <p:cNvPicPr>
            <a:picLocks noChangeAspect="1"/>
          </p:cNvPicPr>
          <p:nvPr/>
        </p:nvPicPr>
        <p:blipFill>
          <a:blip r:embed="rId17"/>
          <a:srcRect/>
          <a:stretch>
            <a:fillRect/>
          </a:stretch>
        </p:blipFill>
        <p:spPr>
          <a:xfrm>
            <a:off x="7870030" y="9245916"/>
            <a:ext cx="3710720" cy="779251"/>
          </a:xfrm>
          <a:prstGeom prst="rect">
            <a:avLst/>
          </a:prstGeom>
        </p:spPr>
      </p:pic>
      <p:sp>
        <p:nvSpPr>
          <p:cNvPr id="24" name="TextBox 4">
            <a:extLst>
              <a:ext uri="{FF2B5EF4-FFF2-40B4-BE49-F238E27FC236}">
                <a16:creationId xmlns:a16="http://schemas.microsoft.com/office/drawing/2014/main" id="{6CC3ED2B-FEF1-183C-3236-6689F471D5A1}"/>
              </a:ext>
            </a:extLst>
          </p:cNvPr>
          <p:cNvSpPr txBox="1"/>
          <p:nvPr/>
        </p:nvSpPr>
        <p:spPr>
          <a:xfrm>
            <a:off x="8343537" y="7765863"/>
            <a:ext cx="7512887" cy="1134478"/>
          </a:xfrm>
          <a:prstGeom prst="rect">
            <a:avLst/>
          </a:prstGeom>
        </p:spPr>
        <p:txBody>
          <a:bodyPr wrap="square" lIns="0" tIns="0" rIns="0" bIns="0" rtlCol="0" anchor="t">
            <a:spAutoFit/>
          </a:bodyPr>
          <a:lstStyle/>
          <a:p>
            <a:pPr>
              <a:lnSpc>
                <a:spcPts val="4534"/>
              </a:lnSpc>
            </a:pPr>
            <a:r>
              <a:rPr lang="en-US" sz="3238" spc="-48" dirty="0">
                <a:solidFill>
                  <a:srgbClr val="000000"/>
                </a:solidFill>
                <a:latin typeface="Abhaya Libre Regular"/>
              </a:rPr>
              <a:t>PREKVALIFIKACIJA/NADGRADNJA USPOSOBLJENOSTI DELOVNE SILE.</a:t>
            </a:r>
          </a:p>
        </p:txBody>
      </p:sp>
      <p:sp>
        <p:nvSpPr>
          <p:cNvPr id="25" name="TextBox 16">
            <a:extLst>
              <a:ext uri="{FF2B5EF4-FFF2-40B4-BE49-F238E27FC236}">
                <a16:creationId xmlns:a16="http://schemas.microsoft.com/office/drawing/2014/main" id="{FF10E3F8-A46C-CF0E-A779-99EC42D7B49B}"/>
              </a:ext>
            </a:extLst>
          </p:cNvPr>
          <p:cNvSpPr txBox="1"/>
          <p:nvPr/>
        </p:nvSpPr>
        <p:spPr>
          <a:xfrm>
            <a:off x="7078393" y="7602859"/>
            <a:ext cx="1079688" cy="707040"/>
          </a:xfrm>
          <a:prstGeom prst="rect">
            <a:avLst/>
          </a:prstGeom>
        </p:spPr>
        <p:txBody>
          <a:bodyPr lIns="0" tIns="0" rIns="0" bIns="0" rtlCol="0" anchor="t">
            <a:spAutoFit/>
          </a:bodyPr>
          <a:lstStyle/>
          <a:p>
            <a:pPr>
              <a:lnSpc>
                <a:spcPts val="5654"/>
              </a:lnSpc>
            </a:pPr>
            <a:r>
              <a:rPr lang="en-US" sz="4038" spc="-60" dirty="0">
                <a:solidFill>
                  <a:srgbClr val="000000"/>
                </a:solidFill>
                <a:latin typeface="Abhaya Libre Regular"/>
              </a:rPr>
              <a:t>06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4343400" y="984463"/>
            <a:ext cx="10591800"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01 –</a:t>
            </a:r>
            <a:r>
              <a:rPr lang="sl-SI" sz="6410" dirty="0">
                <a:solidFill>
                  <a:srgbClr val="000000"/>
                </a:solidFill>
                <a:latin typeface="Abhaya Libre Regular"/>
              </a:rPr>
              <a:t> Kaj je vseživljenjsko učenje</a:t>
            </a:r>
            <a:endParaRPr lang="en-US" sz="6410" dirty="0">
              <a:solidFill>
                <a:srgbClr val="000000"/>
              </a:solidFill>
              <a:latin typeface="Abhaya Libre Regular"/>
            </a:endParaRPr>
          </a:p>
        </p:txBody>
      </p:sp>
      <p:sp>
        <p:nvSpPr>
          <p:cNvPr id="5" name="TextBox 5"/>
          <p:cNvSpPr txBox="1"/>
          <p:nvPr/>
        </p:nvSpPr>
        <p:spPr>
          <a:xfrm>
            <a:off x="1752600" y="2971751"/>
            <a:ext cx="6510839" cy="3035446"/>
          </a:xfrm>
          <a:prstGeom prst="rect">
            <a:avLst/>
          </a:prstGeom>
        </p:spPr>
        <p:txBody>
          <a:bodyPr lIns="0" tIns="0" rIns="0" bIns="0" rtlCol="0" anchor="t">
            <a:spAutoFit/>
          </a:bodyPr>
          <a:lstStyle/>
          <a:p>
            <a:pPr algn="just">
              <a:lnSpc>
                <a:spcPts val="3359"/>
              </a:lnSpc>
            </a:pPr>
            <a:r>
              <a:rPr lang="sl-SI" sz="2400" spc="-36" dirty="0">
                <a:solidFill>
                  <a:srgbClr val="000000"/>
                </a:solidFill>
                <a:latin typeface="Abhaya Libre Regular"/>
              </a:rPr>
              <a:t>Splošno znano je, da se svet okoli nas hitro razvija, zato moramo gojiti filozofijo nenehnega razvoja in izboljšav, da bi sledili tej realnosti. V 21. stoletju se moramo vsi učiti vse življenje. Da bi ohranili konkurenčno prednost pri vsem, kar počnemo, moramo svoje znanje nenehno ohranjati sveže in ostro.</a:t>
            </a:r>
            <a:endParaRPr lang="en-US" sz="2400" spc="-36" dirty="0">
              <a:solidFill>
                <a:srgbClr val="000000"/>
              </a:solidFill>
              <a:latin typeface="Abhaya Libre Regular"/>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4782433" y="7411957"/>
            <a:ext cx="11622266" cy="123880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9" name="Picture 9"/>
          <p:cNvPicPr>
            <a:picLocks noChangeAspect="1"/>
          </p:cNvPicPr>
          <p:nvPr/>
        </p:nvPicPr>
        <p:blipFill>
          <a:blip r:embed="rId6"/>
          <a:srcRect/>
          <a:stretch>
            <a:fillRect/>
          </a:stretch>
        </p:blipFill>
        <p:spPr>
          <a:xfrm>
            <a:off x="16418708" y="0"/>
            <a:ext cx="1869292" cy="1869292"/>
          </a:xfrm>
          <a:prstGeom prst="rect">
            <a:avLst/>
          </a:prstGeom>
        </p:spPr>
      </p:pic>
      <p:pic>
        <p:nvPicPr>
          <p:cNvPr id="10" name="Picture 10"/>
          <p:cNvPicPr>
            <a:picLocks noChangeAspect="1"/>
          </p:cNvPicPr>
          <p:nvPr/>
        </p:nvPicPr>
        <p:blipFill>
          <a:blip r:embed="rId7"/>
          <a:srcRect/>
          <a:stretch>
            <a:fillRect/>
          </a:stretch>
        </p:blipFill>
        <p:spPr>
          <a:xfrm>
            <a:off x="7870030" y="9245916"/>
            <a:ext cx="3710720" cy="779251"/>
          </a:xfrm>
          <a:prstGeom prst="rect">
            <a:avLst/>
          </a:prstGeom>
        </p:spPr>
      </p:pic>
      <p:pic>
        <p:nvPicPr>
          <p:cNvPr id="13" name="Picture 12" descr="A picture containing calendar&#10;&#10;Description automatically generated">
            <a:extLst>
              <a:ext uri="{FF2B5EF4-FFF2-40B4-BE49-F238E27FC236}">
                <a16:creationId xmlns:a16="http://schemas.microsoft.com/office/drawing/2014/main" id="{DE4C79A5-71CC-7EEB-91E8-B4A1D61D949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34600" y="2529140"/>
            <a:ext cx="6974238" cy="4786108"/>
          </a:xfrm>
          <a:prstGeom prst="rect">
            <a:avLst/>
          </a:prstGeom>
        </p:spPr>
      </p:pic>
      <p:sp>
        <p:nvSpPr>
          <p:cNvPr id="2" name="TextBox 1">
            <a:extLst>
              <a:ext uri="{FF2B5EF4-FFF2-40B4-BE49-F238E27FC236}">
                <a16:creationId xmlns:a16="http://schemas.microsoft.com/office/drawing/2014/main" id="{AD49D8F0-0ED1-4C71-2E9D-1FBAF00AEC28}"/>
              </a:ext>
            </a:extLst>
          </p:cNvPr>
          <p:cNvSpPr txBox="1"/>
          <p:nvPr/>
        </p:nvSpPr>
        <p:spPr>
          <a:xfrm>
            <a:off x="11201400" y="7810500"/>
            <a:ext cx="1652375" cy="369332"/>
          </a:xfrm>
          <a:prstGeom prst="rect">
            <a:avLst/>
          </a:prstGeom>
          <a:noFill/>
        </p:spPr>
        <p:txBody>
          <a:bodyPr wrap="none" rtlCol="0">
            <a:spAutoFit/>
          </a:bodyPr>
          <a:lstStyle/>
          <a:p>
            <a:r>
              <a:rPr lang="en-US" dirty="0"/>
              <a:t>Source: pixabay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8"/>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614497">
            <a:off x="17215841" y="8047725"/>
            <a:ext cx="4352147" cy="4346443"/>
          </a:xfrm>
          <a:prstGeom prst="rect">
            <a:avLst/>
          </a:prstGeom>
        </p:spPr>
      </p:pic>
      <p:grpSp>
        <p:nvGrpSpPr>
          <p:cNvPr id="8" name="Group 8"/>
          <p:cNvGrpSpPr/>
          <p:nvPr/>
        </p:nvGrpSpPr>
        <p:grpSpPr>
          <a:xfrm>
            <a:off x="445052" y="2144615"/>
            <a:ext cx="16908303" cy="6259904"/>
            <a:chOff x="0" y="-47625"/>
            <a:chExt cx="22544403" cy="8346538"/>
          </a:xfrm>
        </p:grpSpPr>
        <p:pic>
          <p:nvPicPr>
            <p:cNvPr id="9" name="Picture 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7109853" y="2670156"/>
              <a:ext cx="2126769" cy="2208776"/>
            </a:xfrm>
            <a:prstGeom prst="rect">
              <a:avLst/>
            </a:prstGeom>
          </p:spPr>
        </p:pic>
        <p:sp>
          <p:nvSpPr>
            <p:cNvPr id="11" name="TextBox 11"/>
            <p:cNvSpPr txBox="1"/>
            <p:nvPr/>
          </p:nvSpPr>
          <p:spPr>
            <a:xfrm>
              <a:off x="14160686" y="6318096"/>
              <a:ext cx="8383717" cy="559128"/>
            </a:xfrm>
            <a:prstGeom prst="rect">
              <a:avLst/>
            </a:prstGeom>
          </p:spPr>
          <p:txBody>
            <a:bodyPr lIns="0" tIns="0" rIns="0" bIns="0" rtlCol="0" anchor="t">
              <a:spAutoFit/>
            </a:bodyPr>
            <a:lstStyle/>
            <a:p>
              <a:pPr algn="just">
                <a:lnSpc>
                  <a:spcPts val="3359"/>
                </a:lnSpc>
              </a:pPr>
              <a:endParaRPr lang="en-US" sz="2400" spc="-36" dirty="0">
                <a:solidFill>
                  <a:srgbClr val="000000"/>
                </a:solidFill>
                <a:latin typeface="Abhaya Libre Regular"/>
              </a:endParaRPr>
            </a:p>
          </p:txBody>
        </p:sp>
        <p:sp>
          <p:nvSpPr>
            <p:cNvPr id="13" name="TextBox 13"/>
            <p:cNvSpPr txBox="1"/>
            <p:nvPr/>
          </p:nvSpPr>
          <p:spPr>
            <a:xfrm>
              <a:off x="14160686" y="-47625"/>
              <a:ext cx="8258312" cy="559128"/>
            </a:xfrm>
            <a:prstGeom prst="rect">
              <a:avLst/>
            </a:prstGeom>
          </p:spPr>
          <p:txBody>
            <a:bodyPr lIns="0" tIns="0" rIns="0" bIns="0" rtlCol="0" anchor="t">
              <a:spAutoFit/>
            </a:bodyPr>
            <a:lstStyle/>
            <a:p>
              <a:pPr algn="just">
                <a:lnSpc>
                  <a:spcPts val="3359"/>
                </a:lnSpc>
              </a:pPr>
              <a:r>
                <a:rPr lang="en-US" sz="2400" spc="-36" dirty="0">
                  <a:solidFill>
                    <a:srgbClr val="000000"/>
                  </a:solidFill>
                  <a:latin typeface="Abhaya Libre Regular"/>
                </a:rPr>
                <a:t>.</a:t>
              </a:r>
            </a:p>
          </p:txBody>
        </p:sp>
        <p:sp>
          <p:nvSpPr>
            <p:cNvPr id="14" name="TextBox 14"/>
            <p:cNvSpPr txBox="1"/>
            <p:nvPr/>
          </p:nvSpPr>
          <p:spPr>
            <a:xfrm>
              <a:off x="0" y="7922741"/>
              <a:ext cx="10620972" cy="376172"/>
            </a:xfrm>
            <a:prstGeom prst="rect">
              <a:avLst/>
            </a:prstGeom>
          </p:spPr>
          <p:txBody>
            <a:bodyPr lIns="0" tIns="0" rIns="0" bIns="0" rtlCol="0" anchor="t">
              <a:spAutoFit/>
            </a:bodyPr>
            <a:lstStyle/>
            <a:p>
              <a:pPr algn="just">
                <a:lnSpc>
                  <a:spcPts val="2240"/>
                </a:lnSpc>
              </a:pPr>
              <a:r>
                <a:rPr lang="en-US" sz="1600" spc="-24" dirty="0" err="1">
                  <a:solidFill>
                    <a:srgbClr val="000000"/>
                  </a:solidFill>
                  <a:latin typeface="Abhaya Libre Regular"/>
                </a:rPr>
                <a:t>Referenc</a:t>
              </a:r>
              <a:r>
                <a:rPr lang="sl-SI" sz="1600" spc="-24" dirty="0">
                  <a:solidFill>
                    <a:srgbClr val="000000"/>
                  </a:solidFill>
                  <a:latin typeface="Abhaya Libre Regular"/>
                </a:rPr>
                <a:t>a za video</a:t>
              </a:r>
              <a:r>
                <a:rPr lang="en-US" sz="1600" spc="-24" dirty="0">
                  <a:solidFill>
                    <a:srgbClr val="000000"/>
                  </a:solidFill>
                  <a:latin typeface="Abhaya Libre Regular"/>
                </a:rPr>
                <a:t>: https://www.youtube.com/watch?v=NljvcJUoNt4</a:t>
              </a:r>
            </a:p>
          </p:txBody>
        </p:sp>
      </p:grpSp>
      <p:pic>
        <p:nvPicPr>
          <p:cNvPr id="15" name="Online Media 14" title="What is lifelong learning?">
            <a:hlinkClick r:id="" action="ppaction://media"/>
            <a:extLst>
              <a:ext uri="{FF2B5EF4-FFF2-40B4-BE49-F238E27FC236}">
                <a16:creationId xmlns:a16="http://schemas.microsoft.com/office/drawing/2014/main" id="{4099B37A-5CB8-51FE-9CA6-07800BF13C96}"/>
              </a:ext>
            </a:extLst>
          </p:cNvPr>
          <p:cNvPicPr>
            <a:picLocks noRot="1" noChangeAspect="1"/>
          </p:cNvPicPr>
          <p:nvPr>
            <a:videoFile r:link="rId1"/>
          </p:nvPr>
        </p:nvPicPr>
        <p:blipFill>
          <a:blip r:embed="rId13"/>
          <a:stretch>
            <a:fillRect/>
          </a:stretch>
        </p:blipFill>
        <p:spPr>
          <a:xfrm>
            <a:off x="445052" y="1714500"/>
            <a:ext cx="10146748" cy="6062160"/>
          </a:xfrm>
          <a:prstGeom prst="rect">
            <a:avLst/>
          </a:prstGeom>
        </p:spPr>
      </p:pic>
      <p:sp>
        <p:nvSpPr>
          <p:cNvPr id="10" name="TextBox 4">
            <a:extLst>
              <a:ext uri="{FF2B5EF4-FFF2-40B4-BE49-F238E27FC236}">
                <a16:creationId xmlns:a16="http://schemas.microsoft.com/office/drawing/2014/main" id="{82ED28E5-5BDD-3954-0E24-845BFFDCB4E9}"/>
              </a:ext>
            </a:extLst>
          </p:cNvPr>
          <p:cNvSpPr txBox="1"/>
          <p:nvPr/>
        </p:nvSpPr>
        <p:spPr>
          <a:xfrm>
            <a:off x="2362200" y="984463"/>
            <a:ext cx="13258800"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01 – </a:t>
            </a:r>
            <a:r>
              <a:rPr lang="sl-SI" sz="6410" dirty="0">
                <a:solidFill>
                  <a:srgbClr val="000000"/>
                </a:solidFill>
                <a:latin typeface="Abhaya Libre Regular"/>
              </a:rPr>
              <a:t>Kaj je vseživljenjsko učenje </a:t>
            </a:r>
            <a:r>
              <a:rPr lang="en-US" sz="6410" dirty="0">
                <a:solidFill>
                  <a:srgbClr val="000000"/>
                </a:solidFill>
                <a:latin typeface="Abhaya Libre Regular"/>
              </a:rPr>
              <a:t>(Video)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6" name="TextBox 6"/>
          <p:cNvSpPr txBox="1"/>
          <p:nvPr/>
        </p:nvSpPr>
        <p:spPr>
          <a:xfrm>
            <a:off x="4660781" y="342929"/>
            <a:ext cx="10287139" cy="727122"/>
          </a:xfrm>
          <a:prstGeom prst="rect">
            <a:avLst/>
          </a:prstGeom>
        </p:spPr>
        <p:txBody>
          <a:bodyPr wrap="square" lIns="0" tIns="0" rIns="0" bIns="0" rtlCol="0" anchor="t">
            <a:spAutoFit/>
          </a:bodyPr>
          <a:lstStyle/>
          <a:p>
            <a:pPr algn="ctr">
              <a:lnSpc>
                <a:spcPts val="5449"/>
              </a:lnSpc>
            </a:pPr>
            <a:r>
              <a:rPr lang="en-US" sz="5400" dirty="0">
                <a:solidFill>
                  <a:srgbClr val="000000"/>
                </a:solidFill>
                <a:latin typeface="Abhaya Libre Regular"/>
              </a:rPr>
              <a:t>01 – </a:t>
            </a:r>
            <a:r>
              <a:rPr lang="sl-SI" sz="5400" dirty="0">
                <a:solidFill>
                  <a:srgbClr val="000000"/>
                </a:solidFill>
                <a:latin typeface="Abhaya Libre Regular"/>
              </a:rPr>
              <a:t>Pomen </a:t>
            </a:r>
            <a:r>
              <a:rPr lang="sl-SI" sz="5400" b="1" dirty="0">
                <a:solidFill>
                  <a:srgbClr val="000000"/>
                </a:solidFill>
                <a:latin typeface="Abhaya Libre Regular"/>
              </a:rPr>
              <a:t>Vseživljenjskega učenja </a:t>
            </a:r>
            <a:endParaRPr lang="en-US" sz="5400" b="1" dirty="0">
              <a:solidFill>
                <a:srgbClr val="000000"/>
              </a:solidFill>
              <a:latin typeface="Abhaya Libre Regular"/>
            </a:endParaRPr>
          </a:p>
        </p:txBody>
      </p:sp>
      <p:grpSp>
        <p:nvGrpSpPr>
          <p:cNvPr id="7" name="Group 7"/>
          <p:cNvGrpSpPr/>
          <p:nvPr/>
        </p:nvGrpSpPr>
        <p:grpSpPr>
          <a:xfrm>
            <a:off x="1028700" y="1433987"/>
            <a:ext cx="16072247" cy="7016913"/>
            <a:chOff x="32119" y="0"/>
            <a:chExt cx="21429662" cy="9355884"/>
          </a:xfrm>
        </p:grpSpPr>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24431" y="0"/>
              <a:ext cx="2640979" cy="2742814"/>
            </a:xfrm>
            <a:prstGeom prst="rect">
              <a:avLst/>
            </a:prstGeom>
          </p:spPr>
        </p:pic>
        <p:sp>
          <p:nvSpPr>
            <p:cNvPr id="9" name="TextBox 9"/>
            <p:cNvSpPr txBox="1"/>
            <p:nvPr/>
          </p:nvSpPr>
          <p:spPr>
            <a:xfrm>
              <a:off x="32119" y="2949189"/>
              <a:ext cx="9783704" cy="2884551"/>
            </a:xfrm>
            <a:prstGeom prst="rect">
              <a:avLst/>
            </a:prstGeom>
          </p:spPr>
          <p:txBody>
            <a:bodyPr lIns="0" tIns="0" rIns="0" bIns="0" rtlCol="0" anchor="t">
              <a:spAutoFit/>
            </a:bodyPr>
            <a:lstStyle/>
            <a:p>
              <a:pPr algn="just">
                <a:lnSpc>
                  <a:spcPts val="3359"/>
                </a:lnSpc>
              </a:pPr>
              <a:r>
                <a:rPr lang="en-US" sz="2400" b="1" spc="-36" dirty="0" err="1">
                  <a:solidFill>
                    <a:srgbClr val="000000"/>
                  </a:solidFill>
                  <a:latin typeface="Abhaya Libre Regular"/>
                </a:rPr>
                <a:t>Vseživljenjsko</a:t>
              </a:r>
              <a:r>
                <a:rPr lang="en-US" sz="2400" b="1" spc="-36" dirty="0">
                  <a:solidFill>
                    <a:srgbClr val="000000"/>
                  </a:solidFill>
                  <a:latin typeface="Abhaya Libre Regular"/>
                </a:rPr>
                <a:t> </a:t>
              </a:r>
              <a:r>
                <a:rPr lang="en-US" sz="2400" b="1" spc="-36" dirty="0" err="1">
                  <a:solidFill>
                    <a:srgbClr val="000000"/>
                  </a:solidFill>
                  <a:latin typeface="Abhaya Libre Regular"/>
                </a:rPr>
                <a:t>učenje</a:t>
              </a:r>
              <a:r>
                <a:rPr lang="en-US" sz="2400" b="1" spc="-36" dirty="0">
                  <a:solidFill>
                    <a:srgbClr val="000000"/>
                  </a:solidFill>
                  <a:latin typeface="Abhaya Libre Regular"/>
                </a:rPr>
                <a:t> </a:t>
              </a:r>
              <a:r>
                <a:rPr lang="en-US" sz="2400" b="1" spc="-36" dirty="0" err="1">
                  <a:solidFill>
                    <a:srgbClr val="000000"/>
                  </a:solidFill>
                  <a:latin typeface="Abhaya Libre Regular"/>
                </a:rPr>
                <a:t>temelji</a:t>
              </a:r>
              <a:r>
                <a:rPr lang="en-US" sz="2400" b="1" spc="-36" dirty="0">
                  <a:solidFill>
                    <a:srgbClr val="000000"/>
                  </a:solidFill>
                  <a:latin typeface="Abhaya Libre Regular"/>
                </a:rPr>
                <a:t> </a:t>
              </a:r>
              <a:r>
                <a:rPr lang="en-US" sz="2400" b="1" spc="-36" dirty="0" err="1">
                  <a:solidFill>
                    <a:srgbClr val="000000"/>
                  </a:solidFill>
                  <a:latin typeface="Abhaya Libre Regular"/>
                </a:rPr>
                <a:t>na</a:t>
              </a:r>
              <a:r>
                <a:rPr lang="en-US" sz="2400" b="1" spc="-36" dirty="0">
                  <a:solidFill>
                    <a:srgbClr val="000000"/>
                  </a:solidFill>
                  <a:latin typeface="Abhaya Libre Regular"/>
                </a:rPr>
                <a:t> </a:t>
              </a:r>
              <a:r>
                <a:rPr lang="en-US" sz="2400" b="1" spc="-36" dirty="0" err="1">
                  <a:solidFill>
                    <a:srgbClr val="000000"/>
                  </a:solidFill>
                  <a:latin typeface="Abhaya Libre Regular"/>
                </a:rPr>
                <a:t>nekaj</a:t>
              </a:r>
              <a:r>
                <a:rPr lang="en-US" sz="2400" b="1" spc="-36" dirty="0">
                  <a:solidFill>
                    <a:srgbClr val="000000"/>
                  </a:solidFill>
                  <a:latin typeface="Abhaya Libre Regular"/>
                </a:rPr>
                <a:t> </a:t>
              </a:r>
              <a:r>
                <a:rPr lang="en-US" sz="2400" b="1" spc="-36" dirty="0" err="1">
                  <a:solidFill>
                    <a:srgbClr val="000000"/>
                  </a:solidFill>
                  <a:latin typeface="Abhaya Libre Regular"/>
                </a:rPr>
                <a:t>temeljnih</a:t>
              </a:r>
              <a:r>
                <a:rPr lang="en-US" sz="2400" b="1" spc="-36" dirty="0">
                  <a:solidFill>
                    <a:srgbClr val="000000"/>
                  </a:solidFill>
                  <a:latin typeface="Abhaya Libre Regular"/>
                </a:rPr>
                <a:t> </a:t>
              </a:r>
              <a:r>
                <a:rPr lang="en-US" sz="2400" b="1" spc="-36" dirty="0" err="1">
                  <a:solidFill>
                    <a:srgbClr val="000000"/>
                  </a:solidFill>
                  <a:latin typeface="Abhaya Libre Regular"/>
                </a:rPr>
                <a:t>sestavinah</a:t>
              </a:r>
              <a:r>
                <a:rPr lang="en-US" sz="2400" b="1" spc="-36" dirty="0">
                  <a:solidFill>
                    <a:srgbClr val="000000"/>
                  </a:solidFill>
                  <a:latin typeface="Abhaya Libre Regular"/>
                </a:rPr>
                <a:t>, ki so:</a:t>
              </a:r>
              <a:endParaRPr lang="sl-SI" sz="2400" b="1" spc="-36" dirty="0">
                <a:solidFill>
                  <a:srgbClr val="000000"/>
                </a:solidFill>
                <a:latin typeface="Abhaya Libre Regular"/>
              </a:endParaRPr>
            </a:p>
            <a:p>
              <a:pPr marL="342900" indent="-342900" algn="just">
                <a:lnSpc>
                  <a:spcPts val="3359"/>
                </a:lnSpc>
                <a:buFont typeface="Wingdings" panose="05000000000000000000" pitchFamily="2" charset="2"/>
                <a:buChar char="Ø"/>
              </a:pPr>
              <a:r>
                <a:rPr lang="en-US" sz="2400" b="1" spc="-36" dirty="0" err="1">
                  <a:solidFill>
                    <a:srgbClr val="000000"/>
                  </a:solidFill>
                  <a:latin typeface="Abhaya Libre Regular"/>
                </a:rPr>
                <a:t>Kontinuiteta</a:t>
              </a:r>
              <a:endParaRPr lang="sl-SI" sz="2400" b="1" spc="-36" dirty="0">
                <a:solidFill>
                  <a:srgbClr val="000000"/>
                </a:solidFill>
                <a:latin typeface="Abhaya Libre Regular"/>
              </a:endParaRPr>
            </a:p>
            <a:p>
              <a:pPr marL="342900" indent="-342900" algn="just">
                <a:lnSpc>
                  <a:spcPts val="3359"/>
                </a:lnSpc>
                <a:buFont typeface="Wingdings" panose="05000000000000000000" pitchFamily="2" charset="2"/>
                <a:buChar char="Ø"/>
              </a:pPr>
              <a:r>
                <a:rPr lang="en-US" sz="2400" b="1" spc="-36" dirty="0" err="1">
                  <a:solidFill>
                    <a:srgbClr val="000000"/>
                  </a:solidFill>
                  <a:latin typeface="Abhaya Libre Regular"/>
                </a:rPr>
                <a:t>Ustvarjalnost</a:t>
              </a:r>
              <a:endParaRPr lang="sl-SI" sz="2400" b="1" spc="-36" dirty="0">
                <a:solidFill>
                  <a:srgbClr val="000000"/>
                </a:solidFill>
                <a:latin typeface="Abhaya Libre Regular"/>
              </a:endParaRPr>
            </a:p>
            <a:p>
              <a:pPr marL="342900" indent="-342900" algn="just">
                <a:lnSpc>
                  <a:spcPts val="3359"/>
                </a:lnSpc>
                <a:buFont typeface="Wingdings" panose="05000000000000000000" pitchFamily="2" charset="2"/>
                <a:buChar char="Ø"/>
              </a:pPr>
              <a:r>
                <a:rPr lang="sl-SI" sz="2400" b="1" spc="-36" dirty="0">
                  <a:solidFill>
                    <a:srgbClr val="000000"/>
                  </a:solidFill>
                  <a:latin typeface="Abhaya Libre Regular"/>
                </a:rPr>
                <a:t>U</a:t>
              </a:r>
              <a:r>
                <a:rPr lang="en-US" sz="2400" b="1" spc="-36" dirty="0" err="1">
                  <a:solidFill>
                    <a:srgbClr val="000000"/>
                  </a:solidFill>
                  <a:latin typeface="Abhaya Libre Regular"/>
                </a:rPr>
                <a:t>čenje</a:t>
              </a:r>
              <a:r>
                <a:rPr lang="en-US" sz="2400" b="1" spc="-36" dirty="0">
                  <a:solidFill>
                    <a:srgbClr val="000000"/>
                  </a:solidFill>
                  <a:latin typeface="Abhaya Libre Regular"/>
                </a:rPr>
                <a:t>, </a:t>
              </a:r>
              <a:r>
                <a:rPr lang="en-US" sz="2400" b="1" spc="-36" dirty="0" err="1">
                  <a:solidFill>
                    <a:srgbClr val="000000"/>
                  </a:solidFill>
                  <a:latin typeface="Abhaya Libre Regular"/>
                </a:rPr>
                <a:t>kako</a:t>
              </a:r>
              <a:r>
                <a:rPr lang="en-US" sz="2400" b="1" spc="-36" dirty="0">
                  <a:solidFill>
                    <a:srgbClr val="000000"/>
                  </a:solidFill>
                  <a:latin typeface="Abhaya Libre Regular"/>
                </a:rPr>
                <a:t> se </a:t>
              </a:r>
              <a:r>
                <a:rPr lang="en-US" sz="2400" b="1" spc="-36" dirty="0" err="1">
                  <a:solidFill>
                    <a:srgbClr val="000000"/>
                  </a:solidFill>
                  <a:latin typeface="Abhaya Libre Regular"/>
                </a:rPr>
                <a:t>učiti</a:t>
              </a:r>
              <a:r>
                <a:rPr lang="en-US" sz="2400" b="1" spc="-36" dirty="0">
                  <a:solidFill>
                    <a:srgbClr val="000000"/>
                  </a:solidFill>
                  <a:latin typeface="Abhaya Libre Regular"/>
                </a:rPr>
                <a:t> </a:t>
              </a:r>
              <a:r>
                <a:rPr lang="en-US" sz="2400" b="1" spc="-36" dirty="0" err="1">
                  <a:solidFill>
                    <a:srgbClr val="000000"/>
                  </a:solidFill>
                  <a:latin typeface="Abhaya Libre Regular"/>
                </a:rPr>
                <a:t>samega</a:t>
              </a:r>
              <a:r>
                <a:rPr lang="en-US" sz="2400" b="1" spc="-36" dirty="0">
                  <a:solidFill>
                    <a:srgbClr val="000000"/>
                  </a:solidFill>
                  <a:latin typeface="Abhaya Libre Regular"/>
                </a:rPr>
                <a:t> </a:t>
              </a:r>
              <a:r>
                <a:rPr lang="en-US" sz="2400" b="1" spc="-36" dirty="0" err="1">
                  <a:solidFill>
                    <a:srgbClr val="000000"/>
                  </a:solidFill>
                  <a:latin typeface="Abhaya Libre Regular"/>
                </a:rPr>
                <a:t>sebe</a:t>
              </a:r>
              <a:endParaRPr lang="en-US" sz="2400" spc="-36" dirty="0">
                <a:solidFill>
                  <a:srgbClr val="000000"/>
                </a:solidFill>
                <a:latin typeface="Abhaya Libre Regular"/>
              </a:endParaRPr>
            </a:p>
          </p:txBody>
        </p:sp>
        <p:sp>
          <p:nvSpPr>
            <p:cNvPr id="10" name="TextBox 10"/>
            <p:cNvSpPr txBox="1"/>
            <p:nvPr/>
          </p:nvSpPr>
          <p:spPr>
            <a:xfrm>
              <a:off x="4246070" y="26536"/>
              <a:ext cx="12864140" cy="1721839"/>
            </a:xfrm>
            <a:prstGeom prst="rect">
              <a:avLst/>
            </a:prstGeom>
          </p:spPr>
          <p:txBody>
            <a:bodyPr wrap="square" lIns="0" tIns="0" rIns="0" bIns="0" rtlCol="0" anchor="t">
              <a:spAutoFit/>
            </a:bodyPr>
            <a:lstStyle/>
            <a:p>
              <a:pPr algn="just">
                <a:lnSpc>
                  <a:spcPts val="3359"/>
                </a:lnSpc>
              </a:pPr>
              <a:r>
                <a:rPr lang="en-US" sz="2400" spc="-36" dirty="0">
                  <a:solidFill>
                    <a:srgbClr val="000000"/>
                  </a:solidFill>
                  <a:latin typeface="Abhaya Libre Regular"/>
                </a:rPr>
                <a:t>“</a:t>
              </a:r>
              <a:r>
                <a:rPr lang="en-US" sz="2400" i="1" spc="-36" dirty="0" err="1">
                  <a:solidFill>
                    <a:srgbClr val="000000"/>
                  </a:solidFill>
                  <a:latin typeface="Abhaya Libre Regular"/>
                </a:rPr>
                <a:t>Če</a:t>
              </a:r>
              <a:r>
                <a:rPr lang="en-US" sz="2400" i="1" spc="-36" dirty="0">
                  <a:solidFill>
                    <a:srgbClr val="000000"/>
                  </a:solidFill>
                  <a:latin typeface="Abhaya Libre Regular"/>
                </a:rPr>
                <a:t> </a:t>
              </a:r>
              <a:r>
                <a:rPr lang="en-US" sz="2400" i="1" spc="-36" dirty="0" err="1">
                  <a:solidFill>
                    <a:srgbClr val="000000"/>
                  </a:solidFill>
                  <a:latin typeface="Abhaya Libre Regular"/>
                </a:rPr>
                <a:t>načrtujete</a:t>
              </a:r>
              <a:r>
                <a:rPr lang="en-US" sz="2400" i="1" spc="-36" dirty="0">
                  <a:solidFill>
                    <a:srgbClr val="000000"/>
                  </a:solidFill>
                  <a:latin typeface="Abhaya Libre Regular"/>
                </a:rPr>
                <a:t> </a:t>
              </a:r>
              <a:r>
                <a:rPr lang="en-US" sz="2400" i="1" spc="-36" dirty="0" err="1">
                  <a:solidFill>
                    <a:srgbClr val="000000"/>
                  </a:solidFill>
                  <a:latin typeface="Abhaya Libre Regular"/>
                </a:rPr>
                <a:t>naslednje</a:t>
              </a:r>
              <a:r>
                <a:rPr lang="en-US" sz="2400" i="1" spc="-36" dirty="0">
                  <a:solidFill>
                    <a:srgbClr val="000000"/>
                  </a:solidFill>
                  <a:latin typeface="Abhaya Libre Regular"/>
                </a:rPr>
                <a:t> </a:t>
              </a:r>
              <a:r>
                <a:rPr lang="en-US" sz="2400" i="1" spc="-36" dirty="0" err="1">
                  <a:solidFill>
                    <a:srgbClr val="000000"/>
                  </a:solidFill>
                  <a:latin typeface="Abhaya Libre Regular"/>
                </a:rPr>
                <a:t>leto</a:t>
              </a:r>
              <a:r>
                <a:rPr lang="en-US" sz="2400" i="1" spc="-36" dirty="0">
                  <a:solidFill>
                    <a:srgbClr val="000000"/>
                  </a:solidFill>
                  <a:latin typeface="Abhaya Libre Regular"/>
                </a:rPr>
                <a:t>, </a:t>
              </a:r>
              <a:r>
                <a:rPr lang="en-US" sz="2400" i="1" spc="-36" dirty="0" err="1">
                  <a:solidFill>
                    <a:srgbClr val="000000"/>
                  </a:solidFill>
                  <a:latin typeface="Abhaya Libre Regular"/>
                </a:rPr>
                <a:t>vzgojite</a:t>
              </a:r>
              <a:r>
                <a:rPr lang="en-US" sz="2400" i="1" spc="-36" dirty="0">
                  <a:solidFill>
                    <a:srgbClr val="000000"/>
                  </a:solidFill>
                  <a:latin typeface="Abhaya Libre Regular"/>
                </a:rPr>
                <a:t> </a:t>
              </a:r>
              <a:r>
                <a:rPr lang="en-US" sz="2400" i="1" spc="-36" dirty="0" err="1">
                  <a:solidFill>
                    <a:srgbClr val="000000"/>
                  </a:solidFill>
                  <a:latin typeface="Abhaya Libre Regular"/>
                </a:rPr>
                <a:t>koruzo</a:t>
              </a:r>
              <a:r>
                <a:rPr lang="en-US" sz="2400" i="1" spc="-36" dirty="0">
                  <a:solidFill>
                    <a:srgbClr val="000000"/>
                  </a:solidFill>
                  <a:latin typeface="Abhaya Libre Regular"/>
                </a:rPr>
                <a:t>, </a:t>
              </a:r>
              <a:r>
                <a:rPr lang="en-US" sz="2400" i="1" spc="-36" dirty="0" err="1">
                  <a:solidFill>
                    <a:srgbClr val="000000"/>
                  </a:solidFill>
                  <a:latin typeface="Abhaya Libre Regular"/>
                </a:rPr>
                <a:t>če</a:t>
              </a:r>
              <a:r>
                <a:rPr lang="en-US" sz="2400" i="1" spc="-36" dirty="0">
                  <a:solidFill>
                    <a:srgbClr val="000000"/>
                  </a:solidFill>
                  <a:latin typeface="Abhaya Libre Regular"/>
                </a:rPr>
                <a:t> </a:t>
              </a:r>
              <a:r>
                <a:rPr lang="en-US" sz="2400" i="1" spc="-36" dirty="0" err="1">
                  <a:solidFill>
                    <a:srgbClr val="000000"/>
                  </a:solidFill>
                  <a:latin typeface="Abhaya Libre Regular"/>
                </a:rPr>
                <a:t>načrtujete</a:t>
              </a:r>
              <a:r>
                <a:rPr lang="en-US" sz="2400" i="1" spc="-36" dirty="0">
                  <a:solidFill>
                    <a:srgbClr val="000000"/>
                  </a:solidFill>
                  <a:latin typeface="Abhaya Libre Regular"/>
                </a:rPr>
                <a:t> </a:t>
              </a:r>
              <a:r>
                <a:rPr lang="en-US" sz="2400" i="1" spc="-36" dirty="0" err="1">
                  <a:solidFill>
                    <a:srgbClr val="000000"/>
                  </a:solidFill>
                  <a:latin typeface="Abhaya Libre Regular"/>
                </a:rPr>
                <a:t>naslednje</a:t>
              </a:r>
              <a:r>
                <a:rPr lang="en-US" sz="2400" i="1" spc="-36" dirty="0">
                  <a:solidFill>
                    <a:srgbClr val="000000"/>
                  </a:solidFill>
                  <a:latin typeface="Abhaya Libre Regular"/>
                </a:rPr>
                <a:t> </a:t>
              </a:r>
              <a:r>
                <a:rPr lang="en-US" sz="2400" i="1" spc="-36" dirty="0" err="1">
                  <a:solidFill>
                    <a:srgbClr val="000000"/>
                  </a:solidFill>
                  <a:latin typeface="Abhaya Libre Regular"/>
                </a:rPr>
                <a:t>desetletje</a:t>
              </a:r>
              <a:r>
                <a:rPr lang="en-US" sz="2400" i="1" spc="-36" dirty="0">
                  <a:solidFill>
                    <a:srgbClr val="000000"/>
                  </a:solidFill>
                  <a:latin typeface="Abhaya Libre Regular"/>
                </a:rPr>
                <a:t>, </a:t>
              </a:r>
              <a:r>
                <a:rPr lang="en-US" sz="2400" i="1" spc="-36" dirty="0" err="1">
                  <a:solidFill>
                    <a:srgbClr val="000000"/>
                  </a:solidFill>
                  <a:latin typeface="Abhaya Libre Regular"/>
                </a:rPr>
                <a:t>vzgojite</a:t>
              </a:r>
              <a:r>
                <a:rPr lang="en-US" sz="2400" i="1" spc="-36" dirty="0">
                  <a:solidFill>
                    <a:srgbClr val="000000"/>
                  </a:solidFill>
                  <a:latin typeface="Abhaya Libre Regular"/>
                </a:rPr>
                <a:t> </a:t>
              </a:r>
              <a:r>
                <a:rPr lang="en-US" sz="2400" i="1" spc="-36" dirty="0" err="1">
                  <a:solidFill>
                    <a:srgbClr val="000000"/>
                  </a:solidFill>
                  <a:latin typeface="Abhaya Libre Regular"/>
                </a:rPr>
                <a:t>drevo</a:t>
              </a:r>
              <a:r>
                <a:rPr lang="en-US" sz="2400" i="1" spc="-36" dirty="0">
                  <a:solidFill>
                    <a:srgbClr val="000000"/>
                  </a:solidFill>
                  <a:latin typeface="Abhaya Libre Regular"/>
                </a:rPr>
                <a:t>, </a:t>
              </a:r>
              <a:r>
                <a:rPr lang="en-US" sz="2400" i="1" spc="-36" dirty="0" err="1">
                  <a:solidFill>
                    <a:srgbClr val="000000"/>
                  </a:solidFill>
                  <a:latin typeface="Abhaya Libre Regular"/>
                </a:rPr>
                <a:t>če</a:t>
              </a:r>
              <a:r>
                <a:rPr lang="en-US" sz="2400" i="1" spc="-36" dirty="0">
                  <a:solidFill>
                    <a:srgbClr val="000000"/>
                  </a:solidFill>
                  <a:latin typeface="Abhaya Libre Regular"/>
                </a:rPr>
                <a:t> </a:t>
              </a:r>
              <a:r>
                <a:rPr lang="en-US" sz="2400" i="1" spc="-36" dirty="0" err="1">
                  <a:solidFill>
                    <a:srgbClr val="000000"/>
                  </a:solidFill>
                  <a:latin typeface="Abhaya Libre Regular"/>
                </a:rPr>
                <a:t>načrtujete</a:t>
              </a:r>
              <a:r>
                <a:rPr lang="en-US" sz="2400" i="1" spc="-36" dirty="0">
                  <a:solidFill>
                    <a:srgbClr val="000000"/>
                  </a:solidFill>
                  <a:latin typeface="Abhaya Libre Regular"/>
                </a:rPr>
                <a:t> </a:t>
              </a:r>
              <a:r>
                <a:rPr lang="en-US" sz="2400" i="1" spc="-36" dirty="0" err="1">
                  <a:solidFill>
                    <a:srgbClr val="000000"/>
                  </a:solidFill>
                  <a:latin typeface="Abhaya Libre Regular"/>
                </a:rPr>
                <a:t>prihodnje</a:t>
              </a:r>
              <a:r>
                <a:rPr lang="en-US" sz="2400" i="1" spc="-36" dirty="0">
                  <a:solidFill>
                    <a:srgbClr val="000000"/>
                  </a:solidFill>
                  <a:latin typeface="Abhaya Libre Regular"/>
                </a:rPr>
                <a:t> </a:t>
              </a:r>
              <a:r>
                <a:rPr lang="en-US" sz="2400" i="1" spc="-36" dirty="0" err="1">
                  <a:solidFill>
                    <a:srgbClr val="000000"/>
                  </a:solidFill>
                  <a:latin typeface="Abhaya Libre Regular"/>
                </a:rPr>
                <a:t>življenje</a:t>
              </a:r>
              <a:r>
                <a:rPr lang="en-US" sz="2400" i="1" spc="-36" dirty="0">
                  <a:solidFill>
                    <a:srgbClr val="000000"/>
                  </a:solidFill>
                  <a:latin typeface="Abhaya Libre Regular"/>
                </a:rPr>
                <a:t>, </a:t>
              </a:r>
              <a:r>
                <a:rPr lang="en-US" sz="2400" i="1" spc="-36" dirty="0" err="1">
                  <a:solidFill>
                    <a:srgbClr val="000000"/>
                  </a:solidFill>
                  <a:latin typeface="Abhaya Libre Regular"/>
                </a:rPr>
                <a:t>vzgojite</a:t>
              </a:r>
              <a:r>
                <a:rPr lang="en-US" sz="2400" i="1" spc="-36" dirty="0">
                  <a:solidFill>
                    <a:srgbClr val="000000"/>
                  </a:solidFill>
                  <a:latin typeface="Abhaya Libre Regular"/>
                </a:rPr>
                <a:t> </a:t>
              </a:r>
              <a:r>
                <a:rPr lang="en-US" sz="2400" i="1" spc="-36" dirty="0" err="1">
                  <a:solidFill>
                    <a:srgbClr val="000000"/>
                  </a:solidFill>
                  <a:latin typeface="Abhaya Libre Regular"/>
                </a:rPr>
                <a:t>človeka</a:t>
              </a:r>
              <a:r>
                <a:rPr lang="en-US" sz="2400" i="1" spc="-36" dirty="0">
                  <a:solidFill>
                    <a:srgbClr val="000000"/>
                  </a:solidFill>
                  <a:latin typeface="Abhaya Libre Regular"/>
                </a:rPr>
                <a:t>.</a:t>
              </a:r>
              <a:r>
                <a:rPr lang="en-US" sz="2400" spc="-36" dirty="0">
                  <a:solidFill>
                    <a:srgbClr val="000000"/>
                  </a:solidFill>
                  <a:latin typeface="Abhaya Libre Regular"/>
                </a:rPr>
                <a:t>“ – </a:t>
              </a:r>
              <a:r>
                <a:rPr lang="en-US" sz="2400" b="1" spc="-36" dirty="0" err="1">
                  <a:solidFill>
                    <a:srgbClr val="000000"/>
                  </a:solidFill>
                  <a:latin typeface="Abhaya Libre Regular"/>
                </a:rPr>
                <a:t>Guanzi</a:t>
              </a:r>
              <a:r>
                <a:rPr lang="en-US" sz="2400" b="1" spc="-36" dirty="0">
                  <a:solidFill>
                    <a:srgbClr val="000000"/>
                  </a:solidFill>
                  <a:latin typeface="Abhaya Libre Regular"/>
                </a:rPr>
                <a:t>, </a:t>
              </a:r>
              <a:r>
                <a:rPr lang="sl-SI" sz="2400" b="1" spc="-36" dirty="0">
                  <a:solidFill>
                    <a:srgbClr val="000000"/>
                  </a:solidFill>
                  <a:latin typeface="Abhaya Libre Regular"/>
                </a:rPr>
                <a:t>kitajski </a:t>
              </a:r>
              <a:r>
                <a:rPr lang="sl-SI" sz="2400" b="1" spc="-36" dirty="0" err="1">
                  <a:solidFill>
                    <a:srgbClr val="000000"/>
                  </a:solidFill>
                  <a:latin typeface="Abhaya Libre Regular"/>
                </a:rPr>
                <a:t>filozov</a:t>
              </a:r>
              <a:r>
                <a:rPr lang="sl-SI" sz="2400" b="1" spc="-36" dirty="0">
                  <a:solidFill>
                    <a:srgbClr val="000000"/>
                  </a:solidFill>
                  <a:latin typeface="Abhaya Libre Regular"/>
                </a:rPr>
                <a:t> in politik</a:t>
              </a:r>
              <a:endParaRPr lang="en-US" sz="2400" b="1" spc="-36" dirty="0">
                <a:solidFill>
                  <a:srgbClr val="000000"/>
                </a:solidFill>
                <a:latin typeface="Abhaya Libre Regular"/>
              </a:endParaRPr>
            </a:p>
          </p:txBody>
        </p:sp>
        <p:sp>
          <p:nvSpPr>
            <p:cNvPr id="11" name="TextBox 11"/>
            <p:cNvSpPr txBox="1"/>
            <p:nvPr/>
          </p:nvSpPr>
          <p:spPr>
            <a:xfrm>
              <a:off x="10421721" y="4546496"/>
              <a:ext cx="11040060" cy="1721839"/>
            </a:xfrm>
            <a:prstGeom prst="rect">
              <a:avLst/>
            </a:prstGeom>
          </p:spPr>
          <p:txBody>
            <a:bodyPr lIns="0" tIns="0" rIns="0" bIns="0" rtlCol="0" anchor="t">
              <a:spAutoFit/>
            </a:bodyPr>
            <a:lstStyle/>
            <a:p>
              <a:pPr algn="just">
                <a:lnSpc>
                  <a:spcPts val="3359"/>
                </a:lnSpc>
              </a:pPr>
              <a:r>
                <a:rPr lang="en-US" sz="2400" spc="-36" dirty="0" err="1">
                  <a:solidFill>
                    <a:srgbClr val="000000"/>
                  </a:solidFill>
                  <a:latin typeface="Abhaya Libre Regular"/>
                </a:rPr>
                <a:t>Vseživljenjsko</a:t>
              </a:r>
              <a:r>
                <a:rPr lang="en-US" sz="2400" spc="-36" dirty="0">
                  <a:solidFill>
                    <a:srgbClr val="000000"/>
                  </a:solidFill>
                  <a:latin typeface="Abhaya Libre Regular"/>
                </a:rPr>
                <a:t> </a:t>
              </a:r>
              <a:r>
                <a:rPr lang="en-US" sz="2400" spc="-36" dirty="0" err="1">
                  <a:solidFill>
                    <a:srgbClr val="000000"/>
                  </a:solidFill>
                  <a:latin typeface="Abhaya Libre Regular"/>
                </a:rPr>
                <a:t>učenje</a:t>
              </a:r>
              <a:r>
                <a:rPr lang="en-US" sz="2400" spc="-36" dirty="0">
                  <a:solidFill>
                    <a:srgbClr val="000000"/>
                  </a:solidFill>
                  <a:latin typeface="Abhaya Libre Regular"/>
                </a:rPr>
                <a:t> </a:t>
              </a:r>
              <a:r>
                <a:rPr lang="en-US" sz="2400" spc="-36" dirty="0" err="1">
                  <a:solidFill>
                    <a:srgbClr val="000000"/>
                  </a:solidFill>
                  <a:latin typeface="Abhaya Libre Regular"/>
                </a:rPr>
                <a:t>nam</a:t>
              </a:r>
              <a:r>
                <a:rPr lang="en-US" sz="2400" spc="-36" dirty="0">
                  <a:solidFill>
                    <a:srgbClr val="000000"/>
                  </a:solidFill>
                  <a:latin typeface="Abhaya Libre Regular"/>
                </a:rPr>
                <a:t> </a:t>
              </a:r>
              <a:r>
                <a:rPr lang="en-US" sz="2400" spc="-36" dirty="0" err="1">
                  <a:solidFill>
                    <a:srgbClr val="000000"/>
                  </a:solidFill>
                  <a:latin typeface="Abhaya Libre Regular"/>
                </a:rPr>
                <a:t>lahko</a:t>
              </a:r>
              <a:r>
                <a:rPr lang="en-US" sz="2400" spc="-36" dirty="0">
                  <a:solidFill>
                    <a:srgbClr val="000000"/>
                  </a:solidFill>
                  <a:latin typeface="Abhaya Libre Regular"/>
                </a:rPr>
                <a:t> </a:t>
              </a:r>
              <a:r>
                <a:rPr lang="en-US" sz="2400" spc="-36" dirty="0" err="1">
                  <a:solidFill>
                    <a:srgbClr val="000000"/>
                  </a:solidFill>
                  <a:latin typeface="Abhaya Libre Regular"/>
                </a:rPr>
                <a:t>pomaga</a:t>
              </a:r>
              <a:r>
                <a:rPr lang="en-US" sz="2400" spc="-36" dirty="0">
                  <a:solidFill>
                    <a:srgbClr val="000000"/>
                  </a:solidFill>
                  <a:latin typeface="Abhaya Libre Regular"/>
                </a:rPr>
                <a:t> </a:t>
              </a:r>
              <a:r>
                <a:rPr lang="en-US" sz="2400" spc="-36" dirty="0" err="1">
                  <a:solidFill>
                    <a:srgbClr val="000000"/>
                  </a:solidFill>
                  <a:latin typeface="Abhaya Libre Regular"/>
                </a:rPr>
                <a:t>pri</a:t>
              </a:r>
              <a:r>
                <a:rPr lang="en-US" sz="2400" spc="-36" dirty="0">
                  <a:solidFill>
                    <a:srgbClr val="000000"/>
                  </a:solidFill>
                  <a:latin typeface="Abhaya Libre Regular"/>
                </a:rPr>
                <a:t> </a:t>
              </a:r>
              <a:r>
                <a:rPr lang="en-US" sz="2400" spc="-36" dirty="0" err="1">
                  <a:solidFill>
                    <a:srgbClr val="000000"/>
                  </a:solidFill>
                  <a:latin typeface="Abhaya Libre Regular"/>
                </a:rPr>
                <a:t>doseganju</a:t>
              </a:r>
              <a:r>
                <a:rPr lang="en-US" sz="2400" spc="-36" dirty="0">
                  <a:solidFill>
                    <a:srgbClr val="000000"/>
                  </a:solidFill>
                  <a:latin typeface="Abhaya Libre Regular"/>
                </a:rPr>
                <a:t> </a:t>
              </a:r>
              <a:r>
                <a:rPr lang="en-US" sz="2400" spc="-36" dirty="0" err="1">
                  <a:solidFill>
                    <a:srgbClr val="000000"/>
                  </a:solidFill>
                  <a:latin typeface="Abhaya Libre Regular"/>
                </a:rPr>
                <a:t>osebne</a:t>
              </a:r>
              <a:r>
                <a:rPr lang="en-US" sz="2400" spc="-36" dirty="0">
                  <a:solidFill>
                    <a:srgbClr val="000000"/>
                  </a:solidFill>
                  <a:latin typeface="Abhaya Libre Regular"/>
                </a:rPr>
                <a:t> </a:t>
              </a:r>
              <a:r>
                <a:rPr lang="en-US" sz="2400" spc="-36" dirty="0" err="1">
                  <a:solidFill>
                    <a:srgbClr val="000000"/>
                  </a:solidFill>
                  <a:latin typeface="Abhaya Libre Regular"/>
                </a:rPr>
                <a:t>izpolnitve</a:t>
              </a:r>
              <a:r>
                <a:rPr lang="en-US" sz="2400" spc="-36" dirty="0">
                  <a:solidFill>
                    <a:srgbClr val="000000"/>
                  </a:solidFill>
                  <a:latin typeface="Abhaya Libre Regular"/>
                </a:rPr>
                <a:t> in </a:t>
              </a:r>
              <a:r>
                <a:rPr lang="en-US" sz="2400" spc="-36" dirty="0" err="1">
                  <a:solidFill>
                    <a:srgbClr val="000000"/>
                  </a:solidFill>
                  <a:latin typeface="Abhaya Libre Regular"/>
                </a:rPr>
                <a:t>zadovoljstva</a:t>
              </a:r>
              <a:r>
                <a:rPr lang="en-US" sz="2400" spc="-36" dirty="0">
                  <a:solidFill>
                    <a:srgbClr val="000000"/>
                  </a:solidFill>
                  <a:latin typeface="Abhaya Libre Regular"/>
                </a:rPr>
                <a:t>, ne glede </a:t>
              </a:r>
              <a:r>
                <a:rPr lang="en-US" sz="2400" spc="-36" dirty="0" err="1">
                  <a:solidFill>
                    <a:srgbClr val="000000"/>
                  </a:solidFill>
                  <a:latin typeface="Abhaya Libre Regular"/>
                </a:rPr>
                <a:t>na</a:t>
              </a:r>
              <a:r>
                <a:rPr lang="en-US" sz="2400" spc="-36" dirty="0">
                  <a:solidFill>
                    <a:srgbClr val="000000"/>
                  </a:solidFill>
                  <a:latin typeface="Abhaya Libre Regular"/>
                </a:rPr>
                <a:t> to, </a:t>
              </a:r>
              <a:r>
                <a:rPr lang="en-US" sz="2400" spc="-36" dirty="0" err="1">
                  <a:solidFill>
                    <a:srgbClr val="000000"/>
                  </a:solidFill>
                  <a:latin typeface="Abhaya Libre Regular"/>
                </a:rPr>
                <a:t>ali</a:t>
              </a:r>
              <a:r>
                <a:rPr lang="en-US" sz="2400" spc="-36" dirty="0">
                  <a:solidFill>
                    <a:srgbClr val="000000"/>
                  </a:solidFill>
                  <a:latin typeface="Abhaya Libre Regular"/>
                </a:rPr>
                <a:t> </a:t>
              </a:r>
              <a:r>
                <a:rPr lang="en-US" sz="2400" spc="-36" dirty="0" err="1">
                  <a:solidFill>
                    <a:srgbClr val="000000"/>
                  </a:solidFill>
                  <a:latin typeface="Abhaya Libre Regular"/>
                </a:rPr>
                <a:t>sledimo</a:t>
              </a:r>
              <a:r>
                <a:rPr lang="en-US" sz="2400" spc="-36" dirty="0">
                  <a:solidFill>
                    <a:srgbClr val="000000"/>
                  </a:solidFill>
                  <a:latin typeface="Abhaya Libre Regular"/>
                </a:rPr>
                <a:t> </a:t>
              </a:r>
              <a:r>
                <a:rPr lang="en-US" sz="2400" spc="-36" dirty="0" err="1">
                  <a:solidFill>
                    <a:srgbClr val="000000"/>
                  </a:solidFill>
                  <a:latin typeface="Abhaya Libre Regular"/>
                </a:rPr>
                <a:t>osebnim</a:t>
              </a:r>
              <a:r>
                <a:rPr lang="en-US" sz="2400" spc="-36" dirty="0">
                  <a:solidFill>
                    <a:srgbClr val="000000"/>
                  </a:solidFill>
                  <a:latin typeface="Abhaya Libre Regular"/>
                </a:rPr>
                <a:t> </a:t>
              </a:r>
              <a:r>
                <a:rPr lang="en-US" sz="2400" spc="-36" dirty="0" err="1">
                  <a:solidFill>
                    <a:srgbClr val="000000"/>
                  </a:solidFill>
                  <a:latin typeface="Abhaya Libre Regular"/>
                </a:rPr>
                <a:t>interesom</a:t>
              </a:r>
              <a:r>
                <a:rPr lang="en-US" sz="2400" spc="-36" dirty="0">
                  <a:solidFill>
                    <a:srgbClr val="000000"/>
                  </a:solidFill>
                  <a:latin typeface="Abhaya Libre Regular"/>
                </a:rPr>
                <a:t> in </a:t>
              </a:r>
              <a:r>
                <a:rPr lang="en-US" sz="2400" spc="-36" dirty="0" err="1">
                  <a:solidFill>
                    <a:srgbClr val="000000"/>
                  </a:solidFill>
                  <a:latin typeface="Abhaya Libre Regular"/>
                </a:rPr>
                <a:t>hobijem</a:t>
              </a:r>
              <a:r>
                <a:rPr lang="en-US" sz="2400" spc="-36" dirty="0">
                  <a:solidFill>
                    <a:srgbClr val="000000"/>
                  </a:solidFill>
                  <a:latin typeface="Abhaya Libre Regular"/>
                </a:rPr>
                <a:t> </a:t>
              </a:r>
              <a:r>
                <a:rPr lang="en-US" sz="2400" spc="-36" dirty="0" err="1">
                  <a:solidFill>
                    <a:srgbClr val="000000"/>
                  </a:solidFill>
                  <a:latin typeface="Abhaya Libre Regular"/>
                </a:rPr>
                <a:t>ali</a:t>
              </a:r>
              <a:r>
                <a:rPr lang="en-US" sz="2400" spc="-36" dirty="0">
                  <a:solidFill>
                    <a:srgbClr val="000000"/>
                  </a:solidFill>
                  <a:latin typeface="Abhaya Libre Regular"/>
                </a:rPr>
                <a:t> </a:t>
              </a:r>
              <a:r>
                <a:rPr lang="en-US" sz="2400" spc="-36" dirty="0" err="1">
                  <a:solidFill>
                    <a:srgbClr val="000000"/>
                  </a:solidFill>
                  <a:latin typeface="Abhaya Libre Regular"/>
                </a:rPr>
                <a:t>poklicnim</a:t>
              </a:r>
              <a:r>
                <a:rPr lang="en-US" sz="2400" spc="-36" dirty="0">
                  <a:solidFill>
                    <a:srgbClr val="000000"/>
                  </a:solidFill>
                  <a:latin typeface="Abhaya Libre Regular"/>
                </a:rPr>
                <a:t> </a:t>
              </a:r>
              <a:r>
                <a:rPr lang="en-US" sz="2400" spc="-36" dirty="0" err="1">
                  <a:solidFill>
                    <a:srgbClr val="000000"/>
                  </a:solidFill>
                  <a:latin typeface="Abhaya Libre Regular"/>
                </a:rPr>
                <a:t>ciljem</a:t>
              </a:r>
              <a:r>
                <a:rPr lang="en-US" sz="2400" spc="-36" dirty="0">
                  <a:solidFill>
                    <a:srgbClr val="000000"/>
                  </a:solidFill>
                  <a:latin typeface="Abhaya Libre Regular"/>
                </a:rPr>
                <a:t>.</a:t>
              </a:r>
            </a:p>
          </p:txBody>
        </p:sp>
        <p:sp>
          <p:nvSpPr>
            <p:cNvPr id="12" name="TextBox 12"/>
            <p:cNvSpPr txBox="1"/>
            <p:nvPr/>
          </p:nvSpPr>
          <p:spPr>
            <a:xfrm>
              <a:off x="10401401" y="2351393"/>
              <a:ext cx="7411540" cy="1721839"/>
            </a:xfrm>
            <a:prstGeom prst="rect">
              <a:avLst/>
            </a:prstGeom>
          </p:spPr>
          <p:txBody>
            <a:bodyPr wrap="square" lIns="0" tIns="0" rIns="0" bIns="0" rtlCol="0" anchor="t">
              <a:spAutoFit/>
            </a:bodyPr>
            <a:lstStyle/>
            <a:p>
              <a:pPr algn="just">
                <a:lnSpc>
                  <a:spcPts val="3359"/>
                </a:lnSpc>
              </a:pPr>
              <a:r>
                <a:rPr lang="en-US" sz="2400" spc="-36" dirty="0" err="1">
                  <a:solidFill>
                    <a:srgbClr val="000000"/>
                  </a:solidFill>
                  <a:latin typeface="Abhaya Libre Regular"/>
                </a:rPr>
                <a:t>Vsakdo</a:t>
              </a:r>
              <a:r>
                <a:rPr lang="en-US" sz="2400" spc="-36" dirty="0">
                  <a:solidFill>
                    <a:srgbClr val="000000"/>
                  </a:solidFill>
                  <a:latin typeface="Abhaya Libre Regular"/>
                </a:rPr>
                <a:t> se </a:t>
              </a:r>
              <a:r>
                <a:rPr lang="en-US" sz="2400" b="1" spc="-36" dirty="0" err="1">
                  <a:solidFill>
                    <a:srgbClr val="000000"/>
                  </a:solidFill>
                  <a:latin typeface="Abhaya Libre Regular"/>
                </a:rPr>
                <a:t>uči</a:t>
              </a:r>
              <a:r>
                <a:rPr lang="en-US" sz="2400" b="1" spc="-36" dirty="0">
                  <a:solidFill>
                    <a:srgbClr val="000000"/>
                  </a:solidFill>
                  <a:latin typeface="Abhaya Libre Regular"/>
                </a:rPr>
                <a:t> </a:t>
              </a:r>
              <a:r>
                <a:rPr lang="en-US" sz="2400" b="1" spc="-36" dirty="0" err="1">
                  <a:solidFill>
                    <a:srgbClr val="000000"/>
                  </a:solidFill>
                  <a:latin typeface="Abhaya Libre Regular"/>
                </a:rPr>
                <a:t>vse</a:t>
              </a:r>
              <a:r>
                <a:rPr lang="en-US" sz="2400" b="1" spc="-36" dirty="0">
                  <a:solidFill>
                    <a:srgbClr val="000000"/>
                  </a:solidFill>
                  <a:latin typeface="Abhaya Libre Regular"/>
                </a:rPr>
                <a:t> </a:t>
              </a:r>
              <a:r>
                <a:rPr lang="en-US" sz="2400" b="1" spc="-36" dirty="0" err="1">
                  <a:solidFill>
                    <a:srgbClr val="000000"/>
                  </a:solidFill>
                  <a:latin typeface="Abhaya Libre Regular"/>
                </a:rPr>
                <a:t>življenje</a:t>
              </a:r>
              <a:r>
                <a:rPr lang="en-US" sz="2400" spc="-36" dirty="0">
                  <a:solidFill>
                    <a:srgbClr val="000000"/>
                  </a:solidFill>
                  <a:latin typeface="Abhaya Libre Regular"/>
                </a:rPr>
                <a:t>! </a:t>
              </a:r>
              <a:r>
                <a:rPr lang="en-US" sz="2400" spc="-36" dirty="0" err="1">
                  <a:solidFill>
                    <a:srgbClr val="000000"/>
                  </a:solidFill>
                  <a:latin typeface="Abhaya Libre Regular"/>
                </a:rPr>
                <a:t>Otroci</a:t>
              </a:r>
              <a:r>
                <a:rPr lang="en-US" sz="2400" spc="-36" dirty="0">
                  <a:solidFill>
                    <a:srgbClr val="000000"/>
                  </a:solidFill>
                  <a:latin typeface="Abhaya Libre Regular"/>
                </a:rPr>
                <a:t> se </a:t>
              </a:r>
              <a:r>
                <a:rPr lang="en-US" sz="2400" spc="-36" dirty="0" err="1">
                  <a:solidFill>
                    <a:srgbClr val="000000"/>
                  </a:solidFill>
                  <a:latin typeface="Abhaya Libre Regular"/>
                </a:rPr>
                <a:t>naučijo</a:t>
              </a:r>
              <a:r>
                <a:rPr lang="en-US" sz="2400" spc="-36" dirty="0">
                  <a:solidFill>
                    <a:srgbClr val="000000"/>
                  </a:solidFill>
                  <a:latin typeface="Abhaya Libre Regular"/>
                </a:rPr>
                <a:t> </a:t>
              </a:r>
              <a:r>
                <a:rPr lang="en-US" sz="2400" spc="-36" dirty="0" err="1">
                  <a:solidFill>
                    <a:srgbClr val="000000"/>
                  </a:solidFill>
                  <a:latin typeface="Abhaya Libre Regular"/>
                </a:rPr>
                <a:t>govoriti</a:t>
              </a:r>
              <a:r>
                <a:rPr lang="en-US" sz="2400" spc="-36" dirty="0">
                  <a:solidFill>
                    <a:srgbClr val="000000"/>
                  </a:solidFill>
                  <a:latin typeface="Abhaya Libre Regular"/>
                </a:rPr>
                <a:t> </a:t>
              </a:r>
              <a:r>
                <a:rPr lang="en-US" sz="2400" spc="-36" dirty="0" err="1">
                  <a:solidFill>
                    <a:srgbClr val="000000"/>
                  </a:solidFill>
                  <a:latin typeface="Abhaya Libre Regular"/>
                </a:rPr>
                <a:t>ali</a:t>
              </a:r>
              <a:r>
                <a:rPr lang="en-US" sz="2400" spc="-36" dirty="0">
                  <a:solidFill>
                    <a:srgbClr val="000000"/>
                  </a:solidFill>
                  <a:latin typeface="Abhaya Libre Regular"/>
                </a:rPr>
                <a:t> </a:t>
              </a:r>
              <a:r>
                <a:rPr lang="en-US" sz="2400" spc="-36" dirty="0" err="1">
                  <a:solidFill>
                    <a:srgbClr val="000000"/>
                  </a:solidFill>
                  <a:latin typeface="Abhaya Libre Regular"/>
                </a:rPr>
                <a:t>hoditi</a:t>
              </a:r>
              <a:r>
                <a:rPr lang="en-US" sz="2400" spc="-36" dirty="0">
                  <a:solidFill>
                    <a:srgbClr val="000000"/>
                  </a:solidFill>
                  <a:latin typeface="Abhaya Libre Regular"/>
                </a:rPr>
                <a:t>. </a:t>
              </a:r>
              <a:r>
                <a:rPr lang="en-US" sz="2400" spc="-36" dirty="0" err="1">
                  <a:solidFill>
                    <a:srgbClr val="000000"/>
                  </a:solidFill>
                  <a:latin typeface="Abhaya Libre Regular"/>
                </a:rPr>
                <a:t>Odrasli</a:t>
              </a:r>
              <a:r>
                <a:rPr lang="en-US" sz="2400" spc="-36" dirty="0">
                  <a:solidFill>
                    <a:srgbClr val="000000"/>
                  </a:solidFill>
                  <a:latin typeface="Abhaya Libre Regular"/>
                </a:rPr>
                <a:t> se </a:t>
              </a:r>
              <a:r>
                <a:rPr lang="en-US" sz="2400" spc="-36" dirty="0" err="1">
                  <a:solidFill>
                    <a:srgbClr val="000000"/>
                  </a:solidFill>
                  <a:latin typeface="Abhaya Libre Regular"/>
                </a:rPr>
                <a:t>učijo</a:t>
              </a:r>
              <a:r>
                <a:rPr lang="en-US" sz="2400" spc="-36" dirty="0">
                  <a:solidFill>
                    <a:srgbClr val="000000"/>
                  </a:solidFill>
                  <a:latin typeface="Abhaya Libre Regular"/>
                </a:rPr>
                <a:t> </a:t>
              </a:r>
              <a:r>
                <a:rPr lang="en-US" sz="2400" spc="-36" dirty="0" err="1">
                  <a:solidFill>
                    <a:srgbClr val="000000"/>
                  </a:solidFill>
                  <a:latin typeface="Abhaya Libre Regular"/>
                </a:rPr>
                <a:t>uporabljati</a:t>
              </a:r>
              <a:r>
                <a:rPr lang="en-US" sz="2400" spc="-36" dirty="0">
                  <a:solidFill>
                    <a:srgbClr val="000000"/>
                  </a:solidFill>
                  <a:latin typeface="Abhaya Libre Regular"/>
                </a:rPr>
                <a:t> </a:t>
              </a:r>
              <a:r>
                <a:rPr lang="en-US" sz="2400" spc="-36" dirty="0" err="1">
                  <a:solidFill>
                    <a:srgbClr val="000000"/>
                  </a:solidFill>
                  <a:latin typeface="Abhaya Libre Regular"/>
                </a:rPr>
                <a:t>tablični</a:t>
              </a:r>
              <a:r>
                <a:rPr lang="en-US" sz="2400" spc="-36" dirty="0">
                  <a:solidFill>
                    <a:srgbClr val="000000"/>
                  </a:solidFill>
                  <a:latin typeface="Abhaya Libre Regular"/>
                </a:rPr>
                <a:t> </a:t>
              </a:r>
              <a:r>
                <a:rPr lang="en-US" sz="2400" spc="-36" dirty="0" err="1">
                  <a:solidFill>
                    <a:srgbClr val="000000"/>
                  </a:solidFill>
                  <a:latin typeface="Abhaya Libre Regular"/>
                </a:rPr>
                <a:t>računalnik</a:t>
              </a:r>
              <a:r>
                <a:rPr lang="en-US" sz="2400" spc="-36" dirty="0">
                  <a:solidFill>
                    <a:srgbClr val="000000"/>
                  </a:solidFill>
                  <a:latin typeface="Abhaya Libre Regular"/>
                </a:rPr>
                <a:t> </a:t>
              </a:r>
              <a:r>
                <a:rPr lang="en-US" sz="2400" spc="-36" dirty="0" err="1">
                  <a:solidFill>
                    <a:srgbClr val="000000"/>
                  </a:solidFill>
                  <a:latin typeface="Abhaya Libre Regular"/>
                </a:rPr>
                <a:t>ali</a:t>
              </a:r>
              <a:r>
                <a:rPr lang="en-US" sz="2400" spc="-36" dirty="0">
                  <a:solidFill>
                    <a:srgbClr val="000000"/>
                  </a:solidFill>
                  <a:latin typeface="Abhaya Libre Regular"/>
                </a:rPr>
                <a:t> </a:t>
              </a:r>
              <a:r>
                <a:rPr lang="en-US" sz="2400" spc="-36" dirty="0" err="1">
                  <a:solidFill>
                    <a:srgbClr val="000000"/>
                  </a:solidFill>
                  <a:latin typeface="Abhaya Libre Regular"/>
                </a:rPr>
                <a:t>šivati</a:t>
              </a:r>
              <a:r>
                <a:rPr lang="en-US" sz="2400" spc="-36" dirty="0">
                  <a:solidFill>
                    <a:srgbClr val="000000"/>
                  </a:solidFill>
                  <a:latin typeface="Abhaya Libre Regular"/>
                </a:rPr>
                <a:t> </a:t>
              </a:r>
              <a:r>
                <a:rPr lang="en-US" sz="2400" spc="-36" dirty="0" err="1">
                  <a:solidFill>
                    <a:srgbClr val="000000"/>
                  </a:solidFill>
                  <a:latin typeface="Abhaya Libre Regular"/>
                </a:rPr>
                <a:t>obleko</a:t>
              </a:r>
              <a:r>
                <a:rPr lang="en-US" sz="2400" spc="-36" dirty="0">
                  <a:solidFill>
                    <a:srgbClr val="000000"/>
                  </a:solidFill>
                  <a:latin typeface="Abhaya Libre Regular"/>
                </a:rPr>
                <a:t>.</a:t>
              </a:r>
            </a:p>
          </p:txBody>
        </p:sp>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7859122" y="216970"/>
              <a:ext cx="2693009" cy="2585288"/>
            </a:xfrm>
            <a:prstGeom prst="rect">
              <a:avLst/>
            </a:prstGeom>
          </p:spPr>
        </p:pic>
        <p:sp>
          <p:nvSpPr>
            <p:cNvPr id="15" name="TextBox 15"/>
            <p:cNvSpPr txBox="1"/>
            <p:nvPr/>
          </p:nvSpPr>
          <p:spPr>
            <a:xfrm>
              <a:off x="32119" y="6471333"/>
              <a:ext cx="6248400" cy="2884551"/>
            </a:xfrm>
            <a:prstGeom prst="rect">
              <a:avLst/>
            </a:prstGeom>
          </p:spPr>
          <p:txBody>
            <a:bodyPr wrap="square" lIns="0" tIns="0" rIns="0" bIns="0" rtlCol="0" anchor="t">
              <a:spAutoFit/>
            </a:bodyPr>
            <a:lstStyle/>
            <a:p>
              <a:pPr algn="just">
                <a:lnSpc>
                  <a:spcPts val="3359"/>
                </a:lnSpc>
              </a:pPr>
              <a:r>
                <a:rPr lang="en-US" sz="2400" b="1" spc="-36" dirty="0" err="1">
                  <a:solidFill>
                    <a:srgbClr val="000000"/>
                  </a:solidFill>
                  <a:latin typeface="Abhaya Libre Regular"/>
                </a:rPr>
                <a:t>Vseživljenjsko</a:t>
              </a:r>
              <a:r>
                <a:rPr lang="en-US" sz="2400" b="1" spc="-36" dirty="0">
                  <a:solidFill>
                    <a:srgbClr val="000000"/>
                  </a:solidFill>
                  <a:latin typeface="Abhaya Libre Regular"/>
                </a:rPr>
                <a:t> </a:t>
              </a:r>
              <a:r>
                <a:rPr lang="en-US" sz="2400" b="1" spc="-36" dirty="0" err="1">
                  <a:solidFill>
                    <a:srgbClr val="000000"/>
                  </a:solidFill>
                  <a:latin typeface="Abhaya Libre Regular"/>
                </a:rPr>
                <a:t>učenje</a:t>
              </a:r>
              <a:r>
                <a:rPr lang="en-US" sz="2400" b="1" spc="-36" dirty="0">
                  <a:solidFill>
                    <a:srgbClr val="000000"/>
                  </a:solidFill>
                  <a:latin typeface="Abhaya Libre Regular"/>
                </a:rPr>
                <a:t> </a:t>
              </a:r>
              <a:r>
                <a:rPr lang="en-US" sz="2400" spc="-36" dirty="0">
                  <a:solidFill>
                    <a:srgbClr val="000000"/>
                  </a:solidFill>
                  <a:latin typeface="Abhaya Libre Regular"/>
                </a:rPr>
                <a:t>je raven, ki so jo </a:t>
              </a:r>
              <a:r>
                <a:rPr lang="en-US" sz="2400" spc="-36" dirty="0" err="1">
                  <a:solidFill>
                    <a:srgbClr val="000000"/>
                  </a:solidFill>
                  <a:latin typeface="Abhaya Libre Regular"/>
                </a:rPr>
                <a:t>ljudje</a:t>
              </a:r>
              <a:r>
                <a:rPr lang="en-US" sz="2400" spc="-36" dirty="0">
                  <a:solidFill>
                    <a:srgbClr val="000000"/>
                  </a:solidFill>
                  <a:latin typeface="Abhaya Libre Regular"/>
                </a:rPr>
                <a:t> </a:t>
              </a:r>
              <a:r>
                <a:rPr lang="en-US" sz="2400" spc="-36" dirty="0" err="1">
                  <a:solidFill>
                    <a:srgbClr val="000000"/>
                  </a:solidFill>
                  <a:latin typeface="Abhaya Libre Regular"/>
                </a:rPr>
                <a:t>danes</a:t>
              </a:r>
              <a:r>
                <a:rPr lang="en-US" sz="2400" spc="-36" dirty="0">
                  <a:solidFill>
                    <a:srgbClr val="000000"/>
                  </a:solidFill>
                  <a:latin typeface="Abhaya Libre Regular"/>
                </a:rPr>
                <a:t> </a:t>
              </a:r>
              <a:r>
                <a:rPr lang="en-US" sz="2400" spc="-36" dirty="0" err="1">
                  <a:solidFill>
                    <a:srgbClr val="000000"/>
                  </a:solidFill>
                  <a:latin typeface="Abhaya Libre Regular"/>
                </a:rPr>
                <a:t>dosegli</a:t>
              </a:r>
              <a:r>
                <a:rPr lang="en-US" sz="2400" spc="-36" dirty="0">
                  <a:solidFill>
                    <a:srgbClr val="000000"/>
                  </a:solidFill>
                  <a:latin typeface="Abhaya Libre Regular"/>
                </a:rPr>
                <a:t> </a:t>
              </a:r>
              <a:r>
                <a:rPr lang="en-US" sz="2400" spc="-36" dirty="0" err="1">
                  <a:solidFill>
                    <a:srgbClr val="000000"/>
                  </a:solidFill>
                  <a:latin typeface="Abhaya Libre Regular"/>
                </a:rPr>
                <a:t>zaradi</a:t>
              </a:r>
              <a:r>
                <a:rPr lang="en-US" sz="2400" spc="-36" dirty="0">
                  <a:solidFill>
                    <a:srgbClr val="000000"/>
                  </a:solidFill>
                  <a:latin typeface="Abhaya Libre Regular"/>
                </a:rPr>
                <a:t> </a:t>
              </a:r>
              <a:r>
                <a:rPr lang="en-US" sz="2400" spc="-36" dirty="0" err="1">
                  <a:solidFill>
                    <a:srgbClr val="000000"/>
                  </a:solidFill>
                  <a:latin typeface="Abhaya Libre Regular"/>
                </a:rPr>
                <a:t>vključenosti</a:t>
              </a:r>
              <a:r>
                <a:rPr lang="en-US" sz="2400" spc="-36" dirty="0">
                  <a:solidFill>
                    <a:srgbClr val="000000"/>
                  </a:solidFill>
                  <a:latin typeface="Abhaya Libre Regular"/>
                </a:rPr>
                <a:t> v </a:t>
              </a:r>
              <a:r>
                <a:rPr lang="en-US" sz="2400" spc="-36" dirty="0" err="1">
                  <a:solidFill>
                    <a:srgbClr val="000000"/>
                  </a:solidFill>
                  <a:latin typeface="Abhaya Libre Regular"/>
                </a:rPr>
                <a:t>izobraževalni</a:t>
              </a:r>
              <a:r>
                <a:rPr lang="en-US" sz="2400" spc="-36" dirty="0">
                  <a:solidFill>
                    <a:srgbClr val="000000"/>
                  </a:solidFill>
                  <a:latin typeface="Abhaya Libre Regular"/>
                </a:rPr>
                <a:t> </a:t>
              </a:r>
              <a:r>
                <a:rPr lang="en-US" sz="2400" spc="-36" dirty="0" err="1">
                  <a:solidFill>
                    <a:srgbClr val="000000"/>
                  </a:solidFill>
                  <a:latin typeface="Abhaya Libre Regular"/>
                </a:rPr>
                <a:t>sistem</a:t>
              </a:r>
              <a:r>
                <a:rPr lang="en-US" sz="2400" spc="-36" dirty="0">
                  <a:solidFill>
                    <a:srgbClr val="000000"/>
                  </a:solidFill>
                  <a:latin typeface="Abhaya Libre Regular"/>
                </a:rPr>
                <a:t>. </a:t>
              </a:r>
              <a:r>
                <a:rPr lang="en-US" sz="2400" spc="-36" dirty="0" err="1">
                  <a:solidFill>
                    <a:srgbClr val="000000"/>
                  </a:solidFill>
                  <a:latin typeface="Abhaya Libre Regular"/>
                </a:rPr>
                <a:t>Ljudje</a:t>
              </a:r>
              <a:r>
                <a:rPr lang="en-US" sz="2400" spc="-36" dirty="0">
                  <a:solidFill>
                    <a:srgbClr val="000000"/>
                  </a:solidFill>
                  <a:latin typeface="Abhaya Libre Regular"/>
                </a:rPr>
                <a:t> se </a:t>
              </a:r>
              <a:r>
                <a:rPr lang="en-US" sz="2400" spc="-36" dirty="0" err="1">
                  <a:solidFill>
                    <a:srgbClr val="000000"/>
                  </a:solidFill>
                  <a:latin typeface="Abhaya Libre Regular"/>
                </a:rPr>
                <a:t>morajo</a:t>
              </a:r>
              <a:r>
                <a:rPr lang="en-US" sz="2400" spc="-36" dirty="0">
                  <a:solidFill>
                    <a:srgbClr val="000000"/>
                  </a:solidFill>
                  <a:latin typeface="Abhaya Libre Regular"/>
                </a:rPr>
                <a:t> </a:t>
              </a:r>
              <a:r>
                <a:rPr lang="en-US" sz="2400" spc="-36" dirty="0" err="1">
                  <a:solidFill>
                    <a:srgbClr val="000000"/>
                  </a:solidFill>
                  <a:latin typeface="Abhaya Libre Regular"/>
                </a:rPr>
                <a:t>prilagoditi</a:t>
              </a:r>
              <a:r>
                <a:rPr lang="en-US" sz="2400" spc="-36" dirty="0">
                  <a:solidFill>
                    <a:srgbClr val="000000"/>
                  </a:solidFill>
                  <a:latin typeface="Abhaya Libre Regular"/>
                </a:rPr>
                <a:t> </a:t>
              </a:r>
              <a:r>
                <a:rPr lang="en-US" sz="2400" spc="-36" dirty="0" err="1">
                  <a:solidFill>
                    <a:srgbClr val="000000"/>
                  </a:solidFill>
                  <a:latin typeface="Abhaya Libre Regular"/>
                </a:rPr>
                <a:t>današnjim</a:t>
              </a:r>
              <a:r>
                <a:rPr lang="en-US" sz="2400" spc="-36" dirty="0">
                  <a:solidFill>
                    <a:srgbClr val="000000"/>
                  </a:solidFill>
                  <a:latin typeface="Abhaya Libre Regular"/>
                </a:rPr>
                <a:t> </a:t>
              </a:r>
              <a:r>
                <a:rPr lang="en-US" sz="2400" spc="-36" dirty="0" err="1">
                  <a:solidFill>
                    <a:srgbClr val="000000"/>
                  </a:solidFill>
                  <a:latin typeface="Abhaya Libre Regular"/>
                </a:rPr>
                <a:t>razmeram</a:t>
              </a:r>
              <a:r>
                <a:rPr lang="en-US" sz="2400" spc="-36" dirty="0">
                  <a:solidFill>
                    <a:srgbClr val="000000"/>
                  </a:solidFill>
                  <a:latin typeface="Abhaya Libre Regular"/>
                </a:rPr>
                <a:t> in </a:t>
              </a:r>
              <a:r>
                <a:rPr lang="en-US" sz="2400" spc="-36" dirty="0" err="1">
                  <a:solidFill>
                    <a:srgbClr val="000000"/>
                  </a:solidFill>
                  <a:latin typeface="Abhaya Libre Regular"/>
                </a:rPr>
                <a:t>spremembam</a:t>
              </a:r>
              <a:r>
                <a:rPr lang="en-US" sz="2400" spc="-36" dirty="0">
                  <a:solidFill>
                    <a:srgbClr val="000000"/>
                  </a:solidFill>
                  <a:latin typeface="Abhaya Libre Regular"/>
                </a:rPr>
                <a:t>.</a:t>
              </a:r>
            </a:p>
          </p:txBody>
        </p:sp>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585713" y="6268334"/>
              <a:ext cx="2406642" cy="2355501"/>
            </a:xfrm>
            <a:prstGeom prst="rect">
              <a:avLst/>
            </a:prstGeom>
          </p:spPr>
        </p:pic>
        <p:sp>
          <p:nvSpPr>
            <p:cNvPr id="17" name="TextBox 17"/>
            <p:cNvSpPr txBox="1"/>
            <p:nvPr/>
          </p:nvSpPr>
          <p:spPr>
            <a:xfrm>
              <a:off x="10401401" y="6909873"/>
              <a:ext cx="11040060" cy="1721839"/>
            </a:xfrm>
            <a:prstGeom prst="rect">
              <a:avLst/>
            </a:prstGeom>
          </p:spPr>
          <p:txBody>
            <a:bodyPr lIns="0" tIns="0" rIns="0" bIns="0" rtlCol="0" anchor="t">
              <a:spAutoFit/>
            </a:bodyPr>
            <a:lstStyle/>
            <a:p>
              <a:pPr algn="just">
                <a:lnSpc>
                  <a:spcPts val="3359"/>
                </a:lnSpc>
              </a:pPr>
              <a:r>
                <a:rPr lang="en-US" sz="2400" spc="-36" dirty="0">
                  <a:solidFill>
                    <a:srgbClr val="000000"/>
                  </a:solidFill>
                  <a:latin typeface="Abhaya Libre Regular"/>
                </a:rPr>
                <a:t>S </a:t>
              </a:r>
              <a:r>
                <a:rPr lang="en-US" sz="2400" spc="-36" dirty="0" err="1">
                  <a:solidFill>
                    <a:srgbClr val="000000"/>
                  </a:solidFill>
                  <a:latin typeface="Abhaya Libre Regular"/>
                </a:rPr>
                <a:t>pozornostjo</a:t>
              </a:r>
              <a:r>
                <a:rPr lang="en-US" sz="2400" spc="-36" dirty="0">
                  <a:solidFill>
                    <a:srgbClr val="000000"/>
                  </a:solidFill>
                  <a:latin typeface="Abhaya Libre Regular"/>
                </a:rPr>
                <a:t> </a:t>
              </a:r>
              <a:r>
                <a:rPr lang="en-US" sz="2400" spc="-36" dirty="0" err="1">
                  <a:solidFill>
                    <a:srgbClr val="000000"/>
                  </a:solidFill>
                  <a:latin typeface="Abhaya Libre Regular"/>
                </a:rPr>
                <a:t>na</a:t>
              </a:r>
              <a:r>
                <a:rPr lang="en-US" sz="2400" spc="-36" dirty="0">
                  <a:solidFill>
                    <a:srgbClr val="000000"/>
                  </a:solidFill>
                  <a:latin typeface="Abhaya Libre Regular"/>
                </a:rPr>
                <a:t> </a:t>
              </a:r>
              <a:r>
                <a:rPr lang="en-US" sz="2400" spc="-36" dirty="0" err="1">
                  <a:solidFill>
                    <a:srgbClr val="000000"/>
                  </a:solidFill>
                  <a:latin typeface="Abhaya Libre Regular"/>
                </a:rPr>
                <a:t>ideje</a:t>
              </a:r>
              <a:r>
                <a:rPr lang="en-US" sz="2400" spc="-36" dirty="0">
                  <a:solidFill>
                    <a:srgbClr val="000000"/>
                  </a:solidFill>
                  <a:latin typeface="Abhaya Libre Regular"/>
                </a:rPr>
                <a:t> in </a:t>
              </a:r>
              <a:r>
                <a:rPr lang="en-US" sz="2400" spc="-36" dirty="0" err="1">
                  <a:solidFill>
                    <a:srgbClr val="000000"/>
                  </a:solidFill>
                  <a:latin typeface="Abhaya Libre Regular"/>
                </a:rPr>
                <a:t>cilje</a:t>
              </a:r>
              <a:r>
                <a:rPr lang="en-US" sz="2400" spc="-36" dirty="0">
                  <a:solidFill>
                    <a:srgbClr val="000000"/>
                  </a:solidFill>
                  <a:latin typeface="Abhaya Libre Regular"/>
                </a:rPr>
                <a:t>, ki </a:t>
              </a:r>
              <a:r>
                <a:rPr lang="en-US" sz="2400" spc="-36" dirty="0" err="1">
                  <a:solidFill>
                    <a:srgbClr val="000000"/>
                  </a:solidFill>
                  <a:latin typeface="Abhaya Libre Regular"/>
                </a:rPr>
                <a:t>nas</a:t>
              </a:r>
              <a:r>
                <a:rPr lang="en-US" sz="2400" spc="-36" dirty="0">
                  <a:solidFill>
                    <a:srgbClr val="000000"/>
                  </a:solidFill>
                  <a:latin typeface="Abhaya Libre Regular"/>
                </a:rPr>
                <a:t> </a:t>
              </a:r>
              <a:r>
                <a:rPr lang="en-US" sz="2400" spc="-36" dirty="0" err="1">
                  <a:solidFill>
                    <a:srgbClr val="000000"/>
                  </a:solidFill>
                  <a:latin typeface="Abhaya Libre Regular"/>
                </a:rPr>
                <a:t>motivirajo</a:t>
              </a:r>
              <a:r>
                <a:rPr lang="en-US" sz="2400" spc="-36" dirty="0">
                  <a:solidFill>
                    <a:srgbClr val="000000"/>
                  </a:solidFill>
                  <a:latin typeface="Abhaya Libre Regular"/>
                </a:rPr>
                <a:t>, </a:t>
              </a:r>
              <a:r>
                <a:rPr lang="en-US" sz="2400" spc="-36" dirty="0" err="1">
                  <a:solidFill>
                    <a:srgbClr val="000000"/>
                  </a:solidFill>
                  <a:latin typeface="Abhaya Libre Regular"/>
                </a:rPr>
                <a:t>nas</a:t>
              </a:r>
              <a:r>
                <a:rPr lang="en-US" sz="2400" spc="-36" dirty="0">
                  <a:solidFill>
                    <a:srgbClr val="000000"/>
                  </a:solidFill>
                  <a:latin typeface="Abhaya Libre Regular"/>
                </a:rPr>
                <a:t> </a:t>
              </a:r>
              <a:r>
                <a:rPr lang="en-US" sz="2400" spc="-36" dirty="0" err="1">
                  <a:solidFill>
                    <a:srgbClr val="000000"/>
                  </a:solidFill>
                  <a:latin typeface="Abhaya Libre Regular"/>
                </a:rPr>
                <a:t>spodbuja</a:t>
              </a:r>
              <a:r>
                <a:rPr lang="en-US" sz="2400" spc="-36" dirty="0">
                  <a:solidFill>
                    <a:srgbClr val="000000"/>
                  </a:solidFill>
                  <a:latin typeface="Abhaya Libre Regular"/>
                </a:rPr>
                <a:t> k </a:t>
              </a:r>
              <a:r>
                <a:rPr lang="en-US" sz="2400" spc="-36" dirty="0" err="1">
                  <a:solidFill>
                    <a:srgbClr val="000000"/>
                  </a:solidFill>
                  <a:latin typeface="Abhaya Libre Regular"/>
                </a:rPr>
                <a:t>izboljšanju</a:t>
              </a:r>
              <a:r>
                <a:rPr lang="en-US" sz="2400" spc="-36" dirty="0">
                  <a:solidFill>
                    <a:srgbClr val="000000"/>
                  </a:solidFill>
                  <a:latin typeface="Abhaya Libre Regular"/>
                </a:rPr>
                <a:t> </a:t>
              </a:r>
              <a:r>
                <a:rPr lang="en-US" sz="2400" spc="-36" dirty="0" err="1">
                  <a:solidFill>
                    <a:srgbClr val="000000"/>
                  </a:solidFill>
                  <a:latin typeface="Abhaya Libre Regular"/>
                </a:rPr>
                <a:t>kakovosti</a:t>
              </a:r>
              <a:r>
                <a:rPr lang="en-US" sz="2400" spc="-36" dirty="0">
                  <a:solidFill>
                    <a:srgbClr val="000000"/>
                  </a:solidFill>
                  <a:latin typeface="Abhaya Libre Regular"/>
                </a:rPr>
                <a:t> </a:t>
              </a:r>
              <a:r>
                <a:rPr lang="en-US" sz="2400" spc="-36" dirty="0" err="1">
                  <a:solidFill>
                    <a:srgbClr val="000000"/>
                  </a:solidFill>
                  <a:latin typeface="Abhaya Libre Regular"/>
                </a:rPr>
                <a:t>življenja</a:t>
              </a:r>
              <a:r>
                <a:rPr lang="en-US" sz="2400" spc="-36" dirty="0">
                  <a:solidFill>
                    <a:srgbClr val="000000"/>
                  </a:solidFill>
                  <a:latin typeface="Abhaya Libre Regular"/>
                </a:rPr>
                <a:t> in </a:t>
              </a:r>
              <a:r>
                <a:rPr lang="en-US" sz="2400" spc="-36" dirty="0" err="1">
                  <a:solidFill>
                    <a:srgbClr val="000000"/>
                  </a:solidFill>
                  <a:latin typeface="Abhaya Libre Regular"/>
                </a:rPr>
                <a:t>občutka</a:t>
              </a:r>
              <a:r>
                <a:rPr lang="en-US" sz="2400" spc="-36" dirty="0">
                  <a:solidFill>
                    <a:srgbClr val="000000"/>
                  </a:solidFill>
                  <a:latin typeface="Abhaya Libre Regular"/>
                </a:rPr>
                <a:t> </a:t>
              </a:r>
              <a:r>
                <a:rPr lang="en-US" sz="2400" spc="-36" dirty="0" err="1">
                  <a:solidFill>
                    <a:srgbClr val="000000"/>
                  </a:solidFill>
                  <a:latin typeface="Abhaya Libre Regular"/>
                </a:rPr>
                <a:t>lastne</a:t>
              </a:r>
              <a:r>
                <a:rPr lang="en-US" sz="2400" spc="-36" dirty="0">
                  <a:solidFill>
                    <a:srgbClr val="000000"/>
                  </a:solidFill>
                  <a:latin typeface="Abhaya Libre Regular"/>
                </a:rPr>
                <a:t> </a:t>
              </a:r>
              <a:r>
                <a:rPr lang="en-US" sz="2400" spc="-36" dirty="0" err="1">
                  <a:solidFill>
                    <a:srgbClr val="000000"/>
                  </a:solidFill>
                  <a:latin typeface="Abhaya Libre Regular"/>
                </a:rPr>
                <a:t>vrednosti</a:t>
              </a:r>
              <a:r>
                <a:rPr lang="en-US" sz="2400" spc="-36" dirty="0">
                  <a:solidFill>
                    <a:srgbClr val="000000"/>
                  </a:solidFill>
                  <a:latin typeface="Abhaya Libre Regular"/>
                </a:rPr>
                <a:t>. </a:t>
              </a:r>
              <a:r>
                <a:rPr lang="en-US" sz="2400" spc="-36" dirty="0" err="1">
                  <a:solidFill>
                    <a:srgbClr val="000000"/>
                  </a:solidFill>
                  <a:latin typeface="Abhaya Libre Regular"/>
                </a:rPr>
                <a:t>Priznava</a:t>
              </a:r>
              <a:r>
                <a:rPr lang="en-US" sz="2400" spc="-36" dirty="0">
                  <a:solidFill>
                    <a:srgbClr val="000000"/>
                  </a:solidFill>
                  <a:latin typeface="Abhaya Libre Regular"/>
                </a:rPr>
                <a:t>, da </a:t>
              </a:r>
              <a:r>
                <a:rPr lang="en-US" sz="2400" spc="-36" dirty="0" err="1">
                  <a:solidFill>
                    <a:srgbClr val="000000"/>
                  </a:solidFill>
                  <a:latin typeface="Abhaya Libre Regular"/>
                </a:rPr>
                <a:t>imamo</a:t>
              </a:r>
              <a:r>
                <a:rPr lang="en-US" sz="2400" spc="-36" dirty="0">
                  <a:solidFill>
                    <a:srgbClr val="000000"/>
                  </a:solidFill>
                  <a:latin typeface="Abhaya Libre Regular"/>
                </a:rPr>
                <a:t> </a:t>
              </a:r>
              <a:r>
                <a:rPr lang="en-US" sz="2400" spc="-36" dirty="0" err="1">
                  <a:solidFill>
                    <a:srgbClr val="000000"/>
                  </a:solidFill>
                  <a:latin typeface="Abhaya Libre Regular"/>
                </a:rPr>
                <a:t>ljudje</a:t>
              </a:r>
              <a:r>
                <a:rPr lang="en-US" sz="2400" spc="-36" dirty="0">
                  <a:solidFill>
                    <a:srgbClr val="000000"/>
                  </a:solidFill>
                  <a:latin typeface="Abhaya Libre Regular"/>
                </a:rPr>
                <a:t> </a:t>
              </a:r>
              <a:r>
                <a:rPr lang="en-US" sz="2400" spc="-36" dirty="0" err="1">
                  <a:solidFill>
                    <a:srgbClr val="000000"/>
                  </a:solidFill>
                  <a:latin typeface="Abhaya Libre Regular"/>
                </a:rPr>
                <a:t>naravno</a:t>
              </a:r>
              <a:r>
                <a:rPr lang="en-US" sz="2400" spc="-36" dirty="0">
                  <a:solidFill>
                    <a:srgbClr val="000000"/>
                  </a:solidFill>
                  <a:latin typeface="Abhaya Libre Regular"/>
                </a:rPr>
                <a:t> </a:t>
              </a:r>
              <a:r>
                <a:rPr lang="en-US" sz="2400" spc="-36" dirty="0" err="1">
                  <a:solidFill>
                    <a:srgbClr val="000000"/>
                  </a:solidFill>
                  <a:latin typeface="Abhaya Libre Regular"/>
                </a:rPr>
                <a:t>željo</a:t>
              </a:r>
              <a:r>
                <a:rPr lang="en-US" sz="2400" spc="-36" dirty="0">
                  <a:solidFill>
                    <a:srgbClr val="000000"/>
                  </a:solidFill>
                  <a:latin typeface="Abhaya Libre Regular"/>
                </a:rPr>
                <a:t> po </a:t>
              </a:r>
              <a:r>
                <a:rPr lang="en-US" sz="2400" spc="-36" dirty="0" err="1">
                  <a:solidFill>
                    <a:srgbClr val="000000"/>
                  </a:solidFill>
                  <a:latin typeface="Abhaya Libre Regular"/>
                </a:rPr>
                <a:t>raziskovanju</a:t>
              </a:r>
              <a:r>
                <a:rPr lang="en-US" sz="2400" spc="-36" dirty="0">
                  <a:solidFill>
                    <a:srgbClr val="000000"/>
                  </a:solidFill>
                  <a:latin typeface="Abhaya Libre Regular"/>
                </a:rPr>
                <a:t>, </a:t>
              </a:r>
              <a:r>
                <a:rPr lang="en-US" sz="2400" spc="-36" dirty="0" err="1">
                  <a:solidFill>
                    <a:srgbClr val="000000"/>
                  </a:solidFill>
                  <a:latin typeface="Abhaya Libre Regular"/>
                </a:rPr>
                <a:t>učenju</a:t>
              </a:r>
              <a:r>
                <a:rPr lang="en-US" sz="2400" spc="-36" dirty="0">
                  <a:solidFill>
                    <a:srgbClr val="000000"/>
                  </a:solidFill>
                  <a:latin typeface="Abhaya Libre Regular"/>
                </a:rPr>
                <a:t> in </a:t>
              </a:r>
              <a:r>
                <a:rPr lang="en-US" sz="2400" spc="-36" dirty="0" err="1">
                  <a:solidFill>
                    <a:srgbClr val="000000"/>
                  </a:solidFill>
                  <a:latin typeface="Abhaya Libre Regular"/>
                </a:rPr>
                <a:t>rasti</a:t>
              </a:r>
              <a:r>
                <a:rPr lang="en-US" sz="2400" spc="-36" dirty="0">
                  <a:solidFill>
                    <a:srgbClr val="000000"/>
                  </a:solidFill>
                  <a:latin typeface="Abhaya Libre Regular"/>
                </a:rPr>
                <a:t>.</a:t>
              </a:r>
            </a:p>
          </p:txBody>
        </p:sp>
      </p:grpSp>
      <p:pic>
        <p:nvPicPr>
          <p:cNvPr id="20"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9614497">
            <a:off x="17215841" y="8047725"/>
            <a:ext cx="4352147" cy="4346443"/>
          </a:xfrm>
          <a:prstGeom prst="rect">
            <a:avLst/>
          </a:prstGeom>
        </p:spPr>
      </p:pic>
    </p:spTree>
    <p:extLst>
      <p:ext uri="{BB962C8B-B14F-4D97-AF65-F5344CB8AC3E}">
        <p14:creationId xmlns:p14="http://schemas.microsoft.com/office/powerpoint/2010/main" val="2246739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4425830" y="576326"/>
            <a:ext cx="11582400"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01 – </a:t>
            </a:r>
            <a:r>
              <a:rPr lang="sl-SI" sz="6410" dirty="0">
                <a:solidFill>
                  <a:srgbClr val="000000"/>
                </a:solidFill>
                <a:latin typeface="Abhaya Libre Regular"/>
              </a:rPr>
              <a:t>Koristi </a:t>
            </a:r>
            <a:r>
              <a:rPr lang="sl-SI" sz="6410" b="1" dirty="0" err="1">
                <a:solidFill>
                  <a:srgbClr val="000000"/>
                </a:solidFill>
                <a:latin typeface="Abhaya Libre Regular"/>
              </a:rPr>
              <a:t>vseživljenskega</a:t>
            </a:r>
            <a:r>
              <a:rPr lang="sl-SI" sz="6410" b="1" dirty="0">
                <a:solidFill>
                  <a:srgbClr val="000000"/>
                </a:solidFill>
                <a:latin typeface="Abhaya Libre Regular"/>
              </a:rPr>
              <a:t> učenja</a:t>
            </a:r>
            <a:endParaRPr lang="en-US" sz="6410" b="1" dirty="0">
              <a:solidFill>
                <a:srgbClr val="000000"/>
              </a:solidFill>
              <a:latin typeface="Abhaya Libre Regular"/>
            </a:endParaRPr>
          </a:p>
        </p:txBody>
      </p:sp>
      <p:sp>
        <p:nvSpPr>
          <p:cNvPr id="5" name="TextBox 5"/>
          <p:cNvSpPr txBox="1"/>
          <p:nvPr/>
        </p:nvSpPr>
        <p:spPr>
          <a:xfrm>
            <a:off x="7010897" y="1452716"/>
            <a:ext cx="10211791" cy="7831631"/>
          </a:xfrm>
          <a:prstGeom prst="rect">
            <a:avLst/>
          </a:prstGeom>
        </p:spPr>
        <p:txBody>
          <a:bodyPr wrap="square" lIns="0" tIns="0" rIns="0" bIns="0" rtlCol="0" anchor="t">
            <a:spAutoFit/>
          </a:bodyPr>
          <a:lstStyle/>
          <a:p>
            <a:pPr marL="342900" indent="-342900" algn="just">
              <a:lnSpc>
                <a:spcPts val="3359"/>
              </a:lnSpc>
              <a:buFont typeface="Wingdings" panose="05000000000000000000" pitchFamily="2" charset="2"/>
              <a:buChar char="ü"/>
            </a:pPr>
            <a:r>
              <a:rPr lang="en-US" sz="2400" b="1" spc="-36" dirty="0" err="1">
                <a:solidFill>
                  <a:srgbClr val="000000"/>
                </a:solidFill>
                <a:latin typeface="Abhaya Libre Regular"/>
              </a:rPr>
              <a:t>Povečanje</a:t>
            </a:r>
            <a:r>
              <a:rPr lang="en-US" sz="2400" b="1" spc="-36" dirty="0">
                <a:solidFill>
                  <a:srgbClr val="000000"/>
                </a:solidFill>
                <a:latin typeface="Abhaya Libre Regular"/>
              </a:rPr>
              <a:t> </a:t>
            </a:r>
            <a:r>
              <a:rPr lang="en-US" sz="2400" b="1" spc="-36" dirty="0" err="1">
                <a:solidFill>
                  <a:srgbClr val="000000"/>
                </a:solidFill>
                <a:latin typeface="Abhaya Libre Regular"/>
              </a:rPr>
              <a:t>produktivnosti</a:t>
            </a:r>
            <a:r>
              <a:rPr lang="en-US" sz="2400" b="1" spc="-36" dirty="0">
                <a:solidFill>
                  <a:srgbClr val="000000"/>
                </a:solidFill>
                <a:latin typeface="Abhaya Libre Regular"/>
              </a:rPr>
              <a:t> in </a:t>
            </a:r>
            <a:r>
              <a:rPr lang="en-US" sz="2400" b="1" spc="-36" dirty="0" err="1">
                <a:solidFill>
                  <a:srgbClr val="000000"/>
                </a:solidFill>
                <a:latin typeface="Abhaya Libre Regular"/>
              </a:rPr>
              <a:t>usposobljenosti</a:t>
            </a:r>
            <a:endParaRPr lang="sl-SI" sz="2400" b="1" spc="-36" dirty="0">
              <a:solidFill>
                <a:srgbClr val="000000"/>
              </a:solidFill>
              <a:latin typeface="Abhaya Libre Regular"/>
            </a:endParaRPr>
          </a:p>
          <a:p>
            <a:pPr algn="just">
              <a:lnSpc>
                <a:spcPts val="3359"/>
              </a:lnSpc>
            </a:pPr>
            <a:r>
              <a:rPr lang="en-US" sz="2400" i="1" spc="-36" dirty="0" err="1">
                <a:solidFill>
                  <a:srgbClr val="000000"/>
                </a:solidFill>
                <a:latin typeface="Abhaya Libre Regular"/>
              </a:rPr>
              <a:t>Sodelovanje</a:t>
            </a:r>
            <a:r>
              <a:rPr lang="en-US" sz="2400" i="1" spc="-36" dirty="0">
                <a:solidFill>
                  <a:srgbClr val="000000"/>
                </a:solidFill>
                <a:latin typeface="Abhaya Libre Regular"/>
              </a:rPr>
              <a:t> v </a:t>
            </a:r>
            <a:r>
              <a:rPr lang="en-US" sz="2400" i="1" spc="-36" dirty="0" err="1">
                <a:solidFill>
                  <a:srgbClr val="000000"/>
                </a:solidFill>
                <a:latin typeface="Abhaya Libre Regular"/>
              </a:rPr>
              <a:t>vseživljenjskem</a:t>
            </a:r>
            <a:r>
              <a:rPr lang="en-US" sz="2400" i="1" spc="-36" dirty="0">
                <a:solidFill>
                  <a:srgbClr val="000000"/>
                </a:solidFill>
                <a:latin typeface="Abhaya Libre Regular"/>
              </a:rPr>
              <a:t> </a:t>
            </a:r>
            <a:r>
              <a:rPr lang="en-US" sz="2400" i="1" spc="-36" dirty="0" err="1">
                <a:solidFill>
                  <a:srgbClr val="000000"/>
                </a:solidFill>
                <a:latin typeface="Abhaya Libre Regular"/>
              </a:rPr>
              <a:t>učenju</a:t>
            </a:r>
            <a:r>
              <a:rPr lang="en-US" sz="2400" i="1" spc="-36" dirty="0">
                <a:solidFill>
                  <a:srgbClr val="000000"/>
                </a:solidFill>
                <a:latin typeface="Abhaya Libre Regular"/>
              </a:rPr>
              <a:t> </a:t>
            </a:r>
            <a:r>
              <a:rPr lang="en-US" sz="2400" i="1" spc="-36" dirty="0" err="1">
                <a:solidFill>
                  <a:srgbClr val="000000"/>
                </a:solidFill>
                <a:latin typeface="Abhaya Libre Regular"/>
              </a:rPr>
              <a:t>lahko</a:t>
            </a:r>
            <a:r>
              <a:rPr lang="en-US" sz="2400" i="1" spc="-36" dirty="0">
                <a:solidFill>
                  <a:srgbClr val="000000"/>
                </a:solidFill>
                <a:latin typeface="Abhaya Libre Regular"/>
              </a:rPr>
              <a:t> </a:t>
            </a:r>
            <a:r>
              <a:rPr lang="en-US" sz="2400" i="1" spc="-36" dirty="0" err="1">
                <a:solidFill>
                  <a:srgbClr val="000000"/>
                </a:solidFill>
                <a:latin typeface="Abhaya Libre Regular"/>
              </a:rPr>
              <a:t>poveča</a:t>
            </a:r>
            <a:r>
              <a:rPr lang="en-US" sz="2400" i="1" spc="-36" dirty="0">
                <a:solidFill>
                  <a:srgbClr val="000000"/>
                </a:solidFill>
                <a:latin typeface="Abhaya Libre Regular"/>
              </a:rPr>
              <a:t> </a:t>
            </a:r>
            <a:r>
              <a:rPr lang="en-US" sz="2400" i="1" spc="-36" dirty="0" err="1">
                <a:solidFill>
                  <a:srgbClr val="000000"/>
                </a:solidFill>
                <a:latin typeface="Abhaya Libre Regular"/>
              </a:rPr>
              <a:t>radovednost</a:t>
            </a:r>
            <a:r>
              <a:rPr lang="en-US" sz="2400" i="1" spc="-36" dirty="0">
                <a:solidFill>
                  <a:srgbClr val="000000"/>
                </a:solidFill>
                <a:latin typeface="Abhaya Libre Regular"/>
              </a:rPr>
              <a:t>, </a:t>
            </a:r>
            <a:r>
              <a:rPr lang="en-US" sz="2400" i="1" spc="-36" dirty="0" err="1">
                <a:solidFill>
                  <a:srgbClr val="000000"/>
                </a:solidFill>
                <a:latin typeface="Abhaya Libre Regular"/>
              </a:rPr>
              <a:t>kar</a:t>
            </a:r>
            <a:r>
              <a:rPr lang="en-US" sz="2400" i="1" spc="-36" dirty="0">
                <a:solidFill>
                  <a:srgbClr val="000000"/>
                </a:solidFill>
                <a:latin typeface="Abhaya Libre Regular"/>
              </a:rPr>
              <a:t> </a:t>
            </a:r>
            <a:r>
              <a:rPr lang="en-US" sz="2400" i="1" spc="-36" dirty="0" err="1">
                <a:solidFill>
                  <a:srgbClr val="000000"/>
                </a:solidFill>
                <a:latin typeface="Abhaya Libre Regular"/>
              </a:rPr>
              <a:t>vpliva</a:t>
            </a:r>
            <a:r>
              <a:rPr lang="en-US" sz="2400" i="1" spc="-36" dirty="0">
                <a:solidFill>
                  <a:srgbClr val="000000"/>
                </a:solidFill>
                <a:latin typeface="Abhaya Libre Regular"/>
              </a:rPr>
              <a:t> </a:t>
            </a:r>
            <a:r>
              <a:rPr lang="en-US" sz="2400" i="1" spc="-36" dirty="0" err="1">
                <a:solidFill>
                  <a:srgbClr val="000000"/>
                </a:solidFill>
                <a:latin typeface="Abhaya Libre Regular"/>
              </a:rPr>
              <a:t>na</a:t>
            </a:r>
            <a:r>
              <a:rPr lang="en-US" sz="2400" i="1" spc="-36" dirty="0">
                <a:solidFill>
                  <a:srgbClr val="000000"/>
                </a:solidFill>
                <a:latin typeface="Abhaya Libre Regular"/>
              </a:rPr>
              <a:t> </a:t>
            </a:r>
            <a:r>
              <a:rPr lang="en-US" sz="2400" i="1" spc="-36" dirty="0" err="1">
                <a:solidFill>
                  <a:srgbClr val="000000"/>
                </a:solidFill>
                <a:latin typeface="Abhaya Libre Regular"/>
              </a:rPr>
              <a:t>delovno</a:t>
            </a:r>
            <a:r>
              <a:rPr lang="en-US" sz="2400" i="1" spc="-36" dirty="0">
                <a:solidFill>
                  <a:srgbClr val="000000"/>
                </a:solidFill>
                <a:latin typeface="Abhaya Libre Regular"/>
              </a:rPr>
              <a:t> </a:t>
            </a:r>
            <a:r>
              <a:rPr lang="en-US" sz="2400" i="1" spc="-36" dirty="0" err="1">
                <a:solidFill>
                  <a:srgbClr val="000000"/>
                </a:solidFill>
                <a:latin typeface="Abhaya Libre Regular"/>
              </a:rPr>
              <a:t>naravnanost</a:t>
            </a:r>
            <a:r>
              <a:rPr lang="en-US" sz="2400" i="1" spc="-36" dirty="0">
                <a:solidFill>
                  <a:srgbClr val="000000"/>
                </a:solidFill>
                <a:latin typeface="Abhaya Libre Regular"/>
              </a:rPr>
              <a:t> </a:t>
            </a:r>
            <a:r>
              <a:rPr lang="en-US" sz="2400" i="1" spc="-36" dirty="0" err="1">
                <a:solidFill>
                  <a:srgbClr val="000000"/>
                </a:solidFill>
                <a:latin typeface="Abhaya Libre Regular"/>
              </a:rPr>
              <a:t>zaposlenih</a:t>
            </a:r>
            <a:r>
              <a:rPr lang="en-US" sz="2400" i="1" spc="-36" dirty="0">
                <a:solidFill>
                  <a:srgbClr val="000000"/>
                </a:solidFill>
                <a:latin typeface="Abhaya Libre Regular"/>
              </a:rPr>
              <a:t>.</a:t>
            </a:r>
            <a:endParaRPr lang="sl-SI" sz="2400" i="1" spc="-36" dirty="0">
              <a:solidFill>
                <a:srgbClr val="000000"/>
              </a:solidFill>
              <a:latin typeface="Abhaya Libre Regular"/>
            </a:endParaRPr>
          </a:p>
          <a:p>
            <a:pPr marL="342900" indent="-342900" algn="just">
              <a:lnSpc>
                <a:spcPts val="3359"/>
              </a:lnSpc>
              <a:buFont typeface="Wingdings" panose="05000000000000000000" pitchFamily="2" charset="2"/>
              <a:buChar char="ü"/>
            </a:pPr>
            <a:r>
              <a:rPr lang="en-US" sz="2400" b="1" spc="-36" dirty="0" err="1">
                <a:solidFill>
                  <a:srgbClr val="000000"/>
                </a:solidFill>
                <a:latin typeface="Abhaya Libre Regular"/>
              </a:rPr>
              <a:t>poveča</a:t>
            </a:r>
            <a:r>
              <a:rPr lang="en-US" sz="2400" b="1" spc="-36" dirty="0">
                <a:solidFill>
                  <a:srgbClr val="000000"/>
                </a:solidFill>
                <a:latin typeface="Abhaya Libre Regular"/>
              </a:rPr>
              <a:t> </a:t>
            </a:r>
            <a:r>
              <a:rPr lang="en-US" sz="2400" b="1" spc="-36" dirty="0" err="1">
                <a:solidFill>
                  <a:srgbClr val="000000"/>
                </a:solidFill>
                <a:latin typeface="Abhaya Libre Regular"/>
              </a:rPr>
              <a:t>duševno</a:t>
            </a:r>
            <a:r>
              <a:rPr lang="en-US" sz="2400" b="1" spc="-36" dirty="0">
                <a:solidFill>
                  <a:srgbClr val="000000"/>
                </a:solidFill>
                <a:latin typeface="Abhaya Libre Regular"/>
              </a:rPr>
              <a:t> </a:t>
            </a:r>
            <a:r>
              <a:rPr lang="en-US" sz="2400" b="1" spc="-36" dirty="0" err="1">
                <a:solidFill>
                  <a:srgbClr val="000000"/>
                </a:solidFill>
                <a:latin typeface="Abhaya Libre Regular"/>
              </a:rPr>
              <a:t>zdravje</a:t>
            </a:r>
            <a:r>
              <a:rPr lang="en-US" sz="2400" b="1" spc="-36" dirty="0">
                <a:solidFill>
                  <a:srgbClr val="000000"/>
                </a:solidFill>
                <a:latin typeface="Abhaya Libre Regular"/>
              </a:rPr>
              <a:t> in </a:t>
            </a:r>
            <a:r>
              <a:rPr lang="en-US" sz="2400" b="1" spc="-36" dirty="0" err="1">
                <a:solidFill>
                  <a:srgbClr val="000000"/>
                </a:solidFill>
                <a:latin typeface="Abhaya Libre Regular"/>
              </a:rPr>
              <a:t>samozavest</a:t>
            </a:r>
            <a:endParaRPr lang="sl-SI" sz="2400" b="1" spc="-36" dirty="0">
              <a:solidFill>
                <a:srgbClr val="000000"/>
              </a:solidFill>
              <a:latin typeface="Abhaya Libre Regular"/>
            </a:endParaRPr>
          </a:p>
          <a:p>
            <a:pPr algn="just">
              <a:lnSpc>
                <a:spcPts val="3359"/>
              </a:lnSpc>
            </a:pPr>
            <a:r>
              <a:rPr lang="sl-SI" sz="2400" i="1" spc="-36" dirty="0">
                <a:solidFill>
                  <a:srgbClr val="000000"/>
                </a:solidFill>
                <a:latin typeface="Abhaya Libre Regular"/>
              </a:rPr>
              <a:t>B</a:t>
            </a:r>
            <a:r>
              <a:rPr lang="en-US" sz="2400" i="1" spc="-36" dirty="0" err="1">
                <a:solidFill>
                  <a:srgbClr val="000000"/>
                </a:solidFill>
                <a:latin typeface="Abhaya Libre Regular"/>
              </a:rPr>
              <a:t>olj</a:t>
            </a:r>
            <a:r>
              <a:rPr lang="en-US" sz="2400" i="1" spc="-36" dirty="0">
                <a:solidFill>
                  <a:srgbClr val="000000"/>
                </a:solidFill>
                <a:latin typeface="Abhaya Libre Regular"/>
              </a:rPr>
              <a:t> ko se </a:t>
            </a:r>
            <a:r>
              <a:rPr lang="en-US" sz="2400" i="1" spc="-36" dirty="0" err="1">
                <a:solidFill>
                  <a:srgbClr val="000000"/>
                </a:solidFill>
                <a:latin typeface="Abhaya Libre Regular"/>
              </a:rPr>
              <a:t>ljudje</a:t>
            </a:r>
            <a:r>
              <a:rPr lang="en-US" sz="2400" i="1" spc="-36" dirty="0">
                <a:solidFill>
                  <a:srgbClr val="000000"/>
                </a:solidFill>
                <a:latin typeface="Abhaya Libre Regular"/>
              </a:rPr>
              <a:t> </a:t>
            </a:r>
            <a:r>
              <a:rPr lang="en-US" sz="2400" i="1" spc="-36" dirty="0" err="1">
                <a:solidFill>
                  <a:srgbClr val="000000"/>
                </a:solidFill>
                <a:latin typeface="Abhaya Libre Regular"/>
              </a:rPr>
              <a:t>učijo</a:t>
            </a:r>
            <a:r>
              <a:rPr lang="en-US" sz="2400" i="1" spc="-36" dirty="0">
                <a:solidFill>
                  <a:srgbClr val="000000"/>
                </a:solidFill>
                <a:latin typeface="Abhaya Libre Regular"/>
              </a:rPr>
              <a:t> in </a:t>
            </a:r>
            <a:r>
              <a:rPr lang="en-US" sz="2400" i="1" spc="-36" dirty="0" err="1">
                <a:solidFill>
                  <a:srgbClr val="000000"/>
                </a:solidFill>
                <a:latin typeface="Abhaya Libre Regular"/>
              </a:rPr>
              <a:t>si</a:t>
            </a:r>
            <a:r>
              <a:rPr lang="en-US" sz="2400" i="1" spc="-36" dirty="0">
                <a:solidFill>
                  <a:srgbClr val="000000"/>
                </a:solidFill>
                <a:latin typeface="Abhaya Libre Regular"/>
              </a:rPr>
              <a:t> </a:t>
            </a:r>
            <a:r>
              <a:rPr lang="en-US" sz="2400" i="1" spc="-36" dirty="0" err="1">
                <a:solidFill>
                  <a:srgbClr val="000000"/>
                </a:solidFill>
                <a:latin typeface="Abhaya Libre Regular"/>
              </a:rPr>
              <a:t>postavljajo</a:t>
            </a:r>
            <a:r>
              <a:rPr lang="en-US" sz="2400" i="1" spc="-36" dirty="0">
                <a:solidFill>
                  <a:srgbClr val="000000"/>
                </a:solidFill>
                <a:latin typeface="Abhaya Libre Regular"/>
              </a:rPr>
              <a:t> </a:t>
            </a:r>
            <a:r>
              <a:rPr lang="en-US" sz="2400" i="1" spc="-36" dirty="0" err="1">
                <a:solidFill>
                  <a:srgbClr val="000000"/>
                </a:solidFill>
                <a:latin typeface="Abhaya Libre Regular"/>
              </a:rPr>
              <a:t>izzive</a:t>
            </a:r>
            <a:r>
              <a:rPr lang="en-US" sz="2400" i="1" spc="-36" dirty="0">
                <a:solidFill>
                  <a:srgbClr val="000000"/>
                </a:solidFill>
                <a:latin typeface="Abhaya Libre Regular"/>
              </a:rPr>
              <a:t>, </a:t>
            </a:r>
            <a:r>
              <a:rPr lang="en-US" sz="2400" i="1" spc="-36" dirty="0" err="1">
                <a:solidFill>
                  <a:srgbClr val="000000"/>
                </a:solidFill>
                <a:latin typeface="Abhaya Libre Regular"/>
              </a:rPr>
              <a:t>bolj</a:t>
            </a:r>
            <a:r>
              <a:rPr lang="en-US" sz="2400" i="1" spc="-36" dirty="0">
                <a:solidFill>
                  <a:srgbClr val="000000"/>
                </a:solidFill>
                <a:latin typeface="Abhaya Libre Regular"/>
              </a:rPr>
              <a:t> se </a:t>
            </a:r>
            <a:r>
              <a:rPr lang="en-US" sz="2400" i="1" spc="-36" dirty="0" err="1">
                <a:solidFill>
                  <a:srgbClr val="000000"/>
                </a:solidFill>
                <a:latin typeface="Abhaya Libre Regular"/>
              </a:rPr>
              <a:t>krepi</a:t>
            </a:r>
            <a:r>
              <a:rPr lang="en-US" sz="2400" i="1" spc="-36" dirty="0">
                <a:solidFill>
                  <a:srgbClr val="000000"/>
                </a:solidFill>
                <a:latin typeface="Abhaya Libre Regular"/>
              </a:rPr>
              <a:t> </a:t>
            </a:r>
            <a:r>
              <a:rPr lang="en-US" sz="2400" i="1" spc="-36" dirty="0" err="1">
                <a:solidFill>
                  <a:srgbClr val="000000"/>
                </a:solidFill>
                <a:latin typeface="Abhaya Libre Regular"/>
              </a:rPr>
              <a:t>njihova</a:t>
            </a:r>
            <a:r>
              <a:rPr lang="en-US" sz="2400" i="1" spc="-36" dirty="0">
                <a:solidFill>
                  <a:srgbClr val="000000"/>
                </a:solidFill>
                <a:latin typeface="Abhaya Libre Regular"/>
              </a:rPr>
              <a:t> </a:t>
            </a:r>
            <a:r>
              <a:rPr lang="en-US" sz="2400" i="1" spc="-36" dirty="0" err="1">
                <a:solidFill>
                  <a:srgbClr val="000000"/>
                </a:solidFill>
                <a:latin typeface="Abhaya Libre Regular"/>
              </a:rPr>
              <a:t>samozavest</a:t>
            </a:r>
            <a:endParaRPr lang="sl-SI" sz="2400" i="1" spc="-36" dirty="0">
              <a:solidFill>
                <a:srgbClr val="000000"/>
              </a:solidFill>
              <a:latin typeface="Abhaya Libre Regular"/>
            </a:endParaRPr>
          </a:p>
          <a:p>
            <a:pPr marL="342900" indent="-342900" algn="just">
              <a:lnSpc>
                <a:spcPts val="3359"/>
              </a:lnSpc>
              <a:buFont typeface="Wingdings" panose="05000000000000000000" pitchFamily="2" charset="2"/>
              <a:buChar char="ü"/>
            </a:pPr>
            <a:r>
              <a:rPr lang="en-US" sz="2400" b="1" spc="-36" dirty="0" err="1">
                <a:solidFill>
                  <a:srgbClr val="000000"/>
                </a:solidFill>
                <a:latin typeface="Abhaya Libre Regular"/>
              </a:rPr>
              <a:t>Izboljša</a:t>
            </a:r>
            <a:r>
              <a:rPr lang="en-US" sz="2400" b="1" spc="-36" dirty="0">
                <a:solidFill>
                  <a:srgbClr val="000000"/>
                </a:solidFill>
                <a:latin typeface="Abhaya Libre Regular"/>
              </a:rPr>
              <a:t> </a:t>
            </a:r>
            <a:r>
              <a:rPr lang="en-US" sz="2400" b="1" spc="-36" dirty="0" err="1">
                <a:solidFill>
                  <a:srgbClr val="000000"/>
                </a:solidFill>
                <a:latin typeface="Abhaya Libre Regular"/>
              </a:rPr>
              <a:t>zadovoljstvo</a:t>
            </a:r>
            <a:r>
              <a:rPr lang="en-US" sz="2400" b="1" spc="-36" dirty="0">
                <a:solidFill>
                  <a:srgbClr val="000000"/>
                </a:solidFill>
                <a:latin typeface="Abhaya Libre Regular"/>
              </a:rPr>
              <a:t> </a:t>
            </a:r>
            <a:r>
              <a:rPr lang="en-US" sz="2400" b="1" spc="-36" dirty="0" err="1">
                <a:solidFill>
                  <a:srgbClr val="000000"/>
                </a:solidFill>
                <a:latin typeface="Abhaya Libre Regular"/>
              </a:rPr>
              <a:t>strank</a:t>
            </a:r>
            <a:endParaRPr lang="sl-SI" sz="2400" b="1" spc="-36" dirty="0">
              <a:solidFill>
                <a:srgbClr val="000000"/>
              </a:solidFill>
              <a:latin typeface="Abhaya Libre Regular"/>
            </a:endParaRPr>
          </a:p>
          <a:p>
            <a:pPr algn="just">
              <a:lnSpc>
                <a:spcPts val="3359"/>
              </a:lnSpc>
            </a:pPr>
            <a:r>
              <a:rPr lang="en-US" sz="2400" i="1" spc="-36" dirty="0" err="1">
                <a:solidFill>
                  <a:srgbClr val="000000"/>
                </a:solidFill>
                <a:latin typeface="Abhaya Libre Regular"/>
              </a:rPr>
              <a:t>Spodbujanje</a:t>
            </a:r>
            <a:r>
              <a:rPr lang="en-US" sz="2400" i="1" spc="-36" dirty="0">
                <a:solidFill>
                  <a:srgbClr val="000000"/>
                </a:solidFill>
                <a:latin typeface="Abhaya Libre Regular"/>
              </a:rPr>
              <a:t> </a:t>
            </a:r>
            <a:r>
              <a:rPr lang="en-US" sz="2400" i="1" spc="-36" dirty="0" err="1">
                <a:solidFill>
                  <a:srgbClr val="000000"/>
                </a:solidFill>
                <a:latin typeface="Abhaya Libre Regular"/>
              </a:rPr>
              <a:t>vseživljenjskega</a:t>
            </a:r>
            <a:r>
              <a:rPr lang="en-US" sz="2400" i="1" spc="-36" dirty="0">
                <a:solidFill>
                  <a:srgbClr val="000000"/>
                </a:solidFill>
                <a:latin typeface="Abhaya Libre Regular"/>
              </a:rPr>
              <a:t> </a:t>
            </a:r>
            <a:r>
              <a:rPr lang="en-US" sz="2400" i="1" spc="-36" dirty="0" err="1">
                <a:solidFill>
                  <a:srgbClr val="000000"/>
                </a:solidFill>
                <a:latin typeface="Abhaya Libre Regular"/>
              </a:rPr>
              <a:t>učenja</a:t>
            </a:r>
            <a:r>
              <a:rPr lang="en-US" sz="2400" i="1" spc="-36" dirty="0">
                <a:solidFill>
                  <a:srgbClr val="000000"/>
                </a:solidFill>
                <a:latin typeface="Abhaya Libre Regular"/>
              </a:rPr>
              <a:t> ne </a:t>
            </a:r>
            <a:r>
              <a:rPr lang="en-US" sz="2400" i="1" spc="-36" dirty="0" err="1">
                <a:solidFill>
                  <a:srgbClr val="000000"/>
                </a:solidFill>
                <a:latin typeface="Abhaya Libre Regular"/>
              </a:rPr>
              <a:t>povečuje</a:t>
            </a:r>
            <a:r>
              <a:rPr lang="en-US" sz="2400" i="1" spc="-36" dirty="0">
                <a:solidFill>
                  <a:srgbClr val="000000"/>
                </a:solidFill>
                <a:latin typeface="Abhaya Libre Regular"/>
              </a:rPr>
              <a:t> le </a:t>
            </a:r>
            <a:r>
              <a:rPr lang="en-US" sz="2400" i="1" spc="-36" dirty="0" err="1">
                <a:solidFill>
                  <a:srgbClr val="000000"/>
                </a:solidFill>
                <a:latin typeface="Abhaya Libre Regular"/>
              </a:rPr>
              <a:t>motivacije</a:t>
            </a:r>
            <a:r>
              <a:rPr lang="en-US" sz="2400" i="1" spc="-36" dirty="0">
                <a:solidFill>
                  <a:srgbClr val="000000"/>
                </a:solidFill>
                <a:latin typeface="Abhaya Libre Regular"/>
              </a:rPr>
              <a:t> </a:t>
            </a:r>
            <a:r>
              <a:rPr lang="en-US" sz="2400" i="1" spc="-36" dirty="0" err="1">
                <a:solidFill>
                  <a:srgbClr val="000000"/>
                </a:solidFill>
                <a:latin typeface="Abhaya Libre Regular"/>
              </a:rPr>
              <a:t>zaposlenih</a:t>
            </a:r>
            <a:r>
              <a:rPr lang="en-US" sz="2400" i="1" spc="-36" dirty="0">
                <a:solidFill>
                  <a:srgbClr val="000000"/>
                </a:solidFill>
                <a:latin typeface="Abhaya Libre Regular"/>
              </a:rPr>
              <a:t>, </a:t>
            </a:r>
            <a:r>
              <a:rPr lang="en-US" sz="2400" i="1" spc="-36" dirty="0" err="1">
                <a:solidFill>
                  <a:srgbClr val="000000"/>
                </a:solidFill>
                <a:latin typeface="Abhaya Libre Regular"/>
              </a:rPr>
              <a:t>temveč</a:t>
            </a:r>
            <a:r>
              <a:rPr lang="en-US" sz="2400" i="1" spc="-36" dirty="0">
                <a:solidFill>
                  <a:srgbClr val="000000"/>
                </a:solidFill>
                <a:latin typeface="Abhaya Libre Regular"/>
              </a:rPr>
              <a:t> </a:t>
            </a:r>
            <a:r>
              <a:rPr lang="en-US" sz="2400" i="1" spc="-36" dirty="0" err="1">
                <a:solidFill>
                  <a:srgbClr val="000000"/>
                </a:solidFill>
                <a:latin typeface="Abhaya Libre Regular"/>
              </a:rPr>
              <a:t>tudi</a:t>
            </a:r>
            <a:r>
              <a:rPr lang="en-US" sz="2400" i="1" spc="-36" dirty="0">
                <a:solidFill>
                  <a:srgbClr val="000000"/>
                </a:solidFill>
                <a:latin typeface="Abhaya Libre Regular"/>
              </a:rPr>
              <a:t> </a:t>
            </a:r>
            <a:r>
              <a:rPr lang="en-US" sz="2400" i="1" spc="-36" dirty="0" err="1">
                <a:solidFill>
                  <a:srgbClr val="000000"/>
                </a:solidFill>
                <a:latin typeface="Abhaya Libre Regular"/>
              </a:rPr>
              <a:t>zadovoljstvo</a:t>
            </a:r>
            <a:r>
              <a:rPr lang="en-US" sz="2400" i="1" spc="-36" dirty="0">
                <a:solidFill>
                  <a:srgbClr val="000000"/>
                </a:solidFill>
                <a:latin typeface="Abhaya Libre Regular"/>
              </a:rPr>
              <a:t> </a:t>
            </a:r>
            <a:r>
              <a:rPr lang="en-US" sz="2400" i="1" spc="-36" dirty="0" err="1">
                <a:solidFill>
                  <a:srgbClr val="000000"/>
                </a:solidFill>
                <a:latin typeface="Abhaya Libre Regular"/>
              </a:rPr>
              <a:t>strank</a:t>
            </a:r>
            <a:r>
              <a:rPr lang="en-US" sz="2400" i="1" spc="-36" dirty="0">
                <a:solidFill>
                  <a:srgbClr val="000000"/>
                </a:solidFill>
                <a:latin typeface="Abhaya Libre Regular"/>
              </a:rPr>
              <a:t>, </a:t>
            </a:r>
            <a:r>
              <a:rPr lang="en-US" sz="2400" i="1" spc="-36" dirty="0" err="1">
                <a:solidFill>
                  <a:srgbClr val="000000"/>
                </a:solidFill>
                <a:latin typeface="Abhaya Libre Regular"/>
              </a:rPr>
              <a:t>saj</a:t>
            </a:r>
            <a:r>
              <a:rPr lang="en-US" sz="2400" i="1" spc="-36" dirty="0">
                <a:solidFill>
                  <a:srgbClr val="000000"/>
                </a:solidFill>
                <a:latin typeface="Abhaya Libre Regular"/>
              </a:rPr>
              <a:t> </a:t>
            </a:r>
            <a:r>
              <a:rPr lang="en-US" sz="2400" i="1" spc="-36" dirty="0" err="1">
                <a:solidFill>
                  <a:srgbClr val="000000"/>
                </a:solidFill>
                <a:latin typeface="Abhaya Libre Regular"/>
              </a:rPr>
              <a:t>ima</a:t>
            </a:r>
            <a:r>
              <a:rPr lang="en-US" sz="2400" i="1" spc="-36" dirty="0">
                <a:solidFill>
                  <a:srgbClr val="000000"/>
                </a:solidFill>
                <a:latin typeface="Abhaya Libre Regular"/>
              </a:rPr>
              <a:t> </a:t>
            </a:r>
            <a:r>
              <a:rPr lang="en-US" sz="2400" i="1" spc="-36" dirty="0" err="1">
                <a:solidFill>
                  <a:srgbClr val="000000"/>
                </a:solidFill>
                <a:latin typeface="Abhaya Libre Regular"/>
              </a:rPr>
              <a:t>posameznik</a:t>
            </a:r>
            <a:r>
              <a:rPr lang="en-US" sz="2400" i="1" spc="-36" dirty="0">
                <a:solidFill>
                  <a:srgbClr val="000000"/>
                </a:solidFill>
                <a:latin typeface="Abhaya Libre Regular"/>
              </a:rPr>
              <a:t> </a:t>
            </a:r>
            <a:r>
              <a:rPr lang="en-US" sz="2400" i="1" spc="-36" dirty="0" err="1">
                <a:solidFill>
                  <a:srgbClr val="000000"/>
                </a:solidFill>
                <a:latin typeface="Abhaya Libre Regular"/>
              </a:rPr>
              <a:t>zdaj</a:t>
            </a:r>
            <a:r>
              <a:rPr lang="en-US" sz="2400" i="1" spc="-36" dirty="0">
                <a:solidFill>
                  <a:srgbClr val="000000"/>
                </a:solidFill>
                <a:latin typeface="Abhaya Libre Regular"/>
              </a:rPr>
              <a:t> </a:t>
            </a:r>
            <a:r>
              <a:rPr lang="en-US" sz="2400" i="1" spc="-36" dirty="0" err="1">
                <a:solidFill>
                  <a:srgbClr val="000000"/>
                </a:solidFill>
                <a:latin typeface="Abhaya Libre Regular"/>
              </a:rPr>
              <a:t>nove</a:t>
            </a:r>
            <a:r>
              <a:rPr lang="en-US" sz="2400" i="1" spc="-36" dirty="0">
                <a:solidFill>
                  <a:srgbClr val="000000"/>
                </a:solidFill>
                <a:latin typeface="Abhaya Libre Regular"/>
              </a:rPr>
              <a:t> </a:t>
            </a:r>
            <a:r>
              <a:rPr lang="en-US" sz="2400" i="1" spc="-36" dirty="0" err="1">
                <a:solidFill>
                  <a:srgbClr val="000000"/>
                </a:solidFill>
                <a:latin typeface="Abhaya Libre Regular"/>
              </a:rPr>
              <a:t>poglede</a:t>
            </a:r>
            <a:r>
              <a:rPr lang="en-US" sz="2400" i="1" spc="-36" dirty="0">
                <a:solidFill>
                  <a:srgbClr val="000000"/>
                </a:solidFill>
                <a:latin typeface="Abhaya Libre Regular"/>
              </a:rPr>
              <a:t> </a:t>
            </a:r>
            <a:r>
              <a:rPr lang="en-US" sz="2400" i="1" spc="-36" dirty="0" err="1">
                <a:solidFill>
                  <a:srgbClr val="000000"/>
                </a:solidFill>
                <a:latin typeface="Abhaya Libre Regular"/>
              </a:rPr>
              <a:t>na</a:t>
            </a:r>
            <a:r>
              <a:rPr lang="en-US" sz="2400" i="1" spc="-36" dirty="0">
                <a:solidFill>
                  <a:srgbClr val="000000"/>
                </a:solidFill>
                <a:latin typeface="Abhaya Libre Regular"/>
              </a:rPr>
              <a:t> to, </a:t>
            </a:r>
            <a:r>
              <a:rPr lang="en-US" sz="2400" i="1" spc="-36" dirty="0" err="1">
                <a:solidFill>
                  <a:srgbClr val="000000"/>
                </a:solidFill>
                <a:latin typeface="Abhaya Libre Regular"/>
              </a:rPr>
              <a:t>kako</a:t>
            </a:r>
            <a:r>
              <a:rPr lang="en-US" sz="2400" i="1" spc="-36" dirty="0">
                <a:solidFill>
                  <a:srgbClr val="000000"/>
                </a:solidFill>
                <a:latin typeface="Abhaya Libre Regular"/>
              </a:rPr>
              <a:t> </a:t>
            </a:r>
            <a:r>
              <a:rPr lang="en-US" sz="2400" i="1" spc="-36" dirty="0" err="1">
                <a:solidFill>
                  <a:srgbClr val="000000"/>
                </a:solidFill>
                <a:latin typeface="Abhaya Libre Regular"/>
              </a:rPr>
              <a:t>pristopiti</a:t>
            </a:r>
            <a:r>
              <a:rPr lang="en-US" sz="2400" i="1" spc="-36" dirty="0">
                <a:solidFill>
                  <a:srgbClr val="000000"/>
                </a:solidFill>
                <a:latin typeface="Abhaya Libre Regular"/>
              </a:rPr>
              <a:t> k </a:t>
            </a:r>
            <a:r>
              <a:rPr lang="en-US" sz="2400" i="1" spc="-36" dirty="0" err="1">
                <a:solidFill>
                  <a:srgbClr val="000000"/>
                </a:solidFill>
                <a:latin typeface="Abhaya Libre Regular"/>
              </a:rPr>
              <a:t>svojemu</a:t>
            </a:r>
            <a:r>
              <a:rPr lang="en-US" sz="2400" i="1" spc="-36" dirty="0">
                <a:solidFill>
                  <a:srgbClr val="000000"/>
                </a:solidFill>
                <a:latin typeface="Abhaya Libre Regular"/>
              </a:rPr>
              <a:t> </a:t>
            </a:r>
            <a:r>
              <a:rPr lang="en-US" sz="2400" i="1" spc="-36" dirty="0" err="1">
                <a:solidFill>
                  <a:srgbClr val="000000"/>
                </a:solidFill>
                <a:latin typeface="Abhaya Libre Regular"/>
              </a:rPr>
              <a:t>poklicu</a:t>
            </a:r>
            <a:r>
              <a:rPr lang="en-US" sz="2400" i="1" spc="-36" dirty="0">
                <a:solidFill>
                  <a:srgbClr val="000000"/>
                </a:solidFill>
                <a:latin typeface="Abhaya Libre Regular"/>
              </a:rPr>
              <a:t>.</a:t>
            </a:r>
            <a:endParaRPr lang="sl-SI" sz="2400" i="1" spc="-36" dirty="0">
              <a:solidFill>
                <a:srgbClr val="000000"/>
              </a:solidFill>
              <a:latin typeface="Abhaya Libre Regular"/>
            </a:endParaRPr>
          </a:p>
          <a:p>
            <a:pPr marL="342900" indent="-342900" algn="just">
              <a:lnSpc>
                <a:spcPts val="3359"/>
              </a:lnSpc>
              <a:buFont typeface="Wingdings" panose="05000000000000000000" pitchFamily="2" charset="2"/>
              <a:buChar char="ü"/>
            </a:pPr>
            <a:r>
              <a:rPr lang="en-US" sz="2400" b="1" spc="-36" dirty="0" err="1">
                <a:solidFill>
                  <a:srgbClr val="000000"/>
                </a:solidFill>
                <a:latin typeface="Abhaya Libre Regular"/>
              </a:rPr>
              <a:t>Spodbujanje</a:t>
            </a:r>
            <a:r>
              <a:rPr lang="en-US" sz="2400" b="1" spc="-36" dirty="0">
                <a:solidFill>
                  <a:srgbClr val="000000"/>
                </a:solidFill>
                <a:latin typeface="Abhaya Libre Regular"/>
              </a:rPr>
              <a:t> </a:t>
            </a:r>
            <a:r>
              <a:rPr lang="en-US" sz="2400" b="1" spc="-36" dirty="0" err="1">
                <a:solidFill>
                  <a:srgbClr val="000000"/>
                </a:solidFill>
                <a:latin typeface="Abhaya Libre Regular"/>
              </a:rPr>
              <a:t>sodelovalnega</a:t>
            </a:r>
            <a:r>
              <a:rPr lang="en-US" sz="2400" b="1" spc="-36" dirty="0">
                <a:solidFill>
                  <a:srgbClr val="000000"/>
                </a:solidFill>
                <a:latin typeface="Abhaya Libre Regular"/>
              </a:rPr>
              <a:t> </a:t>
            </a:r>
            <a:r>
              <a:rPr lang="en-US" sz="2400" b="1" spc="-36" dirty="0" err="1">
                <a:solidFill>
                  <a:srgbClr val="000000"/>
                </a:solidFill>
                <a:latin typeface="Abhaya Libre Regular"/>
              </a:rPr>
              <a:t>delovnega</a:t>
            </a:r>
            <a:r>
              <a:rPr lang="en-US" sz="2400" b="1" spc="-36" dirty="0">
                <a:solidFill>
                  <a:srgbClr val="000000"/>
                </a:solidFill>
                <a:latin typeface="Abhaya Libre Regular"/>
              </a:rPr>
              <a:t> </a:t>
            </a:r>
            <a:r>
              <a:rPr lang="en-US" sz="2400" b="1" spc="-36" dirty="0" err="1">
                <a:solidFill>
                  <a:srgbClr val="000000"/>
                </a:solidFill>
                <a:latin typeface="Abhaya Libre Regular"/>
              </a:rPr>
              <a:t>okolja</a:t>
            </a:r>
            <a:endParaRPr lang="sl-SI" sz="2400" b="1" spc="-36" dirty="0">
              <a:solidFill>
                <a:srgbClr val="000000"/>
              </a:solidFill>
              <a:latin typeface="Abhaya Libre Regular"/>
            </a:endParaRPr>
          </a:p>
          <a:p>
            <a:pPr algn="just">
              <a:lnSpc>
                <a:spcPts val="3359"/>
              </a:lnSpc>
            </a:pPr>
            <a:r>
              <a:rPr lang="en-US" sz="2400" i="1" spc="-36" dirty="0">
                <a:solidFill>
                  <a:srgbClr val="000000"/>
                </a:solidFill>
                <a:latin typeface="Abhaya Libre Regular"/>
              </a:rPr>
              <a:t>Kadar </a:t>
            </a:r>
            <a:r>
              <a:rPr lang="en-US" sz="2400" i="1" spc="-36" dirty="0" err="1">
                <a:solidFill>
                  <a:srgbClr val="000000"/>
                </a:solidFill>
                <a:latin typeface="Abhaya Libre Regular"/>
              </a:rPr>
              <a:t>imajo</a:t>
            </a:r>
            <a:r>
              <a:rPr lang="en-US" sz="2400" i="1" spc="-36" dirty="0">
                <a:solidFill>
                  <a:srgbClr val="000000"/>
                </a:solidFill>
                <a:latin typeface="Abhaya Libre Regular"/>
              </a:rPr>
              <a:t> </a:t>
            </a:r>
            <a:r>
              <a:rPr lang="en-US" sz="2400" i="1" spc="-36" dirty="0" err="1">
                <a:solidFill>
                  <a:srgbClr val="000000"/>
                </a:solidFill>
                <a:latin typeface="Abhaya Libre Regular"/>
              </a:rPr>
              <a:t>zaposleni</a:t>
            </a:r>
            <a:r>
              <a:rPr lang="en-US" sz="2400" i="1" spc="-36" dirty="0">
                <a:solidFill>
                  <a:srgbClr val="000000"/>
                </a:solidFill>
                <a:latin typeface="Abhaya Libre Regular"/>
              </a:rPr>
              <a:t> </a:t>
            </a:r>
            <a:r>
              <a:rPr lang="en-US" sz="2400" i="1" spc="-36" dirty="0" err="1">
                <a:solidFill>
                  <a:srgbClr val="000000"/>
                </a:solidFill>
                <a:latin typeface="Abhaya Libre Regular"/>
              </a:rPr>
              <a:t>priložnost</a:t>
            </a:r>
            <a:r>
              <a:rPr lang="en-US" sz="2400" i="1" spc="-36" dirty="0">
                <a:solidFill>
                  <a:srgbClr val="000000"/>
                </a:solidFill>
                <a:latin typeface="Abhaya Libre Regular"/>
              </a:rPr>
              <a:t> za </a:t>
            </a:r>
            <a:r>
              <a:rPr lang="en-US" sz="2400" i="1" spc="-36" dirty="0" err="1">
                <a:solidFill>
                  <a:srgbClr val="000000"/>
                </a:solidFill>
                <a:latin typeface="Abhaya Libre Regular"/>
              </a:rPr>
              <a:t>učenje</a:t>
            </a:r>
            <a:r>
              <a:rPr lang="en-US" sz="2400" i="1" spc="-36" dirty="0">
                <a:solidFill>
                  <a:srgbClr val="000000"/>
                </a:solidFill>
                <a:latin typeface="Abhaya Libre Regular"/>
              </a:rPr>
              <a:t>, to </a:t>
            </a:r>
            <a:r>
              <a:rPr lang="en-US" sz="2400" i="1" spc="-36" dirty="0" err="1">
                <a:solidFill>
                  <a:srgbClr val="000000"/>
                </a:solidFill>
                <a:latin typeface="Abhaya Libre Regular"/>
              </a:rPr>
              <a:t>pogosto</a:t>
            </a:r>
            <a:r>
              <a:rPr lang="en-US" sz="2400" i="1" spc="-36" dirty="0">
                <a:solidFill>
                  <a:srgbClr val="000000"/>
                </a:solidFill>
                <a:latin typeface="Abhaya Libre Regular"/>
              </a:rPr>
              <a:t> </a:t>
            </a:r>
            <a:r>
              <a:rPr lang="en-US" sz="2400" i="1" spc="-36" dirty="0" err="1">
                <a:solidFill>
                  <a:srgbClr val="000000"/>
                </a:solidFill>
                <a:latin typeface="Abhaya Libre Regular"/>
              </a:rPr>
              <a:t>storijo</a:t>
            </a:r>
            <a:r>
              <a:rPr lang="en-US" sz="2400" i="1" spc="-36" dirty="0">
                <a:solidFill>
                  <a:srgbClr val="000000"/>
                </a:solidFill>
                <a:latin typeface="Abhaya Libre Regular"/>
              </a:rPr>
              <a:t> </a:t>
            </a:r>
            <a:r>
              <a:rPr lang="en-US" sz="2400" i="1" spc="-36" dirty="0" err="1">
                <a:solidFill>
                  <a:srgbClr val="000000"/>
                </a:solidFill>
                <a:latin typeface="Abhaya Libre Regular"/>
              </a:rPr>
              <a:t>tako</a:t>
            </a:r>
            <a:r>
              <a:rPr lang="en-US" sz="2400" i="1" spc="-36" dirty="0">
                <a:solidFill>
                  <a:srgbClr val="000000"/>
                </a:solidFill>
                <a:latin typeface="Abhaya Libre Regular"/>
              </a:rPr>
              <a:t>, da se </a:t>
            </a:r>
            <a:r>
              <a:rPr lang="en-US" sz="2400" i="1" spc="-36" dirty="0" err="1">
                <a:solidFill>
                  <a:srgbClr val="000000"/>
                </a:solidFill>
                <a:latin typeface="Abhaya Libre Regular"/>
              </a:rPr>
              <a:t>seznanijo</a:t>
            </a:r>
            <a:r>
              <a:rPr lang="en-US" sz="2400" i="1" spc="-36" dirty="0">
                <a:solidFill>
                  <a:srgbClr val="000000"/>
                </a:solidFill>
                <a:latin typeface="Abhaya Libre Regular"/>
              </a:rPr>
              <a:t> z </a:t>
            </a:r>
            <a:r>
              <a:rPr lang="en-US" sz="2400" i="1" spc="-36" dirty="0" err="1">
                <a:solidFill>
                  <a:srgbClr val="000000"/>
                </a:solidFill>
                <a:latin typeface="Abhaya Libre Regular"/>
              </a:rPr>
              <a:t>medsebojnimi</a:t>
            </a:r>
            <a:r>
              <a:rPr lang="en-US" sz="2400" i="1" spc="-36" dirty="0">
                <a:solidFill>
                  <a:srgbClr val="000000"/>
                </a:solidFill>
                <a:latin typeface="Abhaya Libre Regular"/>
              </a:rPr>
              <a:t> </a:t>
            </a:r>
            <a:r>
              <a:rPr lang="en-US" sz="2400" i="1" spc="-36" dirty="0" err="1">
                <a:solidFill>
                  <a:srgbClr val="000000"/>
                </a:solidFill>
                <a:latin typeface="Abhaya Libre Regular"/>
              </a:rPr>
              <a:t>odgovornostmi</a:t>
            </a:r>
            <a:r>
              <a:rPr lang="en-US" sz="2400" i="1" spc="-36" dirty="0">
                <a:solidFill>
                  <a:srgbClr val="000000"/>
                </a:solidFill>
                <a:latin typeface="Abhaya Libre Regular"/>
              </a:rPr>
              <a:t> </a:t>
            </a:r>
            <a:r>
              <a:rPr lang="en-US" sz="2400" i="1" spc="-36" dirty="0" err="1">
                <a:solidFill>
                  <a:srgbClr val="000000"/>
                </a:solidFill>
                <a:latin typeface="Abhaya Libre Regular"/>
              </a:rPr>
              <a:t>pri</a:t>
            </a:r>
            <a:r>
              <a:rPr lang="en-US" sz="2400" i="1" spc="-36" dirty="0">
                <a:solidFill>
                  <a:srgbClr val="000000"/>
                </a:solidFill>
                <a:latin typeface="Abhaya Libre Regular"/>
              </a:rPr>
              <a:t> </a:t>
            </a:r>
            <a:r>
              <a:rPr lang="en-US" sz="2400" i="1" spc="-36" dirty="0" err="1">
                <a:solidFill>
                  <a:srgbClr val="000000"/>
                </a:solidFill>
                <a:latin typeface="Abhaya Libre Regular"/>
              </a:rPr>
              <a:t>delu</a:t>
            </a:r>
            <a:r>
              <a:rPr lang="en-US" sz="2400" i="1" spc="-36" dirty="0">
                <a:solidFill>
                  <a:srgbClr val="000000"/>
                </a:solidFill>
                <a:latin typeface="Abhaya Libre Regular"/>
              </a:rPr>
              <a:t>. </a:t>
            </a:r>
            <a:r>
              <a:rPr lang="en-US" sz="2400" i="1" spc="-36" dirty="0" err="1">
                <a:solidFill>
                  <a:srgbClr val="000000"/>
                </a:solidFill>
                <a:latin typeface="Abhaya Libre Regular"/>
              </a:rPr>
              <a:t>Tako</a:t>
            </a:r>
            <a:r>
              <a:rPr lang="en-US" sz="2400" i="1" spc="-36" dirty="0">
                <a:solidFill>
                  <a:srgbClr val="000000"/>
                </a:solidFill>
                <a:latin typeface="Abhaya Libre Regular"/>
              </a:rPr>
              <a:t> </a:t>
            </a:r>
            <a:r>
              <a:rPr lang="en-US" sz="2400" i="1" spc="-36" dirty="0" err="1">
                <a:solidFill>
                  <a:srgbClr val="000000"/>
                </a:solidFill>
                <a:latin typeface="Abhaya Libre Regular"/>
              </a:rPr>
              <a:t>pridobijo</a:t>
            </a:r>
            <a:r>
              <a:rPr lang="en-US" sz="2400" i="1" spc="-36" dirty="0">
                <a:solidFill>
                  <a:srgbClr val="000000"/>
                </a:solidFill>
                <a:latin typeface="Abhaya Libre Regular"/>
              </a:rPr>
              <a:t> </a:t>
            </a:r>
            <a:r>
              <a:rPr lang="en-US" sz="2400" i="1" spc="-36" dirty="0" err="1">
                <a:solidFill>
                  <a:srgbClr val="000000"/>
                </a:solidFill>
                <a:latin typeface="Abhaya Libre Regular"/>
              </a:rPr>
              <a:t>globlje</a:t>
            </a:r>
            <a:r>
              <a:rPr lang="en-US" sz="2400" i="1" spc="-36" dirty="0">
                <a:solidFill>
                  <a:srgbClr val="000000"/>
                </a:solidFill>
                <a:latin typeface="Abhaya Libre Regular"/>
              </a:rPr>
              <a:t> </a:t>
            </a:r>
            <a:r>
              <a:rPr lang="en-US" sz="2400" i="1" spc="-36" dirty="0" err="1">
                <a:solidFill>
                  <a:srgbClr val="000000"/>
                </a:solidFill>
                <a:latin typeface="Abhaya Libre Regular"/>
              </a:rPr>
              <a:t>razumevanje</a:t>
            </a:r>
            <a:r>
              <a:rPr lang="en-US" sz="2400" i="1" spc="-36" dirty="0">
                <a:solidFill>
                  <a:srgbClr val="000000"/>
                </a:solidFill>
                <a:latin typeface="Abhaya Libre Regular"/>
              </a:rPr>
              <a:t> </a:t>
            </a:r>
            <a:r>
              <a:rPr lang="en-US" sz="2400" i="1" spc="-36" dirty="0" err="1">
                <a:solidFill>
                  <a:srgbClr val="000000"/>
                </a:solidFill>
                <a:latin typeface="Abhaya Libre Regular"/>
              </a:rPr>
              <a:t>oddelkov</a:t>
            </a:r>
            <a:r>
              <a:rPr lang="en-US" sz="2400" i="1" spc="-36" dirty="0">
                <a:solidFill>
                  <a:srgbClr val="000000"/>
                </a:solidFill>
                <a:latin typeface="Abhaya Libre Regular"/>
              </a:rPr>
              <a:t>, ki </a:t>
            </a:r>
            <a:r>
              <a:rPr lang="en-US" sz="2400" i="1" spc="-36" dirty="0" err="1">
                <a:solidFill>
                  <a:srgbClr val="000000"/>
                </a:solidFill>
                <a:latin typeface="Abhaya Libre Regular"/>
              </a:rPr>
              <a:t>niso</a:t>
            </a:r>
            <a:r>
              <a:rPr lang="en-US" sz="2400" i="1" spc="-36" dirty="0">
                <a:solidFill>
                  <a:srgbClr val="000000"/>
                </a:solidFill>
                <a:latin typeface="Abhaya Libre Regular"/>
              </a:rPr>
              <a:t> </a:t>
            </a:r>
            <a:r>
              <a:rPr lang="en-US" sz="2400" i="1" spc="-36" dirty="0" err="1">
                <a:solidFill>
                  <a:srgbClr val="000000"/>
                </a:solidFill>
                <a:latin typeface="Abhaya Libre Regular"/>
              </a:rPr>
              <a:t>njihovi</a:t>
            </a:r>
            <a:r>
              <a:rPr lang="en-US" sz="2400" i="1" spc="-36" dirty="0">
                <a:solidFill>
                  <a:srgbClr val="000000"/>
                </a:solidFill>
                <a:latin typeface="Abhaya Libre Regular"/>
              </a:rPr>
              <a:t>, in to </a:t>
            </a:r>
            <a:r>
              <a:rPr lang="en-US" sz="2400" i="1" spc="-36" dirty="0" err="1">
                <a:solidFill>
                  <a:srgbClr val="000000"/>
                </a:solidFill>
                <a:latin typeface="Abhaya Libre Regular"/>
              </a:rPr>
              <a:t>spodbuja</a:t>
            </a:r>
            <a:r>
              <a:rPr lang="en-US" sz="2400" i="1" spc="-36" dirty="0">
                <a:solidFill>
                  <a:srgbClr val="000000"/>
                </a:solidFill>
                <a:latin typeface="Abhaya Libre Regular"/>
              </a:rPr>
              <a:t> </a:t>
            </a:r>
            <a:r>
              <a:rPr lang="en-US" sz="2400" i="1" spc="-36" dirty="0" err="1">
                <a:solidFill>
                  <a:srgbClr val="000000"/>
                </a:solidFill>
                <a:latin typeface="Abhaya Libre Regular"/>
              </a:rPr>
              <a:t>timsko</a:t>
            </a:r>
            <a:r>
              <a:rPr lang="en-US" sz="2400" i="1" spc="-36" dirty="0">
                <a:solidFill>
                  <a:srgbClr val="000000"/>
                </a:solidFill>
                <a:latin typeface="Abhaya Libre Regular"/>
              </a:rPr>
              <a:t> </a:t>
            </a:r>
            <a:r>
              <a:rPr lang="en-US" sz="2400" i="1" spc="-36" dirty="0" err="1">
                <a:solidFill>
                  <a:srgbClr val="000000"/>
                </a:solidFill>
                <a:latin typeface="Abhaya Libre Regular"/>
              </a:rPr>
              <a:t>delo</a:t>
            </a:r>
            <a:r>
              <a:rPr lang="en-US" sz="2400" i="1" spc="-36" dirty="0">
                <a:solidFill>
                  <a:srgbClr val="000000"/>
                </a:solidFill>
                <a:latin typeface="Abhaya Libre Regular"/>
              </a:rPr>
              <a:t>.</a:t>
            </a:r>
            <a:endParaRPr lang="sl-SI" sz="2400" i="1" spc="-36" dirty="0">
              <a:solidFill>
                <a:srgbClr val="000000"/>
              </a:solidFill>
              <a:latin typeface="Abhaya Libre Regular"/>
            </a:endParaRPr>
          </a:p>
          <a:p>
            <a:pPr marL="342900" indent="-342900" algn="just">
              <a:lnSpc>
                <a:spcPts val="3359"/>
              </a:lnSpc>
              <a:buFont typeface="Wingdings" panose="05000000000000000000" pitchFamily="2" charset="2"/>
              <a:buChar char="ü"/>
            </a:pPr>
            <a:r>
              <a:rPr lang="en-US" sz="2400" b="1" spc="-36" dirty="0" err="1">
                <a:solidFill>
                  <a:srgbClr val="000000"/>
                </a:solidFill>
                <a:latin typeface="Abhaya Libre Regular"/>
              </a:rPr>
              <a:t>Poveča</a:t>
            </a:r>
            <a:r>
              <a:rPr lang="en-US" sz="2400" b="1" spc="-36" dirty="0">
                <a:solidFill>
                  <a:srgbClr val="000000"/>
                </a:solidFill>
                <a:latin typeface="Abhaya Libre Regular"/>
              </a:rPr>
              <a:t> se </a:t>
            </a:r>
            <a:r>
              <a:rPr lang="en-US" sz="2400" b="1" spc="-36" dirty="0" err="1">
                <a:solidFill>
                  <a:srgbClr val="000000"/>
                </a:solidFill>
                <a:latin typeface="Abhaya Libre Regular"/>
              </a:rPr>
              <a:t>stopnja</a:t>
            </a:r>
            <a:r>
              <a:rPr lang="en-US" sz="2400" b="1" spc="-36" dirty="0">
                <a:solidFill>
                  <a:srgbClr val="000000"/>
                </a:solidFill>
                <a:latin typeface="Abhaya Libre Regular"/>
              </a:rPr>
              <a:t> </a:t>
            </a:r>
            <a:r>
              <a:rPr lang="en-US" sz="2400" b="1" spc="-36" dirty="0" err="1">
                <a:solidFill>
                  <a:srgbClr val="000000"/>
                </a:solidFill>
                <a:latin typeface="Abhaya Libre Regular"/>
              </a:rPr>
              <a:t>zvestobe</a:t>
            </a:r>
            <a:r>
              <a:rPr lang="en-US" sz="2400" b="1" spc="-36" dirty="0">
                <a:solidFill>
                  <a:srgbClr val="000000"/>
                </a:solidFill>
                <a:latin typeface="Abhaya Libre Regular"/>
              </a:rPr>
              <a:t> </a:t>
            </a:r>
            <a:r>
              <a:rPr lang="en-US" sz="2400" b="1" spc="-36" dirty="0" err="1">
                <a:solidFill>
                  <a:srgbClr val="000000"/>
                </a:solidFill>
                <a:latin typeface="Abhaya Libre Regular"/>
              </a:rPr>
              <a:t>zaposlenih</a:t>
            </a:r>
            <a:endParaRPr lang="sl-SI" sz="2400" b="1" spc="-36" dirty="0">
              <a:solidFill>
                <a:srgbClr val="000000"/>
              </a:solidFill>
              <a:latin typeface="Abhaya Libre Regular"/>
            </a:endParaRPr>
          </a:p>
          <a:p>
            <a:pPr algn="just">
              <a:lnSpc>
                <a:spcPts val="3359"/>
              </a:lnSpc>
            </a:pPr>
            <a:r>
              <a:rPr lang="en-US" sz="2400" i="1" spc="-36" dirty="0">
                <a:solidFill>
                  <a:srgbClr val="000000"/>
                </a:solidFill>
                <a:latin typeface="Abhaya Libre Regular"/>
              </a:rPr>
              <a:t>Ko </a:t>
            </a:r>
            <a:r>
              <a:rPr lang="en-US" sz="2400" i="1" spc="-36" dirty="0" err="1">
                <a:solidFill>
                  <a:srgbClr val="000000"/>
                </a:solidFill>
                <a:latin typeface="Abhaya Libre Regular"/>
              </a:rPr>
              <a:t>korporacija</a:t>
            </a:r>
            <a:r>
              <a:rPr lang="en-US" sz="2400" i="1" spc="-36" dirty="0">
                <a:solidFill>
                  <a:srgbClr val="000000"/>
                </a:solidFill>
                <a:latin typeface="Abhaya Libre Regular"/>
              </a:rPr>
              <a:t> </a:t>
            </a:r>
            <a:r>
              <a:rPr lang="en-US" sz="2400" i="1" spc="-36" dirty="0" err="1">
                <a:solidFill>
                  <a:srgbClr val="000000"/>
                </a:solidFill>
                <a:latin typeface="Abhaya Libre Regular"/>
              </a:rPr>
              <a:t>vlaga</a:t>
            </a:r>
            <a:r>
              <a:rPr lang="en-US" sz="2400" i="1" spc="-36" dirty="0">
                <a:solidFill>
                  <a:srgbClr val="000000"/>
                </a:solidFill>
                <a:latin typeface="Abhaya Libre Regular"/>
              </a:rPr>
              <a:t> </a:t>
            </a:r>
            <a:r>
              <a:rPr lang="en-US" sz="2400" i="1" spc="-36" dirty="0" err="1">
                <a:solidFill>
                  <a:srgbClr val="000000"/>
                </a:solidFill>
                <a:latin typeface="Abhaya Libre Regular"/>
              </a:rPr>
              <a:t>čas</a:t>
            </a:r>
            <a:r>
              <a:rPr lang="en-US" sz="2400" i="1" spc="-36" dirty="0">
                <a:solidFill>
                  <a:srgbClr val="000000"/>
                </a:solidFill>
                <a:latin typeface="Abhaya Libre Regular"/>
              </a:rPr>
              <a:t> v </a:t>
            </a:r>
            <a:r>
              <a:rPr lang="en-US" sz="2400" i="1" spc="-36" dirty="0" err="1">
                <a:solidFill>
                  <a:srgbClr val="000000"/>
                </a:solidFill>
                <a:latin typeface="Abhaya Libre Regular"/>
              </a:rPr>
              <a:t>svoje</a:t>
            </a:r>
            <a:r>
              <a:rPr lang="en-US" sz="2400" i="1" spc="-36" dirty="0">
                <a:solidFill>
                  <a:srgbClr val="000000"/>
                </a:solidFill>
                <a:latin typeface="Abhaya Libre Regular"/>
              </a:rPr>
              <a:t> </a:t>
            </a:r>
            <a:r>
              <a:rPr lang="en-US" sz="2400" i="1" spc="-36" dirty="0" err="1">
                <a:solidFill>
                  <a:srgbClr val="000000"/>
                </a:solidFill>
                <a:latin typeface="Abhaya Libre Regular"/>
              </a:rPr>
              <a:t>delavce</a:t>
            </a:r>
            <a:r>
              <a:rPr lang="en-US" sz="2400" i="1" spc="-36" dirty="0">
                <a:solidFill>
                  <a:srgbClr val="000000"/>
                </a:solidFill>
                <a:latin typeface="Abhaya Libre Regular"/>
              </a:rPr>
              <a:t>, </a:t>
            </a:r>
            <a:r>
              <a:rPr lang="en-US" sz="2400" i="1" spc="-36" dirty="0" err="1">
                <a:solidFill>
                  <a:srgbClr val="000000"/>
                </a:solidFill>
                <a:latin typeface="Abhaya Libre Regular"/>
              </a:rPr>
              <a:t>jih</a:t>
            </a:r>
            <a:r>
              <a:rPr lang="en-US" sz="2400" i="1" spc="-36" dirty="0">
                <a:solidFill>
                  <a:srgbClr val="000000"/>
                </a:solidFill>
                <a:latin typeface="Abhaya Libre Regular"/>
              </a:rPr>
              <a:t> </a:t>
            </a:r>
            <a:r>
              <a:rPr lang="en-US" sz="2400" i="1" spc="-36" dirty="0" err="1">
                <a:solidFill>
                  <a:srgbClr val="000000"/>
                </a:solidFill>
                <a:latin typeface="Abhaya Libre Regular"/>
              </a:rPr>
              <a:t>spodbuja</a:t>
            </a:r>
            <a:r>
              <a:rPr lang="en-US" sz="2400" i="1" spc="-36" dirty="0">
                <a:solidFill>
                  <a:srgbClr val="000000"/>
                </a:solidFill>
                <a:latin typeface="Abhaya Libre Regular"/>
              </a:rPr>
              <a:t>, da </a:t>
            </a:r>
            <a:r>
              <a:rPr lang="en-US" sz="2400" i="1" spc="-36" dirty="0" err="1">
                <a:solidFill>
                  <a:srgbClr val="000000"/>
                </a:solidFill>
                <a:latin typeface="Abhaya Libre Regular"/>
              </a:rPr>
              <a:t>pri</a:t>
            </a:r>
            <a:r>
              <a:rPr lang="en-US" sz="2400" i="1" spc="-36" dirty="0">
                <a:solidFill>
                  <a:srgbClr val="000000"/>
                </a:solidFill>
                <a:latin typeface="Abhaya Libre Regular"/>
              </a:rPr>
              <a:t> </a:t>
            </a:r>
            <a:r>
              <a:rPr lang="en-US" sz="2400" i="1" spc="-36" dirty="0" err="1">
                <a:solidFill>
                  <a:srgbClr val="000000"/>
                </a:solidFill>
                <a:latin typeface="Abhaya Libre Regular"/>
              </a:rPr>
              <a:t>njej</a:t>
            </a:r>
            <a:r>
              <a:rPr lang="en-US" sz="2400" i="1" spc="-36" dirty="0">
                <a:solidFill>
                  <a:srgbClr val="000000"/>
                </a:solidFill>
                <a:latin typeface="Abhaya Libre Regular"/>
              </a:rPr>
              <a:t> </a:t>
            </a:r>
            <a:r>
              <a:rPr lang="en-US" sz="2400" i="1" spc="-36" dirty="0" err="1">
                <a:solidFill>
                  <a:srgbClr val="000000"/>
                </a:solidFill>
                <a:latin typeface="Abhaya Libre Regular"/>
              </a:rPr>
              <a:t>delajo</a:t>
            </a:r>
            <a:r>
              <a:rPr lang="en-US" sz="2400" i="1" spc="-36" dirty="0">
                <a:solidFill>
                  <a:srgbClr val="000000"/>
                </a:solidFill>
                <a:latin typeface="Abhaya Libre Regular"/>
              </a:rPr>
              <a:t> </a:t>
            </a:r>
            <a:r>
              <a:rPr lang="en-US" sz="2400" i="1" spc="-36" dirty="0" err="1">
                <a:solidFill>
                  <a:srgbClr val="000000"/>
                </a:solidFill>
                <a:latin typeface="Abhaya Libre Regular"/>
              </a:rPr>
              <a:t>dlje</a:t>
            </a:r>
            <a:r>
              <a:rPr lang="en-US" sz="2400" i="1" spc="-36" dirty="0">
                <a:solidFill>
                  <a:srgbClr val="000000"/>
                </a:solidFill>
                <a:latin typeface="Abhaya Libre Regular"/>
              </a:rPr>
              <a:t> </a:t>
            </a:r>
            <a:r>
              <a:rPr lang="en-US" sz="2400" i="1" spc="-36" dirty="0" err="1">
                <a:solidFill>
                  <a:srgbClr val="000000"/>
                </a:solidFill>
                <a:latin typeface="Abhaya Libre Regular"/>
              </a:rPr>
              <a:t>časa</a:t>
            </a:r>
            <a:r>
              <a:rPr lang="en-US" sz="2400" i="1" spc="-36" dirty="0">
                <a:solidFill>
                  <a:srgbClr val="000000"/>
                </a:solidFill>
                <a:latin typeface="Abhaya Libre Regular"/>
              </a:rPr>
              <a:t>. </a:t>
            </a:r>
            <a:r>
              <a:rPr lang="en-US" sz="2400" i="1" spc="-36" dirty="0" err="1">
                <a:solidFill>
                  <a:srgbClr val="000000"/>
                </a:solidFill>
                <a:latin typeface="Abhaya Libre Regular"/>
              </a:rPr>
              <a:t>Zaposleni</a:t>
            </a:r>
            <a:r>
              <a:rPr lang="en-US" sz="2400" i="1" spc="-36" dirty="0">
                <a:solidFill>
                  <a:srgbClr val="000000"/>
                </a:solidFill>
                <a:latin typeface="Abhaya Libre Regular"/>
              </a:rPr>
              <a:t> </a:t>
            </a:r>
            <a:r>
              <a:rPr lang="en-US" sz="2400" i="1" spc="-36" dirty="0" err="1">
                <a:solidFill>
                  <a:srgbClr val="000000"/>
                </a:solidFill>
                <a:latin typeface="Abhaya Libre Regular"/>
              </a:rPr>
              <a:t>razvijejo</a:t>
            </a:r>
            <a:r>
              <a:rPr lang="en-US" sz="2400" i="1" spc="-36" dirty="0">
                <a:solidFill>
                  <a:srgbClr val="000000"/>
                </a:solidFill>
                <a:latin typeface="Abhaya Libre Regular"/>
              </a:rPr>
              <a:t> </a:t>
            </a:r>
            <a:r>
              <a:rPr lang="en-US" sz="2400" i="1" spc="-36" dirty="0" err="1">
                <a:solidFill>
                  <a:srgbClr val="000000"/>
                </a:solidFill>
                <a:latin typeface="Abhaya Libre Regular"/>
              </a:rPr>
              <a:t>samozavest</a:t>
            </a:r>
            <a:r>
              <a:rPr lang="en-US" sz="2400" i="1" spc="-36" dirty="0">
                <a:solidFill>
                  <a:srgbClr val="000000"/>
                </a:solidFill>
                <a:latin typeface="Abhaya Libre Regular"/>
              </a:rPr>
              <a:t> in </a:t>
            </a:r>
            <a:r>
              <a:rPr lang="en-US" sz="2400" i="1" spc="-36" dirty="0" err="1">
                <a:solidFill>
                  <a:srgbClr val="000000"/>
                </a:solidFill>
                <a:latin typeface="Abhaya Libre Regular"/>
              </a:rPr>
              <a:t>zaupanje</a:t>
            </a:r>
            <a:r>
              <a:rPr lang="en-US" sz="2400" i="1" spc="-36" dirty="0">
                <a:solidFill>
                  <a:srgbClr val="000000"/>
                </a:solidFill>
                <a:latin typeface="Abhaya Libre Regular"/>
              </a:rPr>
              <a:t> v </a:t>
            </a:r>
            <a:r>
              <a:rPr lang="en-US" sz="2400" i="1" spc="-36" dirty="0" err="1">
                <a:solidFill>
                  <a:srgbClr val="000000"/>
                </a:solidFill>
                <a:latin typeface="Abhaya Libre Regular"/>
              </a:rPr>
              <a:t>delodajalca</a:t>
            </a:r>
            <a:r>
              <a:rPr lang="en-US" sz="2400" i="1" spc="-36" dirty="0">
                <a:solidFill>
                  <a:srgbClr val="000000"/>
                </a:solidFill>
                <a:latin typeface="Abhaya Libre Regular"/>
              </a:rPr>
              <a:t>, </a:t>
            </a:r>
            <a:r>
              <a:rPr lang="en-US" sz="2400" i="1" spc="-36" dirty="0" err="1">
                <a:solidFill>
                  <a:srgbClr val="000000"/>
                </a:solidFill>
                <a:latin typeface="Abhaya Libre Regular"/>
              </a:rPr>
              <a:t>če</a:t>
            </a:r>
            <a:r>
              <a:rPr lang="en-US" sz="2400" i="1" spc="-36" dirty="0">
                <a:solidFill>
                  <a:srgbClr val="000000"/>
                </a:solidFill>
                <a:latin typeface="Abhaya Libre Regular"/>
              </a:rPr>
              <a:t> se </a:t>
            </a:r>
            <a:r>
              <a:rPr lang="en-US" sz="2400" i="1" spc="-36" dirty="0" err="1">
                <a:solidFill>
                  <a:srgbClr val="000000"/>
                </a:solidFill>
                <a:latin typeface="Abhaya Libre Regular"/>
              </a:rPr>
              <a:t>počutijo</a:t>
            </a:r>
            <a:r>
              <a:rPr lang="en-US" sz="2400" i="1" spc="-36" dirty="0">
                <a:solidFill>
                  <a:srgbClr val="000000"/>
                </a:solidFill>
                <a:latin typeface="Abhaya Libre Regular"/>
              </a:rPr>
              <a:t> </a:t>
            </a:r>
            <a:r>
              <a:rPr lang="en-US" sz="2400" i="1" spc="-36" dirty="0" err="1">
                <a:solidFill>
                  <a:srgbClr val="000000"/>
                </a:solidFill>
                <a:latin typeface="Abhaya Libre Regular"/>
              </a:rPr>
              <a:t>cenjene</a:t>
            </a:r>
            <a:r>
              <a:rPr lang="en-US" sz="2400" i="1" spc="-36" dirty="0">
                <a:solidFill>
                  <a:srgbClr val="000000"/>
                </a:solidFill>
                <a:latin typeface="Abhaya Libre Regular"/>
              </a:rPr>
              <a:t>.</a:t>
            </a:r>
          </a:p>
          <a:p>
            <a:pPr algn="just">
              <a:lnSpc>
                <a:spcPts val="3359"/>
              </a:lnSpc>
            </a:pPr>
            <a:endParaRPr lang="en-US" sz="2400" spc="-36" dirty="0">
              <a:solidFill>
                <a:srgbClr val="000000"/>
              </a:solidFill>
              <a:latin typeface="Abhaya Libre Regular"/>
            </a:endParaRPr>
          </a:p>
          <a:p>
            <a:pPr algn="just">
              <a:lnSpc>
                <a:spcPts val="3359"/>
              </a:lnSpc>
            </a:pPr>
            <a:endParaRPr lang="en-US" sz="2400" spc="-36" dirty="0">
              <a:solidFill>
                <a:srgbClr val="000000"/>
              </a:solidFill>
              <a:latin typeface="Abhaya Libre Regular"/>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4782433" y="7411957"/>
            <a:ext cx="11622266" cy="12388074"/>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9" name="Picture 9"/>
          <p:cNvPicPr>
            <a:picLocks noChangeAspect="1"/>
          </p:cNvPicPr>
          <p:nvPr/>
        </p:nvPicPr>
        <p:blipFill>
          <a:blip r:embed="rId7"/>
          <a:srcRect/>
          <a:stretch>
            <a:fillRect/>
          </a:stretch>
        </p:blipFill>
        <p:spPr>
          <a:xfrm>
            <a:off x="16418708" y="0"/>
            <a:ext cx="1869292" cy="1869292"/>
          </a:xfrm>
          <a:prstGeom prst="rect">
            <a:avLst/>
          </a:prstGeom>
        </p:spPr>
      </p:pic>
      <p:pic>
        <p:nvPicPr>
          <p:cNvPr id="10" name="Picture 10"/>
          <p:cNvPicPr>
            <a:picLocks noChangeAspect="1"/>
          </p:cNvPicPr>
          <p:nvPr/>
        </p:nvPicPr>
        <p:blipFill>
          <a:blip r:embed="rId8"/>
          <a:srcRect/>
          <a:stretch>
            <a:fillRect/>
          </a:stretch>
        </p:blipFill>
        <p:spPr>
          <a:xfrm>
            <a:off x="7870030" y="9245916"/>
            <a:ext cx="3710720" cy="779251"/>
          </a:xfrm>
          <a:prstGeom prst="rect">
            <a:avLst/>
          </a:prstGeom>
        </p:spPr>
      </p:pic>
      <p:pic>
        <p:nvPicPr>
          <p:cNvPr id="2" name="Online Media 1" title="Top 10 Unusual Benefits of Lifelong Learning">
            <a:hlinkClick r:id="" action="ppaction://media"/>
            <a:extLst>
              <a:ext uri="{FF2B5EF4-FFF2-40B4-BE49-F238E27FC236}">
                <a16:creationId xmlns:a16="http://schemas.microsoft.com/office/drawing/2014/main" id="{23B6B240-75BA-2171-9A7E-200BE37FC393}"/>
              </a:ext>
            </a:extLst>
          </p:cNvPr>
          <p:cNvPicPr>
            <a:picLocks noRot="1" noChangeAspect="1"/>
          </p:cNvPicPr>
          <p:nvPr>
            <a:videoFile r:link="rId1"/>
          </p:nvPr>
        </p:nvPicPr>
        <p:blipFill>
          <a:blip r:embed="rId9"/>
          <a:stretch>
            <a:fillRect/>
          </a:stretch>
        </p:blipFill>
        <p:spPr>
          <a:xfrm>
            <a:off x="303809" y="2953985"/>
            <a:ext cx="5867400" cy="3398604"/>
          </a:xfrm>
          <a:prstGeom prst="rect">
            <a:avLst/>
          </a:prstGeom>
        </p:spPr>
      </p:pic>
      <p:sp>
        <p:nvSpPr>
          <p:cNvPr id="3" name="TextBox 14">
            <a:extLst>
              <a:ext uri="{FF2B5EF4-FFF2-40B4-BE49-F238E27FC236}">
                <a16:creationId xmlns:a16="http://schemas.microsoft.com/office/drawing/2014/main" id="{6F3FB798-52E3-95FC-A813-1C42CD69CF74}"/>
              </a:ext>
            </a:extLst>
          </p:cNvPr>
          <p:cNvSpPr txBox="1"/>
          <p:nvPr/>
        </p:nvSpPr>
        <p:spPr>
          <a:xfrm>
            <a:off x="315657" y="6591300"/>
            <a:ext cx="6537960" cy="282129"/>
          </a:xfrm>
          <a:prstGeom prst="rect">
            <a:avLst/>
          </a:prstGeom>
        </p:spPr>
        <p:txBody>
          <a:bodyPr wrap="square" lIns="0" tIns="0" rIns="0" bIns="0" rtlCol="0" anchor="t">
            <a:spAutoFit/>
          </a:bodyPr>
          <a:lstStyle/>
          <a:p>
            <a:pPr algn="just">
              <a:lnSpc>
                <a:spcPts val="2240"/>
              </a:lnSpc>
            </a:pPr>
            <a:r>
              <a:rPr lang="en-US" sz="1600" spc="-24" dirty="0" err="1">
                <a:solidFill>
                  <a:srgbClr val="000000"/>
                </a:solidFill>
                <a:latin typeface="Abhaya Libre Regular"/>
              </a:rPr>
              <a:t>Referenc</a:t>
            </a:r>
            <a:r>
              <a:rPr lang="sl-SI" sz="1600" spc="-24" dirty="0">
                <a:solidFill>
                  <a:srgbClr val="000000"/>
                </a:solidFill>
                <a:latin typeface="Abhaya Libre Regular"/>
              </a:rPr>
              <a:t>a za video</a:t>
            </a:r>
            <a:r>
              <a:rPr lang="en-US" sz="1600" spc="-24" dirty="0">
                <a:solidFill>
                  <a:srgbClr val="000000"/>
                </a:solidFill>
                <a:latin typeface="Abhaya Libre Regular"/>
              </a:rPr>
              <a:t>: https://www.youtube.com/watch?v=QVysbQ82C8s</a:t>
            </a:r>
          </a:p>
        </p:txBody>
      </p:sp>
    </p:spTree>
    <p:extLst>
      <p:ext uri="{BB962C8B-B14F-4D97-AF65-F5344CB8AC3E}">
        <p14:creationId xmlns:p14="http://schemas.microsoft.com/office/powerpoint/2010/main" val="167086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135B1474A2FA49992CFCBA79F8C622" ma:contentTypeVersion="13" ma:contentTypeDescription="Create a new document." ma:contentTypeScope="" ma:versionID="7a0d4eeefdecdd71c98eafb5fe5abcf5">
  <xsd:schema xmlns:xsd="http://www.w3.org/2001/XMLSchema" xmlns:xs="http://www.w3.org/2001/XMLSchema" xmlns:p="http://schemas.microsoft.com/office/2006/metadata/properties" xmlns:ns2="cf2f3c26-8763-4d58-9c65-eb246e7ebd06" xmlns:ns3="2beda75c-0cbf-4ac8-a772-312b4f4b6ced" targetNamespace="http://schemas.microsoft.com/office/2006/metadata/properties" ma:root="true" ma:fieldsID="63a448630e85160cb81a2fb5a85b060c" ns2:_="" ns3:_="">
    <xsd:import namespace="cf2f3c26-8763-4d58-9c65-eb246e7ebd06"/>
    <xsd:import namespace="2beda75c-0cbf-4ac8-a772-312b4f4b6c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f3c26-8763-4d58-9c65-eb246e7ebd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dce832-9eca-491a-8648-65f1e522558a"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eda75c-0cbf-4ac8-a772-312b4f4b6c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ff9dc27-93af-4b1f-a98b-9038ff3b61b0}" ma:internalName="TaxCatchAll" ma:showField="CatchAllData" ma:web="2beda75c-0cbf-4ac8-a772-312b4f4b6c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f2f3c26-8763-4d58-9c65-eb246e7ebd06">
      <Terms xmlns="http://schemas.microsoft.com/office/infopath/2007/PartnerControls"/>
    </lcf76f155ced4ddcb4097134ff3c332f>
    <TaxCatchAll xmlns="2beda75c-0cbf-4ac8-a772-312b4f4b6ced" xsi:nil="true"/>
  </documentManagement>
</p:properties>
</file>

<file path=customXml/itemProps1.xml><?xml version="1.0" encoding="utf-8"?>
<ds:datastoreItem xmlns:ds="http://schemas.openxmlformats.org/officeDocument/2006/customXml" ds:itemID="{D8338F83-30CA-4615-B764-69B3A0BC0AD9}">
  <ds:schemaRefs>
    <ds:schemaRef ds:uri="http://schemas.microsoft.com/sharepoint/v3/contenttype/forms"/>
  </ds:schemaRefs>
</ds:datastoreItem>
</file>

<file path=customXml/itemProps2.xml><?xml version="1.0" encoding="utf-8"?>
<ds:datastoreItem xmlns:ds="http://schemas.openxmlformats.org/officeDocument/2006/customXml" ds:itemID="{AF73EB86-11B3-4895-A830-F7C0BB1328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f3c26-8763-4d58-9c65-eb246e7ebd06"/>
    <ds:schemaRef ds:uri="2beda75c-0cbf-4ac8-a772-312b4f4b6c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67A28E-6B84-4EC2-91E8-51C8F159F36F}">
  <ds:schemaRefs>
    <ds:schemaRef ds:uri="http://schemas.microsoft.com/office/2006/metadata/properties"/>
    <ds:schemaRef ds:uri="http://schemas.microsoft.com/office/infopath/2007/PartnerControls"/>
    <ds:schemaRef ds:uri="cf2f3c26-8763-4d58-9c65-eb246e7ebd06"/>
    <ds:schemaRef ds:uri="2beda75c-0cbf-4ac8-a772-312b4f4b6ced"/>
  </ds:schemaRefs>
</ds:datastoreItem>
</file>

<file path=docProps/app.xml><?xml version="1.0" encoding="utf-8"?>
<Properties xmlns="http://schemas.openxmlformats.org/officeDocument/2006/extended-properties" xmlns:vt="http://schemas.openxmlformats.org/officeDocument/2006/docPropsVTypes">
  <TotalTime>1163</TotalTime>
  <Words>2793</Words>
  <Application>Microsoft Office PowerPoint</Application>
  <PresentationFormat>Po meri</PresentationFormat>
  <Paragraphs>218</Paragraphs>
  <Slides>40</Slides>
  <Notes>0</Notes>
  <HiddenSlides>0</HiddenSlides>
  <MMClips>5</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40</vt:i4>
      </vt:variant>
    </vt:vector>
  </HeadingPairs>
  <TitlesOfParts>
    <vt:vector size="47" baseType="lpstr">
      <vt:lpstr>Abhaya Libre Regular Bold</vt:lpstr>
      <vt:lpstr>Abhaya Libre Regular Bold Italics</vt:lpstr>
      <vt:lpstr>Wingdings</vt:lpstr>
      <vt:lpstr>Abhaya Libre Regular</vt:lpstr>
      <vt:lpstr>Calibri</vt:lpstr>
      <vt:lpstr>Arial</vt:lpstr>
      <vt:lpstr>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REGIO.DIGI.HUB Content Development</dc:title>
  <dc:creator>HelenaC</dc:creator>
  <cp:lastModifiedBy>Uroš Brankovič</cp:lastModifiedBy>
  <cp:revision>81</cp:revision>
  <dcterms:created xsi:type="dcterms:W3CDTF">2006-08-16T00:00:00Z</dcterms:created>
  <dcterms:modified xsi:type="dcterms:W3CDTF">2023-07-31T07:15:53Z</dcterms:modified>
  <dc:identifier>DAFSGCxx1iQ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0x01010011135B1474A2FA49992CFCBA79F8C622</vt:lpwstr>
  </property>
  <property fmtid="{D5CDD505-2E9C-101B-9397-08002B2CF9AE}" pid="3" name="Order">
    <vt:r8>6932600</vt:r8>
  </property>
  <property fmtid="{D5CDD505-2E9C-101B-9397-08002B2CF9AE}" pid="4" name="MediaServiceImageTags">
    <vt:lpwstr/>
  </property>
</Properties>
</file>