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sldIdLst>
    <p:sldId id="256" r:id="rId2"/>
    <p:sldId id="257" r:id="rId3"/>
    <p:sldId id="258" r:id="rId4"/>
    <p:sldId id="259" r:id="rId5"/>
    <p:sldId id="260" r:id="rId6"/>
    <p:sldId id="261" r:id="rId7"/>
    <p:sldId id="312" r:id="rId8"/>
    <p:sldId id="280" r:id="rId9"/>
    <p:sldId id="313" r:id="rId10"/>
    <p:sldId id="302" r:id="rId11"/>
    <p:sldId id="301" r:id="rId12"/>
    <p:sldId id="281" r:id="rId13"/>
    <p:sldId id="282" r:id="rId14"/>
    <p:sldId id="314" r:id="rId15"/>
    <p:sldId id="283" r:id="rId16"/>
    <p:sldId id="303" r:id="rId17"/>
    <p:sldId id="315" r:id="rId18"/>
    <p:sldId id="264" r:id="rId19"/>
    <p:sldId id="304" r:id="rId20"/>
    <p:sldId id="317" r:id="rId21"/>
    <p:sldId id="265" r:id="rId22"/>
    <p:sldId id="285" r:id="rId23"/>
    <p:sldId id="318" r:id="rId24"/>
    <p:sldId id="305" r:id="rId25"/>
    <p:sldId id="271" r:id="rId26"/>
    <p:sldId id="287" r:id="rId27"/>
    <p:sldId id="288" r:id="rId28"/>
    <p:sldId id="289" r:id="rId29"/>
    <p:sldId id="306" r:id="rId30"/>
    <p:sldId id="307" r:id="rId31"/>
    <p:sldId id="290" r:id="rId32"/>
    <p:sldId id="308" r:id="rId33"/>
    <p:sldId id="291" r:id="rId34"/>
    <p:sldId id="292" r:id="rId35"/>
    <p:sldId id="293" r:id="rId36"/>
    <p:sldId id="295" r:id="rId37"/>
    <p:sldId id="316" r:id="rId38"/>
    <p:sldId id="309" r:id="rId39"/>
    <p:sldId id="296" r:id="rId40"/>
    <p:sldId id="297" r:id="rId41"/>
    <p:sldId id="298" r:id="rId42"/>
    <p:sldId id="299" r:id="rId43"/>
    <p:sldId id="300" r:id="rId44"/>
    <p:sldId id="311" r:id="rId45"/>
    <p:sldId id="310" r:id="rId46"/>
    <p:sldId id="268" r:id="rId47"/>
    <p:sldId id="269" r:id="rId48"/>
  </p:sldIdLst>
  <p:sldSz cx="18288000" cy="10287000"/>
  <p:notesSz cx="6858000" cy="9144000"/>
  <p:embeddedFontLst>
    <p:embeddedFont>
      <p:font typeface="Abhaya Libre Regular" panose="020B0604020202020204" charset="-18"/>
      <p:regular r:id="rId50"/>
    </p:embeddedFont>
    <p:embeddedFont>
      <p:font typeface="Abhaya Libre Regular Bold" panose="020B0604020202020204" charset="-18"/>
      <p:regular r:id="rId51"/>
    </p:embeddedFont>
    <p:embeddedFont>
      <p:font typeface="Abhaya Libre Regular Bold Italics" panose="020B0604020202020204" charset="-18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Georgia" panose="02040502050405020303" pitchFamily="18" charset="0"/>
      <p:regular r:id="rId57"/>
      <p:bold r:id="rId58"/>
      <p:italic r:id="rId59"/>
      <p:boldItalic r:id="rId6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18" autoAdjust="0"/>
    <p:restoredTop sz="94674" autoAdjust="0"/>
  </p:normalViewPr>
  <p:slideViewPr>
    <p:cSldViewPr>
      <p:cViewPr varScale="1">
        <p:scale>
          <a:sx n="41" d="100"/>
          <a:sy n="41" d="100"/>
        </p:scale>
        <p:origin x="893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7D4E2-755A-614D-A690-4D37C4659591}" type="datetimeFigureOut">
              <a:rPr lang="en-RO" smtClean="0"/>
              <a:t>07/17/2023</a:t>
            </a:fld>
            <a:endParaRPr lang="en-R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R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R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R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5A84-FC01-BE42-A4C5-B014B88AB751}" type="slidenum">
              <a:rPr lang="en-RO" smtClean="0"/>
              <a:t>‹#›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810835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10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3037615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16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884462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R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35A84-FC01-BE42-A4C5-B014B88AB751}" type="slidenum">
              <a:rPr lang="en-RO" smtClean="0"/>
              <a:t>21</a:t>
            </a:fld>
            <a:endParaRPr lang="en-RO"/>
          </a:p>
        </p:txBody>
      </p:sp>
    </p:spTree>
    <p:extLst>
      <p:ext uri="{BB962C8B-B14F-4D97-AF65-F5344CB8AC3E}">
        <p14:creationId xmlns:p14="http://schemas.microsoft.com/office/powerpoint/2010/main" val="2711887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57.svg"/><Relationship Id="rId3" Type="http://schemas.openxmlformats.org/officeDocument/2006/relationships/image" Target="../media/image61.png"/><Relationship Id="rId7" Type="http://schemas.openxmlformats.org/officeDocument/2006/relationships/image" Target="../media/image24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30.svg"/><Relationship Id="rId10" Type="http://schemas.openxmlformats.org/officeDocument/2006/relationships/image" Target="../media/image15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J_yuGFMM6r0?feature=oembed" TargetMode="External"/><Relationship Id="rId6" Type="http://schemas.openxmlformats.org/officeDocument/2006/relationships/image" Target="../media/image24.svg"/><Relationship Id="rId11" Type="http://schemas.openxmlformats.org/officeDocument/2006/relationships/image" Target="../media/image57.svg"/><Relationship Id="rId5" Type="http://schemas.openxmlformats.org/officeDocument/2006/relationships/image" Target="../media/image23.png"/><Relationship Id="rId10" Type="http://schemas.openxmlformats.org/officeDocument/2006/relationships/image" Target="../media/image56.png"/><Relationship Id="rId4" Type="http://schemas.openxmlformats.org/officeDocument/2006/relationships/image" Target="../media/image6.svg"/><Relationship Id="rId9" Type="http://schemas.openxmlformats.org/officeDocument/2006/relationships/image" Target="../media/image62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24.svg"/><Relationship Id="rId10" Type="http://schemas.openxmlformats.org/officeDocument/2006/relationships/image" Target="../media/image16.sv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64.png"/><Relationship Id="rId4" Type="http://schemas.openxmlformats.org/officeDocument/2006/relationships/image" Target="../media/image23.png"/><Relationship Id="rId9" Type="http://schemas.openxmlformats.org/officeDocument/2006/relationships/image" Target="../media/image1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24.svg"/><Relationship Id="rId10" Type="http://schemas.openxmlformats.org/officeDocument/2006/relationships/image" Target="../media/image68.svg"/><Relationship Id="rId4" Type="http://schemas.openxmlformats.org/officeDocument/2006/relationships/image" Target="../media/image23.png"/><Relationship Id="rId9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10" Type="http://schemas.openxmlformats.org/officeDocument/2006/relationships/image" Target="../media/image57.svg"/><Relationship Id="rId4" Type="http://schemas.openxmlformats.org/officeDocument/2006/relationships/image" Target="../media/image24.svg"/><Relationship Id="rId9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4.svg"/><Relationship Id="rId7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0.svg"/><Relationship Id="rId4" Type="http://schemas.openxmlformats.org/officeDocument/2006/relationships/image" Target="../media/image69.png"/><Relationship Id="rId9" Type="http://schemas.openxmlformats.org/officeDocument/2006/relationships/image" Target="../media/image5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4.svg"/><Relationship Id="rId5" Type="http://schemas.openxmlformats.org/officeDocument/2006/relationships/image" Target="../media/image24.svg"/><Relationship Id="rId15" Type="http://schemas.openxmlformats.org/officeDocument/2006/relationships/image" Target="../media/image56.png"/><Relationship Id="rId10" Type="http://schemas.openxmlformats.org/officeDocument/2006/relationships/image" Target="../media/image73.png"/><Relationship Id="rId4" Type="http://schemas.openxmlformats.org/officeDocument/2006/relationships/image" Target="../media/image23.png"/><Relationship Id="rId9" Type="http://schemas.openxmlformats.org/officeDocument/2006/relationships/image" Target="../media/image72.svg"/><Relationship Id="rId14" Type="http://schemas.openxmlformats.org/officeDocument/2006/relationships/image" Target="../media/image7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17.png"/><Relationship Id="rId12" Type="http://schemas.openxmlformats.org/officeDocument/2006/relationships/image" Target="../media/image76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7.svg"/><Relationship Id="rId5" Type="http://schemas.openxmlformats.org/officeDocument/2006/relationships/image" Target="../media/image30.svg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10.svg"/><Relationship Id="rId5" Type="http://schemas.openxmlformats.org/officeDocument/2006/relationships/image" Target="../media/image22.svg"/><Relationship Id="rId15" Type="http://schemas.openxmlformats.org/officeDocument/2006/relationships/image" Target="../media/image18.png"/><Relationship Id="rId10" Type="http://schemas.openxmlformats.org/officeDocument/2006/relationships/image" Target="../media/image9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4.svg"/><Relationship Id="rId7" Type="http://schemas.openxmlformats.org/officeDocument/2006/relationships/image" Target="../media/image17.png"/><Relationship Id="rId12" Type="http://schemas.openxmlformats.org/officeDocument/2006/relationships/image" Target="../media/image7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7.svg"/><Relationship Id="rId5" Type="http://schemas.openxmlformats.org/officeDocument/2006/relationships/image" Target="../media/image30.svg"/><Relationship Id="rId10" Type="http://schemas.openxmlformats.org/officeDocument/2006/relationships/image" Target="../media/image56.png"/><Relationship Id="rId4" Type="http://schemas.openxmlformats.org/officeDocument/2006/relationships/image" Target="../media/image29.png"/><Relationship Id="rId9" Type="http://schemas.openxmlformats.org/officeDocument/2006/relationships/image" Target="../media/image16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0.jpeg"/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12" Type="http://schemas.openxmlformats.org/officeDocument/2006/relationships/image" Target="../media/image79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78.png"/><Relationship Id="rId5" Type="http://schemas.openxmlformats.org/officeDocument/2006/relationships/image" Target="../media/image23.png"/><Relationship Id="rId10" Type="http://schemas.openxmlformats.org/officeDocument/2006/relationships/image" Target="../media/image30.svg"/><Relationship Id="rId4" Type="http://schemas.openxmlformats.org/officeDocument/2006/relationships/image" Target="../media/image6.svg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30.sv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4.svg"/><Relationship Id="rId5" Type="http://schemas.openxmlformats.org/officeDocument/2006/relationships/image" Target="../media/image24.svg"/><Relationship Id="rId15" Type="http://schemas.openxmlformats.org/officeDocument/2006/relationships/image" Target="../media/image57.svg"/><Relationship Id="rId10" Type="http://schemas.openxmlformats.org/officeDocument/2006/relationships/image" Target="../media/image73.png"/><Relationship Id="rId4" Type="http://schemas.openxmlformats.org/officeDocument/2006/relationships/image" Target="../media/image23.png"/><Relationship Id="rId9" Type="http://schemas.openxmlformats.org/officeDocument/2006/relationships/image" Target="../media/image72.sv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57.svg"/><Relationship Id="rId3" Type="http://schemas.openxmlformats.org/officeDocument/2006/relationships/image" Target="../media/image6.svg"/><Relationship Id="rId7" Type="http://schemas.openxmlformats.org/officeDocument/2006/relationships/image" Target="../media/image72.svg"/><Relationship Id="rId12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30.svg"/><Relationship Id="rId5" Type="http://schemas.openxmlformats.org/officeDocument/2006/relationships/image" Target="../media/image18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7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3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11" Type="http://schemas.openxmlformats.org/officeDocument/2006/relationships/image" Target="../media/image57.svg"/><Relationship Id="rId5" Type="http://schemas.openxmlformats.org/officeDocument/2006/relationships/image" Target="../media/image81.png"/><Relationship Id="rId10" Type="http://schemas.openxmlformats.org/officeDocument/2006/relationships/image" Target="../media/image56.png"/><Relationship Id="rId4" Type="http://schemas.openxmlformats.org/officeDocument/2006/relationships/image" Target="../media/image24.svg"/><Relationship Id="rId9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97.svg"/><Relationship Id="rId4" Type="http://schemas.openxmlformats.org/officeDocument/2006/relationships/image" Target="../media/image23.png"/><Relationship Id="rId9" Type="http://schemas.openxmlformats.org/officeDocument/2006/relationships/image" Target="../media/image9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3" Type="http://schemas.openxmlformats.org/officeDocument/2006/relationships/image" Target="../media/image18.png"/><Relationship Id="rId7" Type="http://schemas.openxmlformats.org/officeDocument/2006/relationships/image" Target="../media/image81.png"/><Relationship Id="rId12" Type="http://schemas.openxmlformats.org/officeDocument/2006/relationships/image" Target="../media/image16.sv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5.png"/><Relationship Id="rId5" Type="http://schemas.openxmlformats.org/officeDocument/2006/relationships/image" Target="../media/image24.svg"/><Relationship Id="rId10" Type="http://schemas.openxmlformats.org/officeDocument/2006/relationships/image" Target="../media/image57.svg"/><Relationship Id="rId4" Type="http://schemas.openxmlformats.org/officeDocument/2006/relationships/image" Target="../media/image23.png"/><Relationship Id="rId9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png"/><Relationship Id="rId3" Type="http://schemas.openxmlformats.org/officeDocument/2006/relationships/image" Target="../media/image6.svg"/><Relationship Id="rId7" Type="http://schemas.openxmlformats.org/officeDocument/2006/relationships/image" Target="../media/image30.svg"/><Relationship Id="rId12" Type="http://schemas.openxmlformats.org/officeDocument/2006/relationships/image" Target="../media/image20.svg"/><Relationship Id="rId17" Type="http://schemas.openxmlformats.org/officeDocument/2006/relationships/image" Target="../media/image16.svg"/><Relationship Id="rId2" Type="http://schemas.openxmlformats.org/officeDocument/2006/relationships/image" Target="../media/image5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8.svg"/><Relationship Id="rId15" Type="http://schemas.openxmlformats.org/officeDocument/2006/relationships/image" Target="../media/image14.sv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32.sv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100.svg"/><Relationship Id="rId7" Type="http://schemas.openxmlformats.org/officeDocument/2006/relationships/image" Target="../media/image24.sv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17.png"/><Relationship Id="rId4" Type="http://schemas.openxmlformats.org/officeDocument/2006/relationships/image" Target="../media/image18.png"/><Relationship Id="rId9" Type="http://schemas.openxmlformats.org/officeDocument/2006/relationships/image" Target="../media/image102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7.svg"/><Relationship Id="rId5" Type="http://schemas.openxmlformats.org/officeDocument/2006/relationships/image" Target="../media/image24.svg"/><Relationship Id="rId10" Type="http://schemas.openxmlformats.org/officeDocument/2006/relationships/image" Target="../media/image56.png"/><Relationship Id="rId4" Type="http://schemas.openxmlformats.org/officeDocument/2006/relationships/image" Target="../media/image23.png"/><Relationship Id="rId9" Type="http://schemas.openxmlformats.org/officeDocument/2006/relationships/image" Target="../media/image104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3" Type="http://schemas.openxmlformats.org/officeDocument/2006/relationships/image" Target="../media/image24.svg"/><Relationship Id="rId7" Type="http://schemas.openxmlformats.org/officeDocument/2006/relationships/image" Target="../media/image106.png"/><Relationship Id="rId12" Type="http://schemas.openxmlformats.org/officeDocument/2006/relationships/image" Target="../media/image57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11" Type="http://schemas.openxmlformats.org/officeDocument/2006/relationships/image" Target="../media/image56.png"/><Relationship Id="rId5" Type="http://schemas.openxmlformats.org/officeDocument/2006/relationships/image" Target="../media/image18.png"/><Relationship Id="rId10" Type="http://schemas.openxmlformats.org/officeDocument/2006/relationships/image" Target="../media/image16.sv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06.pn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10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79.svg"/><Relationship Id="rId5" Type="http://schemas.openxmlformats.org/officeDocument/2006/relationships/image" Target="../media/image24.svg"/><Relationship Id="rId10" Type="http://schemas.openxmlformats.org/officeDocument/2006/relationships/image" Target="../media/image78.png"/><Relationship Id="rId4" Type="http://schemas.openxmlformats.org/officeDocument/2006/relationships/image" Target="../media/image23.png"/><Relationship Id="rId9" Type="http://schemas.openxmlformats.org/officeDocument/2006/relationships/image" Target="../media/image30.svg"/><Relationship Id="rId14" Type="http://schemas.openxmlformats.org/officeDocument/2006/relationships/image" Target="../media/image107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6.svg"/><Relationship Id="rId7" Type="http://schemas.openxmlformats.org/officeDocument/2006/relationships/image" Target="../media/image18.png"/><Relationship Id="rId12" Type="http://schemas.openxmlformats.org/officeDocument/2006/relationships/image" Target="../media/image57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6.png"/><Relationship Id="rId5" Type="http://schemas.openxmlformats.org/officeDocument/2006/relationships/image" Target="../media/image24.svg"/><Relationship Id="rId10" Type="http://schemas.openxmlformats.org/officeDocument/2006/relationships/image" Target="../media/image16.sv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10" Type="http://schemas.openxmlformats.org/officeDocument/2006/relationships/image" Target="../media/image110.png"/><Relationship Id="rId4" Type="http://schemas.openxmlformats.org/officeDocument/2006/relationships/image" Target="../media/image17.png"/><Relationship Id="rId9" Type="http://schemas.openxmlformats.org/officeDocument/2006/relationships/image" Target="../media/image5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4.svg"/><Relationship Id="rId7" Type="http://schemas.openxmlformats.org/officeDocument/2006/relationships/image" Target="../media/image16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57.svg"/><Relationship Id="rId5" Type="http://schemas.openxmlformats.org/officeDocument/2006/relationships/image" Target="../media/image18.png"/><Relationship Id="rId10" Type="http://schemas.openxmlformats.org/officeDocument/2006/relationships/image" Target="../media/image56.png"/><Relationship Id="rId4" Type="http://schemas.openxmlformats.org/officeDocument/2006/relationships/image" Target="../media/image17.png"/><Relationship Id="rId9" Type="http://schemas.openxmlformats.org/officeDocument/2006/relationships/image" Target="../media/image11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0.svg"/><Relationship Id="rId18" Type="http://schemas.openxmlformats.org/officeDocument/2006/relationships/image" Target="../media/image17.png"/><Relationship Id="rId26" Type="http://schemas.openxmlformats.org/officeDocument/2006/relationships/image" Target="../media/image46.png"/><Relationship Id="rId3" Type="http://schemas.openxmlformats.org/officeDocument/2006/relationships/image" Target="../media/image34.svg"/><Relationship Id="rId21" Type="http://schemas.openxmlformats.org/officeDocument/2006/relationships/image" Target="../media/image41.png"/><Relationship Id="rId7" Type="http://schemas.openxmlformats.org/officeDocument/2006/relationships/image" Target="../media/image36.svg"/><Relationship Id="rId12" Type="http://schemas.openxmlformats.org/officeDocument/2006/relationships/image" Target="../media/image29.png"/><Relationship Id="rId17" Type="http://schemas.openxmlformats.org/officeDocument/2006/relationships/image" Target="../media/image32.svg"/><Relationship Id="rId25" Type="http://schemas.openxmlformats.org/officeDocument/2006/relationships/image" Target="../media/image45.png"/><Relationship Id="rId2" Type="http://schemas.openxmlformats.org/officeDocument/2006/relationships/image" Target="../media/image33.png"/><Relationship Id="rId16" Type="http://schemas.openxmlformats.org/officeDocument/2006/relationships/image" Target="../media/image31.png"/><Relationship Id="rId20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8.svg"/><Relationship Id="rId24" Type="http://schemas.openxmlformats.org/officeDocument/2006/relationships/image" Target="../media/image44.png"/><Relationship Id="rId5" Type="http://schemas.openxmlformats.org/officeDocument/2006/relationships/image" Target="../media/image2.svg"/><Relationship Id="rId15" Type="http://schemas.openxmlformats.org/officeDocument/2006/relationships/image" Target="../media/image38.svg"/><Relationship Id="rId23" Type="http://schemas.openxmlformats.org/officeDocument/2006/relationships/image" Target="../media/image43.png"/><Relationship Id="rId10" Type="http://schemas.openxmlformats.org/officeDocument/2006/relationships/image" Target="../media/image7.png"/><Relationship Id="rId19" Type="http://schemas.openxmlformats.org/officeDocument/2006/relationships/image" Target="../media/image39.png"/><Relationship Id="rId4" Type="http://schemas.openxmlformats.org/officeDocument/2006/relationships/image" Target="../media/image1.png"/><Relationship Id="rId9" Type="http://schemas.openxmlformats.org/officeDocument/2006/relationships/image" Target="../media/image6.svg"/><Relationship Id="rId14" Type="http://schemas.openxmlformats.org/officeDocument/2006/relationships/image" Target="../media/image37.png"/><Relationship Id="rId22" Type="http://schemas.openxmlformats.org/officeDocument/2006/relationships/image" Target="../media/image42.png"/><Relationship Id="rId27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24" Type="http://schemas.openxmlformats.org/officeDocument/2006/relationships/image" Target="../media/image113.jpe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93.png"/><Relationship Id="rId18" Type="http://schemas.openxmlformats.org/officeDocument/2006/relationships/image" Target="../media/image24.svg"/><Relationship Id="rId3" Type="http://schemas.openxmlformats.org/officeDocument/2006/relationships/image" Target="../media/image84.svg"/><Relationship Id="rId21" Type="http://schemas.openxmlformats.org/officeDocument/2006/relationships/image" Target="../media/image15.png"/><Relationship Id="rId7" Type="http://schemas.openxmlformats.org/officeDocument/2006/relationships/image" Target="../media/image88.svg"/><Relationship Id="rId12" Type="http://schemas.openxmlformats.org/officeDocument/2006/relationships/image" Target="../media/image92.svg"/><Relationship Id="rId17" Type="http://schemas.openxmlformats.org/officeDocument/2006/relationships/image" Target="../media/image23.png"/><Relationship Id="rId2" Type="http://schemas.openxmlformats.org/officeDocument/2006/relationships/image" Target="../media/image83.png"/><Relationship Id="rId16" Type="http://schemas.openxmlformats.org/officeDocument/2006/relationships/image" Target="../media/image57.svg"/><Relationship Id="rId20" Type="http://schemas.openxmlformats.org/officeDocument/2006/relationships/image" Target="../media/image3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11" Type="http://schemas.openxmlformats.org/officeDocument/2006/relationships/image" Target="../media/image91.png"/><Relationship Id="rId5" Type="http://schemas.openxmlformats.org/officeDocument/2006/relationships/image" Target="../media/image86.svg"/><Relationship Id="rId15" Type="http://schemas.openxmlformats.org/officeDocument/2006/relationships/image" Target="../media/image56.png"/><Relationship Id="rId23" Type="http://schemas.openxmlformats.org/officeDocument/2006/relationships/image" Target="../media/image18.png"/><Relationship Id="rId10" Type="http://schemas.openxmlformats.org/officeDocument/2006/relationships/image" Target="../media/image90.svg"/><Relationship Id="rId19" Type="http://schemas.openxmlformats.org/officeDocument/2006/relationships/image" Target="../media/image29.png"/><Relationship Id="rId4" Type="http://schemas.openxmlformats.org/officeDocument/2006/relationships/image" Target="../media/image85.png"/><Relationship Id="rId9" Type="http://schemas.openxmlformats.org/officeDocument/2006/relationships/image" Target="../media/image89.png"/><Relationship Id="rId14" Type="http://schemas.openxmlformats.org/officeDocument/2006/relationships/image" Target="../media/image94.svg"/><Relationship Id="rId22" Type="http://schemas.openxmlformats.org/officeDocument/2006/relationships/image" Target="../media/image16.sv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14.jpeg"/><Relationship Id="rId3" Type="http://schemas.openxmlformats.org/officeDocument/2006/relationships/image" Target="../media/image17.png"/><Relationship Id="rId7" Type="http://schemas.openxmlformats.org/officeDocument/2006/relationships/image" Target="../media/image24.sv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LS3XGUZzLuI?feature=oembed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16.svg"/><Relationship Id="rId5" Type="http://schemas.openxmlformats.org/officeDocument/2006/relationships/image" Target="../media/image57.svg"/><Relationship Id="rId10" Type="http://schemas.openxmlformats.org/officeDocument/2006/relationships/image" Target="../media/image15.png"/><Relationship Id="rId4" Type="http://schemas.openxmlformats.org/officeDocument/2006/relationships/image" Target="../media/image56.png"/><Relationship Id="rId9" Type="http://schemas.openxmlformats.org/officeDocument/2006/relationships/image" Target="../media/image30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116.svg"/><Relationship Id="rId3" Type="http://schemas.openxmlformats.org/officeDocument/2006/relationships/image" Target="../media/image56.png"/><Relationship Id="rId7" Type="http://schemas.openxmlformats.org/officeDocument/2006/relationships/image" Target="../media/image29.png"/><Relationship Id="rId12" Type="http://schemas.openxmlformats.org/officeDocument/2006/relationships/image" Target="../media/image11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8.png"/><Relationship Id="rId5" Type="http://schemas.openxmlformats.org/officeDocument/2006/relationships/image" Target="../media/image23.png"/><Relationship Id="rId15" Type="http://schemas.openxmlformats.org/officeDocument/2006/relationships/image" Target="../media/image118.svg"/><Relationship Id="rId10" Type="http://schemas.openxmlformats.org/officeDocument/2006/relationships/image" Target="../media/image16.svg"/><Relationship Id="rId4" Type="http://schemas.openxmlformats.org/officeDocument/2006/relationships/image" Target="../media/image57.svg"/><Relationship Id="rId9" Type="http://schemas.openxmlformats.org/officeDocument/2006/relationships/image" Target="../media/image15.png"/><Relationship Id="rId1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hyperlink" Target="https://www.mdpi.com/2227-9709/6/4/47/" TargetMode="External"/><Relationship Id="rId18" Type="http://schemas.openxmlformats.org/officeDocument/2006/relationships/image" Target="../media/image15.png"/><Relationship Id="rId3" Type="http://schemas.openxmlformats.org/officeDocument/2006/relationships/image" Target="../media/image120.svg"/><Relationship Id="rId7" Type="http://schemas.openxmlformats.org/officeDocument/2006/relationships/image" Target="../media/image8.svg"/><Relationship Id="rId12" Type="http://schemas.openxmlformats.org/officeDocument/2006/relationships/hyperlink" Target="https://journals.sagepub.com/doi/10.1177/0018726720949925/" TargetMode="External"/><Relationship Id="rId17" Type="http://schemas.openxmlformats.org/officeDocument/2006/relationships/image" Target="../media/image18.png"/><Relationship Id="rId2" Type="http://schemas.openxmlformats.org/officeDocument/2006/relationships/image" Target="../media/image119.png"/><Relationship Id="rId16" Type="http://schemas.openxmlformats.org/officeDocument/2006/relationships/hyperlink" Target="https://collegeinfogeek.com/become-t-shaped-person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hyperlink" Target="https://www.sciencedirect.com/science/article/pii/S0166497221001632" TargetMode="External"/><Relationship Id="rId5" Type="http://schemas.openxmlformats.org/officeDocument/2006/relationships/image" Target="../media/image22.svg"/><Relationship Id="rId15" Type="http://schemas.openxmlformats.org/officeDocument/2006/relationships/hyperlink" Target="https://ec.europa.eu/social/main.jsp?catId=738&amp;langId=en&amp;pubId=8450&amp;furtherPubs=yes" TargetMode="External"/><Relationship Id="rId10" Type="http://schemas.openxmlformats.org/officeDocument/2006/relationships/image" Target="../media/image17.png"/><Relationship Id="rId19" Type="http://schemas.openxmlformats.org/officeDocument/2006/relationships/image" Target="../media/image16.svg"/><Relationship Id="rId4" Type="http://schemas.openxmlformats.org/officeDocument/2006/relationships/image" Target="../media/image21.png"/><Relationship Id="rId9" Type="http://schemas.openxmlformats.org/officeDocument/2006/relationships/image" Target="../media/image122.svg"/><Relationship Id="rId14" Type="http://schemas.openxmlformats.org/officeDocument/2006/relationships/hyperlink" Target="https://unesdoc.unesco.org/ark:/48223/pf0000367762/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svg"/><Relationship Id="rId18" Type="http://schemas.openxmlformats.org/officeDocument/2006/relationships/image" Target="../media/image131.png"/><Relationship Id="rId3" Type="http://schemas.openxmlformats.org/officeDocument/2006/relationships/image" Target="../media/image2.svg"/><Relationship Id="rId21" Type="http://schemas.openxmlformats.org/officeDocument/2006/relationships/image" Target="../media/image134.svg"/><Relationship Id="rId7" Type="http://schemas.openxmlformats.org/officeDocument/2006/relationships/image" Target="../media/image6.svg"/><Relationship Id="rId12" Type="http://schemas.openxmlformats.org/officeDocument/2006/relationships/image" Target="../media/image7.png"/><Relationship Id="rId17" Type="http://schemas.openxmlformats.org/officeDocument/2006/relationships/image" Target="../media/image130.svg"/><Relationship Id="rId2" Type="http://schemas.openxmlformats.org/officeDocument/2006/relationships/image" Target="../media/image1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26.svg"/><Relationship Id="rId5" Type="http://schemas.openxmlformats.org/officeDocument/2006/relationships/image" Target="../media/image124.svg"/><Relationship Id="rId15" Type="http://schemas.openxmlformats.org/officeDocument/2006/relationships/image" Target="../media/image128.svg"/><Relationship Id="rId10" Type="http://schemas.openxmlformats.org/officeDocument/2006/relationships/image" Target="../media/image125.png"/><Relationship Id="rId19" Type="http://schemas.openxmlformats.org/officeDocument/2006/relationships/image" Target="../media/image132.svg"/><Relationship Id="rId4" Type="http://schemas.openxmlformats.org/officeDocument/2006/relationships/image" Target="../media/image123.png"/><Relationship Id="rId9" Type="http://schemas.openxmlformats.org/officeDocument/2006/relationships/image" Target="../media/image4.svg"/><Relationship Id="rId14" Type="http://schemas.openxmlformats.org/officeDocument/2006/relationships/image" Target="../media/image127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48.svg"/><Relationship Id="rId12" Type="http://schemas.openxmlformats.org/officeDocument/2006/relationships/image" Target="../media/image29.png"/><Relationship Id="rId17" Type="http://schemas.openxmlformats.org/officeDocument/2006/relationships/image" Target="../media/image18.png"/><Relationship Id="rId2" Type="http://schemas.openxmlformats.org/officeDocument/2006/relationships/image" Target="../media/image19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24.svg"/><Relationship Id="rId5" Type="http://schemas.openxmlformats.org/officeDocument/2006/relationships/image" Target="../media/image22.svg"/><Relationship Id="rId15" Type="http://schemas.openxmlformats.org/officeDocument/2006/relationships/image" Target="../media/image52.svg"/><Relationship Id="rId10" Type="http://schemas.openxmlformats.org/officeDocument/2006/relationships/image" Target="../media/image23.png"/><Relationship Id="rId4" Type="http://schemas.openxmlformats.org/officeDocument/2006/relationships/image" Target="../media/image21.png"/><Relationship Id="rId9" Type="http://schemas.openxmlformats.org/officeDocument/2006/relationships/image" Target="../media/image50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4.svg"/><Relationship Id="rId7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57.svg"/><Relationship Id="rId4" Type="http://schemas.openxmlformats.org/officeDocument/2006/relationships/image" Target="../media/image23.pn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svg"/><Relationship Id="rId7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58.jpg"/><Relationship Id="rId4" Type="http://schemas.openxmlformats.org/officeDocument/2006/relationships/image" Target="../media/image23.png"/><Relationship Id="rId9" Type="http://schemas.openxmlformats.org/officeDocument/2006/relationships/image" Target="../media/image5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54.svg"/><Relationship Id="rId7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4.svg"/><Relationship Id="rId7" Type="http://schemas.openxmlformats.org/officeDocument/2006/relationships/image" Target="../media/image1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4.svg"/><Relationship Id="rId10" Type="http://schemas.openxmlformats.org/officeDocument/2006/relationships/image" Target="../media/image60.png"/><Relationship Id="rId4" Type="http://schemas.openxmlformats.org/officeDocument/2006/relationships/image" Target="../media/image23.png"/><Relationship Id="rId9" Type="http://schemas.openxmlformats.org/officeDocument/2006/relationships/image" Target="../media/image5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7671988" y="-2007864"/>
            <a:ext cx="5364129" cy="53641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6143270" y="-2037213"/>
            <a:ext cx="4881157" cy="487476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984413" y="400167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43213" y="715612"/>
            <a:ext cx="7274007" cy="727400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7752212" y="9258300"/>
            <a:ext cx="3710720" cy="77925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6879590" y="3645911"/>
            <a:ext cx="9883219" cy="3202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Spodbujanje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regionalnega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razvoja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s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krepitvijo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zmogljivosti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sistema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poklicnega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izobraževanja</a:t>
            </a:r>
            <a:r>
              <a:rPr lang="en-US" sz="4500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4500" dirty="0" err="1">
                <a:solidFill>
                  <a:srgbClr val="000000"/>
                </a:solidFill>
                <a:latin typeface="Abhaya Libre Regular"/>
              </a:rPr>
              <a:t>usposabljanja</a:t>
            </a:r>
            <a:endParaRPr lang="en-US" sz="4500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6300"/>
              </a:lnSpc>
            </a:pPr>
            <a:endParaRPr lang="en-US" sz="4500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61A8B-C497-8803-E7D0-2DDA709BE5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1564159"/>
            <a:ext cx="10058400" cy="7158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AB6F67-2AC8-A46D-FDE1-18965A6D3D94}"/>
              </a:ext>
            </a:extLst>
          </p:cNvPr>
          <p:cNvSpPr txBox="1"/>
          <p:nvPr/>
        </p:nvSpPr>
        <p:spPr>
          <a:xfrm>
            <a:off x="11201400" y="2476500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/>
              <a:t>Napovedi spreminjanja poklicne strukture zaposlenosti v pridruženih državah EU28+3, število delovno aktivnih;  primerjava 2016 in 2030 </a:t>
            </a:r>
            <a:endParaRPr lang="en-RO" sz="2400" dirty="0"/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0A991A8A-09A5-A984-A9CB-4CB73A1621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3103354" y="5751185"/>
            <a:ext cx="4352147" cy="4346443"/>
          </a:xfrm>
          <a:prstGeom prst="rect">
            <a:avLst/>
          </a:prstGeo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1A349695-5779-8061-5C01-1500E51879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AE61B4-46A7-DF75-728A-7B93CEAB43C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288640" y="91059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D832631C-A0C3-5715-D375-5ACB2AC2765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F418AE98-5441-F287-2E00-7856906A0209}"/>
              </a:ext>
            </a:extLst>
          </p:cNvPr>
          <p:cNvGrpSpPr/>
          <p:nvPr/>
        </p:nvGrpSpPr>
        <p:grpSpPr>
          <a:xfrm>
            <a:off x="-533400" y="895350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EAF70142-9D98-06AF-19DD-86DCB2307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9FFE0E70-052D-B375-CC7F-6F33D8653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53E89D4B-19B3-F174-2D27-86FD606F26D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64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7800" y="1109811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T-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Spretnosti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Online Media 7" descr="What is a T Shaped Talent?">
            <a:hlinkClick r:id="" action="ppaction://media"/>
            <a:extLst>
              <a:ext uri="{FF2B5EF4-FFF2-40B4-BE49-F238E27FC236}">
                <a16:creationId xmlns:a16="http://schemas.microsoft.com/office/drawing/2014/main" id="{3D0DA42B-2DB3-A7AA-7A2F-F6A2634697E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9"/>
          <a:stretch>
            <a:fillRect/>
          </a:stretch>
        </p:blipFill>
        <p:spPr>
          <a:xfrm>
            <a:off x="2971800" y="1869292"/>
            <a:ext cx="12801600" cy="72329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C397DD-0CA6-181E-B2E3-FF4C63FF0535}"/>
              </a:ext>
            </a:extLst>
          </p:cNvPr>
          <p:cNvSpPr txBox="1"/>
          <p:nvPr/>
        </p:nvSpPr>
        <p:spPr>
          <a:xfrm>
            <a:off x="9733411" y="9102197"/>
            <a:ext cx="7640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RO" dirty="0"/>
              <a:t>https://www.youtube.com/watch?v=J_yuGFMM6r0</a:t>
            </a:r>
          </a:p>
        </p:txBody>
      </p:sp>
      <p:pic>
        <p:nvPicPr>
          <p:cNvPr id="6" name="Picture 32">
            <a:extLst>
              <a:ext uri="{FF2B5EF4-FFF2-40B4-BE49-F238E27FC236}">
                <a16:creationId xmlns:a16="http://schemas.microsoft.com/office/drawing/2014/main" id="{613B7A64-E665-F100-1642-06D8FF4D0F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1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47800" y="1109811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T-</a:t>
            </a:r>
            <a:r>
              <a:rPr lang="sl-SI" sz="5400" spc="-48" dirty="0">
                <a:solidFill>
                  <a:srgbClr val="000000"/>
                </a:solidFill>
                <a:latin typeface="Abhaya Libre Regular"/>
              </a:rPr>
              <a:t>spretnosti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537830-F460-79F6-6EBD-6642381E00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589" y="3467100"/>
            <a:ext cx="7772400" cy="3095501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705433" y="1780660"/>
            <a:ext cx="9901989" cy="77559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nabor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združujejo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mešanico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globokega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specifičnih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širokega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različnih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"T"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vizualizira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medsebojno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med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dvema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vrstama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čemer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navpična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predstavlja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globoko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določenem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vodoravna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široko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posebej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dragocen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posameznikom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omogočajo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združijo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svoje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tehnično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izkušnje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širokim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razumevanjem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konteksta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katerem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Na primer,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strokovnjak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poklicno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izobraževanje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usposabljanje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veščinami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globoko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digitalne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vendar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široko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razumevanje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družbenih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gospodarskih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političnih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dejavnikov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vplivajo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sprejemanje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novih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tehnologij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pomagajo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tistim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sprejemajo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odločitve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vidijo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širšo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sliko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sprejemajo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premišljene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odločitve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upoštevajo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širši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kontekst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 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B79BE860-9C86-3B30-9C8C-ACAC24B1928A}"/>
              </a:ext>
            </a:extLst>
          </p:cNvPr>
          <p:cNvGrpSpPr/>
          <p:nvPr/>
        </p:nvGrpSpPr>
        <p:grpSpPr>
          <a:xfrm>
            <a:off x="16032355" y="8528841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105BB48F-B47D-ABA1-179C-C357C881C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674D1D2E-080A-A5E5-F48F-B222C542B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0" name="Picture 32">
            <a:extLst>
              <a:ext uri="{FF2B5EF4-FFF2-40B4-BE49-F238E27FC236}">
                <a16:creationId xmlns:a16="http://schemas.microsoft.com/office/drawing/2014/main" id="{3B97B223-576A-54E1-956B-EE411ECD260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750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4227450" y="934646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nn-NO" sz="5400" spc="-48" dirty="0">
                <a:solidFill>
                  <a:srgbClr val="000000"/>
                </a:solidFill>
                <a:latin typeface="Abhaya Libre Regular"/>
              </a:rPr>
              <a:t>Kaj pravzaprav so veščine v obliki črke T?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3196473" y="6655400"/>
            <a:ext cx="13563600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Skupinsko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Komunikacija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nujna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vsakem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timu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želite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izvedeti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oglejte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naš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tečaj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tukaj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Upravljanje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časa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želite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izvedeti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udeležite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našega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tečaja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upravljanja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časom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Osnovna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IT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System Font Regular"/>
              <a:buChar char="-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Strpnost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odprtost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grpSp>
        <p:nvGrpSpPr>
          <p:cNvPr id="7" name="Group 36">
            <a:extLst>
              <a:ext uri="{FF2B5EF4-FFF2-40B4-BE49-F238E27FC236}">
                <a16:creationId xmlns:a16="http://schemas.microsoft.com/office/drawing/2014/main" id="{DC85C076-648C-49FB-E485-E452243D3501}"/>
              </a:ext>
            </a:extLst>
          </p:cNvPr>
          <p:cNvGrpSpPr/>
          <p:nvPr/>
        </p:nvGrpSpPr>
        <p:grpSpPr>
          <a:xfrm>
            <a:off x="-681327" y="8924839"/>
            <a:ext cx="2900572" cy="807705"/>
            <a:chOff x="0" y="0"/>
            <a:chExt cx="3867430" cy="1076939"/>
          </a:xfrm>
        </p:grpSpPr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E87A87E8-FB54-A225-878E-CC831A6F7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C7F27C79-CFE7-900B-A0D6-FEFBCDD32B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6DE69A1-5DE7-0262-67CD-7F1DE29450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600" y="1869292"/>
            <a:ext cx="6934200" cy="3900488"/>
          </a:xfrm>
          <a:prstGeom prst="rect">
            <a:avLst/>
          </a:prstGeom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A173D1E7-7491-174F-4480-D227C7521950}"/>
              </a:ext>
            </a:extLst>
          </p:cNvPr>
          <p:cNvSpPr txBox="1"/>
          <p:nvPr/>
        </p:nvSpPr>
        <p:spPr>
          <a:xfrm>
            <a:off x="768959" y="1869292"/>
            <a:ext cx="9209314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Zaposleni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zelo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dragoceni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vsako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podjetje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Primeri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očitnih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mnogih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ljudeh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Široko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določeni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Širši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kontekst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vaš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nabor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specializiranih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Osnovno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delovanju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ljudi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družbe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Razumevanje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industrije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kateri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delate.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Osnovno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delovanju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poslovnega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sveta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Mehke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–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včasih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imenovane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"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medosebne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"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"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ljudske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"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subjektivni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težje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izmeriti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–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primer:</a:t>
            </a:r>
          </a:p>
        </p:txBody>
      </p:sp>
    </p:spTree>
    <p:extLst>
      <p:ext uri="{BB962C8B-B14F-4D97-AF65-F5344CB8AC3E}">
        <p14:creationId xmlns:p14="http://schemas.microsoft.com/office/powerpoint/2010/main" val="1745958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A1DD5C8-EF01-244B-AA57-161612365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5024F924-18C6-6B8B-7BF3-C4E942D68C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2A1A885-14CE-1C2F-E894-92B6A83C8E3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9BCD54C6-D61F-1CEB-2D8F-8565883C995F}"/>
              </a:ext>
            </a:extLst>
          </p:cNvPr>
          <p:cNvSpPr txBox="1"/>
          <p:nvPr/>
        </p:nvSpPr>
        <p:spPr>
          <a:xfrm>
            <a:off x="7010400" y="2496670"/>
            <a:ext cx="8548678" cy="64633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Poglobljene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nanašajo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posameznikovo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določenem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To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tehnične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sposobnosti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določenem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Na primer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inženir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poglobljeno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znanje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računalništva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elektrotehnike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programiranja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programske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opreme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širine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nanašajo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sposobnost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sodelovanje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komunikacijo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ljudmi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različnih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disciplin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okolij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mehke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komunikacija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sodelovanje,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ustvarjalnost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vodenje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čustvena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inteligenca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primer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obširne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vodenja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projektov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inženirsko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ozadje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vendar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močne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komunikacijske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sposobnosti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sodelovanja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mu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omogočajo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medfunkcionalnimi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ekipami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953E5FC3-7C89-4A37-3D60-6DA5FA0FF405}"/>
              </a:ext>
            </a:extLst>
          </p:cNvPr>
          <p:cNvGrpSpPr/>
          <p:nvPr/>
        </p:nvGrpSpPr>
        <p:grpSpPr>
          <a:xfrm>
            <a:off x="304800" y="8959978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E10C9800-9C95-E80A-1379-FC94D1698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EB6D8162-0351-F65E-CA0F-030B5F44E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2FD5F8A-4B54-F92E-57D4-98C4733E5361}"/>
              </a:ext>
            </a:extLst>
          </p:cNvPr>
          <p:cNvSpPr txBox="1"/>
          <p:nvPr/>
        </p:nvSpPr>
        <p:spPr>
          <a:xfrm>
            <a:off x="1143000" y="923760"/>
            <a:ext cx="125349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T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razdelimo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dve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kategoriji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globine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0" i="0" dirty="0" err="1">
                <a:solidFill>
                  <a:srgbClr val="374151"/>
                </a:solidFill>
                <a:effectLst/>
                <a:latin typeface="Söhne"/>
              </a:rPr>
              <a:t>širine</a:t>
            </a:r>
            <a:r>
              <a:rPr lang="en-GB" sz="36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45B2309-1360-426B-8B11-ED6A872541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562048"/>
            <a:ext cx="5283200" cy="549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673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12108" y="2750367"/>
            <a:ext cx="147066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Prednosti,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postanete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posameznik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1752600" y="3635395"/>
            <a:ext cx="982815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Imeti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posameznike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obliki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črke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T se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na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splošno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razume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kot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zelo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koristno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ne le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na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ravni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posameznika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–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morda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kot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vodja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–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ampak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tudi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celotnem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podjetju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.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Temeljne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veščine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in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sposobnost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hitrega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učenja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so le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nekateri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razlogi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,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zakaj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zaposleni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obliki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črke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T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blestijo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pri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svojih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glavnih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odgovornostih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,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hkrati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pa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učinkovito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opravljajo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tudi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druge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naloge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celotnem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podjetju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.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Tako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prispevajo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k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rasti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2800" b="0" i="0" dirty="0" err="1">
                <a:solidFill>
                  <a:srgbClr val="303030"/>
                </a:solidFill>
                <a:effectLst/>
                <a:latin typeface="Acumin Pro"/>
              </a:rPr>
              <a:t>ekipe</a:t>
            </a:r>
            <a:r>
              <a:rPr lang="en-GB" sz="2800" b="0" i="0" dirty="0">
                <a:solidFill>
                  <a:srgbClr val="303030"/>
                </a:solidFill>
                <a:effectLst/>
                <a:latin typeface="Acumin Pro"/>
              </a:rPr>
              <a:t>.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2050" name="Picture 2" descr="Free Teamwork Cooperation photo and picture">
            <a:extLst>
              <a:ext uri="{FF2B5EF4-FFF2-40B4-BE49-F238E27FC236}">
                <a16:creationId xmlns:a16="http://schemas.microsoft.com/office/drawing/2014/main" id="{98248EAD-F5BD-E445-DE98-3BBE14D16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3926" y="5226878"/>
            <a:ext cx="4134782" cy="2605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>
            <a:extLst>
              <a:ext uri="{FF2B5EF4-FFF2-40B4-BE49-F238E27FC236}">
                <a16:creationId xmlns:a16="http://schemas.microsoft.com/office/drawing/2014/main" id="{C1318AC5-C8E3-EDD6-6770-51406652DBA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869292" y="6951261"/>
            <a:ext cx="1712413" cy="1712413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60406E98-8AB8-5204-9387-510D174C391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7924882" y="387760"/>
            <a:ext cx="1933090" cy="193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9017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EA6D5234-94BC-1367-A963-F2866F9DDBD5}"/>
              </a:ext>
            </a:extLst>
          </p:cNvPr>
          <p:cNvSpPr txBox="1"/>
          <p:nvPr/>
        </p:nvSpPr>
        <p:spPr>
          <a:xfrm>
            <a:off x="2514600" y="3086100"/>
            <a:ext cx="13904108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 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Temeljne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veščine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.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Zaposleni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obliki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črke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T se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odlično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znajdejo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pri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svojih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glavnih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odgovornostih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svoji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delovni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vlogi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. To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tudi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pomeni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, da so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veliki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viri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.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Globoko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strokovno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znanje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, ki ga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bo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pokazal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zaposleni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obliki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črke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T, da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bo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razpravo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potiskal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naprej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in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spodbujal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gibanje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, je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nedvomno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velika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prednost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za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organizacijo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kot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celoto</a:t>
            </a:r>
            <a:r>
              <a:rPr lang="sl-SI" sz="3200" i="0" dirty="0">
                <a:solidFill>
                  <a:srgbClr val="303030"/>
                </a:solidFill>
                <a:effectLst/>
                <a:latin typeface="Acumin Pro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Boljša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komunikacija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.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Predvsem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zaradi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svojih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medosebnih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veščin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so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sposobni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sočustvovati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z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ljudmi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in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razumeti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njihove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potrebe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–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celotni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ekipi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.   </a:t>
            </a:r>
            <a:endParaRPr lang="sl-SI" sz="3200" i="0" dirty="0">
              <a:solidFill>
                <a:srgbClr val="303030"/>
              </a:solidFill>
              <a:effectLst/>
              <a:latin typeface="Acumin Pro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sl-SI" sz="3200" dirty="0">
                <a:solidFill>
                  <a:srgbClr val="303030"/>
                </a:solidFill>
                <a:latin typeface="Acumin Pro"/>
              </a:rPr>
              <a:t>  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Boljše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sposobnosti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sodelovanja</a:t>
            </a:r>
            <a:r>
              <a:rPr lang="en-GB" sz="3200" b="1" i="0" dirty="0">
                <a:solidFill>
                  <a:srgbClr val="303030"/>
                </a:solidFill>
                <a:effectLst/>
                <a:latin typeface="Acumin Pro"/>
              </a:rPr>
              <a:t>.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To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gre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z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roko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roki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s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sposobnostjo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dobrega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komuniciranja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podjetju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,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saj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lahko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razpravljajo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zadevah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in dobro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sodelujejo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celotni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i="0" dirty="0" err="1">
                <a:solidFill>
                  <a:srgbClr val="303030"/>
                </a:solidFill>
                <a:effectLst/>
                <a:latin typeface="Acumin Pro"/>
              </a:rPr>
              <a:t>organizaciji</a:t>
            </a:r>
            <a:r>
              <a:rPr lang="en-GB" sz="3200" i="0" dirty="0">
                <a:solidFill>
                  <a:srgbClr val="303030"/>
                </a:solidFill>
                <a:effectLst/>
                <a:latin typeface="Acumin Pro"/>
              </a:rPr>
              <a:t>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C135F85-6D95-9980-36BD-3E39AF58202D}"/>
              </a:ext>
            </a:extLst>
          </p:cNvPr>
          <p:cNvSpPr txBox="1"/>
          <p:nvPr/>
        </p:nvSpPr>
        <p:spPr>
          <a:xfrm>
            <a:off x="1447800" y="2003092"/>
            <a:ext cx="160020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Posamezniki v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T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nudijo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naslednje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prednosti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: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B0AA9E8E-2872-8D7D-3B8A-D163ACB7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11B4C4AB-8665-452C-7580-C9722CAAA5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392400" y="7277100"/>
            <a:ext cx="2217944" cy="2217944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E32BBDD9-84FD-0DD8-976D-C6CE208CD9F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250540" y="9215625"/>
            <a:ext cx="3710720" cy="779251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DC72DD62-CCF6-9E4B-23BD-ACAF1FD5AD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id="{B3409274-DD35-DD3F-C495-420117AC333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3604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BA0E8F1E-A6C5-1421-E4E7-10733F574120}"/>
              </a:ext>
            </a:extLst>
          </p:cNvPr>
          <p:cNvSpPr txBox="1"/>
          <p:nvPr/>
        </p:nvSpPr>
        <p:spPr>
          <a:xfrm>
            <a:off x="1143000" y="3086100"/>
            <a:ext cx="159258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sl-SI" sz="3200" b="1" i="0" dirty="0">
                <a:solidFill>
                  <a:srgbClr val="303030"/>
                </a:solidFill>
                <a:effectLst/>
                <a:latin typeface="Acumin Pro"/>
              </a:rPr>
              <a:t>   </a:t>
            </a:r>
            <a:r>
              <a:rPr lang="en-GB" sz="3200" b="1" i="0" dirty="0" err="1">
                <a:solidFill>
                  <a:srgbClr val="303030"/>
                </a:solidFill>
                <a:effectLst/>
                <a:latin typeface="Acumin Pro"/>
              </a:rPr>
              <a:t>Prilagodljivost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. So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dovolj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prilagodljivi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, da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poleg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delovne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obremenitve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sprejmejo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nove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naloge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, ne da bi pri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tem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ogrozili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kakovost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dela –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dosegajo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svoje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takojšnje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cilje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,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medtem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ko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pomagajo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 v </a:t>
            </a:r>
            <a:r>
              <a:rPr lang="en-GB" sz="3200" b="0" i="0" dirty="0" err="1">
                <a:solidFill>
                  <a:srgbClr val="303030"/>
                </a:solidFill>
                <a:effectLst/>
                <a:latin typeface="Acumin Pro"/>
              </a:rPr>
              <a:t>podjetju</a:t>
            </a:r>
            <a:r>
              <a:rPr lang="en-GB" sz="3200" b="0" i="0" dirty="0">
                <a:solidFill>
                  <a:srgbClr val="303030"/>
                </a:solidFill>
                <a:effectLst/>
                <a:latin typeface="Acumin Pro"/>
              </a:rPr>
              <a:t>.</a:t>
            </a: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8516C578-C36F-0AB4-2A91-61707ACF5B3C}"/>
              </a:ext>
            </a:extLst>
          </p:cNvPr>
          <p:cNvSpPr txBox="1"/>
          <p:nvPr/>
        </p:nvSpPr>
        <p:spPr>
          <a:xfrm>
            <a:off x="1524000" y="2003092"/>
            <a:ext cx="159258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Posamezniki v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T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nudijo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naslednje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prednosti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: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83DF60C-A087-DEF9-9412-B89306A4C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ECF4D3E0-883F-946A-CDA5-0B9CE532AB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392400" y="7277100"/>
            <a:ext cx="2217944" cy="2217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A03951-459C-6A38-3D37-C73ECA1B346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250540" y="9215625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3C4CA85-AF02-CC69-A0F0-27AC32FC59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8" name="Picture 32">
            <a:extLst>
              <a:ext uri="{FF2B5EF4-FFF2-40B4-BE49-F238E27FC236}">
                <a16:creationId xmlns:a16="http://schemas.microsoft.com/office/drawing/2014/main" id="{C81A3C8D-34F7-44FA-AF78-0C2E4D74E4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FA3DA49-1659-9325-B665-1CE32645E8C0}"/>
              </a:ext>
            </a:extLst>
          </p:cNvPr>
          <p:cNvSpPr txBox="1"/>
          <p:nvPr/>
        </p:nvSpPr>
        <p:spPr>
          <a:xfrm>
            <a:off x="990600" y="4945475"/>
            <a:ext cx="1386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 indent="-79375" algn="just">
              <a:buFont typeface="Arial" panose="020B0604020202020204" pitchFamily="34" charset="0"/>
              <a:buChar char="•"/>
            </a:pP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Vidijo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celotno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b="1" dirty="0" err="1">
                <a:solidFill>
                  <a:srgbClr val="303030"/>
                </a:solidFill>
                <a:latin typeface="Acumin Pro"/>
              </a:rPr>
              <a:t>sliko</a:t>
            </a:r>
            <a:r>
              <a:rPr lang="en-GB" sz="3200" b="1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Tisti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ki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imajo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zelo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specifičen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nabor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spretnosti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(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v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obliki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I), so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zelo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dragoceni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Vendar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pa se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lahko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pogosto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navadijo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gledanja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tunela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–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vrtanja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v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lastno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predmetno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področje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in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zanemarjanja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drugih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pomembnih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področij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Zaposleni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v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obliki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črke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T pa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lahko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svoje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specializirano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znanje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in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željo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po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učenju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uporabijo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drugih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področjih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in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projektih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,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na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katerih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morda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 </a:t>
            </a:r>
            <a:r>
              <a:rPr lang="en-GB" sz="3200" dirty="0" err="1">
                <a:solidFill>
                  <a:srgbClr val="303030"/>
                </a:solidFill>
                <a:latin typeface="Acumin Pro"/>
              </a:rPr>
              <a:t>delajo</a:t>
            </a:r>
            <a:r>
              <a:rPr lang="en-GB" sz="3200" dirty="0">
                <a:solidFill>
                  <a:srgbClr val="303030"/>
                </a:solidFill>
                <a:latin typeface="Acumin Pro"/>
              </a:rPr>
              <a:t>.</a:t>
            </a:r>
            <a:endParaRPr lang="en-RO" sz="3200" dirty="0">
              <a:solidFill>
                <a:srgbClr val="303030"/>
              </a:solidFill>
              <a:latin typeface="Acumin Pro"/>
            </a:endParaRPr>
          </a:p>
        </p:txBody>
      </p:sp>
    </p:spTree>
    <p:extLst>
      <p:ext uri="{BB962C8B-B14F-4D97-AF65-F5344CB8AC3E}">
        <p14:creationId xmlns:p14="http://schemas.microsoft.com/office/powerpoint/2010/main" val="333267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82163" y="1084712"/>
            <a:ext cx="13286454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Kako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postati</a:t>
            </a: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 posameznik s spretnostmi v obliki črke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T?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1558" y="137575"/>
            <a:ext cx="1980734" cy="20571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133600" y="2749097"/>
            <a:ext cx="15240000" cy="17298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Prvo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vprašanje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si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ga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morate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zastaviti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, ko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začnete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poti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v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obliki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črke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T, je </a:t>
            </a:r>
            <a:r>
              <a:rPr lang="en-GB" sz="2800" b="0" i="1" dirty="0" err="1">
                <a:solidFill>
                  <a:srgbClr val="333333"/>
                </a:solidFill>
                <a:effectLst/>
                <a:latin typeface="McKinsey Sans"/>
              </a:rPr>
              <a:t>Katere</a:t>
            </a:r>
            <a:r>
              <a:rPr lang="en-GB" sz="2800" b="0" i="1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1" dirty="0" err="1">
                <a:solidFill>
                  <a:srgbClr val="333333"/>
                </a:solidFill>
                <a:effectLst/>
                <a:latin typeface="McKinsey Sans"/>
              </a:rPr>
              <a:t>veščine</a:t>
            </a:r>
            <a:r>
              <a:rPr lang="en-GB" sz="2800" b="0" i="1" dirty="0">
                <a:solidFill>
                  <a:srgbClr val="333333"/>
                </a:solidFill>
                <a:effectLst/>
                <a:latin typeface="McKinsey Sans"/>
              </a:rPr>
              <a:t> naj </a:t>
            </a:r>
            <a:r>
              <a:rPr lang="en-GB" sz="2800" b="0" i="1" dirty="0" err="1">
                <a:solidFill>
                  <a:srgbClr val="333333"/>
                </a:solidFill>
                <a:effectLst/>
                <a:latin typeface="McKinsey Sans"/>
              </a:rPr>
              <a:t>razvijem</a:t>
            </a:r>
            <a:r>
              <a:rPr lang="en-GB" sz="2800" b="0" i="1" dirty="0">
                <a:solidFill>
                  <a:srgbClr val="333333"/>
                </a:solidFill>
                <a:effectLst/>
                <a:latin typeface="McKinsey Sans"/>
              </a:rPr>
              <a:t>? </a:t>
            </a:r>
            <a:endParaRPr lang="sl-SI" sz="2800" b="0" i="1" dirty="0">
              <a:solidFill>
                <a:srgbClr val="333333"/>
              </a:solidFill>
              <a:effectLst/>
              <a:latin typeface="McKinsey Sans"/>
            </a:endParaRPr>
          </a:p>
          <a:p>
            <a:pPr algn="just">
              <a:lnSpc>
                <a:spcPts val="3359"/>
              </a:lnSpc>
            </a:pPr>
            <a:r>
              <a:rPr lang="en-GB" sz="2800" b="0" i="1" dirty="0" err="1">
                <a:solidFill>
                  <a:srgbClr val="333333"/>
                </a:solidFill>
                <a:effectLst/>
                <a:latin typeface="McKinsey Sans"/>
              </a:rPr>
              <a:t>Kaj</a:t>
            </a:r>
            <a:r>
              <a:rPr lang="en-GB" sz="2800" b="0" i="1" dirty="0">
                <a:solidFill>
                  <a:srgbClr val="333333"/>
                </a:solidFill>
                <a:effectLst/>
                <a:latin typeface="McKinsey Sans"/>
              </a:rPr>
              <a:t> naj se </a:t>
            </a:r>
            <a:r>
              <a:rPr lang="en-GB" sz="2800" b="0" i="1" dirty="0" err="1">
                <a:solidFill>
                  <a:srgbClr val="333333"/>
                </a:solidFill>
                <a:effectLst/>
                <a:latin typeface="McKinsey Sans"/>
              </a:rPr>
              <a:t>naučim</a:t>
            </a:r>
            <a:r>
              <a:rPr lang="sl-SI" sz="2800" i="1" dirty="0">
                <a:solidFill>
                  <a:srgbClr val="333333"/>
                </a:solidFill>
                <a:latin typeface="McKinsey Sans"/>
              </a:rPr>
              <a:t>? </a:t>
            </a:r>
          </a:p>
          <a:p>
            <a:pPr algn="just">
              <a:lnSpc>
                <a:spcPts val="3359"/>
              </a:lnSpc>
            </a:pP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Konkretnega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odgovora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ni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Vse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je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odvisno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od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ciljev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vrednot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ste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definirali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Vendar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pa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zgradite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splošen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McKinsey Sans"/>
              </a:rPr>
              <a:t>okvir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McKinsey Sans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65712" y="6470555"/>
            <a:ext cx="2019756" cy="193896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2A781B8-76B2-9CE1-4289-62A13463C02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852" y="4757742"/>
            <a:ext cx="4682831" cy="3068845"/>
          </a:xfrm>
          <a:prstGeom prst="rect">
            <a:avLst/>
          </a:prstGeom>
        </p:spPr>
      </p:pic>
      <p:pic>
        <p:nvPicPr>
          <p:cNvPr id="7" name="Picture 32">
            <a:extLst>
              <a:ext uri="{FF2B5EF4-FFF2-40B4-BE49-F238E27FC236}">
                <a16:creationId xmlns:a16="http://schemas.microsoft.com/office/drawing/2014/main" id="{0C2C2E01-9355-DE48-ACAC-4C43C4277EB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7043326" y="-3662969"/>
            <a:ext cx="5364129" cy="536412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D5B153F2-0665-B66C-69CE-52292285FAAD}"/>
              </a:ext>
            </a:extLst>
          </p:cNvPr>
          <p:cNvSpPr txBox="1"/>
          <p:nvPr/>
        </p:nvSpPr>
        <p:spPr>
          <a:xfrm>
            <a:off x="7402940" y="2596651"/>
            <a:ext cx="10490302" cy="21658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Najprej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 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oceniti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katere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veščine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znanja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že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imate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oceniti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svoje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sposobnosti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vsakem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področju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lahko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storite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v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preglednici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kamor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zapišete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vse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veščine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znanja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ki se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jih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spomnite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nato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pa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vsako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ocenite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lestvici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od 0 do 5.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Takole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lahko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predstavljate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posamezno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raven: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5F29D07D-6F31-9356-6127-C2516CE7D7F5}"/>
              </a:ext>
            </a:extLst>
          </p:cNvPr>
          <p:cNvSpPr txBox="1"/>
          <p:nvPr/>
        </p:nvSpPr>
        <p:spPr>
          <a:xfrm>
            <a:off x="1905001" y="1558683"/>
            <a:ext cx="12484150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Ravni, za pridobitev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T-s</a:t>
            </a:r>
            <a:r>
              <a:rPr lang="sl-SI" sz="6410" dirty="0" err="1">
                <a:solidFill>
                  <a:srgbClr val="000000"/>
                </a:solidFill>
                <a:latin typeface="Abhaya Libre Regular"/>
              </a:rPr>
              <a:t>pretnosti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A49E7-5D70-AF81-8AE5-F8FBB36790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1" y="-1496688"/>
            <a:ext cx="3334026" cy="358848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DEE78B99-CA65-B905-A188-290286943F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4322554" y="7960987"/>
            <a:ext cx="4352147" cy="43464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888C3-3468-7219-BCF0-402B7712470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2940" y="91821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76E79E9-ECB5-DAC1-B671-DAC76D9DC1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9E340BB0-2872-0242-FA0C-E4BE0441A476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7687832C-6A77-E131-2968-BE03359D6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B6A0A2BC-F87B-FD04-F19C-1E66BAC64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D1935A57-94C4-891E-B0C5-6D18E3C822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91E707-0178-DE6C-AE0A-C88AA333FB3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726322"/>
            <a:ext cx="6477001" cy="37887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FF40B9-681B-3052-2EFD-F636312DB46F}"/>
              </a:ext>
            </a:extLst>
          </p:cNvPr>
          <p:cNvSpPr txBox="1"/>
          <p:nvPr/>
        </p:nvSpPr>
        <p:spPr>
          <a:xfrm>
            <a:off x="7365219" y="5329123"/>
            <a:ext cx="10528023" cy="3130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0 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–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Razen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imena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območja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poznate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(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skoraj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)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ničesar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se ga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naučiti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vendar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ga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vadili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preučevali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  <a:endParaRPr lang="sl-SI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</a:pP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1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 – Ste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novinec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Začeli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se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učiti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vendar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še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ničesar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ne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znate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narediti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Če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želite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to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izraziti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v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smislu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fakultete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v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prvih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nekaj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tednih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tečaja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101.</a:t>
            </a:r>
            <a:endParaRPr lang="sl-SI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</a:pP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2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 – Ste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napreden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začetnik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Nekaj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stvari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lahko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naredite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sami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vendar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še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vedno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potrebujete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veliko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navodil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formul</a:t>
            </a:r>
            <a:r>
              <a:rPr lang="sl-SI" sz="2800" dirty="0">
                <a:solidFill>
                  <a:srgbClr val="333333"/>
                </a:solidFill>
                <a:latin typeface="McKinsey Sans"/>
              </a:rPr>
              <a:t>.</a:t>
            </a:r>
            <a:endParaRPr lang="en-GB" sz="2800" dirty="0">
              <a:solidFill>
                <a:srgbClr val="333333"/>
              </a:solidFill>
              <a:latin typeface="McKinsey Sans"/>
            </a:endParaRPr>
          </a:p>
        </p:txBody>
      </p:sp>
    </p:spTree>
    <p:extLst>
      <p:ext uri="{BB962C8B-B14F-4D97-AF65-F5344CB8AC3E}">
        <p14:creationId xmlns:p14="http://schemas.microsoft.com/office/powerpoint/2010/main" val="1273148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98262"/>
            <a:ext cx="19062365" cy="3086100"/>
            <a:chOff x="0" y="0"/>
            <a:chExt cx="502054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20540" cy="812800"/>
            </a:xfrm>
            <a:custGeom>
              <a:avLst/>
              <a:gdLst/>
              <a:ahLst/>
              <a:cxnLst/>
              <a:rect l="l" t="t" r="r" b="b"/>
              <a:pathLst>
                <a:path w="5020540" h="812800">
                  <a:moveTo>
                    <a:pt x="0" y="0"/>
                  </a:moveTo>
                  <a:lnTo>
                    <a:pt x="5020540" y="0"/>
                  </a:lnTo>
                  <a:lnTo>
                    <a:pt x="502054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604935"/>
            <a:ext cx="5364129" cy="53641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431639" y="-1705919"/>
            <a:ext cx="5721823" cy="566980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571149">
            <a:off x="-2523144" y="7570662"/>
            <a:ext cx="6836042" cy="677389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0800000">
            <a:off x="15156600" y="8264626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904437" y="-772267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89899" y="609140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4167270">
            <a:off x="-3176552" y="4860538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 rot="-10800000">
            <a:off x="1170764" y="8531326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457200" y="3607119"/>
            <a:ext cx="17797622" cy="3081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Razvoj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pametnih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spretnosti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: </a:t>
            </a:r>
            <a:r>
              <a:rPr lang="sl-SI" sz="6600" dirty="0">
                <a:solidFill>
                  <a:srgbClr val="04989E"/>
                </a:solidFill>
                <a:latin typeface="Abhaya Libre Regular"/>
              </a:rPr>
              <a:t>T-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spretnosti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,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pametno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razmišljanje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 o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rešitvah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,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pametno</a:t>
            </a:r>
            <a:r>
              <a:rPr lang="en-US" sz="6600" dirty="0">
                <a:solidFill>
                  <a:srgbClr val="04989E"/>
                </a:solidFill>
                <a:latin typeface="Abhaya Libre Regular"/>
              </a:rPr>
              <a:t> </a:t>
            </a:r>
            <a:r>
              <a:rPr lang="en-US" sz="6600" dirty="0" err="1">
                <a:solidFill>
                  <a:srgbClr val="04989E"/>
                </a:solidFill>
                <a:latin typeface="Abhaya Libre Regular"/>
              </a:rPr>
              <a:t>načrtovanje</a:t>
            </a:r>
            <a:r>
              <a:rPr lang="sl-SI" sz="6600" dirty="0">
                <a:solidFill>
                  <a:srgbClr val="04989E"/>
                </a:solidFill>
                <a:latin typeface="Abhaya Libre Regular"/>
              </a:rPr>
              <a:t> </a:t>
            </a:r>
            <a:endParaRPr lang="en-US" sz="6600" dirty="0">
              <a:solidFill>
                <a:srgbClr val="04989E"/>
              </a:solidFill>
              <a:latin typeface="Abhaya Libre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7758608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FFB95C82-A474-0BC4-1FDF-5A785F128825}"/>
              </a:ext>
            </a:extLst>
          </p:cNvPr>
          <p:cNvSpPr txBox="1"/>
          <p:nvPr/>
        </p:nvSpPr>
        <p:spPr>
          <a:xfrm>
            <a:off x="5131959" y="4258647"/>
            <a:ext cx="11963401" cy="3037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333333"/>
                </a:solidFill>
                <a:latin typeface="McKinsey Sans"/>
              </a:rPr>
              <a:t> </a:t>
            </a: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3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 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Zdaj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kompetentni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Prešli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uvodno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gradivo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ugotavljate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kje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uporabiti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različna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pravila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ki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se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jih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naučili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  <a:endParaRPr lang="sl-SI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l-SI" sz="2800" b="1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4 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– Ste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spretni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Lahko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počnete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stvari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ki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jih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večina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ljudi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sploh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ne more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pomisliti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Niste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popolni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še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vedno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morate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razmišljati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,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kaj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storiti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v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določenih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situacijah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Ampak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res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dober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</a:t>
            </a:r>
            <a:endParaRPr lang="sl-SI" sz="2800" dirty="0">
              <a:solidFill>
                <a:srgbClr val="333333"/>
              </a:solidFill>
              <a:latin typeface="McKinsey Sans"/>
            </a:endParaRPr>
          </a:p>
          <a:p>
            <a:pPr algn="just">
              <a:lnSpc>
                <a:spcPts val="3359"/>
              </a:lnSpc>
              <a:buFont typeface="Arial" panose="020B0604020202020204" pitchFamily="34" charset="0"/>
              <a:buChar char="•"/>
            </a:pPr>
            <a:r>
              <a:rPr lang="sl-SI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b="1" dirty="0">
                <a:solidFill>
                  <a:srgbClr val="333333"/>
                </a:solidFill>
                <a:latin typeface="McKinsey Sans"/>
              </a:rPr>
              <a:t>5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 – Ste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strokovnjak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Delujete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predvsem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z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intuicijo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in za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zunanjega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opazovalca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je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vaša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uspešnost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videti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kot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 </a:t>
            </a:r>
            <a:r>
              <a:rPr lang="en-GB" sz="2800" dirty="0" err="1">
                <a:solidFill>
                  <a:srgbClr val="333333"/>
                </a:solidFill>
                <a:latin typeface="McKinsey Sans"/>
              </a:rPr>
              <a:t>čarovnija</a:t>
            </a:r>
            <a:r>
              <a:rPr lang="en-GB" sz="2800" dirty="0">
                <a:solidFill>
                  <a:srgbClr val="333333"/>
                </a:solidFill>
                <a:latin typeface="McKinsey Sans"/>
              </a:rPr>
              <a:t>. </a:t>
            </a:r>
          </a:p>
        </p:txBody>
      </p:sp>
      <p:sp>
        <p:nvSpPr>
          <p:cNvPr id="3" name="TextBox 6">
            <a:extLst>
              <a:ext uri="{FF2B5EF4-FFF2-40B4-BE49-F238E27FC236}">
                <a16:creationId xmlns:a16="http://schemas.microsoft.com/office/drawing/2014/main" id="{1BBD21C7-0C84-BD85-1004-800988917004}"/>
              </a:ext>
            </a:extLst>
          </p:cNvPr>
          <p:cNvSpPr txBox="1"/>
          <p:nvPr/>
        </p:nvSpPr>
        <p:spPr>
          <a:xfrm>
            <a:off x="4419599" y="2454811"/>
            <a:ext cx="12501918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Ravni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, za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pridobitev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T-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spretnosti</a:t>
            </a:r>
            <a:endParaRPr lang="sl-SI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997E7-935F-6C4A-11B1-C9DEA9325C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1" y="-1496688"/>
            <a:ext cx="3334026" cy="3588482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F17DB2D-C10E-61AF-1F5B-5886DA345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85502">
            <a:off x="14237383" y="7181115"/>
            <a:ext cx="2586967" cy="25835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1561F00-2633-2A27-F216-2477535E9A5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02940" y="9182100"/>
            <a:ext cx="3710720" cy="77925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F0EFBE1-7AD3-4818-C6FF-B83DAA295B4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CC22EB87-1F00-E53D-B0BE-4AE173966942}"/>
              </a:ext>
            </a:extLst>
          </p:cNvPr>
          <p:cNvGrpSpPr/>
          <p:nvPr/>
        </p:nvGrpSpPr>
        <p:grpSpPr>
          <a:xfrm>
            <a:off x="85161" y="8764020"/>
            <a:ext cx="2900572" cy="807705"/>
            <a:chOff x="0" y="0"/>
            <a:chExt cx="3867430" cy="1076939"/>
          </a:xfrm>
        </p:grpSpPr>
        <p:pic>
          <p:nvPicPr>
            <p:cNvPr id="9" name="Picture 37">
              <a:extLst>
                <a:ext uri="{FF2B5EF4-FFF2-40B4-BE49-F238E27FC236}">
                  <a16:creationId xmlns:a16="http://schemas.microsoft.com/office/drawing/2014/main" id="{A6F4284A-84AB-16F6-36D0-EF629C5094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08C26C6A-B13B-F5D8-D96E-77847D94A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1" name="Picture 32">
            <a:extLst>
              <a:ext uri="{FF2B5EF4-FFF2-40B4-BE49-F238E27FC236}">
                <a16:creationId xmlns:a16="http://schemas.microsoft.com/office/drawing/2014/main" id="{E8A5BA3F-5E30-EEC1-17A7-ADEDB0CB02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8481650" y="703516"/>
            <a:ext cx="2366200" cy="2366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531BF5-DFE5-7825-4D9A-E6172E48BC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83" y="4369987"/>
            <a:ext cx="3238500" cy="31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576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4196164">
            <a:off x="404230" y="8614041"/>
            <a:ext cx="1260875" cy="13439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9614497">
            <a:off x="16085383" y="8090175"/>
            <a:ext cx="1708997" cy="1706757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725390" y="1813145"/>
            <a:ext cx="8004434" cy="4119961"/>
            <a:chOff x="-2540" y="-2541"/>
            <a:chExt cx="2377441" cy="2899810"/>
          </a:xfrm>
        </p:grpSpPr>
        <p:sp>
          <p:nvSpPr>
            <p:cNvPr id="8" name="Freeform 8"/>
            <p:cNvSpPr/>
            <p:nvPr/>
          </p:nvSpPr>
          <p:spPr>
            <a:xfrm>
              <a:off x="-2540" y="-2541"/>
              <a:ext cx="2377441" cy="2899810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/>
              <a:r>
                <a:rPr lang="en-GB" sz="4400" dirty="0" err="1"/>
                <a:t>Ocenite</a:t>
              </a:r>
              <a:r>
                <a:rPr lang="en-GB" sz="4400" dirty="0"/>
                <a:t> </a:t>
              </a:r>
              <a:r>
                <a:rPr lang="en-GB" sz="4400" dirty="0" err="1"/>
                <a:t>svoje</a:t>
              </a:r>
              <a:r>
                <a:rPr lang="en-GB" sz="4400" dirty="0"/>
                <a:t> </a:t>
              </a:r>
              <a:r>
                <a:rPr lang="en-GB" sz="4400" dirty="0" err="1"/>
                <a:t>trenutne</a:t>
              </a:r>
              <a:r>
                <a:rPr lang="en-GB" sz="4400" dirty="0"/>
                <a:t> </a:t>
              </a:r>
              <a:r>
                <a:rPr lang="en-GB" sz="4400" dirty="0" err="1"/>
                <a:t>sposobnosti:Začnite</a:t>
              </a:r>
              <a:r>
                <a:rPr lang="en-GB" sz="4400" dirty="0"/>
                <a:t> </a:t>
              </a:r>
              <a:r>
                <a:rPr lang="en-GB" sz="4400" dirty="0" err="1"/>
                <a:t>tako</a:t>
              </a:r>
              <a:r>
                <a:rPr lang="en-GB" sz="4400" dirty="0"/>
                <a:t>, da </a:t>
              </a:r>
              <a:r>
                <a:rPr lang="en-GB" sz="4400" dirty="0" err="1"/>
                <a:t>ugotovite</a:t>
              </a:r>
              <a:r>
                <a:rPr lang="en-GB" sz="4400" dirty="0"/>
                <a:t> </a:t>
              </a:r>
              <a:r>
                <a:rPr lang="en-GB" sz="4400" dirty="0" err="1"/>
                <a:t>svoje</a:t>
              </a:r>
              <a:r>
                <a:rPr lang="en-GB" sz="4400" dirty="0"/>
                <a:t> </a:t>
              </a:r>
              <a:r>
                <a:rPr lang="en-GB" sz="4400" dirty="0" err="1"/>
                <a:t>trenutne</a:t>
              </a:r>
              <a:r>
                <a:rPr lang="en-GB" sz="4400" dirty="0"/>
                <a:t> </a:t>
              </a:r>
              <a:r>
                <a:rPr lang="en-GB" sz="4400" dirty="0" err="1"/>
                <a:t>spretnosti</a:t>
              </a:r>
              <a:r>
                <a:rPr lang="en-GB" sz="4400" dirty="0"/>
                <a:t> in </a:t>
              </a:r>
              <a:r>
                <a:rPr lang="en-GB" sz="4400" dirty="0" err="1"/>
                <a:t>ocenite</a:t>
              </a:r>
              <a:r>
                <a:rPr lang="en-GB" sz="4400" dirty="0"/>
                <a:t> </a:t>
              </a:r>
              <a:r>
                <a:rPr lang="en-GB" sz="4400" dirty="0" err="1"/>
                <a:t>svojo</a:t>
              </a:r>
              <a:r>
                <a:rPr lang="en-GB" sz="4400" dirty="0"/>
                <a:t> </a:t>
              </a:r>
              <a:r>
                <a:rPr lang="en-GB" sz="4400" dirty="0" err="1"/>
                <a:t>spretnost</a:t>
              </a:r>
              <a:r>
                <a:rPr lang="en-GB" sz="4400" dirty="0"/>
                <a:t> </a:t>
              </a:r>
              <a:r>
                <a:rPr lang="en-GB" sz="4400" dirty="0" err="1"/>
                <a:t>na</a:t>
              </a:r>
              <a:r>
                <a:rPr lang="en-GB" sz="4400" dirty="0"/>
                <a:t> </a:t>
              </a:r>
              <a:r>
                <a:rPr lang="en-GB" sz="4400" dirty="0" err="1"/>
                <a:t>lestvici</a:t>
              </a:r>
              <a:r>
                <a:rPr lang="en-GB" sz="4400" dirty="0"/>
                <a:t> (0-5)</a:t>
              </a:r>
              <a:endParaRPr lang="en-RO" sz="440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D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ejavnost</a:t>
            </a: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558176" y="1847234"/>
            <a:ext cx="8640664" cy="4234814"/>
            <a:chOff x="29273" y="129866"/>
            <a:chExt cx="10208956" cy="3258989"/>
          </a:xfrm>
        </p:grpSpPr>
        <p:sp>
          <p:nvSpPr>
            <p:cNvPr id="11" name="TextBox 11"/>
            <p:cNvSpPr txBox="1"/>
            <p:nvPr/>
          </p:nvSpPr>
          <p:spPr>
            <a:xfrm>
              <a:off x="29273" y="1723956"/>
              <a:ext cx="9783703" cy="16648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Potreba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po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razvoju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pametnih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veščin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na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trenutnem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trgu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dela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narašča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zaradi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hitro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spreminjajoče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se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tehnologije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in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zahtev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trga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.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Delodajalci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iščejo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posameznike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z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edinstveno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kombinacijo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tehničnih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veščin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in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prenosljivih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veščin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,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kot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so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reševanje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problemov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,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kritično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mišljenje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 in </a:t>
              </a:r>
              <a:r>
                <a:rPr lang="en-GB" sz="2400" b="0" i="0" dirty="0" err="1">
                  <a:solidFill>
                    <a:srgbClr val="374151"/>
                  </a:solidFill>
                  <a:effectLst/>
                  <a:latin typeface="Söhne"/>
                </a:rPr>
                <a:t>komunikacija</a:t>
              </a:r>
              <a:r>
                <a:rPr lang="en-GB" sz="2400" b="0" i="0" dirty="0">
                  <a:solidFill>
                    <a:srgbClr val="374151"/>
                  </a:solidFill>
                  <a:effectLst/>
                  <a:latin typeface="Söhne"/>
                </a:rPr>
                <a:t>.</a:t>
              </a:r>
              <a:endParaRPr lang="en-US" sz="2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401174" y="129866"/>
              <a:ext cx="2384746" cy="1219571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4622296" y="410435"/>
              <a:ext cx="5615933" cy="3582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59"/>
                </a:lnSpc>
              </a:pPr>
              <a:r>
                <a:rPr lang="en-US" sz="3600" spc="-36" dirty="0" err="1">
                  <a:solidFill>
                    <a:srgbClr val="000000"/>
                  </a:solidFill>
                  <a:latin typeface="Abhaya Libre Regular"/>
                </a:rPr>
                <a:t>Povzetek</a:t>
              </a:r>
              <a:r>
                <a:rPr lang="en-US" sz="36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3600" spc="-36" dirty="0" err="1">
                  <a:solidFill>
                    <a:srgbClr val="000000"/>
                  </a:solidFill>
                  <a:latin typeface="Abhaya Libre Regular"/>
                </a:rPr>
                <a:t>spretnosti</a:t>
              </a:r>
              <a:endParaRPr lang="en-US" sz="36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pic>
        <p:nvPicPr>
          <p:cNvPr id="7172" name="Picture 4" descr="Free Algebra Analyse photo and picture">
            <a:extLst>
              <a:ext uri="{FF2B5EF4-FFF2-40B4-BE49-F238E27FC236}">
                <a16:creationId xmlns:a16="http://schemas.microsoft.com/office/drawing/2014/main" id="{508C86C3-09E7-73E7-1E0C-18C56F158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8119" y="6427888"/>
            <a:ext cx="5461893" cy="3032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8E4D31-0921-08C9-C4FE-079EB72CBB87}"/>
              </a:ext>
            </a:extLst>
          </p:cNvPr>
          <p:cNvSpPr txBox="1"/>
          <p:nvPr/>
        </p:nvSpPr>
        <p:spPr>
          <a:xfrm>
            <a:off x="8398178" y="6331107"/>
            <a:ext cx="8746821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400" dirty="0"/>
              <a:t>Na </a:t>
            </a:r>
            <a:r>
              <a:rPr lang="en-GB" sz="2400" dirty="0" err="1"/>
              <a:t>splošno</a:t>
            </a:r>
            <a:r>
              <a:rPr lang="en-GB" sz="2400" dirty="0"/>
              <a:t> model v </a:t>
            </a:r>
            <a:r>
              <a:rPr lang="en-GB" sz="2400" dirty="0" err="1"/>
              <a:t>obliki</a:t>
            </a:r>
            <a:r>
              <a:rPr lang="en-GB" sz="2400" dirty="0"/>
              <a:t> </a:t>
            </a:r>
            <a:r>
              <a:rPr lang="en-GB" sz="2400" dirty="0" err="1"/>
              <a:t>črke</a:t>
            </a:r>
            <a:r>
              <a:rPr lang="en-GB" sz="2400" dirty="0"/>
              <a:t> T </a:t>
            </a:r>
            <a:r>
              <a:rPr lang="en-GB" sz="2400" dirty="0" err="1"/>
              <a:t>spodbuja</a:t>
            </a:r>
            <a:r>
              <a:rPr lang="en-GB" sz="2400" dirty="0"/>
              <a:t> </a:t>
            </a:r>
            <a:r>
              <a:rPr lang="en-GB" sz="2400" dirty="0" err="1"/>
              <a:t>posameznike</a:t>
            </a:r>
            <a:r>
              <a:rPr lang="en-GB" sz="2400" dirty="0"/>
              <a:t>, da </a:t>
            </a:r>
            <a:r>
              <a:rPr lang="en-GB" sz="2400" dirty="0" err="1"/>
              <a:t>razvijejo</a:t>
            </a:r>
            <a:r>
              <a:rPr lang="en-GB" sz="2400" dirty="0"/>
              <a:t> </a:t>
            </a:r>
            <a:r>
              <a:rPr lang="en-GB" sz="2400" dirty="0" err="1"/>
              <a:t>širok</a:t>
            </a:r>
            <a:r>
              <a:rPr lang="en-GB" sz="2400" dirty="0"/>
              <a:t> </a:t>
            </a:r>
            <a:r>
              <a:rPr lang="en-GB" sz="2400" dirty="0" err="1"/>
              <a:t>spekter</a:t>
            </a:r>
            <a:r>
              <a:rPr lang="en-GB" sz="2400" dirty="0"/>
              <a:t> </a:t>
            </a:r>
            <a:r>
              <a:rPr lang="en-GB" sz="2400" dirty="0" err="1"/>
              <a:t>veščin</a:t>
            </a:r>
            <a:r>
              <a:rPr lang="en-GB" sz="2400" dirty="0"/>
              <a:t> in </a:t>
            </a:r>
            <a:r>
              <a:rPr lang="en-GB" sz="2400" dirty="0" err="1"/>
              <a:t>znanja</a:t>
            </a:r>
            <a:r>
              <a:rPr lang="en-GB" sz="2400" dirty="0"/>
              <a:t>, </a:t>
            </a:r>
            <a:r>
              <a:rPr lang="en-GB" sz="2400" dirty="0" err="1"/>
              <a:t>hkrati</a:t>
            </a:r>
            <a:r>
              <a:rPr lang="en-GB" sz="2400" dirty="0"/>
              <a:t> pa se </a:t>
            </a:r>
            <a:r>
              <a:rPr lang="en-GB" sz="2400" dirty="0" err="1"/>
              <a:t>poglobijo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določena</a:t>
            </a:r>
            <a:r>
              <a:rPr lang="en-GB" sz="2400" dirty="0"/>
              <a:t> </a:t>
            </a:r>
            <a:r>
              <a:rPr lang="en-GB" sz="2400" dirty="0" err="1"/>
              <a:t>področja</a:t>
            </a:r>
            <a:r>
              <a:rPr lang="en-GB" sz="2400" dirty="0"/>
              <a:t>. </a:t>
            </a:r>
            <a:r>
              <a:rPr lang="en-GB" sz="2400" dirty="0" err="1"/>
              <a:t>Tako</a:t>
            </a:r>
            <a:r>
              <a:rPr lang="en-GB" sz="2400" dirty="0"/>
              <a:t> </a:t>
            </a:r>
            <a:r>
              <a:rPr lang="en-GB" sz="2400" dirty="0" err="1"/>
              <a:t>boste</a:t>
            </a:r>
            <a:r>
              <a:rPr lang="en-GB" sz="2400" dirty="0"/>
              <a:t> </a:t>
            </a:r>
            <a:r>
              <a:rPr lang="en-GB" sz="2400" dirty="0" err="1"/>
              <a:t>lahko</a:t>
            </a:r>
            <a:r>
              <a:rPr lang="en-GB" sz="2400" dirty="0"/>
              <a:t> </a:t>
            </a:r>
            <a:r>
              <a:rPr lang="en-GB" sz="2400" dirty="0" err="1"/>
              <a:t>bolj</a:t>
            </a:r>
            <a:r>
              <a:rPr lang="en-GB" sz="2400" dirty="0"/>
              <a:t> </a:t>
            </a:r>
            <a:r>
              <a:rPr lang="en-GB" sz="2400" dirty="0" err="1"/>
              <a:t>vsestranski</a:t>
            </a:r>
            <a:r>
              <a:rPr lang="en-GB" sz="2400" dirty="0"/>
              <a:t> in </a:t>
            </a:r>
            <a:r>
              <a:rPr lang="en-GB" sz="2400" dirty="0" err="1"/>
              <a:t>prilagodljivi</a:t>
            </a:r>
            <a:r>
              <a:rPr lang="en-GB" sz="2400" dirty="0"/>
              <a:t> </a:t>
            </a:r>
            <a:r>
              <a:rPr lang="en-GB" sz="2400" dirty="0" err="1"/>
              <a:t>strokovnjak</a:t>
            </a:r>
            <a:r>
              <a:rPr lang="sl-SI" sz="2400" dirty="0"/>
              <a:t>i</a:t>
            </a:r>
            <a:r>
              <a:rPr lang="en-GB" sz="2400" dirty="0"/>
              <a:t>, </a:t>
            </a:r>
            <a:r>
              <a:rPr lang="en-GB" sz="2400" dirty="0" err="1"/>
              <a:t>bolje</a:t>
            </a:r>
            <a:r>
              <a:rPr lang="en-GB" sz="2400" dirty="0"/>
              <a:t> </a:t>
            </a:r>
            <a:r>
              <a:rPr lang="en-GB" sz="2400" dirty="0" err="1"/>
              <a:t>opremljeni</a:t>
            </a:r>
            <a:r>
              <a:rPr lang="en-GB" sz="2400" dirty="0"/>
              <a:t> za </a:t>
            </a:r>
            <a:r>
              <a:rPr lang="en-GB" sz="2400" dirty="0" err="1"/>
              <a:t>spopadanje</a:t>
            </a:r>
            <a:r>
              <a:rPr lang="en-GB" sz="2400" dirty="0"/>
              <a:t> z </a:t>
            </a:r>
            <a:r>
              <a:rPr lang="en-GB" sz="2400" dirty="0" err="1"/>
              <a:t>izzivi</a:t>
            </a:r>
            <a:r>
              <a:rPr lang="en-GB" sz="2400" dirty="0"/>
              <a:t> </a:t>
            </a:r>
            <a:r>
              <a:rPr lang="en-GB" sz="2400" dirty="0" err="1"/>
              <a:t>sodobnega</a:t>
            </a:r>
            <a:r>
              <a:rPr lang="en-GB" sz="2400" dirty="0"/>
              <a:t> </a:t>
            </a:r>
            <a:r>
              <a:rPr lang="en-GB" sz="2400" dirty="0" err="1"/>
              <a:t>delovnega</a:t>
            </a:r>
            <a:r>
              <a:rPr lang="en-GB" sz="2400" dirty="0"/>
              <a:t> </a:t>
            </a:r>
            <a:r>
              <a:rPr lang="en-GB" sz="2400" dirty="0" err="1"/>
              <a:t>mesta</a:t>
            </a:r>
            <a:r>
              <a:rPr lang="en-GB" sz="2400" dirty="0"/>
              <a:t>. </a:t>
            </a:r>
            <a:endParaRPr lang="en-US" sz="2400" spc="-36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8967" y="8400891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373884" y="30558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25206" y="9276474"/>
            <a:ext cx="3710720" cy="77925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429000" y="1363226"/>
            <a:ext cx="104903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Novi vi (v obliki črke T)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934" y="267413"/>
            <a:ext cx="1980734" cy="205711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667013" y="3201645"/>
            <a:ext cx="14173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opravite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samoocenjevanje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morate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ugotoviti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  </a:t>
            </a:r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 algn="just">
              <a:buAutoNum type="arabicPeriod"/>
            </a:pP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Kjer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/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sposobnosti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r>
              <a:rPr lang="sl-SI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Določite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kjer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sposobnosti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To je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vašem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trenutnem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strokovnem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področju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novih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raziskati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Osredotočite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razvoj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širokega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razumevanja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področij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ne le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plitko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 algn="just">
              <a:buAutoNum type="arabicPeriod"/>
            </a:pP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Kjer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je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udobno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vzdrževanje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Upoštevajte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veščine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imate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se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počutite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udobno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To so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vaša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strokovna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ohraniti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poglobiti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Še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naprej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bi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razvijati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veščine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hkrati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raziskovati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nova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73218" y="2159763"/>
            <a:ext cx="2019756" cy="193896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171017" y="8078283"/>
            <a:ext cx="4352147" cy="4346443"/>
          </a:xfrm>
          <a:prstGeom prst="rect">
            <a:avLst/>
          </a:prstGeom>
        </p:spPr>
      </p:pic>
      <p:pic>
        <p:nvPicPr>
          <p:cNvPr id="14" name="Picture 32">
            <a:extLst>
              <a:ext uri="{FF2B5EF4-FFF2-40B4-BE49-F238E27FC236}">
                <a16:creationId xmlns:a16="http://schemas.microsoft.com/office/drawing/2014/main" id="{27A70D5E-10F5-497E-9ED5-9B97B99249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52805">
            <a:off x="6330349" y="-3158835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022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173161C8-BF75-BA97-BECA-5301052BB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018967" y="8400891"/>
            <a:ext cx="10675280" cy="11378690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057E7851-72D4-99C2-102D-3BCB00D5DA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373884" y="30558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23D856F5-106A-BE81-0DFB-8A336F4D3AB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25206" y="9276474"/>
            <a:ext cx="3710720" cy="779251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7B986654-597D-FEFB-5CB4-5E45BD57FE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9934" y="267413"/>
            <a:ext cx="1980734" cy="2057110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B6F552FF-D882-6301-3DAE-E05864BCCAC4}"/>
              </a:ext>
            </a:extLst>
          </p:cNvPr>
          <p:cNvSpPr txBox="1"/>
          <p:nvPr/>
        </p:nvSpPr>
        <p:spPr>
          <a:xfrm>
            <a:off x="1676400" y="2909897"/>
            <a:ext cx="14173200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endParaRPr lang="en-GB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 algn="just">
              <a:buAutoNum type="arabicPeriod" startAt="3"/>
            </a:pP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Kaj</a:t>
            </a: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dodati</a:t>
            </a: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    </a:t>
            </a:r>
            <a:endParaRPr lang="sl-SI" sz="28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Določite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nove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veščine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dodati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profil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obliki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črke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T. To so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komplementarne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veščine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izboljšajo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vaše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obstoječe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strokovno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nova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raziskati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pomaga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razširiti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vašo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perspektivo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bolj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vsestranski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 algn="just">
              <a:buAutoNum type="arabicPeriod" startAt="3"/>
            </a:pP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</a:t>
            </a:r>
            <a:r>
              <a:rPr lang="sl-SI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je želite iti v globino.</a:t>
            </a:r>
            <a:r>
              <a:rPr lang="en-GB" sz="28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     </a:t>
            </a:r>
            <a:endParaRPr lang="sl-SI" sz="28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Razmislite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katerih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področjih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specializirati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poglobiti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znanje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To je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določen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vidik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vašega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trenutnega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novo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katerem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strokovnjak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poglobite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določeno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vam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pomaga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izstopati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dragocen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vir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za </a:t>
            </a:r>
            <a:r>
              <a:rPr lang="en-GB" sz="2800" b="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druge</a:t>
            </a:r>
            <a:r>
              <a:rPr lang="en-GB" sz="2800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endParaRPr lang="sl-SI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marL="514350" indent="-514350" algn="just">
              <a:buAutoNum type="arabicPeriod" startAt="3"/>
            </a:pPr>
            <a:endParaRPr lang="en-GB" sz="28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767A8379-70DD-6197-5589-19FCACFD50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973218" y="2159763"/>
            <a:ext cx="2019756" cy="1938966"/>
          </a:xfrm>
          <a:prstGeom prst="rect">
            <a:avLst/>
          </a:prstGeom>
        </p:spPr>
      </p:pic>
      <p:pic>
        <p:nvPicPr>
          <p:cNvPr id="8" name="Picture 22">
            <a:extLst>
              <a:ext uri="{FF2B5EF4-FFF2-40B4-BE49-F238E27FC236}">
                <a16:creationId xmlns:a16="http://schemas.microsoft.com/office/drawing/2014/main" id="{E2C30CF7-9429-40A7-4817-0FAE44CC69B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9614497">
            <a:off x="17171017" y="8078283"/>
            <a:ext cx="4352147" cy="4346443"/>
          </a:xfrm>
          <a:prstGeom prst="rect">
            <a:avLst/>
          </a:prstGeom>
        </p:spPr>
      </p:pic>
      <p:pic>
        <p:nvPicPr>
          <p:cNvPr id="9" name="Picture 32">
            <a:extLst>
              <a:ext uri="{FF2B5EF4-FFF2-40B4-BE49-F238E27FC236}">
                <a16:creationId xmlns:a16="http://schemas.microsoft.com/office/drawing/2014/main" id="{833D7225-FA58-974F-69B3-FBD5CABDF6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52805">
            <a:off x="6394878" y="-3450583"/>
            <a:ext cx="5364129" cy="5364129"/>
          </a:xfrm>
          <a:prstGeom prst="rect">
            <a:avLst/>
          </a:prstGeom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3F849C5-E7CD-58CE-ADB8-2EAF883398C6}"/>
              </a:ext>
            </a:extLst>
          </p:cNvPr>
          <p:cNvSpPr txBox="1"/>
          <p:nvPr/>
        </p:nvSpPr>
        <p:spPr>
          <a:xfrm>
            <a:off x="3673654" y="1597212"/>
            <a:ext cx="10490301" cy="765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Novi vi (v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6410" dirty="0">
                <a:solidFill>
                  <a:srgbClr val="000000"/>
                </a:solidFill>
                <a:latin typeface="Abhaya Libre Regular"/>
              </a:rPr>
              <a:t> T)</a:t>
            </a:r>
          </a:p>
        </p:txBody>
      </p:sp>
    </p:spTree>
    <p:extLst>
      <p:ext uri="{BB962C8B-B14F-4D97-AF65-F5344CB8AC3E}">
        <p14:creationId xmlns:p14="http://schemas.microsoft.com/office/powerpoint/2010/main" val="19225460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1">
            <a:extLst>
              <a:ext uri="{FF2B5EF4-FFF2-40B4-BE49-F238E27FC236}">
                <a16:creationId xmlns:a16="http://schemas.microsoft.com/office/drawing/2014/main" id="{464032A8-078B-4C5A-38A6-82076FC46F98}"/>
              </a:ext>
            </a:extLst>
          </p:cNvPr>
          <p:cNvSpPr txBox="1"/>
          <p:nvPr/>
        </p:nvSpPr>
        <p:spPr>
          <a:xfrm>
            <a:off x="768539" y="3275701"/>
            <a:ext cx="77343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AutoNum type="arabicPeriod"/>
            </a:pP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Izboljšanje</a:t>
            </a:r>
            <a:r>
              <a:rPr lang="sl-SI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</a:p>
          <a:p>
            <a:pPr lvl="1" algn="just"/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ocenili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za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vsako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od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obstoječih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področij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verjetno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opazili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nekatera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za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katera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bi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želeli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so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močnejša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Na primer, rad bi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izboljšal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sposobnosti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programiranja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plezanja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Zabeležite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preglednici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začnete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delati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njih</a:t>
            </a:r>
            <a:endParaRPr lang="en-GB" sz="240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5" name="TextBox 11">
            <a:extLst>
              <a:ext uri="{FF2B5EF4-FFF2-40B4-BE49-F238E27FC236}">
                <a16:creationId xmlns:a16="http://schemas.microsoft.com/office/drawing/2014/main" id="{972A25E3-42C4-98FA-9BAC-4385727DC484}"/>
              </a:ext>
            </a:extLst>
          </p:cNvPr>
          <p:cNvSpPr txBox="1"/>
          <p:nvPr/>
        </p:nvSpPr>
        <p:spPr>
          <a:xfrm>
            <a:off x="8715908" y="2558177"/>
            <a:ext cx="789452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3.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Seštevanje</a:t>
            </a:r>
            <a:endParaRPr lang="sl-SI" sz="24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To so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stvari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katerih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trenutno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ničesar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a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naučiti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Morda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jih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morate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naučiti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postanete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boljši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kandidat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za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službo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pa vas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preprosto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zanimajo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Ne glede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razlog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začeti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učiti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Na primer, rad bi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naučil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kodiranja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AI, da bi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gradil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sl-SI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„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kul</a:t>
            </a:r>
            <a:r>
              <a:rPr lang="sl-SI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“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projekte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bi mi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pomagali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pri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delu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78DF2B4C-C131-C9A5-E262-D2D786C64DF0}"/>
              </a:ext>
            </a:extLst>
          </p:cNvPr>
          <p:cNvSpPr txBox="1"/>
          <p:nvPr/>
        </p:nvSpPr>
        <p:spPr>
          <a:xfrm>
            <a:off x="968629" y="5934278"/>
            <a:ext cx="81692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2.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Vzdrževanje</a:t>
            </a:r>
            <a:endParaRPr lang="sl-SI" sz="24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nekaterih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področjih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popolnoma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zadovoljni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svojim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nivojem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in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nimate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interesa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dlje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To je v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redu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Ne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izgubljajte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časa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z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izboljšanjem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področij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ki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vam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niso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pomembna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</a:t>
            </a:r>
            <a:r>
              <a:rPr lang="sl-SI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 primer, v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redu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sem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svojimi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osnovnimi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kuharskimi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sposobnostmi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Znam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dovolj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zdravo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kuham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z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dovolj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raznolikostjo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in ne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zanima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me, da bi postal </a:t>
            </a:r>
            <a:r>
              <a:rPr lang="sl-SI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najboljši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kuhar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Dokler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redno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kuham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ohranil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svoje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sposobnosti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problema</a:t>
            </a:r>
            <a:endParaRPr lang="en-GB" sz="240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BFD4C7-CBD4-B685-1372-207039D6E721}"/>
              </a:ext>
            </a:extLst>
          </p:cNvPr>
          <p:cNvSpPr txBox="1"/>
          <p:nvPr/>
        </p:nvSpPr>
        <p:spPr>
          <a:xfrm>
            <a:off x="9721379" y="5600260"/>
            <a:ext cx="7894522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4.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Globina</a:t>
            </a:r>
            <a:endParaRPr lang="sl-SI" sz="24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/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Nazadnje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morate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določiti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katerem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želite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specializirati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Morda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že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je to </a:t>
            </a:r>
            <a:r>
              <a:rPr lang="sl-SI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...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je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obstoječe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sl-SI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podr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očje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;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ali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pa je to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nekaj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novega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o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čemer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ne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veste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ničesar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resnično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menite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koristno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/</a:t>
            </a:r>
            <a:r>
              <a:rPr lang="en-GB" sz="2400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zanimivo</a:t>
            </a:r>
            <a:r>
              <a:rPr lang="en-GB" sz="240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. 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Ne glede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morate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 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prepoznati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področje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, da se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lahko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osredotočite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nanj</a:t>
            </a:r>
            <a:endParaRPr lang="en-GB" sz="2400" b="0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6E91D6BC-8B0C-CA97-61D8-C0639302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86600" y="9232388"/>
            <a:ext cx="3710720" cy="779251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8C1934EF-21E9-94AA-ABB5-FFEDCD4F7D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36636">
            <a:off x="-173293" y="-1384180"/>
            <a:ext cx="3334026" cy="35884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ED797F-1A6C-4454-31CE-F320BC35F314}"/>
              </a:ext>
            </a:extLst>
          </p:cNvPr>
          <p:cNvSpPr txBox="1"/>
          <p:nvPr/>
        </p:nvSpPr>
        <p:spPr>
          <a:xfrm>
            <a:off x="6781800" y="1130117"/>
            <a:ext cx="350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latin typeface="Georgia" panose="02040502050405020303" pitchFamily="18" charset="0"/>
              </a:rPr>
              <a:t>Opis</a:t>
            </a:r>
            <a:endParaRPr lang="en-RO" sz="4400" dirty="0">
              <a:latin typeface="Georgia" panose="02040502050405020303" pitchFamily="18" charset="0"/>
            </a:endParaRP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2E784FB3-1492-4074-FFC0-281E617565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221173" y="1797014"/>
            <a:ext cx="1403660" cy="1277646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2ACDEB69-0FD9-492E-1583-735CC536549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13" name="Group 36">
            <a:extLst>
              <a:ext uri="{FF2B5EF4-FFF2-40B4-BE49-F238E27FC236}">
                <a16:creationId xmlns:a16="http://schemas.microsoft.com/office/drawing/2014/main" id="{E2731B1B-DAC5-A0C7-C4B5-474817FD2C0C}"/>
              </a:ext>
            </a:extLst>
          </p:cNvPr>
          <p:cNvGrpSpPr/>
          <p:nvPr/>
        </p:nvGrpSpPr>
        <p:grpSpPr>
          <a:xfrm>
            <a:off x="15903068" y="8682605"/>
            <a:ext cx="2900572" cy="807705"/>
            <a:chOff x="0" y="0"/>
            <a:chExt cx="3867430" cy="1076939"/>
          </a:xfrm>
        </p:grpSpPr>
        <p:pic>
          <p:nvPicPr>
            <p:cNvPr id="14" name="Picture 37">
              <a:extLst>
                <a:ext uri="{FF2B5EF4-FFF2-40B4-BE49-F238E27FC236}">
                  <a16:creationId xmlns:a16="http://schemas.microsoft.com/office/drawing/2014/main" id="{72BBF00C-7BC6-5B23-330B-5303C5A3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2ABB0BD7-07DF-2C57-2C74-178192A0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9" name="Picture 32">
            <a:extLst>
              <a:ext uri="{FF2B5EF4-FFF2-40B4-BE49-F238E27FC236}">
                <a16:creationId xmlns:a16="http://schemas.microsoft.com/office/drawing/2014/main" id="{725495F1-6CE0-6969-E5C0-D1FEE46E42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310711" y="-3433603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8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T-shaped skills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8" name="TextBox 28"/>
          <p:cNvSpPr txBox="1"/>
          <p:nvPr/>
        </p:nvSpPr>
        <p:spPr>
          <a:xfrm>
            <a:off x="1717855" y="6585688"/>
            <a:ext cx="10021672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59"/>
              </a:lnSpc>
              <a:buAutoNum type="arabicPeriod" startAt="2"/>
            </a:pP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Delo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projektih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sl-SI" sz="2800" b="1" spc="-36" dirty="0">
              <a:solidFill>
                <a:srgbClr val="000000"/>
              </a:solidFill>
              <a:latin typeface="Abhaya Libre Regular"/>
            </a:endParaRPr>
          </a:p>
          <a:p>
            <a:pPr marL="514350" indent="-514350" algn="just">
              <a:lnSpc>
                <a:spcPts val="3359"/>
              </a:lnSpc>
              <a:buAutoNum type="arabicPeriod" startAt="2"/>
            </a:pPr>
            <a:endParaRPr lang="sl-SI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Ustvari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nekaj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prostem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času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 Na primer,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naučiti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WordPressa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lahko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ustvarite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osebno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spletno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mesto in ga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vzdržujete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620547" y="2436380"/>
            <a:ext cx="9492375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59"/>
              </a:lnSpc>
              <a:buAutoNum type="arabicPeriod"/>
            </a:pP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Naj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 to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postane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navada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sl-SI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endParaRPr lang="sl-SI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Navade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so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velik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del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našega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življenja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(40 %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vaših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vsakodnevnih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dejanj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po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mnenju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raziskovalcev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Duke University). Ko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torej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prevzamete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nadzor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nad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svojimi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navadami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pridobite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neizmerno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moč.Razvijanje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sebe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T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nam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mora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postati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navada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 To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lahko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storimo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da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vsako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področje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ki ga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želimo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izboljšati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/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ohraniti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vzamemo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dodamo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dnevni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seznam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opravil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84356" y="1375318"/>
            <a:ext cx="10489690" cy="8553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Kako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izgleda</a:t>
            </a:r>
            <a:r>
              <a:rPr lang="sl-SI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na dnevni bazi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oseba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obliki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črke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T? </a:t>
            </a:r>
            <a:endParaRPr lang="sl-SI" sz="2400" b="1" i="0" dirty="0">
              <a:solidFill>
                <a:srgbClr val="333333"/>
              </a:solidFill>
              <a:effectLst/>
              <a:latin typeface="Georgia" panose="02040502050405020303" pitchFamily="18" charset="0"/>
            </a:endParaRPr>
          </a:p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uspeh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ključnega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pomena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</a:t>
            </a:r>
            <a:endParaRPr lang="en-US" sz="24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T-shaped skills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1513003" y="2223730"/>
            <a:ext cx="10281519" cy="34714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3.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Ocenite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napredek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sl-SI" sz="24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Prvi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korak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je, da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vadba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navada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izboljšati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napredek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redno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ocenjevati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Tukaj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je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nekaj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idej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samoevalvacijo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</a:t>
            </a:r>
            <a:r>
              <a:rPr lang="sl-SI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preizkusiti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določeno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področje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preberite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nedavni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članek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s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področja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ocenite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razumevanje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le-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od 1 do 5.</a:t>
            </a:r>
            <a:r>
              <a:rPr lang="sl-SI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Uporabite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 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Feynmanovo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vzemite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kos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papirja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napišite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vse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temi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Hitro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boste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našli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vrzeli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znanju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  <a:r>
              <a:rPr lang="sl-SI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Naučite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veščine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nekoga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drugega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Podobno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kot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Feynmanova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tehnika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(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vendar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z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bolj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takojšnjo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povratno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informacijo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)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to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izpostavilo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področja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ki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jih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resnici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razumete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 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39707" y="1099263"/>
            <a:ext cx="10489690" cy="1291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Kako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izgleda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dnevni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bazi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oseba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obliki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črke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T? </a:t>
            </a:r>
          </a:p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uspeh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ključnega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pomena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</a:t>
            </a:r>
          </a:p>
          <a:p>
            <a:pPr algn="just">
              <a:lnSpc>
                <a:spcPts val="3359"/>
              </a:lnSpc>
            </a:pPr>
            <a:endParaRPr lang="en-US" sz="24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206969" y="-254490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41" name="TextBox 28">
            <a:extLst>
              <a:ext uri="{FF2B5EF4-FFF2-40B4-BE49-F238E27FC236}">
                <a16:creationId xmlns:a16="http://schemas.microsoft.com/office/drawing/2014/main" id="{FC0BBDE9-DE1A-1A2B-D617-F4886B5CB242}"/>
              </a:ext>
            </a:extLst>
          </p:cNvPr>
          <p:cNvSpPr txBox="1"/>
          <p:nvPr/>
        </p:nvSpPr>
        <p:spPr>
          <a:xfrm>
            <a:off x="1378470" y="6287851"/>
            <a:ext cx="10885524" cy="17273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4.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Svoji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sl-SI" sz="2400" b="1" spc="-36" dirty="0">
                <a:solidFill>
                  <a:srgbClr val="000000"/>
                </a:solidFill>
                <a:latin typeface="Abhaya Libre Regular"/>
              </a:rPr>
              <a:t>specializaciji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posvetite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dodatno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b="1" spc="-36" dirty="0" err="1">
                <a:solidFill>
                  <a:srgbClr val="000000"/>
                </a:solidFill>
                <a:latin typeface="Abhaya Libre Regular"/>
              </a:rPr>
              <a:t>pozornost</a:t>
            </a:r>
            <a:r>
              <a:rPr lang="en-US" sz="2400" b="1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sl-SI" sz="24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Za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področje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katerem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postati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strokovnjak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morate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biti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še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posebej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pozorni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svoj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napredek.Poiščite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tudi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mentorja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ki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vam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lahko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pomaga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, ko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napredujete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mimo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uvodnega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učnega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400" spc="-36" dirty="0" err="1">
                <a:solidFill>
                  <a:srgbClr val="000000"/>
                </a:solidFill>
                <a:latin typeface="Abhaya Libre Regular"/>
              </a:rPr>
              <a:t>gradiva</a:t>
            </a:r>
            <a:r>
              <a:rPr lang="en-US" sz="24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8066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 err="1">
                  <a:solidFill>
                    <a:srgbClr val="FEFEFE"/>
                  </a:solidFill>
                  <a:latin typeface="Abhaya Libre Regular"/>
                </a:rPr>
                <a:t>Sp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retnosti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v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obliki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</a:t>
              </a:r>
              <a:r>
                <a:rPr lang="en-US" sz="3199" dirty="0" err="1">
                  <a:solidFill>
                    <a:srgbClr val="FEFEFE"/>
                  </a:solidFill>
                  <a:latin typeface="Abhaya Libre Regular"/>
                </a:rPr>
                <a:t>črke</a:t>
              </a: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 T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2049788" y="1820279"/>
            <a:ext cx="9154997" cy="26161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800" b="1" spc="-36" dirty="0">
                <a:solidFill>
                  <a:srgbClr val="000000"/>
                </a:solidFill>
                <a:latin typeface="Abhaya Libre Regular"/>
              </a:rPr>
              <a:t>5. </a:t>
            </a:r>
            <a:r>
              <a:rPr lang="sl-SI" sz="2800" b="1" spc="-36" dirty="0">
                <a:solidFill>
                  <a:srgbClr val="000000"/>
                </a:solidFill>
                <a:latin typeface="Abhaya Libre Regular"/>
              </a:rPr>
              <a:t>  </a:t>
            </a:r>
            <a:r>
              <a:rPr lang="en-GB" sz="2800" b="1" spc="-36" dirty="0" err="1">
                <a:solidFill>
                  <a:srgbClr val="000000"/>
                </a:solidFill>
                <a:latin typeface="Abhaya Libre Regular"/>
              </a:rPr>
              <a:t>Dekonstruirajte</a:t>
            </a:r>
            <a:r>
              <a:rPr lang="en-GB" sz="28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b="1" spc="-36" dirty="0" err="1">
                <a:solidFill>
                  <a:srgbClr val="000000"/>
                </a:solidFill>
                <a:latin typeface="Abhaya Libre Regular"/>
              </a:rPr>
              <a:t>veščine</a:t>
            </a:r>
            <a:r>
              <a:rPr lang="en-GB" sz="2800" b="1" spc="-36" dirty="0">
                <a:solidFill>
                  <a:srgbClr val="000000"/>
                </a:solidFill>
                <a:latin typeface="Abhaya Libre Regular"/>
              </a:rPr>
              <a:t>.</a:t>
            </a:r>
            <a:endParaRPr lang="sl-SI" sz="2800" b="1" spc="-36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3359"/>
              </a:lnSpc>
            </a:pP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Nekaj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takega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kot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je »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naučiti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plezati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«, je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ogromen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nejasen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cilj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velik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da se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lahko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zdi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nemogoče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;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tako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nejasno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da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bo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nemogoče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ga ne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naredite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bolj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konkretnega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Če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želite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to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premagati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prekinite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spretnost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 Na primer,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lahko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se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odločite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, da se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osredotočite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samo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položaj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stopal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ali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na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krepitev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GB" sz="2800" spc="-36" dirty="0" err="1">
                <a:solidFill>
                  <a:srgbClr val="000000"/>
                </a:solidFill>
                <a:latin typeface="Abhaya Libre Regular"/>
              </a:rPr>
              <a:t>prstov</a:t>
            </a:r>
            <a:r>
              <a:rPr lang="en-GB" sz="2800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562638" y="755138"/>
            <a:ext cx="10489690" cy="8342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Kako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izgleda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dnevni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bazi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postati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oseba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v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obliki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črke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T? </a:t>
            </a:r>
          </a:p>
          <a:p>
            <a:pPr algn="just">
              <a:lnSpc>
                <a:spcPts val="3359"/>
              </a:lnSpc>
            </a:pP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Za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uspeh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so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ključnega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 </a:t>
            </a:r>
            <a:r>
              <a:rPr lang="en-GB" sz="2400" b="1" i="0" dirty="0" err="1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pomena</a:t>
            </a:r>
            <a:r>
              <a:rPr lang="en-GB" sz="2400" b="1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: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271202" y="-3600262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1558" y="-1921815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41" name="TextBox 28">
            <a:extLst>
              <a:ext uri="{FF2B5EF4-FFF2-40B4-BE49-F238E27FC236}">
                <a16:creationId xmlns:a16="http://schemas.microsoft.com/office/drawing/2014/main" id="{FC0BBDE9-DE1A-1A2B-D617-F4886B5CB242}"/>
              </a:ext>
            </a:extLst>
          </p:cNvPr>
          <p:cNvSpPr txBox="1"/>
          <p:nvPr/>
        </p:nvSpPr>
        <p:spPr>
          <a:xfrm>
            <a:off x="2049788" y="5245416"/>
            <a:ext cx="9114135" cy="17440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lnSpc>
                <a:spcPts val="3359"/>
              </a:lnSpc>
              <a:buAutoNum type="arabicPeriod" startAt="6"/>
            </a:pP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Bodite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b="1" spc="-36" dirty="0" err="1">
                <a:solidFill>
                  <a:srgbClr val="000000"/>
                </a:solidFill>
                <a:latin typeface="Abhaya Libre Regular"/>
              </a:rPr>
              <a:t>potrpežljivi</a:t>
            </a:r>
            <a:r>
              <a:rPr lang="sl-SI" sz="2800" b="1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  <a:p>
            <a:pPr algn="just">
              <a:lnSpc>
                <a:spcPts val="3359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Izgradnja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spretnosti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v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obliki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črke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T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zahteva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čas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trud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.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Bodite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potrpežljivi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dosledni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pri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svojih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prizadevanjih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sčasoma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boste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videli</a:t>
            </a:r>
            <a:r>
              <a:rPr lang="en-US" sz="2800" spc="-36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bhaya Libre Regular"/>
              </a:rPr>
              <a:t>rezultate</a:t>
            </a:r>
            <a:r>
              <a:rPr lang="en-US" sz="2800" b="1" spc="-36" dirty="0">
                <a:solidFill>
                  <a:srgbClr val="000000"/>
                </a:solidFill>
                <a:latin typeface="Abhaya Libre Regular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8235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905250" y="1120291"/>
            <a:ext cx="9480476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1905250" y="2194985"/>
            <a:ext cx="8686550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„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« je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miselnost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k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reševanju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problemov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za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katerega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značilna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osredotočenost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inovativnost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kreativnost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iskanje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učinkovitih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uspešnih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kompleksne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izzive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kontekstu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regionalnega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ključna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veščina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strokovnjake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delajo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regionalnega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vključno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tistimi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sektorju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poklicnega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izobraževanja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usposabljanja</a:t>
            </a:r>
            <a:r>
              <a:rPr lang="sl-SI" sz="24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tistimi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sodelujejo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razvojnimi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agencijami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organi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odločanja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Evropski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uniji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6" name="TextBox 28">
            <a:extLst>
              <a:ext uri="{FF2B5EF4-FFF2-40B4-BE49-F238E27FC236}">
                <a16:creationId xmlns:a16="http://schemas.microsoft.com/office/drawing/2014/main" id="{CD1528D3-B969-AB90-1320-806641C348B5}"/>
              </a:ext>
            </a:extLst>
          </p:cNvPr>
          <p:cNvSpPr txBox="1"/>
          <p:nvPr/>
        </p:nvSpPr>
        <p:spPr>
          <a:xfrm>
            <a:off x="7010400" y="6035353"/>
            <a:ext cx="9139717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Na primer,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strokovnjak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sposobnostmi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razmišljanja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bi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bil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sposoben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sprejeti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celovit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multidisciplinarni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k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analizi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kompleksnega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razvojnega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izziva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pomanjkanje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določeni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regiji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bi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identificirali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temeljni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vzrok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težave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razmislili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različnih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alternativnih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razvili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prilagojen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k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reševanju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izziva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bo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izkoristil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obstoječe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vire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partnerje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7A3083-DC61-74AE-CE75-F4630EB2E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317" y="959057"/>
            <a:ext cx="4495800" cy="4495800"/>
          </a:xfrm>
          <a:prstGeom prst="rect">
            <a:avLst/>
          </a:prstGeom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AAFCB562-E714-C837-9042-55861CD063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99097" y="5774879"/>
            <a:ext cx="3381728" cy="284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278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8">
            <a:extLst>
              <a:ext uri="{FF2B5EF4-FFF2-40B4-BE49-F238E27FC236}">
                <a16:creationId xmlns:a16="http://schemas.microsoft.com/office/drawing/2014/main" id="{54C60506-2A11-EA43-EEFE-77D6D017415C}"/>
              </a:ext>
            </a:extLst>
          </p:cNvPr>
          <p:cNvSpPr txBox="1"/>
          <p:nvPr/>
        </p:nvSpPr>
        <p:spPr>
          <a:xfrm>
            <a:off x="6187220" y="2342272"/>
            <a:ext cx="9220200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pomembna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strokovnjake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prizadevajo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spodbujati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regionalni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podpirati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vsej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Evropi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S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takšnim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razmišljanjem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strokovnjaki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ustvarjajo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inovativne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trajnostne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rešitve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izzive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regijah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katerih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tako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prispevajo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k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splošnemu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Evropske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unije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3" name="Picture 2" descr="Free Maze Graphic photo and picture">
            <a:extLst>
              <a:ext uri="{FF2B5EF4-FFF2-40B4-BE49-F238E27FC236}">
                <a16:creationId xmlns:a16="http://schemas.microsoft.com/office/drawing/2014/main" id="{0917FAB8-DF44-B9BC-53CF-EDBD35805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404614"/>
            <a:ext cx="4038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9F33132-71B4-867D-C50E-785E555556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86600" y="9208393"/>
            <a:ext cx="3710720" cy="779251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11826195-C61D-F664-C826-4D18C7866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7FD0590-72BA-688E-5547-53C856D98B4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70ACC44B-7F2D-F831-7ABE-EFF4E84FF90B}"/>
              </a:ext>
            </a:extLst>
          </p:cNvPr>
          <p:cNvSpPr txBox="1"/>
          <p:nvPr/>
        </p:nvSpPr>
        <p:spPr>
          <a:xfrm>
            <a:off x="1752600" y="1080228"/>
            <a:ext cx="104394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B21EE4-94D7-5AC5-71BD-D25C97D961D3}"/>
              </a:ext>
            </a:extLst>
          </p:cNvPr>
          <p:cNvSpPr txBox="1"/>
          <p:nvPr/>
        </p:nvSpPr>
        <p:spPr>
          <a:xfrm>
            <a:off x="3719940" y="5893404"/>
            <a:ext cx="948890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dirty="0" err="1"/>
              <a:t>Ključ</a:t>
            </a:r>
            <a:r>
              <a:rPr lang="en-GB" sz="2800" dirty="0"/>
              <a:t> do </a:t>
            </a:r>
            <a:r>
              <a:rPr lang="en-GB" sz="2800" dirty="0" err="1"/>
              <a:t>razmišljanja</a:t>
            </a:r>
            <a:r>
              <a:rPr lang="en-GB" sz="2800" dirty="0"/>
              <a:t> o </a:t>
            </a:r>
            <a:r>
              <a:rPr lang="en-GB" sz="2800" dirty="0" err="1"/>
              <a:t>pametnih</a:t>
            </a:r>
            <a:r>
              <a:rPr lang="en-GB" sz="2800" dirty="0"/>
              <a:t> </a:t>
            </a:r>
            <a:r>
              <a:rPr lang="en-GB" sz="2800" dirty="0" err="1"/>
              <a:t>rešitvah</a:t>
            </a:r>
            <a:r>
              <a:rPr lang="en-GB" sz="2800" dirty="0"/>
              <a:t> je </a:t>
            </a:r>
            <a:r>
              <a:rPr lang="en-GB" sz="2800" dirty="0" err="1"/>
              <a:t>pripravljenost</a:t>
            </a:r>
            <a:r>
              <a:rPr lang="en-GB" sz="2800" dirty="0"/>
              <a:t> </a:t>
            </a:r>
            <a:r>
              <a:rPr lang="en-GB" sz="2800" dirty="0" err="1"/>
              <a:t>sprejeti</a:t>
            </a:r>
            <a:r>
              <a:rPr lang="en-GB" sz="2800" dirty="0"/>
              <a:t> </a:t>
            </a:r>
            <a:r>
              <a:rPr lang="en-GB" sz="2800" dirty="0" err="1"/>
              <a:t>spremembe</a:t>
            </a:r>
            <a:r>
              <a:rPr lang="en-GB" sz="2800" dirty="0"/>
              <a:t> in </a:t>
            </a:r>
            <a:r>
              <a:rPr lang="en-GB" sz="2800" dirty="0" err="1"/>
              <a:t>inovacije</a:t>
            </a:r>
            <a:r>
              <a:rPr lang="en-GB" sz="2800" dirty="0"/>
              <a:t> </a:t>
            </a:r>
            <a:r>
              <a:rPr lang="en-GB" sz="2800" dirty="0" err="1"/>
              <a:t>ter</a:t>
            </a:r>
            <a:r>
              <a:rPr lang="en-GB" sz="2800" dirty="0"/>
              <a:t> se </a:t>
            </a:r>
            <a:r>
              <a:rPr lang="en-GB" sz="2800" dirty="0" err="1"/>
              <a:t>nenehno</a:t>
            </a:r>
            <a:r>
              <a:rPr lang="en-GB" sz="2800" dirty="0"/>
              <a:t> </a:t>
            </a:r>
            <a:r>
              <a:rPr lang="en-GB" sz="2800" dirty="0" err="1"/>
              <a:t>učiti</a:t>
            </a:r>
            <a:r>
              <a:rPr lang="en-GB" sz="2800" dirty="0"/>
              <a:t> in </a:t>
            </a:r>
            <a:r>
              <a:rPr lang="en-GB" sz="2800" dirty="0" err="1"/>
              <a:t>prilagajati</a:t>
            </a:r>
            <a:r>
              <a:rPr lang="en-GB" sz="2800" dirty="0"/>
              <a:t> </a:t>
            </a:r>
            <a:r>
              <a:rPr lang="en-GB" sz="2800" dirty="0" err="1"/>
              <a:t>novim</a:t>
            </a:r>
            <a:r>
              <a:rPr lang="en-GB" sz="2800" dirty="0"/>
              <a:t> </a:t>
            </a:r>
            <a:r>
              <a:rPr lang="en-GB" sz="2800" dirty="0" err="1"/>
              <a:t>izzivom</a:t>
            </a:r>
            <a:r>
              <a:rPr lang="en-GB" sz="2800" dirty="0"/>
              <a:t>. </a:t>
            </a:r>
            <a:r>
              <a:rPr lang="en-GB" sz="2800" dirty="0" err="1"/>
              <a:t>Če</a:t>
            </a:r>
            <a:r>
              <a:rPr lang="en-GB" sz="2800" dirty="0"/>
              <a:t> </a:t>
            </a:r>
            <a:r>
              <a:rPr lang="en-GB" sz="2800" dirty="0" err="1"/>
              <a:t>ostanemo</a:t>
            </a:r>
            <a:r>
              <a:rPr lang="en-GB" sz="2800" dirty="0"/>
              <a:t> </a:t>
            </a:r>
            <a:r>
              <a:rPr lang="en-GB" sz="2800" dirty="0" err="1"/>
              <a:t>radovedni</a:t>
            </a:r>
            <a:r>
              <a:rPr lang="en-GB" sz="2800" dirty="0"/>
              <a:t>, </a:t>
            </a:r>
            <a:r>
              <a:rPr lang="en-GB" sz="2800" dirty="0" err="1"/>
              <a:t>prilagodljivi</a:t>
            </a:r>
            <a:r>
              <a:rPr lang="en-GB" sz="2800" dirty="0"/>
              <a:t> in </a:t>
            </a:r>
            <a:r>
              <a:rPr lang="en-GB" sz="2800" dirty="0" err="1"/>
              <a:t>odprti</a:t>
            </a:r>
            <a:r>
              <a:rPr lang="en-GB" sz="2800" dirty="0"/>
              <a:t>, </a:t>
            </a:r>
            <a:r>
              <a:rPr lang="en-GB" sz="2800" dirty="0" err="1"/>
              <a:t>lahko</a:t>
            </a:r>
            <a:r>
              <a:rPr lang="en-GB" sz="2800" dirty="0"/>
              <a:t> </a:t>
            </a:r>
            <a:r>
              <a:rPr lang="en-GB" sz="2800" dirty="0" err="1"/>
              <a:t>ustvarimo</a:t>
            </a:r>
            <a:r>
              <a:rPr lang="en-GB" sz="2800" dirty="0"/>
              <a:t> </a:t>
            </a:r>
            <a:r>
              <a:rPr lang="en-GB" sz="2800" dirty="0" err="1"/>
              <a:t>pametnejše</a:t>
            </a:r>
            <a:r>
              <a:rPr lang="en-GB" sz="2800" dirty="0"/>
              <a:t> in </a:t>
            </a:r>
            <a:r>
              <a:rPr lang="en-GB" sz="2800" dirty="0" err="1"/>
              <a:t>bolj</a:t>
            </a:r>
            <a:r>
              <a:rPr lang="en-GB" sz="2800" dirty="0"/>
              <a:t> </a:t>
            </a:r>
            <a:r>
              <a:rPr lang="en-GB" sz="2800" dirty="0" err="1"/>
              <a:t>trajnostne</a:t>
            </a:r>
            <a:r>
              <a:rPr lang="en-GB" sz="2800" dirty="0"/>
              <a:t> </a:t>
            </a:r>
            <a:r>
              <a:rPr lang="en-GB" sz="2800" dirty="0" err="1"/>
              <a:t>rešitve</a:t>
            </a:r>
            <a:r>
              <a:rPr lang="en-GB" sz="2800" dirty="0"/>
              <a:t>, ki </a:t>
            </a:r>
            <a:r>
              <a:rPr lang="en-GB" sz="2800" dirty="0" err="1"/>
              <a:t>koristijo</a:t>
            </a:r>
            <a:r>
              <a:rPr lang="en-GB" sz="2800" dirty="0"/>
              <a:t> </a:t>
            </a:r>
            <a:r>
              <a:rPr lang="en-GB" sz="2800" dirty="0" err="1"/>
              <a:t>tako</a:t>
            </a:r>
            <a:r>
              <a:rPr lang="en-GB" sz="2800" dirty="0"/>
              <a:t> </a:t>
            </a:r>
            <a:r>
              <a:rPr lang="en-GB" sz="2800" dirty="0" err="1"/>
              <a:t>nam</a:t>
            </a:r>
            <a:r>
              <a:rPr lang="en-GB" sz="2800" dirty="0"/>
              <a:t> </a:t>
            </a:r>
            <a:r>
              <a:rPr lang="en-GB" sz="2800" dirty="0" err="1"/>
              <a:t>kot</a:t>
            </a:r>
            <a:r>
              <a:rPr lang="en-GB" sz="2800" dirty="0"/>
              <a:t> </a:t>
            </a:r>
            <a:r>
              <a:rPr lang="en-GB" sz="2800" dirty="0" err="1"/>
              <a:t>našim</a:t>
            </a:r>
            <a:r>
              <a:rPr lang="en-GB" sz="2800" dirty="0"/>
              <a:t> </a:t>
            </a:r>
            <a:r>
              <a:rPr lang="en-GB" sz="2800" dirty="0" err="1"/>
              <a:t>skupnostim</a:t>
            </a:r>
            <a:r>
              <a:rPr lang="sl-SI" sz="2800" dirty="0"/>
              <a:t>.</a:t>
            </a:r>
            <a:endParaRPr lang="en-RO" sz="2800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769AC2AD-311A-4971-DB9C-E2EEEF1A60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003760" y="6412054"/>
            <a:ext cx="1403660" cy="127764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C9B9B303-1EF7-5468-0E87-14D5981937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43526" y="6377965"/>
            <a:ext cx="1403660" cy="1277646"/>
          </a:xfrm>
          <a:prstGeom prst="rect">
            <a:avLst/>
          </a:prstGeom>
        </p:spPr>
      </p:pic>
      <p:pic>
        <p:nvPicPr>
          <p:cNvPr id="12" name="Picture 32">
            <a:extLst>
              <a:ext uri="{FF2B5EF4-FFF2-40B4-BE49-F238E27FC236}">
                <a16:creationId xmlns:a16="http://schemas.microsoft.com/office/drawing/2014/main" id="{7F38DC0D-8D7F-9F89-790D-D325A7F2D5E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6311967" y="-3461350"/>
            <a:ext cx="5364129" cy="5364129"/>
          </a:xfrm>
          <a:prstGeom prst="rect">
            <a:avLst/>
          </a:prstGeom>
        </p:spPr>
      </p:pic>
      <p:grpSp>
        <p:nvGrpSpPr>
          <p:cNvPr id="13" name="Group 36">
            <a:extLst>
              <a:ext uri="{FF2B5EF4-FFF2-40B4-BE49-F238E27FC236}">
                <a16:creationId xmlns:a16="http://schemas.microsoft.com/office/drawing/2014/main" id="{CD469171-A34B-8880-A70C-7ED843757B30}"/>
              </a:ext>
            </a:extLst>
          </p:cNvPr>
          <p:cNvGrpSpPr/>
          <p:nvPr/>
        </p:nvGrpSpPr>
        <p:grpSpPr>
          <a:xfrm>
            <a:off x="-855216" y="8822622"/>
            <a:ext cx="2900572" cy="807705"/>
            <a:chOff x="0" y="0"/>
            <a:chExt cx="3867430" cy="1076939"/>
          </a:xfrm>
        </p:grpSpPr>
        <p:pic>
          <p:nvPicPr>
            <p:cNvPr id="14" name="Picture 37">
              <a:extLst>
                <a:ext uri="{FF2B5EF4-FFF2-40B4-BE49-F238E27FC236}">
                  <a16:creationId xmlns:a16="http://schemas.microsoft.com/office/drawing/2014/main" id="{79C42560-CF98-CD2E-3391-563BE74A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38">
              <a:extLst>
                <a:ext uri="{FF2B5EF4-FFF2-40B4-BE49-F238E27FC236}">
                  <a16:creationId xmlns:a16="http://schemas.microsoft.com/office/drawing/2014/main" id="{D9EBC219-DF19-3499-4B56-0B8D9C03A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4835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784074" y="1894978"/>
            <a:ext cx="14634633" cy="1458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Izjava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o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omejenosti</a:t>
            </a: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 </a:t>
            </a:r>
            <a:r>
              <a:rPr lang="en-US" sz="6410" dirty="0" err="1">
                <a:solidFill>
                  <a:srgbClr val="000000"/>
                </a:solidFill>
                <a:latin typeface="Abhaya Libre Regular Bold"/>
              </a:rPr>
              <a:t>odgovornosti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i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784075" y="2828851"/>
            <a:ext cx="15741892" cy="4002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619"/>
              </a:lnSpc>
            </a:pP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Podpora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Evropske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pripravo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te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pomeni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podpore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vsebini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ki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odraža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le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stališča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avtorjev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in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Komisija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ni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odgovorna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za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kakršno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koli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uporabo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informacij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, ki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jih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ta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publikacija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vsebuje</a:t>
            </a: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 algn="just">
              <a:lnSpc>
                <a:spcPts val="4619"/>
              </a:lnSpc>
            </a:pPr>
            <a:r>
              <a:rPr lang="en-US" sz="3299" spc="-49" dirty="0" err="1">
                <a:solidFill>
                  <a:srgbClr val="000000"/>
                </a:solidFill>
                <a:latin typeface="Abhaya Libre Regular"/>
              </a:rPr>
              <a:t>Proje</a:t>
            </a:r>
            <a:r>
              <a:rPr lang="sl-SI" sz="3299" spc="-49" dirty="0" err="1">
                <a:solidFill>
                  <a:srgbClr val="000000"/>
                </a:solidFill>
                <a:latin typeface="Abhaya Libre Regular"/>
              </a:rPr>
              <a:t>kt</a:t>
            </a:r>
            <a:r>
              <a:rPr lang="en-US" sz="3299" spc="-49" dirty="0">
                <a:solidFill>
                  <a:srgbClr val="000000"/>
                </a:solidFill>
                <a:latin typeface="Abhaya Libre Regular"/>
              </a:rPr>
              <a:t> Nº: 2021-1-RO01-KA220-VET-000028118</a:t>
            </a:r>
          </a:p>
          <a:p>
            <a:pPr algn="just">
              <a:lnSpc>
                <a:spcPts val="461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  <a:p>
            <a:pPr>
              <a:lnSpc>
                <a:spcPts val="3499"/>
              </a:lnSpc>
            </a:pPr>
            <a:endParaRPr lang="en-US" sz="3299" spc="-49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782433" y="7448371"/>
            <a:ext cx="11622266" cy="12388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85502">
            <a:off x="-3467133" y="353201"/>
            <a:ext cx="4352147" cy="434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379619">
            <a:off x="3146606" y="8906714"/>
            <a:ext cx="5810576" cy="58029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47194">
            <a:off x="13506859" y="7477485"/>
            <a:ext cx="5364129" cy="536412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784075" y="6481135"/>
            <a:ext cx="7870946" cy="165289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6632729">
            <a:off x="15049004" y="4145049"/>
            <a:ext cx="4881157" cy="4874760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890147" y="6582429"/>
            <a:ext cx="2900572" cy="807705"/>
            <a:chOff x="0" y="0"/>
            <a:chExt cx="3867430" cy="1076939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F9B55EF-0D9C-7BBD-351A-F8C46F8235EF}"/>
              </a:ext>
            </a:extLst>
          </p:cNvPr>
          <p:cNvSpPr txBox="1"/>
          <p:nvPr/>
        </p:nvSpPr>
        <p:spPr>
          <a:xfrm>
            <a:off x="457200" y="2654968"/>
            <a:ext cx="6757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Razmišljanje</a:t>
            </a:r>
            <a:r>
              <a:rPr lang="en-GB" sz="2400" dirty="0"/>
              <a:t> o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/>
              <a:t>rešitvah</a:t>
            </a:r>
            <a:r>
              <a:rPr lang="en-GB" sz="2400" dirty="0"/>
              <a:t> je </a:t>
            </a:r>
            <a:r>
              <a:rPr lang="en-GB" sz="2400" dirty="0" err="1"/>
              <a:t>proces</a:t>
            </a:r>
            <a:r>
              <a:rPr lang="en-GB" sz="2400" dirty="0"/>
              <a:t> </a:t>
            </a:r>
            <a:r>
              <a:rPr lang="en-GB" sz="2400" dirty="0" err="1"/>
              <a:t>prepoznavanja</a:t>
            </a:r>
            <a:r>
              <a:rPr lang="en-GB" sz="2400" dirty="0"/>
              <a:t> in </a:t>
            </a:r>
            <a:r>
              <a:rPr lang="en-GB" sz="2400" dirty="0" err="1"/>
              <a:t>izvajanja</a:t>
            </a:r>
            <a:r>
              <a:rPr lang="en-GB" sz="2400" dirty="0"/>
              <a:t> </a:t>
            </a:r>
            <a:r>
              <a:rPr lang="en-GB" sz="2400" dirty="0" err="1"/>
              <a:t>inovativnih</a:t>
            </a:r>
            <a:r>
              <a:rPr lang="en-GB" sz="2400" dirty="0"/>
              <a:t> in </a:t>
            </a:r>
            <a:r>
              <a:rPr lang="en-GB" sz="2400" dirty="0" err="1"/>
              <a:t>učinkovitih</a:t>
            </a:r>
            <a:r>
              <a:rPr lang="en-GB" sz="2400" dirty="0"/>
              <a:t> </a:t>
            </a:r>
            <a:r>
              <a:rPr lang="en-GB" sz="2400" dirty="0" err="1"/>
              <a:t>rešitev</a:t>
            </a:r>
            <a:r>
              <a:rPr lang="en-GB" sz="2400" dirty="0"/>
              <a:t> </a:t>
            </a:r>
            <a:r>
              <a:rPr lang="en-GB" sz="2400" dirty="0" err="1"/>
              <a:t>zapletenih</a:t>
            </a:r>
            <a:r>
              <a:rPr lang="en-GB" sz="2400" dirty="0"/>
              <a:t> </a:t>
            </a:r>
            <a:r>
              <a:rPr lang="en-GB" sz="2400" dirty="0" err="1"/>
              <a:t>problemov</a:t>
            </a:r>
            <a:r>
              <a:rPr lang="en-GB" sz="2400" dirty="0"/>
              <a:t>.</a:t>
            </a:r>
            <a:endParaRPr lang="en-RO" sz="2400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69E3AE4-3535-4273-1DC5-578B2C78A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14937" y="2628900"/>
            <a:ext cx="3300663" cy="390754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E8174FA-25A6-CFBE-67C4-A777250D4B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C2C43E10-CD33-3670-8E02-686EDD41FEB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1738D5-9CEB-0C75-8FEE-791DE6C50C53}"/>
              </a:ext>
            </a:extLst>
          </p:cNvPr>
          <p:cNvSpPr txBox="1"/>
          <p:nvPr/>
        </p:nvSpPr>
        <p:spPr>
          <a:xfrm>
            <a:off x="457200" y="4019371"/>
            <a:ext cx="67577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Vključuje</a:t>
            </a:r>
            <a:r>
              <a:rPr lang="en-GB" sz="2400" dirty="0"/>
              <a:t> </a:t>
            </a:r>
            <a:r>
              <a:rPr lang="en-GB" sz="2400" dirty="0" err="1"/>
              <a:t>sistematičen</a:t>
            </a:r>
            <a:r>
              <a:rPr lang="en-GB" sz="2400" dirty="0"/>
              <a:t> in </a:t>
            </a:r>
            <a:r>
              <a:rPr lang="en-GB" sz="2400" dirty="0" err="1"/>
              <a:t>strateški</a:t>
            </a:r>
            <a:r>
              <a:rPr lang="en-GB" sz="2400" dirty="0"/>
              <a:t> </a:t>
            </a:r>
            <a:r>
              <a:rPr lang="en-GB" sz="2400" dirty="0" err="1"/>
              <a:t>pristop</a:t>
            </a:r>
            <a:r>
              <a:rPr lang="en-GB" sz="2400" dirty="0"/>
              <a:t> k </a:t>
            </a:r>
            <a:r>
              <a:rPr lang="en-GB" sz="2400" dirty="0" err="1"/>
              <a:t>reševanju</a:t>
            </a:r>
            <a:r>
              <a:rPr lang="en-GB" sz="2400" dirty="0"/>
              <a:t> </a:t>
            </a:r>
            <a:r>
              <a:rPr lang="en-GB" sz="2400" dirty="0" err="1"/>
              <a:t>problemov</a:t>
            </a:r>
            <a:r>
              <a:rPr lang="en-GB" sz="2400" dirty="0"/>
              <a:t> z </a:t>
            </a:r>
            <a:r>
              <a:rPr lang="en-GB" sz="2400" dirty="0" err="1"/>
              <a:t>uporabo</a:t>
            </a:r>
            <a:r>
              <a:rPr lang="en-GB" sz="2400" dirty="0"/>
              <a:t> </a:t>
            </a:r>
            <a:r>
              <a:rPr lang="en-GB" sz="2400" dirty="0" err="1"/>
              <a:t>kritičnega</a:t>
            </a:r>
            <a:r>
              <a:rPr lang="en-GB" sz="2400" dirty="0"/>
              <a:t> </a:t>
            </a:r>
            <a:r>
              <a:rPr lang="en-GB" sz="2400" dirty="0" err="1"/>
              <a:t>razmišljanja</a:t>
            </a:r>
            <a:r>
              <a:rPr lang="en-GB" sz="2400" dirty="0"/>
              <a:t>, </a:t>
            </a:r>
            <a:r>
              <a:rPr lang="en-GB" sz="2400" dirty="0" err="1"/>
              <a:t>ustvarjalnosti</a:t>
            </a:r>
            <a:r>
              <a:rPr lang="en-GB" sz="2400" dirty="0"/>
              <a:t> in </a:t>
            </a:r>
            <a:r>
              <a:rPr lang="en-GB" sz="2400" dirty="0" err="1"/>
              <a:t>analitičnih</a:t>
            </a:r>
            <a:r>
              <a:rPr lang="en-GB" sz="2400" dirty="0"/>
              <a:t> </a:t>
            </a:r>
            <a:r>
              <a:rPr lang="en-GB" sz="2400" dirty="0" err="1"/>
              <a:t>spretnosti</a:t>
            </a:r>
            <a:r>
              <a:rPr lang="en-GB" sz="2400" dirty="0"/>
              <a:t>.</a:t>
            </a:r>
            <a:endParaRPr lang="en-RO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FA2FEF-60C9-54AA-7E0C-EF2FCA2A8489}"/>
              </a:ext>
            </a:extLst>
          </p:cNvPr>
          <p:cNvSpPr txBox="1"/>
          <p:nvPr/>
        </p:nvSpPr>
        <p:spPr>
          <a:xfrm>
            <a:off x="457200" y="5524500"/>
            <a:ext cx="675773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Razmišljanje</a:t>
            </a:r>
            <a:r>
              <a:rPr lang="en-GB" sz="2400" dirty="0"/>
              <a:t> o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/>
              <a:t>rešitvah</a:t>
            </a:r>
            <a:r>
              <a:rPr lang="en-GB" sz="2400" dirty="0"/>
              <a:t> </a:t>
            </a:r>
            <a:r>
              <a:rPr lang="en-GB" sz="2400" dirty="0" err="1"/>
              <a:t>zahteva</a:t>
            </a:r>
            <a:r>
              <a:rPr lang="en-GB" sz="2400" dirty="0"/>
              <a:t> </a:t>
            </a:r>
            <a:r>
              <a:rPr lang="en-GB" sz="2400" dirty="0" err="1"/>
              <a:t>odprt</a:t>
            </a:r>
            <a:r>
              <a:rPr lang="en-GB" sz="2400" dirty="0"/>
              <a:t> </a:t>
            </a:r>
            <a:r>
              <a:rPr lang="en-GB" sz="2400" dirty="0" err="1"/>
              <a:t>pristop</a:t>
            </a:r>
            <a:r>
              <a:rPr lang="en-GB" sz="2400" dirty="0"/>
              <a:t>, pri </a:t>
            </a:r>
            <a:r>
              <a:rPr lang="en-GB" sz="2400" dirty="0" err="1"/>
              <a:t>katerem</a:t>
            </a:r>
            <a:r>
              <a:rPr lang="en-GB" sz="2400" dirty="0"/>
              <a:t> so </a:t>
            </a:r>
            <a:r>
              <a:rPr lang="en-GB" sz="2400" dirty="0" err="1"/>
              <a:t>posamezniki</a:t>
            </a:r>
            <a:r>
              <a:rPr lang="en-GB" sz="2400" dirty="0"/>
              <a:t> </a:t>
            </a:r>
            <a:r>
              <a:rPr lang="en-GB" sz="2400" dirty="0" err="1"/>
              <a:t>pripravljeni</a:t>
            </a:r>
            <a:r>
              <a:rPr lang="en-GB" sz="2400" dirty="0"/>
              <a:t> </a:t>
            </a:r>
            <a:r>
              <a:rPr lang="en-GB" sz="2400" dirty="0" err="1"/>
              <a:t>izpodbijati</a:t>
            </a:r>
            <a:r>
              <a:rPr lang="en-GB" sz="2400" dirty="0"/>
              <a:t> </a:t>
            </a:r>
            <a:r>
              <a:rPr lang="en-GB" sz="2400" dirty="0" err="1"/>
              <a:t>predpostavke</a:t>
            </a:r>
            <a:r>
              <a:rPr lang="en-GB" sz="2400" dirty="0"/>
              <a:t> in </a:t>
            </a:r>
            <a:r>
              <a:rPr lang="en-GB" sz="2400" dirty="0" err="1"/>
              <a:t>raziskovati</a:t>
            </a:r>
            <a:r>
              <a:rPr lang="en-GB" sz="2400" dirty="0"/>
              <a:t> </a:t>
            </a:r>
            <a:r>
              <a:rPr lang="en-GB" sz="2400" dirty="0" err="1"/>
              <a:t>različne</a:t>
            </a:r>
            <a:r>
              <a:rPr lang="en-GB" sz="2400" dirty="0"/>
              <a:t> </a:t>
            </a:r>
            <a:r>
              <a:rPr lang="en-GB" sz="2400" dirty="0" err="1"/>
              <a:t>perspektive</a:t>
            </a:r>
            <a:r>
              <a:rPr lang="sl-SI" sz="2400" dirty="0"/>
              <a:t>.</a:t>
            </a:r>
            <a:endParaRPr lang="en-RO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FB57F6-C119-522E-EF0A-560B7058026A}"/>
              </a:ext>
            </a:extLst>
          </p:cNvPr>
          <p:cNvSpPr txBox="1"/>
          <p:nvPr/>
        </p:nvSpPr>
        <p:spPr>
          <a:xfrm>
            <a:off x="10668000" y="2695073"/>
            <a:ext cx="7162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400" dirty="0"/>
              <a:t>P</a:t>
            </a:r>
            <a:r>
              <a:rPr lang="en-GB" sz="2400" dirty="0" err="1"/>
              <a:t>ogosto</a:t>
            </a:r>
            <a:r>
              <a:rPr lang="en-GB" sz="2400" dirty="0"/>
              <a:t> se </a:t>
            </a:r>
            <a:r>
              <a:rPr lang="en-GB" sz="2400" dirty="0" err="1"/>
              <a:t>uporablja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področjih</a:t>
            </a:r>
            <a:r>
              <a:rPr lang="en-GB" sz="2400" dirty="0"/>
              <a:t>, </a:t>
            </a:r>
            <a:r>
              <a:rPr lang="en-GB" sz="2400" dirty="0" err="1"/>
              <a:t>kot</a:t>
            </a:r>
            <a:r>
              <a:rPr lang="en-GB" sz="2400" dirty="0"/>
              <a:t> so </a:t>
            </a:r>
            <a:r>
              <a:rPr lang="en-GB" sz="2400" dirty="0" err="1"/>
              <a:t>inženirstvo</a:t>
            </a:r>
            <a:r>
              <a:rPr lang="en-GB" sz="2400" dirty="0"/>
              <a:t>, </a:t>
            </a:r>
            <a:r>
              <a:rPr lang="en-GB" sz="2400" dirty="0" err="1"/>
              <a:t>tehnologija</a:t>
            </a:r>
            <a:r>
              <a:rPr lang="en-GB" sz="2400" dirty="0"/>
              <a:t>, </a:t>
            </a:r>
            <a:r>
              <a:rPr lang="en-GB" sz="2400" dirty="0" err="1"/>
              <a:t>poslovanje</a:t>
            </a:r>
            <a:r>
              <a:rPr lang="en-GB" sz="2400" dirty="0"/>
              <a:t> in </a:t>
            </a:r>
            <a:r>
              <a:rPr lang="en-GB" sz="2400" dirty="0" err="1"/>
              <a:t>trajnostni</a:t>
            </a:r>
            <a:r>
              <a:rPr lang="en-GB" sz="2400" dirty="0"/>
              <a:t> </a:t>
            </a:r>
            <a:r>
              <a:rPr lang="en-GB" sz="2400" dirty="0" err="1"/>
              <a:t>razvoj</a:t>
            </a:r>
            <a:r>
              <a:rPr lang="en-GB" sz="2400" dirty="0"/>
              <a:t>, </a:t>
            </a:r>
            <a:r>
              <a:rPr lang="en-GB" sz="2400" dirty="0" err="1"/>
              <a:t>kjer</a:t>
            </a:r>
            <a:r>
              <a:rPr lang="en-GB" sz="2400" dirty="0"/>
              <a:t> je </a:t>
            </a:r>
            <a:r>
              <a:rPr lang="en-GB" sz="2400" dirty="0" err="1"/>
              <a:t>iskanje</a:t>
            </a:r>
            <a:r>
              <a:rPr lang="en-GB" sz="2400" dirty="0"/>
              <a:t> </a:t>
            </a:r>
            <a:r>
              <a:rPr lang="en-GB" sz="2400" dirty="0" err="1"/>
              <a:t>učinkovitih</a:t>
            </a:r>
            <a:r>
              <a:rPr lang="en-GB" sz="2400" dirty="0"/>
              <a:t> in </a:t>
            </a:r>
            <a:r>
              <a:rPr lang="en-GB" sz="2400" dirty="0" err="1"/>
              <a:t>uspešnih</a:t>
            </a:r>
            <a:r>
              <a:rPr lang="en-GB" sz="2400" dirty="0"/>
              <a:t> </a:t>
            </a:r>
            <a:r>
              <a:rPr lang="en-GB" sz="2400" dirty="0" err="1"/>
              <a:t>rešitev</a:t>
            </a:r>
            <a:r>
              <a:rPr lang="en-GB" sz="2400" dirty="0"/>
              <a:t> </a:t>
            </a:r>
            <a:r>
              <a:rPr lang="en-GB" sz="2400" dirty="0" err="1"/>
              <a:t>ključnega</a:t>
            </a:r>
            <a:r>
              <a:rPr lang="en-GB" sz="2400" dirty="0"/>
              <a:t> </a:t>
            </a:r>
            <a:r>
              <a:rPr lang="en-GB" sz="2400" dirty="0" err="1"/>
              <a:t>pomena</a:t>
            </a:r>
            <a:r>
              <a:rPr lang="en-GB" sz="2400" dirty="0"/>
              <a:t>.</a:t>
            </a:r>
            <a:r>
              <a:rPr lang="sl-SI" sz="2400" dirty="0"/>
              <a:t> </a:t>
            </a:r>
            <a:endParaRPr lang="en-RO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4FB0FA-E123-0865-E94A-FC0928104F31}"/>
              </a:ext>
            </a:extLst>
          </p:cNvPr>
          <p:cNvSpPr txBox="1"/>
          <p:nvPr/>
        </p:nvSpPr>
        <p:spPr>
          <a:xfrm>
            <a:off x="10667999" y="4358670"/>
            <a:ext cx="70104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dirty="0" err="1"/>
              <a:t>Pametno</a:t>
            </a:r>
            <a:r>
              <a:rPr lang="en-GB" sz="2400" dirty="0"/>
              <a:t> </a:t>
            </a:r>
            <a:r>
              <a:rPr lang="en-GB" sz="2400" dirty="0" err="1"/>
              <a:t>razmišljanje</a:t>
            </a:r>
            <a:r>
              <a:rPr lang="en-GB" sz="2400" dirty="0"/>
              <a:t> o </a:t>
            </a:r>
            <a:r>
              <a:rPr lang="en-GB" sz="2400" dirty="0" err="1"/>
              <a:t>rešitvah</a:t>
            </a:r>
            <a:r>
              <a:rPr lang="en-GB" sz="2400" dirty="0"/>
              <a:t> </a:t>
            </a:r>
            <a:r>
              <a:rPr lang="en-GB" sz="2400" dirty="0" err="1"/>
              <a:t>poudarja</a:t>
            </a:r>
            <a:r>
              <a:rPr lang="en-GB" sz="2400" dirty="0"/>
              <a:t> </a:t>
            </a:r>
            <a:r>
              <a:rPr lang="en-GB" sz="2400" dirty="0" err="1"/>
              <a:t>tudi</a:t>
            </a:r>
            <a:r>
              <a:rPr lang="en-GB" sz="2400" dirty="0"/>
              <a:t> sodelovanje in </a:t>
            </a:r>
            <a:r>
              <a:rPr lang="en-GB" sz="2400" dirty="0" err="1"/>
              <a:t>timsko</a:t>
            </a:r>
            <a:r>
              <a:rPr lang="en-GB" sz="2400" dirty="0"/>
              <a:t> </a:t>
            </a:r>
            <a:r>
              <a:rPr lang="en-GB" sz="2400" dirty="0" err="1"/>
              <a:t>delo</a:t>
            </a:r>
            <a:r>
              <a:rPr lang="en-GB" sz="2400" dirty="0"/>
              <a:t>, </a:t>
            </a:r>
            <a:r>
              <a:rPr lang="en-GB" sz="2400" dirty="0" err="1"/>
              <a:t>saj</a:t>
            </a:r>
            <a:r>
              <a:rPr lang="en-GB" sz="2400" dirty="0"/>
              <a:t> </a:t>
            </a:r>
            <a:r>
              <a:rPr lang="en-GB" sz="2400" dirty="0" err="1"/>
              <a:t>lahko</a:t>
            </a:r>
            <a:r>
              <a:rPr lang="en-GB" sz="2400" dirty="0"/>
              <a:t> </a:t>
            </a:r>
            <a:r>
              <a:rPr lang="en-GB" sz="2400" dirty="0" err="1"/>
              <a:t>posamezniki</a:t>
            </a:r>
            <a:r>
              <a:rPr lang="en-GB" sz="2400" dirty="0"/>
              <a:t> z </a:t>
            </a:r>
            <a:r>
              <a:rPr lang="en-GB" sz="2400" dirty="0" err="1"/>
              <a:t>različnim</a:t>
            </a:r>
            <a:r>
              <a:rPr lang="en-GB" sz="2400" dirty="0"/>
              <a:t> </a:t>
            </a:r>
            <a:r>
              <a:rPr lang="en-GB" sz="2400" dirty="0" err="1"/>
              <a:t>predznanjem</a:t>
            </a:r>
            <a:r>
              <a:rPr lang="en-GB" sz="2400" dirty="0"/>
              <a:t> in </a:t>
            </a:r>
            <a:r>
              <a:rPr lang="en-GB" sz="2400" dirty="0" err="1"/>
              <a:t>naborom</a:t>
            </a:r>
            <a:r>
              <a:rPr lang="en-GB" sz="2400" dirty="0"/>
              <a:t> </a:t>
            </a:r>
            <a:r>
              <a:rPr lang="en-GB" sz="2400" dirty="0" err="1"/>
              <a:t>spretnosti</a:t>
            </a:r>
            <a:r>
              <a:rPr lang="en-GB" sz="2400" dirty="0"/>
              <a:t> </a:t>
            </a:r>
            <a:r>
              <a:rPr lang="en-GB" sz="2400" dirty="0" err="1"/>
              <a:t>vnesejo</a:t>
            </a:r>
            <a:r>
              <a:rPr lang="en-GB" sz="2400" dirty="0"/>
              <a:t> </a:t>
            </a:r>
            <a:r>
              <a:rPr lang="en-GB" sz="2400" dirty="0" err="1"/>
              <a:t>edinstvene</a:t>
            </a:r>
            <a:r>
              <a:rPr lang="en-GB" sz="2400" dirty="0"/>
              <a:t> </a:t>
            </a:r>
            <a:r>
              <a:rPr lang="en-GB" sz="2400" dirty="0" err="1"/>
              <a:t>poglede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problem.</a:t>
            </a:r>
            <a:endParaRPr lang="en-RO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15C33B-A885-C050-8440-130CAA9F122E}"/>
              </a:ext>
            </a:extLst>
          </p:cNvPr>
          <p:cNvSpPr txBox="1"/>
          <p:nvPr/>
        </p:nvSpPr>
        <p:spPr>
          <a:xfrm>
            <a:off x="10668000" y="6124664"/>
            <a:ext cx="70103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sl-SI" sz="2400" dirty="0"/>
              <a:t>Zaradi vse večje kompleksnosti sodobnih izzivov postaja razmišljanje o pametnih rešitvah vse pomembnejše, saj nam omogoča učinkovitejše in uspešnejše reševanje problemov ter na koncu ustvarjanje boljšega sveta za vse.</a:t>
            </a:r>
            <a:endParaRPr lang="en-RO" sz="2400" dirty="0"/>
          </a:p>
        </p:txBody>
      </p:sp>
      <p:sp>
        <p:nvSpPr>
          <p:cNvPr id="19" name="TextBox 9">
            <a:extLst>
              <a:ext uri="{FF2B5EF4-FFF2-40B4-BE49-F238E27FC236}">
                <a16:creationId xmlns:a16="http://schemas.microsoft.com/office/drawing/2014/main" id="{98E9F57C-3410-C098-5B51-D7D0D80F268E}"/>
              </a:ext>
            </a:extLst>
          </p:cNvPr>
          <p:cNvSpPr txBox="1"/>
          <p:nvPr/>
        </p:nvSpPr>
        <p:spPr>
          <a:xfrm>
            <a:off x="4905857" y="1314102"/>
            <a:ext cx="95250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45123200-A8BF-1E58-4878-FD43F40F2D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21" name="Picture 24">
            <a:extLst>
              <a:ext uri="{FF2B5EF4-FFF2-40B4-BE49-F238E27FC236}">
                <a16:creationId xmlns:a16="http://schemas.microsoft.com/office/drawing/2014/main" id="{3186A36D-9A1B-A09F-66B2-D76907F242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32057" y="7475621"/>
            <a:ext cx="2767262" cy="100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1508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6311071" y="9974892"/>
            <a:ext cx="8717938" cy="92923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752600" y="1000769"/>
            <a:ext cx="137160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endParaRPr lang="en-US" sz="5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8C08ECAC-1909-B53D-8649-EC1E2F633D85}"/>
              </a:ext>
            </a:extLst>
          </p:cNvPr>
          <p:cNvSpPr txBox="1"/>
          <p:nvPr/>
        </p:nvSpPr>
        <p:spPr>
          <a:xfrm>
            <a:off x="3871769" y="3240271"/>
            <a:ext cx="13345705" cy="62786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Opredelitev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problema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jasno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opredelite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opredelite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problem, ki ga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poskušate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Zberite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informacije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Raziščite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zberite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podatke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povezane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problemom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ustrezne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trende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panogi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Viharjenje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možganov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Viharjenje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možganov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ustvarjanje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idej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možnih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Spodbujajte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različne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poglede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skladu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standardi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Ovrednotite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možnosti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Ocenite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možne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rešitve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določite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njihovo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izvedljivost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vpliv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tveganja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Sprejemanje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odločitev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Na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podlagi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vrednotenja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odločite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najboljši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rešitvi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načrtujte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njeno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izvedbo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Spremljajte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napredek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Redno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spremljajte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napredek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ocenite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deluje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bilo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načrtovano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Če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ne,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bodite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pripravljeni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prilagoditve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preučitev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alternativnih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rešitev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marL="457200" indent="-457200" algn="just">
              <a:buFont typeface="+mj-lt"/>
              <a:buAutoNum type="arabicPeriod"/>
            </a:pP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457200" indent="-457200" algn="just">
              <a:buFont typeface="+mj-lt"/>
              <a:buAutoNum type="arabicPeriod"/>
            </a:pP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Nenehno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izboljševanje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Neprestano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ocenjujte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izboljšujte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rešitev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skozi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čas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, pri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čemer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prilagodite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spreminjajočim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400" b="0" i="1" dirty="0" err="1">
                <a:solidFill>
                  <a:srgbClr val="374151"/>
                </a:solidFill>
                <a:effectLst/>
                <a:latin typeface="Söhne"/>
              </a:rPr>
              <a:t>okoliščinam</a:t>
            </a:r>
            <a:r>
              <a:rPr lang="en-GB" sz="2400" b="0" i="1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in se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učite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preteklih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izkušenj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pPr algn="just"/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7" name="Picture 10">
            <a:extLst>
              <a:ext uri="{FF2B5EF4-FFF2-40B4-BE49-F238E27FC236}">
                <a16:creationId xmlns:a16="http://schemas.microsoft.com/office/drawing/2014/main" id="{92B29B94-0F72-0B16-75E2-68988B6D338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3457367"/>
            <a:ext cx="481336" cy="4813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448C05-355A-E8C2-632C-3FD11D45C280}"/>
              </a:ext>
            </a:extLst>
          </p:cNvPr>
          <p:cNvSpPr txBox="1"/>
          <p:nvPr/>
        </p:nvSpPr>
        <p:spPr>
          <a:xfrm>
            <a:off x="1371600" y="1904526"/>
            <a:ext cx="148094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b="0" i="0">
                <a:solidFill>
                  <a:srgbClr val="374151"/>
                </a:solidFill>
                <a:effectLst/>
                <a:latin typeface="Söhne"/>
              </a:rPr>
              <a:t>Vključuje sistematičen in ustvarjalen pristop pri iskanju rešitev za probleme ali izzive. Zahteva, da se umaknemo od obravnavanega problema in nanj pogledamo z različnih zornih kotov, upoštevamo več možnosti in sprejemamo odločitve, ki temeljijo na podatkih. Nasveti za uporabo razmišljanja o pametnih rešitvah: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FF7644-E1E0-FA9B-391B-029AD1EE8E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3968782"/>
            <a:ext cx="481336" cy="481336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C28B05FB-1EA1-27DA-024E-8E3279ED27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4790673"/>
            <a:ext cx="481336" cy="481336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74FF6D48-8F46-7C17-ADEC-BFDCCB60CF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5660851"/>
            <a:ext cx="481336" cy="4813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B7E68425-1D1D-5A79-0D05-1E48B07D5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6621015"/>
            <a:ext cx="481336" cy="4813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3BCDE617-4967-B1CF-AB00-9489D86320E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034568" y="7491193"/>
            <a:ext cx="481336" cy="481336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48573707-882F-A73D-EBD9-879A9D5791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67000" y="8451358"/>
            <a:ext cx="481336" cy="481336"/>
          </a:xfrm>
          <a:prstGeom prst="rect">
            <a:avLst/>
          </a:prstGeom>
        </p:spPr>
      </p:pic>
      <p:pic>
        <p:nvPicPr>
          <p:cNvPr id="18" name="Picture 32">
            <a:extLst>
              <a:ext uri="{FF2B5EF4-FFF2-40B4-BE49-F238E27FC236}">
                <a16:creationId xmlns:a16="http://schemas.microsoft.com/office/drawing/2014/main" id="{E805CB7C-0279-ABF3-DA5A-0C3C0C776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6444132" y="-3637763"/>
            <a:ext cx="3726231" cy="3726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1513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33068947-EEB8-D52F-A944-C70025CB44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E100B6E3-038A-9449-7BF6-0A07EFB105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C9FD164-D61A-CC8F-BFD4-0D10E3705D3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28">
            <a:extLst>
              <a:ext uri="{FF2B5EF4-FFF2-40B4-BE49-F238E27FC236}">
                <a16:creationId xmlns:a16="http://schemas.microsoft.com/office/drawing/2014/main" id="{AAA711A5-C35E-9F84-9F35-D3F37B6FCA94}"/>
              </a:ext>
            </a:extLst>
          </p:cNvPr>
          <p:cNvSpPr txBox="1"/>
          <p:nvPr/>
        </p:nvSpPr>
        <p:spPr>
          <a:xfrm>
            <a:off x="7908610" y="3173730"/>
            <a:ext cx="908399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3200" b="0" i="0">
                <a:solidFill>
                  <a:srgbClr val="374151"/>
                </a:solidFill>
                <a:effectLst/>
                <a:latin typeface="Söhne"/>
              </a:rPr>
              <a:t>Razmišljanje o pametnih rešitvah se lahko uporablja na različnih področjih in v različnih panogah, vključno z regionalnim razvojem, poklicnim izobraževanjem in usposabljanjem ter v razvojnih agencijah in krogih odločanja. To je lahko dragocena spretnost v nenehno spreminjajočem se in dinamičnem okolju, na primer v okviru Evropske unije in programa Erasmus.</a:t>
            </a:r>
            <a:endParaRPr lang="en-GB" sz="32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pic>
        <p:nvPicPr>
          <p:cNvPr id="6" name="Picture 2" descr="Free Board Chalk photo and picture">
            <a:extLst>
              <a:ext uri="{FF2B5EF4-FFF2-40B4-BE49-F238E27FC236}">
                <a16:creationId xmlns:a16="http://schemas.microsoft.com/office/drawing/2014/main" id="{23CCD460-CD57-83BA-8849-B29520767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58" y="2180334"/>
            <a:ext cx="5052967" cy="33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B9752A30-F0E0-988A-12A7-9BE36AF8D576}"/>
              </a:ext>
            </a:extLst>
          </p:cNvPr>
          <p:cNvSpPr txBox="1"/>
          <p:nvPr/>
        </p:nvSpPr>
        <p:spPr>
          <a:xfrm>
            <a:off x="4754404" y="1216884"/>
            <a:ext cx="10942795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910E4FFF-8048-1AB9-801C-13D58C81E8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629400" y="3221476"/>
            <a:ext cx="1069138" cy="1286360"/>
          </a:xfrm>
          <a:prstGeom prst="rect">
            <a:avLst/>
          </a:prstGeom>
        </p:spPr>
      </p:pic>
      <p:grpSp>
        <p:nvGrpSpPr>
          <p:cNvPr id="9" name="Group 36">
            <a:extLst>
              <a:ext uri="{FF2B5EF4-FFF2-40B4-BE49-F238E27FC236}">
                <a16:creationId xmlns:a16="http://schemas.microsoft.com/office/drawing/2014/main" id="{8FD21ACA-3EA7-0323-9B6A-0E2E1170CC2A}"/>
              </a:ext>
            </a:extLst>
          </p:cNvPr>
          <p:cNvGrpSpPr/>
          <p:nvPr/>
        </p:nvGrpSpPr>
        <p:grpSpPr>
          <a:xfrm>
            <a:off x="-681327" y="8801676"/>
            <a:ext cx="2900572" cy="807705"/>
            <a:chOff x="0" y="0"/>
            <a:chExt cx="3867430" cy="1076939"/>
          </a:xfrm>
        </p:grpSpPr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590F1C65-2E41-1B8D-A10B-5BE2C3C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BDC71CD0-9F16-2E93-E082-52DCE2CD2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2" name="Picture 32">
            <a:extLst>
              <a:ext uri="{FF2B5EF4-FFF2-40B4-BE49-F238E27FC236}">
                <a16:creationId xmlns:a16="http://schemas.microsoft.com/office/drawing/2014/main" id="{0923AC49-9FE6-8BC9-65D3-F0B138A2AF2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6452336" y="-3412970"/>
            <a:ext cx="5364129" cy="536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643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solutions thinking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766791" y="2699898"/>
            <a:ext cx="9492375" cy="30162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Zdravstveno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varstvo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okviru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zdravstva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"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"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proučevanje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podatkov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trendov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potreb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ustvarjanje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novih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inovativnih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načinov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zagotavljanja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zdravstvenih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storitev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Bolnišnica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primer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telemedicino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povezovanje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bolniki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daljavo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algoritme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strojnega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učenja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natančnejše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hitrejše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diagnosticiranje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bolnikov</a:t>
            </a:r>
            <a:endParaRPr lang="en-GB" sz="28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2539707" y="1099263"/>
            <a:ext cx="10489690" cy="448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3600" b="1" dirty="0">
                <a:solidFill>
                  <a:srgbClr val="374151"/>
                </a:solidFill>
                <a:latin typeface="Söhne"/>
              </a:rPr>
              <a:t>Primeri r</a:t>
            </a:r>
            <a:r>
              <a:rPr lang="en-GB" sz="3600" b="1" i="0" dirty="0" err="1">
                <a:solidFill>
                  <a:srgbClr val="374151"/>
                </a:solidFill>
                <a:effectLst/>
                <a:latin typeface="Söhne"/>
              </a:rPr>
              <a:t>azmišljanj</a:t>
            </a:r>
            <a:r>
              <a:rPr lang="sl-SI" sz="3600" b="1" i="0" dirty="0">
                <a:solidFill>
                  <a:srgbClr val="374151"/>
                </a:solidFill>
                <a:effectLst/>
                <a:latin typeface="Söhne"/>
              </a:rPr>
              <a:t>a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3600" b="1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600" b="1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722713" y="6114692"/>
            <a:ext cx="9492375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Energetika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energetskem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sektorju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bi to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pomenilo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novih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tehnologij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sistemov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trajnostni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okolju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prijazni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Podjetje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primer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razvija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nove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tehnologije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vetrnih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turbin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proizvajajo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več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energije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hkrati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porabijo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manj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zemlje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prizadeva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energetsko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učinkovitejših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zasnov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stavb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6800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en-US" sz="3199" dirty="0">
                  <a:solidFill>
                    <a:srgbClr val="FEFEFE"/>
                  </a:solidFill>
                  <a:latin typeface="Abhaya Libre Regular"/>
                </a:rPr>
                <a:t>smart solutions thinking</a:t>
              </a: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Izobraževanje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Pri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ustvarjanju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novih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načinov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izvajanja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programov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izobraževanja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usposabljanja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uporabite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tehnologijo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podatke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Univerza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primer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uporabi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spletne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učne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platforme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da bi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dosegla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študente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oddaljenih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lokacijah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uporabi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simulacije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virtualne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resničnosti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zagotavljanje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praktičnih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izkušenj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400" b="0" i="0" dirty="0" err="1">
                <a:solidFill>
                  <a:srgbClr val="374151"/>
                </a:solidFill>
                <a:effectLst/>
                <a:latin typeface="Söhne"/>
              </a:rPr>
              <a:t>usposabljanju</a:t>
            </a:r>
            <a:r>
              <a:rPr lang="en-GB" sz="24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310553" y="1507628"/>
            <a:ext cx="1048969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3600" b="1" dirty="0">
                <a:solidFill>
                  <a:srgbClr val="374151"/>
                </a:solidFill>
                <a:latin typeface="Söhne"/>
              </a:rPr>
              <a:t>Primeri razmišljanja o pametnih rešitvah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1440359" y="108198"/>
            <a:ext cx="2502663" cy="2502663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4454156" y="8161068"/>
            <a:ext cx="2029361" cy="2026701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825376" y="7661156"/>
            <a:ext cx="2252717" cy="225271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204695" y="8868809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701149" y="4540675"/>
            <a:ext cx="9492375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Prevoz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prometnem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sektorju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"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"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novih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tehnologij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sistemov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omogočajo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varnejši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učinkovitejši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okolju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prijaznejši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promet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Podjetje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primer dela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razvoju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avtonomnih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vozil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vozijo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sama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uporablja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podatke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analitiko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optimizacijo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prometnih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zmanjšanje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zastojev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28" name="TextBox 30">
            <a:extLst>
              <a:ext uri="{FF2B5EF4-FFF2-40B4-BE49-F238E27FC236}">
                <a16:creationId xmlns:a16="http://schemas.microsoft.com/office/drawing/2014/main" id="{1DC91000-5878-3976-2BC2-3EF0ED1A330E}"/>
              </a:ext>
            </a:extLst>
          </p:cNvPr>
          <p:cNvSpPr txBox="1"/>
          <p:nvPr/>
        </p:nvSpPr>
        <p:spPr>
          <a:xfrm>
            <a:off x="1634048" y="6672061"/>
            <a:ext cx="992475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400" dirty="0"/>
              <a:t>IV </a:t>
            </a:r>
            <a:r>
              <a:rPr lang="en-GB" sz="2400" dirty="0" err="1"/>
              <a:t>vsakem</a:t>
            </a:r>
            <a:r>
              <a:rPr lang="en-GB" sz="2400" dirty="0"/>
              <a:t> od </a:t>
            </a:r>
            <a:r>
              <a:rPr lang="en-GB" sz="2400" dirty="0" err="1"/>
              <a:t>teh</a:t>
            </a:r>
            <a:r>
              <a:rPr lang="en-GB" sz="2400" dirty="0"/>
              <a:t> </a:t>
            </a:r>
            <a:r>
              <a:rPr lang="en-GB" sz="2400" dirty="0" err="1"/>
              <a:t>primerov</a:t>
            </a:r>
            <a:r>
              <a:rPr lang="en-GB" sz="2400" dirty="0"/>
              <a:t> je </a:t>
            </a:r>
            <a:r>
              <a:rPr lang="en-GB" sz="2400" dirty="0" err="1"/>
              <a:t>bilo</a:t>
            </a:r>
            <a:r>
              <a:rPr lang="en-GB" sz="2400" dirty="0"/>
              <a:t> </a:t>
            </a:r>
            <a:r>
              <a:rPr lang="en-GB" sz="2400" dirty="0" err="1"/>
              <a:t>razmišljanje</a:t>
            </a:r>
            <a:r>
              <a:rPr lang="en-GB" sz="2400" dirty="0"/>
              <a:t> o </a:t>
            </a:r>
            <a:r>
              <a:rPr lang="en-GB" sz="2400" dirty="0" err="1"/>
              <a:t>pametnih</a:t>
            </a:r>
            <a:r>
              <a:rPr lang="en-GB" sz="2400" dirty="0"/>
              <a:t> </a:t>
            </a:r>
            <a:r>
              <a:rPr lang="en-GB" sz="2400" dirty="0" err="1"/>
              <a:t>rešitvah</a:t>
            </a:r>
            <a:r>
              <a:rPr lang="en-GB" sz="2400" dirty="0"/>
              <a:t> </a:t>
            </a:r>
            <a:r>
              <a:rPr lang="en-GB" sz="2400" dirty="0" err="1"/>
              <a:t>uporabljeno</a:t>
            </a:r>
            <a:r>
              <a:rPr lang="en-GB" sz="2400" dirty="0"/>
              <a:t> </a:t>
            </a:r>
            <a:r>
              <a:rPr lang="en-GB" sz="2400" dirty="0" err="1"/>
              <a:t>tako</a:t>
            </a:r>
            <a:r>
              <a:rPr lang="en-GB" sz="2400" dirty="0"/>
              <a:t>, da so </a:t>
            </a:r>
            <a:r>
              <a:rPr lang="en-GB" sz="2400" dirty="0" err="1"/>
              <a:t>bili</a:t>
            </a:r>
            <a:r>
              <a:rPr lang="en-GB" sz="2400" dirty="0"/>
              <a:t> </a:t>
            </a:r>
            <a:r>
              <a:rPr lang="en-GB" sz="2400" dirty="0" err="1"/>
              <a:t>analizirani</a:t>
            </a:r>
            <a:r>
              <a:rPr lang="en-GB" sz="2400" dirty="0"/>
              <a:t> </a:t>
            </a:r>
            <a:r>
              <a:rPr lang="en-GB" sz="2400" dirty="0" err="1"/>
              <a:t>temeljni</a:t>
            </a:r>
            <a:r>
              <a:rPr lang="en-GB" sz="2400" dirty="0"/>
              <a:t> </a:t>
            </a:r>
            <a:r>
              <a:rPr lang="en-GB" sz="2400" dirty="0" err="1"/>
              <a:t>vzroki</a:t>
            </a:r>
            <a:r>
              <a:rPr lang="en-GB" sz="2400" dirty="0"/>
              <a:t> </a:t>
            </a:r>
            <a:r>
              <a:rPr lang="en-GB" sz="2400" dirty="0" err="1"/>
              <a:t>problema</a:t>
            </a:r>
            <a:r>
              <a:rPr lang="en-GB" sz="2400" dirty="0"/>
              <a:t> in </a:t>
            </a:r>
            <a:r>
              <a:rPr lang="en-GB" sz="2400" dirty="0" err="1"/>
              <a:t>izvedene</a:t>
            </a:r>
            <a:r>
              <a:rPr lang="en-GB" sz="2400" dirty="0"/>
              <a:t> </a:t>
            </a:r>
            <a:r>
              <a:rPr lang="en-GB" sz="2400" dirty="0" err="1"/>
              <a:t>ciljno</a:t>
            </a:r>
            <a:r>
              <a:rPr lang="en-GB" sz="2400" dirty="0"/>
              <a:t> </a:t>
            </a:r>
            <a:r>
              <a:rPr lang="en-GB" sz="2400" dirty="0" err="1"/>
              <a:t>usmerjene</a:t>
            </a:r>
            <a:r>
              <a:rPr lang="en-GB" sz="2400" dirty="0"/>
              <a:t> </a:t>
            </a:r>
            <a:r>
              <a:rPr lang="en-GB" sz="2400" dirty="0" err="1"/>
              <a:t>rešitve</a:t>
            </a:r>
            <a:r>
              <a:rPr lang="en-GB" sz="2400" dirty="0"/>
              <a:t> za </a:t>
            </a:r>
            <a:r>
              <a:rPr lang="en-GB" sz="2400" dirty="0" err="1"/>
              <a:t>odpravo</a:t>
            </a:r>
            <a:r>
              <a:rPr lang="en-GB" sz="2400" dirty="0"/>
              <a:t> </a:t>
            </a:r>
            <a:r>
              <a:rPr lang="en-GB" sz="2400" dirty="0" err="1"/>
              <a:t>teh</a:t>
            </a:r>
            <a:r>
              <a:rPr lang="en-GB" sz="2400" dirty="0"/>
              <a:t> </a:t>
            </a:r>
            <a:r>
              <a:rPr lang="en-GB" sz="2400" dirty="0" err="1"/>
              <a:t>vzrokov</a:t>
            </a:r>
            <a:r>
              <a:rPr lang="en-GB" sz="2400" dirty="0"/>
              <a:t>. Ta </a:t>
            </a:r>
            <a:r>
              <a:rPr lang="en-GB" sz="2400" dirty="0" err="1"/>
              <a:t>pristop</a:t>
            </a:r>
            <a:r>
              <a:rPr lang="en-GB" sz="2400" dirty="0"/>
              <a:t> je </a:t>
            </a:r>
            <a:r>
              <a:rPr lang="en-GB" sz="2400" dirty="0" err="1"/>
              <a:t>mogoče</a:t>
            </a:r>
            <a:r>
              <a:rPr lang="en-GB" sz="2400" dirty="0"/>
              <a:t> </a:t>
            </a:r>
            <a:r>
              <a:rPr lang="en-GB" sz="2400" dirty="0" err="1"/>
              <a:t>uporabiti</a:t>
            </a:r>
            <a:r>
              <a:rPr lang="en-GB" sz="2400" dirty="0"/>
              <a:t> za </a:t>
            </a:r>
            <a:r>
              <a:rPr lang="en-GB" sz="2400" dirty="0" err="1"/>
              <a:t>številne</a:t>
            </a:r>
            <a:r>
              <a:rPr lang="en-GB" sz="2400" dirty="0"/>
              <a:t> </a:t>
            </a:r>
            <a:r>
              <a:rPr lang="en-GB" sz="2400" dirty="0" err="1"/>
              <a:t>izzive</a:t>
            </a:r>
            <a:r>
              <a:rPr lang="en-GB" sz="2400" dirty="0"/>
              <a:t> v </a:t>
            </a:r>
            <a:r>
              <a:rPr lang="en-GB" sz="2400" dirty="0" err="1"/>
              <a:t>različnih</a:t>
            </a:r>
            <a:r>
              <a:rPr lang="en-GB" sz="2400" dirty="0"/>
              <a:t> </a:t>
            </a:r>
            <a:r>
              <a:rPr lang="en-GB" sz="2400" dirty="0" err="1"/>
              <a:t>panogah</a:t>
            </a:r>
            <a:r>
              <a:rPr lang="en-GB" sz="2400" dirty="0"/>
              <a:t> in </a:t>
            </a:r>
            <a:r>
              <a:rPr lang="en-GB" sz="2400" dirty="0" err="1"/>
              <a:t>lahko</a:t>
            </a:r>
            <a:r>
              <a:rPr lang="en-GB" sz="2400" dirty="0"/>
              <a:t> </a:t>
            </a:r>
            <a:r>
              <a:rPr lang="en-GB" sz="2400" dirty="0" err="1"/>
              <a:t>privede</a:t>
            </a:r>
            <a:r>
              <a:rPr lang="en-GB" sz="2400" dirty="0"/>
              <a:t> do </a:t>
            </a:r>
            <a:r>
              <a:rPr lang="en-GB" sz="2400" dirty="0" err="1"/>
              <a:t>učinkovitejših</a:t>
            </a:r>
            <a:r>
              <a:rPr lang="en-GB" sz="2400" dirty="0"/>
              <a:t> in </a:t>
            </a:r>
            <a:r>
              <a:rPr lang="en-GB" sz="2400" dirty="0" err="1"/>
              <a:t>uspešnejših</a:t>
            </a:r>
            <a:r>
              <a:rPr lang="en-GB" sz="2400" dirty="0"/>
              <a:t> </a:t>
            </a:r>
            <a:r>
              <a:rPr lang="en-GB" sz="2400" dirty="0" err="1"/>
              <a:t>rešitev</a:t>
            </a:r>
            <a:r>
              <a:rPr lang="en-GB" sz="2400" dirty="0"/>
              <a:t>.</a:t>
            </a:r>
            <a:endParaRPr lang="en-GB" sz="2400" b="0" i="0" dirty="0">
              <a:solidFill>
                <a:srgbClr val="374151"/>
              </a:solidFill>
              <a:effectLst/>
              <a:latin typeface="Söhne"/>
            </a:endParaRPr>
          </a:p>
        </p:txBody>
      </p:sp>
    </p:spTree>
    <p:extLst>
      <p:ext uri="{BB962C8B-B14F-4D97-AF65-F5344CB8AC3E}">
        <p14:creationId xmlns:p14="http://schemas.microsoft.com/office/powerpoint/2010/main" val="41703789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5974143" y="8370333"/>
            <a:ext cx="10675280" cy="1137869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9614497">
            <a:off x="17215841" y="8047725"/>
            <a:ext cx="4352147" cy="4346443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0371593" y="1686837"/>
            <a:ext cx="6446740" cy="3414557"/>
            <a:chOff x="-10605" y="-148534"/>
            <a:chExt cx="2377441" cy="1780625"/>
          </a:xfrm>
        </p:grpSpPr>
        <p:sp>
          <p:nvSpPr>
            <p:cNvPr id="8" name="Freeform 8"/>
            <p:cNvSpPr/>
            <p:nvPr/>
          </p:nvSpPr>
          <p:spPr>
            <a:xfrm>
              <a:off x="-10605" y="-148534"/>
              <a:ext cx="2377441" cy="1780625"/>
            </a:xfrm>
            <a:custGeom>
              <a:avLst/>
              <a:gdLst/>
              <a:ahLst/>
              <a:cxnLst/>
              <a:rect l="l" t="t" r="r" b="b"/>
              <a:pathLst>
                <a:path w="2377441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09" y="132080"/>
                    <a:pt x="1635759" y="125730"/>
                  </a:cubicBezTo>
                  <a:cubicBezTo>
                    <a:pt x="1631949" y="121920"/>
                    <a:pt x="1629409" y="123190"/>
                    <a:pt x="1625599" y="125730"/>
                  </a:cubicBezTo>
                  <a:lnTo>
                    <a:pt x="1617979" y="133350"/>
                  </a:lnTo>
                  <a:cubicBezTo>
                    <a:pt x="1616709" y="134620"/>
                    <a:pt x="1614169" y="134620"/>
                    <a:pt x="1612899" y="134620"/>
                  </a:cubicBezTo>
                  <a:lnTo>
                    <a:pt x="1605279" y="134620"/>
                  </a:lnTo>
                  <a:cubicBezTo>
                    <a:pt x="1600199" y="134620"/>
                    <a:pt x="1595119" y="133350"/>
                    <a:pt x="1590040" y="132080"/>
                  </a:cubicBezTo>
                  <a:cubicBezTo>
                    <a:pt x="1583690" y="130810"/>
                    <a:pt x="1578609" y="127000"/>
                    <a:pt x="1572259" y="125730"/>
                  </a:cubicBezTo>
                  <a:cubicBezTo>
                    <a:pt x="1562099" y="124460"/>
                    <a:pt x="1559559" y="115570"/>
                    <a:pt x="1555749" y="109220"/>
                  </a:cubicBezTo>
                  <a:cubicBezTo>
                    <a:pt x="1553209" y="105410"/>
                    <a:pt x="1548129" y="100330"/>
                    <a:pt x="1543049" y="101600"/>
                  </a:cubicBezTo>
                  <a:cubicBezTo>
                    <a:pt x="1537969" y="104140"/>
                    <a:pt x="1532889" y="101600"/>
                    <a:pt x="1529079" y="100330"/>
                  </a:cubicBezTo>
                  <a:cubicBezTo>
                    <a:pt x="1527809" y="100330"/>
                    <a:pt x="1525269" y="99060"/>
                    <a:pt x="1523999" y="99060"/>
                  </a:cubicBezTo>
                  <a:cubicBezTo>
                    <a:pt x="1515109" y="96520"/>
                    <a:pt x="1508759" y="101600"/>
                    <a:pt x="1502409" y="107950"/>
                  </a:cubicBezTo>
                  <a:lnTo>
                    <a:pt x="1497329" y="113030"/>
                  </a:lnTo>
                  <a:cubicBezTo>
                    <a:pt x="1496059" y="114300"/>
                    <a:pt x="1496059" y="116840"/>
                    <a:pt x="1494790" y="118110"/>
                  </a:cubicBezTo>
                  <a:cubicBezTo>
                    <a:pt x="1487170" y="124460"/>
                    <a:pt x="1479550" y="121920"/>
                    <a:pt x="1470659" y="118110"/>
                  </a:cubicBezTo>
                  <a:cubicBezTo>
                    <a:pt x="1463040" y="114300"/>
                    <a:pt x="1454149" y="118110"/>
                    <a:pt x="1451609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79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59" y="116840"/>
                    <a:pt x="1202690" y="118110"/>
                  </a:cubicBezTo>
                  <a:cubicBezTo>
                    <a:pt x="1197609" y="119380"/>
                    <a:pt x="1197609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09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pPr algn="ctr">
                <a:lnSpc>
                  <a:spcPts val="3359"/>
                </a:lnSpc>
              </a:pPr>
              <a:endParaRPr lang="en-GB" sz="5400" b="0" i="0" dirty="0">
                <a:solidFill>
                  <a:srgbClr val="374151"/>
                </a:solidFill>
                <a:effectLst/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endParaRPr lang="en-GB" sz="5400" b="0" i="0" dirty="0">
                <a:solidFill>
                  <a:srgbClr val="374151"/>
                </a:solidFill>
                <a:effectLst/>
                <a:latin typeface="Söhne"/>
              </a:endParaRPr>
            </a:p>
            <a:p>
              <a:pPr algn="ctr">
                <a:lnSpc>
                  <a:spcPts val="3359"/>
                </a:lnSpc>
              </a:pP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Kako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zmanjšati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količino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odpadkov</a:t>
              </a:r>
              <a:r>
                <a:rPr lang="en-GB" sz="5400" dirty="0">
                  <a:solidFill>
                    <a:srgbClr val="374151"/>
                  </a:solidFill>
                  <a:latin typeface="Söhne"/>
                </a:rPr>
                <a:t> v </a:t>
              </a:r>
              <a:r>
                <a:rPr lang="en-GB" sz="5400" dirty="0" err="1">
                  <a:solidFill>
                    <a:srgbClr val="374151"/>
                  </a:solidFill>
                  <a:latin typeface="Söhne"/>
                </a:rPr>
                <a:t>pisarn</a:t>
              </a:r>
              <a:r>
                <a:rPr lang="sl-SI" sz="5400" dirty="0">
                  <a:solidFill>
                    <a:srgbClr val="374151"/>
                  </a:solidFill>
                  <a:latin typeface="Söhne"/>
                </a:rPr>
                <a:t>ah?</a:t>
              </a:r>
              <a:endParaRPr lang="en-US" sz="54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4673499" y="743344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Aktivnosti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494173" y="1735778"/>
            <a:ext cx="8280738" cy="6381554"/>
            <a:chOff x="-46347" y="35987"/>
            <a:chExt cx="9783703" cy="5375167"/>
          </a:xfrm>
        </p:grpSpPr>
        <p:sp>
          <p:nvSpPr>
            <p:cNvPr id="11" name="TextBox 11"/>
            <p:cNvSpPr txBox="1"/>
            <p:nvPr/>
          </p:nvSpPr>
          <p:spPr>
            <a:xfrm>
              <a:off x="-46347" y="1756310"/>
              <a:ext cx="9783703" cy="36548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GB" sz="26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Oblikujte</a:t>
              </a:r>
              <a:r>
                <a:rPr lang="en-GB" sz="26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GB" sz="26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ekipe</a:t>
              </a:r>
              <a:r>
                <a:rPr lang="en-GB" sz="26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, ki </a:t>
              </a:r>
              <a:r>
                <a:rPr lang="en-GB" sz="26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jih</a:t>
              </a:r>
              <a:r>
                <a:rPr lang="en-GB" sz="26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 </a:t>
              </a:r>
              <a:r>
                <a:rPr lang="en-GB" sz="26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sestavljajo</a:t>
              </a:r>
              <a:r>
                <a:rPr lang="en-GB" sz="26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 3-4 </a:t>
              </a:r>
              <a:r>
                <a:rPr lang="en-GB" sz="26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effectLst/>
                  <a:latin typeface="+mj-lt"/>
                </a:rPr>
                <a:t>osebe</a:t>
              </a:r>
              <a:endParaRPr lang="sl-SI" sz="2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Vsaka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ekipa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ima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5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minut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časa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, da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pripravi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čim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več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kreativnih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in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izvedljivih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rešitev</a:t>
              </a:r>
              <a:endParaRPr lang="sl-SI" sz="2600" spc="-36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Vsaka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ekipa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predstavi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svoje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rešitve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ostalim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članom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skupine</a:t>
              </a:r>
              <a:endParaRPr lang="sl-SI" sz="2600" spc="-36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Ekipe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bodo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postavljale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vprašanja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in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posredovale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povratne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informacije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o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rešitvah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druga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druge</a:t>
              </a:r>
              <a:endParaRPr lang="sl-SI" sz="2600" spc="-36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Vsaka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ekipa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bo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izbrala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3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najboljše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rešitve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in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jih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razvrstila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po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prednostnem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vrstnem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redu</a:t>
              </a:r>
              <a:endParaRPr lang="sl-SI" sz="2600" spc="-36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  <a:p>
              <a:pPr marL="342900" indent="-342900" algn="just">
                <a:lnSpc>
                  <a:spcPts val="3359"/>
                </a:lnSpc>
                <a:buFont typeface="Arial" panose="020B0604020202020204" pitchFamily="34" charset="0"/>
                <a:buChar char="•"/>
              </a:pP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Kot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skupina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razpravljajte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o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tem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,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kaj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je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naredilo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rešitve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pametne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in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kaj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bi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lahko</a:t>
              </a:r>
              <a:r>
                <a:rPr lang="en-US" sz="2600" spc="-36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 </a:t>
              </a:r>
              <a:r>
                <a:rPr lang="en-US" sz="2600" spc="-36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j-lt"/>
                </a:rPr>
                <a:t>izboljšali</a:t>
              </a:r>
              <a:endParaRPr lang="en-US" sz="2600" spc="-36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endParaRPr>
            </a:p>
          </p:txBody>
        </p: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4664" y="35987"/>
              <a:ext cx="2384746" cy="1492776"/>
            </a:xfrm>
            <a:prstGeom prst="rect">
              <a:avLst/>
            </a:prstGeom>
          </p:spPr>
        </p:pic>
        <p:sp>
          <p:nvSpPr>
            <p:cNvPr id="13" name="TextBox 13"/>
            <p:cNvSpPr txBox="1"/>
            <p:nvPr/>
          </p:nvSpPr>
          <p:spPr>
            <a:xfrm>
              <a:off x="3691245" y="410435"/>
              <a:ext cx="4976993" cy="7593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</a:pPr>
              <a:r>
                <a:rPr lang="en-US" sz="3600" spc="-36" dirty="0" err="1">
                  <a:solidFill>
                    <a:srgbClr val="000000"/>
                  </a:solidFill>
                  <a:latin typeface="Abhaya Libre Regular"/>
                </a:rPr>
                <a:t>Razmišljanje</a:t>
              </a:r>
              <a:r>
                <a:rPr lang="en-US" sz="3600" spc="-36" dirty="0">
                  <a:solidFill>
                    <a:srgbClr val="000000"/>
                  </a:solidFill>
                  <a:latin typeface="Abhaya Libre Regular"/>
                </a:rPr>
                <a:t> o </a:t>
              </a:r>
              <a:r>
                <a:rPr lang="en-US" sz="3600" spc="-36" dirty="0" err="1">
                  <a:solidFill>
                    <a:srgbClr val="000000"/>
                  </a:solidFill>
                  <a:latin typeface="Abhaya Libre Regular"/>
                </a:rPr>
                <a:t>pametnih</a:t>
              </a:r>
              <a:r>
                <a:rPr lang="en-US" sz="3600" spc="-36" dirty="0">
                  <a:solidFill>
                    <a:srgbClr val="000000"/>
                  </a:solidFill>
                  <a:latin typeface="Abhaya Libre Regular"/>
                </a:rPr>
                <a:t> </a:t>
              </a:r>
              <a:r>
                <a:rPr lang="en-US" sz="3600" spc="-36" dirty="0" err="1">
                  <a:solidFill>
                    <a:srgbClr val="000000"/>
                  </a:solidFill>
                  <a:latin typeface="Abhaya Libre Regular"/>
                </a:rPr>
                <a:t>rešitvah</a:t>
              </a:r>
              <a:endParaRPr lang="en-US" sz="3600" spc="-36" dirty="0">
                <a:solidFill>
                  <a:srgbClr val="000000"/>
                </a:solidFill>
                <a:latin typeface="Abhaya Libre Regular"/>
              </a:endParaRPr>
            </a:p>
          </p:txBody>
        </p:sp>
      </p:grpSp>
      <p:pic>
        <p:nvPicPr>
          <p:cNvPr id="6146" name="Picture 2" descr="Free Pencil Sharpen photo and picture">
            <a:extLst>
              <a:ext uri="{FF2B5EF4-FFF2-40B4-BE49-F238E27FC236}">
                <a16:creationId xmlns:a16="http://schemas.microsoft.com/office/drawing/2014/main" id="{45B5957D-601D-2CA3-8954-C34EE6C54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7" y="5325086"/>
            <a:ext cx="5726911" cy="327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58B2200A-FC22-AEFD-EE53-0481BE308EC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038683" y="2491835"/>
            <a:ext cx="1069138" cy="128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97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13454982" y="6220244"/>
            <a:ext cx="3498315" cy="372882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52839" y="414767"/>
            <a:ext cx="2309311" cy="24855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98025" y="2233124"/>
            <a:ext cx="1185874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Pametno</a:t>
            </a:r>
            <a:r>
              <a:rPr lang="en-US" sz="5400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5400" spc="-48" dirty="0" err="1">
                <a:solidFill>
                  <a:srgbClr val="000000"/>
                </a:solidFill>
                <a:latin typeface="Abhaya Libre Regular"/>
              </a:rPr>
              <a:t>načrtovanje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595C1D2-768D-EF4A-E2D8-15C2166CC5E4}"/>
              </a:ext>
            </a:extLst>
          </p:cNvPr>
          <p:cNvSpPr txBox="1"/>
          <p:nvPr/>
        </p:nvSpPr>
        <p:spPr>
          <a:xfrm>
            <a:off x="1066800" y="3520976"/>
            <a:ext cx="9448800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»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«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predstavlja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proces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strateškega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informiranega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odločanju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Cilj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boljša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razpoložljivih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virov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izboljšanje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uspešnosti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uspešnosti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izboljšanje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splošnega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rezultata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projektov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pobud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vrsta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podatkov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analizo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ustvarjalnost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realnih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dosegljivih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ciljev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hkrati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upošteva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morebitne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ovire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izzive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pojavijo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lahko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organizacije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sprejemajo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informirane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odločitve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izvajajo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strategije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vodijo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uspešnih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rezultatov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GB" sz="2800" b="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pic>
        <p:nvPicPr>
          <p:cNvPr id="9218" name="Picture 2" descr="Free Businessman Tablet photo and picture">
            <a:extLst>
              <a:ext uri="{FF2B5EF4-FFF2-40B4-BE49-F238E27FC236}">
                <a16:creationId xmlns:a16="http://schemas.microsoft.com/office/drawing/2014/main" id="{BFC42524-BC75-A64C-EEE8-8931797EF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202343"/>
            <a:ext cx="6529003" cy="3426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36">
            <a:extLst>
              <a:ext uri="{FF2B5EF4-FFF2-40B4-BE49-F238E27FC236}">
                <a16:creationId xmlns:a16="http://schemas.microsoft.com/office/drawing/2014/main" id="{9DA2789D-FBBE-8C31-B2A5-8BFAEB0C577F}"/>
              </a:ext>
            </a:extLst>
          </p:cNvPr>
          <p:cNvGrpSpPr/>
          <p:nvPr/>
        </p:nvGrpSpPr>
        <p:grpSpPr>
          <a:xfrm>
            <a:off x="280918" y="8789736"/>
            <a:ext cx="2900572" cy="807705"/>
            <a:chOff x="0" y="0"/>
            <a:chExt cx="3867430" cy="1076939"/>
          </a:xfrm>
        </p:grpSpPr>
        <p:pic>
          <p:nvPicPr>
            <p:cNvPr id="10" name="Picture 37">
              <a:extLst>
                <a:ext uri="{FF2B5EF4-FFF2-40B4-BE49-F238E27FC236}">
                  <a16:creationId xmlns:a16="http://schemas.microsoft.com/office/drawing/2014/main" id="{D017CC8B-BB66-EBC2-3E0A-81492EE89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1" name="Picture 38">
              <a:extLst>
                <a:ext uri="{FF2B5EF4-FFF2-40B4-BE49-F238E27FC236}">
                  <a16:creationId xmlns:a16="http://schemas.microsoft.com/office/drawing/2014/main" id="{FDC1A921-59A9-5011-1535-5D3CED461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2" name="Picture 32">
            <a:extLst>
              <a:ext uri="{FF2B5EF4-FFF2-40B4-BE49-F238E27FC236}">
                <a16:creationId xmlns:a16="http://schemas.microsoft.com/office/drawing/2014/main" id="{E00F85A4-4C63-1C5C-5996-860BB287997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1852805">
            <a:off x="7854224" y="474519"/>
            <a:ext cx="1789735" cy="178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663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C65FB1C-506E-22D4-1053-B5C0D82639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811203" y="436375"/>
            <a:ext cx="1313405" cy="1413645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D04C7245-1157-632B-AD54-EA2B1F3F83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BFF8BA1-D3B8-B5C1-546F-9E2ABE87D2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753CAEF7-81B3-5135-7AB9-3E2247C341D9}"/>
              </a:ext>
            </a:extLst>
          </p:cNvPr>
          <p:cNvSpPr txBox="1"/>
          <p:nvPr/>
        </p:nvSpPr>
        <p:spPr>
          <a:xfrm>
            <a:off x="1848967" y="5970423"/>
            <a:ext cx="14762633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tehnologije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drugih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orodij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zbiranje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analizo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sporočanje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podatkov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sodelovanje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deležnikov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odločevalcev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preglednem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vključujočem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procesu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opredelitev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izvajanje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ciljev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tudi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stalen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cikel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spremljanja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vrednotenja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rednimi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prilagoditvami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zagotovi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ostanejo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ustrezni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doseganju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ciljev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regionalnega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GB" sz="2800" b="0" i="0" dirty="0">
              <a:solidFill>
                <a:srgbClr val="303030"/>
              </a:solidFill>
              <a:effectLst/>
              <a:latin typeface="Acumin Pro"/>
            </a:endParaRP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A016D664-614C-38AE-728A-1B6D8B2A2A51}"/>
              </a:ext>
            </a:extLst>
          </p:cNvPr>
          <p:cNvGrpSpPr/>
          <p:nvPr/>
        </p:nvGrpSpPr>
        <p:grpSpPr>
          <a:xfrm>
            <a:off x="147428" y="8979682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2EBCB9A4-285E-D575-C1A2-AB509BDAB8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E1F1616C-D99B-3650-A219-5419C9741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2">
            <a:extLst>
              <a:ext uri="{FF2B5EF4-FFF2-40B4-BE49-F238E27FC236}">
                <a16:creationId xmlns:a16="http://schemas.microsoft.com/office/drawing/2014/main" id="{7D0BA6D9-C456-1E1E-E930-4CC77FD84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7851962" y="169828"/>
            <a:ext cx="2250817" cy="22508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93194D-4B65-C614-23F9-AEE2EA0E468A}"/>
              </a:ext>
            </a:extLst>
          </p:cNvPr>
          <p:cNvSpPr txBox="1"/>
          <p:nvPr/>
        </p:nvSpPr>
        <p:spPr>
          <a:xfrm>
            <a:off x="3048000" y="1551631"/>
            <a:ext cx="1185874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5400" spc="-48" dirty="0">
                <a:solidFill>
                  <a:srgbClr val="000000"/>
                </a:solidFill>
                <a:latin typeface="Abhaya Libre Regular"/>
              </a:rPr>
              <a:t>Pametno načrtovanje</a:t>
            </a:r>
            <a:endParaRPr lang="en-US" sz="5400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B7D386-9896-C8DF-714C-651BE2701D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196" y="2421322"/>
            <a:ext cx="4572000" cy="304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520C4A2-2C85-FF68-051E-174E35A95AC3}"/>
              </a:ext>
            </a:extLst>
          </p:cNvPr>
          <p:cNvSpPr txBox="1"/>
          <p:nvPr/>
        </p:nvSpPr>
        <p:spPr>
          <a:xfrm>
            <a:off x="6998399" y="2416293"/>
            <a:ext cx="97808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kontekstu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regionalnega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podatkih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temelječih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strateških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inovativnih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obravnavanje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posebnih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potreb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izzivov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smislu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njenega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gospodarskega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socialnega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okoljskega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priznava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soodvisnost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dejavnikov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poskuša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uravnotežiti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procesu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en-RO" sz="2800" dirty="0"/>
          </a:p>
        </p:txBody>
      </p:sp>
    </p:spTree>
    <p:extLst>
      <p:ext uri="{BB962C8B-B14F-4D97-AF65-F5344CB8AC3E}">
        <p14:creationId xmlns:p14="http://schemas.microsoft.com/office/powerpoint/2010/main" val="9759133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FE3C0940-21CD-57A8-5CF1-2793C04B4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36636">
            <a:off x="-95784" y="-2045004"/>
            <a:ext cx="3334026" cy="3588482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8320F8D2-43AB-761E-0D23-0ADC87AFBF7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D563E85-3073-FBC2-67DD-C8ABE9E4A3E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D226372D-CAA7-3CC2-3EDA-1336A12F2A5B}"/>
              </a:ext>
            </a:extLst>
          </p:cNvPr>
          <p:cNvSpPr txBox="1"/>
          <p:nvPr/>
        </p:nvSpPr>
        <p:spPr>
          <a:xfrm>
            <a:off x="3183052" y="1388771"/>
            <a:ext cx="11858740" cy="7502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GB" sz="6000" dirty="0"/>
              <a:t>What does smart mean</a:t>
            </a:r>
            <a:r>
              <a:rPr lang="en-US" sz="6000" spc="-48" dirty="0">
                <a:solidFill>
                  <a:srgbClr val="000000"/>
                </a:solidFill>
                <a:latin typeface="Abhaya Libre Regular"/>
              </a:rPr>
              <a:t>?</a:t>
            </a:r>
          </a:p>
        </p:txBody>
      </p:sp>
      <p:grpSp>
        <p:nvGrpSpPr>
          <p:cNvPr id="6" name="Group 36">
            <a:extLst>
              <a:ext uri="{FF2B5EF4-FFF2-40B4-BE49-F238E27FC236}">
                <a16:creationId xmlns:a16="http://schemas.microsoft.com/office/drawing/2014/main" id="{740A7C41-E168-A871-8986-133EB2F35D83}"/>
              </a:ext>
            </a:extLst>
          </p:cNvPr>
          <p:cNvGrpSpPr/>
          <p:nvPr/>
        </p:nvGrpSpPr>
        <p:grpSpPr>
          <a:xfrm>
            <a:off x="705132" y="8796994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D4C8EED4-D905-78A7-F36C-972A880DE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1A4484AE-18B2-9EA8-98CE-1D9B8829A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">
            <a:extLst>
              <a:ext uri="{FF2B5EF4-FFF2-40B4-BE49-F238E27FC236}">
                <a16:creationId xmlns:a16="http://schemas.microsoft.com/office/drawing/2014/main" id="{5CF1B5EE-6254-C452-F9F6-D69E091F73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99194" y="3389811"/>
            <a:ext cx="5226457" cy="497166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6F981FA-423D-9656-4D94-A540708DE6A3}"/>
              </a:ext>
            </a:extLst>
          </p:cNvPr>
          <p:cNvSpPr txBox="1"/>
          <p:nvPr/>
        </p:nvSpPr>
        <p:spPr>
          <a:xfrm>
            <a:off x="8534226" y="2189482"/>
            <a:ext cx="7239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effectLst/>
              </a:rPr>
              <a:t>Specifično</a:t>
            </a:r>
            <a:r>
              <a:rPr lang="sl-SI" sz="2400" b="1" dirty="0"/>
              <a:t>:</a:t>
            </a:r>
            <a:endParaRPr lang="sl-SI" sz="2400" b="1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1" dirty="0">
                <a:effectLst/>
              </a:rPr>
              <a:t> </a:t>
            </a:r>
            <a:r>
              <a:rPr lang="en-GB" sz="2400" dirty="0" err="1">
                <a:effectLst/>
              </a:rPr>
              <a:t>Podrobno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razložite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 – </a:t>
            </a:r>
            <a:r>
              <a:rPr lang="en-GB" sz="2400" dirty="0" err="1">
                <a:effectLst/>
              </a:rPr>
              <a:t>kdo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kaj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kje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zaka</a:t>
            </a:r>
            <a:r>
              <a:rPr lang="sl-SI" sz="2400" dirty="0">
                <a:effectLst/>
              </a:rPr>
              <a:t>j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 Ali bi </a:t>
            </a:r>
            <a:r>
              <a:rPr lang="en-GB" sz="2400" dirty="0" err="1">
                <a:effectLst/>
              </a:rPr>
              <a:t>lahko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kdo</a:t>
            </a:r>
            <a:r>
              <a:rPr lang="en-GB" sz="2400" dirty="0">
                <a:effectLst/>
              </a:rPr>
              <a:t> drug </a:t>
            </a:r>
            <a:r>
              <a:rPr lang="en-GB" sz="2400" dirty="0" err="1">
                <a:effectLst/>
              </a:rPr>
              <a:t>razumel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vaš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FF1B2D4-D16A-F498-8608-F969E88D1DA6}"/>
              </a:ext>
            </a:extLst>
          </p:cNvPr>
          <p:cNvSpPr txBox="1"/>
          <p:nvPr/>
        </p:nvSpPr>
        <p:spPr>
          <a:xfrm>
            <a:off x="8634867" y="3868867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77A3C-D18D-0476-F857-5C4D8824B4F1}"/>
              </a:ext>
            </a:extLst>
          </p:cNvPr>
          <p:cNvSpPr txBox="1"/>
          <p:nvPr/>
        </p:nvSpPr>
        <p:spPr>
          <a:xfrm>
            <a:off x="10107808" y="4943155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9B649E-A423-CF4B-36D5-9384326B7269}"/>
              </a:ext>
            </a:extLst>
          </p:cNvPr>
          <p:cNvSpPr txBox="1"/>
          <p:nvPr/>
        </p:nvSpPr>
        <p:spPr>
          <a:xfrm>
            <a:off x="9709233" y="6652316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B09E714-39F0-D4E6-672A-6CD013101A82}"/>
              </a:ext>
            </a:extLst>
          </p:cNvPr>
          <p:cNvSpPr txBox="1"/>
          <p:nvPr/>
        </p:nvSpPr>
        <p:spPr>
          <a:xfrm>
            <a:off x="7888962" y="6726946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684A24-DCB3-408B-EF06-7522382CCADB}"/>
              </a:ext>
            </a:extLst>
          </p:cNvPr>
          <p:cNvSpPr txBox="1"/>
          <p:nvPr/>
        </p:nvSpPr>
        <p:spPr>
          <a:xfrm>
            <a:off x="7023919" y="4859982"/>
            <a:ext cx="5614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RO" sz="6000" dirty="0"/>
              <a:t>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CCF755-3197-9476-0CDB-8AF64952DCF0}"/>
              </a:ext>
            </a:extLst>
          </p:cNvPr>
          <p:cNvSpPr txBox="1"/>
          <p:nvPr/>
        </p:nvSpPr>
        <p:spPr>
          <a:xfrm>
            <a:off x="11580750" y="3944062"/>
            <a:ext cx="66093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effectLst/>
              </a:rPr>
              <a:t>Merljivo</a:t>
            </a:r>
            <a:r>
              <a:rPr lang="sl-SI" sz="2400" b="1" dirty="0">
                <a:effectLst/>
              </a:rPr>
              <a:t>:</a:t>
            </a:r>
          </a:p>
          <a:p>
            <a:r>
              <a:rPr lang="en-GB" sz="2400" b="1" dirty="0">
                <a:effectLst/>
              </a:rPr>
              <a:t> </a:t>
            </a:r>
            <a:r>
              <a:rPr lang="en-GB" sz="2400" dirty="0" err="1">
                <a:effectLst/>
              </a:rPr>
              <a:t>Prepričajte</a:t>
            </a:r>
            <a:r>
              <a:rPr lang="en-GB" sz="2400" dirty="0">
                <a:effectLst/>
              </a:rPr>
              <a:t> se, da </a:t>
            </a:r>
            <a:r>
              <a:rPr lang="en-GB" sz="2400" dirty="0" err="1">
                <a:effectLst/>
              </a:rPr>
              <a:t>količinsk</a:t>
            </a:r>
            <a:r>
              <a:rPr lang="sl-SI" sz="2400" dirty="0">
                <a:effectLst/>
              </a:rPr>
              <a:t>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opredelit</a:t>
            </a:r>
            <a:r>
              <a:rPr lang="sl-SI" sz="2400" dirty="0">
                <a:effectLst/>
              </a:rPr>
              <a:t>vi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sl-SI" sz="2400" dirty="0" err="1">
                <a:effectLst/>
              </a:rPr>
              <a:t>ev</a:t>
            </a:r>
            <a:r>
              <a:rPr lang="en-GB" sz="2400" dirty="0">
                <a:effectLst/>
              </a:rPr>
              <a:t> </a:t>
            </a:r>
            <a:endParaRPr lang="sl-SI" sz="2400" dirty="0">
              <a:effectLst/>
            </a:endParaRPr>
          </a:p>
          <a:p>
            <a:r>
              <a:rPr lang="en-GB" sz="2400" dirty="0">
                <a:effectLst/>
              </a:rPr>
              <a:t>Ali </a:t>
            </a:r>
            <a:r>
              <a:rPr lang="en-GB" sz="2400" dirty="0" err="1">
                <a:effectLst/>
              </a:rPr>
              <a:t>lahko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spremljate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svoj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napredek</a:t>
            </a:r>
            <a:r>
              <a:rPr lang="en-GB" sz="2400" dirty="0">
                <a:effectLst/>
              </a:rPr>
              <a:t> pri </a:t>
            </a:r>
            <a:r>
              <a:rPr lang="en-GB" sz="2400" dirty="0" err="1">
                <a:effectLst/>
              </a:rPr>
              <a:t>doseganju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cilja</a:t>
            </a:r>
            <a:r>
              <a:rPr lang="en-GB" sz="2400" dirty="0">
                <a:effectLst/>
              </a:rPr>
              <a:t>?</a:t>
            </a:r>
            <a:endParaRPr lang="sl-SI" sz="2400" dirty="0">
              <a:effectLst/>
            </a:endParaRPr>
          </a:p>
          <a:p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Kako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boste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vedeli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ali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dosegli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38DA24D-C7FA-F7BF-0625-4CE3269FC0E4}"/>
              </a:ext>
            </a:extLst>
          </p:cNvPr>
          <p:cNvSpPr txBox="1"/>
          <p:nvPr/>
        </p:nvSpPr>
        <p:spPr>
          <a:xfrm>
            <a:off x="11713459" y="6077054"/>
            <a:ext cx="64288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effectLst/>
              </a:rPr>
              <a:t>Dosegljivo</a:t>
            </a:r>
            <a:r>
              <a:rPr lang="sl-SI" sz="2400" b="1" dirty="0">
                <a:effectLst/>
              </a:rPr>
              <a:t>st:</a:t>
            </a:r>
          </a:p>
          <a:p>
            <a:r>
              <a:rPr lang="en-GB" sz="2400" dirty="0" err="1">
                <a:effectLst/>
              </a:rPr>
              <a:t>Prepričajte</a:t>
            </a:r>
            <a:r>
              <a:rPr lang="en-GB" sz="2400" dirty="0">
                <a:effectLst/>
              </a:rPr>
              <a:t> se, da je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dosegljiv</a:t>
            </a:r>
            <a:r>
              <a:rPr lang="en-GB" sz="2400" dirty="0">
                <a:effectLst/>
              </a:rPr>
              <a:t> – ne </a:t>
            </a:r>
            <a:r>
              <a:rPr lang="en-GB" sz="2400" dirty="0" err="1">
                <a:effectLst/>
              </a:rPr>
              <a:t>prelahek</a:t>
            </a:r>
            <a:r>
              <a:rPr lang="en-GB" sz="2400" dirty="0">
                <a:effectLst/>
              </a:rPr>
              <a:t>, </a:t>
            </a:r>
            <a:r>
              <a:rPr lang="en-GB" sz="2400" dirty="0" err="1">
                <a:effectLst/>
              </a:rPr>
              <a:t>vendar</a:t>
            </a:r>
            <a:r>
              <a:rPr lang="en-GB" sz="2400" dirty="0">
                <a:effectLst/>
              </a:rPr>
              <a:t> ne </a:t>
            </a:r>
            <a:r>
              <a:rPr lang="en-GB" sz="2400" dirty="0" err="1">
                <a:effectLst/>
              </a:rPr>
              <a:t>nedosegljiv</a:t>
            </a:r>
            <a:endParaRPr lang="sl-SI" sz="2400" dirty="0">
              <a:effectLst/>
            </a:endParaRPr>
          </a:p>
          <a:p>
            <a:r>
              <a:rPr lang="en-GB" sz="2400" dirty="0">
                <a:effectLst/>
              </a:rPr>
              <a:t>Ali </a:t>
            </a:r>
            <a:r>
              <a:rPr lang="en-GB" sz="2400" dirty="0" err="1">
                <a:effectLst/>
              </a:rPr>
              <a:t>lahko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realno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dosežete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?</a:t>
            </a:r>
            <a:endParaRPr lang="sl-SI" sz="2400" dirty="0">
              <a:effectLst/>
            </a:endParaRPr>
          </a:p>
          <a:p>
            <a:r>
              <a:rPr lang="en-GB" sz="2400" dirty="0">
                <a:effectLst/>
              </a:rPr>
              <a:t>Ali </a:t>
            </a:r>
            <a:r>
              <a:rPr lang="en-GB" sz="2400" dirty="0" err="1">
                <a:effectLst/>
              </a:rPr>
              <a:t>imate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potrebna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sredstva</a:t>
            </a:r>
            <a:r>
              <a:rPr lang="en-GB" sz="2400" dirty="0">
                <a:effectLst/>
              </a:rPr>
              <a:t>?</a:t>
            </a:r>
            <a:endParaRPr lang="en-RO" sz="2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73E665A-80D0-5556-A232-D363CD9D3DE2}"/>
              </a:ext>
            </a:extLst>
          </p:cNvPr>
          <p:cNvSpPr txBox="1"/>
          <p:nvPr/>
        </p:nvSpPr>
        <p:spPr>
          <a:xfrm>
            <a:off x="705132" y="5958819"/>
            <a:ext cx="64288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RO" sz="24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67A6C3-D351-1138-4DB6-977DA1588D70}"/>
              </a:ext>
            </a:extLst>
          </p:cNvPr>
          <p:cNvSpPr txBox="1"/>
          <p:nvPr/>
        </p:nvSpPr>
        <p:spPr>
          <a:xfrm>
            <a:off x="726862" y="3798154"/>
            <a:ext cx="607267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 err="1">
                <a:effectLst/>
              </a:rPr>
              <a:t>Časovno</a:t>
            </a:r>
            <a:r>
              <a:rPr lang="en-GB" sz="2400" b="1" dirty="0">
                <a:effectLst/>
              </a:rPr>
              <a:t> </a:t>
            </a:r>
            <a:r>
              <a:rPr lang="en-GB" sz="2400" b="1" dirty="0" err="1">
                <a:effectLst/>
              </a:rPr>
              <a:t>vezano</a:t>
            </a:r>
            <a:r>
              <a:rPr lang="en-GB" sz="2400" b="1" dirty="0">
                <a:effectLst/>
              </a:rPr>
              <a:t> </a:t>
            </a:r>
            <a:endParaRPr lang="sl-SI" sz="2400" b="1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effectLst/>
              </a:rPr>
              <a:t>Ustvarite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si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časovnico</a:t>
            </a:r>
            <a:r>
              <a:rPr lang="en-GB" sz="2400" dirty="0">
                <a:effectLst/>
              </a:rPr>
              <a:t>/</a:t>
            </a:r>
            <a:r>
              <a:rPr lang="en-GB" sz="2400" dirty="0" err="1">
                <a:effectLst/>
              </a:rPr>
              <a:t>rok</a:t>
            </a:r>
            <a:r>
              <a:rPr lang="sl-SI" sz="2400" dirty="0">
                <a:effectLst/>
              </a:rPr>
              <a:t> za izvedbo</a:t>
            </a:r>
            <a:r>
              <a:rPr lang="en-GB" sz="2400" dirty="0">
                <a:effectLst/>
              </a:rPr>
              <a:t> </a:t>
            </a:r>
            <a:endParaRPr lang="sl-SI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effectLst/>
              </a:rPr>
              <a:t>Kako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dolgo</a:t>
            </a:r>
            <a:r>
              <a:rPr lang="sl-SI" sz="2400" dirty="0">
                <a:effectLst/>
              </a:rPr>
              <a:t> lahko traja</a:t>
            </a:r>
            <a:r>
              <a:rPr lang="en-GB" sz="2400" dirty="0">
                <a:effectLst/>
              </a:rPr>
              <a:t>, da </a:t>
            </a:r>
            <a:r>
              <a:rPr lang="en-GB" sz="2400" dirty="0" err="1">
                <a:effectLst/>
              </a:rPr>
              <a:t>dosežete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?</a:t>
            </a:r>
            <a:endParaRPr lang="sl-SI" sz="2400" dirty="0">
              <a:effectLst/>
            </a:endParaRPr>
          </a:p>
          <a:p>
            <a:endParaRPr lang="sl-SI" sz="2400" b="1" dirty="0">
              <a:effectLst/>
            </a:endParaRPr>
          </a:p>
          <a:p>
            <a:r>
              <a:rPr lang="en-GB" sz="2400" b="1" dirty="0" err="1">
                <a:effectLst/>
              </a:rPr>
              <a:t>Relevantno</a:t>
            </a:r>
            <a:r>
              <a:rPr lang="en-GB" sz="2400" b="1" dirty="0">
                <a:effectLst/>
              </a:rPr>
              <a:t>/</a:t>
            </a:r>
            <a:r>
              <a:rPr lang="en-GB" sz="2400" b="1" dirty="0" err="1">
                <a:effectLst/>
              </a:rPr>
              <a:t>realno</a:t>
            </a:r>
            <a:endParaRPr lang="sl-SI" sz="2400" b="1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err="1">
                <a:effectLst/>
              </a:rPr>
              <a:t>Prepričajte</a:t>
            </a:r>
            <a:r>
              <a:rPr lang="en-GB" sz="2400" dirty="0">
                <a:effectLst/>
              </a:rPr>
              <a:t> se, da je </a:t>
            </a:r>
            <a:r>
              <a:rPr lang="en-GB" sz="2400" dirty="0" err="1">
                <a:effectLst/>
              </a:rPr>
              <a:t>vaš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 </a:t>
            </a:r>
            <a:r>
              <a:rPr lang="sl-SI" sz="2400" dirty="0">
                <a:effectLst/>
              </a:rPr>
              <a:t>praktično </a:t>
            </a:r>
            <a:r>
              <a:rPr lang="en-GB" sz="2400" dirty="0" err="1">
                <a:effectLst/>
              </a:rPr>
              <a:t>uporaben</a:t>
            </a:r>
            <a:r>
              <a:rPr lang="en-GB" sz="2400" dirty="0">
                <a:effectLst/>
              </a:rPr>
              <a:t> </a:t>
            </a:r>
            <a:endParaRPr lang="sl-SI" sz="240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effectLst/>
              </a:rPr>
              <a:t>Ali je ta </a:t>
            </a:r>
            <a:r>
              <a:rPr lang="en-GB" sz="2400" dirty="0" err="1">
                <a:effectLst/>
              </a:rPr>
              <a:t>cilj</a:t>
            </a:r>
            <a:r>
              <a:rPr lang="en-GB" sz="2400" dirty="0">
                <a:effectLst/>
              </a:rPr>
              <a:t> v </a:t>
            </a:r>
            <a:r>
              <a:rPr lang="en-GB" sz="2400" dirty="0" err="1">
                <a:effectLst/>
              </a:rPr>
              <a:t>skladu</a:t>
            </a:r>
            <a:r>
              <a:rPr lang="en-GB" sz="2400" dirty="0">
                <a:effectLst/>
              </a:rPr>
              <a:t> z </a:t>
            </a:r>
            <a:r>
              <a:rPr lang="en-GB" sz="2400" dirty="0" err="1">
                <a:effectLst/>
              </a:rPr>
              <a:t>vašimi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dolgoročnimi</a:t>
            </a:r>
            <a:r>
              <a:rPr lang="en-GB" sz="2400" dirty="0">
                <a:effectLst/>
              </a:rPr>
              <a:t> </a:t>
            </a:r>
            <a:r>
              <a:rPr lang="en-GB" sz="2400" dirty="0" err="1">
                <a:effectLst/>
              </a:rPr>
              <a:t>cilji</a:t>
            </a:r>
            <a:r>
              <a:rPr lang="en-GB" sz="2400" dirty="0">
                <a:effectLst/>
              </a:rPr>
              <a:t>?</a:t>
            </a:r>
          </a:p>
        </p:txBody>
      </p:sp>
      <p:pic>
        <p:nvPicPr>
          <p:cNvPr id="26" name="Picture 32">
            <a:extLst>
              <a:ext uri="{FF2B5EF4-FFF2-40B4-BE49-F238E27FC236}">
                <a16:creationId xmlns:a16="http://schemas.microsoft.com/office/drawing/2014/main" id="{7E1FFEB5-E6A0-49EB-3143-520B4B2F63A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52805">
            <a:off x="8271105" y="397104"/>
            <a:ext cx="1288996" cy="128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44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>
                  <a:solidFill>
                    <a:srgbClr val="FEFEFE"/>
                  </a:solidFill>
                  <a:latin typeface="Abhaya Libre Regular"/>
                </a:rPr>
                <a:t>„Pametno načrtovanje“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24626" y="3030613"/>
            <a:ext cx="949237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Urbanistično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trajnostnih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mestnih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območij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spodbujajo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visoko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kakovost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življenja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varujejo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okolje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je primer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upoštevanje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dejavnikov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dostopnost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javni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prevoz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zelene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površine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potrebe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različnih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skupin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prebivalstva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88645" y="2003809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4000" b="1" dirty="0">
                <a:solidFill>
                  <a:srgbClr val="374151"/>
                </a:solidFill>
                <a:latin typeface="Söhne"/>
              </a:rPr>
              <a:t>Primeri „Pametnega načrtovanja“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0777997" y="297436"/>
            <a:ext cx="2622735" cy="2622735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7427" y="221265"/>
            <a:ext cx="2494397" cy="268477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4809245" y="7995731"/>
            <a:ext cx="2220317" cy="2217407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860784" y="7440826"/>
            <a:ext cx="2253907" cy="2253907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424489" y="8872389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697779" y="5464389"/>
            <a:ext cx="949237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zdravstvenega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varstva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zdravstvenem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sektorju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virov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učinkovito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upravljanje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oskrbe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bolnikov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bi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izboljšali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zdravstvene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rezultate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prebivalstva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elektronskih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zdravstvenih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kartotek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telemedicino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oskrbe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5607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0155" y="837458"/>
            <a:ext cx="17927690" cy="96361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163950" y="-3326906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167879">
            <a:off x="16541943" y="750347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196164">
            <a:off x="-5667382" y="8118007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642319" y="-2559782"/>
            <a:ext cx="3334026" cy="358848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71492" y="9488339"/>
            <a:ext cx="2556197" cy="275128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185502">
            <a:off x="-3852602" y="189371"/>
            <a:ext cx="4352147" cy="434644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379619">
            <a:off x="2804477" y="10361181"/>
            <a:ext cx="5810576" cy="580296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632729">
            <a:off x="18127522" y="1732064"/>
            <a:ext cx="4881157" cy="4874760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3249428" y="1707515"/>
            <a:ext cx="3086100" cy="2652117"/>
            <a:chOff x="0" y="0"/>
            <a:chExt cx="812800" cy="6985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5709765" y="3152626"/>
            <a:ext cx="3086100" cy="2652117"/>
            <a:chOff x="0" y="0"/>
            <a:chExt cx="812800" cy="6985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91707" y="4508851"/>
            <a:ext cx="3643821" cy="3131408"/>
            <a:chOff x="0" y="0"/>
            <a:chExt cx="812800" cy="6985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759915" y="6157168"/>
            <a:ext cx="3086100" cy="2652117"/>
            <a:chOff x="0" y="0"/>
            <a:chExt cx="812800" cy="6985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182339" y="4478685"/>
            <a:ext cx="3086100" cy="2652117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0749353" y="3182792"/>
            <a:ext cx="3086100" cy="2652117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28" name="TextBox 28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0749353" y="5984128"/>
            <a:ext cx="3086100" cy="2652117"/>
            <a:chOff x="0" y="0"/>
            <a:chExt cx="812800" cy="6985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1" name="TextBox 31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3225533" y="4508851"/>
            <a:ext cx="3086100" cy="2652117"/>
            <a:chOff x="0" y="0"/>
            <a:chExt cx="812800" cy="6985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698500"/>
            </a:xfrm>
            <a:custGeom>
              <a:avLst/>
              <a:gdLst/>
              <a:ahLst/>
              <a:cxnLst/>
              <a:rect l="l" t="t" r="r" b="b"/>
              <a:pathLst>
                <a:path w="812800" h="698500">
                  <a:moveTo>
                    <a:pt x="812800" y="349250"/>
                  </a:moveTo>
                  <a:lnTo>
                    <a:pt x="609600" y="698500"/>
                  </a:lnTo>
                  <a:lnTo>
                    <a:pt x="203200" y="698500"/>
                  </a:lnTo>
                  <a:lnTo>
                    <a:pt x="0" y="34925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812800" y="349250"/>
                  </a:lnTo>
                  <a:close/>
                </a:path>
              </a:pathLst>
            </a:custGeom>
            <a:solidFill>
              <a:srgbClr val="FEFEFE"/>
            </a:solidFill>
            <a:ln w="38100">
              <a:solidFill>
                <a:srgbClr val="04989E"/>
              </a:solidFill>
            </a:ln>
          </p:spPr>
        </p:sp>
        <p:sp>
          <p:nvSpPr>
            <p:cNvPr id="34" name="TextBox 34"/>
            <p:cNvSpPr txBox="1"/>
            <p:nvPr/>
          </p:nvSpPr>
          <p:spPr>
            <a:xfrm>
              <a:off x="114300" y="-38100"/>
              <a:ext cx="5842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3687102" y="2559643"/>
            <a:ext cx="2210751" cy="947860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6243886" y="3864404"/>
            <a:ext cx="2017858" cy="128889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989668" y="5655524"/>
            <a:ext cx="3047900" cy="7931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8630487" y="5274869"/>
            <a:ext cx="2189806" cy="937237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11121878" y="4169443"/>
            <a:ext cx="2341050" cy="69849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3225533" y="5274869"/>
            <a:ext cx="2941124" cy="1105653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25"/>
          <a:srcRect/>
          <a:stretch>
            <a:fillRect/>
          </a:stretch>
        </p:blipFill>
        <p:spPr>
          <a:xfrm>
            <a:off x="11121878" y="6279508"/>
            <a:ext cx="2425650" cy="2061358"/>
          </a:xfrm>
          <a:prstGeom prst="rect">
            <a:avLst/>
          </a:prstGeom>
        </p:spPr>
      </p:pic>
      <p:pic>
        <p:nvPicPr>
          <p:cNvPr id="43" name="Picture 43"/>
          <p:cNvPicPr>
            <a:picLocks noChangeAspect="1"/>
          </p:cNvPicPr>
          <p:nvPr/>
        </p:nvPicPr>
        <p:blipFill>
          <a:blip r:embed="rId26"/>
          <a:srcRect/>
          <a:stretch>
            <a:fillRect/>
          </a:stretch>
        </p:blipFill>
        <p:spPr>
          <a:xfrm>
            <a:off x="5831152" y="6271468"/>
            <a:ext cx="3014863" cy="2131759"/>
          </a:xfrm>
          <a:prstGeom prst="rect">
            <a:avLst/>
          </a:prstGeom>
        </p:spPr>
      </p:pic>
      <p:sp>
        <p:nvSpPr>
          <p:cNvPr id="44" name="TextBox 44"/>
          <p:cNvSpPr txBox="1"/>
          <p:nvPr/>
        </p:nvSpPr>
        <p:spPr>
          <a:xfrm>
            <a:off x="6608984" y="1228725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 Bold"/>
              </a:rPr>
              <a:t>Partnerstvo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pic>
        <p:nvPicPr>
          <p:cNvPr id="45" name="Picture 45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>
                  <a:solidFill>
                    <a:srgbClr val="FEFEFE"/>
                  </a:solidFill>
                  <a:latin typeface="Abhaya Libre Regular"/>
                </a:rPr>
                <a:t>„pametno načrtovanje“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Okoljsko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Pametno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okoljsko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upoštevanje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dolgoročnih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vplivov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proaktiven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k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varstvu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okolja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uporabo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obnovljivih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virov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energije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zmanjšanje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odpadkov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emisij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toplogrednih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plinov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spodbujanje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praks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trajnostne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rabe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zemljišč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39707" y="1099263"/>
            <a:ext cx="1048969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3600" b="1" dirty="0">
                <a:solidFill>
                  <a:srgbClr val="374151"/>
                </a:solidFill>
                <a:latin typeface="Söhne"/>
              </a:rPr>
              <a:t>Primeri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 "</a:t>
            </a:r>
            <a:r>
              <a:rPr lang="sl-SI" sz="3600" b="1" i="0" dirty="0">
                <a:solidFill>
                  <a:srgbClr val="374151"/>
                </a:solidFill>
                <a:effectLst/>
                <a:latin typeface="Söhne"/>
              </a:rPr>
              <a:t>pametnega načrtovanja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"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1722713" y="5513367"/>
            <a:ext cx="9492375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1" i="0" dirty="0" err="1">
                <a:solidFill>
                  <a:srgbClr val="374151"/>
                </a:solidFill>
                <a:effectLst/>
                <a:latin typeface="Söhne"/>
              </a:rPr>
              <a:t>prometa</a:t>
            </a:r>
            <a:r>
              <a:rPr lang="en-GB" sz="28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prometnega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omrežja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združuje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različne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prevoza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hoja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kolesarjenje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javni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prevoz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zasebna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vozila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je primer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pomaga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zmanjšati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prometne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zastoje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izboljšati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mobilnost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zmanjšati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vplive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okolje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270428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>
                  <a:solidFill>
                    <a:srgbClr val="FEFEFE"/>
                  </a:solidFill>
                  <a:latin typeface="Abhaya Libre Regular"/>
                </a:rPr>
                <a:t>„pametno načrtovanje“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815939" y="1965843"/>
            <a:ext cx="9492375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mesta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integracijo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tehnologije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analitike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podatkov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izboljšanje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upravljanja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zagotavljanja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mestnih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storitev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prevoz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energija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ravnanje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odpadki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400" i="0" dirty="0">
              <a:solidFill>
                <a:srgbClr val="374151"/>
              </a:solidFill>
              <a:effectLst/>
              <a:latin typeface="Söhne"/>
            </a:endParaRPr>
          </a:p>
          <a:p>
            <a:pPr algn="l"/>
            <a:endParaRPr lang="sl-SI" sz="2400" dirty="0">
              <a:solidFill>
                <a:srgbClr val="374151"/>
              </a:solidFill>
              <a:latin typeface="Söhne"/>
            </a:endParaRPr>
          </a:p>
          <a:p>
            <a:pPr algn="l"/>
            <a:endParaRPr lang="sl-SI" sz="2400" dirty="0">
              <a:solidFill>
                <a:srgbClr val="374151"/>
              </a:solidFill>
              <a:latin typeface="Söhne"/>
            </a:endParaRPr>
          </a:p>
          <a:p>
            <a:pPr algn="l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regionalnega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gospodarskega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celovite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strategije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spodbujanje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gospodarske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rasti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ustvarjanje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delovnih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mest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določeni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regiji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pogosto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sodelovanje med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lokalnimi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vladami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podjetji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skupnostmi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539707" y="1099263"/>
            <a:ext cx="10489690" cy="465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3600" b="1" dirty="0">
                <a:solidFill>
                  <a:srgbClr val="374151"/>
                </a:solidFill>
                <a:latin typeface="Söhne"/>
              </a:rPr>
              <a:t>Primeri 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„</a:t>
            </a:r>
            <a:r>
              <a:rPr lang="sl-SI" sz="3600" b="1" i="0" dirty="0">
                <a:solidFill>
                  <a:srgbClr val="374151"/>
                </a:solidFill>
                <a:effectLst/>
                <a:latin typeface="Söhne"/>
              </a:rPr>
              <a:t>pametnega načrtovanja</a:t>
            </a:r>
            <a:r>
              <a:rPr lang="en-GB" sz="3600" b="1" i="0" dirty="0">
                <a:solidFill>
                  <a:srgbClr val="374151"/>
                </a:solidFill>
                <a:effectLst/>
                <a:latin typeface="Söhne"/>
              </a:rPr>
              <a:t>"</a:t>
            </a:r>
            <a:endParaRPr lang="en-US" sz="36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8" name="TextBox 30">
            <a:extLst>
              <a:ext uri="{FF2B5EF4-FFF2-40B4-BE49-F238E27FC236}">
                <a16:creationId xmlns:a16="http://schemas.microsoft.com/office/drawing/2014/main" id="{D80F3511-B43C-96A7-9F65-B203ADC0F5E9}"/>
              </a:ext>
            </a:extLst>
          </p:cNvPr>
          <p:cNvSpPr txBox="1"/>
          <p:nvPr/>
        </p:nvSpPr>
        <p:spPr>
          <a:xfrm>
            <a:off x="1757431" y="6348554"/>
            <a:ext cx="94923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prometa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prometnega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omrežja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združuje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različne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načine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prevoza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so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hoja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kolesarjenje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javni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prevoz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zasebna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vozila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je primer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pomaga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zmanjšati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prometne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zastoje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izboljšati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mobilnost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zmanjšati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vplive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okolje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.:</a:t>
            </a:r>
          </a:p>
        </p:txBody>
      </p:sp>
    </p:spTree>
    <p:extLst>
      <p:ext uri="{BB962C8B-B14F-4D97-AF65-F5344CB8AC3E}">
        <p14:creationId xmlns:p14="http://schemas.microsoft.com/office/powerpoint/2010/main" val="2604565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>
                  <a:solidFill>
                    <a:srgbClr val="FEFEFE"/>
                  </a:solidFill>
                  <a:latin typeface="Abhaya Libre Regular"/>
                </a:rPr>
                <a:t>„pametno načrtovanje“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654981" y="2409289"/>
            <a:ext cx="9492375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zmanjševanja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tveganja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nesreč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celovitega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načrta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zmanjšanje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vpliva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naravnih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nesreč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regijo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njene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skupnosti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 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prepoznavanje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potencialnih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nevarnosti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načrtov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evakuacije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prepoznavanje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kritične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infrastrukture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storitev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780253" y="1466560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4000" b="1" dirty="0">
                <a:solidFill>
                  <a:srgbClr val="374151"/>
                </a:solidFill>
                <a:latin typeface="Söhne"/>
              </a:rPr>
              <a:t>Primeri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 „</a:t>
            </a:r>
            <a:r>
              <a:rPr lang="sl-SI" sz="4000" b="1" i="0" dirty="0">
                <a:solidFill>
                  <a:srgbClr val="374151"/>
                </a:solidFill>
                <a:effectLst/>
                <a:latin typeface="Söhne"/>
              </a:rPr>
              <a:t>pametnega načrtovanja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"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323948" y="-3260923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27" name="TextBox 30">
            <a:extLst>
              <a:ext uri="{FF2B5EF4-FFF2-40B4-BE49-F238E27FC236}">
                <a16:creationId xmlns:a16="http://schemas.microsoft.com/office/drawing/2014/main" id="{FD3C9B5F-29F5-6E20-0BD9-B91C4F33F77F}"/>
              </a:ext>
            </a:extLst>
          </p:cNvPr>
          <p:cNvSpPr txBox="1"/>
          <p:nvPr/>
        </p:nvSpPr>
        <p:spPr>
          <a:xfrm>
            <a:off x="969916" y="7382204"/>
            <a:ext cx="1046973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Načrtovanje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razvoja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b="1" i="0" dirty="0" err="1">
                <a:solidFill>
                  <a:srgbClr val="374151"/>
                </a:solidFill>
                <a:effectLst/>
                <a:latin typeface="Söhne"/>
              </a:rPr>
              <a:t>turizma</a:t>
            </a:r>
            <a:r>
              <a:rPr lang="en-GB" sz="2400" b="1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To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strategije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privabljanje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turistov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regijo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hkrati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zagotavlja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ohranjanje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njenih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naravnih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kulturnih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virov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Običajno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vključuje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sodelovanje med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lokalnimi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vladami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podjetji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400" i="0" dirty="0" err="1">
                <a:solidFill>
                  <a:srgbClr val="374151"/>
                </a:solidFill>
                <a:effectLst/>
                <a:latin typeface="Söhne"/>
              </a:rPr>
              <a:t>skupnostmi</a:t>
            </a:r>
            <a:r>
              <a:rPr lang="en-GB" sz="24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10242" name="Picture 2" descr="Free Salento Quindío photo and picture">
            <a:extLst>
              <a:ext uri="{FF2B5EF4-FFF2-40B4-BE49-F238E27FC236}">
                <a16:creationId xmlns:a16="http://schemas.microsoft.com/office/drawing/2014/main" id="{C4AD631B-56EA-F3BA-D66B-B649B20AC9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841" y="4188732"/>
            <a:ext cx="4501903" cy="3001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5567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10770731" y="4768328"/>
            <a:ext cx="7775659" cy="1894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39527" y="5000829"/>
            <a:ext cx="1338808" cy="1143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427531" y="6846114"/>
            <a:ext cx="1218800" cy="119899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14658560" y="2060782"/>
            <a:ext cx="657082" cy="657082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989E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665800" y="3547556"/>
            <a:ext cx="657082" cy="6570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D0E9E5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3382803" y="5303960"/>
            <a:ext cx="657082" cy="657082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43A4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3752257" y="7056417"/>
            <a:ext cx="657082" cy="657082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53545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658560" y="8705205"/>
            <a:ext cx="657082" cy="657082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0" name="Picture 2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grpSp>
        <p:nvGrpSpPr>
          <p:cNvPr id="21" name="Group 21"/>
          <p:cNvGrpSpPr/>
          <p:nvPr/>
        </p:nvGrpSpPr>
        <p:grpSpPr>
          <a:xfrm>
            <a:off x="14770557" y="3970317"/>
            <a:ext cx="3086100" cy="3086100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23B2A3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79"/>
                </a:lnSpc>
              </a:pPr>
              <a:r>
                <a:rPr lang="sl-SI" sz="3199" dirty="0">
                  <a:solidFill>
                    <a:srgbClr val="FEFEFE"/>
                  </a:solidFill>
                  <a:latin typeface="Abhaya Libre Regular"/>
                </a:rPr>
                <a:t>„pametno načrtovanje“</a:t>
              </a:r>
              <a:endParaRPr lang="en-US" sz="3199" dirty="0">
                <a:solidFill>
                  <a:srgbClr val="FEFEFE"/>
                </a:solidFill>
                <a:latin typeface="Abhaya Libre Regular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665800" y="1440853"/>
            <a:ext cx="593582" cy="123985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289686" y="3162015"/>
            <a:ext cx="1239858" cy="123985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3022445" y="8352972"/>
            <a:ext cx="1239034" cy="1250402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1787726" y="3387990"/>
            <a:ext cx="9492375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Dobre prakse v 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Rom</a:t>
            </a:r>
            <a:r>
              <a:rPr lang="sl-SI" sz="2800" i="0" dirty="0">
                <a:solidFill>
                  <a:srgbClr val="374151"/>
                </a:solidFill>
                <a:effectLst/>
                <a:latin typeface="Söhne"/>
              </a:rPr>
              <a:t>uniji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sl-SI" sz="280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endParaRPr lang="sl-SI" sz="280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Pobuda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mesta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Temišvar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»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Pametno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mesto«, ki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uporablja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tehnologijo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podatke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izboljšanje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mestnih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storitev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življenjskih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pogojev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prebivalcev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endParaRPr lang="sl-SI" sz="2800" dirty="0">
              <a:solidFill>
                <a:srgbClr val="374151"/>
              </a:solidFill>
              <a:latin typeface="Söhne"/>
            </a:endParaRPr>
          </a:p>
          <a:p>
            <a:pPr algn="just"/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Program »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Pametna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regija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« v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okrožju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Cluj, ki se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osredotoča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inovacije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digitalizacijo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lokalnem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gospodarstvu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394161" y="1934489"/>
            <a:ext cx="10489690" cy="4809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sl-SI" sz="4000" b="1" dirty="0">
                <a:solidFill>
                  <a:srgbClr val="374151"/>
                </a:solidFill>
                <a:latin typeface="Söhne"/>
              </a:rPr>
              <a:t>Primeri 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„</a:t>
            </a:r>
            <a:r>
              <a:rPr lang="sl-SI" sz="4000" b="1" i="0" dirty="0">
                <a:solidFill>
                  <a:srgbClr val="374151"/>
                </a:solidFill>
                <a:effectLst/>
                <a:latin typeface="Söhne"/>
              </a:rPr>
              <a:t>pametnega načrtovanja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” </a:t>
            </a:r>
            <a:r>
              <a:rPr lang="sl-SI" sz="4000" b="1" i="0" dirty="0">
                <a:solidFill>
                  <a:srgbClr val="374151"/>
                </a:solidFill>
                <a:effectLst/>
                <a:latin typeface="Söhne"/>
              </a:rPr>
              <a:t>v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4000" b="1" dirty="0">
                <a:solidFill>
                  <a:srgbClr val="374151"/>
                </a:solidFill>
                <a:latin typeface="Söhne"/>
              </a:rPr>
              <a:t>R</a:t>
            </a:r>
            <a:r>
              <a:rPr lang="en-GB" sz="4000" b="1" i="0" dirty="0">
                <a:solidFill>
                  <a:srgbClr val="374151"/>
                </a:solidFill>
                <a:effectLst/>
                <a:latin typeface="Söhne"/>
              </a:rPr>
              <a:t>om</a:t>
            </a:r>
            <a:r>
              <a:rPr lang="sl-SI" sz="4000" b="1" i="0" dirty="0">
                <a:solidFill>
                  <a:srgbClr val="374151"/>
                </a:solidFill>
                <a:effectLst/>
                <a:latin typeface="Söhne"/>
              </a:rPr>
              <a:t>uniji</a:t>
            </a:r>
            <a:endParaRPr lang="en-US" sz="4000" b="1" spc="-36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32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6225659" y="-3260924"/>
            <a:ext cx="5364129" cy="536412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852805">
            <a:off x="15257830" y="7358583"/>
            <a:ext cx="5364129" cy="536412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38" name="Picture 38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39" name="Picture 39"/>
          <p:cNvPicPr>
            <a:picLocks noChangeAspect="1"/>
          </p:cNvPicPr>
          <p:nvPr/>
        </p:nvPicPr>
        <p:blipFill>
          <a:blip r:embed="rId23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4465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>
            <a:extLst>
              <a:ext uri="{FF2B5EF4-FFF2-40B4-BE49-F238E27FC236}">
                <a16:creationId xmlns:a16="http://schemas.microsoft.com/office/drawing/2014/main" id="{F5B8004B-83BD-B7A5-A8AA-2ADE3B21BD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3" name="Picture 32">
            <a:extLst>
              <a:ext uri="{FF2B5EF4-FFF2-40B4-BE49-F238E27FC236}">
                <a16:creationId xmlns:a16="http://schemas.microsoft.com/office/drawing/2014/main" id="{55B93129-ED8A-8BFC-2ECF-151C309238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52805">
            <a:off x="6081246" y="-3110660"/>
            <a:ext cx="5364129" cy="5364129"/>
          </a:xfrm>
          <a:prstGeom prst="rect">
            <a:avLst/>
          </a:prstGeom>
        </p:spPr>
      </p:pic>
      <p:pic>
        <p:nvPicPr>
          <p:cNvPr id="4" name="Picture 33">
            <a:extLst>
              <a:ext uri="{FF2B5EF4-FFF2-40B4-BE49-F238E27FC236}">
                <a16:creationId xmlns:a16="http://schemas.microsoft.com/office/drawing/2014/main" id="{E2B5800B-7BE9-5AC7-DCF4-B852F0D19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5" name="Picture 34">
            <a:extLst>
              <a:ext uri="{FF2B5EF4-FFF2-40B4-BE49-F238E27FC236}">
                <a16:creationId xmlns:a16="http://schemas.microsoft.com/office/drawing/2014/main" id="{B0A3D34C-5DBC-BCF0-9A6B-992A1E4B14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grpSp>
        <p:nvGrpSpPr>
          <p:cNvPr id="6" name="Group 36">
            <a:extLst>
              <a:ext uri="{FF2B5EF4-FFF2-40B4-BE49-F238E27FC236}">
                <a16:creationId xmlns:a16="http://schemas.microsoft.com/office/drawing/2014/main" id="{A4166C40-80C3-22F9-B6B7-92C723C563EC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7" name="Picture 37">
              <a:extLst>
                <a:ext uri="{FF2B5EF4-FFF2-40B4-BE49-F238E27FC236}">
                  <a16:creationId xmlns:a16="http://schemas.microsoft.com/office/drawing/2014/main" id="{ACBE60A3-9493-0552-D74F-6A60B2B9F7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8" name="Picture 38">
              <a:extLst>
                <a:ext uri="{FF2B5EF4-FFF2-40B4-BE49-F238E27FC236}">
                  <a16:creationId xmlns:a16="http://schemas.microsoft.com/office/drawing/2014/main" id="{81D779FA-E6FC-C727-F839-470A8DF96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9" name="Picture 39">
            <a:extLst>
              <a:ext uri="{FF2B5EF4-FFF2-40B4-BE49-F238E27FC236}">
                <a16:creationId xmlns:a16="http://schemas.microsoft.com/office/drawing/2014/main" id="{1CF60F18-2CC1-987D-8960-1A0D96732D2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54B9C4-E63C-0C86-D8B0-A7514041C7E4}"/>
              </a:ext>
            </a:extLst>
          </p:cNvPr>
          <p:cNvSpPr txBox="1"/>
          <p:nvPr/>
        </p:nvSpPr>
        <p:spPr>
          <a:xfrm>
            <a:off x="2438400" y="1505057"/>
            <a:ext cx="13174579" cy="7284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49"/>
              </a:lnSpc>
            </a:pP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Poglejmo</a:t>
            </a:r>
            <a:r>
              <a:rPr lang="sl-SI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 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</a:t>
            </a:r>
            <a:r>
              <a:rPr lang="sl-SI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ega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načrtovanj</a:t>
            </a:r>
            <a:r>
              <a:rPr lang="sl-SI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4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kmetijstvu</a:t>
            </a:r>
            <a:endParaRPr lang="en-US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Online Media 11" descr="Empowering Smart Farming with VEST Embedded System Solution">
            <a:hlinkClick r:id="" action="ppaction://media"/>
            <a:extLst>
              <a:ext uri="{FF2B5EF4-FFF2-40B4-BE49-F238E27FC236}">
                <a16:creationId xmlns:a16="http://schemas.microsoft.com/office/drawing/2014/main" id="{A78AC677-3542-DFAD-17EC-32046DC8E9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13"/>
          <a:stretch>
            <a:fillRect/>
          </a:stretch>
        </p:blipFill>
        <p:spPr>
          <a:xfrm>
            <a:off x="3310689" y="2389635"/>
            <a:ext cx="11430000" cy="645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27C4919-F917-7E8F-15DE-9C5149EACEA5}"/>
              </a:ext>
            </a:extLst>
          </p:cNvPr>
          <p:cNvSpPr txBox="1"/>
          <p:nvPr/>
        </p:nvSpPr>
        <p:spPr>
          <a:xfrm>
            <a:off x="4495800" y="1529662"/>
            <a:ext cx="8280738" cy="70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 za igro</a:t>
            </a:r>
            <a:endParaRPr lang="en-US" sz="641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0">
            <a:extLst>
              <a:ext uri="{FF2B5EF4-FFF2-40B4-BE49-F238E27FC236}">
                <a16:creationId xmlns:a16="http://schemas.microsoft.com/office/drawing/2014/main" id="{2427A0F7-C966-0293-B8A4-D3EE0D02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4" name="Picture 32">
            <a:extLst>
              <a:ext uri="{FF2B5EF4-FFF2-40B4-BE49-F238E27FC236}">
                <a16:creationId xmlns:a16="http://schemas.microsoft.com/office/drawing/2014/main" id="{D04FF60C-F55F-FF7F-5A03-C892E37CD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852805">
            <a:off x="6081246" y="-3110660"/>
            <a:ext cx="5364129" cy="5364129"/>
          </a:xfrm>
          <a:prstGeom prst="rect">
            <a:avLst/>
          </a:prstGeom>
        </p:spPr>
      </p:pic>
      <p:pic>
        <p:nvPicPr>
          <p:cNvPr id="5" name="Picture 33">
            <a:extLst>
              <a:ext uri="{FF2B5EF4-FFF2-40B4-BE49-F238E27FC236}">
                <a16:creationId xmlns:a16="http://schemas.microsoft.com/office/drawing/2014/main" id="{ED284EEA-3EBE-3AF8-E155-22D0F8817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-1490547"/>
            <a:ext cx="3334026" cy="3588482"/>
          </a:xfrm>
          <a:prstGeom prst="rect">
            <a:avLst/>
          </a:prstGeom>
        </p:spPr>
      </p:pic>
      <p:pic>
        <p:nvPicPr>
          <p:cNvPr id="6" name="Picture 34">
            <a:extLst>
              <a:ext uri="{FF2B5EF4-FFF2-40B4-BE49-F238E27FC236}">
                <a16:creationId xmlns:a16="http://schemas.microsoft.com/office/drawing/2014/main" id="{D24E8E53-E2D4-F02F-461C-F31D27F55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185502">
            <a:off x="-3235988" y="28827"/>
            <a:ext cx="4352147" cy="4346443"/>
          </a:xfrm>
          <a:prstGeom prst="rect">
            <a:avLst/>
          </a:prstGeom>
        </p:spPr>
      </p:pic>
      <p:grpSp>
        <p:nvGrpSpPr>
          <p:cNvPr id="7" name="Group 36">
            <a:extLst>
              <a:ext uri="{FF2B5EF4-FFF2-40B4-BE49-F238E27FC236}">
                <a16:creationId xmlns:a16="http://schemas.microsoft.com/office/drawing/2014/main" id="{FADE68D4-EF4F-71E4-5F9A-50C566AF93BB}"/>
              </a:ext>
            </a:extLst>
          </p:cNvPr>
          <p:cNvGrpSpPr/>
          <p:nvPr/>
        </p:nvGrpSpPr>
        <p:grpSpPr>
          <a:xfrm>
            <a:off x="-845096" y="8795670"/>
            <a:ext cx="2900572" cy="807705"/>
            <a:chOff x="0" y="0"/>
            <a:chExt cx="3867430" cy="1076939"/>
          </a:xfrm>
        </p:grpSpPr>
        <p:pic>
          <p:nvPicPr>
            <p:cNvPr id="8" name="Picture 37">
              <a:extLst>
                <a:ext uri="{FF2B5EF4-FFF2-40B4-BE49-F238E27FC236}">
                  <a16:creationId xmlns:a16="http://schemas.microsoft.com/office/drawing/2014/main" id="{97C0C700-8C25-5703-5D02-1FD4067AFC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9" name="Picture 38">
              <a:extLst>
                <a:ext uri="{FF2B5EF4-FFF2-40B4-BE49-F238E27FC236}">
                  <a16:creationId xmlns:a16="http://schemas.microsoft.com/office/drawing/2014/main" id="{BC73DF15-BBEB-2C52-DFFB-4D864EC71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pic>
        <p:nvPicPr>
          <p:cNvPr id="10" name="Picture 39">
            <a:extLst>
              <a:ext uri="{FF2B5EF4-FFF2-40B4-BE49-F238E27FC236}">
                <a16:creationId xmlns:a16="http://schemas.microsoft.com/office/drawing/2014/main" id="{44A515D7-F157-10C8-B749-D510A42288C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520403" y="9362287"/>
            <a:ext cx="3710720" cy="779251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B145A40A-82A6-1C1E-1A81-59BEE816507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200000">
            <a:off x="826850" y="4260030"/>
            <a:ext cx="5179167" cy="1445850"/>
          </a:xfrm>
          <a:prstGeom prst="rect">
            <a:avLst/>
          </a:prstGeom>
        </p:spPr>
      </p:pic>
      <p:sp>
        <p:nvSpPr>
          <p:cNvPr id="12" name="TextBox 30">
            <a:extLst>
              <a:ext uri="{FF2B5EF4-FFF2-40B4-BE49-F238E27FC236}">
                <a16:creationId xmlns:a16="http://schemas.microsoft.com/office/drawing/2014/main" id="{2375DC06-B741-701E-74D6-6DCBE1DF995A}"/>
              </a:ext>
            </a:extLst>
          </p:cNvPr>
          <p:cNvSpPr txBox="1"/>
          <p:nvPr/>
        </p:nvSpPr>
        <p:spPr>
          <a:xfrm>
            <a:off x="4397812" y="2453225"/>
            <a:ext cx="9492375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Oblikujte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ekipe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s 3-4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člani</a:t>
            </a:r>
            <a:endParaRPr lang="sl-SI" sz="280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Če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ste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mestni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menedžer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navedite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3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primere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pametnega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načrtovanja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za mesto.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96FBD936-3703-B7B7-8241-82C781341F2E}"/>
              </a:ext>
            </a:extLst>
          </p:cNvPr>
          <p:cNvSpPr txBox="1"/>
          <p:nvPr/>
        </p:nvSpPr>
        <p:spPr>
          <a:xfrm>
            <a:off x="4369236" y="6526290"/>
            <a:ext cx="94923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dirty="0">
                <a:solidFill>
                  <a:srgbClr val="374151"/>
                </a:solidFill>
                <a:latin typeface="Söhne"/>
              </a:rPr>
              <a:t>Na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koncu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bodo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izmed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vseh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ekip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izbrane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3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najboljše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rešitve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pametnega</a:t>
            </a:r>
            <a:r>
              <a:rPr lang="en-GB" sz="2800" dirty="0">
                <a:solidFill>
                  <a:srgbClr val="374151"/>
                </a:solidFill>
                <a:latin typeface="Söhne"/>
              </a:rPr>
              <a:t> </a:t>
            </a:r>
            <a:r>
              <a:rPr lang="en-GB" sz="2800" dirty="0" err="1">
                <a:solidFill>
                  <a:srgbClr val="374151"/>
                </a:solidFill>
                <a:latin typeface="Söhne"/>
              </a:rPr>
              <a:t>načrtovanja</a:t>
            </a:r>
            <a:endParaRPr lang="en-GB" sz="2800" i="0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14" name="TextBox 30">
            <a:extLst>
              <a:ext uri="{FF2B5EF4-FFF2-40B4-BE49-F238E27FC236}">
                <a16:creationId xmlns:a16="http://schemas.microsoft.com/office/drawing/2014/main" id="{16BE7AF2-F595-9F78-FA70-660EE97A86F9}"/>
              </a:ext>
            </a:extLst>
          </p:cNvPr>
          <p:cNvSpPr txBox="1"/>
          <p:nvPr/>
        </p:nvSpPr>
        <p:spPr>
          <a:xfrm>
            <a:off x="4369237" y="4552068"/>
            <a:ext cx="949237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Imate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10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minut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časa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razmišljanje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nato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pa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bo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vsaka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ekipa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predstavila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svoj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i="0" dirty="0" err="1">
                <a:solidFill>
                  <a:srgbClr val="374151"/>
                </a:solidFill>
                <a:effectLst/>
                <a:latin typeface="Söhne"/>
              </a:rPr>
              <a:t>načrt</a:t>
            </a:r>
            <a:r>
              <a:rPr lang="en-GB" sz="280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15" name="Picture 11">
            <a:extLst>
              <a:ext uri="{FF2B5EF4-FFF2-40B4-BE49-F238E27FC236}">
                <a16:creationId xmlns:a16="http://schemas.microsoft.com/office/drawing/2014/main" id="{809D17D3-15DF-E5E1-03CE-2D6E958CD0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7929" y="6293237"/>
            <a:ext cx="2336366" cy="225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31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228850">
            <a:off x="-3894162" y="-4468275"/>
            <a:ext cx="6836042" cy="67738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6632729">
            <a:off x="17605408" y="3001377"/>
            <a:ext cx="4881157" cy="487476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308370" y="1722089"/>
            <a:ext cx="15760429" cy="7814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Premagovanje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izzivov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razvoja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pametnih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rešitev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Usklajevanje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rutin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praks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integracije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izdelkov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storitev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programske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opreme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https://www.sciencedirect.com/science/article/pii/S0166497221001632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Karierni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izzivi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pametnih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mestih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pogled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sociotehničnih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sistemov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trajnostne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kariere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2"/>
              </a:rPr>
              <a:t>https://journals.sagepub.com/doi/10.1177/0018726720949925/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Oblikovanje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delovne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upravljanje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pametnega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izzivi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priložnosti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načrtovalske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upravne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poklice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https://www.mdpi.com/2227-9709/6/4/47/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Pametna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oblikovanje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družbe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2030 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https://unesdoc.unesco.org/ark:/48223/pf0000367762/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Poklicno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izobraževanje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usposabljanje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Spretnosti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danes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za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prihodnost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5"/>
              </a:rPr>
              <a:t>https://ec.europa.eu/social/main.jsp?catId=738&amp;langId=en&amp;pubId=8450&amp;furtherPubs=yes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3600"/>
              </a:lnSpc>
            </a:pP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Oseba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obliki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črke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T: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Izgradnja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globokega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strokovnega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znanja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široke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baze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znanja</a:t>
            </a:r>
            <a:r>
              <a:rPr lang="sl-SI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spc="-36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16"/>
              </a:rPr>
              <a:t>https://collegeinfogeek.com/become-t-shaped-person/</a:t>
            </a:r>
            <a:endParaRPr lang="sl-SI" sz="2800" spc="-36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590800" y="999072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en-US" sz="6410" dirty="0">
                <a:solidFill>
                  <a:srgbClr val="000000"/>
                </a:solidFill>
                <a:latin typeface="Abhaya Libre Regular Bold"/>
              </a:rPr>
              <a:t>Reference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929310" y="9574866"/>
            <a:ext cx="3710720" cy="779251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-24882" y="9525329"/>
            <a:ext cx="2900572" cy="807705"/>
            <a:chOff x="0" y="0"/>
            <a:chExt cx="3867430" cy="107693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888" y="4005165"/>
            <a:ext cx="12325712" cy="1733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6"/>
              </a:lnSpc>
            </a:pPr>
            <a:r>
              <a:rPr lang="sl-SI" sz="14030">
                <a:solidFill>
                  <a:srgbClr val="000000"/>
                </a:solidFill>
                <a:latin typeface="Abhaya Libre Regular Bold Italics"/>
              </a:rPr>
              <a:t>Hvala</a:t>
            </a:r>
            <a:r>
              <a:rPr lang="en-US" sz="14030">
                <a:solidFill>
                  <a:srgbClr val="000000"/>
                </a:solidFill>
                <a:latin typeface="Abhaya Libre Regular Bold Italics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852805">
            <a:off x="5778439" y="-2562204"/>
            <a:ext cx="5364129" cy="536412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167879">
            <a:off x="15048952" y="6594634"/>
            <a:ext cx="5721823" cy="566980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4196164">
            <a:off x="-4478873" y="6861709"/>
            <a:ext cx="11622266" cy="1238807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228850">
            <a:off x="14026237" y="-3786037"/>
            <a:ext cx="6836042" cy="67738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9014864">
            <a:off x="-336415" y="7596737"/>
            <a:ext cx="5099239" cy="196552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6191" y="-179424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3878502" y="8579500"/>
            <a:ext cx="2556197" cy="27512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185502">
            <a:off x="-3202910" y="120674"/>
            <a:ext cx="4352147" cy="43464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79619">
            <a:off x="3992986" y="9104884"/>
            <a:ext cx="5810576" cy="580296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6632729">
            <a:off x="16634531" y="823224"/>
            <a:ext cx="4881157" cy="487476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4267800" y="1219491"/>
            <a:ext cx="2900572" cy="807705"/>
            <a:chOff x="0" y="0"/>
            <a:chExt cx="3867430" cy="1076939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867430" cy="618789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458151"/>
              <a:ext cx="3867430" cy="618789"/>
            </a:xfrm>
            <a:prstGeom prst="rect">
              <a:avLst/>
            </a:prstGeom>
          </p:spPr>
        </p:pic>
      </p:grpSp>
      <p:sp>
        <p:nvSpPr>
          <p:cNvPr id="16" name="TextBox 16"/>
          <p:cNvSpPr txBox="1"/>
          <p:nvPr/>
        </p:nvSpPr>
        <p:spPr>
          <a:xfrm>
            <a:off x="5273002" y="5611826"/>
            <a:ext cx="7441484" cy="1389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95"/>
              </a:lnSpc>
              <a:spcBef>
                <a:spcPct val="0"/>
              </a:spcBef>
            </a:pPr>
            <a:r>
              <a:rPr lang="en-US" sz="8068">
                <a:solidFill>
                  <a:srgbClr val="04989E"/>
                </a:solidFill>
                <a:latin typeface="Abhaya Libre Regular Bold"/>
              </a:rPr>
              <a:t>@Regio.Digi.Hub</a:t>
            </a:r>
            <a:r>
              <a:rPr lang="en-US" sz="8068">
                <a:solidFill>
                  <a:srgbClr val="04989E"/>
                </a:solidFill>
                <a:latin typeface="Abhaya Libre Regular"/>
              </a:rPr>
              <a:t> 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7555793" y="9258300"/>
            <a:ext cx="3710720" cy="7792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E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98436" y="1730019"/>
            <a:ext cx="4684714" cy="555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3238" b="1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5796877" y="3530703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Prednosti, če postanete posameznik  s spretnostmi v obliki črke 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798436" y="5587599"/>
            <a:ext cx="11956164" cy="1134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POGLAVJE 4: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Prepoznavanje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skupnih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elementov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med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nišami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pametne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specializacije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vsakega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sektorja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in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glavnimi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regionalnimi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izzivi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5796877" y="2549140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Pametne spretnosti v obliki črke T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798436" y="4662303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Razmišljanje o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b="1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8947194">
            <a:off x="6660949" y="7876457"/>
            <a:ext cx="5364129" cy="536412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632120">
            <a:off x="-2174154" y="-1705919"/>
            <a:ext cx="5721823" cy="566980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603835">
            <a:off x="5295880" y="-10406627"/>
            <a:ext cx="11622266" cy="1238807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15414085" y="8264626"/>
            <a:ext cx="3334026" cy="358848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0800000">
            <a:off x="2161922" y="-772267"/>
            <a:ext cx="2556197" cy="275128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614497">
            <a:off x="17447384" y="6091404"/>
            <a:ext cx="4352147" cy="434644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3420380">
            <a:off x="5570971" y="-4349323"/>
            <a:ext cx="5810576" cy="5802961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160102" y="5050278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 Bold"/>
              </a:rPr>
              <a:t>Vsebina</a:t>
            </a:r>
            <a:endParaRPr lang="en-US" sz="6410" dirty="0">
              <a:solidFill>
                <a:srgbClr val="000000"/>
              </a:solidFill>
              <a:latin typeface="Abhaya Libre Regular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013066" y="16383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01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013066" y="24765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013066" y="34671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03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013066" y="458886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013066" y="565566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05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013066" y="6667500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06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798436" y="6696636"/>
            <a:ext cx="10620272" cy="11344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POGLAVJE</a:t>
            </a:r>
            <a:r>
              <a:rPr lang="en-US" sz="3238" b="1" spc="-48" dirty="0">
                <a:solidFill>
                  <a:srgbClr val="000000"/>
                </a:solidFill>
                <a:latin typeface="Abhaya Libre Regular"/>
              </a:rPr>
              <a:t> 5</a:t>
            </a: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spretnosti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: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spretnosti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T,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pametno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razmišljanje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o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rešitvah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,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pametno</a:t>
            </a:r>
            <a:r>
              <a:rPr lang="en-US" sz="3238" spc="-48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3238" spc="-48" dirty="0" err="1">
                <a:solidFill>
                  <a:srgbClr val="000000"/>
                </a:solidFill>
                <a:latin typeface="Abhaya Libre Regular"/>
              </a:rPr>
              <a:t>načrtovanje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E81E6B41-C70D-A24B-1F71-CA783CF4223D}"/>
              </a:ext>
            </a:extLst>
          </p:cNvPr>
          <p:cNvSpPr txBox="1"/>
          <p:nvPr/>
        </p:nvSpPr>
        <p:spPr>
          <a:xfrm>
            <a:off x="5013066" y="7778807"/>
            <a:ext cx="1079688" cy="707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654"/>
              </a:lnSpc>
            </a:pPr>
            <a:r>
              <a:rPr lang="en-US" sz="4038" spc="-60" dirty="0">
                <a:solidFill>
                  <a:srgbClr val="000000"/>
                </a:solidFill>
                <a:latin typeface="Abhaya Libre Regular"/>
              </a:rPr>
              <a:t>07</a:t>
            </a: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5D25EA0E-341F-C590-E5C3-12E5EC7E1207}"/>
              </a:ext>
            </a:extLst>
          </p:cNvPr>
          <p:cNvSpPr txBox="1"/>
          <p:nvPr/>
        </p:nvSpPr>
        <p:spPr>
          <a:xfrm>
            <a:off x="5796877" y="7805672"/>
            <a:ext cx="10620272" cy="557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34"/>
              </a:lnSpc>
            </a:pPr>
            <a:r>
              <a:rPr lang="sl-SI" sz="3238" b="1" spc="-48" dirty="0">
                <a:solidFill>
                  <a:srgbClr val="000000"/>
                </a:solidFill>
                <a:latin typeface="Abhaya Libre Regular"/>
              </a:rPr>
              <a:t>ZAKLJUČEK</a:t>
            </a:r>
            <a:endParaRPr lang="en-US" sz="3238" spc="-48" dirty="0">
              <a:solidFill>
                <a:srgbClr val="000000"/>
              </a:solidFill>
              <a:latin typeface="Abhaya Libre Regula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01305" y="1207152"/>
            <a:ext cx="7067037" cy="7872695"/>
            <a:chOff x="0" y="-109220"/>
            <a:chExt cx="5759450" cy="6416040"/>
          </a:xfrm>
        </p:grpSpPr>
        <p:sp>
          <p:nvSpPr>
            <p:cNvPr id="3" name="Freeform 3"/>
            <p:cNvSpPr/>
            <p:nvPr/>
          </p:nvSpPr>
          <p:spPr>
            <a:xfrm>
              <a:off x="0" y="-109220"/>
              <a:ext cx="5759450" cy="6416040"/>
            </a:xfrm>
            <a:custGeom>
              <a:avLst/>
              <a:gdLst/>
              <a:ahLst/>
              <a:cxnLst/>
              <a:rect l="l" t="t" r="r" b="b"/>
              <a:pathLst>
                <a:path w="5759450" h="6416040">
                  <a:moveTo>
                    <a:pt x="3689350" y="2145030"/>
                  </a:moveTo>
                  <a:lnTo>
                    <a:pt x="5759450" y="1197610"/>
                  </a:lnTo>
                  <a:lnTo>
                    <a:pt x="5759450" y="2886710"/>
                  </a:lnTo>
                  <a:lnTo>
                    <a:pt x="4556760" y="3754120"/>
                  </a:lnTo>
                  <a:cubicBezTo>
                    <a:pt x="4946650" y="3728720"/>
                    <a:pt x="5336540" y="3740150"/>
                    <a:pt x="5723890" y="3787140"/>
                  </a:cubicBezTo>
                  <a:lnTo>
                    <a:pt x="5585460" y="5309870"/>
                  </a:lnTo>
                  <a:cubicBezTo>
                    <a:pt x="3920490" y="5110480"/>
                    <a:pt x="871220" y="6416040"/>
                    <a:pt x="871220" y="6416040"/>
                  </a:cubicBezTo>
                  <a:lnTo>
                    <a:pt x="871220" y="5125720"/>
                  </a:lnTo>
                  <a:lnTo>
                    <a:pt x="833120" y="5143500"/>
                  </a:lnTo>
                  <a:cubicBezTo>
                    <a:pt x="538480" y="5278120"/>
                    <a:pt x="189230" y="5148580"/>
                    <a:pt x="54610" y="4852670"/>
                  </a:cubicBezTo>
                  <a:cubicBezTo>
                    <a:pt x="17780" y="4776470"/>
                    <a:pt x="0" y="4692650"/>
                    <a:pt x="0" y="4607560"/>
                  </a:cubicBezTo>
                  <a:lnTo>
                    <a:pt x="0" y="4607560"/>
                  </a:lnTo>
                  <a:cubicBezTo>
                    <a:pt x="0" y="4114800"/>
                    <a:pt x="207010" y="3644900"/>
                    <a:pt x="570230" y="3310890"/>
                  </a:cubicBezTo>
                  <a:lnTo>
                    <a:pt x="1681480" y="2293620"/>
                  </a:lnTo>
                  <a:cubicBezTo>
                    <a:pt x="1130300" y="2419350"/>
                    <a:pt x="563880" y="2466340"/>
                    <a:pt x="0" y="2437130"/>
                  </a:cubicBezTo>
                  <a:lnTo>
                    <a:pt x="0" y="1084580"/>
                  </a:lnTo>
                  <a:cubicBezTo>
                    <a:pt x="1257300" y="1145540"/>
                    <a:pt x="2424430" y="811530"/>
                    <a:pt x="3529330" y="203200"/>
                  </a:cubicBezTo>
                  <a:cubicBezTo>
                    <a:pt x="3896360" y="0"/>
                    <a:pt x="4358640" y="133350"/>
                    <a:pt x="4561840" y="500380"/>
                  </a:cubicBezTo>
                  <a:cubicBezTo>
                    <a:pt x="4624070" y="613410"/>
                    <a:pt x="4657090" y="739140"/>
                    <a:pt x="4657090" y="867410"/>
                  </a:cubicBezTo>
                  <a:lnTo>
                    <a:pt x="4657090" y="923290"/>
                  </a:lnTo>
                  <a:cubicBezTo>
                    <a:pt x="4657090" y="1136650"/>
                    <a:pt x="4568190" y="1339850"/>
                    <a:pt x="4410710" y="1483360"/>
                  </a:cubicBezTo>
                  <a:cubicBezTo>
                    <a:pt x="4122420" y="1747520"/>
                    <a:pt x="3689350" y="2145030"/>
                    <a:pt x="3689350" y="214503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s-ES" dirty="0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124200" y="1332013"/>
            <a:ext cx="8280738" cy="7707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9"/>
              </a:lnSpc>
            </a:pPr>
            <a:r>
              <a:rPr lang="sl-SI" sz="6410" dirty="0">
                <a:solidFill>
                  <a:srgbClr val="000000"/>
                </a:solidFill>
                <a:latin typeface="Abhaya Libre Regular"/>
              </a:rPr>
              <a:t>Uvod</a:t>
            </a:r>
            <a:endParaRPr lang="en-US" sz="641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02882" y="2773619"/>
            <a:ext cx="8418862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Pristop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Smart -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specializacije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del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regionalne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inovacijske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politike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EU od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leta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2010,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vendar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vloga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poklicnega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izobraževanja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usposabljanja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izvajanju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strategij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specializacije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pozornost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pritegnila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šele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pred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kratkim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Čeprav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omenjeno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prejšnjih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političnih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dokumentih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sporočilo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krepitvi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inovacij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evropskih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regijah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leta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2017,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temelji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izkušnjah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izvajanja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specializacije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praksi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ponazorilo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njen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regionalno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inovacijsko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politiko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1028" name="Picture 4" descr="Free Businessman Tablet photo and picture">
            <a:extLst>
              <a:ext uri="{FF2B5EF4-FFF2-40B4-BE49-F238E27FC236}">
                <a16:creationId xmlns:a16="http://schemas.microsoft.com/office/drawing/2014/main" id="{A970FA27-1555-EBDB-5D5D-0CD7A2179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305" y="4016768"/>
            <a:ext cx="6997445" cy="291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2">
            <a:extLst>
              <a:ext uri="{FF2B5EF4-FFF2-40B4-BE49-F238E27FC236}">
                <a16:creationId xmlns:a16="http://schemas.microsoft.com/office/drawing/2014/main" id="{785B8112-FE51-FEF6-D79E-69912C16D0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C0914DE8-3267-AC10-62AC-3B98A4E128E7}"/>
              </a:ext>
            </a:extLst>
          </p:cNvPr>
          <p:cNvSpPr txBox="1"/>
          <p:nvPr/>
        </p:nvSpPr>
        <p:spPr>
          <a:xfrm>
            <a:off x="6629400" y="3190563"/>
            <a:ext cx="8986825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Pandemija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COVID-19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pospešila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potrebo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prekvalifikaciji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izpopolnjevanju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delovne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sile,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zlasti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regijah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kriza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močno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prizadela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Sektor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poklicnega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izobraževanja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usposabljanja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ima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pomembno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vlogo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pri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opremljanju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posameznikov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potrebnimi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veščinami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uspeh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hitro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spreminjajočem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trgu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dela.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     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kontekstu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bistven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vključno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veščinami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v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obliki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črke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T,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razmišljanjem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rešitvah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pametnim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načrtovanjem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8BFDA1CE-3C19-8BB3-B025-5EC705657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9338C864-00C4-ED2C-0B7D-0799D85AC5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F77F1175-B58A-3010-D7E4-AF1F889B969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99431EC7-9A45-EB48-A4CC-F6D0C0EDDF1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6E20A8C7-EEBF-5D47-D718-F7656D33140D}"/>
              </a:ext>
            </a:extLst>
          </p:cNvPr>
          <p:cNvSpPr txBox="1"/>
          <p:nvPr/>
        </p:nvSpPr>
        <p:spPr>
          <a:xfrm>
            <a:off x="3810000" y="1391567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 Razvoj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spretnosti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8" name="Picture 32">
            <a:extLst>
              <a:ext uri="{FF2B5EF4-FFF2-40B4-BE49-F238E27FC236}">
                <a16:creationId xmlns:a16="http://schemas.microsoft.com/office/drawing/2014/main" id="{AB28DC33-BBEF-A0A0-59DF-C5E07EA26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330350" y="-3385150"/>
            <a:ext cx="5364129" cy="53641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0A20E-E9E3-9C83-3B53-0558E0CCD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24" y="2585342"/>
            <a:ext cx="4696680" cy="465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1811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065789" y="7371100"/>
            <a:ext cx="11622266" cy="1238807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78331" y="-1191888"/>
            <a:ext cx="3334026" cy="3588482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5638800" y="1548823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spretnosti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219200" y="2620703"/>
            <a:ext cx="9829800" cy="4924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Splošni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koraki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razvoj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pametnih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:</a:t>
            </a:r>
            <a:endParaRPr lang="sl-SI" sz="3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just">
              <a:buAutoNum type="arabicPeriod"/>
            </a:pP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Ocenite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svoje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trenutne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Začnite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tako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ugotovite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svoje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trenutne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spretnosti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določite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katere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morate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izboljšati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3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just">
              <a:buAutoNum type="arabicPeriod"/>
            </a:pP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Postavite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si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posebne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cilje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Določite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posebne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pametne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želite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razviti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in za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vsako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postavite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jasne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dosegljive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cilje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32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just">
              <a:buAutoNum type="arabicPeriod"/>
            </a:pP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Razvijte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načrt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razvijte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načrt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pridobitev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veščin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potrebujete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kot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obiskovanje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tečajev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udeležba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na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delavnicah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ali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iskanje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3200" b="0" i="0" dirty="0" err="1">
                <a:solidFill>
                  <a:srgbClr val="374151"/>
                </a:solidFill>
                <a:effectLst/>
                <a:latin typeface="Söhne"/>
              </a:rPr>
              <a:t>mentorstva</a:t>
            </a:r>
            <a:r>
              <a:rPr lang="en-GB" sz="32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4B513A-CC4E-8445-32FA-15F5A18EC2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9280" y="2620703"/>
            <a:ext cx="6375719" cy="41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2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589536D1-BC32-B95D-45E8-87DF514BC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4196164">
            <a:off x="-4510958" y="7447299"/>
            <a:ext cx="11622266" cy="12388074"/>
          </a:xfrm>
          <a:prstGeom prst="rect">
            <a:avLst/>
          </a:prstGeom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D699A6B8-B7E2-970E-1EEE-277F5D0CC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836636">
            <a:off x="0" y="-2006961"/>
            <a:ext cx="3334026" cy="3588482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561A8989-5DA5-21AB-C07A-FCA1EF3259C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6418708" y="0"/>
            <a:ext cx="1869292" cy="186929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CAEE968D-6B70-6472-C3F5-E3D791672B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870030" y="9245916"/>
            <a:ext cx="3710720" cy="779251"/>
          </a:xfrm>
          <a:prstGeom prst="rect">
            <a:avLst/>
          </a:prstGeom>
        </p:spPr>
      </p:pic>
      <p:pic>
        <p:nvPicPr>
          <p:cNvPr id="6" name="Picture 32">
            <a:extLst>
              <a:ext uri="{FF2B5EF4-FFF2-40B4-BE49-F238E27FC236}">
                <a16:creationId xmlns:a16="http://schemas.microsoft.com/office/drawing/2014/main" id="{31FAE572-53D5-983E-1CF4-23E4FAA6539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852805">
            <a:off x="6254150" y="-3461350"/>
            <a:ext cx="5364129" cy="5364129"/>
          </a:xfrm>
          <a:prstGeom prst="rect">
            <a:avLst/>
          </a:prstGeom>
        </p:spPr>
      </p:pic>
      <p:sp>
        <p:nvSpPr>
          <p:cNvPr id="7" name="TextBox 8">
            <a:extLst>
              <a:ext uri="{FF2B5EF4-FFF2-40B4-BE49-F238E27FC236}">
                <a16:creationId xmlns:a16="http://schemas.microsoft.com/office/drawing/2014/main" id="{C9FF1658-D183-0DC7-3194-B366A56AD1E5}"/>
              </a:ext>
            </a:extLst>
          </p:cNvPr>
          <p:cNvSpPr txBox="1"/>
          <p:nvPr/>
        </p:nvSpPr>
        <p:spPr>
          <a:xfrm>
            <a:off x="5715000" y="1190260"/>
            <a:ext cx="7461075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460"/>
              </a:lnSpc>
            </a:pP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Razvoj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pametnih</a:t>
            </a:r>
            <a:r>
              <a:rPr lang="en-US" sz="4400" dirty="0">
                <a:solidFill>
                  <a:srgbClr val="000000"/>
                </a:solidFill>
                <a:latin typeface="Abhaya Libre Regular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Abhaya Libre Regular"/>
              </a:rPr>
              <a:t>spretnosti</a:t>
            </a:r>
            <a:endParaRPr lang="en-US" sz="4400" dirty="0">
              <a:solidFill>
                <a:srgbClr val="000000"/>
              </a:solidFill>
              <a:latin typeface="Abhaya Libre Regular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959992DB-6B86-0A9A-3E40-E274BD82527B}"/>
              </a:ext>
            </a:extLst>
          </p:cNvPr>
          <p:cNvSpPr txBox="1"/>
          <p:nvPr/>
        </p:nvSpPr>
        <p:spPr>
          <a:xfrm>
            <a:off x="6934200" y="2931787"/>
            <a:ext cx="10363200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 algn="just">
              <a:buAutoNum type="arabicPeriod" startAt="4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Pridobite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praktične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izkušnje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vadite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veščine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ki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jih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naučili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skozi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resnične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situacije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projekte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marL="514350" indent="-514350" algn="just">
              <a:buAutoNum type="arabicPeriod" startAt="5"/>
            </a:pP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Razmislite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svojem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napredku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Redno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razmislite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svojem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napredku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      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temu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prilagodite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svoj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načrt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6. 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 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Iščite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povratne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informacije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prosite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povratne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informacije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od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      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drugih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vidite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kako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napredujete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prepoznate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področja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za 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</a:p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      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izboljšave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7.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  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Nenehno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rasti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: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Trg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dela in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tehnologija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nenehno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endParaRPr lang="sl-SI" sz="2800" b="0" i="0" dirty="0">
              <a:solidFill>
                <a:srgbClr val="374151"/>
              </a:solidFill>
              <a:effectLst/>
              <a:latin typeface="Söhne"/>
            </a:endParaRPr>
          </a:p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      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spreminjata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zato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je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bistvenega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pomena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se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nenehno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učite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in r</a:t>
            </a:r>
            <a:r>
              <a:rPr lang="sl-SI" sz="2800" b="0" i="0" dirty="0">
                <a:solidFill>
                  <a:srgbClr val="374151"/>
                </a:solidFill>
                <a:effectLst/>
                <a:latin typeface="Söhne"/>
              </a:rPr>
              <a:t>   </a:t>
            </a:r>
          </a:p>
          <a:p>
            <a:pPr algn="just"/>
            <a:r>
              <a:rPr lang="sl-SI" sz="2800" dirty="0">
                <a:solidFill>
                  <a:srgbClr val="374151"/>
                </a:solidFill>
                <a:latin typeface="Söhne"/>
              </a:rPr>
              <a:t>       r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azvijate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svoje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sposobnosti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, da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ostanete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en-GB" sz="2800" b="0" i="0" dirty="0" err="1">
                <a:solidFill>
                  <a:srgbClr val="374151"/>
                </a:solidFill>
                <a:effectLst/>
                <a:latin typeface="Söhne"/>
              </a:rPr>
              <a:t>relevantni</a:t>
            </a:r>
            <a:r>
              <a:rPr lang="en-GB" sz="2800" b="0" i="0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CD960-5C4A-86A6-CE39-9C784AB3F3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92527"/>
            <a:ext cx="5808798" cy="326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56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16418</TotalTime>
  <Words>4619</Words>
  <Application>Microsoft Office PowerPoint</Application>
  <PresentationFormat>Po meri</PresentationFormat>
  <Paragraphs>273</Paragraphs>
  <Slides>47</Slides>
  <Notes>3</Notes>
  <HiddenSlides>0</HiddenSlides>
  <MMClips>2</MMClips>
  <ScaleCrop>false</ScaleCrop>
  <HeadingPairs>
    <vt:vector size="6" baseType="variant">
      <vt:variant>
        <vt:lpstr>Uporabljene pisave</vt:lpstr>
      </vt:variant>
      <vt:variant>
        <vt:i4>10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47</vt:i4>
      </vt:variant>
    </vt:vector>
  </HeadingPairs>
  <TitlesOfParts>
    <vt:vector size="58" baseType="lpstr">
      <vt:lpstr>Abhaya Libre Regular Bold</vt:lpstr>
      <vt:lpstr>McKinsey Sans</vt:lpstr>
      <vt:lpstr>System Font Regular</vt:lpstr>
      <vt:lpstr>Abhaya Libre Regular</vt:lpstr>
      <vt:lpstr>Arial</vt:lpstr>
      <vt:lpstr>Abhaya Libre Regular Bold Italics</vt:lpstr>
      <vt:lpstr>Calibri</vt:lpstr>
      <vt:lpstr>Georgia</vt:lpstr>
      <vt:lpstr>Söhne</vt:lpstr>
      <vt:lpstr>Acumin Pro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REGIO.DIGI.HUB Content Development</dc:title>
  <dc:creator>MIREN</dc:creator>
  <cp:lastModifiedBy>Vlasta Juršak</cp:lastModifiedBy>
  <cp:revision>40</cp:revision>
  <dcterms:created xsi:type="dcterms:W3CDTF">2006-08-16T00:00:00Z</dcterms:created>
  <dcterms:modified xsi:type="dcterms:W3CDTF">2023-07-17T11:03:09Z</dcterms:modified>
  <dc:identifier>DAFSGCxx1iQ</dc:identifier>
</cp:coreProperties>
</file>