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56" r:id="rId4"/>
    <p:sldId id="336" r:id="rId5"/>
    <p:sldId id="310" r:id="rId6"/>
    <p:sldId id="514" r:id="rId7"/>
    <p:sldId id="266" r:id="rId8"/>
    <p:sldId id="7886" r:id="rId9"/>
    <p:sldId id="341" r:id="rId10"/>
    <p:sldId id="513" r:id="rId11"/>
    <p:sldId id="7905" r:id="rId12"/>
    <p:sldId id="7892" r:id="rId13"/>
    <p:sldId id="396" r:id="rId14"/>
    <p:sldId id="7906" r:id="rId15"/>
    <p:sldId id="7878" r:id="rId16"/>
    <p:sldId id="272" r:id="rId17"/>
    <p:sldId id="273" r:id="rId18"/>
    <p:sldId id="274" r:id="rId19"/>
    <p:sldId id="276" r:id="rId20"/>
    <p:sldId id="275" r:id="rId21"/>
    <p:sldId id="277" r:id="rId22"/>
    <p:sldId id="7907" r:id="rId23"/>
    <p:sldId id="7881" r:id="rId24"/>
    <p:sldId id="271" r:id="rId25"/>
    <p:sldId id="7888" r:id="rId26"/>
  </p:sldIdLst>
  <p:sldSz cx="18288000" cy="10287000"/>
  <p:notesSz cx="6858000" cy="9144000"/>
  <p:embeddedFontLst>
    <p:embeddedFont>
      <p:font typeface="Abhaya Libre Regular" panose="020B0604020202020204" charset="0"/>
      <p:regular r:id="rId29"/>
    </p:embeddedFont>
    <p:embeddedFont>
      <p:font typeface="Abhaya Libre Regular Bold" panose="020B0604020202020204" charset="0"/>
      <p:regular r:id="rId30"/>
    </p:embeddedFont>
    <p:embeddedFont>
      <p:font typeface="Abhaya Libre Regular Bold Italics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Noto Sans" panose="020B0502040504020204" pitchFamily="34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8E"/>
    <a:srgbClr val="800000"/>
    <a:srgbClr val="FF3399"/>
    <a:srgbClr val="B3FFFF"/>
    <a:srgbClr val="008080"/>
    <a:srgbClr val="78B400"/>
    <a:srgbClr val="FF0066"/>
    <a:srgbClr val="800080"/>
    <a:srgbClr val="FF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033" autoAdjust="0"/>
  </p:normalViewPr>
  <p:slideViewPr>
    <p:cSldViewPr>
      <p:cViewPr varScale="1">
        <p:scale>
          <a:sx n="77" d="100"/>
          <a:sy n="77" d="100"/>
        </p:scale>
        <p:origin x="414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9666"/>
    </p:cViewPr>
  </p:sorterViewPr>
  <p:notesViewPr>
    <p:cSldViewPr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8D46E9-63F8-01E6-8E76-68D8ECDBEE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6FA3B-F078-6E0A-0E02-0959673EE7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AADB9-85B4-454B-922C-4ABE11A4E7C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1A35B-900E-7C0A-3DA4-50A3620BDC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1BC5F-4BF2-FF58-C5DF-5B91181D55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59DA8-E070-4FC3-ACEC-44668AEB2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06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A0978-537E-4DEF-819B-7AEBEBE18D0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1E248-E60E-431D-BFB9-4538D4BE8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3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99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0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0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The lines should be connected, starting from the central image. The lines become thinner as they radiate out from the center.</a:t>
            </a:r>
          </a:p>
          <a:p>
            <a:r>
              <a:rPr lang="en-US" sz="1200" dirty="0"/>
              <a:t>Make the lines the same length as the word/image they support.</a:t>
            </a:r>
          </a:p>
          <a:p>
            <a:r>
              <a:rPr lang="en-US" sz="1200" dirty="0"/>
              <a:t>Develop your own personal style of mind mapping.</a:t>
            </a:r>
          </a:p>
          <a:p>
            <a:r>
              <a:rPr lang="en-US" sz="1200" dirty="0"/>
              <a:t>Use emphasis and show associations in your mind map. Keep the mind map clear by using radial hierarchy or outlines to embrace your branches.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EB0F4-32CF-4689-BA59-524FB16DA6FE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106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3.svg"/><Relationship Id="rId4" Type="http://schemas.openxmlformats.org/officeDocument/2006/relationships/image" Target="../media/image17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epic-project.net/en/hom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1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6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58.jpe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1.png"/><Relationship Id="rId3" Type="http://schemas.openxmlformats.org/officeDocument/2006/relationships/image" Target="../media/image27.svg"/><Relationship Id="rId7" Type="http://schemas.openxmlformats.org/officeDocument/2006/relationships/image" Target="../media/image10.png"/><Relationship Id="rId12" Type="http://schemas.openxmlformats.org/officeDocument/2006/relationships/hyperlink" Target="https://www.youtube.com/watch?v=uYBaSZYZ3sI&amp;ab_channel=BiteSizeTraini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0.svg"/><Relationship Id="rId5" Type="http://schemas.openxmlformats.org/officeDocument/2006/relationships/image" Target="../media/image17.sv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.sv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21" Type="http://schemas.openxmlformats.org/officeDocument/2006/relationships/image" Target="../media/image75.svg"/><Relationship Id="rId7" Type="http://schemas.openxmlformats.org/officeDocument/2006/relationships/image" Target="../media/image27.svg"/><Relationship Id="rId12" Type="http://schemas.openxmlformats.org/officeDocument/2006/relationships/image" Target="../media/image3.png"/><Relationship Id="rId17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5" Type="http://schemas.openxmlformats.org/officeDocument/2006/relationships/image" Target="../media/image69.svg"/><Relationship Id="rId10" Type="http://schemas.openxmlformats.org/officeDocument/2006/relationships/image" Target="../media/image66.png"/><Relationship Id="rId19" Type="http://schemas.openxmlformats.org/officeDocument/2006/relationships/image" Target="../media/image73.svg"/><Relationship Id="rId4" Type="http://schemas.openxmlformats.org/officeDocument/2006/relationships/image" Target="../media/image62.png"/><Relationship Id="rId9" Type="http://schemas.openxmlformats.org/officeDocument/2006/relationships/image" Target="../media/image65.svg"/><Relationship Id="rId14" Type="http://schemas.openxmlformats.org/officeDocument/2006/relationships/image" Target="../media/image68.png"/><Relationship Id="rId2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78.jpeg"/><Relationship Id="rId5" Type="http://schemas.openxmlformats.org/officeDocument/2006/relationships/image" Target="../media/image76.png"/><Relationship Id="rId10" Type="http://schemas.openxmlformats.org/officeDocument/2006/relationships/image" Target="../media/image53.png"/><Relationship Id="rId4" Type="http://schemas.openxmlformats.org/officeDocument/2006/relationships/image" Target="../media/image17.sv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7.sv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https://www.youtube.com/watch?v=HuTEwU4qZAs&amp;ab_channel=EuropeanCommitteeoftheRegion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12" Type="http://schemas.openxmlformats.org/officeDocument/2006/relationships/hyperlink" Target="https://collection.sciencemuseumgroup.org.uk/objects/co8090140/lumiere-cinematographe-35mm-motion-picture-camera-printer-projecto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2.jpeg"/><Relationship Id="rId5" Type="http://schemas.openxmlformats.org/officeDocument/2006/relationships/image" Target="../media/image16.png"/><Relationship Id="rId10" Type="http://schemas.openxmlformats.org/officeDocument/2006/relationships/image" Target="../media/image29.svg"/><Relationship Id="rId4" Type="http://schemas.openxmlformats.org/officeDocument/2006/relationships/image" Target="../media/image27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svg"/><Relationship Id="rId3" Type="http://schemas.openxmlformats.org/officeDocument/2006/relationships/image" Target="../media/image13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openxmlformats.org/officeDocument/2006/relationships/image" Target="../media/image1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9.svg"/><Relationship Id="rId5" Type="http://schemas.openxmlformats.org/officeDocument/2006/relationships/image" Target="../media/image38.svg"/><Relationship Id="rId1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37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0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29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890475" y="-2171729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27651" y="8452049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1434135" y="-1156985"/>
            <a:ext cx="3750108" cy="3745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2400" y="715611"/>
            <a:ext cx="7274007" cy="727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52212" y="3645911"/>
            <a:ext cx="9010597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it-IT" sz="4500" dirty="0">
                <a:solidFill>
                  <a:srgbClr val="000000"/>
                </a:solidFill>
                <a:latin typeface="Abhaya Libre Regular"/>
              </a:rPr>
              <a:t>Promovarea dezvoltării regionale prin dezvoltarea capacității sistemului VET</a:t>
            </a:r>
            <a:endParaRPr lang="en-US" sz="45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C575C-8661-0D70-409C-9F85FC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917" t="27037" r="46250" b="59630"/>
          <a:stretch/>
        </p:blipFill>
        <p:spPr>
          <a:xfrm rot="597454">
            <a:off x="-333141" y="7908658"/>
            <a:ext cx="4397174" cy="26992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6636">
            <a:off x="-371613" y="-1768678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6314" y="743344"/>
            <a:ext cx="1531388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000" b="1" dirty="0">
                <a:solidFill>
                  <a:srgbClr val="00918E"/>
                </a:solidFill>
                <a:latin typeface="Abhaya Libre Regular"/>
              </a:rPr>
              <a:t>Crearea unui mediu care susține creativitatea</a:t>
            </a:r>
            <a:endParaRPr lang="en-US" sz="6000" b="1" dirty="0">
              <a:solidFill>
                <a:srgbClr val="00918E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D54BDCCC-082C-7577-4783-69512242B3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18101" y="5773898"/>
            <a:ext cx="2418101" cy="2878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D30B16-F6F0-9D31-A7D4-4D7017562060}"/>
              </a:ext>
            </a:extLst>
          </p:cNvPr>
          <p:cNvSpPr txBox="1"/>
          <p:nvPr/>
        </p:nvSpPr>
        <p:spPr>
          <a:xfrm>
            <a:off x="6271079" y="6382247"/>
            <a:ext cx="5041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00ADD9-D85B-0EF8-B983-E3E1008F9551}"/>
              </a:ext>
            </a:extLst>
          </p:cNvPr>
          <p:cNvSpPr txBox="1"/>
          <p:nvPr/>
        </p:nvSpPr>
        <p:spPr>
          <a:xfrm>
            <a:off x="746578" y="2794204"/>
            <a:ext cx="13731422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b="1" i="0" u="none" strike="noStrike" baseline="0" dirty="0">
              <a:solidFill>
                <a:srgbClr val="008080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Gândirea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creativă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are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nevoie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atmosfera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mediul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potrivit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Departamentul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echipa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ta are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asta</a:t>
            </a:r>
            <a:r>
              <a:rPr lang="en-US" sz="2400" b="1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algn="just"/>
            <a:r>
              <a:rPr lang="it-IT" sz="2400" dirty="0">
                <a:latin typeface="Abhaya Libre Regular" panose="020B0604020202020204" charset="0"/>
                <a:cs typeface="Abhaya Libre Regular" panose="020B0604020202020204" charset="0"/>
              </a:rPr>
              <a:t>Oamenii se simt liberi să fie creativi într-un mediu incluziv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algn="just"/>
            <a:r>
              <a:rPr lang="it-IT" sz="2400" dirty="0">
                <a:latin typeface="Abhaya Libre Regular" panose="020B0604020202020204" charset="0"/>
                <a:cs typeface="Abhaya Libre Regular" panose="020B0604020202020204" charset="0"/>
              </a:rPr>
              <a:t>Ești gata să încerci idei noi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Există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încredere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algn="just"/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Se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simt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siguranță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împărtășească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literalmente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orice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idee –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oricât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ciudat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ar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suna</a:t>
            </a:r>
            <a:r>
              <a:rPr lang="en-US" sz="240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început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ca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asta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întâmple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</a:t>
            </a:r>
            <a:r>
              <a:rPr lang="en-US" sz="2400" b="0" i="1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face </a:t>
            </a:r>
            <a:r>
              <a:rPr lang="en-US" sz="2400" b="0" i="1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toată</a:t>
            </a:r>
            <a:r>
              <a:rPr lang="en-US" sz="2400" b="0" i="1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1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lumea</a:t>
            </a:r>
            <a:r>
              <a:rPr lang="en-US" sz="2400" b="0" i="1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1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parte</a:t>
            </a:r>
            <a:r>
              <a:rPr lang="en-US" sz="2400" b="0" i="1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b="0" i="1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grupul</a:t>
            </a:r>
            <a:r>
              <a:rPr lang="en-US" sz="2400" b="0" i="1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0" i="1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lucru</a:t>
            </a:r>
            <a:r>
              <a:rPr lang="en-US" sz="2400" b="0" i="1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abține-te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sincer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de a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presupune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judeca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critica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ridiculiza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latin typeface="Abhaya Libre Regular" panose="020B0604020202020204" charset="0"/>
                <a:cs typeface="Abhaya Libre Regular" panose="020B0604020202020204" charset="0"/>
              </a:rPr>
              <a:t>au – sau dezvoltă – capacitatea de a privi lucrurile din nou și dintr-o perspectivă diferită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simte-te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confortabil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ambiguitatea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it-IT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cred că lucrurile pot fi mai bune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bucură-te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necunoscut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Respectați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diferite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abordări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moduri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lucru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  <a:r>
              <a:rPr lang="en-US" sz="2400" b="0" i="0" u="none" strike="noStrike" baseline="0" dirty="0">
                <a:latin typeface="Noto Sans" panose="020B0502040504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E37CF-D293-1CF6-83F7-71C8B6E26064}"/>
              </a:ext>
            </a:extLst>
          </p:cNvPr>
          <p:cNvSpPr txBox="1"/>
          <p:nvPr/>
        </p:nvSpPr>
        <p:spPr>
          <a:xfrm>
            <a:off x="1295400" y="1652578"/>
            <a:ext cx="13182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1. </a:t>
            </a:r>
            <a:r>
              <a:rPr lang="pt-BR" sz="2400" dirty="0">
                <a:latin typeface="Abhaya Libre Regular" panose="020B0604020202020204" charset="0"/>
                <a:cs typeface="Abhaya Libre Regular" panose="020B0604020202020204" charset="0"/>
              </a:rPr>
              <a:t>Luați în considerare 5 minute: Cât de bine se descurcă organizația sau grupul dvs. de lucru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  </a:t>
            </a:r>
          </a:p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Scor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1 –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Suntem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grozavi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asta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 –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putea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face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bine 3 – hmm .. Nu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grozav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2.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Petrece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20-30 de minute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discutând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răspunsurile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tale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colegii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Ce cred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</p:txBody>
      </p: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5F2B8120-9FC9-E1AB-AA43-3CBCB3948F8C}"/>
              </a:ext>
            </a:extLst>
          </p:cNvPr>
          <p:cNvSpPr/>
          <p:nvPr/>
        </p:nvSpPr>
        <p:spPr>
          <a:xfrm>
            <a:off x="14478000" y="2424353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Offline Activity  5</a:t>
            </a:r>
          </a:p>
          <a:p>
            <a:pPr algn="ctr"/>
            <a:r>
              <a:rPr lang="en-US" sz="2400" b="1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050626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48E5C-A4A5-FEDA-12FB-549DBEFD2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9A992-B8C7-1399-528A-52C34BB3F8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98" t="68364" r="29585" b="17407"/>
          <a:stretch/>
        </p:blipFill>
        <p:spPr>
          <a:xfrm rot="16200000">
            <a:off x="397182" y="-354330"/>
            <a:ext cx="1680352" cy="24829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D4151-F3B2-D516-C7B5-F4C36133FFE0}"/>
              </a:ext>
            </a:extLst>
          </p:cNvPr>
          <p:cNvSpPr txBox="1"/>
          <p:nvPr/>
        </p:nvSpPr>
        <p:spPr>
          <a:xfrm>
            <a:off x="4349215" y="514611"/>
            <a:ext cx="12351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5400" b="1" dirty="0" err="1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Cei</a:t>
            </a:r>
            <a:r>
              <a:rPr lang="en-US" sz="54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5 de </a:t>
            </a:r>
            <a:r>
              <a:rPr lang="en-US" sz="5400" b="1" dirty="0" err="1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ce</a:t>
            </a:r>
            <a:endParaRPr lang="en-US" sz="5400" b="1" dirty="0">
              <a:solidFill>
                <a:srgbClr val="00918E"/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2DB22-824B-AABB-88C8-DF7D8268C416}"/>
              </a:ext>
            </a:extLst>
          </p:cNvPr>
          <p:cNvSpPr txBox="1"/>
          <p:nvPr/>
        </p:nvSpPr>
        <p:spPr>
          <a:xfrm>
            <a:off x="2478854" y="1732785"/>
            <a:ext cx="1474234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Alegeți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zonă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focalizare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regiunea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nu merge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atât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bine.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Notează-ți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răspunsurile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împărtășește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-le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după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aceea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putea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începe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genul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Avem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destui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turiști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?”.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Turiștii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merg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regiunea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X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nu vin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.”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Fapt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  ……………………………………………………………………………………………………………………………………</a:t>
            </a:r>
          </a:p>
          <a:p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1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st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 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2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nd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3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rd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………………………………………………………………………………………………………………………………………..</a:t>
            </a:r>
          </a:p>
          <a:p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4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th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………………………………………………………………………………………………………………………………………...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5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th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…………………………………………………………………………………………………………………………………………..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ca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Rezolvare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…………………………………………………………………………………………………………………………………………….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F6AFF079-E576-2A82-BCAE-DA473AB00E77}"/>
              </a:ext>
            </a:extLst>
          </p:cNvPr>
          <p:cNvSpPr/>
          <p:nvPr/>
        </p:nvSpPr>
        <p:spPr>
          <a:xfrm>
            <a:off x="13792200" y="361950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Offline Activity 6</a:t>
            </a:r>
          </a:p>
          <a:p>
            <a:pPr algn="ctr"/>
            <a:r>
              <a:rPr lang="en-US" sz="2400" b="1" dirty="0"/>
              <a:t>Practice!</a:t>
            </a:r>
          </a:p>
        </p:txBody>
      </p:sp>
    </p:spTree>
    <p:extLst>
      <p:ext uri="{BB962C8B-B14F-4D97-AF65-F5344CB8AC3E}">
        <p14:creationId xmlns:p14="http://schemas.microsoft.com/office/powerpoint/2010/main" val="194404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48E5C-A4A5-FEDA-12FB-549DBEFD2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9A992-B8C7-1399-528A-52C34BB3F8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98" t="68364" r="29585" b="17407"/>
          <a:stretch/>
        </p:blipFill>
        <p:spPr>
          <a:xfrm rot="16200000">
            <a:off x="397182" y="-354330"/>
            <a:ext cx="1680352" cy="2482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3BC27-E7A4-2BE7-F396-74D8C78920F9}"/>
              </a:ext>
            </a:extLst>
          </p:cNvPr>
          <p:cNvSpPr txBox="1"/>
          <p:nvPr/>
        </p:nvSpPr>
        <p:spPr>
          <a:xfrm>
            <a:off x="2036933" y="6351254"/>
            <a:ext cx="5430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Petreceți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15 minute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identificând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ceea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echipa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organizația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puteți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utiliza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aceste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resurse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254D2-F371-8224-2F6E-58CE8CFC5D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8" t="14445" r="23226" b="44846"/>
          <a:stretch/>
        </p:blipFill>
        <p:spPr>
          <a:xfrm>
            <a:off x="8610600" y="55540"/>
            <a:ext cx="9677400" cy="3343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FA57F9-5E1C-4A70-78F2-3BE2488429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01" t="12963" r="31082" b="13333"/>
          <a:stretch/>
        </p:blipFill>
        <p:spPr>
          <a:xfrm>
            <a:off x="8186059" y="3392954"/>
            <a:ext cx="8839200" cy="6796676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76023B52-FB98-9EA2-E035-80D4FA779DDC}"/>
              </a:ext>
            </a:extLst>
          </p:cNvPr>
          <p:cNvSpPr/>
          <p:nvPr/>
        </p:nvSpPr>
        <p:spPr>
          <a:xfrm>
            <a:off x="7174992" y="6791292"/>
            <a:ext cx="978408" cy="484632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8F6E4-F48D-96F5-43AE-E90109616589}"/>
              </a:ext>
            </a:extLst>
          </p:cNvPr>
          <p:cNvSpPr txBox="1"/>
          <p:nvPr/>
        </p:nvSpPr>
        <p:spPr>
          <a:xfrm>
            <a:off x="2149090" y="1509885"/>
            <a:ext cx="5370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Mergi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la: 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  <a:hlinkClick r:id="rId7"/>
              </a:rPr>
              <a:t>https://epic-project.net/en/home/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Faceți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clic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pe „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Ieșiri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”</a:t>
            </a:r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50D28921-FDBC-1409-8107-CD37B623DC92}"/>
              </a:ext>
            </a:extLst>
          </p:cNvPr>
          <p:cNvSpPr/>
          <p:nvPr/>
        </p:nvSpPr>
        <p:spPr>
          <a:xfrm>
            <a:off x="14401800" y="6994904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 7</a:t>
            </a:r>
          </a:p>
          <a:p>
            <a:pPr algn="ctr"/>
            <a:r>
              <a:rPr lang="en-US" sz="2400" b="1" dirty="0" err="1"/>
              <a:t>Află</a:t>
            </a:r>
            <a:r>
              <a:rPr lang="en-US" sz="2400" b="1" dirty="0"/>
              <a:t>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multe</a:t>
            </a:r>
            <a:r>
              <a:rPr lang="en-US" sz="2400" b="1" dirty="0"/>
              <a:t>!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F9AE508-D3C3-12FB-F41B-76E50DC9D53E}"/>
              </a:ext>
            </a:extLst>
          </p:cNvPr>
          <p:cNvSpPr/>
          <p:nvPr/>
        </p:nvSpPr>
        <p:spPr>
          <a:xfrm>
            <a:off x="7030830" y="2324100"/>
            <a:ext cx="978408" cy="484632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2971800" y="477257"/>
            <a:ext cx="14478000" cy="6389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250" tIns="50625" rIns="101250" bIns="50625" anchor="ctr"/>
          <a:lstStyle/>
          <a:p>
            <a:pPr>
              <a:lnSpc>
                <a:spcPct val="100000"/>
              </a:lnSpc>
            </a:pPr>
            <a:r>
              <a:rPr lang="en-GB" sz="5400" b="1" spc="-2" dirty="0" err="1">
                <a:solidFill>
                  <a:srgbClr val="00918E"/>
                </a:solidFill>
                <a:uFill>
                  <a:solidFill>
                    <a:srgbClr val="FFFFFF"/>
                  </a:solidFill>
                </a:u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Tehnica</a:t>
            </a:r>
            <a:r>
              <a:rPr lang="en-GB" sz="5400" b="1" spc="-2" dirty="0">
                <a:solidFill>
                  <a:srgbClr val="00918E"/>
                </a:solidFill>
                <a:uFill>
                  <a:solidFill>
                    <a:srgbClr val="FFFFFF"/>
                  </a:solidFill>
                </a:u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S.C.A.M.P.E.R – ACTIVITATE </a:t>
            </a:r>
            <a:r>
              <a:rPr lang="en-GB" sz="5400" b="1" spc="-2" dirty="0" err="1">
                <a:solidFill>
                  <a:srgbClr val="00918E"/>
                </a:solidFill>
                <a:uFill>
                  <a:solidFill>
                    <a:srgbClr val="FFFFFF"/>
                  </a:solidFill>
                </a:u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Practica</a:t>
            </a:r>
            <a:r>
              <a:rPr lang="en-GB" sz="5400" b="1" spc="-2" dirty="0">
                <a:solidFill>
                  <a:srgbClr val="00918E"/>
                </a:solidFill>
                <a:uFill>
                  <a:solidFill>
                    <a:srgbClr val="FFFFFF"/>
                  </a:solidFill>
                </a:u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  </a:t>
            </a:r>
            <a:endParaRPr lang="en-GB" sz="5400" b="1" spc="-2" dirty="0">
              <a:solidFill>
                <a:srgbClr val="00918E"/>
              </a:solidFill>
              <a:uFill>
                <a:solidFill>
                  <a:srgbClr val="FFFFFF"/>
                </a:solidFill>
              </a:u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582000" y="2303235"/>
            <a:ext cx="7780860" cy="55424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435" tIns="50625" rIns="51435" bIns="50625"/>
          <a:lstStyle/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" name="TextShape 3"/>
          <p:cNvSpPr txBox="1"/>
          <p:nvPr/>
        </p:nvSpPr>
        <p:spPr>
          <a:xfrm>
            <a:off x="5809809" y="7845660"/>
            <a:ext cx="11819925" cy="4465743"/>
          </a:xfrm>
          <a:prstGeom prst="rect">
            <a:avLst/>
          </a:prstGeom>
          <a:noFill/>
          <a:ln>
            <a:noFill/>
          </a:ln>
        </p:spPr>
        <p:txBody>
          <a:bodyPr lIns="101250" tIns="50625" rIns="101250" bIns="50625"/>
          <a:lstStyle/>
          <a:p>
            <a:pPr>
              <a:lnSpc>
                <a:spcPct val="100000"/>
              </a:lnSpc>
            </a:pPr>
            <a:endParaRPr lang="en-GB" sz="1350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TextShape 3"/>
          <p:cNvSpPr txBox="1"/>
          <p:nvPr/>
        </p:nvSpPr>
        <p:spPr>
          <a:xfrm>
            <a:off x="914400" y="1273024"/>
            <a:ext cx="17114872" cy="1635358"/>
          </a:xfrm>
          <a:prstGeom prst="rect">
            <a:avLst/>
          </a:prstGeom>
          <a:noFill/>
          <a:ln>
            <a:noFill/>
          </a:ln>
        </p:spPr>
        <p:txBody>
          <a:bodyPr lIns="101250" tIns="50625" rIns="101250" bIns="50625"/>
          <a:lstStyle/>
          <a:p>
            <a:pPr marL="514350" indent="-51435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Trebuie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dezvoltați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activitățile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generatoare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venituri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regiunea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514350" indent="-51435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Petreceți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20 de minute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notând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soluțiile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pe care le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puteți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găsi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folosind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tehnica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SCAMPER. Este important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vă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puneți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hârtie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vă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ajută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vă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clarificați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gândirea</a:t>
            </a:r>
            <a:endParaRPr lang="en-GB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endParaRPr lang="en-GB" sz="1350" b="1" dirty="0"/>
          </a:p>
          <a:p>
            <a:endParaRPr lang="en-GB" sz="1350" dirty="0"/>
          </a:p>
          <a:p>
            <a:pPr>
              <a:lnSpc>
                <a:spcPct val="100000"/>
              </a:lnSpc>
            </a:pPr>
            <a:endParaRPr lang="en-GB" sz="1350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708921"/>
              </p:ext>
            </p:extLst>
          </p:nvPr>
        </p:nvGraphicFramePr>
        <p:xfrm>
          <a:off x="258728" y="2616834"/>
          <a:ext cx="14295472" cy="7453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9653">
                <a:tc>
                  <a:txBody>
                    <a:bodyPr/>
                    <a:lstStyle/>
                    <a:p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 ...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Substituie</a:t>
                      </a:r>
                      <a:endParaRPr lang="en-GB" sz="2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Ce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asemănări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există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? Ce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ar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fi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înlocuit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cu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una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dintre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activitățile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pe care le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aveți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și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care nu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funcționează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prea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bine? Ce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ati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„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copia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” de la o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activitate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alternativă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care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ceva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funcționează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bine, fie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regiunea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ta, fie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alta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061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C ...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Combina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Ar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fi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combinat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sau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reunit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ceva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crește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interesul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zona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dvs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locală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Sau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creșteți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angajamentul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localnicilor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782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A ...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Adapteaza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137160" marR="137160" marT="68580" marB="6858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Ce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modificări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sau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ajustări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pot fi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aduse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atracțiilor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și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resurselor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pe care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regiunea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dumneavoastră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le are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deja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Sau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face o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altă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regiune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71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M ...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Mărire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Minimizare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Modificare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Ce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schimba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și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cum l-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schimba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crește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oportunitățile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afaceri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regiunea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ta?</a:t>
                      </a:r>
                    </a:p>
                  </a:txBody>
                  <a:tcPr marL="137160" marR="137160" marT="68580" marB="6858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653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P ...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alte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utilizări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alte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moduri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ar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ca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ceea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aveți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faceți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deja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să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fie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folosit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alte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utilizări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Cum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altfel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poți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folosi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o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tradiție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locală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, un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produs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sau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o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resursă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naturală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59134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E ...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Înlăturati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, </a:t>
                      </a:r>
                    </a:p>
                  </a:txBody>
                  <a:tcPr marL="137160" marR="137160" marT="68580" marB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Ce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ar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fi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eliminat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sau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îmbunătățit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Ați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elimina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ceva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din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regiune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care este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nedorit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termeni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de ex. de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turism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Ați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putea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schimba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ceva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la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zonă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care nu este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atractiv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0171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R ...Re-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arranjati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100" dirty="0">
                          <a:latin typeface="Calibri" panose="020F0502020204030204" pitchFamily="34" charset="0"/>
                        </a:rPr>
                        <a:t>Ce efecte s-ar produce din schimbarea lucrurilor? Cum se pot face lucrurile altfel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13">
            <a:extLst>
              <a:ext uri="{FF2B5EF4-FFF2-40B4-BE49-F238E27FC236}">
                <a16:creationId xmlns:a16="http://schemas.microsoft.com/office/drawing/2014/main" id="{90C8BF61-4523-D92C-A15F-7A0B6642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614497">
            <a:off x="16780840" y="6817695"/>
            <a:ext cx="4352147" cy="4346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0F28B-15F5-7D44-F264-E14BC4122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309274" y="-1911727"/>
            <a:ext cx="3334026" cy="3588482"/>
          </a:xfrm>
          <a:prstGeom prst="rect">
            <a:avLst/>
          </a:prstGeom>
        </p:spPr>
      </p:pic>
      <p:sp>
        <p:nvSpPr>
          <p:cNvPr id="7" name="Star: 6 Points 6">
            <a:extLst>
              <a:ext uri="{FF2B5EF4-FFF2-40B4-BE49-F238E27FC236}">
                <a16:creationId xmlns:a16="http://schemas.microsoft.com/office/drawing/2014/main" id="{DA8D1DF4-111A-75FE-C66E-4E30B9E689D0}"/>
              </a:ext>
            </a:extLst>
          </p:cNvPr>
          <p:cNvSpPr/>
          <p:nvPr/>
        </p:nvSpPr>
        <p:spPr>
          <a:xfrm>
            <a:off x="14694757" y="412163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 8</a:t>
            </a:r>
          </a:p>
          <a:p>
            <a:pPr algn="ctr"/>
            <a:r>
              <a:rPr lang="en-US" sz="2400" b="1" dirty="0" err="1"/>
              <a:t>Practică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29848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13716000" cy="129941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ETAPELE BRAINSTORMINGULUI: SFATURI </a:t>
            </a:r>
            <a:endParaRPr lang="el-GR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4886"/>
            <a:ext cx="13475208" cy="7851809"/>
          </a:xfrm>
        </p:spPr>
        <p:txBody>
          <a:bodyPr>
            <a:normAutofit fontScale="92500" lnSpcReduction="20000"/>
          </a:bodyPr>
          <a:lstStyle/>
          <a:p>
            <a:pPr marL="0" indent="0" algn="l" fontAlgn="auto">
              <a:buNone/>
            </a:pPr>
            <a:r>
              <a:rPr lang="en-US" sz="2600" b="1" i="0" dirty="0"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INAINTE DE:</a:t>
            </a:r>
          </a:p>
          <a:p>
            <a:pPr marL="0" indent="0" algn="l" fontAlgn="auto">
              <a:buNone/>
            </a:pPr>
            <a:endParaRPr lang="en-US" sz="2600" b="1" i="0" dirty="0">
              <a:solidFill>
                <a:srgbClr val="00918E"/>
              </a:solidFill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l" fontAlgn="auto">
              <a:buClr>
                <a:srgbClr val="00918E"/>
              </a:buClr>
            </a:pP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Dezbateți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subiectul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invitații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întâlnire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cereți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fiecărui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invitat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aducă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trei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idei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împărtășit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timpul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sesiunii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</a:p>
          <a:p>
            <a:pPr algn="l" fontAlgn="auto">
              <a:buClr>
                <a:srgbClr val="00918E"/>
              </a:buClr>
            </a:pP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Asigurați-vă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rezervați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timp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suficient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sesiunea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fie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eficientă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...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dar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concentrată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Motivația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scade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fiecare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sesiune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Trei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ore de brainstorming este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prea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mult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Păstrați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-l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eficient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încercați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30 de minute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până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la maximum 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oră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este un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subiect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complicat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nou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oră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30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grupul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este mare.</a:t>
            </a:r>
          </a:p>
          <a:p>
            <a:pPr algn="l" fontAlgn="auto"/>
            <a:endParaRPr lang="en-US" sz="2600" b="0" i="0" dirty="0"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 algn="l" fontAlgn="auto">
              <a:buNone/>
            </a:pPr>
            <a:r>
              <a:rPr lang="en-US" sz="2600" b="1" i="0" dirty="0"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PE PARCURS:</a:t>
            </a:r>
          </a:p>
          <a:p>
            <a:pPr marL="0" indent="0" algn="l" fontAlgn="auto">
              <a:buNone/>
            </a:pPr>
            <a:endParaRPr lang="en-US" sz="2600" b="1" i="0" dirty="0">
              <a:solidFill>
                <a:srgbClr val="00918E"/>
              </a:solidFill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l" fontAlgn="auto">
              <a:buClr>
                <a:srgbClr val="00918E"/>
              </a:buClr>
            </a:pP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Ca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orice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întâlnire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sesiune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de brainstorming are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nevoie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structură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îndrumări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Desemnați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un facilitator care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încurajeze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participarea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acționeze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ca un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cronometru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gestioneze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atmosferă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pozitivă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incluzivă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nu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permită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comentariile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asupra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ideilor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până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etapa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evaluare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ulterioară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600" b="0" i="0" dirty="0"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l" fontAlgn="auto">
              <a:buClr>
                <a:srgbClr val="00918E"/>
              </a:buClr>
            </a:pP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Ține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evidența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ideilor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tale pe 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tablă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albă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cu note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lipicioase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pe un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perete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De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preferință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metodă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care nu este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liniară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l" fontAlgn="auto">
              <a:buClr>
                <a:srgbClr val="00918E"/>
              </a:buClr>
            </a:pP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Aceasta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acționa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ca 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dovadă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vizuală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progresului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ajuta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menținerea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echipei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motivate. </a:t>
            </a:r>
          </a:p>
          <a:p>
            <a:pPr algn="l" fontAlgn="auto">
              <a:buClr>
                <a:srgbClr val="00918E"/>
              </a:buClr>
            </a:pP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Înainte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de 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încheia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sesiunea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asigurați-vă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există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așteptări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concluzii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clare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convenite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Toată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lumea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trebuie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părăsească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sesiunea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știind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urmează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cum</a:t>
            </a:r>
            <a:r>
              <a:rPr lang="ro-RO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se va desfasura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vor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avea 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n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rol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execuție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l" fontAlgn="auto">
              <a:buClr>
                <a:srgbClr val="00918E"/>
              </a:buClr>
            </a:pPr>
            <a:endParaRPr lang="en-US" sz="26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 algn="l" fontAlgn="auto">
              <a:buClr>
                <a:srgbClr val="00918E"/>
              </a:buClr>
              <a:buNone/>
            </a:pPr>
            <a:r>
              <a:rPr lang="en-US" sz="2600" b="1" i="0" dirty="0"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AFTER: </a:t>
            </a:r>
          </a:p>
          <a:p>
            <a:pPr algn="l" fontAlgn="auto">
              <a:buClr>
                <a:srgbClr val="00918E"/>
              </a:buClr>
            </a:pP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Spuneți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-le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oamenilor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ați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făcut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lor –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chiar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au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fost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respinse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de 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autoritate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superioară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!</a:t>
            </a:r>
          </a:p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56A6E-3896-1425-45AE-EC7441C6F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98" t="59630" r="29585" b="17407"/>
          <a:stretch/>
        </p:blipFill>
        <p:spPr>
          <a:xfrm rot="16200000">
            <a:off x="696016" y="-1157702"/>
            <a:ext cx="1680352" cy="4006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5A3CE-1BAA-FFC9-030A-1CCB5DF0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1" t="39630" r="26415" b="38889"/>
          <a:stretch/>
        </p:blipFill>
        <p:spPr>
          <a:xfrm>
            <a:off x="16730037" y="8501795"/>
            <a:ext cx="1491155" cy="2209800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0B769C29-F6F0-5A83-7136-522356DF014D}"/>
              </a:ext>
            </a:extLst>
          </p:cNvPr>
          <p:cNvGrpSpPr/>
          <p:nvPr/>
        </p:nvGrpSpPr>
        <p:grpSpPr>
          <a:xfrm>
            <a:off x="15327877" y="209183"/>
            <a:ext cx="2900572" cy="807705"/>
            <a:chOff x="0" y="0"/>
            <a:chExt cx="3867430" cy="1076939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22F13DC6-A8C2-4796-AC65-05386EEB8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F1FB3690-94B8-ECEF-A85F-5C005D0B7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960BCFFF-A895-8ED9-399B-83A5689D98F6}"/>
              </a:ext>
            </a:extLst>
          </p:cNvPr>
          <p:cNvSpPr/>
          <p:nvPr/>
        </p:nvSpPr>
        <p:spPr>
          <a:xfrm>
            <a:off x="14731306" y="4389876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Offline Activity 9</a:t>
            </a:r>
          </a:p>
          <a:p>
            <a:pPr algn="ctr"/>
            <a:r>
              <a:rPr lang="en-US" sz="2400" b="1" dirty="0"/>
              <a:t>Learn more!</a:t>
            </a:r>
          </a:p>
        </p:txBody>
      </p:sp>
    </p:spTree>
    <p:extLst>
      <p:ext uri="{BB962C8B-B14F-4D97-AF65-F5344CB8AC3E}">
        <p14:creationId xmlns:p14="http://schemas.microsoft.com/office/powerpoint/2010/main" val="3757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059" y="6638811"/>
            <a:ext cx="14902126" cy="272403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3. </a:t>
            </a:r>
            <a:r>
              <a:rPr lang="da-DK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Nu uitați de ideile bune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  <a:r>
              <a:rPr lang="en-US" sz="24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 </a:t>
            </a:r>
          </a:p>
          <a:p>
            <a:pPr>
              <a:buClr>
                <a:srgbClr val="00918E"/>
              </a:buClr>
              <a:buSzPct val="105000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Majoritatea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oamenilor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își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împărtășesc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entuziasm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într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-un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mediu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sigur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unde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nu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există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nicio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judecată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trebui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vadă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un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fel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rezultat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de la brainstorming 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menținerea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motivației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</a:p>
          <a:p>
            <a:pPr>
              <a:buClr>
                <a:srgbClr val="00918E"/>
              </a:buClr>
              <a:buSzPct val="105000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Înainte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de a conduce 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sesiune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de brainstorming, este important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identificați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criteriile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pe care le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veți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folosi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evalua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de ex.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buget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viteză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ușurință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aplicare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etc...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Împărtășiți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-le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grupului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-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veți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face cu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bune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le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veți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investiga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le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veți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transmite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altui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grup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Într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-un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fel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oamenii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trebuie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vadă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ceva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întâmplă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lor.</a:t>
            </a:r>
            <a:endParaRPr lang="el-GR" sz="2400" dirty="0">
              <a:solidFill>
                <a:schemeClr val="tx1">
                  <a:lumMod val="85000"/>
                  <a:lumOff val="1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3452" y="1985028"/>
            <a:ext cx="15886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1.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Identificați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criteriile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evaluare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ideilor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marL="457200" indent="-4572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Când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timpul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brainstorming 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sosit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există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un pas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următor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important.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Fiecare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idee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trebui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fie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discutată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evaluată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baza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unor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criterii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specifice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de ex.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Trebuie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generăm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venituri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/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Trebuie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atragem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mulți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turiști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Scopul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este de a 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ne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asigura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ca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o idee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soluție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are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potențial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success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l-GR" sz="2400" dirty="0">
              <a:solidFill>
                <a:schemeClr val="tx1">
                  <a:lumMod val="85000"/>
                  <a:lumOff val="1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583" y="3771900"/>
            <a:ext cx="13742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2.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Facilitați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discuția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evaluare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marL="457200" indent="-4572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Asigurați-vă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prevalează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gândirea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pozitivă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feedback-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Încurajați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oamenii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nu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apere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o idee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este a lor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Consultați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criterii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solicitați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comentarii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acceptate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Rețineți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unele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pot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suna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ciudat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pot fi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parțial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utilizabile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pot fi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utiliza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într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-o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formă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simplificată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</a:p>
          <a:p>
            <a:pPr marL="457200" indent="-45720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Nu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respinge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ciudate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nu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permite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oamenilor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respingă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ironizeze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astfel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Alegeți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care se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potrivesc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cel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bine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obiectivului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utilizați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alte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instrumente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exemplu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Cele 6 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sectiuni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gândire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metoda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Design Thinking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a le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explora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departe</a:t>
            </a:r>
            <a:r>
              <a:rPr lang="ro-R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l-GR" sz="2400" dirty="0">
              <a:solidFill>
                <a:schemeClr val="tx1">
                  <a:lumMod val="85000"/>
                  <a:lumOff val="1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918374"/>
            <a:ext cx="176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AFTER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2D431972-EC0D-F604-BC84-811DF288C19F}"/>
              </a:ext>
            </a:extLst>
          </p:cNvPr>
          <p:cNvSpPr/>
          <p:nvPr/>
        </p:nvSpPr>
        <p:spPr>
          <a:xfrm>
            <a:off x="14706600" y="377190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r>
              <a:rPr lang="ro-RO" sz="2400" b="1" dirty="0"/>
              <a:t> </a:t>
            </a:r>
            <a:r>
              <a:rPr lang="en-US" sz="2400" b="1" dirty="0"/>
              <a:t>9</a:t>
            </a:r>
          </a:p>
          <a:p>
            <a:pPr algn="ctr"/>
            <a:r>
              <a:rPr lang="en-US" sz="2400" b="1" dirty="0" err="1"/>
              <a:t>Află</a:t>
            </a:r>
            <a:r>
              <a:rPr lang="en-US" sz="2400" b="1" dirty="0"/>
              <a:t>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multe</a:t>
            </a:r>
            <a:r>
              <a:rPr lang="en-US" sz="2400" b="1" dirty="0"/>
              <a:t>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BDDCED-E102-59A0-AE32-93F6689A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0"/>
            <a:ext cx="13411200" cy="130492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ETAPELE BRAINSTORMINGULUI: SFATURI </a:t>
            </a:r>
            <a:endParaRPr lang="el-GR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4037B-D202-E134-E107-2A1F46153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98" t="59630" r="29585" b="17407"/>
          <a:stretch/>
        </p:blipFill>
        <p:spPr>
          <a:xfrm rot="16200000">
            <a:off x="929383" y="-1144927"/>
            <a:ext cx="1680352" cy="4006993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5DD1E0D5-2E16-EA1B-CEF8-F8A56F930B0A}"/>
              </a:ext>
            </a:extLst>
          </p:cNvPr>
          <p:cNvGrpSpPr/>
          <p:nvPr/>
        </p:nvGrpSpPr>
        <p:grpSpPr>
          <a:xfrm>
            <a:off x="15544800" y="9452718"/>
            <a:ext cx="2900572" cy="807705"/>
            <a:chOff x="0" y="0"/>
            <a:chExt cx="3867430" cy="1076939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A6FFDEEF-325C-B974-7EDC-BCBFAF5EC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2BD7227A-2E4C-68F9-2941-77FA16BA2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8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0"/>
            <a:ext cx="14580108" cy="1469571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pași pentru a face o hartă mentală</a:t>
            </a:r>
            <a:endParaRPr lang="el-GR" sz="54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36965"/>
            <a:ext cx="14951530" cy="6035040"/>
          </a:xfrm>
        </p:spPr>
        <p:txBody>
          <a:bodyPr/>
          <a:lstStyle/>
          <a:p>
            <a:pPr marL="685800" indent="-685800" fontAlgn="base">
              <a:buClr>
                <a:srgbClr val="00918E"/>
              </a:buClr>
              <a:buFont typeface="+mj-lt"/>
              <a:buAutoNum type="arabicPeriod" startAt="2"/>
            </a:pPr>
            <a:r>
              <a:rPr lang="pt-BR" b="1" dirty="0">
                <a:solidFill>
                  <a:srgbClr val="00918E"/>
                </a:solidFill>
              </a:rPr>
              <a:t>Utilizați o IMAGINE sau </a:t>
            </a:r>
            <a:r>
              <a:rPr lang="ro-RO" b="1" dirty="0">
                <a:solidFill>
                  <a:srgbClr val="00918E"/>
                </a:solidFill>
              </a:rPr>
              <a:t>PICTOGRAM</a:t>
            </a:r>
            <a:r>
              <a:rPr lang="pt-BR" b="1" dirty="0">
                <a:solidFill>
                  <a:srgbClr val="00918E"/>
                </a:solidFill>
              </a:rPr>
              <a:t>Ă pentru ideea dvs. centrală</a:t>
            </a:r>
            <a:r>
              <a:rPr lang="en-US" b="1" dirty="0">
                <a:solidFill>
                  <a:srgbClr val="00918E"/>
                </a:solidFill>
              </a:rPr>
              <a:t>. </a:t>
            </a:r>
          </a:p>
          <a:p>
            <a:pPr marL="685800" indent="-68580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dirty="0"/>
              <a:t>      </a:t>
            </a:r>
            <a:r>
              <a:rPr lang="ro-RO" dirty="0"/>
              <a:t>De ce</a:t>
            </a:r>
            <a:r>
              <a:rPr lang="en-US" dirty="0"/>
              <a:t>?</a:t>
            </a:r>
          </a:p>
          <a:p>
            <a:pPr marL="685800" indent="-83345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dirty="0"/>
              <a:t> 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Pentru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o imagine 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valorează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mai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mult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decât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o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mie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cuvinte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ajută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să-ți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folosești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imaginația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. O imagine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centrală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este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mai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interesantă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menține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concentrat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ajută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concentrezi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creierului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tău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mai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multă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vibrație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!</a:t>
            </a:r>
            <a:endParaRPr lang="el-GR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7650" name="Picture 2" descr="http://cliparts.co/cliparts/kcK/oB8/kcKoB8B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407" y="4663619"/>
            <a:ext cx="2718708" cy="278841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677400" y="9163916"/>
            <a:ext cx="73732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http://www.tonybuzan.com/about/mind-mapping/</a:t>
            </a:r>
            <a:endParaRPr lang="el-GR" sz="2700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CE51ECF7-ACA3-6008-399E-8340449161AD}"/>
              </a:ext>
            </a:extLst>
          </p:cNvPr>
          <p:cNvSpPr/>
          <p:nvPr/>
        </p:nvSpPr>
        <p:spPr>
          <a:xfrm>
            <a:off x="14706600" y="377190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r>
              <a:rPr lang="ro-RO" sz="2400" b="1" dirty="0"/>
              <a:t> </a:t>
            </a:r>
          </a:p>
          <a:p>
            <a:pPr algn="ctr"/>
            <a:r>
              <a:rPr lang="en-US" sz="2400" b="1" dirty="0"/>
              <a:t>9</a:t>
            </a:r>
          </a:p>
          <a:p>
            <a:pPr algn="ctr"/>
            <a:r>
              <a:rPr lang="en-US" sz="2400" b="1" dirty="0" err="1"/>
              <a:t>Află</a:t>
            </a:r>
            <a:r>
              <a:rPr lang="en-US" sz="2400" b="1" dirty="0"/>
              <a:t>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multe</a:t>
            </a:r>
            <a:r>
              <a:rPr lang="en-US" sz="2400" b="1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450A1-6AC9-1023-2654-7E57091C1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7037" r="46250" b="59630"/>
          <a:stretch/>
        </p:blipFill>
        <p:spPr>
          <a:xfrm>
            <a:off x="0" y="7587717"/>
            <a:ext cx="4397174" cy="2699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87ECD-935A-8559-0A20-F7EB7E110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98" t="59630" r="29585" b="17407"/>
          <a:stretch/>
        </p:blipFill>
        <p:spPr>
          <a:xfrm>
            <a:off x="17221200" y="-114300"/>
            <a:ext cx="990600" cy="236220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DFB2302-2807-2EC5-61A0-A16857532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211299" y="-914324"/>
            <a:ext cx="2556197" cy="2751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13601700" cy="1787979"/>
          </a:xfrm>
        </p:spPr>
        <p:txBody>
          <a:bodyPr>
            <a:normAutofit fontScale="90000"/>
          </a:bodyPr>
          <a:lstStyle/>
          <a:p>
            <a:r>
              <a:rPr lang="it-IT" sz="6600" b="1" dirty="0">
                <a:solidFill>
                  <a:schemeClr val="accent1">
                    <a:lumMod val="75000"/>
                  </a:schemeClr>
                </a:solidFill>
              </a:rPr>
              <a:t>7 pași pentru realizarea unei hărți mentale</a:t>
            </a:r>
            <a:endParaRPr lang="el-GR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3" y="2179832"/>
            <a:ext cx="14580110" cy="6035040"/>
          </a:xfrm>
          <a:solidFill>
            <a:srgbClr val="FFFF9B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685800" indent="-685800" fontAlgn="base">
              <a:buClr>
                <a:schemeClr val="accent1">
                  <a:lumMod val="75000"/>
                </a:schemeClr>
              </a:buClr>
              <a:buFont typeface="+mj-lt"/>
              <a:buAutoNum type="arabicPeriod" startAt="3"/>
            </a:pPr>
            <a:r>
              <a:rPr lang="it-IT" b="1" dirty="0">
                <a:solidFill>
                  <a:srgbClr val="00B0F0"/>
                </a:solidFill>
              </a:rPr>
              <a:t>Folosiți C</a:t>
            </a:r>
            <a:r>
              <a:rPr lang="it-IT" b="1" dirty="0">
                <a:solidFill>
                  <a:srgbClr val="FF0000"/>
                </a:solidFill>
              </a:rPr>
              <a:t>U</a:t>
            </a:r>
            <a:r>
              <a:rPr lang="it-IT" b="1" dirty="0">
                <a:solidFill>
                  <a:srgbClr val="7030A0"/>
                </a:solidFill>
              </a:rPr>
              <a:t>L</a:t>
            </a:r>
            <a:r>
              <a:rPr lang="it-IT" b="1" dirty="0">
                <a:solidFill>
                  <a:srgbClr val="00B0F0"/>
                </a:solidFill>
              </a:rPr>
              <a:t>O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it-IT" b="1" dirty="0">
                <a:solidFill>
                  <a:srgbClr val="00B0F0"/>
                </a:solidFill>
              </a:rPr>
              <a:t>I pe tot parcursul</a:t>
            </a:r>
            <a:r>
              <a:rPr lang="en-US" b="1" dirty="0">
                <a:solidFill>
                  <a:srgbClr val="00B0F0"/>
                </a:solidFill>
              </a:rPr>
              <a:t>. 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dirty="0"/>
              <a:t>    </a:t>
            </a:r>
            <a:r>
              <a:rPr lang="ro-RO" b="1" dirty="0">
                <a:solidFill>
                  <a:srgbClr val="00B050"/>
                </a:solidFill>
              </a:rPr>
              <a:t>De ce</a:t>
            </a:r>
            <a:r>
              <a:rPr lang="en-US" b="1" dirty="0">
                <a:solidFill>
                  <a:srgbClr val="00B050"/>
                </a:solidFill>
              </a:rPr>
              <a:t>? 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r>
              <a:rPr lang="en-US" b="1" i="1" dirty="0" err="1">
                <a:solidFill>
                  <a:srgbClr val="FF0000"/>
                </a:solidFill>
              </a:rPr>
              <a:t>Pentru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că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culorile</a:t>
            </a:r>
            <a:r>
              <a:rPr lang="en-US" b="1" i="1" dirty="0">
                <a:solidFill>
                  <a:srgbClr val="FF0000"/>
                </a:solidFill>
              </a:rPr>
              <a:t> sunt la </a:t>
            </a:r>
            <a:r>
              <a:rPr lang="en-US" b="1" i="1" dirty="0" err="1">
                <a:solidFill>
                  <a:srgbClr val="FF0000"/>
                </a:solidFill>
              </a:rPr>
              <a:t>fel</a:t>
            </a:r>
            <a:r>
              <a:rPr lang="en-US" b="1" i="1" dirty="0">
                <a:solidFill>
                  <a:srgbClr val="FF0000"/>
                </a:solidFill>
              </a:rPr>
              <a:t> de </a:t>
            </a:r>
            <a:r>
              <a:rPr lang="en-US" b="1" i="1" dirty="0" err="1">
                <a:solidFill>
                  <a:srgbClr val="FF0000"/>
                </a:solidFill>
              </a:rPr>
              <a:t>interesante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pentru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creierul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tău</a:t>
            </a:r>
            <a:r>
              <a:rPr lang="en-US" b="1" i="1" dirty="0">
                <a:solidFill>
                  <a:srgbClr val="FF0000"/>
                </a:solidFill>
              </a:rPr>
              <a:t> ca </a:t>
            </a:r>
            <a:r>
              <a:rPr lang="en-US" b="1" i="1" dirty="0" err="1">
                <a:solidFill>
                  <a:srgbClr val="FF0000"/>
                </a:solidFill>
              </a:rPr>
              <a:t>și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imaginile</a:t>
            </a:r>
            <a:r>
              <a:rPr lang="en-US" b="1" i="1" dirty="0">
                <a:solidFill>
                  <a:srgbClr val="FF0000"/>
                </a:solidFill>
              </a:rPr>
              <a:t>. </a:t>
            </a:r>
            <a:r>
              <a:rPr lang="en-US" b="1" i="1" dirty="0" err="1">
                <a:solidFill>
                  <a:srgbClr val="7030A0"/>
                </a:solidFill>
              </a:rPr>
              <a:t>Culoarea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adaugă</a:t>
            </a:r>
            <a:r>
              <a:rPr lang="en-US" b="1" i="1" dirty="0">
                <a:solidFill>
                  <a:srgbClr val="7030A0"/>
                </a:solidFill>
              </a:rPr>
              <a:t> un plus de </a:t>
            </a:r>
            <a:r>
              <a:rPr lang="en-US" b="1" i="1" dirty="0" err="1">
                <a:solidFill>
                  <a:srgbClr val="7030A0"/>
                </a:solidFill>
              </a:rPr>
              <a:t>vitalitate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și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viață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hărții</a:t>
            </a:r>
            <a:r>
              <a:rPr lang="en-US" b="1" i="1" dirty="0">
                <a:solidFill>
                  <a:srgbClr val="7030A0"/>
                </a:solidFill>
              </a:rPr>
              <a:t> tale </a:t>
            </a:r>
            <a:r>
              <a:rPr lang="en-US" b="1" i="1" dirty="0" err="1">
                <a:solidFill>
                  <a:srgbClr val="7030A0"/>
                </a:solidFill>
              </a:rPr>
              <a:t>mentale</a:t>
            </a:r>
            <a:r>
              <a:rPr lang="en-US" b="1" i="1" dirty="0">
                <a:solidFill>
                  <a:srgbClr val="7030A0"/>
                </a:solidFill>
              </a:rPr>
              <a:t>,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adaugă</a:t>
            </a:r>
            <a:r>
              <a:rPr lang="en-US" b="1" i="1" dirty="0">
                <a:solidFill>
                  <a:srgbClr val="0000FF"/>
                </a:solidFill>
              </a:rPr>
              <a:t> o </a:t>
            </a:r>
            <a:r>
              <a:rPr lang="en-US" b="1" i="1" dirty="0" err="1">
                <a:solidFill>
                  <a:srgbClr val="0000FF"/>
                </a:solidFill>
              </a:rPr>
              <a:t>energie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extraordinară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gândirii</a:t>
            </a:r>
            <a:r>
              <a:rPr lang="en-US" b="1" i="1" dirty="0">
                <a:solidFill>
                  <a:srgbClr val="0000FF"/>
                </a:solidFill>
              </a:rPr>
              <a:t> tale creative </a:t>
            </a:r>
            <a:r>
              <a:rPr lang="en-US" b="1" i="1" dirty="0" err="1">
                <a:solidFill>
                  <a:srgbClr val="0000FF"/>
                </a:solidFill>
              </a:rPr>
              <a:t>și</a:t>
            </a:r>
            <a:r>
              <a:rPr lang="en-US" b="1" i="1" dirty="0">
                <a:solidFill>
                  <a:srgbClr val="0000FF"/>
                </a:solidFill>
              </a:rPr>
              <a:t> este </a:t>
            </a:r>
            <a:r>
              <a:rPr lang="en-US" b="1" i="1" dirty="0" err="1">
                <a:solidFill>
                  <a:srgbClr val="0000FF"/>
                </a:solidFill>
              </a:rPr>
              <a:t>distractiv</a:t>
            </a:r>
            <a:r>
              <a:rPr lang="en-US" b="1" i="1" dirty="0">
                <a:solidFill>
                  <a:srgbClr val="0000FF"/>
                </a:solidFill>
              </a:rPr>
              <a:t>!  </a:t>
            </a:r>
            <a:r>
              <a:rPr lang="en-US" b="1" i="1" dirty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en-US" b="1" i="1" dirty="0">
              <a:solidFill>
                <a:srgbClr val="00B050"/>
              </a:solidFill>
            </a:endParaRP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endParaRPr lang="en-US" b="1" i="1" dirty="0">
              <a:solidFill>
                <a:srgbClr val="0000FF"/>
              </a:solidFill>
            </a:endParaRPr>
          </a:p>
          <a:p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9829800" y="9763746"/>
            <a:ext cx="73732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http://www.tonybuzan.com/about/mind-mapping/</a:t>
            </a:r>
            <a:endParaRPr lang="el-GR" sz="2700" dirty="0"/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6078F473-182F-F825-5A87-89D10370203B}"/>
              </a:ext>
            </a:extLst>
          </p:cNvPr>
          <p:cNvSpPr/>
          <p:nvPr/>
        </p:nvSpPr>
        <p:spPr>
          <a:xfrm>
            <a:off x="14490353" y="6251419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r>
              <a:rPr lang="ro-RO" sz="2400" b="1" dirty="0"/>
              <a:t> </a:t>
            </a:r>
          </a:p>
          <a:p>
            <a:pPr algn="ctr"/>
            <a:r>
              <a:rPr lang="en-US" sz="2400" b="1" dirty="0"/>
              <a:t>9</a:t>
            </a:r>
          </a:p>
          <a:p>
            <a:pPr algn="ctr"/>
            <a:r>
              <a:rPr lang="en-US" sz="2400" b="1" dirty="0" err="1"/>
              <a:t>Află</a:t>
            </a:r>
            <a:r>
              <a:rPr lang="en-US" sz="2400" b="1" dirty="0"/>
              <a:t>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multe</a:t>
            </a:r>
            <a:r>
              <a:rPr lang="en-US" sz="2400" b="1" dirty="0"/>
              <a:t>!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1A0F7229-45B8-7A00-47A4-6BF1105C4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58093" y="-679161"/>
            <a:ext cx="2556197" cy="2751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3D8DA-02FA-5F74-4EA5-3BC5CED76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9712" y="2723"/>
            <a:ext cx="2377997" cy="2321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D0A01-CBA5-99A9-B8AE-A797413705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" r="86023" b="73255"/>
          <a:stretch/>
        </p:blipFill>
        <p:spPr>
          <a:xfrm rot="20325094">
            <a:off x="-155580" y="7810500"/>
            <a:ext cx="1511647" cy="27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0"/>
            <a:ext cx="14580108" cy="1787979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PAȘI PENTRU A REALIZĂ O HĂRTĂ MENTALĂ</a:t>
            </a:r>
            <a:endParaRPr lang="el-GR" sz="54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204" y="2079258"/>
            <a:ext cx="14580110" cy="7372350"/>
          </a:xfrm>
        </p:spPr>
        <p:txBody>
          <a:bodyPr/>
          <a:lstStyle/>
          <a:p>
            <a:pPr marL="685800" indent="-685800" fontAlgn="base">
              <a:buClr>
                <a:srgbClr val="00918E"/>
              </a:buClr>
              <a:buFont typeface="+mj-lt"/>
              <a:buAutoNum type="arabicPeriod" startAt="4"/>
            </a:pP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Conectați-vă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PRINCIPALE</a:t>
            </a:r>
            <a:r>
              <a:rPr lang="ro-RO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LE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RAMURI la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imaginea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centrală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conectați-vă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ramurile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al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doilea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al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treilea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nivel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primul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al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doilea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nivel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etc.</a:t>
            </a:r>
          </a:p>
          <a:p>
            <a:pPr marL="623888" indent="-217488" fontAlgn="base">
              <a:buClr>
                <a:srgbClr val="00918E"/>
              </a:buClr>
              <a:buNone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   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De 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 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creierul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tău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funcționează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prin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asociere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place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lege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două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trei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patru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lucruri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împreună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conectați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ramurile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veți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înțelege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vă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veți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aminti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mult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ușor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</a:p>
          <a:p>
            <a:pPr marL="623888" indent="-623888" fontAlgn="base">
              <a:buClr>
                <a:srgbClr val="00918E"/>
              </a:buClr>
              <a:buFont typeface="+mj-lt"/>
              <a:buAutoNum type="arabicPeriod" startAt="5"/>
            </a:pP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Faceți-vă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ramurile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CURBE, nu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drepte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                                                                                                              </a:t>
            </a:r>
            <a:endParaRPr lang="ro-RO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 fontAlgn="base">
              <a:buClr>
                <a:srgbClr val="00918E"/>
              </a:buClr>
              <a:buNone/>
            </a:pPr>
            <a:r>
              <a:rPr lang="ro-RO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          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De 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 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avea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</a:t>
            </a:r>
            <a:r>
              <a:rPr lang="ro-RO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oar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linii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drepte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este 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plictisitor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 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creier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514350" indent="-514350" fontAlgn="base">
              <a:buClr>
                <a:srgbClr val="00918E"/>
              </a:buClr>
              <a:buFont typeface="+mj-lt"/>
              <a:buAutoNum type="arabicPeriod" startAt="4"/>
            </a:pPr>
            <a:endParaRPr lang="en-US" b="1" i="1" dirty="0">
              <a:solidFill>
                <a:schemeClr val="bg2">
                  <a:lumMod val="25000"/>
                </a:schemeClr>
              </a:solidFill>
            </a:endParaRP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endParaRPr lang="en-US" b="1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l-GR" dirty="0"/>
          </a:p>
        </p:txBody>
      </p:sp>
      <p:cxnSp>
        <p:nvCxnSpPr>
          <p:cNvPr id="6" name="Curved Connector 5"/>
          <p:cNvCxnSpPr/>
          <p:nvPr/>
        </p:nvCxnSpPr>
        <p:spPr>
          <a:xfrm>
            <a:off x="5070022" y="6098722"/>
            <a:ext cx="2449286" cy="1249136"/>
          </a:xfrm>
          <a:prstGeom prst="curvedConnector3">
            <a:avLst>
              <a:gd name="adj1" fmla="val 28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cliparts.co/cliparts/kcK/oB8/kcKoB8B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4816" y="6332275"/>
            <a:ext cx="1641021" cy="1683098"/>
          </a:xfrm>
          <a:prstGeom prst="rect">
            <a:avLst/>
          </a:prstGeom>
          <a:noFill/>
        </p:spPr>
      </p:pic>
      <p:sp>
        <p:nvSpPr>
          <p:cNvPr id="10" name="Freeform 9"/>
          <p:cNvSpPr/>
          <p:nvPr/>
        </p:nvSpPr>
        <p:spPr>
          <a:xfrm>
            <a:off x="8890907" y="5972176"/>
            <a:ext cx="2939142" cy="2302328"/>
          </a:xfrm>
          <a:custGeom>
            <a:avLst/>
            <a:gdLst>
              <a:gd name="connsiteX0" fmla="*/ 0 w 1959428"/>
              <a:gd name="connsiteY0" fmla="*/ 623206 h 1534885"/>
              <a:gd name="connsiteX1" fmla="*/ 1583871 w 1959428"/>
              <a:gd name="connsiteY1" fmla="*/ 117021 h 1534885"/>
              <a:gd name="connsiteX2" fmla="*/ 1077686 w 1959428"/>
              <a:gd name="connsiteY2" fmla="*/ 1325335 h 1534885"/>
              <a:gd name="connsiteX3" fmla="*/ 1045028 w 1959428"/>
              <a:gd name="connsiteY3" fmla="*/ 1374321 h 1534885"/>
              <a:gd name="connsiteX4" fmla="*/ 1959428 w 1959428"/>
              <a:gd name="connsiteY4" fmla="*/ 1309006 h 153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28" h="1534885">
                <a:moveTo>
                  <a:pt x="0" y="623206"/>
                </a:moveTo>
                <a:cubicBezTo>
                  <a:pt x="702128" y="311603"/>
                  <a:pt x="1404257" y="0"/>
                  <a:pt x="1583871" y="117021"/>
                </a:cubicBezTo>
                <a:cubicBezTo>
                  <a:pt x="1763485" y="234043"/>
                  <a:pt x="1167493" y="1115785"/>
                  <a:pt x="1077686" y="1325335"/>
                </a:cubicBezTo>
                <a:cubicBezTo>
                  <a:pt x="987879" y="1534885"/>
                  <a:pt x="898071" y="1377042"/>
                  <a:pt x="1045028" y="1374321"/>
                </a:cubicBezTo>
                <a:cubicBezTo>
                  <a:pt x="1191985" y="1371600"/>
                  <a:pt x="1575706" y="1340303"/>
                  <a:pt x="1959428" y="130900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4" name="Freeform 13"/>
          <p:cNvSpPr/>
          <p:nvPr/>
        </p:nvSpPr>
        <p:spPr>
          <a:xfrm>
            <a:off x="6926220" y="5141762"/>
            <a:ext cx="3360780" cy="1569282"/>
          </a:xfrm>
          <a:custGeom>
            <a:avLst/>
            <a:gdLst>
              <a:gd name="connsiteX0" fmla="*/ 542349 w 2240520"/>
              <a:gd name="connsiteY0" fmla="*/ 1046188 h 1046188"/>
              <a:gd name="connsiteX1" fmla="*/ 395391 w 2240520"/>
              <a:gd name="connsiteY1" fmla="*/ 1029859 h 1046188"/>
              <a:gd name="connsiteX2" fmla="*/ 346406 w 2240520"/>
              <a:gd name="connsiteY2" fmla="*/ 1013530 h 1046188"/>
              <a:gd name="connsiteX3" fmla="*/ 281091 w 2240520"/>
              <a:gd name="connsiteY3" fmla="*/ 997202 h 1046188"/>
              <a:gd name="connsiteX4" fmla="*/ 232106 w 2240520"/>
              <a:gd name="connsiteY4" fmla="*/ 948216 h 1046188"/>
              <a:gd name="connsiteX5" fmla="*/ 166791 w 2240520"/>
              <a:gd name="connsiteY5" fmla="*/ 866573 h 1046188"/>
              <a:gd name="connsiteX6" fmla="*/ 117806 w 2240520"/>
              <a:gd name="connsiteY6" fmla="*/ 850245 h 1046188"/>
              <a:gd name="connsiteX7" fmla="*/ 68820 w 2240520"/>
              <a:gd name="connsiteY7" fmla="*/ 752273 h 1046188"/>
              <a:gd name="connsiteX8" fmla="*/ 36163 w 2240520"/>
              <a:gd name="connsiteY8" fmla="*/ 703288 h 1046188"/>
              <a:gd name="connsiteX9" fmla="*/ 52491 w 2240520"/>
              <a:gd name="connsiteY9" fmla="*/ 474688 h 1046188"/>
              <a:gd name="connsiteX10" fmla="*/ 166791 w 2240520"/>
              <a:gd name="connsiteY10" fmla="*/ 393045 h 1046188"/>
              <a:gd name="connsiteX11" fmla="*/ 199449 w 2240520"/>
              <a:gd name="connsiteY11" fmla="*/ 360388 h 1046188"/>
              <a:gd name="connsiteX12" fmla="*/ 281091 w 2240520"/>
              <a:gd name="connsiteY12" fmla="*/ 327730 h 1046188"/>
              <a:gd name="connsiteX13" fmla="*/ 395391 w 2240520"/>
              <a:gd name="connsiteY13" fmla="*/ 295073 h 1046188"/>
              <a:gd name="connsiteX14" fmla="*/ 444377 w 2240520"/>
              <a:gd name="connsiteY14" fmla="*/ 278745 h 1046188"/>
              <a:gd name="connsiteX15" fmla="*/ 917906 w 2240520"/>
              <a:gd name="connsiteY15" fmla="*/ 262416 h 1046188"/>
              <a:gd name="connsiteX16" fmla="*/ 1113849 w 2240520"/>
              <a:gd name="connsiteY16" fmla="*/ 131788 h 1046188"/>
              <a:gd name="connsiteX17" fmla="*/ 1228149 w 2240520"/>
              <a:gd name="connsiteY17" fmla="*/ 50145 h 1046188"/>
              <a:gd name="connsiteX18" fmla="*/ 1293463 w 2240520"/>
              <a:gd name="connsiteY18" fmla="*/ 17488 h 1046188"/>
              <a:gd name="connsiteX19" fmla="*/ 1473077 w 2240520"/>
              <a:gd name="connsiteY19" fmla="*/ 229759 h 1046188"/>
              <a:gd name="connsiteX20" fmla="*/ 1554720 w 2240520"/>
              <a:gd name="connsiteY20" fmla="*/ 327730 h 1046188"/>
              <a:gd name="connsiteX21" fmla="*/ 1799649 w 2240520"/>
              <a:gd name="connsiteY21" fmla="*/ 311402 h 1046188"/>
              <a:gd name="connsiteX22" fmla="*/ 1897620 w 2240520"/>
              <a:gd name="connsiteY22" fmla="*/ 246088 h 1046188"/>
              <a:gd name="connsiteX23" fmla="*/ 1946606 w 2240520"/>
              <a:gd name="connsiteY23" fmla="*/ 229759 h 1046188"/>
              <a:gd name="connsiteX24" fmla="*/ 2126220 w 2240520"/>
              <a:gd name="connsiteY24" fmla="*/ 180773 h 1046188"/>
              <a:gd name="connsiteX25" fmla="*/ 2240520 w 2240520"/>
              <a:gd name="connsiteY25" fmla="*/ 148116 h 104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40520" h="1046188">
                <a:moveTo>
                  <a:pt x="542349" y="1046188"/>
                </a:moveTo>
                <a:cubicBezTo>
                  <a:pt x="493363" y="1040745"/>
                  <a:pt x="444008" y="1037962"/>
                  <a:pt x="395391" y="1029859"/>
                </a:cubicBezTo>
                <a:cubicBezTo>
                  <a:pt x="378414" y="1027029"/>
                  <a:pt x="362955" y="1018258"/>
                  <a:pt x="346406" y="1013530"/>
                </a:cubicBezTo>
                <a:cubicBezTo>
                  <a:pt x="324828" y="1007365"/>
                  <a:pt x="302863" y="1002645"/>
                  <a:pt x="281091" y="997202"/>
                </a:cubicBezTo>
                <a:cubicBezTo>
                  <a:pt x="264763" y="980873"/>
                  <a:pt x="247312" y="965595"/>
                  <a:pt x="232106" y="948216"/>
                </a:cubicBezTo>
                <a:cubicBezTo>
                  <a:pt x="209156" y="921988"/>
                  <a:pt x="193252" y="889254"/>
                  <a:pt x="166791" y="866573"/>
                </a:cubicBezTo>
                <a:cubicBezTo>
                  <a:pt x="153723" y="855372"/>
                  <a:pt x="134134" y="855688"/>
                  <a:pt x="117806" y="850245"/>
                </a:cubicBezTo>
                <a:cubicBezTo>
                  <a:pt x="24213" y="709854"/>
                  <a:pt x="136426" y="887484"/>
                  <a:pt x="68820" y="752273"/>
                </a:cubicBezTo>
                <a:cubicBezTo>
                  <a:pt x="60044" y="734721"/>
                  <a:pt x="47049" y="719616"/>
                  <a:pt x="36163" y="703288"/>
                </a:cubicBezTo>
                <a:cubicBezTo>
                  <a:pt x="17633" y="610638"/>
                  <a:pt x="0" y="579670"/>
                  <a:pt x="52491" y="474688"/>
                </a:cubicBezTo>
                <a:cubicBezTo>
                  <a:pt x="60152" y="459367"/>
                  <a:pt x="148057" y="408032"/>
                  <a:pt x="166791" y="393045"/>
                </a:cubicBezTo>
                <a:cubicBezTo>
                  <a:pt x="178812" y="383428"/>
                  <a:pt x="186083" y="368026"/>
                  <a:pt x="199449" y="360388"/>
                </a:cubicBezTo>
                <a:cubicBezTo>
                  <a:pt x="224898" y="345846"/>
                  <a:pt x="253647" y="338022"/>
                  <a:pt x="281091" y="327730"/>
                </a:cubicBezTo>
                <a:cubicBezTo>
                  <a:pt x="343712" y="304247"/>
                  <a:pt x="323360" y="315653"/>
                  <a:pt x="395391" y="295073"/>
                </a:cubicBezTo>
                <a:cubicBezTo>
                  <a:pt x="411941" y="290345"/>
                  <a:pt x="427199" y="279819"/>
                  <a:pt x="444377" y="278745"/>
                </a:cubicBezTo>
                <a:cubicBezTo>
                  <a:pt x="602006" y="268893"/>
                  <a:pt x="760063" y="267859"/>
                  <a:pt x="917906" y="262416"/>
                </a:cubicBezTo>
                <a:cubicBezTo>
                  <a:pt x="1001027" y="234709"/>
                  <a:pt x="1042499" y="226924"/>
                  <a:pt x="1113849" y="131788"/>
                </a:cubicBezTo>
                <a:cubicBezTo>
                  <a:pt x="1176299" y="48520"/>
                  <a:pt x="1136432" y="73073"/>
                  <a:pt x="1228149" y="50145"/>
                </a:cubicBezTo>
                <a:cubicBezTo>
                  <a:pt x="1249920" y="39259"/>
                  <a:pt x="1269184" y="19222"/>
                  <a:pt x="1293463" y="17488"/>
                </a:cubicBezTo>
                <a:cubicBezTo>
                  <a:pt x="1538284" y="0"/>
                  <a:pt x="1432653" y="27636"/>
                  <a:pt x="1473077" y="229759"/>
                </a:cubicBezTo>
                <a:cubicBezTo>
                  <a:pt x="1478761" y="258177"/>
                  <a:pt x="1538669" y="311679"/>
                  <a:pt x="1554720" y="327730"/>
                </a:cubicBezTo>
                <a:cubicBezTo>
                  <a:pt x="1636363" y="322287"/>
                  <a:pt x="1718325" y="320438"/>
                  <a:pt x="1799649" y="311402"/>
                </a:cubicBezTo>
                <a:cubicBezTo>
                  <a:pt x="1869531" y="303637"/>
                  <a:pt x="1837818" y="285955"/>
                  <a:pt x="1897620" y="246088"/>
                </a:cubicBezTo>
                <a:cubicBezTo>
                  <a:pt x="1911941" y="236541"/>
                  <a:pt x="1931211" y="237456"/>
                  <a:pt x="1946606" y="229759"/>
                </a:cubicBezTo>
                <a:cubicBezTo>
                  <a:pt x="2070102" y="168011"/>
                  <a:pt x="1891149" y="210158"/>
                  <a:pt x="2126220" y="180773"/>
                </a:cubicBezTo>
                <a:cubicBezTo>
                  <a:pt x="2193321" y="136040"/>
                  <a:pt x="2155581" y="148116"/>
                  <a:pt x="2240520" y="148116"/>
                </a:cubicBezTo>
              </a:path>
            </a:pathLst>
          </a:custGeom>
          <a:ln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6" name="Arc 15"/>
          <p:cNvSpPr/>
          <p:nvPr/>
        </p:nvSpPr>
        <p:spPr>
          <a:xfrm rot="19944118">
            <a:off x="0" y="7690757"/>
            <a:ext cx="8058150" cy="303711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1315701" y="6368144"/>
            <a:ext cx="1665515" cy="73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144251" y="7053944"/>
            <a:ext cx="1690007" cy="48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589330" y="5559880"/>
            <a:ext cx="906236" cy="759278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2809765" y="6441621"/>
            <a:ext cx="1543050" cy="514350"/>
          </a:xfrm>
          <a:custGeom>
            <a:avLst/>
            <a:gdLst>
              <a:gd name="connsiteX0" fmla="*/ 0 w 1028700"/>
              <a:gd name="connsiteY0" fmla="*/ 0 h 342900"/>
              <a:gd name="connsiteX1" fmla="*/ 587828 w 1028700"/>
              <a:gd name="connsiteY1" fmla="*/ 342900 h 342900"/>
              <a:gd name="connsiteX2" fmla="*/ 1028700 w 10287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342900">
                <a:moveTo>
                  <a:pt x="0" y="0"/>
                </a:moveTo>
                <a:cubicBezTo>
                  <a:pt x="208189" y="171450"/>
                  <a:pt x="416378" y="342900"/>
                  <a:pt x="587828" y="342900"/>
                </a:cubicBezTo>
                <a:cubicBezTo>
                  <a:pt x="759278" y="342900"/>
                  <a:pt x="955221" y="65314"/>
                  <a:pt x="1028700" y="0"/>
                </a:cubicBezTo>
              </a:path>
            </a:pathLst>
          </a:cu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24" name="Rectangle 23"/>
          <p:cNvSpPr/>
          <p:nvPr/>
        </p:nvSpPr>
        <p:spPr>
          <a:xfrm>
            <a:off x="10021072" y="9420765"/>
            <a:ext cx="73732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http://www.tonybuzan.com/about/mind-mapping/</a:t>
            </a:r>
            <a:endParaRPr lang="el-GR" sz="2700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B90465A2-59C1-E1DE-8CBA-EA044B0A79A4}"/>
              </a:ext>
            </a:extLst>
          </p:cNvPr>
          <p:cNvSpPr/>
          <p:nvPr/>
        </p:nvSpPr>
        <p:spPr>
          <a:xfrm>
            <a:off x="14897550" y="5141762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endParaRPr lang="ro-RO" sz="2400" b="1" dirty="0"/>
          </a:p>
          <a:p>
            <a:pPr algn="ctr"/>
            <a:r>
              <a:rPr lang="en-US" sz="2400" b="1" dirty="0"/>
              <a:t>9</a:t>
            </a:r>
          </a:p>
          <a:p>
            <a:pPr algn="ctr"/>
            <a:r>
              <a:rPr lang="en-US" sz="2400" b="1" dirty="0" err="1"/>
              <a:t>Află</a:t>
            </a:r>
            <a:r>
              <a:rPr lang="en-US" sz="2400" b="1" dirty="0"/>
              <a:t>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multe</a:t>
            </a:r>
            <a:r>
              <a:rPr lang="en-US" sz="2400" b="1" dirty="0"/>
              <a:t>!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24DA78B-37FA-AA6D-1C58-F47C3A787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23330" y="5437918"/>
            <a:ext cx="2556197" cy="2751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FB67F-2294-8535-0CC7-66ECACBC51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998" t="59630" r="29585" b="17407"/>
          <a:stretch/>
        </p:blipFill>
        <p:spPr>
          <a:xfrm>
            <a:off x="17297400" y="0"/>
            <a:ext cx="9906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0"/>
            <a:ext cx="14580108" cy="1787979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pași pentru a face o hartă mentală</a:t>
            </a:r>
            <a:endParaRPr lang="el-GR" sz="54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3" y="2816679"/>
            <a:ext cx="14580110" cy="5045529"/>
          </a:xfrm>
        </p:spPr>
        <p:txBody>
          <a:bodyPr/>
          <a:lstStyle/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>
                <a:solidFill>
                  <a:srgbClr val="00918E"/>
                </a:solidFill>
              </a:rPr>
              <a:t>6</a:t>
            </a:r>
            <a:r>
              <a:rPr lang="en-US" dirty="0">
                <a:solidFill>
                  <a:srgbClr val="00918E"/>
                </a:solidFill>
              </a:rPr>
              <a:t>. </a:t>
            </a:r>
            <a:r>
              <a:rPr lang="en-US" b="1" dirty="0" err="1">
                <a:solidFill>
                  <a:srgbClr val="00918E"/>
                </a:solidFill>
              </a:rPr>
              <a:t>Folosiți</a:t>
            </a:r>
            <a:r>
              <a:rPr lang="en-US" b="1" dirty="0">
                <a:solidFill>
                  <a:srgbClr val="00918E"/>
                </a:solidFill>
              </a:rPr>
              <a:t> UN CUVÂNT CHEIE PE RÂND. 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ro-RO" dirty="0"/>
              <a:t>De ce</a:t>
            </a:r>
            <a:r>
              <a:rPr lang="en-US" dirty="0"/>
              <a:t>? 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Deoarece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cuvintele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cheie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unice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oferă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H</a:t>
            </a:r>
            <a:r>
              <a:rPr lang="ro-RO" b="1" i="1" dirty="0">
                <a:solidFill>
                  <a:schemeClr val="bg2">
                    <a:lumMod val="25000"/>
                  </a:schemeClr>
                </a:solidFill>
              </a:rPr>
              <a:t>ărții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mental</a:t>
            </a:r>
            <a:r>
              <a:rPr lang="ro-RO" b="1" i="1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mai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multă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putere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flexibilitate</a:t>
            </a:r>
            <a:r>
              <a:rPr lang="en-US" b="1" dirty="0"/>
              <a:t>.</a:t>
            </a:r>
            <a:endParaRPr lang="el-GR" dirty="0"/>
          </a:p>
        </p:txBody>
      </p:sp>
      <p:cxnSp>
        <p:nvCxnSpPr>
          <p:cNvPr id="6" name="Curved Connector 5"/>
          <p:cNvCxnSpPr/>
          <p:nvPr/>
        </p:nvCxnSpPr>
        <p:spPr>
          <a:xfrm>
            <a:off x="5070022" y="6098722"/>
            <a:ext cx="2449286" cy="1249136"/>
          </a:xfrm>
          <a:prstGeom prst="curvedConnector3">
            <a:avLst>
              <a:gd name="adj1" fmla="val 28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cliparts.co/cliparts/kcK/oB8/kcKoB8B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4816" y="6332275"/>
            <a:ext cx="1641021" cy="1683098"/>
          </a:xfrm>
          <a:prstGeom prst="rect">
            <a:avLst/>
          </a:prstGeom>
          <a:noFill/>
        </p:spPr>
      </p:pic>
      <p:sp>
        <p:nvSpPr>
          <p:cNvPr id="10" name="Freeform 9"/>
          <p:cNvSpPr/>
          <p:nvPr/>
        </p:nvSpPr>
        <p:spPr>
          <a:xfrm>
            <a:off x="8890907" y="5972176"/>
            <a:ext cx="2939142" cy="2302328"/>
          </a:xfrm>
          <a:custGeom>
            <a:avLst/>
            <a:gdLst>
              <a:gd name="connsiteX0" fmla="*/ 0 w 1959428"/>
              <a:gd name="connsiteY0" fmla="*/ 623206 h 1534885"/>
              <a:gd name="connsiteX1" fmla="*/ 1583871 w 1959428"/>
              <a:gd name="connsiteY1" fmla="*/ 117021 h 1534885"/>
              <a:gd name="connsiteX2" fmla="*/ 1077686 w 1959428"/>
              <a:gd name="connsiteY2" fmla="*/ 1325335 h 1534885"/>
              <a:gd name="connsiteX3" fmla="*/ 1045028 w 1959428"/>
              <a:gd name="connsiteY3" fmla="*/ 1374321 h 1534885"/>
              <a:gd name="connsiteX4" fmla="*/ 1959428 w 1959428"/>
              <a:gd name="connsiteY4" fmla="*/ 1309006 h 153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28" h="1534885">
                <a:moveTo>
                  <a:pt x="0" y="623206"/>
                </a:moveTo>
                <a:cubicBezTo>
                  <a:pt x="702128" y="311603"/>
                  <a:pt x="1404257" y="0"/>
                  <a:pt x="1583871" y="117021"/>
                </a:cubicBezTo>
                <a:cubicBezTo>
                  <a:pt x="1763485" y="234043"/>
                  <a:pt x="1167493" y="1115785"/>
                  <a:pt x="1077686" y="1325335"/>
                </a:cubicBezTo>
                <a:cubicBezTo>
                  <a:pt x="987879" y="1534885"/>
                  <a:pt x="898071" y="1377042"/>
                  <a:pt x="1045028" y="1374321"/>
                </a:cubicBezTo>
                <a:cubicBezTo>
                  <a:pt x="1191985" y="1371600"/>
                  <a:pt x="1575706" y="1340303"/>
                  <a:pt x="1959428" y="130900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4" name="Freeform 13"/>
          <p:cNvSpPr/>
          <p:nvPr/>
        </p:nvSpPr>
        <p:spPr>
          <a:xfrm>
            <a:off x="6926220" y="5141762"/>
            <a:ext cx="3360780" cy="1569282"/>
          </a:xfrm>
          <a:custGeom>
            <a:avLst/>
            <a:gdLst>
              <a:gd name="connsiteX0" fmla="*/ 542349 w 2240520"/>
              <a:gd name="connsiteY0" fmla="*/ 1046188 h 1046188"/>
              <a:gd name="connsiteX1" fmla="*/ 395391 w 2240520"/>
              <a:gd name="connsiteY1" fmla="*/ 1029859 h 1046188"/>
              <a:gd name="connsiteX2" fmla="*/ 346406 w 2240520"/>
              <a:gd name="connsiteY2" fmla="*/ 1013530 h 1046188"/>
              <a:gd name="connsiteX3" fmla="*/ 281091 w 2240520"/>
              <a:gd name="connsiteY3" fmla="*/ 997202 h 1046188"/>
              <a:gd name="connsiteX4" fmla="*/ 232106 w 2240520"/>
              <a:gd name="connsiteY4" fmla="*/ 948216 h 1046188"/>
              <a:gd name="connsiteX5" fmla="*/ 166791 w 2240520"/>
              <a:gd name="connsiteY5" fmla="*/ 866573 h 1046188"/>
              <a:gd name="connsiteX6" fmla="*/ 117806 w 2240520"/>
              <a:gd name="connsiteY6" fmla="*/ 850245 h 1046188"/>
              <a:gd name="connsiteX7" fmla="*/ 68820 w 2240520"/>
              <a:gd name="connsiteY7" fmla="*/ 752273 h 1046188"/>
              <a:gd name="connsiteX8" fmla="*/ 36163 w 2240520"/>
              <a:gd name="connsiteY8" fmla="*/ 703288 h 1046188"/>
              <a:gd name="connsiteX9" fmla="*/ 52491 w 2240520"/>
              <a:gd name="connsiteY9" fmla="*/ 474688 h 1046188"/>
              <a:gd name="connsiteX10" fmla="*/ 166791 w 2240520"/>
              <a:gd name="connsiteY10" fmla="*/ 393045 h 1046188"/>
              <a:gd name="connsiteX11" fmla="*/ 199449 w 2240520"/>
              <a:gd name="connsiteY11" fmla="*/ 360388 h 1046188"/>
              <a:gd name="connsiteX12" fmla="*/ 281091 w 2240520"/>
              <a:gd name="connsiteY12" fmla="*/ 327730 h 1046188"/>
              <a:gd name="connsiteX13" fmla="*/ 395391 w 2240520"/>
              <a:gd name="connsiteY13" fmla="*/ 295073 h 1046188"/>
              <a:gd name="connsiteX14" fmla="*/ 444377 w 2240520"/>
              <a:gd name="connsiteY14" fmla="*/ 278745 h 1046188"/>
              <a:gd name="connsiteX15" fmla="*/ 917906 w 2240520"/>
              <a:gd name="connsiteY15" fmla="*/ 262416 h 1046188"/>
              <a:gd name="connsiteX16" fmla="*/ 1113849 w 2240520"/>
              <a:gd name="connsiteY16" fmla="*/ 131788 h 1046188"/>
              <a:gd name="connsiteX17" fmla="*/ 1228149 w 2240520"/>
              <a:gd name="connsiteY17" fmla="*/ 50145 h 1046188"/>
              <a:gd name="connsiteX18" fmla="*/ 1293463 w 2240520"/>
              <a:gd name="connsiteY18" fmla="*/ 17488 h 1046188"/>
              <a:gd name="connsiteX19" fmla="*/ 1473077 w 2240520"/>
              <a:gd name="connsiteY19" fmla="*/ 229759 h 1046188"/>
              <a:gd name="connsiteX20" fmla="*/ 1554720 w 2240520"/>
              <a:gd name="connsiteY20" fmla="*/ 327730 h 1046188"/>
              <a:gd name="connsiteX21" fmla="*/ 1799649 w 2240520"/>
              <a:gd name="connsiteY21" fmla="*/ 311402 h 1046188"/>
              <a:gd name="connsiteX22" fmla="*/ 1897620 w 2240520"/>
              <a:gd name="connsiteY22" fmla="*/ 246088 h 1046188"/>
              <a:gd name="connsiteX23" fmla="*/ 1946606 w 2240520"/>
              <a:gd name="connsiteY23" fmla="*/ 229759 h 1046188"/>
              <a:gd name="connsiteX24" fmla="*/ 2126220 w 2240520"/>
              <a:gd name="connsiteY24" fmla="*/ 180773 h 1046188"/>
              <a:gd name="connsiteX25" fmla="*/ 2240520 w 2240520"/>
              <a:gd name="connsiteY25" fmla="*/ 148116 h 104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40520" h="1046188">
                <a:moveTo>
                  <a:pt x="542349" y="1046188"/>
                </a:moveTo>
                <a:cubicBezTo>
                  <a:pt x="493363" y="1040745"/>
                  <a:pt x="444008" y="1037962"/>
                  <a:pt x="395391" y="1029859"/>
                </a:cubicBezTo>
                <a:cubicBezTo>
                  <a:pt x="378414" y="1027029"/>
                  <a:pt x="362955" y="1018258"/>
                  <a:pt x="346406" y="1013530"/>
                </a:cubicBezTo>
                <a:cubicBezTo>
                  <a:pt x="324828" y="1007365"/>
                  <a:pt x="302863" y="1002645"/>
                  <a:pt x="281091" y="997202"/>
                </a:cubicBezTo>
                <a:cubicBezTo>
                  <a:pt x="264763" y="980873"/>
                  <a:pt x="247312" y="965595"/>
                  <a:pt x="232106" y="948216"/>
                </a:cubicBezTo>
                <a:cubicBezTo>
                  <a:pt x="209156" y="921988"/>
                  <a:pt x="193252" y="889254"/>
                  <a:pt x="166791" y="866573"/>
                </a:cubicBezTo>
                <a:cubicBezTo>
                  <a:pt x="153723" y="855372"/>
                  <a:pt x="134134" y="855688"/>
                  <a:pt x="117806" y="850245"/>
                </a:cubicBezTo>
                <a:cubicBezTo>
                  <a:pt x="24213" y="709854"/>
                  <a:pt x="136426" y="887484"/>
                  <a:pt x="68820" y="752273"/>
                </a:cubicBezTo>
                <a:cubicBezTo>
                  <a:pt x="60044" y="734721"/>
                  <a:pt x="47049" y="719616"/>
                  <a:pt x="36163" y="703288"/>
                </a:cubicBezTo>
                <a:cubicBezTo>
                  <a:pt x="17633" y="610638"/>
                  <a:pt x="0" y="579670"/>
                  <a:pt x="52491" y="474688"/>
                </a:cubicBezTo>
                <a:cubicBezTo>
                  <a:pt x="60152" y="459367"/>
                  <a:pt x="148057" y="408032"/>
                  <a:pt x="166791" y="393045"/>
                </a:cubicBezTo>
                <a:cubicBezTo>
                  <a:pt x="178812" y="383428"/>
                  <a:pt x="186083" y="368026"/>
                  <a:pt x="199449" y="360388"/>
                </a:cubicBezTo>
                <a:cubicBezTo>
                  <a:pt x="224898" y="345846"/>
                  <a:pt x="253647" y="338022"/>
                  <a:pt x="281091" y="327730"/>
                </a:cubicBezTo>
                <a:cubicBezTo>
                  <a:pt x="343712" y="304247"/>
                  <a:pt x="323360" y="315653"/>
                  <a:pt x="395391" y="295073"/>
                </a:cubicBezTo>
                <a:cubicBezTo>
                  <a:pt x="411941" y="290345"/>
                  <a:pt x="427199" y="279819"/>
                  <a:pt x="444377" y="278745"/>
                </a:cubicBezTo>
                <a:cubicBezTo>
                  <a:pt x="602006" y="268893"/>
                  <a:pt x="760063" y="267859"/>
                  <a:pt x="917906" y="262416"/>
                </a:cubicBezTo>
                <a:cubicBezTo>
                  <a:pt x="1001027" y="234709"/>
                  <a:pt x="1042499" y="226924"/>
                  <a:pt x="1113849" y="131788"/>
                </a:cubicBezTo>
                <a:cubicBezTo>
                  <a:pt x="1176299" y="48520"/>
                  <a:pt x="1136432" y="73073"/>
                  <a:pt x="1228149" y="50145"/>
                </a:cubicBezTo>
                <a:cubicBezTo>
                  <a:pt x="1249920" y="39259"/>
                  <a:pt x="1269184" y="19222"/>
                  <a:pt x="1293463" y="17488"/>
                </a:cubicBezTo>
                <a:cubicBezTo>
                  <a:pt x="1538284" y="0"/>
                  <a:pt x="1432653" y="27636"/>
                  <a:pt x="1473077" y="229759"/>
                </a:cubicBezTo>
                <a:cubicBezTo>
                  <a:pt x="1478761" y="258177"/>
                  <a:pt x="1538669" y="311679"/>
                  <a:pt x="1554720" y="327730"/>
                </a:cubicBezTo>
                <a:cubicBezTo>
                  <a:pt x="1636363" y="322287"/>
                  <a:pt x="1718325" y="320438"/>
                  <a:pt x="1799649" y="311402"/>
                </a:cubicBezTo>
                <a:cubicBezTo>
                  <a:pt x="1869531" y="303637"/>
                  <a:pt x="1837818" y="285955"/>
                  <a:pt x="1897620" y="246088"/>
                </a:cubicBezTo>
                <a:cubicBezTo>
                  <a:pt x="1911941" y="236541"/>
                  <a:pt x="1931211" y="237456"/>
                  <a:pt x="1946606" y="229759"/>
                </a:cubicBezTo>
                <a:cubicBezTo>
                  <a:pt x="2070102" y="168011"/>
                  <a:pt x="1891149" y="210158"/>
                  <a:pt x="2126220" y="180773"/>
                </a:cubicBezTo>
                <a:cubicBezTo>
                  <a:pt x="2193321" y="136040"/>
                  <a:pt x="2155581" y="148116"/>
                  <a:pt x="2240520" y="148116"/>
                </a:cubicBezTo>
              </a:path>
            </a:pathLst>
          </a:custGeom>
          <a:ln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6" name="Arc 15"/>
          <p:cNvSpPr/>
          <p:nvPr/>
        </p:nvSpPr>
        <p:spPr>
          <a:xfrm rot="19944118">
            <a:off x="0" y="7690757"/>
            <a:ext cx="8058150" cy="303711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1315701" y="6368144"/>
            <a:ext cx="1665515" cy="73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144251" y="7053944"/>
            <a:ext cx="1690007" cy="48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589330" y="5559880"/>
            <a:ext cx="906236" cy="759278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2809765" y="6441621"/>
            <a:ext cx="1543050" cy="514350"/>
          </a:xfrm>
          <a:custGeom>
            <a:avLst/>
            <a:gdLst>
              <a:gd name="connsiteX0" fmla="*/ 0 w 1028700"/>
              <a:gd name="connsiteY0" fmla="*/ 0 h 342900"/>
              <a:gd name="connsiteX1" fmla="*/ 587828 w 1028700"/>
              <a:gd name="connsiteY1" fmla="*/ 342900 h 342900"/>
              <a:gd name="connsiteX2" fmla="*/ 1028700 w 10287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342900">
                <a:moveTo>
                  <a:pt x="0" y="0"/>
                </a:moveTo>
                <a:cubicBezTo>
                  <a:pt x="208189" y="171450"/>
                  <a:pt x="416378" y="342900"/>
                  <a:pt x="587828" y="342900"/>
                </a:cubicBezTo>
                <a:cubicBezTo>
                  <a:pt x="759278" y="342900"/>
                  <a:pt x="955221" y="65314"/>
                  <a:pt x="1028700" y="0"/>
                </a:cubicBezTo>
              </a:path>
            </a:pathLst>
          </a:cu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3" name="TextBox 12"/>
          <p:cNvSpPr txBox="1"/>
          <p:nvPr/>
        </p:nvSpPr>
        <p:spPr>
          <a:xfrm rot="20324481">
            <a:off x="9367360" y="5953172"/>
            <a:ext cx="116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Fr</a:t>
            </a:r>
            <a:r>
              <a:rPr lang="ro-RO" sz="3600" b="1" dirty="0">
                <a:solidFill>
                  <a:schemeClr val="accent1">
                    <a:lumMod val="75000"/>
                  </a:schemeClr>
                </a:solidFill>
              </a:rPr>
              <a:t>uct</a:t>
            </a:r>
            <a:endParaRPr lang="el-G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442373">
            <a:off x="3253219" y="6687965"/>
            <a:ext cx="200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dirty="0">
                <a:solidFill>
                  <a:srgbClr val="FF0000"/>
                </a:solidFill>
              </a:rPr>
              <a:t>Curcubeu</a:t>
            </a:r>
            <a:endParaRPr lang="el-GR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11642" y="5682343"/>
            <a:ext cx="193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dirty="0">
                <a:solidFill>
                  <a:srgbClr val="FF6600"/>
                </a:solidFill>
              </a:rPr>
              <a:t>Încearcă</a:t>
            </a:r>
            <a:r>
              <a:rPr lang="en-US" sz="3600" dirty="0">
                <a:solidFill>
                  <a:srgbClr val="FF6600"/>
                </a:solidFill>
              </a:rPr>
              <a:t>!</a:t>
            </a:r>
            <a:endParaRPr lang="el-GR" sz="3600" dirty="0">
              <a:solidFill>
                <a:srgbClr val="FF66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51988" y="9407685"/>
            <a:ext cx="73732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http://www.tonybuzan.com/about/mind-mapping/</a:t>
            </a:r>
            <a:endParaRPr lang="el-GR" sz="2700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F6241412-F2D6-CAC6-E77A-EFB5FB27A8C0}"/>
              </a:ext>
            </a:extLst>
          </p:cNvPr>
          <p:cNvSpPr/>
          <p:nvPr/>
        </p:nvSpPr>
        <p:spPr>
          <a:xfrm>
            <a:off x="14829096" y="4604535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endParaRPr lang="ro-RO" sz="2400" b="1" dirty="0"/>
          </a:p>
          <a:p>
            <a:pPr algn="ctr"/>
            <a:r>
              <a:rPr lang="en-US" sz="2400" b="1" dirty="0"/>
              <a:t>9</a:t>
            </a:r>
          </a:p>
          <a:p>
            <a:pPr algn="ctr"/>
            <a:r>
              <a:rPr lang="en-US" sz="2400" b="1" dirty="0" err="1"/>
              <a:t>Află</a:t>
            </a:r>
            <a:r>
              <a:rPr lang="en-US" sz="2400" b="1" dirty="0"/>
              <a:t>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multe</a:t>
            </a:r>
            <a:r>
              <a:rPr lang="en-US" sz="2400" b="1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28012-B6F0-6E19-1ECA-C17B59C2B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67" t="25042" r="24167" b="60558"/>
          <a:stretch/>
        </p:blipFill>
        <p:spPr>
          <a:xfrm>
            <a:off x="14800943" y="0"/>
            <a:ext cx="3505200" cy="1481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C6E38-CEE9-1431-1F05-F5A187B48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4" r="86023" b="73255"/>
          <a:stretch/>
        </p:blipFill>
        <p:spPr>
          <a:xfrm>
            <a:off x="45037" y="30843"/>
            <a:ext cx="1491155" cy="2751290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480B590B-2028-6B69-D15E-D6A299FE8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435834" y="7535711"/>
            <a:ext cx="2556197" cy="2751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4365" y="-58466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1129624" y="-1164292"/>
            <a:ext cx="3828884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1658066" y="8283395"/>
            <a:ext cx="6836042" cy="33673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2012346" y="200729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4682572" y="-2713312"/>
            <a:ext cx="5810576" cy="36845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2508292" y="5824649"/>
            <a:ext cx="4881157" cy="3447454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133600" y="4410026"/>
            <a:ext cx="14690013" cy="1488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it-IT" sz="66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Gândire creativă și rezolvare de probleme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ACC0B6-6CF2-58BE-5F0E-67D258911E69}"/>
              </a:ext>
            </a:extLst>
          </p:cNvPr>
          <p:cNvSpPr txBox="1"/>
          <p:nvPr/>
        </p:nvSpPr>
        <p:spPr>
          <a:xfrm>
            <a:off x="2433108" y="6066675"/>
            <a:ext cx="14363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Există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animații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activități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această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prezentare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așa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veți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distra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mult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vizualizați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ecran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complet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</a:t>
            </a: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Pentru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a beneficia pe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deplin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de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acest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modul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, este important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să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faceți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activitățile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off-line. </a:t>
            </a:r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2"/>
            <a:ext cx="14580108" cy="1295400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pași pentru a face o hartă mentală</a:t>
            </a:r>
            <a:endParaRPr lang="el-GR" sz="54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3" y="1625600"/>
            <a:ext cx="14580110" cy="7838441"/>
          </a:xfrm>
        </p:spPr>
        <p:txBody>
          <a:bodyPr/>
          <a:lstStyle/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>
                <a:solidFill>
                  <a:srgbClr val="00918E"/>
                </a:solidFill>
              </a:rPr>
              <a:t>7. </a:t>
            </a:r>
            <a:r>
              <a:rPr lang="en-US" b="1" dirty="0" err="1">
                <a:solidFill>
                  <a:srgbClr val="00918E"/>
                </a:solidFill>
              </a:rPr>
              <a:t>Folosiți</a:t>
            </a:r>
            <a:r>
              <a:rPr lang="en-US" b="1" dirty="0">
                <a:solidFill>
                  <a:srgbClr val="00918E"/>
                </a:solidFill>
              </a:rPr>
              <a:t> IMAGINI pe tot </a:t>
            </a:r>
            <a:r>
              <a:rPr lang="en-US" b="1" dirty="0" err="1">
                <a:solidFill>
                  <a:srgbClr val="00918E"/>
                </a:solidFill>
              </a:rPr>
              <a:t>parcursul</a:t>
            </a:r>
            <a:r>
              <a:rPr lang="en-US" b="1" dirty="0">
                <a:solidFill>
                  <a:srgbClr val="00918E"/>
                </a:solidFill>
              </a:rPr>
              <a:t>. 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ro-RO" dirty="0"/>
              <a:t>De ce</a:t>
            </a:r>
            <a:r>
              <a:rPr lang="en-US" dirty="0"/>
              <a:t>? 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/>
              <a:t>    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Pentru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fiecare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imagine, ca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imaginea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centrală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valorează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și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ea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cât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o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mie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cuvinte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. Deci,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dacă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aveți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doar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10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imagini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în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harta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mentală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este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deja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egal cu 10.000 de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cuvinte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!</a:t>
            </a:r>
          </a:p>
          <a:p>
            <a:endParaRPr lang="el-GR" dirty="0"/>
          </a:p>
        </p:txBody>
      </p:sp>
      <p:sp>
        <p:nvSpPr>
          <p:cNvPr id="35842" name="AutoShape 2" descr="Αποτέλεσμα εικόνας για healthy eating cartoon images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l-GR" sz="2700"/>
          </a:p>
        </p:txBody>
      </p:sp>
      <p:sp>
        <p:nvSpPr>
          <p:cNvPr id="35844" name="AutoShape 4" descr="Αποτέλεσμα εικόνας για healthy eating cartoon images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l-GR" sz="2700"/>
          </a:p>
        </p:txBody>
      </p:sp>
      <p:sp>
        <p:nvSpPr>
          <p:cNvPr id="35846" name="AutoShape 6" descr="Αποτέλεσμα εικόνας για healthy eating cartoon images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l-GR" sz="2700"/>
          </a:p>
        </p:txBody>
      </p:sp>
      <p:sp>
        <p:nvSpPr>
          <p:cNvPr id="35848" name="AutoShape 8" descr="Αποτέλεσμα εικόνας για healthy eating cartoon images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l-GR" sz="2700"/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2" y="5660574"/>
            <a:ext cx="3352800" cy="330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08388" y="22123400"/>
            <a:ext cx="40744736" cy="2666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90203" y="5257802"/>
            <a:ext cx="406399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cliparts.co/cliparts/kcK/oB8/kcKoB8BG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2217" y="5798876"/>
            <a:ext cx="1641021" cy="1683098"/>
          </a:xfrm>
          <a:prstGeom prst="rect">
            <a:avLst/>
          </a:prstGeom>
          <a:noFill/>
        </p:spPr>
      </p:pic>
      <p:cxnSp>
        <p:nvCxnSpPr>
          <p:cNvPr id="14" name="Curved Connector 13"/>
          <p:cNvCxnSpPr>
            <a:endCxn id="12" idx="1"/>
          </p:cNvCxnSpPr>
          <p:nvPr/>
        </p:nvCxnSpPr>
        <p:spPr>
          <a:xfrm>
            <a:off x="4749800" y="6324602"/>
            <a:ext cx="2262417" cy="31582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8497768" y="5690021"/>
            <a:ext cx="2754434" cy="990180"/>
          </a:xfrm>
          <a:custGeom>
            <a:avLst/>
            <a:gdLst>
              <a:gd name="connsiteX0" fmla="*/ 24422 w 1836289"/>
              <a:gd name="connsiteY0" fmla="*/ 609320 h 660120"/>
              <a:gd name="connsiteX1" fmla="*/ 126022 w 1836289"/>
              <a:gd name="connsiteY1" fmla="*/ 507720 h 660120"/>
              <a:gd name="connsiteX2" fmla="*/ 176822 w 1836289"/>
              <a:gd name="connsiteY2" fmla="*/ 473853 h 660120"/>
              <a:gd name="connsiteX3" fmla="*/ 227622 w 1836289"/>
              <a:gd name="connsiteY3" fmla="*/ 423053 h 660120"/>
              <a:gd name="connsiteX4" fmla="*/ 295355 w 1836289"/>
              <a:gd name="connsiteY4" fmla="*/ 372253 h 660120"/>
              <a:gd name="connsiteX5" fmla="*/ 464689 w 1836289"/>
              <a:gd name="connsiteY5" fmla="*/ 270653 h 660120"/>
              <a:gd name="connsiteX6" fmla="*/ 566289 w 1836289"/>
              <a:gd name="connsiteY6" fmla="*/ 169053 h 660120"/>
              <a:gd name="connsiteX7" fmla="*/ 634022 w 1836289"/>
              <a:gd name="connsiteY7" fmla="*/ 135186 h 660120"/>
              <a:gd name="connsiteX8" fmla="*/ 684822 w 1836289"/>
              <a:gd name="connsiteY8" fmla="*/ 101320 h 660120"/>
              <a:gd name="connsiteX9" fmla="*/ 735622 w 1836289"/>
              <a:gd name="connsiteY9" fmla="*/ 84386 h 660120"/>
              <a:gd name="connsiteX10" fmla="*/ 803355 w 1836289"/>
              <a:gd name="connsiteY10" fmla="*/ 50520 h 660120"/>
              <a:gd name="connsiteX11" fmla="*/ 871089 w 1836289"/>
              <a:gd name="connsiteY11" fmla="*/ 33586 h 660120"/>
              <a:gd name="connsiteX12" fmla="*/ 921889 w 1836289"/>
              <a:gd name="connsiteY12" fmla="*/ 16653 h 660120"/>
              <a:gd name="connsiteX13" fmla="*/ 1243622 w 1836289"/>
              <a:gd name="connsiteY13" fmla="*/ 33586 h 660120"/>
              <a:gd name="connsiteX14" fmla="*/ 1345222 w 1836289"/>
              <a:gd name="connsiteY14" fmla="*/ 67453 h 660120"/>
              <a:gd name="connsiteX15" fmla="*/ 1446822 w 1836289"/>
              <a:gd name="connsiteY15" fmla="*/ 152120 h 660120"/>
              <a:gd name="connsiteX16" fmla="*/ 1548422 w 1836289"/>
              <a:gd name="connsiteY16" fmla="*/ 219853 h 660120"/>
              <a:gd name="connsiteX17" fmla="*/ 1683889 w 1836289"/>
              <a:gd name="connsiteY17" fmla="*/ 423053 h 660120"/>
              <a:gd name="connsiteX18" fmla="*/ 1717755 w 1836289"/>
              <a:gd name="connsiteY18" fmla="*/ 473853 h 660120"/>
              <a:gd name="connsiteX19" fmla="*/ 1751622 w 1836289"/>
              <a:gd name="connsiteY19" fmla="*/ 524653 h 660120"/>
              <a:gd name="connsiteX20" fmla="*/ 1768555 w 1836289"/>
              <a:gd name="connsiteY20" fmla="*/ 575453 h 660120"/>
              <a:gd name="connsiteX21" fmla="*/ 1819355 w 1836289"/>
              <a:gd name="connsiteY21" fmla="*/ 626253 h 660120"/>
              <a:gd name="connsiteX22" fmla="*/ 1836289 w 1836289"/>
              <a:gd name="connsiteY22" fmla="*/ 660120 h 6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36289" h="660120">
                <a:moveTo>
                  <a:pt x="24422" y="609320"/>
                </a:moveTo>
                <a:cubicBezTo>
                  <a:pt x="144142" y="529506"/>
                  <a:pt x="0" y="633742"/>
                  <a:pt x="126022" y="507720"/>
                </a:cubicBezTo>
                <a:cubicBezTo>
                  <a:pt x="140413" y="493329"/>
                  <a:pt x="161188" y="486882"/>
                  <a:pt x="176822" y="473853"/>
                </a:cubicBezTo>
                <a:cubicBezTo>
                  <a:pt x="195219" y="458522"/>
                  <a:pt x="209440" y="438638"/>
                  <a:pt x="227622" y="423053"/>
                </a:cubicBezTo>
                <a:cubicBezTo>
                  <a:pt x="249050" y="404686"/>
                  <a:pt x="271423" y="387211"/>
                  <a:pt x="295355" y="372253"/>
                </a:cubicBezTo>
                <a:cubicBezTo>
                  <a:pt x="366619" y="327713"/>
                  <a:pt x="395095" y="340247"/>
                  <a:pt x="464689" y="270653"/>
                </a:cubicBezTo>
                <a:cubicBezTo>
                  <a:pt x="498556" y="236786"/>
                  <a:pt x="523451" y="190472"/>
                  <a:pt x="566289" y="169053"/>
                </a:cubicBezTo>
                <a:cubicBezTo>
                  <a:pt x="588867" y="157764"/>
                  <a:pt x="612105" y="147710"/>
                  <a:pt x="634022" y="135186"/>
                </a:cubicBezTo>
                <a:cubicBezTo>
                  <a:pt x="651692" y="125089"/>
                  <a:pt x="666619" y="110421"/>
                  <a:pt x="684822" y="101320"/>
                </a:cubicBezTo>
                <a:cubicBezTo>
                  <a:pt x="700787" y="93338"/>
                  <a:pt x="719216" y="91417"/>
                  <a:pt x="735622" y="84386"/>
                </a:cubicBezTo>
                <a:cubicBezTo>
                  <a:pt x="758824" y="74442"/>
                  <a:pt x="779720" y="59383"/>
                  <a:pt x="803355" y="50520"/>
                </a:cubicBezTo>
                <a:cubicBezTo>
                  <a:pt x="825146" y="42348"/>
                  <a:pt x="848712" y="39980"/>
                  <a:pt x="871089" y="33586"/>
                </a:cubicBezTo>
                <a:cubicBezTo>
                  <a:pt x="888251" y="28682"/>
                  <a:pt x="904956" y="22297"/>
                  <a:pt x="921889" y="16653"/>
                </a:cubicBezTo>
                <a:cubicBezTo>
                  <a:pt x="1029133" y="22297"/>
                  <a:pt x="1136994" y="20791"/>
                  <a:pt x="1243622" y="33586"/>
                </a:cubicBezTo>
                <a:cubicBezTo>
                  <a:pt x="1279066" y="37839"/>
                  <a:pt x="1345222" y="67453"/>
                  <a:pt x="1345222" y="67453"/>
                </a:cubicBezTo>
                <a:cubicBezTo>
                  <a:pt x="1526760" y="188480"/>
                  <a:pt x="1251239" y="0"/>
                  <a:pt x="1446822" y="152120"/>
                </a:cubicBezTo>
                <a:cubicBezTo>
                  <a:pt x="1478951" y="177109"/>
                  <a:pt x="1548422" y="219853"/>
                  <a:pt x="1548422" y="219853"/>
                </a:cubicBezTo>
                <a:lnTo>
                  <a:pt x="1683889" y="423053"/>
                </a:lnTo>
                <a:lnTo>
                  <a:pt x="1717755" y="473853"/>
                </a:lnTo>
                <a:lnTo>
                  <a:pt x="1751622" y="524653"/>
                </a:lnTo>
                <a:cubicBezTo>
                  <a:pt x="1757266" y="541586"/>
                  <a:pt x="1758654" y="560601"/>
                  <a:pt x="1768555" y="575453"/>
                </a:cubicBezTo>
                <a:cubicBezTo>
                  <a:pt x="1781839" y="595378"/>
                  <a:pt x="1804395" y="607553"/>
                  <a:pt x="1819355" y="626253"/>
                </a:cubicBezTo>
                <a:cubicBezTo>
                  <a:pt x="1827240" y="636109"/>
                  <a:pt x="1830644" y="648831"/>
                  <a:pt x="1836289" y="66012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9" name="Freeform 18"/>
          <p:cNvSpPr/>
          <p:nvPr/>
        </p:nvSpPr>
        <p:spPr>
          <a:xfrm>
            <a:off x="4902200" y="7213600"/>
            <a:ext cx="2336801" cy="1422401"/>
          </a:xfrm>
          <a:custGeom>
            <a:avLst/>
            <a:gdLst>
              <a:gd name="connsiteX0" fmla="*/ 1557867 w 1557867"/>
              <a:gd name="connsiteY0" fmla="*/ 0 h 948267"/>
              <a:gd name="connsiteX1" fmla="*/ 1185334 w 1557867"/>
              <a:gd name="connsiteY1" fmla="*/ 16933 h 948267"/>
              <a:gd name="connsiteX2" fmla="*/ 948267 w 1557867"/>
              <a:gd name="connsiteY2" fmla="*/ 50800 h 948267"/>
              <a:gd name="connsiteX3" fmla="*/ 812800 w 1557867"/>
              <a:gd name="connsiteY3" fmla="*/ 101600 h 948267"/>
              <a:gd name="connsiteX4" fmla="*/ 745067 w 1557867"/>
              <a:gd name="connsiteY4" fmla="*/ 135467 h 948267"/>
              <a:gd name="connsiteX5" fmla="*/ 643467 w 1557867"/>
              <a:gd name="connsiteY5" fmla="*/ 169333 h 948267"/>
              <a:gd name="connsiteX6" fmla="*/ 592667 w 1557867"/>
              <a:gd name="connsiteY6" fmla="*/ 203200 h 948267"/>
              <a:gd name="connsiteX7" fmla="*/ 474134 w 1557867"/>
              <a:gd name="connsiteY7" fmla="*/ 270933 h 948267"/>
              <a:gd name="connsiteX8" fmla="*/ 372534 w 1557867"/>
              <a:gd name="connsiteY8" fmla="*/ 389467 h 948267"/>
              <a:gd name="connsiteX9" fmla="*/ 321734 w 1557867"/>
              <a:gd name="connsiteY9" fmla="*/ 423333 h 948267"/>
              <a:gd name="connsiteX10" fmla="*/ 220134 w 1557867"/>
              <a:gd name="connsiteY10" fmla="*/ 508000 h 948267"/>
              <a:gd name="connsiteX11" fmla="*/ 101600 w 1557867"/>
              <a:gd name="connsiteY11" fmla="*/ 660400 h 948267"/>
              <a:gd name="connsiteX12" fmla="*/ 67734 w 1557867"/>
              <a:gd name="connsiteY12" fmla="*/ 863600 h 948267"/>
              <a:gd name="connsiteX13" fmla="*/ 50800 w 1557867"/>
              <a:gd name="connsiteY13" fmla="*/ 914400 h 948267"/>
              <a:gd name="connsiteX14" fmla="*/ 0 w 1557867"/>
              <a:gd name="connsiteY14" fmla="*/ 948267 h 9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7867" h="948267">
                <a:moveTo>
                  <a:pt x="1557867" y="0"/>
                </a:moveTo>
                <a:lnTo>
                  <a:pt x="1185334" y="16933"/>
                </a:lnTo>
                <a:cubicBezTo>
                  <a:pt x="1073063" y="23950"/>
                  <a:pt x="1038122" y="25128"/>
                  <a:pt x="948267" y="50800"/>
                </a:cubicBezTo>
                <a:cubicBezTo>
                  <a:pt x="909165" y="61972"/>
                  <a:pt x="845012" y="87284"/>
                  <a:pt x="812800" y="101600"/>
                </a:cubicBezTo>
                <a:cubicBezTo>
                  <a:pt x="789733" y="111852"/>
                  <a:pt x="768504" y="126092"/>
                  <a:pt x="745067" y="135467"/>
                </a:cubicBezTo>
                <a:cubicBezTo>
                  <a:pt x="711922" y="148725"/>
                  <a:pt x="643467" y="169333"/>
                  <a:pt x="643467" y="169333"/>
                </a:cubicBezTo>
                <a:cubicBezTo>
                  <a:pt x="626534" y="180622"/>
                  <a:pt x="610337" y="193103"/>
                  <a:pt x="592667" y="203200"/>
                </a:cubicBezTo>
                <a:cubicBezTo>
                  <a:pt x="539974" y="233311"/>
                  <a:pt x="519136" y="233431"/>
                  <a:pt x="474134" y="270933"/>
                </a:cubicBezTo>
                <a:cubicBezTo>
                  <a:pt x="363540" y="363094"/>
                  <a:pt x="484651" y="277350"/>
                  <a:pt x="372534" y="389467"/>
                </a:cubicBezTo>
                <a:cubicBezTo>
                  <a:pt x="358144" y="403857"/>
                  <a:pt x="337368" y="410305"/>
                  <a:pt x="321734" y="423333"/>
                </a:cubicBezTo>
                <a:cubicBezTo>
                  <a:pt x="191345" y="531990"/>
                  <a:pt x="346267" y="423910"/>
                  <a:pt x="220134" y="508000"/>
                </a:cubicBezTo>
                <a:cubicBezTo>
                  <a:pt x="139116" y="629525"/>
                  <a:pt x="181181" y="580819"/>
                  <a:pt x="101600" y="660400"/>
                </a:cubicBezTo>
                <a:cubicBezTo>
                  <a:pt x="61902" y="779497"/>
                  <a:pt x="105544" y="636740"/>
                  <a:pt x="67734" y="863600"/>
                </a:cubicBezTo>
                <a:cubicBezTo>
                  <a:pt x="64800" y="881207"/>
                  <a:pt x="61950" y="900462"/>
                  <a:pt x="50800" y="914400"/>
                </a:cubicBezTo>
                <a:cubicBezTo>
                  <a:pt x="38087" y="930292"/>
                  <a:pt x="0" y="948267"/>
                  <a:pt x="0" y="94826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4400" y="7110986"/>
            <a:ext cx="1975644" cy="28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21"/>
          <p:cNvSpPr/>
          <p:nvPr/>
        </p:nvSpPr>
        <p:spPr>
          <a:xfrm>
            <a:off x="7442201" y="7188200"/>
            <a:ext cx="1269999" cy="1531044"/>
          </a:xfrm>
          <a:custGeom>
            <a:avLst/>
            <a:gdLst>
              <a:gd name="connsiteX0" fmla="*/ 0 w 846666"/>
              <a:gd name="connsiteY0" fmla="*/ 0 h 1020696"/>
              <a:gd name="connsiteX1" fmla="*/ 50800 w 846666"/>
              <a:gd name="connsiteY1" fmla="*/ 186267 h 1020696"/>
              <a:gd name="connsiteX2" fmla="*/ 67733 w 846666"/>
              <a:gd name="connsiteY2" fmla="*/ 423334 h 1020696"/>
              <a:gd name="connsiteX3" fmla="*/ 84666 w 846666"/>
              <a:gd name="connsiteY3" fmla="*/ 474134 h 1020696"/>
              <a:gd name="connsiteX4" fmla="*/ 118533 w 846666"/>
              <a:gd name="connsiteY4" fmla="*/ 609600 h 1020696"/>
              <a:gd name="connsiteX5" fmla="*/ 152400 w 846666"/>
              <a:gd name="connsiteY5" fmla="*/ 660400 h 1020696"/>
              <a:gd name="connsiteX6" fmla="*/ 220133 w 846666"/>
              <a:gd name="connsiteY6" fmla="*/ 795867 h 1020696"/>
              <a:gd name="connsiteX7" fmla="*/ 254000 w 846666"/>
              <a:gd name="connsiteY7" fmla="*/ 846667 h 1020696"/>
              <a:gd name="connsiteX8" fmla="*/ 304800 w 846666"/>
              <a:gd name="connsiteY8" fmla="*/ 863600 h 1020696"/>
              <a:gd name="connsiteX9" fmla="*/ 457200 w 846666"/>
              <a:gd name="connsiteY9" fmla="*/ 982134 h 1020696"/>
              <a:gd name="connsiteX10" fmla="*/ 541866 w 846666"/>
              <a:gd name="connsiteY10" fmla="*/ 999067 h 1020696"/>
              <a:gd name="connsiteX11" fmla="*/ 592666 w 846666"/>
              <a:gd name="connsiteY11" fmla="*/ 1016000 h 1020696"/>
              <a:gd name="connsiteX12" fmla="*/ 846666 w 846666"/>
              <a:gd name="connsiteY12" fmla="*/ 1016000 h 102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6666" h="1020696">
                <a:moveTo>
                  <a:pt x="0" y="0"/>
                </a:moveTo>
                <a:cubicBezTo>
                  <a:pt x="42967" y="128904"/>
                  <a:pt x="26865" y="66595"/>
                  <a:pt x="50800" y="186267"/>
                </a:cubicBezTo>
                <a:cubicBezTo>
                  <a:pt x="56444" y="265289"/>
                  <a:pt x="58477" y="344653"/>
                  <a:pt x="67733" y="423334"/>
                </a:cubicBezTo>
                <a:cubicBezTo>
                  <a:pt x="69818" y="441061"/>
                  <a:pt x="80337" y="456818"/>
                  <a:pt x="84666" y="474134"/>
                </a:cubicBezTo>
                <a:cubicBezTo>
                  <a:pt x="94325" y="512771"/>
                  <a:pt x="99181" y="570897"/>
                  <a:pt x="118533" y="609600"/>
                </a:cubicBezTo>
                <a:cubicBezTo>
                  <a:pt x="127634" y="627803"/>
                  <a:pt x="142655" y="642534"/>
                  <a:pt x="152400" y="660400"/>
                </a:cubicBezTo>
                <a:cubicBezTo>
                  <a:pt x="176575" y="704721"/>
                  <a:pt x="192128" y="753861"/>
                  <a:pt x="220133" y="795867"/>
                </a:cubicBezTo>
                <a:cubicBezTo>
                  <a:pt x="231422" y="812800"/>
                  <a:pt x="238108" y="833954"/>
                  <a:pt x="254000" y="846667"/>
                </a:cubicBezTo>
                <a:cubicBezTo>
                  <a:pt x="267938" y="857817"/>
                  <a:pt x="287867" y="857956"/>
                  <a:pt x="304800" y="863600"/>
                </a:cubicBezTo>
                <a:cubicBezTo>
                  <a:pt x="342673" y="901473"/>
                  <a:pt x="406566" y="972007"/>
                  <a:pt x="457200" y="982134"/>
                </a:cubicBezTo>
                <a:cubicBezTo>
                  <a:pt x="485422" y="987778"/>
                  <a:pt x="513944" y="992087"/>
                  <a:pt x="541866" y="999067"/>
                </a:cubicBezTo>
                <a:cubicBezTo>
                  <a:pt x="559182" y="1003396"/>
                  <a:pt x="574844" y="1015010"/>
                  <a:pt x="592666" y="1016000"/>
                </a:cubicBezTo>
                <a:cubicBezTo>
                  <a:pt x="677202" y="1020696"/>
                  <a:pt x="761999" y="1016000"/>
                  <a:pt x="846666" y="10160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23" name="Rectangle 22"/>
          <p:cNvSpPr/>
          <p:nvPr/>
        </p:nvSpPr>
        <p:spPr>
          <a:xfrm>
            <a:off x="10960748" y="9286408"/>
            <a:ext cx="73732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http://www.tonybuzan.com/about/mind-mapping/</a:t>
            </a:r>
            <a:endParaRPr lang="el-GR" sz="2700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F5734265-FDB4-1BC3-8523-170B1A839FA5}"/>
              </a:ext>
            </a:extLst>
          </p:cNvPr>
          <p:cNvSpPr/>
          <p:nvPr/>
        </p:nvSpPr>
        <p:spPr>
          <a:xfrm>
            <a:off x="14716614" y="4513309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endParaRPr lang="ro-RO" sz="2400" b="1" dirty="0"/>
          </a:p>
          <a:p>
            <a:pPr algn="ctr"/>
            <a:r>
              <a:rPr lang="en-US" sz="2400" b="1" dirty="0"/>
              <a:t>9</a:t>
            </a:r>
          </a:p>
          <a:p>
            <a:pPr algn="ctr"/>
            <a:r>
              <a:rPr lang="en-US" sz="2400" b="1" dirty="0" err="1"/>
              <a:t>Află</a:t>
            </a:r>
            <a:r>
              <a:rPr lang="en-US" sz="2400" b="1" dirty="0"/>
              <a:t>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multe</a:t>
            </a:r>
            <a:r>
              <a:rPr lang="en-US" sz="2400" b="1" dirty="0"/>
              <a:t>!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B2E42A6-4C3C-224A-F9D9-2F894E985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002000" y="-80243"/>
            <a:ext cx="2556197" cy="2751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5A5E3-89A6-0A66-CB98-986D1A2503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787" r="26526" b="73255"/>
          <a:stretch/>
        </p:blipFill>
        <p:spPr>
          <a:xfrm>
            <a:off x="-2664064" y="-1028700"/>
            <a:ext cx="6709253" cy="2751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8DBD5-F5B3-3760-D310-873677509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24" r="86023" b="73255"/>
          <a:stretch/>
        </p:blipFill>
        <p:spPr>
          <a:xfrm rot="20256357">
            <a:off x="-446541" y="7658100"/>
            <a:ext cx="1491155" cy="275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1"/>
            <a:ext cx="14580108" cy="1518557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pași pentru a face o hartă mentală</a:t>
            </a:r>
            <a:endParaRPr lang="el-GR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9733003"/>
            <a:ext cx="73732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http://www.tonybuzan.com/about/mind-mapping/</a:t>
            </a:r>
            <a:endParaRPr lang="el-GR" sz="2700" dirty="0"/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764271" y="1432385"/>
            <a:ext cx="8009130" cy="592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2193" y="3037113"/>
            <a:ext cx="6539594" cy="4939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0000FF"/>
                </a:solidFill>
              </a:rPr>
              <a:t>Începeți</a:t>
            </a:r>
            <a:r>
              <a:rPr lang="en-US" sz="3600" b="1" dirty="0">
                <a:solidFill>
                  <a:srgbClr val="0000FF"/>
                </a:solidFill>
              </a:rPr>
              <a:t> din </a:t>
            </a:r>
            <a:r>
              <a:rPr lang="en-US" sz="3600" b="1" dirty="0" err="1">
                <a:solidFill>
                  <a:srgbClr val="0000FF"/>
                </a:solidFill>
              </a:rPr>
              <a:t>centrul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paginii</a:t>
            </a:r>
            <a:endParaRPr lang="en-US" sz="3600" b="1" dirty="0">
              <a:solidFill>
                <a:srgbClr val="0000FF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it-IT" sz="3600" b="1" dirty="0">
                <a:solidFill>
                  <a:srgbClr val="00CC00"/>
                </a:solidFill>
              </a:rPr>
              <a:t>Imaginea/</a:t>
            </a:r>
            <a:r>
              <a:rPr lang="ro-RO" sz="3600" b="1" dirty="0">
                <a:solidFill>
                  <a:srgbClr val="00CC00"/>
                </a:solidFill>
              </a:rPr>
              <a:t>pictograma</a:t>
            </a:r>
            <a:r>
              <a:rPr lang="it-IT" sz="3600" b="1" dirty="0">
                <a:solidFill>
                  <a:srgbClr val="00CC00"/>
                </a:solidFill>
              </a:rPr>
              <a:t> ca idee centrală</a:t>
            </a:r>
            <a:endParaRPr lang="en-US" sz="3600" b="1" dirty="0">
              <a:solidFill>
                <a:srgbClr val="00CC00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D60093"/>
                </a:solidFill>
              </a:rPr>
              <a:t>Culori</a:t>
            </a:r>
            <a:endParaRPr lang="en-US" sz="3600" b="1" dirty="0">
              <a:solidFill>
                <a:srgbClr val="D60093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chemeClr val="accent5"/>
                </a:solidFill>
              </a:rPr>
              <a:t>Conectați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ramuri</a:t>
            </a:r>
            <a:r>
              <a:rPr lang="ro-RO" sz="3600" b="1" dirty="0">
                <a:solidFill>
                  <a:schemeClr val="accent5"/>
                </a:solidFill>
              </a:rPr>
              <a:t>le</a:t>
            </a:r>
            <a:endParaRPr lang="en-US" sz="3600" b="1" dirty="0">
              <a:solidFill>
                <a:schemeClr val="accent5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FF6600"/>
                </a:solidFill>
              </a:rPr>
              <a:t>Linii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curbe</a:t>
            </a:r>
            <a:endParaRPr lang="en-US" sz="3600" b="1" dirty="0">
              <a:solidFill>
                <a:srgbClr val="FF6600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>
                <a:solidFill>
                  <a:srgbClr val="002060"/>
                </a:solidFill>
              </a:rPr>
              <a:t>1 </a:t>
            </a:r>
            <a:r>
              <a:rPr lang="en-US" sz="3600" b="1" dirty="0" err="1">
                <a:solidFill>
                  <a:srgbClr val="002060"/>
                </a:solidFill>
              </a:rPr>
              <a:t>cuvânt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cheie</a:t>
            </a:r>
            <a:r>
              <a:rPr lang="en-US" sz="3600" b="1" dirty="0">
                <a:solidFill>
                  <a:srgbClr val="002060"/>
                </a:solidFill>
              </a:rPr>
              <a:t> pe </a:t>
            </a:r>
            <a:r>
              <a:rPr lang="en-US" sz="3600" b="1" dirty="0" err="1">
                <a:solidFill>
                  <a:srgbClr val="002060"/>
                </a:solidFill>
              </a:rPr>
              <a:t>rând</a:t>
            </a:r>
            <a:endParaRPr lang="en-US" sz="3600" b="1" dirty="0">
              <a:solidFill>
                <a:srgbClr val="002060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FF0000"/>
                </a:solidFill>
              </a:rPr>
              <a:t>Poze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imagini</a:t>
            </a:r>
            <a:endParaRPr lang="en-US" sz="2700" dirty="0"/>
          </a:p>
          <a:p>
            <a:pPr marL="514350" indent="-514350">
              <a:buFont typeface="+mj-lt"/>
              <a:buAutoNum type="arabicPeriod"/>
            </a:pPr>
            <a:endParaRPr lang="el-GR" sz="2700" dirty="0"/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142B0ECA-00F9-4835-BF8D-932D740383C2}"/>
              </a:ext>
            </a:extLst>
          </p:cNvPr>
          <p:cNvSpPr/>
          <p:nvPr/>
        </p:nvSpPr>
        <p:spPr>
          <a:xfrm>
            <a:off x="14706600" y="7115686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endParaRPr lang="ro-RO" sz="2400" b="1" dirty="0"/>
          </a:p>
          <a:p>
            <a:pPr algn="ctr"/>
            <a:r>
              <a:rPr lang="en-US" sz="2400" b="1" dirty="0"/>
              <a:t>9</a:t>
            </a:r>
          </a:p>
          <a:p>
            <a:pPr algn="ctr"/>
            <a:r>
              <a:rPr lang="en-US" sz="2400" b="1" dirty="0" err="1"/>
              <a:t>Află</a:t>
            </a:r>
            <a:r>
              <a:rPr lang="en-US" sz="2400" b="1" dirty="0"/>
              <a:t>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multe</a:t>
            </a:r>
            <a:r>
              <a:rPr lang="en-US" sz="2400" b="1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C6487-4625-9BE8-6F2E-DA3DE7540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4" r="86023" b="73255"/>
          <a:stretch/>
        </p:blipFill>
        <p:spPr>
          <a:xfrm>
            <a:off x="-16205" y="-233108"/>
            <a:ext cx="1491155" cy="2751290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53644326-CD4E-04C6-22EA-9BF040EEA18A}"/>
              </a:ext>
            </a:extLst>
          </p:cNvPr>
          <p:cNvGrpSpPr/>
          <p:nvPr/>
        </p:nvGrpSpPr>
        <p:grpSpPr>
          <a:xfrm>
            <a:off x="97972" y="843797"/>
            <a:ext cx="2900572" cy="807705"/>
            <a:chOff x="0" y="0"/>
            <a:chExt cx="3867430" cy="1076939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2ABDE665-1AD2-AB50-C206-7F308BA88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9C8073BF-1C54-D4BB-DB16-B09122501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5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354677" y="8551885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469649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01616" y="2263730"/>
            <a:ext cx="17129183" cy="5359662"/>
            <a:chOff x="21088" y="108643"/>
            <a:chExt cx="21639943" cy="7146215"/>
          </a:xfrm>
        </p:grpSpPr>
        <p:sp>
          <p:nvSpPr>
            <p:cNvPr id="11" name="TextBox 11"/>
            <p:cNvSpPr txBox="1"/>
            <p:nvPr/>
          </p:nvSpPr>
          <p:spPr>
            <a:xfrm>
              <a:off x="16045097" y="5796570"/>
              <a:ext cx="561593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92023" y="2559094"/>
              <a:ext cx="10069008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592023" y="108643"/>
              <a:ext cx="6586208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088" y="6695730"/>
              <a:ext cx="10599882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F82F5B98-E167-BEC5-D5D5-CD2500582F51}"/>
              </a:ext>
            </a:extLst>
          </p:cNvPr>
          <p:cNvSpPr/>
          <p:nvPr/>
        </p:nvSpPr>
        <p:spPr>
          <a:xfrm>
            <a:off x="14270188" y="748197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endParaRPr lang="ro-RO" sz="2400" b="1" dirty="0"/>
          </a:p>
          <a:p>
            <a:pPr algn="ctr"/>
            <a:r>
              <a:rPr lang="en-US" sz="2400" b="1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D03FA-D740-9DB4-C899-B9560EA158EE}"/>
              </a:ext>
            </a:extLst>
          </p:cNvPr>
          <p:cNvSpPr txBox="1"/>
          <p:nvPr/>
        </p:nvSpPr>
        <p:spPr>
          <a:xfrm>
            <a:off x="4173643" y="223473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</a:rPr>
              <a:t>Dr. Edward de Bono</a:t>
            </a:r>
            <a:endParaRPr lang="el-GR" sz="48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41266F-D963-E7EE-86D0-9DFA211836DD}"/>
              </a:ext>
            </a:extLst>
          </p:cNvPr>
          <p:cNvSpPr/>
          <p:nvPr/>
        </p:nvSpPr>
        <p:spPr>
          <a:xfrm>
            <a:off x="512852" y="934646"/>
            <a:ext cx="12159626" cy="881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Nominalizat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la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Premiul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Nobel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pentru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Economie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în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2005, Edward de Bono 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fost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considerat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mulți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drept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principala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autoritate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în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domeniul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gândirii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creative, al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inovației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și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al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predării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directe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gândirii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ca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abilitate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</a:p>
          <a:p>
            <a:endParaRPr lang="en-US" sz="27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it-IT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El a fost catalogat ca unul dintre cei 200 de oameni ai timpurilor noastre care au contribuit cel mai mult la umanitate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  <a:p>
            <a:endParaRPr lang="en-US" sz="27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El 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fost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inițiatorul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conceptului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gândire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laterală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. 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deținut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un master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în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psihologie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și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fiziologie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la Oxford, un D.Phil.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în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medicină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și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, de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asemenea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, un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doctorat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din Cambridge. </a:t>
            </a:r>
          </a:p>
          <a:p>
            <a:endParaRPr lang="en-US" sz="27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Experiența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doctorului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de Bono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în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sistemele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de auto-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organizare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l-a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determinat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să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obțină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o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înțelegere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pe care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apoi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aplicat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-o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rețelelor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neuronale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ale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creierului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(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vezi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The Mechanism of Mind 1969 -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cărțile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Penguin).</a:t>
            </a:r>
          </a:p>
          <a:p>
            <a:b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Instruirea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în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gândire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a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fost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căutată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multe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organizații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: IBM, Prudential, GM, BT (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Marea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Britanie), NTT (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Japonia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), Nokia (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Finlanda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), Mondadori (Italia), Total (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Franța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), Siemens (Germania), Bosch (Germania). ), Ericsson (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Suedia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)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și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mulți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alții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</a:p>
          <a:p>
            <a:endParaRPr lang="en-US" sz="27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fr-FR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A </a:t>
            </a:r>
            <a:r>
              <a:rPr lang="fr-FR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scris</a:t>
            </a:r>
            <a:r>
              <a:rPr lang="fr-FR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70 de </a:t>
            </a:r>
            <a:r>
              <a:rPr lang="fr-FR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cărți</a:t>
            </a:r>
            <a:r>
              <a:rPr lang="fr-FR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r-FR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cu</a:t>
            </a:r>
            <a:r>
              <a:rPr lang="fr-FR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r-FR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traduceri</a:t>
            </a:r>
            <a:r>
              <a:rPr lang="fr-FR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r-FR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în</a:t>
            </a:r>
            <a:r>
              <a:rPr lang="fr-FR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 38 de </a:t>
            </a:r>
            <a:r>
              <a:rPr lang="fr-FR" sz="27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limbi</a:t>
            </a:r>
            <a:r>
              <a:rPr lang="en-US" sz="27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1026" name="Picture 2" descr="Edward de Bono: – DESIGNerd">
            <a:extLst>
              <a:ext uri="{FF2B5EF4-FFF2-40B4-BE49-F238E27FC236}">
                <a16:creationId xmlns:a16="http://schemas.microsoft.com/office/drawing/2014/main" id="{97EBB4AD-272E-68CD-E9AD-A462D867F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-2366" r="19379" b="2366"/>
          <a:stretch/>
        </p:blipFill>
        <p:spPr bwMode="auto">
          <a:xfrm>
            <a:off x="13984747" y="4449419"/>
            <a:ext cx="3846052" cy="32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E1B11-DAE1-1504-7F52-D974A5656B60}"/>
              </a:ext>
            </a:extLst>
          </p:cNvPr>
          <p:cNvSpPr txBox="1"/>
          <p:nvPr/>
        </p:nvSpPr>
        <p:spPr>
          <a:xfrm>
            <a:off x="14950619" y="7899879"/>
            <a:ext cx="1914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Respect.</a:t>
            </a:r>
          </a:p>
        </p:txBody>
      </p:sp>
    </p:spTree>
    <p:extLst>
      <p:ext uri="{BB962C8B-B14F-4D97-AF65-F5344CB8AC3E}">
        <p14:creationId xmlns:p14="http://schemas.microsoft.com/office/powerpoint/2010/main" val="3531231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47800" y="658455"/>
            <a:ext cx="13866086" cy="141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Video de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studiu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: Cele 6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pălării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și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luarea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deciziilor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eficace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și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cooperantă</a:t>
            </a:r>
            <a:endParaRPr lang="en-US" sz="5400" dirty="0">
              <a:solidFill>
                <a:srgbClr val="00918E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88800" y="7721439"/>
            <a:ext cx="1595077" cy="165658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01616" y="2263730"/>
            <a:ext cx="17129184" cy="5405879"/>
            <a:chOff x="21088" y="108643"/>
            <a:chExt cx="21639944" cy="7207838"/>
          </a:xfrm>
        </p:grpSpPr>
        <p:sp>
          <p:nvSpPr>
            <p:cNvPr id="10" name="TextBox 10"/>
            <p:cNvSpPr txBox="1"/>
            <p:nvPr/>
          </p:nvSpPr>
          <p:spPr>
            <a:xfrm>
              <a:off x="10301605" y="1322459"/>
              <a:ext cx="11359427" cy="46286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just">
                <a:lnSpc>
                  <a:spcPts val="3359"/>
                </a:lnSpc>
                <a:buClr>
                  <a:srgbClr val="008080"/>
                </a:buClr>
                <a:buFont typeface="Wingdings" panose="05000000000000000000" pitchFamily="2" charset="2"/>
                <a:buChar char="§"/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Urmărește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cum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6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pălării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pot fi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folosite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pentru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lua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decizii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mai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rapide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mai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eficiente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mai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puțin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competitive.</a:t>
              </a:r>
            </a:p>
            <a:p>
              <a:pPr marL="342900" indent="-342900" algn="just">
                <a:lnSpc>
                  <a:spcPts val="3359"/>
                </a:lnSpc>
                <a:buClr>
                  <a:srgbClr val="008080"/>
                </a:buClr>
                <a:buFont typeface="Wingdings" panose="05000000000000000000" pitchFamily="2" charset="2"/>
                <a:buChar char="§"/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Stabiliți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o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mică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întâlnire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în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care nu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trebuie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luată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o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decizie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provocatoare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introduceți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ideea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celor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șase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pălării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din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videoclipul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instruire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din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această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prezentare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  <a:p>
              <a:pPr marL="342900" indent="-342900" algn="just">
                <a:lnSpc>
                  <a:spcPts val="3359"/>
                </a:lnSpc>
                <a:buClr>
                  <a:srgbClr val="008080"/>
                </a:buClr>
                <a:buFont typeface="Wingdings" panose="05000000000000000000" pitchFamily="2" charset="2"/>
                <a:buChar char="§"/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Purtați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singur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pălăria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albastră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de data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aceasta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(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puteți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împărtăși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gândurile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amintiți-vă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de fiecare dată să 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u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judeca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ți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!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Trebuie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fi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ți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modelul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urmat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!!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45097" y="5796570"/>
              <a:ext cx="561593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92023" y="2559094"/>
              <a:ext cx="10069008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592023" y="108643"/>
              <a:ext cx="6586208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088" y="6695730"/>
              <a:ext cx="10599882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2993" y="6564138"/>
              <a:ext cx="11803415" cy="752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240"/>
                </a:lnSpc>
              </a:pPr>
              <a:r>
                <a:rPr lang="en-US" sz="1600" spc="-24" dirty="0">
                  <a:solidFill>
                    <a:srgbClr val="000000"/>
                  </a:solidFill>
                  <a:latin typeface="Abhaya Libre Regular"/>
                  <a:hlinkClick r:id="rId12"/>
                </a:rPr>
                <a:t>h</a:t>
              </a: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12"/>
                </a:rPr>
                <a:t>ttps://www.youtube.com/watch?v=uYBaSZYZ3sI&amp;ab_channel=BiteSizeTraining</a:t>
              </a:r>
              <a:r>
                <a:rPr lang="ro-RO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ts val="2240"/>
                </a:lnSpc>
              </a:pPr>
              <a:endParaRPr lang="en-US" sz="1600" spc="-24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BB45D63-3C5D-69F6-93D8-CDAF053E72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283" t="21195" r="35754" b="24940"/>
          <a:stretch/>
        </p:blipFill>
        <p:spPr>
          <a:xfrm>
            <a:off x="1066800" y="2963554"/>
            <a:ext cx="6313551" cy="3681431"/>
          </a:xfrm>
          <a:prstGeom prst="rect">
            <a:avLst/>
          </a:prstGeom>
        </p:spPr>
      </p:pic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F82F5B98-E167-BEC5-D5D5-CD2500582F51}"/>
              </a:ext>
            </a:extLst>
          </p:cNvPr>
          <p:cNvSpPr/>
          <p:nvPr/>
        </p:nvSpPr>
        <p:spPr>
          <a:xfrm>
            <a:off x="14660565" y="586431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</a:t>
            </a:r>
            <a:endParaRPr lang="ro-RO" sz="2400" b="1" dirty="0"/>
          </a:p>
          <a:p>
            <a:pPr algn="ctr"/>
            <a:r>
              <a:rPr lang="en-US" sz="24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11258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ro-RO" sz="14030" dirty="0">
                <a:solidFill>
                  <a:srgbClr val="000000"/>
                </a:solidFill>
                <a:latin typeface="Abhaya Libre Regular Bold Italics"/>
              </a:rPr>
              <a:t>Mulțumim</a:t>
            </a:r>
            <a:r>
              <a:rPr lang="en-US" sz="14030" dirty="0">
                <a:solidFill>
                  <a:srgbClr val="000000"/>
                </a:solidFill>
                <a:latin typeface="Abhaya Libre Regular Bold Italics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A2895C-9811-0BA8-5ED2-4F22A2030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7" t="27037" r="46250" b="59630"/>
          <a:stretch/>
        </p:blipFill>
        <p:spPr>
          <a:xfrm rot="597454">
            <a:off x="1524808" y="5597143"/>
            <a:ext cx="4397174" cy="269928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F855270F-60C3-7927-0D92-86BA710B7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2133600" y="-786719"/>
            <a:ext cx="2556197" cy="2751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6D9CD5-43EA-C827-B0F7-C1B1F095D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50" t="42222" r="59772" b="31033"/>
          <a:stretch/>
        </p:blipFill>
        <p:spPr>
          <a:xfrm>
            <a:off x="4876800" y="588926"/>
            <a:ext cx="2556197" cy="2751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CCDE8-18D2-A2A8-B176-9E5184741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55" t="43703" r="46095" b="42964"/>
          <a:stretch/>
        </p:blipFill>
        <p:spPr>
          <a:xfrm>
            <a:off x="10591800" y="952500"/>
            <a:ext cx="2057400" cy="137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4C8440-6F38-B9EA-4E4F-2A8A7AE740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998" t="59630" r="29585" b="17407"/>
          <a:stretch/>
        </p:blipFill>
        <p:spPr>
          <a:xfrm>
            <a:off x="16459200" y="457200"/>
            <a:ext cx="990600" cy="2362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DA53CE-E41B-DD87-56FF-B0524E3101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24" r="86023" b="73255"/>
          <a:stretch/>
        </p:blipFill>
        <p:spPr>
          <a:xfrm>
            <a:off x="8608842" y="6286500"/>
            <a:ext cx="1491155" cy="2751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73F5F6-6870-9D0D-F19D-D197345A00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787" r="26526" b="73255"/>
          <a:stretch/>
        </p:blipFill>
        <p:spPr>
          <a:xfrm>
            <a:off x="6168547" y="2576001"/>
            <a:ext cx="6709253" cy="2751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A2D55D-E072-C0CE-2EC0-4F2F7A6593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667" r="2916" b="73255"/>
          <a:stretch/>
        </p:blipFill>
        <p:spPr>
          <a:xfrm>
            <a:off x="12630807" y="4654355"/>
            <a:ext cx="2819400" cy="2751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FA5614-3CA0-A114-B9FD-43F48CC302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431" t="39630" r="26415" b="38889"/>
          <a:stretch/>
        </p:blipFill>
        <p:spPr>
          <a:xfrm>
            <a:off x="11620500" y="6209466"/>
            <a:ext cx="1491155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3D0D38-B04E-1D88-99CB-37CCD0D76D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083" t="60362" r="26250" b="31481"/>
          <a:stretch/>
        </p:blipFill>
        <p:spPr>
          <a:xfrm>
            <a:off x="12268200" y="6209466"/>
            <a:ext cx="1219200" cy="839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F11F29-9E49-9847-4143-091BDD0282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667" t="25042" r="24167" b="60558"/>
          <a:stretch/>
        </p:blipFill>
        <p:spPr>
          <a:xfrm>
            <a:off x="1687420" y="3662124"/>
            <a:ext cx="3505200" cy="1481376"/>
          </a:xfrm>
          <a:prstGeom prst="rect">
            <a:avLst/>
          </a:prstGeom>
        </p:spPr>
      </p:pic>
      <p:pic>
        <p:nvPicPr>
          <p:cNvPr id="2" name="Picture 1" descr="C:\Users\User\Desktop\cat-fishbowl.jpg">
            <a:extLst>
              <a:ext uri="{FF2B5EF4-FFF2-40B4-BE49-F238E27FC236}">
                <a16:creationId xmlns:a16="http://schemas.microsoft.com/office/drawing/2014/main" id="{3C94E029-E99A-DEBB-74B4-3B8E508A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176091" y="6577291"/>
            <a:ext cx="3111909" cy="2469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460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12" name="Moon 11">
            <a:extLst>
              <a:ext uri="{FF2B5EF4-FFF2-40B4-BE49-F238E27FC236}">
                <a16:creationId xmlns:a16="http://schemas.microsoft.com/office/drawing/2014/main" id="{D1449382-622C-2F14-7D38-9AC2B76C6B37}"/>
              </a:ext>
            </a:extLst>
          </p:cNvPr>
          <p:cNvSpPr/>
          <p:nvPr/>
        </p:nvSpPr>
        <p:spPr>
          <a:xfrm>
            <a:off x="10017119" y="3425032"/>
            <a:ext cx="5756281" cy="5147468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45C24-0BBC-8F3F-E5DA-011B6893F4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17" t="27037" r="46250" b="59630"/>
          <a:stretch/>
        </p:blipFill>
        <p:spPr>
          <a:xfrm rot="280891">
            <a:off x="-1300701" y="8451115"/>
            <a:ext cx="5444131" cy="1959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5E95D6-E982-F16D-F74C-72C06E939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667" b="9259"/>
          <a:stretch/>
        </p:blipFill>
        <p:spPr>
          <a:xfrm>
            <a:off x="1688034" y="934646"/>
            <a:ext cx="12561318" cy="725830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763D89B-E381-03E7-1655-CE75F24A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73" y="6194713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659A5-95E0-06F0-4889-9B3A6C5E9AFE}"/>
              </a:ext>
            </a:extLst>
          </p:cNvPr>
          <p:cNvSpPr txBox="1"/>
          <p:nvPr/>
        </p:nvSpPr>
        <p:spPr>
          <a:xfrm>
            <a:off x="3655275" y="8572500"/>
            <a:ext cx="982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9"/>
              </a:rPr>
              <a:t>https://www.youtube.com/watch?v=HuTEwU4qZAs&amp;ab_channel=EuropeanCommitteeoftheRegions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r>
              <a:rPr lang="en-US" b="1" dirty="0">
                <a:solidFill>
                  <a:srgbClr val="0F0F0F"/>
                </a:solidFill>
                <a:latin typeface="YouTube Sans"/>
              </a:rPr>
              <a:t>43 seconds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1DE5AF83-48F2-00AA-A96E-669272DE5906}"/>
              </a:ext>
            </a:extLst>
          </p:cNvPr>
          <p:cNvSpPr/>
          <p:nvPr/>
        </p:nvSpPr>
        <p:spPr>
          <a:xfrm>
            <a:off x="14944615" y="2375452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69EB3-5DB3-28D5-4F15-EE0488BD4570}"/>
              </a:ext>
            </a:extLst>
          </p:cNvPr>
          <p:cNvSpPr txBox="1"/>
          <p:nvPr/>
        </p:nvSpPr>
        <p:spPr>
          <a:xfrm>
            <a:off x="14944615" y="5907366"/>
            <a:ext cx="2047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Urmărește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videoclipul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2 -3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lucruri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-au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plăcut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04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11003" y="8490619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688765" y="-1188072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622049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577715" y="8278681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944995" y="330192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Inovația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și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Regiunile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9FD9D01-6801-94AF-06A3-8622835E4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769082"/>
              </p:ext>
            </p:extLst>
          </p:nvPr>
        </p:nvGraphicFramePr>
        <p:xfrm>
          <a:off x="1295400" y="1614404"/>
          <a:ext cx="11887437" cy="1034780"/>
        </p:xfrm>
        <a:graphic>
          <a:graphicData uri="http://schemas.openxmlformats.org/drawingml/2006/table">
            <a:tbl>
              <a:tblPr/>
              <a:tblGrid>
                <a:gridCol w="11887437">
                  <a:extLst>
                    <a:ext uri="{9D8B030D-6E8A-4147-A177-3AD203B41FA5}">
                      <a16:colId xmlns:a16="http://schemas.microsoft.com/office/drawing/2014/main" val="41774818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Activitate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off-line: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Efectuați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o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analiză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SWOT a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regiunii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dvs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.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Durează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aproximativ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45 de minute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sau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mai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mult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dacă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îi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implici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pe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alții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  <a:sym typeface="Wingdings" panose="05000000000000000000" pitchFamily="2" charset="2"/>
                        </a:rPr>
                        <a:t></a:t>
                      </a:r>
                      <a:endParaRPr lang="en-US" sz="3200" b="1" dirty="0">
                        <a:solidFill>
                          <a:srgbClr val="008080"/>
                        </a:solidFill>
                        <a:effectLst/>
                        <a:latin typeface="Abhaya Libre Regular" panose="020B0604020202020204" charset="0"/>
                        <a:cs typeface="Abhaya Libre Regular" panose="020B0604020202020204" charset="0"/>
                      </a:endParaRPr>
                    </a:p>
                  </a:txBody>
                  <a:tcPr marL="37137" marR="74274" marT="29710" marB="2971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86686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3D6E8B53-4C89-95CC-1F75-29A974475B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750" t="36667" r="35001" b="27777"/>
          <a:stretch/>
        </p:blipFill>
        <p:spPr>
          <a:xfrm>
            <a:off x="12377360" y="3609797"/>
            <a:ext cx="5029984" cy="47341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4179B66-5FB0-FE36-A055-48B434FD17DE}"/>
              </a:ext>
            </a:extLst>
          </p:cNvPr>
          <p:cNvSpPr txBox="1"/>
          <p:nvPr/>
        </p:nvSpPr>
        <p:spPr>
          <a:xfrm>
            <a:off x="533400" y="2649184"/>
            <a:ext cx="12192000" cy="432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258" marR="767715" indent="-428625" algn="just">
              <a:lnSpc>
                <a:spcPct val="115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Alegeți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zonă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pe care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concentrați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De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exemplu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„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Creșterea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turismului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”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Creșterea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oportunităților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angajare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ale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tinerilor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”. „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Atragerea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nomazi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digitali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” (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Nomadul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digital este o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persoană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își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câștigă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venitul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lucrând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online, fie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anumite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companii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fie ca freelancer, de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oriunde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lume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)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Creșterea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veniturilor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locale”. </a:t>
            </a:r>
          </a:p>
          <a:p>
            <a:pPr marL="536258" marR="767715" indent="-428625" algn="just">
              <a:lnSpc>
                <a:spcPct val="115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Identificați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factorii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interni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externi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pot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sprijini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amenința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viziunea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dumneavoastră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specifică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dezvoltare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regională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(Pot fi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diferite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/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obiective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diferite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).</a:t>
            </a:r>
          </a:p>
          <a:p>
            <a:pPr marL="536258" marR="767715" indent="-428625" algn="just">
              <a:lnSpc>
                <a:spcPct val="115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Este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posibil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descoperiți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nu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aveți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toate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informațiile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de care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aveți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nevoie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Identificați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ceea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lipsește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găsiți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-le!</a:t>
            </a:r>
            <a:endParaRPr lang="en-US" sz="2400" dirty="0">
              <a:solidFill>
                <a:srgbClr val="2A2A29"/>
              </a:solidFill>
              <a:ea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9D20C0-D0D3-8293-6680-B119FDBBA590}"/>
              </a:ext>
            </a:extLst>
          </p:cNvPr>
          <p:cNvSpPr txBox="1"/>
          <p:nvPr/>
        </p:nvSpPr>
        <p:spPr>
          <a:xfrm>
            <a:off x="533400" y="6877089"/>
            <a:ext cx="11989366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4833" marR="737235" indent="-428625">
              <a:lnSpc>
                <a:spcPct val="115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Când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vezi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mai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clar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unde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află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punctele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tale forte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cum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factorii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externi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favorizează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dezavantajează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ideile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viziunile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tale,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lua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decizie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mai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obiectivă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privire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faci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Veți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identifica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oportunitățile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Puteți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decide cum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maximizați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punctele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forte,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minimizați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sau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eliminați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punctele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slabe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preziceți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și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gestionați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amenințările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Cele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sectiuni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completat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pot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ajuta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prin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acest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proces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</a:t>
            </a:r>
          </a:p>
          <a:p>
            <a:pPr marL="134938" marR="737235">
              <a:lnSpc>
                <a:spcPct val="115000"/>
              </a:lnSpc>
              <a:buClr>
                <a:srgbClr val="008080"/>
              </a:buClr>
            </a:pP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N.B. </a:t>
            </a:r>
            <a:r>
              <a:rPr lang="en-US" sz="2400" spc="-18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Este </a:t>
            </a:r>
            <a:r>
              <a:rPr lang="en-US" sz="2400" spc="-18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recomandat</a:t>
            </a:r>
            <a:r>
              <a:rPr lang="en-US" sz="2400" spc="-18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18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2400" spc="-18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18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repetați</a:t>
            </a:r>
            <a:r>
              <a:rPr lang="en-US" sz="2400" spc="-18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18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această</a:t>
            </a:r>
            <a:r>
              <a:rPr lang="en-US" sz="2400" spc="-18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18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analiză</a:t>
            </a:r>
            <a:r>
              <a:rPr lang="en-US" sz="2400" spc="-18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cu </a:t>
            </a:r>
            <a:r>
              <a:rPr lang="en-US" sz="2400" spc="-18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fiecare</a:t>
            </a:r>
            <a:r>
              <a:rPr lang="en-US" sz="2400" spc="-18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idee </a:t>
            </a:r>
            <a:r>
              <a:rPr lang="en-US" sz="2400" spc="-18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diferită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F772F84D-3A8D-D456-DA47-6047589D984B}"/>
              </a:ext>
            </a:extLst>
          </p:cNvPr>
          <p:cNvSpPr/>
          <p:nvPr/>
        </p:nvSpPr>
        <p:spPr>
          <a:xfrm>
            <a:off x="14173621" y="819800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 2</a:t>
            </a:r>
          </a:p>
        </p:txBody>
      </p:sp>
    </p:spTree>
    <p:extLst>
      <p:ext uri="{BB962C8B-B14F-4D97-AF65-F5344CB8AC3E}">
        <p14:creationId xmlns:p14="http://schemas.microsoft.com/office/powerpoint/2010/main" val="7948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656049" y="-994437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Inovaţie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1B1BE-7769-AA9A-8A32-DE06CA8111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667" t="31482" r="32084" b="20370"/>
          <a:stretch/>
        </p:blipFill>
        <p:spPr>
          <a:xfrm>
            <a:off x="5296354" y="2714621"/>
            <a:ext cx="7244862" cy="6278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F07F34-6C06-2B2B-0F5F-1F61032C010B}"/>
              </a:ext>
            </a:extLst>
          </p:cNvPr>
          <p:cNvSpPr txBox="1"/>
          <p:nvPr/>
        </p:nvSpPr>
        <p:spPr>
          <a:xfrm>
            <a:off x="814885" y="2924835"/>
            <a:ext cx="4481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080"/>
                </a:solidFill>
              </a:rPr>
              <a:t>Activitate</a:t>
            </a:r>
            <a:r>
              <a:rPr lang="en-US" sz="3600" b="1" dirty="0">
                <a:solidFill>
                  <a:srgbClr val="008080"/>
                </a:solidFill>
              </a:rPr>
              <a:t> off-line</a:t>
            </a:r>
          </a:p>
          <a:p>
            <a:endParaRPr lang="en-US" sz="3600" b="1" dirty="0">
              <a:solidFill>
                <a:srgbClr val="008080"/>
              </a:solidFill>
            </a:endParaRPr>
          </a:p>
          <a:p>
            <a:r>
              <a:rPr lang="en-US" sz="2000" b="1" dirty="0" err="1">
                <a:solidFill>
                  <a:srgbClr val="008080"/>
                </a:solidFill>
              </a:rPr>
              <a:t>Gândește-te</a:t>
            </a:r>
            <a:r>
              <a:rPr lang="en-US" sz="2000" b="1" dirty="0">
                <a:solidFill>
                  <a:srgbClr val="008080"/>
                </a:solidFill>
              </a:rPr>
              <a:t> la motive </a:t>
            </a:r>
            <a:r>
              <a:rPr lang="en-US" sz="2000" b="1" dirty="0" err="1">
                <a:solidFill>
                  <a:srgbClr val="008080"/>
                </a:solidFill>
              </a:rPr>
              <a:t>și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validează-ți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răspunsurile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vorbind</a:t>
            </a:r>
            <a:r>
              <a:rPr lang="en-US" sz="2000" b="1" dirty="0">
                <a:solidFill>
                  <a:srgbClr val="008080"/>
                </a:solidFill>
              </a:rPr>
              <a:t> cu </a:t>
            </a:r>
            <a:r>
              <a:rPr lang="en-US" sz="2000" b="1" dirty="0" err="1">
                <a:solidFill>
                  <a:srgbClr val="008080"/>
                </a:solidFill>
              </a:rPr>
              <a:t>alții</a:t>
            </a:r>
            <a:endParaRPr lang="en-US" sz="20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11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-352829" y="-1037405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11474" y="9372108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968415" y="369954"/>
            <a:ext cx="12351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Și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7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răspunsul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este…..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9FD9D01-6801-94AF-06A3-8622835E4541}"/>
              </a:ext>
            </a:extLst>
          </p:cNvPr>
          <p:cNvGraphicFramePr>
            <a:graphicFrameLocks noGrp="1"/>
          </p:cNvGraphicFramePr>
          <p:nvPr/>
        </p:nvGraphicFramePr>
        <p:xfrm>
          <a:off x="1582346" y="1387888"/>
          <a:ext cx="15123308" cy="486140"/>
        </p:xfrm>
        <a:graphic>
          <a:graphicData uri="http://schemas.openxmlformats.org/drawingml/2006/table">
            <a:tbl>
              <a:tblPr/>
              <a:tblGrid>
                <a:gridCol w="15123308">
                  <a:extLst>
                    <a:ext uri="{9D8B030D-6E8A-4147-A177-3AD203B41FA5}">
                      <a16:colId xmlns:a16="http://schemas.microsoft.com/office/drawing/2014/main" val="41774818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endParaRPr lang="en-US" sz="2800" b="0" dirty="0">
                        <a:solidFill>
                          <a:srgbClr val="008080"/>
                        </a:solidFill>
                        <a:effectLst/>
                        <a:latin typeface="Abhaya Libre Regular" panose="020B0604020202020204" charset="0"/>
                        <a:cs typeface="Abhaya Libre Regular" panose="020B0604020202020204" charset="0"/>
                      </a:endParaRPr>
                    </a:p>
                  </a:txBody>
                  <a:tcPr marL="37137" marR="74274" marT="29710" marB="2971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86686"/>
                  </a:ext>
                </a:extLst>
              </a:tr>
            </a:tbl>
          </a:graphicData>
        </a:graphic>
      </p:graphicFrame>
      <p:pic>
        <p:nvPicPr>
          <p:cNvPr id="9" name="Picture 2" descr="Lumière cinématographe (body no 254), c.1895">
            <a:extLst>
              <a:ext uri="{FF2B5EF4-FFF2-40B4-BE49-F238E27FC236}">
                <a16:creationId xmlns:a16="http://schemas.microsoft.com/office/drawing/2014/main" id="{4DF76DEC-E8BB-22F1-0704-2D098B71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34" y="1324737"/>
            <a:ext cx="6657758" cy="61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C46CCD-E0CE-9124-6DBD-A489AD08A513}"/>
              </a:ext>
            </a:extLst>
          </p:cNvPr>
          <p:cNvSpPr txBox="1"/>
          <p:nvPr/>
        </p:nvSpPr>
        <p:spPr>
          <a:xfrm>
            <a:off x="4673499" y="7762379"/>
            <a:ext cx="108903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Grupul</a:t>
            </a:r>
            <a:r>
              <a:rPr lang="en-US" dirty="0"/>
              <a:t> </a:t>
            </a:r>
            <a:r>
              <a:rPr lang="en-US" dirty="0" err="1"/>
              <a:t>Muzeului</a:t>
            </a:r>
            <a:r>
              <a:rPr lang="en-US" dirty="0"/>
              <a:t> </a:t>
            </a:r>
            <a:r>
              <a:rPr lang="en-US" dirty="0" err="1"/>
              <a:t>Științei</a:t>
            </a:r>
            <a:r>
              <a:rPr lang="en-US" dirty="0"/>
              <a:t>. </a:t>
            </a:r>
            <a:r>
              <a:rPr lang="en-US" dirty="0" err="1"/>
              <a:t>Cinematograf</a:t>
            </a:r>
            <a:r>
              <a:rPr lang="en-US" dirty="0"/>
              <a:t> Lumière. 2007-5005/1/1 </a:t>
            </a:r>
            <a:r>
              <a:rPr lang="en-US" dirty="0" err="1"/>
              <a:t>Colecția</a:t>
            </a:r>
            <a:r>
              <a:rPr lang="en-US" dirty="0"/>
              <a:t> </a:t>
            </a:r>
            <a:r>
              <a:rPr lang="en-US" dirty="0" err="1"/>
              <a:t>Grupului</a:t>
            </a:r>
            <a:r>
              <a:rPr lang="en-US" dirty="0"/>
              <a:t> </a:t>
            </a:r>
            <a:r>
              <a:rPr lang="en-US" dirty="0" err="1"/>
              <a:t>Muzeului</a:t>
            </a:r>
            <a:r>
              <a:rPr lang="en-US" dirty="0"/>
              <a:t> </a:t>
            </a:r>
            <a:r>
              <a:rPr lang="en-US" dirty="0" err="1"/>
              <a:t>Științei</a:t>
            </a:r>
            <a:r>
              <a:rPr lang="en-US" dirty="0"/>
              <a:t> Online. </a:t>
            </a:r>
            <a:r>
              <a:rPr lang="en-US" dirty="0" err="1"/>
              <a:t>Accesat</a:t>
            </a:r>
            <a:r>
              <a:rPr lang="en-US" dirty="0"/>
              <a:t> 29 </a:t>
            </a:r>
            <a:r>
              <a:rPr lang="en-US" dirty="0" err="1"/>
              <a:t>Decembrie</a:t>
            </a:r>
            <a:r>
              <a:rPr lang="en-US" dirty="0"/>
              <a:t> , 2022. </a:t>
            </a:r>
            <a:r>
              <a:rPr lang="en-US" dirty="0">
                <a:hlinkClick r:id="rId12"/>
              </a:rPr>
              <a:t>https://collection.sciencemuseumgroup.org.uk/objects/co8090140/lumiere-cinematographe-35mm-motion-picture-camera-printer-projector</a:t>
            </a:r>
            <a:r>
              <a:rPr lang="en-US" dirty="0"/>
              <a:t>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428D6-7906-F42C-0B17-C11FA0098C42}"/>
              </a:ext>
            </a:extLst>
          </p:cNvPr>
          <p:cNvSpPr txBox="1"/>
          <p:nvPr/>
        </p:nvSpPr>
        <p:spPr>
          <a:xfrm>
            <a:off x="14034222" y="4317390"/>
            <a:ext cx="3950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Primul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proiector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de film!!!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13262D-3CCB-D861-0FFF-08A26C8804B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2500" t="34815" r="12500" b="11853"/>
          <a:stretch/>
        </p:blipFill>
        <p:spPr>
          <a:xfrm>
            <a:off x="-3584308" y="7277100"/>
            <a:ext cx="4368699" cy="5242439"/>
          </a:xfrm>
          <a:prstGeom prst="rect">
            <a:avLst/>
          </a:prstGeom>
        </p:spPr>
      </p:pic>
      <p:sp>
        <p:nvSpPr>
          <p:cNvPr id="7" name="Star: 6 Points 6">
            <a:extLst>
              <a:ext uri="{FF2B5EF4-FFF2-40B4-BE49-F238E27FC236}">
                <a16:creationId xmlns:a16="http://schemas.microsoft.com/office/drawing/2014/main" id="{2C07E541-960E-7A14-48B2-DED1B0940143}"/>
              </a:ext>
            </a:extLst>
          </p:cNvPr>
          <p:cNvSpPr/>
          <p:nvPr/>
        </p:nvSpPr>
        <p:spPr>
          <a:xfrm>
            <a:off x="15029152" y="1324737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 3</a:t>
            </a:r>
          </a:p>
        </p:txBody>
      </p:sp>
    </p:spTree>
    <p:extLst>
      <p:ext uri="{BB962C8B-B14F-4D97-AF65-F5344CB8AC3E}">
        <p14:creationId xmlns:p14="http://schemas.microsoft.com/office/powerpoint/2010/main" val="4120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487646" y="1023167"/>
            <a:ext cx="9814091" cy="7198782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Activitate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practică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4E4CF-699E-F6B7-C49D-F73E3495852C}"/>
              </a:ext>
            </a:extLst>
          </p:cNvPr>
          <p:cNvSpPr txBox="1"/>
          <p:nvPr/>
        </p:nvSpPr>
        <p:spPr>
          <a:xfrm>
            <a:off x="198500" y="8620326"/>
            <a:ext cx="6720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="https://www.freepik.com/free-photo/basic-drawstring-bags-accessory_15475472.htm#query=drawstring%20bag&amp;position=5&amp;from_view=keyword"&gt;Image by rawpixel.com&lt;/a&gt; on </a:t>
            </a:r>
            <a:r>
              <a:rPr lang="en-US" dirty="0" err="1"/>
              <a:t>Freepik</a:t>
            </a:r>
            <a:r>
              <a:rPr lang="en-US" dirty="0"/>
              <a:t> </a:t>
            </a:r>
          </a:p>
        </p:txBody>
      </p:sp>
      <p:pic>
        <p:nvPicPr>
          <p:cNvPr id="20" name="Picture 19" descr="A group of white and black dresses&#10;&#10;Description automatically generated with low confidence">
            <a:extLst>
              <a:ext uri="{FF2B5EF4-FFF2-40B4-BE49-F238E27FC236}">
                <a16:creationId xmlns:a16="http://schemas.microsoft.com/office/drawing/2014/main" id="{FEC4F25F-4139-569B-A1A2-4D2DEAA45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0" y="2704269"/>
            <a:ext cx="7177218" cy="4787204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078C6E5A-9D83-88FD-30A3-DC3F225B0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457985" y="-1794241"/>
            <a:ext cx="3334026" cy="35884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33C3938-DAB3-F7C1-476B-EDC423E6A373}"/>
              </a:ext>
            </a:extLst>
          </p:cNvPr>
          <p:cNvSpPr txBox="1"/>
          <p:nvPr/>
        </p:nvSpPr>
        <p:spPr>
          <a:xfrm>
            <a:off x="1209028" y="47625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?</a:t>
            </a:r>
            <a:endParaRPr lang="en-US" sz="9600" dirty="0">
              <a:latin typeface="Abhaya Libre Regular Bold" panose="020B0604020202020204" charset="0"/>
              <a:cs typeface="Abhaya Libre Regular Bold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1C5ACE-059B-CF9B-DB2D-370886B76BAB}"/>
              </a:ext>
            </a:extLst>
          </p:cNvPr>
          <p:cNvSpPr txBox="1"/>
          <p:nvPr/>
        </p:nvSpPr>
        <p:spPr>
          <a:xfrm>
            <a:off x="3177509" y="47625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?</a:t>
            </a:r>
            <a:endParaRPr lang="en-US" sz="9600" dirty="0">
              <a:latin typeface="Abhaya Libre Regular Bold" panose="020B0604020202020204" charset="0"/>
              <a:cs typeface="Abhaya Libre Regular Bold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CF46E3-4B63-E5B8-FFFF-CA50897E60E6}"/>
              </a:ext>
            </a:extLst>
          </p:cNvPr>
          <p:cNvSpPr txBox="1"/>
          <p:nvPr/>
        </p:nvSpPr>
        <p:spPr>
          <a:xfrm>
            <a:off x="5109764" y="4775616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7A9DA-4727-4F2F-5309-F99790B1EA5F}"/>
              </a:ext>
            </a:extLst>
          </p:cNvPr>
          <p:cNvSpPr txBox="1"/>
          <p:nvPr/>
        </p:nvSpPr>
        <p:spPr>
          <a:xfrm>
            <a:off x="8906013" y="2205174"/>
            <a:ext cx="8060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18E"/>
              </a:buClr>
            </a:pPr>
            <a:r>
              <a:rPr lang="it-IT" sz="2400" b="1" dirty="0">
                <a:latin typeface="Abhaya Libre Regular" panose="020B0604020202020204" charset="0"/>
                <a:cs typeface="Abhaya Libre Regular" panose="020B0604020202020204" charset="0"/>
              </a:rPr>
              <a:t>Ridică rapid trei obiecte aleatorii 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2’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3EB8BD-99A9-8EBB-C999-EC717B1E8AAE}"/>
              </a:ext>
            </a:extLst>
          </p:cNvPr>
          <p:cNvSpPr txBox="1"/>
          <p:nvPr/>
        </p:nvSpPr>
        <p:spPr>
          <a:xfrm>
            <a:off x="8542700" y="6419040"/>
            <a:ext cx="8606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Sau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îndrăznește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roagă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altcineva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să-ți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3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articole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aleatorii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04B22-E48D-8E71-442C-BD0E25487F6D}"/>
              </a:ext>
            </a:extLst>
          </p:cNvPr>
          <p:cNvSpPr txBox="1"/>
          <p:nvPr/>
        </p:nvSpPr>
        <p:spPr>
          <a:xfrm>
            <a:off x="8855761" y="3423672"/>
            <a:ext cx="8060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918E"/>
              </a:buClr>
              <a:buFont typeface="+mj-lt"/>
              <a:buAutoNum type="arabicPeriod"/>
            </a:pPr>
            <a:r>
              <a:rPr lang="it-IT" sz="2400" dirty="0">
                <a:latin typeface="Abhaya Libre Regular" panose="020B0604020202020204" charset="0"/>
                <a:cs typeface="Abhaya Libre Regular" panose="020B0604020202020204" charset="0"/>
              </a:rPr>
              <a:t>Cum le poți combina în ceva nou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marL="514350" indent="-514350">
              <a:buClr>
                <a:srgbClr val="00918E"/>
              </a:buClr>
              <a:buFont typeface="+mj-lt"/>
              <a:buAutoNum type="arabicPeriod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Nu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limitați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faptul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părea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profesional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” -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sunteți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stadiul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idee, nu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implementare</a:t>
            </a:r>
            <a:r>
              <a:rPr lang="en-US" sz="240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</a:t>
            </a:r>
            <a:endParaRPr lang="en-US" sz="2400" dirty="0">
              <a:solidFill>
                <a:srgbClr val="008080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514350" indent="-514350">
              <a:buClr>
                <a:srgbClr val="00918E"/>
              </a:buClr>
              <a:buFont typeface="+mj-lt"/>
              <a:buAutoNum type="arabicPeriod"/>
            </a:pPr>
            <a:r>
              <a:rPr lang="pt-BR" sz="2400" dirty="0">
                <a:latin typeface="Abhaya Libre Regular" panose="020B0604020202020204" charset="0"/>
                <a:cs typeface="Abhaya Libre Regular" panose="020B0604020202020204" charset="0"/>
              </a:rPr>
              <a:t>Nu vă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limitați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pt-BR" sz="2400" dirty="0">
                <a:latin typeface="Abhaya Libre Regular" panose="020B0604020202020204" charset="0"/>
                <a:cs typeface="Abhaya Libre Regular" panose="020B0604020202020204" charset="0"/>
              </a:rPr>
              <a:t>de idei precum „Nu pot” sau „Este o prostie”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514350" indent="-514350">
              <a:buClr>
                <a:srgbClr val="00918E"/>
              </a:buClr>
              <a:buFont typeface="+mj-lt"/>
              <a:buAutoNum type="arabicPeriod"/>
            </a:pPr>
            <a:r>
              <a:rPr lang="it-IT" sz="2400" dirty="0">
                <a:latin typeface="Abhaya Libre Regular" panose="020B0604020202020204" charset="0"/>
                <a:cs typeface="Abhaya Libre Regular" panose="020B0604020202020204" charset="0"/>
              </a:rPr>
              <a:t>Creați un „lucru” nou cu o utilizare diferită de articolele originale  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15’</a:t>
            </a: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B0DF8A5C-1805-52D9-010F-8163B0428BDA}"/>
              </a:ext>
            </a:extLst>
          </p:cNvPr>
          <p:cNvSpPr/>
          <p:nvPr/>
        </p:nvSpPr>
        <p:spPr>
          <a:xfrm>
            <a:off x="3455991" y="183985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Activitate</a:t>
            </a:r>
            <a:r>
              <a:rPr lang="en-US" sz="2400" b="1" dirty="0"/>
              <a:t> offline 3</a:t>
            </a:r>
          </a:p>
        </p:txBody>
      </p:sp>
    </p:spTree>
    <p:extLst>
      <p:ext uri="{BB962C8B-B14F-4D97-AF65-F5344CB8AC3E}">
        <p14:creationId xmlns:p14="http://schemas.microsoft.com/office/powerpoint/2010/main" val="215058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352773" y="-986849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420380">
            <a:off x="5255044" y="-4242917"/>
            <a:ext cx="5810576" cy="58029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B4201-CB7B-D5C6-66B9-90AE89FABAD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0DF0B-B457-5095-D65F-8AC53E9E936B}"/>
              </a:ext>
            </a:extLst>
          </p:cNvPr>
          <p:cNvSpPr txBox="1"/>
          <p:nvPr/>
        </p:nvSpPr>
        <p:spPr>
          <a:xfrm>
            <a:off x="4226658" y="1659646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Puteți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rezolva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acest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puzzle?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A668-5612-640F-0F60-21B6581E2D2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097" t="20371" r="36586" b="15926"/>
          <a:stretch/>
        </p:blipFill>
        <p:spPr>
          <a:xfrm>
            <a:off x="1011911" y="3232230"/>
            <a:ext cx="8762570" cy="5913477"/>
          </a:xfrm>
          <a:prstGeom prst="rect">
            <a:avLst/>
          </a:prstGeom>
        </p:spPr>
      </p:pic>
      <p:sp>
        <p:nvSpPr>
          <p:cNvPr id="9" name="Star: 6 Points 8">
            <a:extLst>
              <a:ext uri="{FF2B5EF4-FFF2-40B4-BE49-F238E27FC236}">
                <a16:creationId xmlns:a16="http://schemas.microsoft.com/office/drawing/2014/main" id="{C918BEC5-79DF-6329-F02D-E2606D8FD88B}"/>
              </a:ext>
            </a:extLst>
          </p:cNvPr>
          <p:cNvSpPr/>
          <p:nvPr/>
        </p:nvSpPr>
        <p:spPr>
          <a:xfrm>
            <a:off x="13698611" y="2303555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Activitate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offline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19E4C-DD59-3C8D-0F6C-CC80FC4BC32B}"/>
              </a:ext>
            </a:extLst>
          </p:cNvPr>
          <p:cNvSpPr txBox="1"/>
          <p:nvPr/>
        </p:nvSpPr>
        <p:spPr>
          <a:xfrm>
            <a:off x="10135841" y="5603116"/>
            <a:ext cx="71402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Urmărește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videoclipul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pentru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găsi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cele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răspunsuri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posibile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haya Libre Regular" panose="020B0604020202020204" charset="0"/>
              <a:ea typeface="+mn-ea"/>
              <a:cs typeface="Abhaya Libre Regular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haya Libre Regular" panose="020B0604020202020204" charset="0"/>
              <a:ea typeface="+mn-ea"/>
              <a:cs typeface="Abhaya Libre Regular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https://www.youtube.com/watch?v=9ADe91YDv3s&amp;ab_channel=Math%26Logic</a:t>
            </a:r>
          </a:p>
        </p:txBody>
      </p:sp>
    </p:spTree>
    <p:extLst>
      <p:ext uri="{BB962C8B-B14F-4D97-AF65-F5344CB8AC3E}">
        <p14:creationId xmlns:p14="http://schemas.microsoft.com/office/powerpoint/2010/main" val="217525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255044" y="-4485435"/>
            <a:ext cx="5810576" cy="58029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B4201-CB7B-D5C6-66B9-90AE89FABAD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0DF0B-B457-5095-D65F-8AC53E9E936B}"/>
              </a:ext>
            </a:extLst>
          </p:cNvPr>
          <p:cNvSpPr txBox="1"/>
          <p:nvPr/>
        </p:nvSpPr>
        <p:spPr>
          <a:xfrm>
            <a:off x="1212670" y="1373573"/>
            <a:ext cx="15623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Cum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să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creezi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o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atmosferă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care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încurajează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gândirea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creativă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7170D-0184-3213-7E83-677F03054415}"/>
              </a:ext>
            </a:extLst>
          </p:cNvPr>
          <p:cNvSpPr txBox="1"/>
          <p:nvPr/>
        </p:nvSpPr>
        <p:spPr>
          <a:xfrm>
            <a:off x="1676401" y="2110085"/>
            <a:ext cx="128016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Creați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cultură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care „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greșelile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” sunt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acceptate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ca o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oportunitate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învățare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Răspundeți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entuziasm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toate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ideile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nu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lăsați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nimeni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simtă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nu face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parte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echipa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creativă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”.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Toată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lumea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este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creativă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indiferent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cauza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rolului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său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fie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face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parte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organizație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comunitate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pt-BR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Promovați o cultură a mentalității de creștere. (vezi referințele)</a:t>
            </a:r>
          </a:p>
          <a:p>
            <a:pPr>
              <a:buClr>
                <a:srgbClr val="008080"/>
              </a:buClr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Utilizați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instrumente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gândire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creativă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vă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ghida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echipa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 (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consultați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acest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program)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pt-BR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Folosiți tehnici simple de colectare a ideilor, cum ar fi cutiile de sugestii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Organizați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întâlniri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includ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oameni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toate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departamentele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nivelurile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precum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comunitatea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locală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Uită-te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alte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regiuni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organizații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care fac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lucrurile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bine. (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ales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cei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care au o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afacere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diferită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!) 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Subliniați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importanța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gândirii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creative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găsi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noi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soluții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problemele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curs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crește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rezistența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regiunii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dvs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 cu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altele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noi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Alocați-vă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mod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regulat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timp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sesiunile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gândire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creativă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ori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câte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ori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este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posibil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desfășurați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-le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într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-o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cameră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specială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relaxată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ieșiți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afara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situației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lucru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de zi cu zi. 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Instruiți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personalul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tehnici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inovatoare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abilități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creative de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rezolvare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problemelor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hărți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mentale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gândire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laterală</a:t>
            </a:r>
            <a:r>
              <a:rPr lang="en-US" sz="20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08FF0399-8938-9969-F391-6145EB370D42}"/>
              </a:ext>
            </a:extLst>
          </p:cNvPr>
          <p:cNvSpPr/>
          <p:nvPr/>
        </p:nvSpPr>
        <p:spPr>
          <a:xfrm>
            <a:off x="14478000" y="2424353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Offline Activity  5</a:t>
            </a:r>
          </a:p>
          <a:p>
            <a:pPr algn="ctr"/>
            <a:r>
              <a:rPr lang="en-US" sz="2400" b="1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125123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2864</Words>
  <Application>Microsoft Office PowerPoint</Application>
  <PresentationFormat>Custom</PresentationFormat>
  <Paragraphs>251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Abhaya Libre Regular</vt:lpstr>
      <vt:lpstr>Wingdings</vt:lpstr>
      <vt:lpstr>Noto Sans</vt:lpstr>
      <vt:lpstr>Calibri</vt:lpstr>
      <vt:lpstr>Trebuchet MS</vt:lpstr>
      <vt:lpstr>Arial</vt:lpstr>
      <vt:lpstr>YouTube Sans</vt:lpstr>
      <vt:lpstr>Abhaya Libre Regular Bold</vt:lpstr>
      <vt:lpstr>Abhaya Libre Regular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ETAPELE BRAINSTORMINGULUI: SFATURI </vt:lpstr>
      <vt:lpstr>ETAPELE BRAINSTORMINGULUI: SFATURI </vt:lpstr>
      <vt:lpstr>7 pași pentru a face o hartă mentală</vt:lpstr>
      <vt:lpstr>7 pași pentru realizarea unei hărți mentale</vt:lpstr>
      <vt:lpstr>7 PAȘI PENTRU A REALIZĂ O HĂRTĂ MENTALĂ</vt:lpstr>
      <vt:lpstr>7 pași pentru a face o hartă mentală</vt:lpstr>
      <vt:lpstr>7 pași pentru a face o hartă mentală</vt:lpstr>
      <vt:lpstr>7 pași pentru a face o hartă mentală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dc:creator>Ana Paraschiv</dc:creator>
  <cp:lastModifiedBy>paraschiv ana</cp:lastModifiedBy>
  <cp:revision>32</cp:revision>
  <dcterms:created xsi:type="dcterms:W3CDTF">2006-08-16T00:00:00Z</dcterms:created>
  <dcterms:modified xsi:type="dcterms:W3CDTF">2023-07-27T11:22:02Z</dcterms:modified>
  <dc:identifier>DAFSGCxx1iQ</dc:identifier>
</cp:coreProperties>
</file>