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309" r:id="rId7"/>
    <p:sldId id="312" r:id="rId8"/>
    <p:sldId id="313" r:id="rId9"/>
    <p:sldId id="314" r:id="rId10"/>
    <p:sldId id="370" r:id="rId11"/>
    <p:sldId id="372" r:id="rId12"/>
    <p:sldId id="371" r:id="rId13"/>
    <p:sldId id="364" r:id="rId14"/>
    <p:sldId id="365" r:id="rId15"/>
    <p:sldId id="366" r:id="rId16"/>
    <p:sldId id="367" r:id="rId17"/>
    <p:sldId id="368" r:id="rId18"/>
    <p:sldId id="369" r:id="rId19"/>
    <p:sldId id="263" r:id="rId20"/>
    <p:sldId id="283" r:id="rId21"/>
    <p:sldId id="332" r:id="rId22"/>
    <p:sldId id="333" r:id="rId23"/>
    <p:sldId id="334" r:id="rId24"/>
    <p:sldId id="289" r:id="rId25"/>
    <p:sldId id="335" r:id="rId26"/>
    <p:sldId id="290" r:id="rId27"/>
    <p:sldId id="293" r:id="rId28"/>
    <p:sldId id="342" r:id="rId29"/>
    <p:sldId id="343" r:id="rId30"/>
    <p:sldId id="292" r:id="rId31"/>
    <p:sldId id="344" r:id="rId32"/>
    <p:sldId id="291" r:id="rId33"/>
    <p:sldId id="295" r:id="rId34"/>
    <p:sldId id="346" r:id="rId35"/>
    <p:sldId id="347" r:id="rId36"/>
    <p:sldId id="360" r:id="rId37"/>
    <p:sldId id="361" r:id="rId38"/>
    <p:sldId id="362" r:id="rId39"/>
    <p:sldId id="363" r:id="rId40"/>
    <p:sldId id="270" r:id="rId41"/>
    <p:sldId id="271" r:id="rId42"/>
  </p:sldIdLst>
  <p:sldSz cx="18288000" cy="10287000"/>
  <p:notesSz cx="7559675" cy="10691813"/>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989E"/>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81" autoAdjust="0"/>
    <p:restoredTop sz="94660"/>
  </p:normalViewPr>
  <p:slideViewPr>
    <p:cSldViewPr snapToGrid="0">
      <p:cViewPr varScale="1">
        <p:scale>
          <a:sx n="52" d="100"/>
          <a:sy n="52" d="100"/>
        </p:scale>
        <p:origin x="590" y="1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75D0B304-EDE7-4B84-999D-7C77BA37A665}"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7" name="PlaceHolder 2"/>
          <p:cNvSpPr>
            <a:spLocks noGrp="1"/>
          </p:cNvSpPr>
          <p:nvPr>
            <p:ph/>
          </p:nvPr>
        </p:nvSpPr>
        <p:spPr>
          <a:xfrm>
            <a:off x="914400" y="240696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8" name="PlaceHolder 3"/>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9483713D-DE37-4F2D-8B7F-478968AD1553}"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0"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1"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2"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3" name="PlaceHolder 5"/>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E9E952CC-65F0-479E-86F3-0A0EAD33E5BD}"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5" name="PlaceHolder 2"/>
          <p:cNvSpPr>
            <a:spLocks noGrp="1"/>
          </p:cNvSpPr>
          <p:nvPr>
            <p:ph/>
          </p:nvPr>
        </p:nvSpPr>
        <p:spPr>
          <a:xfrm>
            <a:off x="91440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6" name="PlaceHolder 3"/>
          <p:cNvSpPr>
            <a:spLocks noGrp="1"/>
          </p:cNvSpPr>
          <p:nvPr>
            <p:ph/>
          </p:nvPr>
        </p:nvSpPr>
        <p:spPr>
          <a:xfrm>
            <a:off x="647928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7" name="PlaceHolder 4"/>
          <p:cNvSpPr>
            <a:spLocks noGrp="1"/>
          </p:cNvSpPr>
          <p:nvPr>
            <p:ph/>
          </p:nvPr>
        </p:nvSpPr>
        <p:spPr>
          <a:xfrm>
            <a:off x="12044160" y="240696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8" name="PlaceHolder 5"/>
          <p:cNvSpPr>
            <a:spLocks noGrp="1"/>
          </p:cNvSpPr>
          <p:nvPr>
            <p:ph/>
          </p:nvPr>
        </p:nvSpPr>
        <p:spPr>
          <a:xfrm>
            <a:off x="91440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39" name="PlaceHolder 6"/>
          <p:cNvSpPr>
            <a:spLocks noGrp="1"/>
          </p:cNvSpPr>
          <p:nvPr>
            <p:ph/>
          </p:nvPr>
        </p:nvSpPr>
        <p:spPr>
          <a:xfrm>
            <a:off x="647928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0" name="PlaceHolder 7"/>
          <p:cNvSpPr>
            <a:spLocks noGrp="1"/>
          </p:cNvSpPr>
          <p:nvPr>
            <p:ph/>
          </p:nvPr>
        </p:nvSpPr>
        <p:spPr>
          <a:xfrm>
            <a:off x="12044160" y="5523120"/>
            <a:ext cx="529956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ADCD169D-C326-44B5-A6C8-1DD027E75713}"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6" name="PlaceHolder 2"/>
          <p:cNvSpPr>
            <a:spLocks noGrp="1"/>
          </p:cNvSpPr>
          <p:nvPr>
            <p:ph type="subTitle"/>
          </p:nvPr>
        </p:nvSpPr>
        <p:spPr>
          <a:xfrm>
            <a:off x="914400" y="2406960"/>
            <a:ext cx="16458840" cy="596592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65E5F140-075F-4BAC-8DEA-2A8441C3D482}"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8" name="PlaceHolder 2"/>
          <p:cNvSpPr>
            <a:spLocks noGrp="1"/>
          </p:cNvSpPr>
          <p:nvPr>
            <p:ph/>
          </p:nvPr>
        </p:nvSpPr>
        <p:spPr>
          <a:xfrm>
            <a:off x="914400" y="2406960"/>
            <a:ext cx="1645884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5BB5934F-4AA0-4799-A510-C84BAA8E5A20}"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0"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1"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34CCF0FE-7BC0-4CEE-8327-39471BB9E1A2}"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CB15C92-B7FE-4CD0-83B4-CAD426A932D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4400" y="410400"/>
            <a:ext cx="16458840" cy="79628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D5AB8D35-9CEF-4935-8D9E-53A7369F2709}"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5"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6" name="PlaceHolder 3"/>
          <p:cNvSpPr>
            <a:spLocks noGrp="1"/>
          </p:cNvSpPr>
          <p:nvPr>
            <p:ph/>
          </p:nvPr>
        </p:nvSpPr>
        <p:spPr>
          <a:xfrm>
            <a:off x="934812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17" name="PlaceHolder 4"/>
          <p:cNvSpPr>
            <a:spLocks noGrp="1"/>
          </p:cNvSpPr>
          <p:nvPr>
            <p:ph/>
          </p:nvPr>
        </p:nvSpPr>
        <p:spPr>
          <a:xfrm>
            <a:off x="91440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9F7F94FF-EADC-4B9D-95C2-4D3C6832A915}"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19" name="PlaceHolder 2"/>
          <p:cNvSpPr>
            <a:spLocks noGrp="1"/>
          </p:cNvSpPr>
          <p:nvPr>
            <p:ph/>
          </p:nvPr>
        </p:nvSpPr>
        <p:spPr>
          <a:xfrm>
            <a:off x="914400" y="2406960"/>
            <a:ext cx="8031600" cy="596592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0"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1" name="PlaceHolder 4"/>
          <p:cNvSpPr>
            <a:spLocks noGrp="1"/>
          </p:cNvSpPr>
          <p:nvPr>
            <p:ph/>
          </p:nvPr>
        </p:nvSpPr>
        <p:spPr>
          <a:xfrm>
            <a:off x="9348120" y="552312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2AFFCB51-4A9A-41EE-90FD-200A9260F5C1}"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endParaRPr lang="en-US" sz="1800" b="0" strike="noStrike" spc="-1">
              <a:solidFill>
                <a:srgbClr val="000000"/>
              </a:solidFill>
              <a:latin typeface="Calibri"/>
            </a:endParaRPr>
          </a:p>
        </p:txBody>
      </p:sp>
      <p:sp>
        <p:nvSpPr>
          <p:cNvPr id="23" name="PlaceHolder 2"/>
          <p:cNvSpPr>
            <a:spLocks noGrp="1"/>
          </p:cNvSpPr>
          <p:nvPr>
            <p:ph/>
          </p:nvPr>
        </p:nvSpPr>
        <p:spPr>
          <a:xfrm>
            <a:off x="91440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4" name="PlaceHolder 3"/>
          <p:cNvSpPr>
            <a:spLocks noGrp="1"/>
          </p:cNvSpPr>
          <p:nvPr>
            <p:ph/>
          </p:nvPr>
        </p:nvSpPr>
        <p:spPr>
          <a:xfrm>
            <a:off x="9348120" y="2406960"/>
            <a:ext cx="803160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25" name="PlaceHolder 4"/>
          <p:cNvSpPr>
            <a:spLocks noGrp="1"/>
          </p:cNvSpPr>
          <p:nvPr>
            <p:ph/>
          </p:nvPr>
        </p:nvSpPr>
        <p:spPr>
          <a:xfrm>
            <a:off x="914400" y="5523120"/>
            <a:ext cx="16458840" cy="2845440"/>
          </a:xfrm>
          <a:prstGeom prst="rect">
            <a:avLst/>
          </a:prstGeom>
          <a:noFill/>
          <a:ln w="0">
            <a:noFill/>
          </a:ln>
        </p:spPr>
        <p:txBody>
          <a:bodyPr lIns="0" tIns="0" rIns="0" bIns="0" anchor="t">
            <a:normAutofit/>
          </a:bodyPr>
          <a:lstStyle/>
          <a:p>
            <a:pPr indent="0">
              <a:spcBef>
                <a:spcPts val="1417"/>
              </a:spcBef>
              <a:buNone/>
            </a:pPr>
            <a:endParaRPr lang="en-US" sz="32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41777174-4B8F-410A-A7F0-55EEB74CF55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dt" idx="1"/>
          </p:nvPr>
        </p:nvSpPr>
        <p:spPr>
          <a:xfrm>
            <a:off x="457200" y="6356520"/>
            <a:ext cx="2133360" cy="364680"/>
          </a:xfrm>
          <a:prstGeom prst="rect">
            <a:avLst/>
          </a:prstGeom>
          <a:noFill/>
          <a:ln w="0">
            <a:noFill/>
          </a:ln>
        </p:spPr>
        <p:txBody>
          <a:bodyPr anchor="ctr">
            <a:noAutofit/>
          </a:bodyPr>
          <a:lstStyle>
            <a:lvl1pPr indent="0">
              <a:lnSpc>
                <a:spcPct val="100000"/>
              </a:lnSpc>
              <a:buNone/>
              <a:defRPr lang="en-US" sz="1200" b="0" strike="noStrike" spc="-1">
                <a:solidFill>
                  <a:srgbClr val="8B8B8B"/>
                </a:solidFill>
                <a:latin typeface="Calibri"/>
              </a:defRPr>
            </a:lvl1pPr>
          </a:lstStyle>
          <a:p>
            <a:pPr indent="0">
              <a:lnSpc>
                <a:spcPct val="100000"/>
              </a:lnSpc>
              <a:buNone/>
            </a:pPr>
            <a:r>
              <a:rPr lang="en-US" sz="1200" b="0" strike="noStrike" spc="-1">
                <a:solidFill>
                  <a:srgbClr val="8B8B8B"/>
                </a:solidFill>
                <a:latin typeface="Calibri"/>
              </a:rPr>
              <a:t> </a:t>
            </a:r>
            <a:endParaRPr lang="en-US" sz="1200" b="0" strike="noStrike" spc="-1">
              <a:solidFill>
                <a:srgbClr val="000000"/>
              </a:solidFill>
              <a:latin typeface="Times New Roman"/>
            </a:endParaRPr>
          </a:p>
        </p:txBody>
      </p:sp>
      <p:sp>
        <p:nvSpPr>
          <p:cNvPr id="6" name="PlaceHolder 2"/>
          <p:cNvSpPr>
            <a:spLocks noGrp="1"/>
          </p:cNvSpPr>
          <p:nvPr>
            <p:ph type="ftr" idx="2"/>
          </p:nvPr>
        </p:nvSpPr>
        <p:spPr>
          <a:xfrm>
            <a:off x="3124080" y="6356520"/>
            <a:ext cx="2895120" cy="364680"/>
          </a:xfrm>
          <a:prstGeom prst="rect">
            <a:avLst/>
          </a:prstGeom>
          <a:noFill/>
          <a:ln w="0">
            <a:noFill/>
          </a:ln>
        </p:spPr>
        <p:txBody>
          <a:bodyPr anchor="ctr">
            <a:noAutofit/>
          </a:bodyPr>
          <a:lstStyle>
            <a:lvl1pPr indent="0" algn="ctr">
              <a:buNone/>
              <a:defRPr lang="en-US" sz="1400" b="0" strike="noStrike" spc="-1">
                <a:solidFill>
                  <a:srgbClr val="000000"/>
                </a:solidFill>
                <a:latin typeface="Times New Roman"/>
              </a:defRPr>
            </a:lvl1pPr>
          </a:lstStyle>
          <a:p>
            <a:pPr indent="0" algn="ctr">
              <a:buNone/>
            </a:pPr>
            <a:r>
              <a:rPr lang="en-US" sz="1400" b="0" strike="noStrike" spc="-1">
                <a:solidFill>
                  <a:srgbClr val="000000"/>
                </a:solidFill>
                <a:latin typeface="Times New Roman"/>
              </a:rPr>
              <a:t> </a:t>
            </a:r>
          </a:p>
        </p:txBody>
      </p:sp>
      <p:sp>
        <p:nvSpPr>
          <p:cNvPr id="2" name="PlaceHolder 3"/>
          <p:cNvSpPr>
            <a:spLocks noGrp="1"/>
          </p:cNvSpPr>
          <p:nvPr>
            <p:ph type="sldNum" idx="3"/>
          </p:nvPr>
        </p:nvSpPr>
        <p:spPr>
          <a:xfrm>
            <a:off x="6553080" y="6356520"/>
            <a:ext cx="2133360" cy="364680"/>
          </a:xfrm>
          <a:prstGeom prst="rect">
            <a:avLst/>
          </a:prstGeom>
          <a:noFill/>
          <a:ln w="0">
            <a:noFill/>
          </a:ln>
        </p:spPr>
        <p:txBody>
          <a:bodyPr anchor="ctr">
            <a:noAutofit/>
          </a:bodyPr>
          <a:lstStyle>
            <a:lvl1pPr indent="0" algn="r">
              <a:lnSpc>
                <a:spcPct val="100000"/>
              </a:lnSpc>
              <a:buNone/>
              <a:defRPr lang="en-US" sz="1200" b="0" strike="noStrike" spc="-1">
                <a:solidFill>
                  <a:srgbClr val="8B8B8B"/>
                </a:solidFill>
                <a:latin typeface="Calibri"/>
              </a:defRPr>
            </a:lvl1pPr>
          </a:lstStyle>
          <a:p>
            <a:pPr indent="0" algn="r">
              <a:lnSpc>
                <a:spcPct val="100000"/>
              </a:lnSpc>
              <a:buNone/>
            </a:pPr>
            <a:fld id="{6EAB5A2F-9157-4F39-B2BD-E432EBAF76E6}" type="slidenum">
              <a:rPr lang="en-US" sz="1200" b="0" strike="noStrike" spc="-1">
                <a:solidFill>
                  <a:srgbClr val="8B8B8B"/>
                </a:solidFill>
                <a:latin typeface="Calibri"/>
              </a:rPr>
              <a:t>‹#›</a:t>
            </a:fld>
            <a:endParaRPr lang="en-US" sz="1200" b="0" strike="noStrike" spc="-1">
              <a:solidFill>
                <a:srgbClr val="000000"/>
              </a:solidFill>
              <a:latin typeface="Times New Roman"/>
            </a:endParaRPr>
          </a:p>
        </p:txBody>
      </p:sp>
      <p:sp>
        <p:nvSpPr>
          <p:cNvPr id="3" name="PlaceHolder 4"/>
          <p:cNvSpPr>
            <a:spLocks noGrp="1"/>
          </p:cNvSpPr>
          <p:nvPr>
            <p:ph type="title"/>
          </p:nvPr>
        </p:nvSpPr>
        <p:spPr>
          <a:xfrm>
            <a:off x="914400" y="410400"/>
            <a:ext cx="16458840" cy="1717560"/>
          </a:xfrm>
          <a:prstGeom prst="rect">
            <a:avLst/>
          </a:prstGeom>
          <a:noFill/>
          <a:ln w="0">
            <a:noFill/>
          </a:ln>
        </p:spPr>
        <p:txBody>
          <a:bodyPr lIns="0" tIns="0" rIns="0" bIns="0" anchor="ctr">
            <a:noAutofit/>
          </a:bodyPr>
          <a:lstStyle/>
          <a:p>
            <a:pPr indent="0">
              <a:buNone/>
            </a:pPr>
            <a:r>
              <a:rPr lang="en-US" sz="1800" b="0" strike="noStrike" spc="-1">
                <a:solidFill>
                  <a:srgbClr val="000000"/>
                </a:solidFill>
                <a:latin typeface="Calibri"/>
              </a:rPr>
              <a:t>Click to edit the title text format</a:t>
            </a:r>
          </a:p>
        </p:txBody>
      </p:sp>
      <p:sp>
        <p:nvSpPr>
          <p:cNvPr id="4" name="PlaceHolder 5"/>
          <p:cNvSpPr>
            <a:spLocks noGrp="1"/>
          </p:cNvSpPr>
          <p:nvPr>
            <p:ph type="body"/>
          </p:nvPr>
        </p:nvSpPr>
        <p:spPr>
          <a:xfrm>
            <a:off x="914400" y="2406960"/>
            <a:ext cx="16458840" cy="596592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24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200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hyperlink" Target="https://www.openproject.org/docs/getting-started/openproject-introduction/" TargetMode="External"/><Relationship Id="rId3" Type="http://schemas.openxmlformats.org/officeDocument/2006/relationships/image" Target="../media/image10.png"/><Relationship Id="rId7" Type="http://schemas.openxmlformats.org/officeDocument/2006/relationships/hyperlink" Target="https://www.openproject.org/download-and-installa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github.com/opf/openprojec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getting-started/openproject-introduc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project-performance-and-contro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getting-started/openproject-introduc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user-guide/wiki"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getting-started/openproject-introduc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user-guide/start-page"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openproject.org/docs/getting-started/openproject-introduction/"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user-guide/wiki/create-edit-wiki"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openproject.org/docs/getting-started/openproject-introductio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7.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7.pn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7.pn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24.png"/><Relationship Id="rId10" Type="http://schemas.openxmlformats.org/officeDocument/2006/relationships/image" Target="../media/image6.png"/><Relationship Id="rId19"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15.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hyperlink" Target="https://www.openproject.org/download-and-installation/" TargetMode="External"/><Relationship Id="rId2" Type="http://schemas.openxmlformats.org/officeDocument/2006/relationships/image" Target="../media/image40.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16.png"/></Relationships>
</file>

<file path=ppt/slides/_rels/slide4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2.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8.png"/><Relationship Id="rId5" Type="http://schemas.openxmlformats.org/officeDocument/2006/relationships/image" Target="../media/image43.png"/><Relationship Id="rId10" Type="http://schemas.openxmlformats.org/officeDocument/2006/relationships/image" Target="../media/image47.png"/><Relationship Id="rId4" Type="http://schemas.openxmlformats.org/officeDocument/2006/relationships/image" Target="../media/image2.png"/><Relationship Id="rId9" Type="http://schemas.openxmlformats.org/officeDocument/2006/relationships/image" Target="../media/image46.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p:cNvPicPr/>
          <p:nvPr/>
        </p:nvPicPr>
        <p:blipFill>
          <a:blip r:embed="rId2"/>
          <a:stretch/>
        </p:blipFill>
        <p:spPr>
          <a:xfrm rot="1852800">
            <a:off x="7890480" y="-2171520"/>
            <a:ext cx="5363640" cy="5363640"/>
          </a:xfrm>
          <a:prstGeom prst="rect">
            <a:avLst/>
          </a:prstGeom>
          <a:ln w="0">
            <a:noFill/>
          </a:ln>
        </p:spPr>
      </p:pic>
      <p:pic>
        <p:nvPicPr>
          <p:cNvPr id="42" name="Picture 3"/>
          <p:cNvPicPr/>
          <p:nvPr/>
        </p:nvPicPr>
        <p:blipFill>
          <a:blip r:embed="rId3"/>
          <a:stretch/>
        </p:blipFill>
        <p:spPr>
          <a:xfrm rot="17403600">
            <a:off x="-4479120" y="6861600"/>
            <a:ext cx="11621880" cy="12387600"/>
          </a:xfrm>
          <a:prstGeom prst="rect">
            <a:avLst/>
          </a:prstGeom>
          <a:ln w="0">
            <a:noFill/>
          </a:ln>
        </p:spPr>
      </p:pic>
      <p:pic>
        <p:nvPicPr>
          <p:cNvPr id="43" name="Picture 4"/>
          <p:cNvPicPr/>
          <p:nvPr/>
        </p:nvPicPr>
        <p:blipFill>
          <a:blip r:embed="rId4"/>
          <a:stretch/>
        </p:blipFill>
        <p:spPr>
          <a:xfrm>
            <a:off x="16027560" y="8452080"/>
            <a:ext cx="2556000" cy="2750760"/>
          </a:xfrm>
          <a:prstGeom prst="rect">
            <a:avLst/>
          </a:prstGeom>
          <a:ln w="0">
            <a:noFill/>
          </a:ln>
        </p:spPr>
      </p:pic>
      <p:pic>
        <p:nvPicPr>
          <p:cNvPr id="44" name="Picture 5"/>
          <p:cNvPicPr/>
          <p:nvPr/>
        </p:nvPicPr>
        <p:blipFill>
          <a:blip r:embed="rId5"/>
          <a:stretch/>
        </p:blipFill>
        <p:spPr>
          <a:xfrm rot="20414400">
            <a:off x="-1434240" y="-1156680"/>
            <a:ext cx="3749760" cy="3744720"/>
          </a:xfrm>
          <a:prstGeom prst="rect">
            <a:avLst/>
          </a:prstGeom>
          <a:ln w="0">
            <a:noFill/>
          </a:ln>
        </p:spPr>
      </p:pic>
      <p:pic>
        <p:nvPicPr>
          <p:cNvPr id="45" name="Picture 6"/>
          <p:cNvPicPr/>
          <p:nvPr/>
        </p:nvPicPr>
        <p:blipFill>
          <a:blip r:embed="rId6"/>
          <a:stretch/>
        </p:blipFill>
        <p:spPr>
          <a:xfrm rot="6633000">
            <a:off x="16143480" y="-2036880"/>
            <a:ext cx="4880880" cy="4874400"/>
          </a:xfrm>
          <a:prstGeom prst="rect">
            <a:avLst/>
          </a:prstGeom>
          <a:ln w="0">
            <a:noFill/>
          </a:ln>
        </p:spPr>
      </p:pic>
      <p:pic>
        <p:nvPicPr>
          <p:cNvPr id="46" name="Picture 7"/>
          <p:cNvPicPr/>
          <p:nvPr/>
        </p:nvPicPr>
        <p:blipFill>
          <a:blip r:embed="rId7"/>
          <a:stretch/>
        </p:blipFill>
        <p:spPr>
          <a:xfrm>
            <a:off x="243360" y="715680"/>
            <a:ext cx="7273800" cy="7273800"/>
          </a:xfrm>
          <a:prstGeom prst="rect">
            <a:avLst/>
          </a:prstGeom>
          <a:ln w="0">
            <a:noFill/>
          </a:ln>
        </p:spPr>
      </p:pic>
      <p:pic>
        <p:nvPicPr>
          <p:cNvPr id="47" name="Picture 8"/>
          <p:cNvPicPr/>
          <p:nvPr/>
        </p:nvPicPr>
        <p:blipFill>
          <a:blip r:embed="rId8"/>
          <a:stretch/>
        </p:blipFill>
        <p:spPr>
          <a:xfrm>
            <a:off x="7752240" y="9258480"/>
            <a:ext cx="3710520" cy="779040"/>
          </a:xfrm>
          <a:prstGeom prst="rect">
            <a:avLst/>
          </a:prstGeom>
          <a:ln w="0">
            <a:noFill/>
          </a:ln>
        </p:spPr>
      </p:pic>
      <p:sp>
        <p:nvSpPr>
          <p:cNvPr id="2" name="TextBox 15">
            <a:extLst>
              <a:ext uri="{FF2B5EF4-FFF2-40B4-BE49-F238E27FC236}">
                <a16:creationId xmlns:a16="http://schemas.microsoft.com/office/drawing/2014/main" id="{A0BE36AE-910A-64E7-DA7B-7C3EE5A5DC20}"/>
              </a:ext>
            </a:extLst>
          </p:cNvPr>
          <p:cNvSpPr txBox="1"/>
          <p:nvPr/>
        </p:nvSpPr>
        <p:spPr>
          <a:xfrm>
            <a:off x="7752212" y="3645911"/>
            <a:ext cx="9010597" cy="2390775"/>
          </a:xfrm>
          <a:prstGeom prst="rect">
            <a:avLst/>
          </a:prstGeom>
        </p:spPr>
        <p:txBody>
          <a:bodyPr lIns="0" tIns="0" rIns="0" bIns="0" rtlCol="0" anchor="t">
            <a:spAutoFit/>
          </a:bodyPr>
          <a:lstStyle/>
          <a:p>
            <a:pPr algn="ctr">
              <a:lnSpc>
                <a:spcPts val="6300"/>
              </a:lnSpc>
            </a:pPr>
            <a:r>
              <a:rPr lang="ro-RO" sz="4500" b="1" dirty="0">
                <a:solidFill>
                  <a:srgbClr val="000000"/>
                </a:solidFill>
                <a:latin typeface="Georgia" panose="02040502050405020303" pitchFamily="18" charset="0"/>
              </a:rPr>
              <a:t>Promovarea Dezvoltării Regionale prin consolidarea capacității sistemului VET</a:t>
            </a:r>
            <a:endParaRPr lang="en-US" sz="4500" b="1" dirty="0">
              <a:solidFill>
                <a:srgbClr val="000000"/>
              </a:solidFill>
              <a:latin typeface="Georgia" panose="02040502050405020303"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666800" y="3350861"/>
            <a:ext cx="15803716" cy="697626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sl-SI" sz="3200" spc="-1" dirty="0">
                <a:solidFill>
                  <a:srgbClr val="000000"/>
                </a:solidFill>
                <a:latin typeface="Georgia" panose="02040502050405020303" pitchFamily="18" charset="0"/>
              </a:rPr>
              <a:t>Pașii pentru efectuarea unei analize SWOT</a:t>
            </a:r>
            <a:r>
              <a:rPr lang="en-US" sz="3200" spc="-1" dirty="0">
                <a:solidFill>
                  <a:srgbClr val="000000"/>
                </a:solidFill>
                <a:latin typeface="Georgia" panose="02040502050405020303" pitchFamily="18" charset="0"/>
              </a:rPr>
              <a:t>:</a:t>
            </a:r>
            <a:endParaRPr lang="sl-SI" sz="3200" spc="-1" dirty="0">
              <a:solidFill>
                <a:srgbClr val="000000"/>
              </a:solidFill>
              <a:latin typeface="Georgia" panose="02040502050405020303" pitchFamily="18" charset="0"/>
            </a:endParaRPr>
          </a:p>
          <a:p>
            <a:pPr algn="just">
              <a:lnSpc>
                <a:spcPts val="3359"/>
              </a:lnSpc>
            </a:pPr>
            <a:endParaRPr lang="sl-SI" sz="3200" spc="-1" dirty="0">
              <a:solidFill>
                <a:srgbClr val="000000"/>
              </a:solidFill>
              <a:latin typeface="Georgia" panose="02040502050405020303" pitchFamily="18" charset="0"/>
            </a:endParaRPr>
          </a:p>
          <a:p>
            <a:pPr marL="457200" indent="-457200" algn="just">
              <a:lnSpc>
                <a:spcPts val="3359"/>
              </a:lnSpc>
              <a:buFont typeface="Arial" panose="020B0604020202020204" pitchFamily="34" charset="0"/>
              <a:buChar char="•"/>
            </a:pPr>
            <a:r>
              <a:rPr lang="en-US" sz="3200" b="1" i="1" spc="-1" dirty="0" err="1">
                <a:solidFill>
                  <a:srgbClr val="000000"/>
                </a:solidFill>
                <a:latin typeface="Georgia" panose="02040502050405020303" pitchFamily="18" charset="0"/>
              </a:rPr>
              <a:t>Defin</a:t>
            </a:r>
            <a:r>
              <a:rPr lang="ro-RO" sz="3200" b="1" i="1" spc="-1" dirty="0">
                <a:solidFill>
                  <a:srgbClr val="000000"/>
                </a:solidFill>
                <a:latin typeface="Georgia" panose="02040502050405020303" pitchFamily="18" charset="0"/>
              </a:rPr>
              <a:t>iți obiectivul</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Începeți prin definirea clară a obiectivului analizei SWOT</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Acesta poate fi orice, de la evaluarea viabilității unui nou serviciu, evaluarea performanței unui departament sau a unei echipe sau identificarea zonelor ce pot fi îmbunătățite în cadrul unei organizații.</a:t>
            </a:r>
            <a:endParaRPr lang="en-US" sz="3200" spc="-1" dirty="0">
              <a:solidFill>
                <a:srgbClr val="000000"/>
              </a:solidFill>
              <a:latin typeface="Georgia" panose="02040502050405020303" pitchFamily="18" charset="0"/>
            </a:endParaRPr>
          </a:p>
          <a:p>
            <a:pPr marL="457200" indent="-457200" algn="just">
              <a:lnSpc>
                <a:spcPts val="3359"/>
              </a:lnSpc>
              <a:buFont typeface="Arial" panose="020B0604020202020204" pitchFamily="34" charset="0"/>
              <a:buChar char="•"/>
            </a:pPr>
            <a:endParaRPr lang="en-US" sz="3200" spc="-1" dirty="0">
              <a:solidFill>
                <a:srgbClr val="000000"/>
              </a:solidFill>
              <a:latin typeface="Georgia" panose="02040502050405020303" pitchFamily="18" charset="0"/>
            </a:endParaRPr>
          </a:p>
          <a:p>
            <a:pPr marL="457200" indent="-457200" algn="just">
              <a:lnSpc>
                <a:spcPts val="3359"/>
              </a:lnSpc>
              <a:buFont typeface="Arial" panose="020B0604020202020204" pitchFamily="34" charset="0"/>
              <a:buChar char="•"/>
            </a:pPr>
            <a:r>
              <a:rPr lang="ro-RO" sz="3200" b="1" i="1" spc="-1" dirty="0">
                <a:solidFill>
                  <a:srgbClr val="000000"/>
                </a:solidFill>
                <a:latin typeface="Georgia" panose="02040502050405020303" pitchFamily="18" charset="0"/>
              </a:rPr>
              <a:t>Adunați informații</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Adunați informații relevante despre compania, organizația sau proiectul pe care îl analizați</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Acestea ar putea include date financiare, feedback-ul clienților, studii de piață și tendințe din industrie. Luați în considerare atât factorii interni, cât și cei externi.</a:t>
            </a:r>
            <a:endParaRPr lang="en-US" sz="3200" spc="-1" dirty="0">
              <a:solidFill>
                <a:srgbClr val="000000"/>
              </a:solidFill>
              <a:latin typeface="Georgia" panose="02040502050405020303" pitchFamily="18" charset="0"/>
            </a:endParaRPr>
          </a:p>
          <a:p>
            <a:pPr marL="457200" indent="-457200" algn="just">
              <a:lnSpc>
                <a:spcPts val="3359"/>
              </a:lnSpc>
              <a:buFont typeface="Arial" panose="020B0604020202020204" pitchFamily="34" charset="0"/>
              <a:buChar char="•"/>
            </a:pPr>
            <a:endParaRPr lang="en-US" sz="3200" spc="-1" dirty="0">
              <a:solidFill>
                <a:srgbClr val="000000"/>
              </a:solidFill>
              <a:latin typeface="Georgia" panose="02040502050405020303" pitchFamily="18" charset="0"/>
            </a:endParaRPr>
          </a:p>
          <a:p>
            <a:pPr marL="457200" indent="-457200" algn="just">
              <a:lnSpc>
                <a:spcPts val="3359"/>
              </a:lnSpc>
              <a:buFont typeface="Arial" panose="020B0604020202020204" pitchFamily="34" charset="0"/>
              <a:buChar char="•"/>
            </a:pPr>
            <a:r>
              <a:rPr lang="en-US" sz="3200" b="1" i="1" spc="-1" dirty="0">
                <a:solidFill>
                  <a:srgbClr val="000000"/>
                </a:solidFill>
                <a:latin typeface="Georgia" panose="02040502050405020303" pitchFamily="18" charset="0"/>
              </a:rPr>
              <a:t>Id</a:t>
            </a:r>
            <a:r>
              <a:rPr lang="ro-RO" sz="3200" b="1" i="1" spc="-1" dirty="0">
                <a:solidFill>
                  <a:srgbClr val="000000"/>
                </a:solidFill>
                <a:latin typeface="Georgia" panose="02040502050405020303" pitchFamily="18" charset="0"/>
              </a:rPr>
              <a:t>entificați punctele forte</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Luați în considerare punctele forte ale companiei sau organizației. Acestea pot include propunerea sa unică de valoare, avantajul competitiv, forța de muncă calificată, brandul sau baza de clienți loiali.</a:t>
            </a:r>
            <a:endParaRPr lang="en-US" sz="3200" spc="-1" dirty="0">
              <a:solidFill>
                <a:srgbClr val="000000"/>
              </a:solidFill>
              <a:latin typeface="Georgia" panose="02040502050405020303" pitchFamily="18" charset="0"/>
            </a:endParaRPr>
          </a:p>
          <a:p>
            <a:pPr algn="just">
              <a:lnSpc>
                <a:spcPts val="3359"/>
              </a:lnSpc>
            </a:pPr>
            <a:endParaRPr lang="en-US" sz="3200" spc="-1" dirty="0">
              <a:solidFill>
                <a:srgbClr val="000000"/>
              </a:solidFill>
              <a:latin typeface="Georgia" panose="02040502050405020303" pitchFamily="18" charset="0"/>
            </a:endParaRPr>
          </a:p>
        </p:txBody>
      </p:sp>
      <p:pic>
        <p:nvPicPr>
          <p:cNvPr id="149" name="Picture 6"/>
          <p:cNvPicPr/>
          <p:nvPr/>
        </p:nvPicPr>
        <p:blipFill>
          <a:blip r:embed="rId2"/>
          <a:stretch/>
        </p:blipFill>
        <p:spPr>
          <a:xfrm rot="17403600">
            <a:off x="-8293243" y="8228108"/>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860780" y="155340"/>
            <a:ext cx="3710520" cy="779040"/>
          </a:xfrm>
          <a:prstGeom prst="rect">
            <a:avLst/>
          </a:prstGeom>
          <a:ln w="0">
            <a:noFill/>
          </a:ln>
        </p:spPr>
      </p:pic>
      <p:sp>
        <p:nvSpPr>
          <p:cNvPr id="2" name="TextBox 4">
            <a:extLst>
              <a:ext uri="{FF2B5EF4-FFF2-40B4-BE49-F238E27FC236}">
                <a16:creationId xmlns:a16="http://schemas.microsoft.com/office/drawing/2014/main" id="{51A6627F-A770-206E-B961-E34C2CFF6B9F}"/>
              </a:ext>
            </a:extLst>
          </p:cNvPr>
          <p:cNvSpPr/>
          <p:nvPr/>
        </p:nvSpPr>
        <p:spPr>
          <a:xfrm>
            <a:off x="1666800" y="1096376"/>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87151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666800" y="3885858"/>
            <a:ext cx="15622446" cy="610423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sl-SI" sz="3200" spc="-1" dirty="0">
                <a:solidFill>
                  <a:srgbClr val="000000"/>
                </a:solidFill>
                <a:latin typeface="Georgia" panose="02040502050405020303" pitchFamily="18" charset="0"/>
              </a:rPr>
              <a:t>Pași pentru efectuarea unei analize SWOT</a:t>
            </a:r>
            <a:r>
              <a:rPr lang="en-US" sz="3200" spc="-1" dirty="0">
                <a:solidFill>
                  <a:srgbClr val="000000"/>
                </a:solidFill>
                <a:latin typeface="Georgia" panose="02040502050405020303" pitchFamily="18" charset="0"/>
              </a:rPr>
              <a:t>:</a:t>
            </a:r>
            <a:endParaRPr lang="sl-SI" sz="3200" spc="-1" dirty="0">
              <a:solidFill>
                <a:srgbClr val="000000"/>
              </a:solidFill>
              <a:latin typeface="Georgia" panose="02040502050405020303" pitchFamily="18" charset="0"/>
            </a:endParaRPr>
          </a:p>
          <a:p>
            <a:pPr algn="just">
              <a:lnSpc>
                <a:spcPts val="3359"/>
              </a:lnSpc>
            </a:pPr>
            <a:endParaRPr lang="sl-SI" sz="3200" spc="-1" dirty="0">
              <a:solidFill>
                <a:srgbClr val="000000"/>
              </a:solidFill>
              <a:latin typeface="Georgia" panose="02040502050405020303" pitchFamily="18" charset="0"/>
            </a:endParaRPr>
          </a:p>
          <a:p>
            <a:pPr marL="457200" indent="-457200" algn="just">
              <a:lnSpc>
                <a:spcPts val="3359"/>
              </a:lnSpc>
              <a:buFont typeface="Arial" panose="020B0604020202020204" pitchFamily="34" charset="0"/>
              <a:buChar char="•"/>
            </a:pPr>
            <a:r>
              <a:rPr lang="ro-RO" sz="3200" b="1" spc="-1" dirty="0">
                <a:solidFill>
                  <a:srgbClr val="000000"/>
                </a:solidFill>
                <a:latin typeface="Georgia" panose="02040502050405020303" pitchFamily="18" charset="0"/>
              </a:rPr>
              <a:t>Identificați punctele slabe</a:t>
            </a:r>
            <a:r>
              <a:rPr lang="en-GB"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Luați în considerare punctele slabe ale companiei sau organizației. Acestea pot include lipsa resurselor, reputația proastă, tehnologia învechită, procesele ineficiente sau eforturile de marketing inadecvate. </a:t>
            </a:r>
          </a:p>
          <a:p>
            <a:pPr marL="457200" indent="-457200" algn="just">
              <a:lnSpc>
                <a:spcPts val="3359"/>
              </a:lnSpc>
              <a:buFont typeface="Arial" panose="020B0604020202020204" pitchFamily="34" charset="0"/>
              <a:buChar char="•"/>
            </a:pPr>
            <a:r>
              <a:rPr lang="ro-RO" sz="3200" b="1" spc="-1" dirty="0">
                <a:solidFill>
                  <a:srgbClr val="000000"/>
                </a:solidFill>
                <a:latin typeface="Georgia" panose="02040502050405020303" pitchFamily="18" charset="0"/>
              </a:rPr>
              <a:t>Identificați oportunitățile</a:t>
            </a:r>
            <a:r>
              <a:rPr lang="en-GB"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Luați în considerare oportunitățile disponibile pentru companie sau organizație. Acestea pot include piețe emergente, noi oferte de produse sau servicii, tendințe din industrie sau schimbări în comportamentul clienților. </a:t>
            </a:r>
          </a:p>
          <a:p>
            <a:pPr marL="457200" indent="-457200" algn="just">
              <a:lnSpc>
                <a:spcPts val="3359"/>
              </a:lnSpc>
              <a:buFont typeface="Arial" panose="020B0604020202020204" pitchFamily="34" charset="0"/>
              <a:buChar char="•"/>
            </a:pPr>
            <a:r>
              <a:rPr lang="ro-RO" sz="3200" b="1" spc="-1" dirty="0">
                <a:solidFill>
                  <a:srgbClr val="000000"/>
                </a:solidFill>
                <a:latin typeface="Georgia" panose="02040502050405020303" pitchFamily="18" charset="0"/>
              </a:rPr>
              <a:t>Identificați amenințările</a:t>
            </a:r>
            <a:r>
              <a:rPr lang="en-GB"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Luați în considerare amenințările la adresa companiei sau organizației. Acestea pot include concurenți, schimbarea reglementărilor, recesiuni economice, perturbări tehnologice sau schimbări în preferințele consumatorilor.</a:t>
            </a:r>
          </a:p>
          <a:p>
            <a:pPr marL="457200" indent="-457200" algn="just">
              <a:lnSpc>
                <a:spcPts val="3359"/>
              </a:lnSpc>
              <a:buFont typeface="Arial" panose="020B0604020202020204" pitchFamily="34" charset="0"/>
              <a:buChar char="•"/>
            </a:pPr>
            <a:endParaRPr lang="en-US" sz="3200" spc="-1" dirty="0">
              <a:solidFill>
                <a:srgbClr val="000000"/>
              </a:solidFill>
              <a:latin typeface="Georgia" panose="02040502050405020303" pitchFamily="18" charset="0"/>
            </a:endParaRPr>
          </a:p>
        </p:txBody>
      </p:sp>
      <p:pic>
        <p:nvPicPr>
          <p:cNvPr id="149" name="Picture 6"/>
          <p:cNvPicPr/>
          <p:nvPr/>
        </p:nvPicPr>
        <p:blipFill>
          <a:blip r:embed="rId2"/>
          <a:stretch/>
        </p:blipFill>
        <p:spPr>
          <a:xfrm rot="17403600">
            <a:off x="-9468900" y="8414720"/>
            <a:ext cx="11621880" cy="12387600"/>
          </a:xfrm>
          <a:prstGeom prst="rect">
            <a:avLst/>
          </a:prstGeom>
          <a:ln w="0">
            <a:noFill/>
          </a:ln>
        </p:spPr>
      </p:pic>
      <p:pic>
        <p:nvPicPr>
          <p:cNvPr id="150" name="Picture 7"/>
          <p:cNvPicPr/>
          <p:nvPr/>
        </p:nvPicPr>
        <p:blipFill>
          <a:blip r:embed="rId3"/>
          <a:stretch/>
        </p:blipFill>
        <p:spPr>
          <a:xfrm rot="1836600">
            <a:off x="138405" y="-2025301"/>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886542" y="155340"/>
            <a:ext cx="3710520" cy="779040"/>
          </a:xfrm>
          <a:prstGeom prst="rect">
            <a:avLst/>
          </a:prstGeom>
          <a:ln w="0">
            <a:noFill/>
          </a:ln>
        </p:spPr>
      </p:pic>
      <p:sp>
        <p:nvSpPr>
          <p:cNvPr id="2" name="TextBox 4">
            <a:extLst>
              <a:ext uri="{FF2B5EF4-FFF2-40B4-BE49-F238E27FC236}">
                <a16:creationId xmlns:a16="http://schemas.microsoft.com/office/drawing/2014/main" id="{E0533298-9B8D-DB91-B033-FE69638C995D}"/>
              </a:ext>
            </a:extLst>
          </p:cNvPr>
          <p:cNvSpPr/>
          <p:nvPr/>
        </p:nvSpPr>
        <p:spPr>
          <a:xfrm>
            <a:off x="1666800" y="1096376"/>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2027967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666800" y="3786878"/>
            <a:ext cx="15492480" cy="610423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sl-SI" sz="3200" spc="-1" dirty="0">
                <a:solidFill>
                  <a:srgbClr val="000000"/>
                </a:solidFill>
                <a:latin typeface="Georgia" panose="02040502050405020303" pitchFamily="18" charset="0"/>
              </a:rPr>
              <a:t>Pașii pentru efectuarea unei analize SWOT</a:t>
            </a:r>
            <a:r>
              <a:rPr lang="en-US" sz="3200" spc="-1" dirty="0">
                <a:solidFill>
                  <a:srgbClr val="000000"/>
                </a:solidFill>
                <a:latin typeface="Georgia" panose="02040502050405020303" pitchFamily="18" charset="0"/>
              </a:rPr>
              <a:t>:</a:t>
            </a:r>
            <a:endParaRPr lang="sl-SI" sz="3200" spc="-1" dirty="0">
              <a:solidFill>
                <a:srgbClr val="000000"/>
              </a:solidFill>
              <a:latin typeface="Georgia" panose="02040502050405020303" pitchFamily="18" charset="0"/>
            </a:endParaRPr>
          </a:p>
          <a:p>
            <a:pPr algn="just">
              <a:lnSpc>
                <a:spcPts val="3359"/>
              </a:lnSpc>
            </a:pPr>
            <a:endParaRPr lang="sl-SI" sz="3200" spc="-1" dirty="0">
              <a:solidFill>
                <a:srgbClr val="000000"/>
              </a:solidFill>
              <a:latin typeface="Georgia" panose="02040502050405020303" pitchFamily="18" charset="0"/>
            </a:endParaRPr>
          </a:p>
          <a:p>
            <a:pPr marL="457200" indent="-457200" algn="just">
              <a:lnSpc>
                <a:spcPts val="3359"/>
              </a:lnSpc>
              <a:buFont typeface="Arial" panose="020B0604020202020204" pitchFamily="34" charset="0"/>
              <a:buChar char="•"/>
            </a:pPr>
            <a:r>
              <a:rPr lang="ro-RO" sz="3200" b="1" spc="-1" dirty="0">
                <a:solidFill>
                  <a:srgbClr val="000000"/>
                </a:solidFill>
                <a:latin typeface="Georgia" panose="02040502050405020303" pitchFamily="18" charset="0"/>
              </a:rPr>
              <a:t>Analizați rezultatele</a:t>
            </a:r>
            <a:r>
              <a:rPr lang="en-GB"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După ce ați identificat punctele forte, punctele slabe, oportunitățile și amenințările, analizați rezultatele pentru a identifica tendințele și tiparele. Căutați modalități de a valorifica punctele forte și oportunitățile, abordând în același timp punctele slabe și amenințările. </a:t>
            </a:r>
          </a:p>
          <a:p>
            <a:pPr marL="457200" indent="-457200" algn="just">
              <a:lnSpc>
                <a:spcPts val="3359"/>
              </a:lnSpc>
              <a:buFont typeface="Arial" panose="020B0604020202020204" pitchFamily="34" charset="0"/>
              <a:buChar char="•"/>
            </a:pPr>
            <a:r>
              <a:rPr lang="ro-RO" sz="3200" b="1" spc="-1" dirty="0">
                <a:solidFill>
                  <a:srgbClr val="000000"/>
                </a:solidFill>
                <a:latin typeface="Georgia" panose="02040502050405020303" pitchFamily="18" charset="0"/>
              </a:rPr>
              <a:t>Elaborați un plan de acțiune</a:t>
            </a:r>
            <a:r>
              <a:rPr lang="en-GB"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Pe baza rezultatelor analizei, dezvoltați un plan de acțiune care prezintă pașii specifici de urmat pentru a îmbunătăți compania sau organizația. Stabiliți priorități, atribuiți resonsabilități și stabiliți termene pentru fiecare element de acțiune.</a:t>
            </a:r>
          </a:p>
          <a:p>
            <a:pPr marL="457200" indent="-457200" algn="just">
              <a:lnSpc>
                <a:spcPts val="3359"/>
              </a:lnSpc>
              <a:buFont typeface="Arial" panose="020B0604020202020204" pitchFamily="34" charset="0"/>
              <a:buChar char="•"/>
            </a:pPr>
            <a:r>
              <a:rPr lang="ro-RO" sz="3200" b="1" spc="-1" dirty="0">
                <a:solidFill>
                  <a:srgbClr val="000000"/>
                </a:solidFill>
                <a:latin typeface="Georgia" panose="02040502050405020303" pitchFamily="18" charset="0"/>
              </a:rPr>
              <a:t>Revizuiți și actualizați în mod regulat</a:t>
            </a:r>
            <a:r>
              <a:rPr lang="ro-RO" sz="3200" spc="-1" dirty="0">
                <a:solidFill>
                  <a:srgbClr val="000000"/>
                </a:solidFill>
                <a:latin typeface="Georgia" panose="02040502050405020303" pitchFamily="18" charset="0"/>
              </a:rPr>
              <a:t> analiza SWOT pentru a vă asigura că rămâne relevantă și eficientă. Utilizați-l ca instrument pentru planificarea strategică continuă și luarea deciziilor.</a:t>
            </a:r>
            <a:endParaRPr lang="sl-SI" sz="3200" spc="-1" dirty="0">
              <a:solidFill>
                <a:srgbClr val="000000"/>
              </a:solidFill>
              <a:latin typeface="Georgia" panose="02040502050405020303" pitchFamily="18" charset="0"/>
            </a:endParaRPr>
          </a:p>
          <a:p>
            <a:pPr algn="just">
              <a:lnSpc>
                <a:spcPts val="3359"/>
              </a:lnSpc>
            </a:pPr>
            <a:endParaRPr lang="en-US" sz="3200" spc="-1" dirty="0">
              <a:solidFill>
                <a:srgbClr val="000000"/>
              </a:solidFill>
              <a:latin typeface="Georgia" panose="02040502050405020303" pitchFamily="18" charset="0"/>
            </a:endParaRPr>
          </a:p>
        </p:txBody>
      </p:sp>
      <p:pic>
        <p:nvPicPr>
          <p:cNvPr id="149" name="Picture 6"/>
          <p:cNvPicPr/>
          <p:nvPr/>
        </p:nvPicPr>
        <p:blipFill>
          <a:blip r:embed="rId2"/>
          <a:stretch/>
        </p:blipFill>
        <p:spPr>
          <a:xfrm rot="17403600">
            <a:off x="-8293243" y="8228108"/>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1886542" y="155340"/>
            <a:ext cx="3710520" cy="779040"/>
          </a:xfrm>
          <a:prstGeom prst="rect">
            <a:avLst/>
          </a:prstGeom>
          <a:ln w="0">
            <a:noFill/>
          </a:ln>
        </p:spPr>
      </p:pic>
      <p:sp>
        <p:nvSpPr>
          <p:cNvPr id="2" name="TextBox 4">
            <a:extLst>
              <a:ext uri="{FF2B5EF4-FFF2-40B4-BE49-F238E27FC236}">
                <a16:creationId xmlns:a16="http://schemas.microsoft.com/office/drawing/2014/main" id="{072F9ADB-C7DA-5838-25C4-9C05E03C26C0}"/>
              </a:ext>
            </a:extLst>
          </p:cNvPr>
          <p:cNvSpPr/>
          <p:nvPr/>
        </p:nvSpPr>
        <p:spPr>
          <a:xfrm>
            <a:off x="1666800" y="1096376"/>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2868422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886542" y="4273807"/>
            <a:ext cx="15402704" cy="348813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ro-RO" sz="3200" spc="-1" dirty="0">
                <a:solidFill>
                  <a:srgbClr val="000000"/>
                </a:solidFill>
                <a:latin typeface="Georgia" panose="02040502050405020303" pitchFamily="18" charset="0"/>
              </a:rPr>
              <a:t>Strategiile de specializare inteligentă se referă la o abordare a dezvoltării economice care se concentrează pe identificarea punctelor forte și a capacităților unice ale unei regiuni și pe valorificarea acestora pentru a crea un avantaj competitiv în industrii sau sectoare specifice.</a:t>
            </a:r>
          </a:p>
          <a:p>
            <a:pPr algn="just">
              <a:lnSpc>
                <a:spcPts val="3359"/>
              </a:lnSpc>
            </a:pPr>
            <a:endParaRPr lang="ro-RO" sz="3200" spc="-1" dirty="0">
              <a:solidFill>
                <a:srgbClr val="000000"/>
              </a:solidFill>
              <a:latin typeface="Georgia" panose="02040502050405020303" pitchFamily="18" charset="0"/>
            </a:endParaRPr>
          </a:p>
          <a:p>
            <a:pPr algn="just">
              <a:lnSpc>
                <a:spcPts val="3359"/>
              </a:lnSpc>
            </a:pPr>
            <a:r>
              <a:rPr lang="ro-RO" sz="3200" spc="-1" dirty="0">
                <a:solidFill>
                  <a:srgbClr val="000000"/>
                </a:solidFill>
                <a:latin typeface="Georgia" panose="02040502050405020303" pitchFamily="18" charset="0"/>
              </a:rPr>
              <a:t>Aceste strategii își propun să încurajeze inovația, productivitatea și crearea de locuri de muncă prin concentrarea resurselor și eforturilor pe zonele în care o regiune are cel mai mare potențial de a excela.</a:t>
            </a:r>
            <a:endParaRPr lang="en-US" sz="3200" spc="-1" dirty="0">
              <a:solidFill>
                <a:srgbClr val="000000"/>
              </a:solidFill>
              <a:latin typeface="Georgia" panose="02040502050405020303" pitchFamily="18" charset="0"/>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2" name="TextBox 4">
            <a:extLst>
              <a:ext uri="{FF2B5EF4-FFF2-40B4-BE49-F238E27FC236}">
                <a16:creationId xmlns:a16="http://schemas.microsoft.com/office/drawing/2014/main" id="{FEDB8A48-742F-B2C9-F1C2-A948D3AD1272}"/>
              </a:ext>
            </a:extLst>
          </p:cNvPr>
          <p:cNvSpPr/>
          <p:nvPr/>
        </p:nvSpPr>
        <p:spPr>
          <a:xfrm>
            <a:off x="1666800" y="1096376"/>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3209354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666800" y="3949768"/>
            <a:ext cx="15492480" cy="566821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ro-RO" sz="3200" spc="-1" dirty="0">
                <a:solidFill>
                  <a:srgbClr val="000000"/>
                </a:solidFill>
                <a:latin typeface="Georgia" panose="02040502050405020303" pitchFamily="18" charset="0"/>
              </a:rPr>
              <a:t>Câteva e</a:t>
            </a:r>
            <a:r>
              <a:rPr lang="en-US" sz="3200" spc="-1" dirty="0">
                <a:solidFill>
                  <a:srgbClr val="000000"/>
                </a:solidFill>
                <a:latin typeface="Georgia" panose="02040502050405020303" pitchFamily="18" charset="0"/>
              </a:rPr>
              <a:t>x</a:t>
            </a:r>
            <a:r>
              <a:rPr lang="ro-RO" sz="3200" spc="-1" dirty="0">
                <a:solidFill>
                  <a:srgbClr val="000000"/>
                </a:solidFill>
                <a:latin typeface="Georgia" panose="02040502050405020303" pitchFamily="18" charset="0"/>
              </a:rPr>
              <a:t>emple de strategii de specializare inteligentă</a:t>
            </a:r>
            <a:r>
              <a:rPr lang="en-US" sz="3200" spc="-1" dirty="0">
                <a:solidFill>
                  <a:srgbClr val="000000"/>
                </a:solidFill>
                <a:latin typeface="Georgia" panose="02040502050405020303" pitchFamily="18" charset="0"/>
              </a:rPr>
              <a:t> </a:t>
            </a:r>
            <a:r>
              <a:rPr lang="en-US" sz="3200" spc="-1" dirty="0" err="1">
                <a:solidFill>
                  <a:srgbClr val="000000"/>
                </a:solidFill>
                <a:latin typeface="Georgia" panose="02040502050405020303" pitchFamily="18" charset="0"/>
              </a:rPr>
              <a:t>includ</a:t>
            </a:r>
            <a:r>
              <a:rPr lang="sl-SI" sz="3200" spc="-1" dirty="0">
                <a:solidFill>
                  <a:srgbClr val="000000"/>
                </a:solidFill>
                <a:latin typeface="Georgia" panose="02040502050405020303" pitchFamily="18" charset="0"/>
              </a:rPr>
              <a:t> (1/3) </a:t>
            </a:r>
            <a:r>
              <a:rPr lang="en-US" sz="3200" spc="-1" dirty="0">
                <a:solidFill>
                  <a:srgbClr val="000000"/>
                </a:solidFill>
                <a:latin typeface="Georgia" panose="02040502050405020303" pitchFamily="18" charset="0"/>
              </a:rPr>
              <a:t>:</a:t>
            </a:r>
            <a:endParaRPr lang="sl-SI" sz="3200" spc="-1" dirty="0">
              <a:solidFill>
                <a:srgbClr val="000000"/>
              </a:solidFill>
              <a:latin typeface="Georgia" panose="02040502050405020303" pitchFamily="18" charset="0"/>
            </a:endParaRPr>
          </a:p>
          <a:p>
            <a:pPr algn="just">
              <a:lnSpc>
                <a:spcPts val="3359"/>
              </a:lnSpc>
            </a:pPr>
            <a:endParaRPr lang="sl-SI" sz="3200" spc="-1" dirty="0">
              <a:solidFill>
                <a:srgbClr val="000000"/>
              </a:solidFill>
              <a:latin typeface="Georgia" panose="02040502050405020303" pitchFamily="18" charset="0"/>
            </a:endParaRPr>
          </a:p>
          <a:p>
            <a:pPr marL="514350" indent="-514350" algn="just">
              <a:lnSpc>
                <a:spcPts val="3359"/>
              </a:lnSpc>
              <a:buFont typeface="+mj-lt"/>
              <a:buAutoNum type="arabicPeriod"/>
            </a:pPr>
            <a:r>
              <a:rPr lang="ro-RO" sz="3200" b="1" i="1" spc="-1" dirty="0">
                <a:solidFill>
                  <a:srgbClr val="000000"/>
                </a:solidFill>
                <a:latin typeface="Georgia" panose="02040502050405020303" pitchFamily="18" charset="0"/>
              </a:rPr>
              <a:t>Producția avansată</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Această strategie se concentrează pe valorificarea expertizei de producție a unei regiuni pentru a trece la procese de producție inovatoare și de înaltă tehnologie</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Exemplele includ dezvoltarea tehnologiei 3D, robotica și Internetul.</a:t>
            </a:r>
            <a:endParaRPr lang="sl-SI" sz="3200" spc="-1" dirty="0">
              <a:solidFill>
                <a:srgbClr val="000000"/>
              </a:solidFill>
              <a:latin typeface="Georgia" panose="02040502050405020303" pitchFamily="18" charset="0"/>
            </a:endParaRPr>
          </a:p>
          <a:p>
            <a:pPr marL="514350" indent="-514350" algn="just">
              <a:lnSpc>
                <a:spcPts val="3359"/>
              </a:lnSpc>
              <a:buFont typeface="+mj-lt"/>
              <a:buAutoNum type="arabicPeriod"/>
            </a:pPr>
            <a:r>
              <a:rPr lang="ro-RO" sz="3200" b="1" i="1" spc="-1" dirty="0">
                <a:solidFill>
                  <a:srgbClr val="000000"/>
                </a:solidFill>
                <a:latin typeface="Georgia" panose="02040502050405020303" pitchFamily="18" charset="0"/>
              </a:rPr>
              <a:t>Economia digitală</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Această strategie se concentreează pe dezvoltarea infrastructurii și a ecosistemului necesare pentru a sprijini creșterea economiei digitale. Aceasta include dezvoltarea accesului la internet de mare viteză, crearea incubatoarelor și a acceleratoarelor pentru startup-uri și dezvoltarea unei forțe de muncă calificate în domenii precum știința datelor, dezvoltarea de software și securitatea cibernetică.</a:t>
            </a:r>
            <a:endParaRPr lang="sl-SI" sz="3200" spc="-1" dirty="0">
              <a:solidFill>
                <a:srgbClr val="000000"/>
              </a:solidFill>
              <a:latin typeface="Georgia" panose="02040502050405020303" pitchFamily="18" charset="0"/>
            </a:endParaRPr>
          </a:p>
          <a:p>
            <a:pPr algn="just">
              <a:lnSpc>
                <a:spcPts val="3359"/>
              </a:lnSpc>
            </a:pPr>
            <a:endParaRPr lang="en-US" sz="3200" spc="-1" dirty="0">
              <a:solidFill>
                <a:srgbClr val="000000"/>
              </a:solidFill>
              <a:latin typeface="Georgia" panose="02040502050405020303" pitchFamily="18" charset="0"/>
            </a:endParaRPr>
          </a:p>
        </p:txBody>
      </p:sp>
      <p:pic>
        <p:nvPicPr>
          <p:cNvPr id="149" name="Picture 6"/>
          <p:cNvPicPr/>
          <p:nvPr/>
        </p:nvPicPr>
        <p:blipFill>
          <a:blip r:embed="rId2"/>
          <a:stretch/>
        </p:blipFill>
        <p:spPr>
          <a:xfrm rot="17403600">
            <a:off x="-5281364" y="7910444"/>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2" name="TextBox 4">
            <a:extLst>
              <a:ext uri="{FF2B5EF4-FFF2-40B4-BE49-F238E27FC236}">
                <a16:creationId xmlns:a16="http://schemas.microsoft.com/office/drawing/2014/main" id="{C31ACFA9-8774-F3CA-4750-D183FBC1B0FA}"/>
              </a:ext>
            </a:extLst>
          </p:cNvPr>
          <p:cNvSpPr/>
          <p:nvPr/>
        </p:nvSpPr>
        <p:spPr>
          <a:xfrm>
            <a:off x="1666800" y="1096376"/>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27353167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666800" y="3785042"/>
            <a:ext cx="15492480" cy="523220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ro-RO" sz="3200" spc="-1" dirty="0">
                <a:solidFill>
                  <a:srgbClr val="000000"/>
                </a:solidFill>
                <a:latin typeface="Georgia" panose="02040502050405020303" pitchFamily="18" charset="0"/>
              </a:rPr>
              <a:t>Câteva exemple de strategii de specializare inteligentă includ</a:t>
            </a:r>
            <a:r>
              <a:rPr lang="sl-SI" sz="3200" spc="-1" dirty="0">
                <a:solidFill>
                  <a:srgbClr val="000000"/>
                </a:solidFill>
                <a:latin typeface="Georgia" panose="02040502050405020303" pitchFamily="18" charset="0"/>
              </a:rPr>
              <a:t> (2/3) </a:t>
            </a:r>
            <a:r>
              <a:rPr lang="en-US" sz="3200" spc="-1" dirty="0">
                <a:solidFill>
                  <a:srgbClr val="000000"/>
                </a:solidFill>
                <a:latin typeface="Georgia" panose="02040502050405020303" pitchFamily="18" charset="0"/>
              </a:rPr>
              <a:t>:</a:t>
            </a:r>
            <a:endParaRPr lang="sl-SI" sz="3200" spc="-1" dirty="0">
              <a:solidFill>
                <a:srgbClr val="000000"/>
              </a:solidFill>
              <a:latin typeface="Georgia" panose="02040502050405020303" pitchFamily="18" charset="0"/>
            </a:endParaRPr>
          </a:p>
          <a:p>
            <a:pPr algn="just">
              <a:lnSpc>
                <a:spcPts val="3359"/>
              </a:lnSpc>
            </a:pPr>
            <a:endParaRPr lang="sl-SI" sz="3200" spc="-1" dirty="0">
              <a:solidFill>
                <a:srgbClr val="000000"/>
              </a:solidFill>
              <a:latin typeface="Georgia" panose="02040502050405020303" pitchFamily="18" charset="0"/>
            </a:endParaRPr>
          </a:p>
          <a:p>
            <a:pPr marL="514350" indent="-514350" algn="just">
              <a:lnSpc>
                <a:spcPts val="3359"/>
              </a:lnSpc>
              <a:buFont typeface="+mj-lt"/>
              <a:buAutoNum type="arabicPeriod" startAt="3"/>
            </a:pPr>
            <a:r>
              <a:rPr lang="ro-RO" sz="3200" b="1" i="1" spc="-1" dirty="0">
                <a:solidFill>
                  <a:srgbClr val="000000"/>
                </a:solidFill>
                <a:latin typeface="Georgia" panose="02040502050405020303" pitchFamily="18" charset="0"/>
              </a:rPr>
              <a:t>Energia curată</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Această strategie se concentrează pe valorificarea resurselor naturale și pe experiența unei regiuni în domeniul energiei regenerabile pentru a dezvolta un avantaj competitiv în sectorul energiei curate</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Exemplele includ dezvoltarea energiei eoliene și solare, precum și dezvoltarea tehnologiilor de stocare a energiei.</a:t>
            </a:r>
            <a:endParaRPr lang="en-US" sz="3200" spc="-1" dirty="0">
              <a:solidFill>
                <a:srgbClr val="000000"/>
              </a:solidFill>
              <a:latin typeface="Georgia" panose="02040502050405020303" pitchFamily="18" charset="0"/>
            </a:endParaRPr>
          </a:p>
          <a:p>
            <a:pPr marL="514350" indent="-514350" algn="just">
              <a:lnSpc>
                <a:spcPts val="3359"/>
              </a:lnSpc>
              <a:buFont typeface="+mj-lt"/>
              <a:buAutoNum type="arabicPeriod" startAt="3"/>
            </a:pPr>
            <a:endParaRPr lang="en-US" sz="3200" spc="-1" dirty="0">
              <a:solidFill>
                <a:srgbClr val="000000"/>
              </a:solidFill>
              <a:latin typeface="Georgia" panose="02040502050405020303" pitchFamily="18" charset="0"/>
            </a:endParaRPr>
          </a:p>
          <a:p>
            <a:pPr marL="514350" indent="-514350" algn="just">
              <a:lnSpc>
                <a:spcPts val="3359"/>
              </a:lnSpc>
              <a:buFont typeface="+mj-lt"/>
              <a:buAutoNum type="arabicPeriod" startAt="3"/>
            </a:pPr>
            <a:r>
              <a:rPr lang="ro-RO" sz="3200" b="1" spc="-1" dirty="0">
                <a:solidFill>
                  <a:srgbClr val="000000"/>
                </a:solidFill>
                <a:latin typeface="Georgia" panose="02040502050405020303" pitchFamily="18" charset="0"/>
              </a:rPr>
              <a:t>Științe ale vieții și asistență medicală</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Această strategie se concentrează pe valorificarea expertizei existente a unei regiuni în științele vieții și asistența medicală pentru a dezvolta un avantaj competitiv în domenii precum biotehnologia, dispozitivele medicale și sănătatea digitală.</a:t>
            </a:r>
            <a:endParaRPr lang="en-US" sz="3200" spc="-1" dirty="0">
              <a:solidFill>
                <a:srgbClr val="000000"/>
              </a:solidFill>
              <a:latin typeface="Georgia" panose="02040502050405020303" pitchFamily="18" charset="0"/>
            </a:endParaRPr>
          </a:p>
        </p:txBody>
      </p:sp>
      <p:pic>
        <p:nvPicPr>
          <p:cNvPr id="149" name="Picture 6"/>
          <p:cNvPicPr/>
          <p:nvPr/>
        </p:nvPicPr>
        <p:blipFill>
          <a:blip r:embed="rId2"/>
          <a:stretch/>
        </p:blipFill>
        <p:spPr>
          <a:xfrm rot="17403600">
            <a:off x="-4901962" y="8205306"/>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712541" y="9506009"/>
            <a:ext cx="3710520" cy="779040"/>
          </a:xfrm>
          <a:prstGeom prst="rect">
            <a:avLst/>
          </a:prstGeom>
          <a:ln w="0">
            <a:noFill/>
          </a:ln>
        </p:spPr>
      </p:pic>
      <p:sp>
        <p:nvSpPr>
          <p:cNvPr id="2" name="TextBox 4">
            <a:extLst>
              <a:ext uri="{FF2B5EF4-FFF2-40B4-BE49-F238E27FC236}">
                <a16:creationId xmlns:a16="http://schemas.microsoft.com/office/drawing/2014/main" id="{DE05E1A7-9817-0D82-272C-5D273D85CC82}"/>
              </a:ext>
            </a:extLst>
          </p:cNvPr>
          <p:cNvSpPr/>
          <p:nvPr/>
        </p:nvSpPr>
        <p:spPr>
          <a:xfrm>
            <a:off x="1666800" y="1096376"/>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1252670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666800" y="4274438"/>
            <a:ext cx="15492480" cy="261610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ro-RO" sz="3200" spc="-1" dirty="0">
                <a:solidFill>
                  <a:srgbClr val="000000"/>
                </a:solidFill>
                <a:latin typeface="Georgia" panose="02040502050405020303" pitchFamily="18" charset="0"/>
              </a:rPr>
              <a:t>Câteva exemple de strategii de specializare inteligentă includ </a:t>
            </a:r>
            <a:r>
              <a:rPr lang="sl-SI" sz="3200" spc="-1" dirty="0">
                <a:solidFill>
                  <a:srgbClr val="000000"/>
                </a:solidFill>
                <a:latin typeface="Georgia" panose="02040502050405020303" pitchFamily="18" charset="0"/>
              </a:rPr>
              <a:t>(3/3)</a:t>
            </a:r>
            <a:r>
              <a:rPr lang="en-US" sz="3200" spc="-1" dirty="0">
                <a:solidFill>
                  <a:srgbClr val="000000"/>
                </a:solidFill>
                <a:latin typeface="Georgia" panose="02040502050405020303" pitchFamily="18" charset="0"/>
              </a:rPr>
              <a:t>:</a:t>
            </a:r>
            <a:r>
              <a:rPr lang="sl-SI" sz="3200" spc="-1" dirty="0">
                <a:solidFill>
                  <a:srgbClr val="000000"/>
                </a:solidFill>
                <a:latin typeface="Georgia" panose="02040502050405020303" pitchFamily="18" charset="0"/>
              </a:rPr>
              <a:t> </a:t>
            </a:r>
          </a:p>
          <a:p>
            <a:pPr algn="just">
              <a:lnSpc>
                <a:spcPts val="3359"/>
              </a:lnSpc>
            </a:pPr>
            <a:endParaRPr lang="sl-SI" sz="3200" spc="-1" dirty="0">
              <a:solidFill>
                <a:srgbClr val="000000"/>
              </a:solidFill>
              <a:latin typeface="Georgia" panose="02040502050405020303" pitchFamily="18" charset="0"/>
            </a:endParaRPr>
          </a:p>
          <a:p>
            <a:pPr marL="514350" indent="-514350" algn="just">
              <a:lnSpc>
                <a:spcPts val="3359"/>
              </a:lnSpc>
              <a:buFont typeface="+mj-lt"/>
              <a:buAutoNum type="arabicPeriod" startAt="5"/>
            </a:pPr>
            <a:r>
              <a:rPr lang="ro-RO" sz="3200" b="1" i="1" spc="-1" dirty="0">
                <a:solidFill>
                  <a:srgbClr val="000000"/>
                </a:solidFill>
                <a:latin typeface="Georgia" panose="02040502050405020303" pitchFamily="18" charset="0"/>
              </a:rPr>
              <a:t>Industrii culturale și creative</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Această strategie se concentrează pe valorificarea caracteristicilor culturale unice ale unei regiuni și a talentului creativ, pentru a dezvolta un avantaj competitiv în domenii precum design, arhitectură, muzică și film</a:t>
            </a:r>
            <a:r>
              <a:rPr lang="en-US" sz="3200" spc="-1" dirty="0">
                <a:solidFill>
                  <a:srgbClr val="000000"/>
                </a:solidFill>
                <a:latin typeface="Georgia" panose="02040502050405020303" pitchFamily="18" charset="0"/>
              </a:rPr>
              <a:t>.</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2" name="TextBox 4">
            <a:extLst>
              <a:ext uri="{FF2B5EF4-FFF2-40B4-BE49-F238E27FC236}">
                <a16:creationId xmlns:a16="http://schemas.microsoft.com/office/drawing/2014/main" id="{3BF13AAD-F572-8F60-7857-4E42BE9DB340}"/>
              </a:ext>
            </a:extLst>
          </p:cNvPr>
          <p:cNvSpPr/>
          <p:nvPr/>
        </p:nvSpPr>
        <p:spPr>
          <a:xfrm>
            <a:off x="1666800" y="1096376"/>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4620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666800" y="3885858"/>
            <a:ext cx="15492480" cy="436016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ro-RO" sz="3200" spc="-1" dirty="0">
                <a:solidFill>
                  <a:srgbClr val="000000"/>
                </a:solidFill>
                <a:latin typeface="Georgia" panose="02040502050405020303" pitchFamily="18" charset="0"/>
              </a:rPr>
              <a:t>Câteva exemple de strategii de specializare inteligentă de succes se regăsesc în </a:t>
            </a:r>
            <a:r>
              <a:rPr lang="sl-SI" sz="3200" spc="-1" dirty="0">
                <a:solidFill>
                  <a:srgbClr val="000000"/>
                </a:solidFill>
                <a:latin typeface="Georgia" panose="02040502050405020303" pitchFamily="18" charset="0"/>
              </a:rPr>
              <a:t>(1/2)</a:t>
            </a:r>
            <a:r>
              <a:rPr lang="en-US" sz="3200" spc="-1" dirty="0">
                <a:solidFill>
                  <a:srgbClr val="000000"/>
                </a:solidFill>
                <a:latin typeface="Georgia" panose="02040502050405020303" pitchFamily="18" charset="0"/>
              </a:rPr>
              <a:t>:</a:t>
            </a:r>
            <a:r>
              <a:rPr lang="sl-SI" sz="3200" spc="-1" dirty="0">
                <a:solidFill>
                  <a:srgbClr val="000000"/>
                </a:solidFill>
                <a:latin typeface="Georgia" panose="02040502050405020303" pitchFamily="18" charset="0"/>
              </a:rPr>
              <a:t> </a:t>
            </a:r>
          </a:p>
          <a:p>
            <a:pPr marL="514350" indent="-514350" algn="just">
              <a:lnSpc>
                <a:spcPts val="3359"/>
              </a:lnSpc>
              <a:buFont typeface="+mj-lt"/>
              <a:buAutoNum type="arabicPeriod"/>
            </a:pPr>
            <a:r>
              <a:rPr lang="en-US" sz="3200" b="1" i="1" spc="-1" dirty="0">
                <a:solidFill>
                  <a:srgbClr val="000000"/>
                </a:solidFill>
                <a:latin typeface="Georgia" panose="02040502050405020303" pitchFamily="18" charset="0"/>
              </a:rPr>
              <a:t>Catalonia, Spa</a:t>
            </a:r>
            <a:r>
              <a:rPr lang="ro-RO" sz="3200" b="1" i="1" spc="-1" dirty="0">
                <a:solidFill>
                  <a:srgbClr val="000000"/>
                </a:solidFill>
                <a:latin typeface="Georgia" panose="02040502050405020303" pitchFamily="18" charset="0"/>
              </a:rPr>
              <a:t>nia</a:t>
            </a:r>
            <a:r>
              <a:rPr lang="en-US" sz="3200" spc="-1" dirty="0">
                <a:solidFill>
                  <a:srgbClr val="000000"/>
                </a:solidFill>
                <a:latin typeface="Georgia" panose="02040502050405020303" pitchFamily="18" charset="0"/>
              </a:rPr>
              <a:t>: </a:t>
            </a:r>
            <a:r>
              <a:rPr lang="ro-RO" sz="3200" spc="-1" dirty="0">
                <a:solidFill>
                  <a:srgbClr val="000000"/>
                </a:solidFill>
                <a:latin typeface="Georgia" panose="02040502050405020303" pitchFamily="18" charset="0"/>
              </a:rPr>
              <a:t>Catalonia a dezvoltat o strategie de specializare inteligentă axată pe economia digitală, cu un accent deosebit pe dezvoltarea industriei mobile și a jocurilor video</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Această strategie a dus la crearea a pesste 15.000 de locuri de muncă și la înființarea a peste 400 de startup-uri.</a:t>
            </a:r>
            <a:endParaRPr lang="sl-SI" sz="3200" spc="-1" dirty="0">
              <a:solidFill>
                <a:srgbClr val="000000"/>
              </a:solidFill>
              <a:latin typeface="Georgia" panose="02040502050405020303" pitchFamily="18" charset="0"/>
            </a:endParaRPr>
          </a:p>
          <a:p>
            <a:pPr marL="514350" indent="-514350" algn="just">
              <a:lnSpc>
                <a:spcPts val="3359"/>
              </a:lnSpc>
              <a:buFont typeface="+mj-lt"/>
              <a:buAutoNum type="arabicPeriod"/>
            </a:pPr>
            <a:r>
              <a:rPr lang="en-US" sz="3200" b="1" i="1" spc="-1" dirty="0">
                <a:solidFill>
                  <a:srgbClr val="000000"/>
                </a:solidFill>
                <a:latin typeface="Georgia" panose="02040502050405020303" pitchFamily="18" charset="0"/>
              </a:rPr>
              <a:t>Saxon</a:t>
            </a:r>
            <a:r>
              <a:rPr lang="ro-RO" sz="3200" b="1" i="1" spc="-1" dirty="0">
                <a:solidFill>
                  <a:srgbClr val="000000"/>
                </a:solidFill>
                <a:latin typeface="Georgia" panose="02040502050405020303" pitchFamily="18" charset="0"/>
              </a:rPr>
              <a:t>ia</a:t>
            </a:r>
            <a:r>
              <a:rPr lang="en-US" sz="3200" b="1" i="1" spc="-1" dirty="0">
                <a:solidFill>
                  <a:srgbClr val="000000"/>
                </a:solidFill>
                <a:latin typeface="Georgia" panose="02040502050405020303" pitchFamily="18" charset="0"/>
              </a:rPr>
              <a:t>-Anhalt, German</a:t>
            </a:r>
            <a:r>
              <a:rPr lang="ro-RO" sz="3200" b="1" i="1" spc="-1" dirty="0">
                <a:solidFill>
                  <a:srgbClr val="000000"/>
                </a:solidFill>
                <a:latin typeface="Georgia" panose="02040502050405020303" pitchFamily="18" charset="0"/>
              </a:rPr>
              <a:t>ia</a:t>
            </a:r>
            <a:r>
              <a:rPr lang="en-US" sz="3200" spc="-1" dirty="0">
                <a:solidFill>
                  <a:srgbClr val="000000"/>
                </a:solidFill>
                <a:latin typeface="Georgia" panose="02040502050405020303" pitchFamily="18" charset="0"/>
              </a:rPr>
              <a:t>: Saxon</a:t>
            </a:r>
            <a:r>
              <a:rPr lang="ro-RO" sz="3200" spc="-1" dirty="0">
                <a:solidFill>
                  <a:srgbClr val="000000"/>
                </a:solidFill>
                <a:latin typeface="Georgia" panose="02040502050405020303" pitchFamily="18" charset="0"/>
              </a:rPr>
              <a:t>ia</a:t>
            </a:r>
            <a:r>
              <a:rPr lang="en-US" sz="3200" spc="-1" dirty="0">
                <a:solidFill>
                  <a:srgbClr val="000000"/>
                </a:solidFill>
                <a:latin typeface="Georgia" panose="02040502050405020303" pitchFamily="18" charset="0"/>
              </a:rPr>
              <a:t>-Anhalt </a:t>
            </a:r>
            <a:r>
              <a:rPr lang="ro-RO" sz="3200" spc="-1" dirty="0">
                <a:solidFill>
                  <a:srgbClr val="000000"/>
                </a:solidFill>
                <a:latin typeface="Georgia" panose="02040502050405020303" pitchFamily="18" charset="0"/>
              </a:rPr>
              <a:t>a dezvoltat o strategie de specializare inteligentă axată pe dezvoltarea unei economii cu hidrogen, valorificând expertiza regiunii în inginerie chimică și energie regenerabilă. Acestă strategie a dus la înființarea mai multor companii noi și la crearea a peste 5.000 de locuri de muncă.</a:t>
            </a:r>
            <a:endParaRPr lang="en-US" sz="3200" spc="-1" dirty="0">
              <a:solidFill>
                <a:srgbClr val="000000"/>
              </a:solidFill>
              <a:latin typeface="Georgia" panose="02040502050405020303" pitchFamily="18" charset="0"/>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2" name="TextBox 4">
            <a:extLst>
              <a:ext uri="{FF2B5EF4-FFF2-40B4-BE49-F238E27FC236}">
                <a16:creationId xmlns:a16="http://schemas.microsoft.com/office/drawing/2014/main" id="{DEAE948F-8643-1D23-965C-72FD244E5CA4}"/>
              </a:ext>
            </a:extLst>
          </p:cNvPr>
          <p:cNvSpPr/>
          <p:nvPr/>
        </p:nvSpPr>
        <p:spPr>
          <a:xfrm>
            <a:off x="1666800" y="1096376"/>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474506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666800" y="4274042"/>
            <a:ext cx="15492480" cy="305211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lnSpc>
                <a:spcPts val="3359"/>
              </a:lnSpc>
            </a:pPr>
            <a:r>
              <a:rPr lang="ro-RO" sz="3200" spc="-1" dirty="0">
                <a:solidFill>
                  <a:srgbClr val="000000"/>
                </a:solidFill>
                <a:latin typeface="Georgia" panose="02040502050405020303" pitchFamily="18" charset="0"/>
              </a:rPr>
              <a:t>Câteva exemple de strategii de specializare inteligentă de succes se regăsesc în </a:t>
            </a:r>
            <a:r>
              <a:rPr lang="sl-SI" sz="3200" spc="-1" dirty="0">
                <a:solidFill>
                  <a:srgbClr val="000000"/>
                </a:solidFill>
                <a:latin typeface="Georgia" panose="02040502050405020303" pitchFamily="18" charset="0"/>
              </a:rPr>
              <a:t>(2/2)</a:t>
            </a:r>
            <a:r>
              <a:rPr lang="en-US" sz="3200" spc="-1" dirty="0">
                <a:solidFill>
                  <a:srgbClr val="000000"/>
                </a:solidFill>
                <a:latin typeface="Georgia" panose="02040502050405020303" pitchFamily="18" charset="0"/>
              </a:rPr>
              <a:t>:</a:t>
            </a:r>
            <a:r>
              <a:rPr lang="sl-SI" sz="3200" spc="-1" dirty="0">
                <a:solidFill>
                  <a:srgbClr val="000000"/>
                </a:solidFill>
                <a:latin typeface="Georgia" panose="02040502050405020303" pitchFamily="18" charset="0"/>
              </a:rPr>
              <a:t> </a:t>
            </a:r>
          </a:p>
          <a:p>
            <a:pPr algn="just">
              <a:lnSpc>
                <a:spcPts val="3359"/>
              </a:lnSpc>
            </a:pPr>
            <a:endParaRPr lang="sl-SI" sz="3200" spc="-1" dirty="0">
              <a:solidFill>
                <a:srgbClr val="000000"/>
              </a:solidFill>
              <a:latin typeface="Georgia" panose="02040502050405020303" pitchFamily="18" charset="0"/>
            </a:endParaRPr>
          </a:p>
          <a:p>
            <a:pPr marL="514350" indent="-514350" algn="just">
              <a:lnSpc>
                <a:spcPts val="3359"/>
              </a:lnSpc>
              <a:buFont typeface="+mj-lt"/>
              <a:buAutoNum type="arabicPeriod" startAt="3"/>
            </a:pPr>
            <a:r>
              <a:rPr lang="en-US" sz="3200" b="1" i="1" spc="-1" dirty="0">
                <a:solidFill>
                  <a:srgbClr val="000000"/>
                </a:solidFill>
                <a:latin typeface="Georgia" panose="02040502050405020303" pitchFamily="18" charset="0"/>
              </a:rPr>
              <a:t>Brabant</a:t>
            </a:r>
            <a:r>
              <a:rPr lang="ro-RO" sz="3200" b="1" i="1" spc="-1" dirty="0">
                <a:solidFill>
                  <a:srgbClr val="000000"/>
                </a:solidFill>
                <a:latin typeface="Georgia" panose="02040502050405020303" pitchFamily="18" charset="0"/>
              </a:rPr>
              <a:t>ul de Nord</a:t>
            </a:r>
            <a:r>
              <a:rPr lang="en-US" sz="3200" b="1" i="1" spc="-1" dirty="0">
                <a:solidFill>
                  <a:srgbClr val="000000"/>
                </a:solidFill>
                <a:latin typeface="Georgia" panose="02040502050405020303" pitchFamily="18" charset="0"/>
              </a:rPr>
              <a:t>, </a:t>
            </a:r>
            <a:r>
              <a:rPr lang="ro-RO" sz="3200" b="1" i="1" spc="-1" dirty="0">
                <a:solidFill>
                  <a:srgbClr val="000000"/>
                </a:solidFill>
                <a:latin typeface="Georgia" panose="02040502050405020303" pitchFamily="18" charset="0"/>
              </a:rPr>
              <a:t>Olanda</a:t>
            </a:r>
            <a:r>
              <a:rPr lang="en-US" sz="3200" spc="-1" dirty="0">
                <a:solidFill>
                  <a:srgbClr val="000000"/>
                </a:solidFill>
                <a:latin typeface="Georgia" panose="02040502050405020303" pitchFamily="18" charset="0"/>
              </a:rPr>
              <a:t>:</a:t>
            </a:r>
            <a:r>
              <a:rPr lang="ro-RO" sz="3200" spc="-1" dirty="0">
                <a:solidFill>
                  <a:srgbClr val="000000"/>
                </a:solidFill>
                <a:latin typeface="Georgia" panose="02040502050405020303" pitchFamily="18" charset="0"/>
              </a:rPr>
              <a:t> Brabantul de Nord a dezvoltat o strategie de specializare inteligentă axată pe dezvoltarea de sisteme și materiale de înaltă tehnologie, valorificând expertiza regiunii în inginerie și inovare. Această strategie a dus la înființarea mai multor companii noi și la crearea a peste 10.000 de locuri de muncă.</a:t>
            </a:r>
            <a:endParaRPr lang="en-US" sz="3200" spc="-1" dirty="0">
              <a:solidFill>
                <a:srgbClr val="000000"/>
              </a:solidFill>
              <a:latin typeface="Georgia" panose="02040502050405020303" pitchFamily="18" charset="0"/>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2" name="TextBox 4">
            <a:extLst>
              <a:ext uri="{FF2B5EF4-FFF2-40B4-BE49-F238E27FC236}">
                <a16:creationId xmlns:a16="http://schemas.microsoft.com/office/drawing/2014/main" id="{57813C60-8BD0-04F7-EECC-E3CFF70891EF}"/>
              </a:ext>
            </a:extLst>
          </p:cNvPr>
          <p:cNvSpPr/>
          <p:nvPr/>
        </p:nvSpPr>
        <p:spPr>
          <a:xfrm>
            <a:off x="1666800" y="1096376"/>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3916760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5951717" y="7061729"/>
            <a:ext cx="6384565" cy="2091470"/>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0" name="TextBox 8"/>
          <p:cNvSpPr/>
          <p:nvPr/>
        </p:nvSpPr>
        <p:spPr>
          <a:xfrm>
            <a:off x="1252674" y="3952839"/>
            <a:ext cx="15952484" cy="301621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en-US" sz="2800" dirty="0" err="1">
                <a:latin typeface="Georgia" panose="02040502050405020303" pitchFamily="18" charset="0"/>
              </a:rPr>
              <a:t>OpenProject</a:t>
            </a:r>
            <a:r>
              <a:rPr lang="en-US" sz="2800" dirty="0">
                <a:latin typeface="Georgia" panose="02040502050405020303" pitchFamily="18" charset="0"/>
              </a:rPr>
              <a:t> </a:t>
            </a:r>
            <a:r>
              <a:rPr lang="ro-RO" sz="2800" dirty="0">
                <a:latin typeface="Georgia" panose="02040502050405020303" pitchFamily="18" charset="0"/>
              </a:rPr>
              <a:t>este</a:t>
            </a:r>
            <a:r>
              <a:rPr lang="sl-SI" sz="2800" dirty="0">
                <a:latin typeface="Georgia" panose="02040502050405020303" pitchFamily="18" charset="0"/>
              </a:rPr>
              <a:t>:</a:t>
            </a:r>
          </a:p>
          <a:p>
            <a:pPr marL="342900" indent="-342900" algn="just">
              <a:buFont typeface="Arial" panose="020B0604020202020204" pitchFamily="34" charset="0"/>
              <a:buChar char="•"/>
            </a:pPr>
            <a:r>
              <a:rPr lang="en-US" sz="2800" b="1" dirty="0">
                <a:latin typeface="Georgia" panose="02040502050405020303" pitchFamily="18" charset="0"/>
              </a:rPr>
              <a:t>software</a:t>
            </a:r>
            <a:r>
              <a:rPr lang="en-US" sz="2800" dirty="0">
                <a:latin typeface="Georgia" panose="02040502050405020303" pitchFamily="18" charset="0"/>
              </a:rPr>
              <a:t> </a:t>
            </a:r>
            <a:r>
              <a:rPr lang="ro-RO" sz="2800" dirty="0">
                <a:latin typeface="Georgia" panose="02040502050405020303" pitchFamily="18" charset="0"/>
              </a:rPr>
              <a:t>gratuit, de tip open </a:t>
            </a:r>
            <a:r>
              <a:rPr lang="ro-RO" sz="2800" dirty="0" err="1">
                <a:latin typeface="Georgia" panose="02040502050405020303" pitchFamily="18" charset="0"/>
              </a:rPr>
              <a:t>source</a:t>
            </a:r>
            <a:r>
              <a:rPr lang="ro-RO" sz="2800" dirty="0">
                <a:latin typeface="Georgia" panose="02040502050405020303" pitchFamily="18" charset="0"/>
              </a:rPr>
              <a:t>, destinat atât  </a:t>
            </a:r>
            <a:r>
              <a:rPr lang="ro-RO" sz="2800" b="1" dirty="0">
                <a:latin typeface="Georgia" panose="02040502050405020303" pitchFamily="18" charset="0"/>
              </a:rPr>
              <a:t>managementului clasic de proiect, cât celui  agil </a:t>
            </a:r>
            <a:r>
              <a:rPr lang="ro-RO" sz="2800" dirty="0">
                <a:latin typeface="Georgia" panose="02040502050405020303" pitchFamily="18" charset="0"/>
              </a:rPr>
              <a:t>pentru a susține echipele de-a lungul</a:t>
            </a:r>
            <a:r>
              <a:rPr lang="en-US" sz="2800" dirty="0">
                <a:latin typeface="Georgia" panose="02040502050405020303" pitchFamily="18" charset="0"/>
              </a:rPr>
              <a:t> </a:t>
            </a:r>
            <a:r>
              <a:rPr lang="ro-RO" sz="2800" u="sng" dirty="0">
                <a:solidFill>
                  <a:srgbClr val="0000FF"/>
                </a:solidFill>
                <a:latin typeface="Georgia" panose="02040502050405020303" pitchFamily="18" charset="0"/>
              </a:rPr>
              <a:t>întregului ciclu de viață al proiectului</a:t>
            </a:r>
            <a:r>
              <a:rPr lang="sl-SI" sz="2800" u="sng" dirty="0">
                <a:solidFill>
                  <a:srgbClr val="0000FF"/>
                </a:solidFill>
                <a:latin typeface="Georgia" panose="02040502050405020303" pitchFamily="18" charset="0"/>
              </a:rPr>
              <a:t>;</a:t>
            </a:r>
          </a:p>
          <a:p>
            <a:pPr marL="342900" indent="-342900" algn="just">
              <a:buFont typeface="Arial" panose="020B0604020202020204" pitchFamily="34" charset="0"/>
              <a:buChar char="•"/>
            </a:pPr>
            <a:r>
              <a:rPr lang="ro-RO" sz="2800" dirty="0">
                <a:latin typeface="Georgia" panose="02040502050405020303" pitchFamily="18" charset="0"/>
              </a:rPr>
              <a:t>disponibil în mai mult de 30 de limbi</a:t>
            </a:r>
            <a:r>
              <a:rPr lang="en-GB" sz="2800" dirty="0">
                <a:latin typeface="Georgia" panose="02040502050405020303" pitchFamily="18" charset="0"/>
              </a:rPr>
              <a:t>;</a:t>
            </a:r>
            <a:r>
              <a:rPr lang="ro-RO" sz="2800" dirty="0">
                <a:latin typeface="Georgia" panose="02040502050405020303" pitchFamily="18" charset="0"/>
              </a:rPr>
              <a:t> </a:t>
            </a:r>
          </a:p>
          <a:p>
            <a:pPr marL="342900" indent="-342900" algn="just">
              <a:buFont typeface="Arial" panose="020B0604020202020204" pitchFamily="34" charset="0"/>
              <a:buChar char="•"/>
            </a:pPr>
            <a:r>
              <a:rPr lang="ro-RO" sz="2800" dirty="0">
                <a:latin typeface="Georgia" panose="02040502050405020303" pitchFamily="18" charset="0"/>
              </a:rPr>
              <a:t>licențiat sub GNU GPL V3</a:t>
            </a:r>
            <a:r>
              <a:rPr lang="en-US" sz="2800" dirty="0">
                <a:latin typeface="Georgia" panose="02040502050405020303" pitchFamily="18" charset="0"/>
              </a:rPr>
              <a:t>. </a:t>
            </a:r>
            <a:r>
              <a:rPr lang="ro-RO" sz="2800" dirty="0">
                <a:latin typeface="Georgia" panose="02040502050405020303" pitchFamily="18" charset="0"/>
              </a:rPr>
              <a:t>Codul sursă este publicat gratuit pe</a:t>
            </a:r>
            <a:r>
              <a:rPr lang="en-US" sz="2800" dirty="0">
                <a:latin typeface="Georgia" panose="02040502050405020303" pitchFamily="18" charset="0"/>
              </a:rPr>
              <a:t> </a:t>
            </a:r>
            <a:r>
              <a:rPr lang="en-US" sz="2800" dirty="0">
                <a:latin typeface="Georgia" panose="02040502050405020303" pitchFamily="18" charset="0"/>
                <a:hlinkClick r:id="rId6"/>
              </a:rPr>
              <a:t>GitHub</a:t>
            </a:r>
            <a:r>
              <a:rPr lang="sl-SI" sz="2800" dirty="0">
                <a:latin typeface="Georgia" panose="02040502050405020303" pitchFamily="18" charset="0"/>
              </a:rPr>
              <a:t>;</a:t>
            </a:r>
          </a:p>
          <a:p>
            <a:pPr marL="342900" indent="-342900" algn="just">
              <a:buFont typeface="Arial" panose="020B0604020202020204" pitchFamily="34" charset="0"/>
              <a:buChar char="•"/>
            </a:pPr>
            <a:r>
              <a:rPr lang="sl-SI" sz="2800" dirty="0">
                <a:latin typeface="Georgia" panose="02040502050405020303" pitchFamily="18" charset="0"/>
              </a:rPr>
              <a:t>oferă abonamente pătite, de tip Enterprise-on-premise Edition sau </a:t>
            </a:r>
            <a:r>
              <a:rPr lang="sl-SI" sz="2800" dirty="0">
                <a:latin typeface="Georgia" panose="02040502050405020303" pitchFamily="18" charset="0"/>
                <a:hlinkClick r:id="rId7"/>
              </a:rPr>
              <a:t>Community Edition</a:t>
            </a:r>
            <a:r>
              <a:rPr lang="sl-SI" sz="2800" dirty="0">
                <a:latin typeface="Georgia" panose="02040502050405020303" pitchFamily="18" charset="0"/>
              </a:rPr>
              <a:t>; </a:t>
            </a:r>
          </a:p>
          <a:p>
            <a:pPr marL="342900" indent="-342900" algn="just">
              <a:buFont typeface="Arial" panose="020B0604020202020204" pitchFamily="34" charset="0"/>
              <a:buChar char="•"/>
            </a:pPr>
            <a:r>
              <a:rPr lang="ro-RO" sz="2800" dirty="0">
                <a:latin typeface="Georgia" panose="02040502050405020303" pitchFamily="18" charset="0"/>
              </a:rPr>
              <a:t>dezvoltat din 2011 </a:t>
            </a:r>
            <a:r>
              <a:rPr lang="sl-SI" sz="2800" dirty="0">
                <a:latin typeface="Georgia" panose="02040502050405020303" pitchFamily="18" charset="0"/>
              </a:rPr>
              <a:t>(</a:t>
            </a:r>
            <a:r>
              <a:rPr lang="ro-RO" sz="2800" dirty="0">
                <a:latin typeface="Georgia" panose="02040502050405020303" pitchFamily="18" charset="0"/>
              </a:rPr>
              <a:t>ramură depreciată a </a:t>
            </a:r>
            <a:r>
              <a:rPr lang="ro-RO" sz="2800" dirty="0" err="1">
                <a:latin typeface="Georgia" panose="02040502050405020303" pitchFamily="18" charset="0"/>
              </a:rPr>
              <a:t>ChiliProject</a:t>
            </a:r>
            <a:r>
              <a:rPr lang="ro-RO" sz="2800" dirty="0">
                <a:latin typeface="Georgia" panose="02040502050405020303" pitchFamily="18" charset="0"/>
              </a:rPr>
              <a:t>, care a fost o ramură a </a:t>
            </a:r>
            <a:r>
              <a:rPr lang="ro-RO" sz="2800" dirty="0" err="1">
                <a:latin typeface="Georgia" panose="02040502050405020303" pitchFamily="18" charset="0"/>
              </a:rPr>
              <a:t>Redmine</a:t>
            </a:r>
            <a:r>
              <a:rPr lang="sl-SI" sz="2800" dirty="0">
                <a:latin typeface="Georgia" panose="02040502050405020303" pitchFamily="18" charset="0"/>
              </a:rPr>
              <a:t>)</a:t>
            </a:r>
            <a:r>
              <a:rPr lang="en-US" sz="2800" b="0" strike="noStrike" spc="-38" dirty="0">
                <a:solidFill>
                  <a:srgbClr val="000000"/>
                </a:solidFill>
                <a:latin typeface="Georgia" panose="02040502050405020303" pitchFamily="18" charset="0"/>
              </a:rPr>
              <a:t>.</a:t>
            </a:r>
            <a:endParaRPr lang="en-US" sz="2800" b="0" strike="noStrike" spc="-1" dirty="0">
              <a:solidFill>
                <a:srgbClr val="000000"/>
              </a:solidFill>
              <a:latin typeface="Georgia" panose="02040502050405020303" pitchFamily="18" charset="0"/>
            </a:endParaRPr>
          </a:p>
        </p:txBody>
      </p:sp>
      <p:sp>
        <p:nvSpPr>
          <p:cNvPr id="181" name="TextBox 9"/>
          <p:cNvSpPr/>
          <p:nvPr/>
        </p:nvSpPr>
        <p:spPr>
          <a:xfrm>
            <a:off x="1252675" y="1332196"/>
            <a:ext cx="15782650" cy="209147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pc="-1" dirty="0">
              <a:solidFill>
                <a:srgbClr val="000000"/>
              </a:solidFill>
              <a:latin typeface="Georgia" panose="02040502050405020303" pitchFamily="18" charset="0"/>
            </a:endParaRPr>
          </a:p>
          <a:p>
            <a:pPr>
              <a:lnSpc>
                <a:spcPts val="5448"/>
              </a:lnSpc>
            </a:pPr>
            <a:endParaRPr lang="en-US" sz="5400" b="1" strike="noStrike" spc="-1" dirty="0">
              <a:solidFill>
                <a:srgbClr val="000000"/>
              </a:solidFill>
              <a:latin typeface="Georgia" panose="02040502050405020303" pitchFamily="18" charset="0"/>
            </a:endParaRPr>
          </a:p>
        </p:txBody>
      </p:sp>
      <p:sp>
        <p:nvSpPr>
          <p:cNvPr id="182" name="TextBox 10"/>
          <p:cNvSpPr/>
          <p:nvPr/>
        </p:nvSpPr>
        <p:spPr>
          <a:xfrm>
            <a:off x="1252675" y="2965979"/>
            <a:ext cx="8280360" cy="645754"/>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60"/>
              </a:lnSpc>
            </a:pPr>
            <a:r>
              <a:rPr lang="sl-SI" sz="4000" b="1" dirty="0">
                <a:latin typeface="Georgia" panose="02040502050405020303" pitchFamily="18" charset="0"/>
              </a:rPr>
              <a:t>Ce este OpenProject?</a:t>
            </a:r>
            <a:endParaRPr lang="en-US" sz="3900" b="1" strike="noStrike" spc="-1" dirty="0">
              <a:solidFill>
                <a:srgbClr val="000000"/>
              </a:solidFill>
              <a:latin typeface="Georgia" panose="02040502050405020303" pitchFamily="18" charset="0"/>
            </a:endParaRPr>
          </a:p>
        </p:txBody>
      </p:sp>
      <p:sp>
        <p:nvSpPr>
          <p:cNvPr id="12" name="TextBox 8">
            <a:extLst>
              <a:ext uri="{FF2B5EF4-FFF2-40B4-BE49-F238E27FC236}">
                <a16:creationId xmlns:a16="http://schemas.microsoft.com/office/drawing/2014/main" id="{862FAEA0-67F0-4B32-A3D2-0520B2F7718C}"/>
              </a:ext>
            </a:extLst>
          </p:cNvPr>
          <p:cNvSpPr/>
          <p:nvPr/>
        </p:nvSpPr>
        <p:spPr>
          <a:xfrm>
            <a:off x="6361486" y="7817017"/>
            <a:ext cx="5734860" cy="114454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2400" dirty="0">
                <a:hlinkClick r:id="rId8"/>
              </a:rPr>
              <a:t>https://www.openproject.org/docs/getting-started/openproject-introduction/</a:t>
            </a:r>
            <a:endParaRPr lang="en-US" sz="2400" dirty="0"/>
          </a:p>
          <a:p>
            <a:pPr algn="just">
              <a:lnSpc>
                <a:spcPts val="3359"/>
              </a:lnSpc>
            </a:pPr>
            <a:endParaRPr lang="en-US" sz="2400" b="0" strike="noStrike" spc="-1" dirty="0">
              <a:solidFill>
                <a:srgbClr val="000000"/>
              </a:solidFill>
              <a:latin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66080CDD-3782-4B89-BD9E-35FBB5451D33}"/>
              </a:ext>
            </a:extLst>
          </p:cNvPr>
          <p:cNvGrpSpPr/>
          <p:nvPr/>
        </p:nvGrpSpPr>
        <p:grpSpPr>
          <a:xfrm>
            <a:off x="-7912" y="3513780"/>
            <a:ext cx="18295912" cy="3230640"/>
            <a:chOff x="0" y="3553560"/>
            <a:chExt cx="19062000" cy="3230640"/>
          </a:xfrm>
        </p:grpSpPr>
        <p:sp>
          <p:nvSpPr>
            <p:cNvPr id="3" name="Freeform 3">
              <a:extLst>
                <a:ext uri="{FF2B5EF4-FFF2-40B4-BE49-F238E27FC236}">
                  <a16:creationId xmlns:a16="http://schemas.microsoft.com/office/drawing/2014/main" id="{E8B7176B-DDF0-EFE1-7851-E3CB29C66D6A}"/>
                </a:ext>
              </a:extLst>
            </p:cNvPr>
            <p:cNvSpPr/>
            <p:nvPr/>
          </p:nvSpPr>
          <p:spPr>
            <a:xfrm>
              <a:off x="0" y="3698280"/>
              <a:ext cx="19062000" cy="3085920"/>
            </a:xfrm>
            <a:custGeom>
              <a:avLst/>
              <a:gdLst>
                <a:gd name="textAreaLeft" fmla="*/ 0 w 19062000"/>
                <a:gd name="textAreaRight" fmla="*/ 19062360 w 19062000"/>
                <a:gd name="textAreaTop" fmla="*/ 0 h 3085920"/>
                <a:gd name="textAreaBottom" fmla="*/ 3086280 h 3085920"/>
              </a:gdLst>
              <a:ahLst/>
              <a:cxnLst/>
              <a:rect l="textAreaLeft" t="textAreaTop" r="textAreaRight" b="textAreaBottom"/>
              <a:pathLst>
                <a:path w="5020540" h="812800">
                  <a:moveTo>
                    <a:pt x="0" y="0"/>
                  </a:moveTo>
                  <a:lnTo>
                    <a:pt x="5020540" y="0"/>
                  </a:lnTo>
                  <a:lnTo>
                    <a:pt x="5020540" y="812800"/>
                  </a:lnTo>
                  <a:lnTo>
                    <a:pt x="0" y="812800"/>
                  </a:lnTo>
                  <a:close/>
                </a:path>
              </a:pathLst>
            </a:custGeom>
            <a:solidFill>
              <a:srgbClr val="D0E9E5"/>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5" name="TextBox 4">
              <a:extLst>
                <a:ext uri="{FF2B5EF4-FFF2-40B4-BE49-F238E27FC236}">
                  <a16:creationId xmlns:a16="http://schemas.microsoft.com/office/drawing/2014/main" id="{56A640CD-96BA-2D76-BA64-B6F19CAD2603}"/>
                </a:ext>
              </a:extLst>
            </p:cNvPr>
            <p:cNvSpPr/>
            <p:nvPr/>
          </p:nvSpPr>
          <p:spPr>
            <a:xfrm>
              <a:off x="0" y="3553560"/>
              <a:ext cx="3085920" cy="32302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pic>
        <p:nvPicPr>
          <p:cNvPr id="52" name="Picture 5"/>
          <p:cNvPicPr/>
          <p:nvPr/>
        </p:nvPicPr>
        <p:blipFill>
          <a:blip r:embed="rId2"/>
          <a:stretch/>
        </p:blipFill>
        <p:spPr>
          <a:xfrm rot="12652800">
            <a:off x="6661080" y="7605360"/>
            <a:ext cx="5363640" cy="5363640"/>
          </a:xfrm>
          <a:prstGeom prst="rect">
            <a:avLst/>
          </a:prstGeom>
          <a:ln w="0">
            <a:noFill/>
          </a:ln>
        </p:spPr>
      </p:pic>
      <p:pic>
        <p:nvPicPr>
          <p:cNvPr id="53" name="Picture 6"/>
          <p:cNvPicPr/>
          <p:nvPr/>
        </p:nvPicPr>
        <p:blipFill>
          <a:blip r:embed="rId3"/>
          <a:stretch/>
        </p:blipFill>
        <p:spPr>
          <a:xfrm rot="11967600">
            <a:off x="-2431440" y="-1704960"/>
            <a:ext cx="5721480" cy="5669280"/>
          </a:xfrm>
          <a:prstGeom prst="rect">
            <a:avLst/>
          </a:prstGeom>
          <a:ln w="0">
            <a:noFill/>
          </a:ln>
        </p:spPr>
      </p:pic>
      <p:pic>
        <p:nvPicPr>
          <p:cNvPr id="54" name="Picture 7"/>
          <p:cNvPicPr/>
          <p:nvPr/>
        </p:nvPicPr>
        <p:blipFill>
          <a:blip r:embed="rId3"/>
          <a:stretch/>
        </p:blipFill>
        <p:spPr>
          <a:xfrm rot="13029000">
            <a:off x="-2522880" y="7570800"/>
            <a:ext cx="6835680" cy="6773400"/>
          </a:xfrm>
          <a:prstGeom prst="rect">
            <a:avLst/>
          </a:prstGeom>
          <a:ln w="0">
            <a:noFill/>
          </a:ln>
        </p:spPr>
      </p:pic>
      <p:pic>
        <p:nvPicPr>
          <p:cNvPr id="55" name="Picture 8"/>
          <p:cNvPicPr/>
          <p:nvPr/>
        </p:nvPicPr>
        <p:blipFill>
          <a:blip r:embed="rId4"/>
          <a:stretch/>
        </p:blipFill>
        <p:spPr>
          <a:xfrm rot="10800000">
            <a:off x="15157080" y="8264880"/>
            <a:ext cx="3333600" cy="3588120"/>
          </a:xfrm>
          <a:prstGeom prst="rect">
            <a:avLst/>
          </a:prstGeom>
          <a:ln w="0">
            <a:noFill/>
          </a:ln>
        </p:spPr>
      </p:pic>
      <p:pic>
        <p:nvPicPr>
          <p:cNvPr id="56" name="Picture 9"/>
          <p:cNvPicPr/>
          <p:nvPr/>
        </p:nvPicPr>
        <p:blipFill>
          <a:blip r:embed="rId5"/>
          <a:stretch/>
        </p:blipFill>
        <p:spPr>
          <a:xfrm rot="10800000">
            <a:off x="1904760" y="-771840"/>
            <a:ext cx="2556000" cy="2750760"/>
          </a:xfrm>
          <a:prstGeom prst="rect">
            <a:avLst/>
          </a:prstGeom>
          <a:ln w="0">
            <a:noFill/>
          </a:ln>
        </p:spPr>
      </p:pic>
      <p:pic>
        <p:nvPicPr>
          <p:cNvPr id="57" name="Picture 10"/>
          <p:cNvPicPr/>
          <p:nvPr/>
        </p:nvPicPr>
        <p:blipFill>
          <a:blip r:embed="rId6"/>
          <a:stretch/>
        </p:blipFill>
        <p:spPr>
          <a:xfrm rot="9614400">
            <a:off x="17190360" y="6091560"/>
            <a:ext cx="4351680" cy="4345920"/>
          </a:xfrm>
          <a:prstGeom prst="rect">
            <a:avLst/>
          </a:prstGeom>
          <a:ln w="0">
            <a:noFill/>
          </a:ln>
        </p:spPr>
      </p:pic>
      <p:pic>
        <p:nvPicPr>
          <p:cNvPr id="58" name="Picture 11"/>
          <p:cNvPicPr/>
          <p:nvPr/>
        </p:nvPicPr>
        <p:blipFill>
          <a:blip r:embed="rId6"/>
          <a:stretch/>
        </p:blipFill>
        <p:spPr>
          <a:xfrm rot="3420600">
            <a:off x="5570640" y="-4349160"/>
            <a:ext cx="5810040" cy="5802480"/>
          </a:xfrm>
          <a:prstGeom prst="rect">
            <a:avLst/>
          </a:prstGeom>
          <a:ln w="0">
            <a:noFill/>
          </a:ln>
        </p:spPr>
      </p:pic>
      <p:pic>
        <p:nvPicPr>
          <p:cNvPr id="59" name="Picture 12"/>
          <p:cNvPicPr/>
          <p:nvPr/>
        </p:nvPicPr>
        <p:blipFill>
          <a:blip r:embed="rId6"/>
          <a:stretch/>
        </p:blipFill>
        <p:spPr>
          <a:xfrm rot="17433000">
            <a:off x="-3176280" y="4860720"/>
            <a:ext cx="4880880" cy="4874400"/>
          </a:xfrm>
          <a:prstGeom prst="rect">
            <a:avLst/>
          </a:prstGeom>
          <a:ln w="0">
            <a:noFill/>
          </a:ln>
        </p:spPr>
      </p:pic>
      <p:grpSp>
        <p:nvGrpSpPr>
          <p:cNvPr id="60" name="Group 13"/>
          <p:cNvGrpSpPr/>
          <p:nvPr/>
        </p:nvGrpSpPr>
        <p:grpSpPr>
          <a:xfrm>
            <a:off x="1171080" y="8531640"/>
            <a:ext cx="2900160" cy="807480"/>
            <a:chOff x="1171080" y="8531640"/>
            <a:chExt cx="2900160" cy="807480"/>
          </a:xfrm>
        </p:grpSpPr>
        <p:pic>
          <p:nvPicPr>
            <p:cNvPr id="61" name="Picture 14"/>
            <p:cNvPicPr/>
            <p:nvPr/>
          </p:nvPicPr>
          <p:blipFill>
            <a:blip r:embed="rId7"/>
            <a:stretch/>
          </p:blipFill>
          <p:spPr>
            <a:xfrm rot="10800000">
              <a:off x="1171080" y="8875440"/>
              <a:ext cx="2900160" cy="463680"/>
            </a:xfrm>
            <a:prstGeom prst="rect">
              <a:avLst/>
            </a:prstGeom>
            <a:ln w="0">
              <a:noFill/>
            </a:ln>
          </p:spPr>
        </p:pic>
        <p:pic>
          <p:nvPicPr>
            <p:cNvPr id="62" name="Picture 15"/>
            <p:cNvPicPr/>
            <p:nvPr/>
          </p:nvPicPr>
          <p:blipFill>
            <a:blip r:embed="rId7"/>
            <a:stretch/>
          </p:blipFill>
          <p:spPr>
            <a:xfrm rot="10800000">
              <a:off x="1171080" y="8531640"/>
              <a:ext cx="2900160" cy="463680"/>
            </a:xfrm>
            <a:prstGeom prst="rect">
              <a:avLst/>
            </a:prstGeom>
            <a:ln w="0">
              <a:noFill/>
            </a:ln>
          </p:spPr>
        </p:pic>
      </p:grpSp>
      <p:pic>
        <p:nvPicPr>
          <p:cNvPr id="64" name="Picture 17"/>
          <p:cNvPicPr/>
          <p:nvPr/>
        </p:nvPicPr>
        <p:blipFill>
          <a:blip r:embed="rId8"/>
          <a:stretch/>
        </p:blipFill>
        <p:spPr>
          <a:xfrm>
            <a:off x="16418880" y="0"/>
            <a:ext cx="1868760" cy="1868760"/>
          </a:xfrm>
          <a:prstGeom prst="rect">
            <a:avLst/>
          </a:prstGeom>
          <a:ln w="0">
            <a:noFill/>
          </a:ln>
        </p:spPr>
      </p:pic>
      <p:pic>
        <p:nvPicPr>
          <p:cNvPr id="65" name="Picture 18"/>
          <p:cNvPicPr/>
          <p:nvPr/>
        </p:nvPicPr>
        <p:blipFill>
          <a:blip r:embed="rId9"/>
          <a:stretch/>
        </p:blipFill>
        <p:spPr>
          <a:xfrm>
            <a:off x="7758720" y="9258480"/>
            <a:ext cx="3710520" cy="779040"/>
          </a:xfrm>
          <a:prstGeom prst="rect">
            <a:avLst/>
          </a:prstGeom>
          <a:ln w="0">
            <a:noFill/>
          </a:ln>
        </p:spPr>
      </p:pic>
      <p:sp>
        <p:nvSpPr>
          <p:cNvPr id="4" name="Pravokotnik 3">
            <a:extLst>
              <a:ext uri="{FF2B5EF4-FFF2-40B4-BE49-F238E27FC236}">
                <a16:creationId xmlns:a16="http://schemas.microsoft.com/office/drawing/2014/main" id="{23A170EC-29BA-42AF-82C5-910C14512764}"/>
              </a:ext>
            </a:extLst>
          </p:cNvPr>
          <p:cNvSpPr/>
          <p:nvPr/>
        </p:nvSpPr>
        <p:spPr>
          <a:xfrm>
            <a:off x="2062664" y="4003348"/>
            <a:ext cx="14897551" cy="2308324"/>
          </a:xfrm>
          <a:prstGeom prst="rect">
            <a:avLst/>
          </a:prstGeom>
        </p:spPr>
        <p:txBody>
          <a:bodyPr wrap="square">
            <a:spAutoFit/>
          </a:bodyPr>
          <a:lstStyle/>
          <a:p>
            <a:pPr algn="ctr"/>
            <a:r>
              <a:rPr lang="ro-RO" sz="4800" b="1" dirty="0">
                <a:solidFill>
                  <a:srgbClr val="04989E"/>
                </a:solidFill>
                <a:latin typeface="Georgia" panose="02040502050405020303" pitchFamily="18" charset="0"/>
              </a:rPr>
              <a:t>Identificarea elementelor comune între nișele de specializare inteligentă ale fiecărui sector și provocările regionale majore</a:t>
            </a:r>
            <a:endParaRPr lang="en-US" sz="4800" b="1" dirty="0">
              <a:solidFill>
                <a:srgbClr val="04989E"/>
              </a:solidFill>
              <a:latin typeface="Georgia" panose="02040502050405020303"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552581" y="7774235"/>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0218420" y="3217627"/>
            <a:ext cx="7134840" cy="521544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0" name="TextBox 8"/>
          <p:cNvSpPr/>
          <p:nvPr/>
        </p:nvSpPr>
        <p:spPr>
          <a:xfrm>
            <a:off x="1252675" y="3799800"/>
            <a:ext cx="8709472" cy="393954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ro-RO" sz="3200" dirty="0">
                <a:latin typeface="Georgia" panose="02040502050405020303" pitchFamily="18" charset="0"/>
              </a:rPr>
              <a:t>Pentru a începe să lucrați cu OpenProject, există câțiva pași simpli de urmat</a:t>
            </a:r>
            <a:r>
              <a:rPr lang="en-US" sz="3200" dirty="0">
                <a:latin typeface="Georgia" panose="02040502050405020303" pitchFamily="18" charset="0"/>
              </a:rPr>
              <a:t>:</a:t>
            </a:r>
            <a:endParaRPr lang="ro-RO" sz="3200" dirty="0">
              <a:latin typeface="Georgia" panose="02040502050405020303" pitchFamily="18" charset="0"/>
            </a:endParaRPr>
          </a:p>
          <a:p>
            <a:endParaRPr lang="en-US" sz="3200" dirty="0">
              <a:latin typeface="Georgia" panose="02040502050405020303" pitchFamily="18" charset="0"/>
            </a:endParaRPr>
          </a:p>
          <a:p>
            <a:pPr marL="457200" indent="-457200">
              <a:buFont typeface="+mj-lt"/>
              <a:buAutoNum type="arabicPeriod"/>
            </a:pPr>
            <a:r>
              <a:rPr lang="ro-RO" sz="3200" dirty="0">
                <a:latin typeface="Georgia" panose="02040502050405020303" pitchFamily="18" charset="0"/>
              </a:rPr>
              <a:t>Creați un cont și conectați-vă; </a:t>
            </a:r>
            <a:endParaRPr lang="en-US" sz="3200" dirty="0">
              <a:latin typeface="Georgia" panose="02040502050405020303" pitchFamily="18" charset="0"/>
            </a:endParaRPr>
          </a:p>
          <a:p>
            <a:pPr marL="457200" indent="-457200">
              <a:buFont typeface="+mj-lt"/>
              <a:buAutoNum type="arabicPeriod"/>
            </a:pPr>
            <a:r>
              <a:rPr lang="en-US" sz="3200" dirty="0" err="1">
                <a:latin typeface="Georgia" panose="02040502050405020303" pitchFamily="18" charset="0"/>
              </a:rPr>
              <a:t>Crea</a:t>
            </a:r>
            <a:r>
              <a:rPr lang="ro-RO" sz="3200" dirty="0">
                <a:latin typeface="Georgia" panose="02040502050405020303" pitchFamily="18" charset="0"/>
              </a:rPr>
              <a:t>ți un nou proiect;</a:t>
            </a:r>
            <a:endParaRPr lang="en-US" sz="3200" dirty="0">
              <a:latin typeface="Georgia" panose="02040502050405020303" pitchFamily="18" charset="0"/>
            </a:endParaRPr>
          </a:p>
          <a:p>
            <a:pPr marL="457200" indent="-457200">
              <a:buFont typeface="+mj-lt"/>
              <a:buAutoNum type="arabicPeriod"/>
            </a:pPr>
            <a:r>
              <a:rPr lang="en-US" sz="3200" dirty="0">
                <a:latin typeface="Georgia" panose="02040502050405020303" pitchFamily="18" charset="0"/>
              </a:rPr>
              <a:t>Inv</a:t>
            </a:r>
            <a:r>
              <a:rPr lang="ro-RO" sz="3200" dirty="0">
                <a:latin typeface="Georgia" panose="02040502050405020303" pitchFamily="18" charset="0"/>
              </a:rPr>
              <a:t>itați membri ai echipei să colaboreze;</a:t>
            </a:r>
            <a:endParaRPr lang="en-US" sz="3200" dirty="0">
              <a:latin typeface="Georgia" panose="02040502050405020303" pitchFamily="18" charset="0"/>
            </a:endParaRPr>
          </a:p>
          <a:p>
            <a:pPr marL="457200" indent="-457200">
              <a:buFont typeface="+mj-lt"/>
              <a:buAutoNum type="arabicPeriod"/>
            </a:pPr>
            <a:r>
              <a:rPr lang="en-US" sz="3200" dirty="0" err="1">
                <a:latin typeface="Georgia" panose="02040502050405020303" pitchFamily="18" charset="0"/>
              </a:rPr>
              <a:t>Crea</a:t>
            </a:r>
            <a:r>
              <a:rPr lang="ro-RO" sz="3200" dirty="0">
                <a:latin typeface="Georgia" panose="02040502050405020303" pitchFamily="18" charset="0"/>
              </a:rPr>
              <a:t>ți pachete de lucru;</a:t>
            </a:r>
            <a:endParaRPr lang="en-US" sz="3200" dirty="0">
              <a:latin typeface="Georgia" panose="02040502050405020303" pitchFamily="18" charset="0"/>
            </a:endParaRPr>
          </a:p>
          <a:p>
            <a:pPr marL="457200" indent="-457200">
              <a:buFont typeface="+mj-lt"/>
              <a:buAutoNum type="arabicPeriod"/>
            </a:pPr>
            <a:r>
              <a:rPr lang="en-US" sz="3200" dirty="0">
                <a:latin typeface="Georgia" panose="02040502050405020303" pitchFamily="18" charset="0"/>
              </a:rPr>
              <a:t>S</a:t>
            </a:r>
            <a:r>
              <a:rPr lang="ro-RO" sz="3200" dirty="0">
                <a:latin typeface="Georgia" panose="02040502050405020303" pitchFamily="18" charset="0"/>
              </a:rPr>
              <a:t>tabiliți un plan de proiect.</a:t>
            </a:r>
            <a:endParaRPr lang="en-US" sz="3200" dirty="0">
              <a:latin typeface="Georgia" panose="02040502050405020303" pitchFamily="18" charset="0"/>
            </a:endParaRPr>
          </a:p>
        </p:txBody>
      </p:sp>
      <p:sp>
        <p:nvSpPr>
          <p:cNvPr id="11" name="Pravokotnik 10">
            <a:extLst>
              <a:ext uri="{FF2B5EF4-FFF2-40B4-BE49-F238E27FC236}">
                <a16:creationId xmlns:a16="http://schemas.microsoft.com/office/drawing/2014/main" id="{7250E8A9-5EDF-443C-AF83-C45DB1170D9C}"/>
              </a:ext>
            </a:extLst>
          </p:cNvPr>
          <p:cNvSpPr/>
          <p:nvPr/>
        </p:nvSpPr>
        <p:spPr>
          <a:xfrm>
            <a:off x="9144000" y="8433076"/>
            <a:ext cx="8949886" cy="369332"/>
          </a:xfrm>
          <a:prstGeom prst="rect">
            <a:avLst/>
          </a:prstGeom>
        </p:spPr>
        <p:txBody>
          <a:bodyPr wrap="none">
            <a:spAutoFit/>
          </a:bodyPr>
          <a:lstStyle/>
          <a:p>
            <a:r>
              <a:rPr lang="sl-SI" dirty="0">
                <a:latin typeface="Georgia" panose="02040502050405020303" pitchFamily="18" charset="0"/>
              </a:rPr>
              <a:t>Sursa: </a:t>
            </a:r>
            <a:r>
              <a:rPr lang="sl-SI" dirty="0">
                <a:latin typeface="Georgia" panose="02040502050405020303" pitchFamily="18" charset="0"/>
                <a:hlinkClick r:id="rId6"/>
              </a:rPr>
              <a:t>https://www.openproject.org/docs/getting-started/openproject-introduction/</a:t>
            </a:r>
            <a:r>
              <a:rPr lang="sl-SI" dirty="0">
                <a:latin typeface="Georgia" panose="02040502050405020303" pitchFamily="18" charset="0"/>
              </a:rPr>
              <a:t> </a:t>
            </a:r>
          </a:p>
        </p:txBody>
      </p:sp>
      <p:pic>
        <p:nvPicPr>
          <p:cNvPr id="2" name="Slika 1">
            <a:extLst>
              <a:ext uri="{FF2B5EF4-FFF2-40B4-BE49-F238E27FC236}">
                <a16:creationId xmlns:a16="http://schemas.microsoft.com/office/drawing/2014/main" id="{0B4BABC7-9D20-4D58-B735-79E488D1555E}"/>
              </a:ext>
            </a:extLst>
          </p:cNvPr>
          <p:cNvPicPr>
            <a:picLocks noChangeAspect="1"/>
          </p:cNvPicPr>
          <p:nvPr/>
        </p:nvPicPr>
        <p:blipFill>
          <a:blip r:embed="rId7"/>
          <a:stretch>
            <a:fillRect/>
          </a:stretch>
        </p:blipFill>
        <p:spPr>
          <a:xfrm>
            <a:off x="10707793" y="3641486"/>
            <a:ext cx="6086899" cy="4329669"/>
          </a:xfrm>
          <a:prstGeom prst="rect">
            <a:avLst/>
          </a:prstGeom>
        </p:spPr>
      </p:pic>
      <p:sp>
        <p:nvSpPr>
          <p:cNvPr id="3" name="TextBox 9">
            <a:extLst>
              <a:ext uri="{FF2B5EF4-FFF2-40B4-BE49-F238E27FC236}">
                <a16:creationId xmlns:a16="http://schemas.microsoft.com/office/drawing/2014/main" id="{504BCC4C-7301-F1A0-DE38-CD062BD9F6A7}"/>
              </a:ext>
            </a:extLst>
          </p:cNvPr>
          <p:cNvSpPr/>
          <p:nvPr/>
        </p:nvSpPr>
        <p:spPr>
          <a:xfrm>
            <a:off x="1252675" y="1332196"/>
            <a:ext cx="15782650" cy="209147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pc="-1" dirty="0">
              <a:solidFill>
                <a:srgbClr val="000000"/>
              </a:solidFill>
              <a:latin typeface="Georgia" panose="02040502050405020303" pitchFamily="18" charset="0"/>
            </a:endParaRPr>
          </a:p>
          <a:p>
            <a:pPr>
              <a:lnSpc>
                <a:spcPts val="5448"/>
              </a:lnSpc>
            </a:pP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195860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513608" y="2103370"/>
            <a:ext cx="17260784" cy="6552266"/>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2" name="TextBox 10"/>
          <p:cNvSpPr/>
          <p:nvPr/>
        </p:nvSpPr>
        <p:spPr>
          <a:xfrm>
            <a:off x="2932196" y="2583152"/>
            <a:ext cx="12423608"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ro-RO" sz="4000" b="1" dirty="0"/>
              <a:t>Ciclul de viață al managementului de proiect</a:t>
            </a:r>
            <a:endParaRPr lang="en-US" sz="4000" b="1" dirty="0"/>
          </a:p>
        </p:txBody>
      </p:sp>
      <p:graphicFrame>
        <p:nvGraphicFramePr>
          <p:cNvPr id="3" name="Tabela 2">
            <a:extLst>
              <a:ext uri="{FF2B5EF4-FFF2-40B4-BE49-F238E27FC236}">
                <a16:creationId xmlns:a16="http://schemas.microsoft.com/office/drawing/2014/main" id="{A403F377-7C2E-4874-8870-FBF88A8D8064}"/>
              </a:ext>
            </a:extLst>
          </p:cNvPr>
          <p:cNvGraphicFramePr>
            <a:graphicFrameLocks noGrp="1"/>
          </p:cNvGraphicFramePr>
          <p:nvPr>
            <p:extLst>
              <p:ext uri="{D42A27DB-BD31-4B8C-83A1-F6EECF244321}">
                <p14:modId xmlns:p14="http://schemas.microsoft.com/office/powerpoint/2010/main" val="2366288615"/>
              </p:ext>
            </p:extLst>
          </p:nvPr>
        </p:nvGraphicFramePr>
        <p:xfrm>
          <a:off x="1065355" y="3623786"/>
          <a:ext cx="15622445" cy="6065280"/>
        </p:xfrm>
        <a:graphic>
          <a:graphicData uri="http://schemas.openxmlformats.org/drawingml/2006/table">
            <a:tbl>
              <a:tblPr/>
              <a:tblGrid>
                <a:gridCol w="4613550">
                  <a:extLst>
                    <a:ext uri="{9D8B030D-6E8A-4147-A177-3AD203B41FA5}">
                      <a16:colId xmlns:a16="http://schemas.microsoft.com/office/drawing/2014/main" val="4231584736"/>
                    </a:ext>
                  </a:extLst>
                </a:gridCol>
                <a:gridCol w="11008895">
                  <a:extLst>
                    <a:ext uri="{9D8B030D-6E8A-4147-A177-3AD203B41FA5}">
                      <a16:colId xmlns:a16="http://schemas.microsoft.com/office/drawing/2014/main" val="1028423006"/>
                    </a:ext>
                  </a:extLst>
                </a:gridCol>
              </a:tblGrid>
              <a:tr h="981603">
                <a:tc>
                  <a:txBody>
                    <a:bodyPr/>
                    <a:lstStyle/>
                    <a:p>
                      <a:r>
                        <a:rPr lang="sl-SI" sz="3200" i="1" dirty="0"/>
                        <a:t>Faza proiectului </a:t>
                      </a:r>
                    </a:p>
                  </a:txBody>
                  <a:tcPr anchor="ctr">
                    <a:lnL>
                      <a:noFill/>
                    </a:lnL>
                    <a:lnR>
                      <a:noFill/>
                    </a:lnR>
                    <a:lnT>
                      <a:noFill/>
                    </a:lnT>
                    <a:lnB>
                      <a:noFill/>
                    </a:lnB>
                  </a:tcPr>
                </a:tc>
                <a:tc>
                  <a:txBody>
                    <a:bodyPr/>
                    <a:lstStyle/>
                    <a:p>
                      <a:r>
                        <a:rPr lang="sl-SI" sz="3200" dirty="0"/>
                        <a:t>Documentare</a:t>
                      </a:r>
                    </a:p>
                  </a:txBody>
                  <a:tcPr anchor="ctr">
                    <a:lnL>
                      <a:noFill/>
                    </a:lnL>
                    <a:lnR>
                      <a:noFill/>
                    </a:lnR>
                    <a:lnT>
                      <a:noFill/>
                    </a:lnT>
                    <a:lnB>
                      <a:noFill/>
                    </a:lnB>
                  </a:tcPr>
                </a:tc>
                <a:extLst>
                  <a:ext uri="{0D108BD9-81ED-4DB2-BD59-A6C34878D82A}">
                    <a16:rowId xmlns:a16="http://schemas.microsoft.com/office/drawing/2014/main" val="18852656"/>
                  </a:ext>
                </a:extLst>
              </a:tr>
              <a:tr h="1430337">
                <a:tc>
                  <a:txBody>
                    <a:bodyPr/>
                    <a:lstStyle/>
                    <a:p>
                      <a:r>
                        <a:rPr lang="sl-SI" sz="3200" i="1" u="sng" dirty="0">
                          <a:solidFill>
                            <a:srgbClr val="0000FF"/>
                          </a:solidFill>
                        </a:rPr>
                        <a:t>Conceptul proiectului și inițierea</a:t>
                      </a:r>
                    </a:p>
                  </a:txBody>
                  <a:tcPr anchor="ctr">
                    <a:lnL>
                      <a:noFill/>
                    </a:lnL>
                    <a:lnR>
                      <a:noFill/>
                    </a:lnR>
                    <a:lnT>
                      <a:noFill/>
                    </a:lnT>
                    <a:lnB>
                      <a:noFill/>
                    </a:lnB>
                  </a:tcPr>
                </a:tc>
                <a:tc>
                  <a:txBody>
                    <a:bodyPr/>
                    <a:lstStyle/>
                    <a:p>
                      <a:r>
                        <a:rPr lang="ro-RO" sz="3200" dirty="0"/>
                        <a:t>Adunați idei și specificați scopul proiectului</a:t>
                      </a:r>
                      <a:r>
                        <a:rPr lang="en-GB" sz="3200" dirty="0"/>
                        <a:t>:</a:t>
                      </a:r>
                      <a:r>
                        <a:rPr lang="ro-RO" sz="3200" dirty="0"/>
                        <a:t> stabiliți un proiect, documentați ideile inițiale, descrieți proiectul, invitați membri</a:t>
                      </a:r>
                      <a:r>
                        <a:rPr lang="en-US" sz="3200" dirty="0"/>
                        <a:t>.</a:t>
                      </a:r>
                    </a:p>
                  </a:txBody>
                  <a:tcPr anchor="ctr">
                    <a:lnL>
                      <a:noFill/>
                    </a:lnL>
                    <a:lnR>
                      <a:noFill/>
                    </a:lnR>
                    <a:lnT>
                      <a:noFill/>
                    </a:lnT>
                    <a:lnB>
                      <a:noFill/>
                    </a:lnB>
                  </a:tcPr>
                </a:tc>
                <a:extLst>
                  <a:ext uri="{0D108BD9-81ED-4DB2-BD59-A6C34878D82A}">
                    <a16:rowId xmlns:a16="http://schemas.microsoft.com/office/drawing/2014/main" val="2744483089"/>
                  </a:ext>
                </a:extLst>
              </a:tr>
              <a:tr h="1430337">
                <a:tc>
                  <a:txBody>
                    <a:bodyPr/>
                    <a:lstStyle/>
                    <a:p>
                      <a:r>
                        <a:rPr lang="sl-SI" sz="3200" i="1" u="sng" dirty="0">
                          <a:solidFill>
                            <a:srgbClr val="0000FF"/>
                          </a:solidFill>
                        </a:rPr>
                        <a:t>Definirea proiectului și planificare</a:t>
                      </a:r>
                    </a:p>
                  </a:txBody>
                  <a:tcPr anchor="ctr">
                    <a:lnL>
                      <a:noFill/>
                    </a:lnL>
                    <a:lnR>
                      <a:noFill/>
                    </a:lnR>
                    <a:lnT>
                      <a:noFill/>
                    </a:lnT>
                    <a:lnB>
                      <a:noFill/>
                    </a:lnB>
                  </a:tcPr>
                </a:tc>
                <a:tc>
                  <a:txBody>
                    <a:bodyPr/>
                    <a:lstStyle/>
                    <a:p>
                      <a:r>
                        <a:rPr lang="ro-RO" sz="3200" dirty="0"/>
                        <a:t>Creați un rezumat al proiectului cu informații detaliate, setați un plan al proiectului, creați o foaie de parcurs. </a:t>
                      </a:r>
                      <a:endParaRPr lang="en-US" sz="3200" dirty="0"/>
                    </a:p>
                  </a:txBody>
                  <a:tcPr anchor="ctr">
                    <a:lnL>
                      <a:noFill/>
                    </a:lnL>
                    <a:lnR>
                      <a:noFill/>
                    </a:lnR>
                    <a:lnT>
                      <a:noFill/>
                    </a:lnT>
                    <a:lnB>
                      <a:noFill/>
                    </a:lnB>
                  </a:tcPr>
                </a:tc>
                <a:extLst>
                  <a:ext uri="{0D108BD9-81ED-4DB2-BD59-A6C34878D82A}">
                    <a16:rowId xmlns:a16="http://schemas.microsoft.com/office/drawing/2014/main" val="1735041219"/>
                  </a:ext>
                </a:extLst>
              </a:tr>
              <a:tr h="699620">
                <a:tc>
                  <a:txBody>
                    <a:bodyPr/>
                    <a:lstStyle/>
                    <a:p>
                      <a:endParaRPr lang="sl-SI" sz="3200" dirty="0"/>
                    </a:p>
                  </a:txBody>
                  <a:tcPr anchor="ctr">
                    <a:lnL>
                      <a:noFill/>
                    </a:lnL>
                    <a:lnR>
                      <a:noFill/>
                    </a:lnR>
                    <a:lnT>
                      <a:noFill/>
                    </a:lnT>
                    <a:lnB>
                      <a:noFill/>
                    </a:lnB>
                  </a:tcPr>
                </a:tc>
                <a:tc>
                  <a:txBody>
                    <a:bodyPr/>
                    <a:lstStyle/>
                    <a:p>
                      <a:endParaRPr lang="en-US" sz="3200" dirty="0"/>
                    </a:p>
                  </a:txBody>
                  <a:tcPr anchor="ctr">
                    <a:lnL>
                      <a:noFill/>
                    </a:lnL>
                    <a:lnR>
                      <a:noFill/>
                    </a:lnR>
                    <a:lnT>
                      <a:noFill/>
                    </a:lnT>
                    <a:lnB>
                      <a:noFill/>
                    </a:lnB>
                  </a:tcPr>
                </a:tc>
                <a:extLst>
                  <a:ext uri="{0D108BD9-81ED-4DB2-BD59-A6C34878D82A}">
                    <a16:rowId xmlns:a16="http://schemas.microsoft.com/office/drawing/2014/main" val="3550966411"/>
                  </a:ext>
                </a:extLst>
              </a:tr>
              <a:tr h="699620">
                <a:tc>
                  <a:txBody>
                    <a:bodyPr/>
                    <a:lstStyle/>
                    <a:p>
                      <a:endParaRPr lang="sl-SI" sz="3200" dirty="0"/>
                    </a:p>
                  </a:txBody>
                  <a:tcPr anchor="ctr">
                    <a:lnL>
                      <a:noFill/>
                    </a:lnL>
                    <a:lnR>
                      <a:noFill/>
                    </a:lnR>
                    <a:lnT>
                      <a:noFill/>
                    </a:lnT>
                    <a:lnB>
                      <a:noFill/>
                    </a:lnB>
                  </a:tcPr>
                </a:tc>
                <a:tc>
                  <a:txBody>
                    <a:bodyPr/>
                    <a:lstStyle/>
                    <a:p>
                      <a:endParaRPr lang="en-US" sz="3200" dirty="0"/>
                    </a:p>
                  </a:txBody>
                  <a:tcPr anchor="ctr">
                    <a:lnL>
                      <a:noFill/>
                    </a:lnL>
                    <a:lnR>
                      <a:noFill/>
                    </a:lnR>
                    <a:lnT>
                      <a:noFill/>
                    </a:lnT>
                    <a:lnB>
                      <a:noFill/>
                    </a:lnB>
                  </a:tcPr>
                </a:tc>
                <a:extLst>
                  <a:ext uri="{0D108BD9-81ED-4DB2-BD59-A6C34878D82A}">
                    <a16:rowId xmlns:a16="http://schemas.microsoft.com/office/drawing/2014/main" val="371973906"/>
                  </a:ext>
                </a:extLst>
              </a:tr>
              <a:tr h="699620">
                <a:tc>
                  <a:txBody>
                    <a:bodyPr/>
                    <a:lstStyle/>
                    <a:p>
                      <a:endParaRPr lang="sl-SI" sz="3200" dirty="0"/>
                    </a:p>
                  </a:txBody>
                  <a:tcPr anchor="ctr">
                    <a:lnL>
                      <a:noFill/>
                    </a:lnL>
                    <a:lnR>
                      <a:noFill/>
                    </a:lnR>
                    <a:lnT>
                      <a:noFill/>
                    </a:lnT>
                    <a:lnB>
                      <a:noFill/>
                    </a:lnB>
                  </a:tcPr>
                </a:tc>
                <a:tc>
                  <a:txBody>
                    <a:bodyPr/>
                    <a:lstStyle/>
                    <a:p>
                      <a:endParaRPr lang="en-US" sz="3200" dirty="0"/>
                    </a:p>
                  </a:txBody>
                  <a:tcPr anchor="ctr">
                    <a:lnL>
                      <a:noFill/>
                    </a:lnL>
                    <a:lnR>
                      <a:noFill/>
                    </a:lnR>
                    <a:lnT>
                      <a:noFill/>
                    </a:lnT>
                    <a:lnB>
                      <a:noFill/>
                    </a:lnB>
                  </a:tcPr>
                </a:tc>
                <a:extLst>
                  <a:ext uri="{0D108BD9-81ED-4DB2-BD59-A6C34878D82A}">
                    <a16:rowId xmlns:a16="http://schemas.microsoft.com/office/drawing/2014/main" val="3082176876"/>
                  </a:ext>
                </a:extLst>
              </a:tr>
            </a:tbl>
          </a:graphicData>
        </a:graphic>
      </p:graphicFrame>
      <p:sp>
        <p:nvSpPr>
          <p:cNvPr id="13" name="Pravokotnik 12">
            <a:extLst>
              <a:ext uri="{FF2B5EF4-FFF2-40B4-BE49-F238E27FC236}">
                <a16:creationId xmlns:a16="http://schemas.microsoft.com/office/drawing/2014/main" id="{1EC89963-482E-4FB1-A950-DDE5424A1C6E}"/>
              </a:ext>
            </a:extLst>
          </p:cNvPr>
          <p:cNvSpPr/>
          <p:nvPr/>
        </p:nvSpPr>
        <p:spPr>
          <a:xfrm>
            <a:off x="5298692" y="8709103"/>
            <a:ext cx="8853055" cy="369332"/>
          </a:xfrm>
          <a:prstGeom prst="rect">
            <a:avLst/>
          </a:prstGeom>
        </p:spPr>
        <p:txBody>
          <a:bodyPr wrap="square">
            <a:spAutoFit/>
          </a:bodyPr>
          <a:lstStyle/>
          <a:p>
            <a:r>
              <a:rPr lang="sl-SI" dirty="0"/>
              <a:t>Sursa:: </a:t>
            </a:r>
            <a:r>
              <a:rPr lang="sl-SI" dirty="0">
                <a:hlinkClick r:id="rId6"/>
              </a:rPr>
              <a:t>https://www.openproject.org/docs/getting-started/openproject-introduction/</a:t>
            </a:r>
            <a:r>
              <a:rPr lang="sl-SI" dirty="0"/>
              <a:t> </a:t>
            </a:r>
          </a:p>
        </p:txBody>
      </p:sp>
      <p:sp>
        <p:nvSpPr>
          <p:cNvPr id="2" name="TextBox 9">
            <a:extLst>
              <a:ext uri="{FF2B5EF4-FFF2-40B4-BE49-F238E27FC236}">
                <a16:creationId xmlns:a16="http://schemas.microsoft.com/office/drawing/2014/main" id="{BC511EA1-6743-15A1-14BF-B8E80429012C}"/>
              </a:ext>
            </a:extLst>
          </p:cNvPr>
          <p:cNvSpPr/>
          <p:nvPr/>
        </p:nvSpPr>
        <p:spPr>
          <a:xfrm>
            <a:off x="1252675" y="828093"/>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84567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20781" y="2729122"/>
            <a:ext cx="18121744" cy="5800760"/>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graphicFrame>
        <p:nvGraphicFramePr>
          <p:cNvPr id="3" name="Tabela 2">
            <a:extLst>
              <a:ext uri="{FF2B5EF4-FFF2-40B4-BE49-F238E27FC236}">
                <a16:creationId xmlns:a16="http://schemas.microsoft.com/office/drawing/2014/main" id="{A403F377-7C2E-4874-8870-FBF88A8D8064}"/>
              </a:ext>
            </a:extLst>
          </p:cNvPr>
          <p:cNvGraphicFramePr>
            <a:graphicFrameLocks noGrp="1"/>
          </p:cNvGraphicFramePr>
          <p:nvPr>
            <p:extLst>
              <p:ext uri="{D42A27DB-BD31-4B8C-83A1-F6EECF244321}">
                <p14:modId xmlns:p14="http://schemas.microsoft.com/office/powerpoint/2010/main" val="2844545061"/>
              </p:ext>
            </p:extLst>
          </p:nvPr>
        </p:nvGraphicFramePr>
        <p:xfrm>
          <a:off x="1143000" y="3708207"/>
          <a:ext cx="15794182" cy="4663440"/>
        </p:xfrm>
        <a:graphic>
          <a:graphicData uri="http://schemas.openxmlformats.org/drawingml/2006/table">
            <a:tbl>
              <a:tblPr/>
              <a:tblGrid>
                <a:gridCol w="3637780">
                  <a:extLst>
                    <a:ext uri="{9D8B030D-6E8A-4147-A177-3AD203B41FA5}">
                      <a16:colId xmlns:a16="http://schemas.microsoft.com/office/drawing/2014/main" val="4231584736"/>
                    </a:ext>
                  </a:extLst>
                </a:gridCol>
                <a:gridCol w="12156402">
                  <a:extLst>
                    <a:ext uri="{9D8B030D-6E8A-4147-A177-3AD203B41FA5}">
                      <a16:colId xmlns:a16="http://schemas.microsoft.com/office/drawing/2014/main" val="1028423006"/>
                    </a:ext>
                  </a:extLst>
                </a:gridCol>
              </a:tblGrid>
              <a:tr h="557027">
                <a:tc>
                  <a:txBody>
                    <a:bodyPr/>
                    <a:lstStyle/>
                    <a:p>
                      <a:r>
                        <a:rPr lang="sl-SI" sz="3200" i="1" dirty="0"/>
                        <a:t>Faza proiectului</a:t>
                      </a:r>
                    </a:p>
                  </a:txBody>
                  <a:tcPr anchor="ctr">
                    <a:lnL>
                      <a:noFill/>
                    </a:lnL>
                    <a:lnR>
                      <a:noFill/>
                    </a:lnR>
                    <a:lnT>
                      <a:noFill/>
                    </a:lnT>
                    <a:lnB>
                      <a:noFill/>
                    </a:lnB>
                  </a:tcPr>
                </a:tc>
                <a:tc>
                  <a:txBody>
                    <a:bodyPr/>
                    <a:lstStyle/>
                    <a:p>
                      <a:r>
                        <a:rPr lang="sl-SI" sz="3200" dirty="0"/>
                        <a:t>Documentare</a:t>
                      </a:r>
                    </a:p>
                  </a:txBody>
                  <a:tcPr anchor="ctr">
                    <a:lnL>
                      <a:noFill/>
                    </a:lnL>
                    <a:lnR>
                      <a:noFill/>
                    </a:lnR>
                    <a:lnT>
                      <a:noFill/>
                    </a:lnT>
                    <a:lnB>
                      <a:noFill/>
                    </a:lnB>
                  </a:tcPr>
                </a:tc>
                <a:extLst>
                  <a:ext uri="{0D108BD9-81ED-4DB2-BD59-A6C34878D82A}">
                    <a16:rowId xmlns:a16="http://schemas.microsoft.com/office/drawing/2014/main" val="18852656"/>
                  </a:ext>
                </a:extLst>
              </a:tr>
              <a:tr h="1964253">
                <a:tc>
                  <a:txBody>
                    <a:bodyPr/>
                    <a:lstStyle/>
                    <a:p>
                      <a:r>
                        <a:rPr lang="sl-SI" sz="3200" i="1" u="sng" dirty="0">
                          <a:solidFill>
                            <a:srgbClr val="0000FF"/>
                          </a:solidFill>
                        </a:rPr>
                        <a:t>Lansarea proiectului sau execuție</a:t>
                      </a:r>
                    </a:p>
                  </a:txBody>
                  <a:tcPr anchor="ctr">
                    <a:lnL>
                      <a:noFill/>
                    </a:lnL>
                    <a:lnR>
                      <a:noFill/>
                    </a:lnR>
                    <a:lnT>
                      <a:noFill/>
                    </a:lnT>
                    <a:lnB>
                      <a:noFill/>
                    </a:lnB>
                  </a:tcPr>
                </a:tc>
                <a:tc>
                  <a:txBody>
                    <a:bodyPr/>
                    <a:lstStyle/>
                    <a:p>
                      <a:r>
                        <a:rPr lang="ro-RO" sz="3200" dirty="0"/>
                        <a:t>Gestionați toate activitățile proiectului, cum ar fi sarcini, livrabile, riscuri, caracteristici, bug-uri, solicitări de modificare. Folosiți instrumente agile cu echipele dvs., documentați întâlnirile, împărtășiți noutățile. </a:t>
                      </a:r>
                      <a:endParaRPr lang="en-US" sz="3200" dirty="0"/>
                    </a:p>
                  </a:txBody>
                  <a:tcPr anchor="ctr">
                    <a:lnL>
                      <a:noFill/>
                    </a:lnL>
                    <a:lnR>
                      <a:noFill/>
                    </a:lnR>
                    <a:lnT>
                      <a:noFill/>
                    </a:lnT>
                    <a:lnB>
                      <a:noFill/>
                    </a:lnB>
                  </a:tcPr>
                </a:tc>
                <a:extLst>
                  <a:ext uri="{0D108BD9-81ED-4DB2-BD59-A6C34878D82A}">
                    <a16:rowId xmlns:a16="http://schemas.microsoft.com/office/drawing/2014/main" val="3550966411"/>
                  </a:ext>
                </a:extLst>
              </a:tr>
              <a:tr h="1495178">
                <a:tc>
                  <a:txBody>
                    <a:bodyPr/>
                    <a:lstStyle/>
                    <a:p>
                      <a:r>
                        <a:rPr lang="sl-SI" sz="3200" i="1" u="sng" dirty="0">
                          <a:solidFill>
                            <a:srgbClr val="0000FF"/>
                          </a:solidFill>
                          <a:hlinkClick r:id="rId6">
                            <a:extLst>
                              <a:ext uri="{A12FA001-AC4F-418D-AE19-62706E023703}">
                                <ahyp:hlinkClr xmlns:ahyp="http://schemas.microsoft.com/office/drawing/2018/hyperlinkcolor" val="tx"/>
                              </a:ext>
                            </a:extLst>
                          </a:hlinkClick>
                        </a:rPr>
                        <a:t>Performanța și controlul proiectului</a:t>
                      </a:r>
                      <a:endParaRPr lang="sl-SI" sz="3200" i="1" u="sng" dirty="0">
                        <a:solidFill>
                          <a:srgbClr val="0000FF"/>
                        </a:solidFill>
                      </a:endParaRPr>
                    </a:p>
                  </a:txBody>
                  <a:tcPr anchor="ctr">
                    <a:lnL>
                      <a:noFill/>
                    </a:lnL>
                    <a:lnR>
                      <a:noFill/>
                    </a:lnR>
                    <a:lnT>
                      <a:noFill/>
                    </a:lnT>
                    <a:lnB>
                      <a:noFill/>
                    </a:lnB>
                  </a:tcPr>
                </a:tc>
                <a:tc>
                  <a:txBody>
                    <a:bodyPr/>
                    <a:lstStyle/>
                    <a:p>
                      <a:r>
                        <a:rPr lang="ro-RO" sz="3200" dirty="0"/>
                        <a:t>Creați și gestionați bugetul proiectului, urmăriți și evaluați timpul de implementare și costurile. Faceți raporturi personalizate pentru o perspectivă precisă și actuală asupra performanței proiectului și a resurselor alocate</a:t>
                      </a:r>
                      <a:r>
                        <a:rPr lang="en-US" sz="3200" dirty="0"/>
                        <a:t>.</a:t>
                      </a:r>
                    </a:p>
                  </a:txBody>
                  <a:tcPr anchor="ctr">
                    <a:lnL>
                      <a:noFill/>
                    </a:lnL>
                    <a:lnR>
                      <a:noFill/>
                    </a:lnR>
                    <a:lnT>
                      <a:noFill/>
                    </a:lnT>
                    <a:lnB>
                      <a:noFill/>
                    </a:lnB>
                  </a:tcPr>
                </a:tc>
                <a:extLst>
                  <a:ext uri="{0D108BD9-81ED-4DB2-BD59-A6C34878D82A}">
                    <a16:rowId xmlns:a16="http://schemas.microsoft.com/office/drawing/2014/main" val="371973906"/>
                  </a:ext>
                </a:extLst>
              </a:tr>
            </a:tbl>
          </a:graphicData>
        </a:graphic>
      </p:graphicFrame>
      <p:sp>
        <p:nvSpPr>
          <p:cNvPr id="13" name="Pravokotnik 12">
            <a:extLst>
              <a:ext uri="{FF2B5EF4-FFF2-40B4-BE49-F238E27FC236}">
                <a16:creationId xmlns:a16="http://schemas.microsoft.com/office/drawing/2014/main" id="{1EC89963-482E-4FB1-A950-DDE5424A1C6E}"/>
              </a:ext>
            </a:extLst>
          </p:cNvPr>
          <p:cNvSpPr/>
          <p:nvPr/>
        </p:nvSpPr>
        <p:spPr>
          <a:xfrm>
            <a:off x="3719946" y="8676584"/>
            <a:ext cx="10640290" cy="369332"/>
          </a:xfrm>
          <a:prstGeom prst="rect">
            <a:avLst/>
          </a:prstGeom>
        </p:spPr>
        <p:txBody>
          <a:bodyPr wrap="square">
            <a:spAutoFit/>
          </a:bodyPr>
          <a:lstStyle/>
          <a:p>
            <a:pPr algn="ctr"/>
            <a:r>
              <a:rPr lang="sl-SI" dirty="0">
                <a:latin typeface="Georgia" panose="02040502050405020303" pitchFamily="18" charset="0"/>
              </a:rPr>
              <a:t>Sursa: </a:t>
            </a:r>
            <a:r>
              <a:rPr lang="sl-SI" dirty="0">
                <a:latin typeface="Georgia" panose="02040502050405020303" pitchFamily="18" charset="0"/>
                <a:hlinkClick r:id="rId7"/>
              </a:rPr>
              <a:t>https://www.openproject.org/docs/getting-started/openproject-introduction/</a:t>
            </a:r>
            <a:r>
              <a:rPr lang="sl-SI" dirty="0">
                <a:latin typeface="Georgia" panose="02040502050405020303" pitchFamily="18" charset="0"/>
              </a:rPr>
              <a:t> </a:t>
            </a:r>
          </a:p>
        </p:txBody>
      </p:sp>
      <p:sp>
        <p:nvSpPr>
          <p:cNvPr id="2" name="TextBox 9">
            <a:extLst>
              <a:ext uri="{FF2B5EF4-FFF2-40B4-BE49-F238E27FC236}">
                <a16:creationId xmlns:a16="http://schemas.microsoft.com/office/drawing/2014/main" id="{CA19EF21-A74D-2D8C-D465-BAB65B4E7481}"/>
              </a:ext>
            </a:extLst>
          </p:cNvPr>
          <p:cNvSpPr/>
          <p:nvPr/>
        </p:nvSpPr>
        <p:spPr>
          <a:xfrm>
            <a:off x="1252675" y="828093"/>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
        <p:nvSpPr>
          <p:cNvPr id="4" name="TextBox 10">
            <a:extLst>
              <a:ext uri="{FF2B5EF4-FFF2-40B4-BE49-F238E27FC236}">
                <a16:creationId xmlns:a16="http://schemas.microsoft.com/office/drawing/2014/main" id="{FC48E8E0-6B66-2DD3-1D13-57F9AE7F89C4}"/>
              </a:ext>
            </a:extLst>
          </p:cNvPr>
          <p:cNvSpPr/>
          <p:nvPr/>
        </p:nvSpPr>
        <p:spPr>
          <a:xfrm>
            <a:off x="2932196" y="3064412"/>
            <a:ext cx="12423608"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ro-RO" sz="4000" b="1" dirty="0"/>
              <a:t>Ciclul de viață al managementului de proiect</a:t>
            </a:r>
            <a:endParaRPr lang="en-US" sz="4000" b="1" dirty="0"/>
          </a:p>
        </p:txBody>
      </p:sp>
    </p:spTree>
    <p:extLst>
      <p:ext uri="{BB962C8B-B14F-4D97-AF65-F5344CB8AC3E}">
        <p14:creationId xmlns:p14="http://schemas.microsoft.com/office/powerpoint/2010/main" val="1862359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270164" y="2633819"/>
            <a:ext cx="17453956" cy="5260502"/>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graphicFrame>
        <p:nvGraphicFramePr>
          <p:cNvPr id="3" name="Tabela 2">
            <a:extLst>
              <a:ext uri="{FF2B5EF4-FFF2-40B4-BE49-F238E27FC236}">
                <a16:creationId xmlns:a16="http://schemas.microsoft.com/office/drawing/2014/main" id="{A403F377-7C2E-4874-8870-FBF88A8D8064}"/>
              </a:ext>
            </a:extLst>
          </p:cNvPr>
          <p:cNvGraphicFramePr>
            <a:graphicFrameLocks noGrp="1"/>
          </p:cNvGraphicFramePr>
          <p:nvPr>
            <p:extLst>
              <p:ext uri="{D42A27DB-BD31-4B8C-83A1-F6EECF244321}">
                <p14:modId xmlns:p14="http://schemas.microsoft.com/office/powerpoint/2010/main" val="2731042727"/>
              </p:ext>
            </p:extLst>
          </p:nvPr>
        </p:nvGraphicFramePr>
        <p:xfrm>
          <a:off x="1765140" y="4209550"/>
          <a:ext cx="14846968" cy="2133600"/>
        </p:xfrm>
        <a:graphic>
          <a:graphicData uri="http://schemas.openxmlformats.org/drawingml/2006/table">
            <a:tbl>
              <a:tblPr/>
              <a:tblGrid>
                <a:gridCol w="3419614">
                  <a:extLst>
                    <a:ext uri="{9D8B030D-6E8A-4147-A177-3AD203B41FA5}">
                      <a16:colId xmlns:a16="http://schemas.microsoft.com/office/drawing/2014/main" val="4231584736"/>
                    </a:ext>
                  </a:extLst>
                </a:gridCol>
                <a:gridCol w="11427354">
                  <a:extLst>
                    <a:ext uri="{9D8B030D-6E8A-4147-A177-3AD203B41FA5}">
                      <a16:colId xmlns:a16="http://schemas.microsoft.com/office/drawing/2014/main" val="1028423006"/>
                    </a:ext>
                  </a:extLst>
                </a:gridCol>
              </a:tblGrid>
              <a:tr h="443209">
                <a:tc>
                  <a:txBody>
                    <a:bodyPr/>
                    <a:lstStyle/>
                    <a:p>
                      <a:r>
                        <a:rPr lang="sl-SI" sz="3200" i="1" dirty="0"/>
                        <a:t>Faza proiectului</a:t>
                      </a:r>
                    </a:p>
                  </a:txBody>
                  <a:tcPr anchor="ctr">
                    <a:lnL>
                      <a:noFill/>
                    </a:lnL>
                    <a:lnR>
                      <a:noFill/>
                    </a:lnR>
                    <a:lnT>
                      <a:noFill/>
                    </a:lnT>
                    <a:lnB>
                      <a:noFill/>
                    </a:lnB>
                  </a:tcPr>
                </a:tc>
                <a:tc>
                  <a:txBody>
                    <a:bodyPr/>
                    <a:lstStyle/>
                    <a:p>
                      <a:r>
                        <a:rPr lang="sl-SI" sz="3200" dirty="0"/>
                        <a:t>Documentare </a:t>
                      </a:r>
                    </a:p>
                  </a:txBody>
                  <a:tcPr anchor="ctr">
                    <a:lnL>
                      <a:noFill/>
                    </a:lnL>
                    <a:lnR>
                      <a:noFill/>
                    </a:lnR>
                    <a:lnT>
                      <a:noFill/>
                    </a:lnT>
                    <a:lnB>
                      <a:noFill/>
                    </a:lnB>
                  </a:tcPr>
                </a:tc>
                <a:extLst>
                  <a:ext uri="{0D108BD9-81ED-4DB2-BD59-A6C34878D82A}">
                    <a16:rowId xmlns:a16="http://schemas.microsoft.com/office/drawing/2014/main" val="18852656"/>
                  </a:ext>
                </a:extLst>
              </a:tr>
              <a:tr h="775616">
                <a:tc>
                  <a:txBody>
                    <a:bodyPr/>
                    <a:lstStyle/>
                    <a:p>
                      <a:r>
                        <a:rPr lang="sl-SI" sz="3200" i="1" u="sng" dirty="0">
                          <a:solidFill>
                            <a:srgbClr val="0000FF"/>
                          </a:solidFill>
                        </a:rPr>
                        <a:t>Finalizarea proiectului</a:t>
                      </a:r>
                    </a:p>
                  </a:txBody>
                  <a:tcPr anchor="ctr">
                    <a:lnL>
                      <a:noFill/>
                    </a:lnL>
                    <a:lnR>
                      <a:noFill/>
                    </a:lnR>
                    <a:lnT>
                      <a:noFill/>
                    </a:lnT>
                    <a:lnB>
                      <a:noFill/>
                    </a:lnB>
                  </a:tcPr>
                </a:tc>
                <a:tc>
                  <a:txBody>
                    <a:bodyPr/>
                    <a:lstStyle/>
                    <a:p>
                      <a:r>
                        <a:rPr lang="ro-RO" sz="3200" dirty="0"/>
                        <a:t>Documentați realizările proiectului, lecțiile învățate, cele mai bune practici și rezumați principalele rezultate ale proiectului. Arhivați proiecte pentru referințe ulterioare și lecții învățate.</a:t>
                      </a:r>
                      <a:endParaRPr lang="en-US" sz="3200" dirty="0"/>
                    </a:p>
                  </a:txBody>
                  <a:tcPr anchor="ctr">
                    <a:lnL>
                      <a:noFill/>
                    </a:lnL>
                    <a:lnR>
                      <a:noFill/>
                    </a:lnR>
                    <a:lnT>
                      <a:noFill/>
                    </a:lnT>
                    <a:lnB>
                      <a:noFill/>
                    </a:lnB>
                  </a:tcPr>
                </a:tc>
                <a:extLst>
                  <a:ext uri="{0D108BD9-81ED-4DB2-BD59-A6C34878D82A}">
                    <a16:rowId xmlns:a16="http://schemas.microsoft.com/office/drawing/2014/main" val="3082176876"/>
                  </a:ext>
                </a:extLst>
              </a:tr>
            </a:tbl>
          </a:graphicData>
        </a:graphic>
      </p:graphicFrame>
      <p:sp>
        <p:nvSpPr>
          <p:cNvPr id="13" name="Pravokotnik 12">
            <a:extLst>
              <a:ext uri="{FF2B5EF4-FFF2-40B4-BE49-F238E27FC236}">
                <a16:creationId xmlns:a16="http://schemas.microsoft.com/office/drawing/2014/main" id="{1EC89963-482E-4FB1-A950-DDE5424A1C6E}"/>
              </a:ext>
            </a:extLst>
          </p:cNvPr>
          <p:cNvSpPr/>
          <p:nvPr/>
        </p:nvSpPr>
        <p:spPr>
          <a:xfrm>
            <a:off x="4769029" y="8115908"/>
            <a:ext cx="8456226" cy="369332"/>
          </a:xfrm>
          <a:prstGeom prst="rect">
            <a:avLst/>
          </a:prstGeom>
        </p:spPr>
        <p:txBody>
          <a:bodyPr wrap="none">
            <a:spAutoFit/>
          </a:bodyPr>
          <a:lstStyle/>
          <a:p>
            <a:pPr algn="ctr"/>
            <a:r>
              <a:rPr lang="sl-SI" dirty="0"/>
              <a:t>Sursa: </a:t>
            </a:r>
            <a:r>
              <a:rPr lang="sl-SI" dirty="0">
                <a:hlinkClick r:id="rId6"/>
              </a:rPr>
              <a:t>https://www.openproject.org/docs/getting-started/openproject-introduction/</a:t>
            </a:r>
            <a:r>
              <a:rPr lang="sl-SI" dirty="0"/>
              <a:t> </a:t>
            </a:r>
          </a:p>
        </p:txBody>
      </p:sp>
      <p:sp>
        <p:nvSpPr>
          <p:cNvPr id="2" name="TextBox 9">
            <a:extLst>
              <a:ext uri="{FF2B5EF4-FFF2-40B4-BE49-F238E27FC236}">
                <a16:creationId xmlns:a16="http://schemas.microsoft.com/office/drawing/2014/main" id="{BC256393-A638-0E3B-682B-BE5A4A979FF8}"/>
              </a:ext>
            </a:extLst>
          </p:cNvPr>
          <p:cNvSpPr/>
          <p:nvPr/>
        </p:nvSpPr>
        <p:spPr>
          <a:xfrm>
            <a:off x="1252675" y="828093"/>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
        <p:nvSpPr>
          <p:cNvPr id="4" name="TextBox 10">
            <a:extLst>
              <a:ext uri="{FF2B5EF4-FFF2-40B4-BE49-F238E27FC236}">
                <a16:creationId xmlns:a16="http://schemas.microsoft.com/office/drawing/2014/main" id="{CE29CAE5-297A-F081-D2E2-097CE3A7A5E7}"/>
              </a:ext>
            </a:extLst>
          </p:cNvPr>
          <p:cNvSpPr/>
          <p:nvPr/>
        </p:nvSpPr>
        <p:spPr>
          <a:xfrm>
            <a:off x="2932196" y="3064412"/>
            <a:ext cx="12423608"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ro-RO" sz="4000" b="1" dirty="0"/>
              <a:t>Ciclul de viață al managementului de proiect</a:t>
            </a:r>
            <a:endParaRPr lang="en-US" sz="4000" b="1" dirty="0"/>
          </a:p>
        </p:txBody>
      </p:sp>
    </p:spTree>
    <p:extLst>
      <p:ext uri="{BB962C8B-B14F-4D97-AF65-F5344CB8AC3E}">
        <p14:creationId xmlns:p14="http://schemas.microsoft.com/office/powerpoint/2010/main" val="3608469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2" name="TextBox 10"/>
          <p:cNvSpPr/>
          <p:nvPr/>
        </p:nvSpPr>
        <p:spPr>
          <a:xfrm>
            <a:off x="3820920" y="2949095"/>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lvl="0" algn="ctr" eaLnBrk="0" fontAlgn="base" hangingPunct="0">
              <a:spcBef>
                <a:spcPct val="0"/>
              </a:spcBef>
              <a:spcAft>
                <a:spcPct val="0"/>
              </a:spcAft>
            </a:pPr>
            <a:r>
              <a:rPr lang="sl-SI" altLang="sl-SI" sz="4000" b="1" dirty="0">
                <a:latin typeface="Georgia" panose="02040502050405020303" pitchFamily="18" charset="0"/>
              </a:rPr>
              <a:t>Conceptul și inițierea proiectului</a:t>
            </a:r>
            <a:endParaRPr kumimoji="0" lang="sl-SI" altLang="sl-SI" sz="4000" b="1" i="0" u="none" strike="noStrike" cap="none" normalizeH="0" baseline="0" dirty="0">
              <a:ln>
                <a:noFill/>
              </a:ln>
              <a:solidFill>
                <a:schemeClr val="tx1"/>
              </a:solidFill>
              <a:effectLst/>
              <a:latin typeface="Georgia" panose="02040502050405020303" pitchFamily="18" charset="0"/>
            </a:endParaRPr>
          </a:p>
        </p:txBody>
      </p:sp>
      <p:graphicFrame>
        <p:nvGraphicFramePr>
          <p:cNvPr id="2" name="Tabela 1">
            <a:extLst>
              <a:ext uri="{FF2B5EF4-FFF2-40B4-BE49-F238E27FC236}">
                <a16:creationId xmlns:a16="http://schemas.microsoft.com/office/drawing/2014/main" id="{8A85E972-C153-4B11-8179-6D8D7D2767EE}"/>
              </a:ext>
            </a:extLst>
          </p:cNvPr>
          <p:cNvGraphicFramePr>
            <a:graphicFrameLocks noGrp="1"/>
          </p:cNvGraphicFramePr>
          <p:nvPr>
            <p:extLst>
              <p:ext uri="{D42A27DB-BD31-4B8C-83A1-F6EECF244321}">
                <p14:modId xmlns:p14="http://schemas.microsoft.com/office/powerpoint/2010/main" val="398225153"/>
              </p:ext>
            </p:extLst>
          </p:nvPr>
        </p:nvGraphicFramePr>
        <p:xfrm>
          <a:off x="1744149" y="4587270"/>
          <a:ext cx="14859430" cy="2712720"/>
        </p:xfrm>
        <a:graphic>
          <a:graphicData uri="http://schemas.openxmlformats.org/drawingml/2006/table">
            <a:tbl>
              <a:tblPr/>
              <a:tblGrid>
                <a:gridCol w="6196693">
                  <a:extLst>
                    <a:ext uri="{9D8B030D-6E8A-4147-A177-3AD203B41FA5}">
                      <a16:colId xmlns:a16="http://schemas.microsoft.com/office/drawing/2014/main" val="2479674383"/>
                    </a:ext>
                  </a:extLst>
                </a:gridCol>
                <a:gridCol w="8662737">
                  <a:extLst>
                    <a:ext uri="{9D8B030D-6E8A-4147-A177-3AD203B41FA5}">
                      <a16:colId xmlns:a16="http://schemas.microsoft.com/office/drawing/2014/main" val="98684462"/>
                    </a:ext>
                  </a:extLst>
                </a:gridCol>
              </a:tblGrid>
              <a:tr h="486193">
                <a:tc>
                  <a:txBody>
                    <a:bodyPr/>
                    <a:lstStyle/>
                    <a:p>
                      <a:r>
                        <a:rPr lang="sl-SI" sz="3200" i="1" dirty="0"/>
                        <a:t>Caracteristici</a:t>
                      </a:r>
                    </a:p>
                  </a:txBody>
                  <a:tcPr anchor="ctr">
                    <a:lnL>
                      <a:noFill/>
                    </a:lnL>
                    <a:lnR>
                      <a:noFill/>
                    </a:lnR>
                    <a:lnT>
                      <a:noFill/>
                    </a:lnT>
                    <a:lnB>
                      <a:noFill/>
                    </a:lnB>
                  </a:tcPr>
                </a:tc>
                <a:tc>
                  <a:txBody>
                    <a:bodyPr/>
                    <a:lstStyle/>
                    <a:p>
                      <a:r>
                        <a:rPr lang="sl-SI" sz="3200" dirty="0"/>
                        <a:t>Documentare </a:t>
                      </a:r>
                    </a:p>
                  </a:txBody>
                  <a:tcPr anchor="ctr">
                    <a:lnL>
                      <a:noFill/>
                    </a:lnL>
                    <a:lnR>
                      <a:noFill/>
                    </a:lnR>
                    <a:lnT>
                      <a:noFill/>
                    </a:lnT>
                    <a:lnB>
                      <a:noFill/>
                    </a:lnB>
                  </a:tcPr>
                </a:tc>
                <a:extLst>
                  <a:ext uri="{0D108BD9-81ED-4DB2-BD59-A6C34878D82A}">
                    <a16:rowId xmlns:a16="http://schemas.microsoft.com/office/drawing/2014/main" val="3825473202"/>
                  </a:ext>
                </a:extLst>
              </a:tr>
              <a:tr h="486193">
                <a:tc>
                  <a:txBody>
                    <a:bodyPr/>
                    <a:lstStyle/>
                    <a:p>
                      <a:r>
                        <a:rPr lang="sl-SI" sz="3200" u="sng" dirty="0">
                          <a:solidFill>
                            <a:srgbClr val="0000FF"/>
                          </a:solidFill>
                        </a:rPr>
                        <a:t>Crearea unui nou proiect</a:t>
                      </a:r>
                    </a:p>
                  </a:txBody>
                  <a:tcPr anchor="ctr">
                    <a:lnL>
                      <a:noFill/>
                    </a:lnL>
                    <a:lnR>
                      <a:noFill/>
                    </a:lnR>
                    <a:lnT>
                      <a:noFill/>
                    </a:lnT>
                    <a:lnB>
                      <a:noFill/>
                    </a:lnB>
                  </a:tcPr>
                </a:tc>
                <a:tc>
                  <a:txBody>
                    <a:bodyPr/>
                    <a:lstStyle/>
                    <a:p>
                      <a:r>
                        <a:rPr lang="ro-RO" sz="3200" dirty="0"/>
                        <a:t>Creați și configurați un nou proiect în OpenProject</a:t>
                      </a:r>
                      <a:endParaRPr lang="en-US" sz="3200" dirty="0"/>
                    </a:p>
                  </a:txBody>
                  <a:tcPr anchor="ctr">
                    <a:lnL>
                      <a:noFill/>
                    </a:lnL>
                    <a:lnR>
                      <a:noFill/>
                    </a:lnR>
                    <a:lnT>
                      <a:noFill/>
                    </a:lnT>
                    <a:lnB>
                      <a:noFill/>
                    </a:lnB>
                  </a:tcPr>
                </a:tc>
                <a:extLst>
                  <a:ext uri="{0D108BD9-81ED-4DB2-BD59-A6C34878D82A}">
                    <a16:rowId xmlns:a16="http://schemas.microsoft.com/office/drawing/2014/main" val="2676252555"/>
                  </a:ext>
                </a:extLst>
              </a:tr>
              <a:tr h="486193">
                <a:tc>
                  <a:txBody>
                    <a:bodyPr/>
                    <a:lstStyle/>
                    <a:p>
                      <a:r>
                        <a:rPr lang="ro-RO" sz="3200" i="1" u="sng" dirty="0">
                          <a:solidFill>
                            <a:srgbClr val="0000FF"/>
                          </a:solidFill>
                        </a:rPr>
                        <a:t>Setarea unei structuri a proiectului</a:t>
                      </a:r>
                      <a:endParaRPr lang="en-US" sz="3200" i="1" u="sng" dirty="0">
                        <a:solidFill>
                          <a:srgbClr val="0000FF"/>
                        </a:solidFill>
                      </a:endParaRPr>
                    </a:p>
                  </a:txBody>
                  <a:tcPr anchor="ctr">
                    <a:lnL>
                      <a:noFill/>
                    </a:lnL>
                    <a:lnR>
                      <a:noFill/>
                    </a:lnR>
                    <a:lnT>
                      <a:noFill/>
                    </a:lnT>
                    <a:lnB>
                      <a:noFill/>
                    </a:lnB>
                  </a:tcPr>
                </a:tc>
                <a:tc>
                  <a:txBody>
                    <a:bodyPr/>
                    <a:lstStyle/>
                    <a:p>
                      <a:r>
                        <a:rPr lang="ro-RO" sz="3200" dirty="0"/>
                        <a:t>Creați o ierarhie de proiect pentru a vă structura munca în OpenProject</a:t>
                      </a:r>
                      <a:endParaRPr lang="en-US" sz="3200" dirty="0"/>
                    </a:p>
                  </a:txBody>
                  <a:tcPr anchor="ctr">
                    <a:lnL>
                      <a:noFill/>
                    </a:lnL>
                    <a:lnR>
                      <a:noFill/>
                    </a:lnR>
                    <a:lnT>
                      <a:noFill/>
                    </a:lnT>
                    <a:lnB>
                      <a:noFill/>
                    </a:lnB>
                  </a:tcPr>
                </a:tc>
                <a:extLst>
                  <a:ext uri="{0D108BD9-81ED-4DB2-BD59-A6C34878D82A}">
                    <a16:rowId xmlns:a16="http://schemas.microsoft.com/office/drawing/2014/main" val="1456811377"/>
                  </a:ext>
                </a:extLst>
              </a:tr>
            </a:tbl>
          </a:graphicData>
        </a:graphic>
      </p:graphicFrame>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1744149" y="3656080"/>
            <a:ext cx="146322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3200" b="0" i="0" u="none" strike="noStrike" cap="none" normalizeH="0" baseline="0" dirty="0">
                <a:ln>
                  <a:noFill/>
                </a:ln>
                <a:solidFill>
                  <a:schemeClr val="tx1"/>
                </a:solidFill>
                <a:effectLst/>
                <a:latin typeface="Georgia" panose="02040502050405020303" pitchFamily="18" charset="0"/>
              </a:rPr>
              <a:t>OpenProject susține setarea și configurarea inițială a unei structuri de proiect</a:t>
            </a:r>
            <a:r>
              <a:rPr kumimoji="0" lang="sl-SI" altLang="sl-SI" sz="1200" b="0" i="0" u="none" strike="noStrike" cap="none" normalizeH="0" baseline="0" dirty="0">
                <a:ln>
                  <a:noFill/>
                </a:ln>
                <a:solidFill>
                  <a:schemeClr val="tx1"/>
                </a:solidFill>
                <a:effectLst/>
                <a:latin typeface="Georgia" panose="02040502050405020303" pitchFamily="18" charset="0"/>
              </a:rPr>
              <a:t>.</a:t>
            </a:r>
            <a:endParaRPr kumimoji="0" lang="sl-SI" altLang="sl-SI" sz="1800" b="0" i="0" u="none" strike="noStrike" cap="none" normalizeH="0" baseline="0" dirty="0">
              <a:ln>
                <a:noFill/>
              </a:ln>
              <a:solidFill>
                <a:schemeClr val="tx1"/>
              </a:solidFill>
              <a:effectLst/>
              <a:latin typeface="Georgia" panose="02040502050405020303" pitchFamily="18" charset="0"/>
            </a:endParaRPr>
          </a:p>
        </p:txBody>
      </p:sp>
      <p:sp>
        <p:nvSpPr>
          <p:cNvPr id="13" name="Pravokotnik 12">
            <a:extLst>
              <a:ext uri="{FF2B5EF4-FFF2-40B4-BE49-F238E27FC236}">
                <a16:creationId xmlns:a16="http://schemas.microsoft.com/office/drawing/2014/main" id="{072AE04B-CC93-422E-BFD2-CA0F65C088F2}"/>
              </a:ext>
            </a:extLst>
          </p:cNvPr>
          <p:cNvSpPr/>
          <p:nvPr/>
        </p:nvSpPr>
        <p:spPr>
          <a:xfrm>
            <a:off x="4717767" y="8163790"/>
            <a:ext cx="8456226" cy="369332"/>
          </a:xfrm>
          <a:prstGeom prst="rect">
            <a:avLst/>
          </a:prstGeom>
        </p:spPr>
        <p:txBody>
          <a:bodyPr wrap="none">
            <a:spAutoFit/>
          </a:bodyPr>
          <a:lstStyle/>
          <a:p>
            <a:r>
              <a:rPr lang="sl-SI" dirty="0"/>
              <a:t>Sursa: </a:t>
            </a:r>
            <a:r>
              <a:rPr lang="sl-SI" dirty="0">
                <a:hlinkClick r:id="rId6"/>
              </a:rPr>
              <a:t>https://www.openproject.org/docs/getting-started/openproject-introduction/</a:t>
            </a:r>
            <a:r>
              <a:rPr lang="sl-SI" dirty="0"/>
              <a:t> </a:t>
            </a:r>
          </a:p>
        </p:txBody>
      </p:sp>
      <p:sp>
        <p:nvSpPr>
          <p:cNvPr id="3" name="TextBox 9">
            <a:extLst>
              <a:ext uri="{FF2B5EF4-FFF2-40B4-BE49-F238E27FC236}">
                <a16:creationId xmlns:a16="http://schemas.microsoft.com/office/drawing/2014/main" id="{FCBD7D8A-73EF-1870-7C98-35F85768AEB6}"/>
              </a:ext>
            </a:extLst>
          </p:cNvPr>
          <p:cNvSpPr/>
          <p:nvPr/>
        </p:nvSpPr>
        <p:spPr>
          <a:xfrm>
            <a:off x="1252675" y="828093"/>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46920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graphicFrame>
        <p:nvGraphicFramePr>
          <p:cNvPr id="2" name="Tabela 1">
            <a:extLst>
              <a:ext uri="{FF2B5EF4-FFF2-40B4-BE49-F238E27FC236}">
                <a16:creationId xmlns:a16="http://schemas.microsoft.com/office/drawing/2014/main" id="{8A85E972-C153-4B11-8179-6D8D7D2767EE}"/>
              </a:ext>
            </a:extLst>
          </p:cNvPr>
          <p:cNvGraphicFramePr>
            <a:graphicFrameLocks noGrp="1"/>
          </p:cNvGraphicFramePr>
          <p:nvPr>
            <p:extLst>
              <p:ext uri="{D42A27DB-BD31-4B8C-83A1-F6EECF244321}">
                <p14:modId xmlns:p14="http://schemas.microsoft.com/office/powerpoint/2010/main" val="2824473873"/>
              </p:ext>
            </p:extLst>
          </p:nvPr>
        </p:nvGraphicFramePr>
        <p:xfrm>
          <a:off x="1930853" y="4829670"/>
          <a:ext cx="14426294" cy="1737360"/>
        </p:xfrm>
        <a:graphic>
          <a:graphicData uri="http://schemas.openxmlformats.org/drawingml/2006/table">
            <a:tbl>
              <a:tblPr/>
              <a:tblGrid>
                <a:gridCol w="4825094">
                  <a:extLst>
                    <a:ext uri="{9D8B030D-6E8A-4147-A177-3AD203B41FA5}">
                      <a16:colId xmlns:a16="http://schemas.microsoft.com/office/drawing/2014/main" val="2479674383"/>
                    </a:ext>
                  </a:extLst>
                </a:gridCol>
                <a:gridCol w="9601200">
                  <a:extLst>
                    <a:ext uri="{9D8B030D-6E8A-4147-A177-3AD203B41FA5}">
                      <a16:colId xmlns:a16="http://schemas.microsoft.com/office/drawing/2014/main" val="98684462"/>
                    </a:ext>
                  </a:extLst>
                </a:gridCol>
              </a:tblGrid>
              <a:tr h="486193">
                <a:tc>
                  <a:txBody>
                    <a:bodyPr/>
                    <a:lstStyle/>
                    <a:p>
                      <a:r>
                        <a:rPr lang="sl-SI" sz="3200" i="1" dirty="0"/>
                        <a:t>Caracteristici</a:t>
                      </a:r>
                    </a:p>
                  </a:txBody>
                  <a:tcPr anchor="ctr">
                    <a:lnL>
                      <a:noFill/>
                    </a:lnL>
                    <a:lnR>
                      <a:noFill/>
                    </a:lnR>
                    <a:lnT>
                      <a:noFill/>
                    </a:lnT>
                    <a:lnB>
                      <a:noFill/>
                    </a:lnB>
                  </a:tcPr>
                </a:tc>
                <a:tc>
                  <a:txBody>
                    <a:bodyPr/>
                    <a:lstStyle/>
                    <a:p>
                      <a:r>
                        <a:rPr lang="sl-SI" sz="3200" dirty="0"/>
                        <a:t>Documentare</a:t>
                      </a:r>
                    </a:p>
                  </a:txBody>
                  <a:tcPr anchor="ctr">
                    <a:lnL>
                      <a:noFill/>
                    </a:lnL>
                    <a:lnR>
                      <a:noFill/>
                    </a:lnR>
                    <a:lnT>
                      <a:noFill/>
                    </a:lnT>
                    <a:lnB>
                      <a:noFill/>
                    </a:lnB>
                  </a:tcPr>
                </a:tc>
                <a:extLst>
                  <a:ext uri="{0D108BD9-81ED-4DB2-BD59-A6C34878D82A}">
                    <a16:rowId xmlns:a16="http://schemas.microsoft.com/office/drawing/2014/main" val="3825473202"/>
                  </a:ext>
                </a:extLst>
              </a:tr>
              <a:tr h="486193">
                <a:tc>
                  <a:txBody>
                    <a:bodyPr/>
                    <a:lstStyle/>
                    <a:p>
                      <a:r>
                        <a:rPr lang="sl-SI" sz="3200" i="1" u="sng" dirty="0">
                          <a:solidFill>
                            <a:srgbClr val="0000FF"/>
                          </a:solidFill>
                        </a:rPr>
                        <a:t>Setările proiectului</a:t>
                      </a:r>
                    </a:p>
                  </a:txBody>
                  <a:tcPr anchor="ctr">
                    <a:lnL>
                      <a:noFill/>
                    </a:lnL>
                    <a:lnR>
                      <a:noFill/>
                    </a:lnR>
                    <a:lnT>
                      <a:noFill/>
                    </a:lnT>
                    <a:lnB>
                      <a:noFill/>
                    </a:lnB>
                  </a:tcPr>
                </a:tc>
                <a:tc>
                  <a:txBody>
                    <a:bodyPr/>
                    <a:lstStyle/>
                    <a:p>
                      <a:r>
                        <a:rPr lang="ro-RO" sz="3200" dirty="0"/>
                        <a:t>Creați primele idei, sarcini, repere brute.</a:t>
                      </a:r>
                      <a:endParaRPr lang="en-US" sz="3200" dirty="0"/>
                    </a:p>
                  </a:txBody>
                  <a:tcPr anchor="ctr">
                    <a:lnL>
                      <a:noFill/>
                    </a:lnL>
                    <a:lnR>
                      <a:noFill/>
                    </a:lnR>
                    <a:lnT>
                      <a:noFill/>
                    </a:lnT>
                    <a:lnB>
                      <a:noFill/>
                    </a:lnB>
                  </a:tcPr>
                </a:tc>
                <a:extLst>
                  <a:ext uri="{0D108BD9-81ED-4DB2-BD59-A6C34878D82A}">
                    <a16:rowId xmlns:a16="http://schemas.microsoft.com/office/drawing/2014/main" val="93550552"/>
                  </a:ext>
                </a:extLst>
              </a:tr>
              <a:tr h="486193">
                <a:tc>
                  <a:txBody>
                    <a:bodyPr/>
                    <a:lstStyle/>
                    <a:p>
                      <a:r>
                        <a:rPr lang="sl-SI" sz="3200" i="1" u="sng" dirty="0">
                          <a:solidFill>
                            <a:srgbClr val="0000FF"/>
                          </a:solidFill>
                        </a:rPr>
                        <a:t>Adăugarea membrilor</a:t>
                      </a:r>
                    </a:p>
                  </a:txBody>
                  <a:tcPr anchor="ctr">
                    <a:lnL>
                      <a:noFill/>
                    </a:lnL>
                    <a:lnR>
                      <a:noFill/>
                    </a:lnR>
                    <a:lnT>
                      <a:noFill/>
                    </a:lnT>
                    <a:lnB>
                      <a:noFill/>
                    </a:lnB>
                  </a:tcPr>
                </a:tc>
                <a:tc>
                  <a:txBody>
                    <a:bodyPr/>
                    <a:lstStyle/>
                    <a:p>
                      <a:r>
                        <a:rPr lang="ro-RO" sz="3200" dirty="0"/>
                        <a:t>Invitați-vă echipa să colaboreze în OpenProject.</a:t>
                      </a:r>
                      <a:endParaRPr lang="en-US" sz="3200" dirty="0"/>
                    </a:p>
                  </a:txBody>
                  <a:tcPr anchor="ctr">
                    <a:lnL>
                      <a:noFill/>
                    </a:lnL>
                    <a:lnR>
                      <a:noFill/>
                    </a:lnR>
                    <a:lnT>
                      <a:noFill/>
                    </a:lnT>
                    <a:lnB>
                      <a:noFill/>
                    </a:lnB>
                  </a:tcPr>
                </a:tc>
                <a:extLst>
                  <a:ext uri="{0D108BD9-81ED-4DB2-BD59-A6C34878D82A}">
                    <a16:rowId xmlns:a16="http://schemas.microsoft.com/office/drawing/2014/main" val="2777292130"/>
                  </a:ext>
                </a:extLst>
              </a:tr>
            </a:tbl>
          </a:graphicData>
        </a:graphic>
      </p:graphicFrame>
      <p:sp>
        <p:nvSpPr>
          <p:cNvPr id="13" name="Pravokotnik 12">
            <a:extLst>
              <a:ext uri="{FF2B5EF4-FFF2-40B4-BE49-F238E27FC236}">
                <a16:creationId xmlns:a16="http://schemas.microsoft.com/office/drawing/2014/main" id="{072AE04B-CC93-422E-BFD2-CA0F65C088F2}"/>
              </a:ext>
            </a:extLst>
          </p:cNvPr>
          <p:cNvSpPr/>
          <p:nvPr/>
        </p:nvSpPr>
        <p:spPr>
          <a:xfrm>
            <a:off x="4717767" y="8080712"/>
            <a:ext cx="8456226" cy="369332"/>
          </a:xfrm>
          <a:prstGeom prst="rect">
            <a:avLst/>
          </a:prstGeom>
        </p:spPr>
        <p:txBody>
          <a:bodyPr wrap="none">
            <a:spAutoFit/>
          </a:bodyPr>
          <a:lstStyle/>
          <a:p>
            <a:pPr algn="ctr"/>
            <a:r>
              <a:rPr lang="sl-SI" dirty="0"/>
              <a:t>Sursa: </a:t>
            </a:r>
            <a:r>
              <a:rPr lang="sl-SI" dirty="0">
                <a:hlinkClick r:id="rId6"/>
              </a:rPr>
              <a:t>https://www.openproject.org/docs/getting-started/openproject-introduction/</a:t>
            </a:r>
            <a:r>
              <a:rPr lang="sl-SI" dirty="0"/>
              <a:t> </a:t>
            </a:r>
          </a:p>
        </p:txBody>
      </p:sp>
      <p:sp>
        <p:nvSpPr>
          <p:cNvPr id="3" name="TextBox 9">
            <a:extLst>
              <a:ext uri="{FF2B5EF4-FFF2-40B4-BE49-F238E27FC236}">
                <a16:creationId xmlns:a16="http://schemas.microsoft.com/office/drawing/2014/main" id="{D9386FAD-4C7D-9F18-8CF1-C05CF52593E0}"/>
              </a:ext>
            </a:extLst>
          </p:cNvPr>
          <p:cNvSpPr/>
          <p:nvPr/>
        </p:nvSpPr>
        <p:spPr>
          <a:xfrm>
            <a:off x="1252675" y="828093"/>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
        <p:nvSpPr>
          <p:cNvPr id="5" name="TextBox 10">
            <a:extLst>
              <a:ext uri="{FF2B5EF4-FFF2-40B4-BE49-F238E27FC236}">
                <a16:creationId xmlns:a16="http://schemas.microsoft.com/office/drawing/2014/main" id="{534301E2-323F-78FA-2480-9B792011152B}"/>
              </a:ext>
            </a:extLst>
          </p:cNvPr>
          <p:cNvSpPr/>
          <p:nvPr/>
        </p:nvSpPr>
        <p:spPr>
          <a:xfrm>
            <a:off x="3820920" y="2949095"/>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lvl="0" algn="ctr" eaLnBrk="0" fontAlgn="base" hangingPunct="0">
              <a:spcBef>
                <a:spcPct val="0"/>
              </a:spcBef>
              <a:spcAft>
                <a:spcPct val="0"/>
              </a:spcAft>
            </a:pPr>
            <a:r>
              <a:rPr lang="sl-SI" altLang="sl-SI" sz="4000" b="1" dirty="0">
                <a:latin typeface="Georgia" panose="02040502050405020303" pitchFamily="18" charset="0"/>
              </a:rPr>
              <a:t>Conceptul și inițierea proiectului</a:t>
            </a:r>
            <a:endParaRPr kumimoji="0" lang="sl-SI" altLang="sl-SI" sz="4000" b="1" i="0" u="none" strike="noStrike" cap="none" normalizeH="0" baseline="0" dirty="0">
              <a:ln>
                <a:noFill/>
              </a:ln>
              <a:solidFill>
                <a:schemeClr val="tx1"/>
              </a:solidFill>
              <a:effectLst/>
              <a:latin typeface="Georgia" panose="02040502050405020303" pitchFamily="18" charset="0"/>
            </a:endParaRPr>
          </a:p>
        </p:txBody>
      </p:sp>
      <p:sp>
        <p:nvSpPr>
          <p:cNvPr id="6" name="Rectangle 1">
            <a:extLst>
              <a:ext uri="{FF2B5EF4-FFF2-40B4-BE49-F238E27FC236}">
                <a16:creationId xmlns:a16="http://schemas.microsoft.com/office/drawing/2014/main" id="{9C269C72-7E13-398B-61BF-8EADA06B4FE6}"/>
              </a:ext>
            </a:extLst>
          </p:cNvPr>
          <p:cNvSpPr>
            <a:spLocks noChangeArrowheads="1"/>
          </p:cNvSpPr>
          <p:nvPr/>
        </p:nvSpPr>
        <p:spPr bwMode="auto">
          <a:xfrm>
            <a:off x="1744149" y="3656080"/>
            <a:ext cx="146322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l-SI" altLang="sl-SI" sz="3200" b="0" i="0" u="none" strike="noStrike" cap="none" normalizeH="0" baseline="0" dirty="0">
                <a:ln>
                  <a:noFill/>
                </a:ln>
                <a:solidFill>
                  <a:schemeClr val="tx1"/>
                </a:solidFill>
                <a:effectLst/>
                <a:latin typeface="Georgia" panose="02040502050405020303" pitchFamily="18" charset="0"/>
              </a:rPr>
              <a:t>OpenProject susține setarea și configurarea inițială a unei structuri de proiect</a:t>
            </a:r>
            <a:r>
              <a:rPr kumimoji="0" lang="sl-SI" altLang="sl-SI" sz="1200" b="0" i="0" u="none" strike="noStrike" cap="none" normalizeH="0" baseline="0" dirty="0">
                <a:ln>
                  <a:noFill/>
                </a:ln>
                <a:solidFill>
                  <a:schemeClr val="tx1"/>
                </a:solidFill>
                <a:effectLst/>
                <a:latin typeface="Georgia" panose="02040502050405020303" pitchFamily="18" charset="0"/>
              </a:rPr>
              <a:t>.</a:t>
            </a:r>
            <a:endParaRPr kumimoji="0" lang="sl-SI" altLang="sl-SI" sz="1800" b="0" i="0" u="none" strike="noStrike" cap="none" normalizeH="0" baseline="0" dirty="0">
              <a:ln>
                <a:noFill/>
              </a:ln>
              <a:solidFill>
                <a:schemeClr val="tx1"/>
              </a:solidFill>
              <a:effectLst/>
              <a:latin typeface="Georgia" panose="02040502050405020303" pitchFamily="18" charset="0"/>
            </a:endParaRPr>
          </a:p>
        </p:txBody>
      </p:sp>
    </p:spTree>
    <p:extLst>
      <p:ext uri="{BB962C8B-B14F-4D97-AF65-F5344CB8AC3E}">
        <p14:creationId xmlns:p14="http://schemas.microsoft.com/office/powerpoint/2010/main" val="2900612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6037268" y="7879909"/>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87036" y="1942717"/>
            <a:ext cx="17537084" cy="6748124"/>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2" name="TextBox 10"/>
          <p:cNvSpPr/>
          <p:nvPr/>
        </p:nvSpPr>
        <p:spPr>
          <a:xfrm>
            <a:off x="4014858" y="2288665"/>
            <a:ext cx="9667702"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eaLnBrk="0" fontAlgn="base" hangingPunct="0">
              <a:spcBef>
                <a:spcPct val="0"/>
              </a:spcBef>
              <a:spcAft>
                <a:spcPct val="0"/>
              </a:spcAft>
            </a:pPr>
            <a:r>
              <a:rPr lang="sl-SI" sz="4000" b="1" dirty="0">
                <a:latin typeface="Georgia" panose="02040502050405020303" pitchFamily="18" charset="0"/>
              </a:rPr>
              <a:t>Definirea și planificarea proiectului</a:t>
            </a:r>
          </a:p>
        </p:txBody>
      </p:sp>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1647403" y="2893317"/>
            <a:ext cx="1450728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sl-SI" altLang="sl-SI" sz="3200" dirty="0">
                <a:latin typeface="Georgia" panose="02040502050405020303" pitchFamily="18" charset="0"/>
              </a:rPr>
              <a:t>Creați o prezentare generală a proiectului cu informații mai detaliate, configurați-vă planul de proiect, structurați-vă sarcinile, creați o foaie de parcurs.</a:t>
            </a:r>
            <a:endParaRPr kumimoji="0" lang="sl-SI" altLang="sl-SI" sz="3200" b="0" i="0" u="none" strike="noStrike" cap="none" normalizeH="0" baseline="0" dirty="0">
              <a:ln>
                <a:noFill/>
              </a:ln>
              <a:solidFill>
                <a:schemeClr val="tx1"/>
              </a:solidFill>
              <a:effectLst/>
              <a:latin typeface="Georgia" panose="02040502050405020303" pitchFamily="18" charset="0"/>
            </a:endParaRPr>
          </a:p>
        </p:txBody>
      </p:sp>
      <p:graphicFrame>
        <p:nvGraphicFramePr>
          <p:cNvPr id="3" name="Tabela 2">
            <a:extLst>
              <a:ext uri="{FF2B5EF4-FFF2-40B4-BE49-F238E27FC236}">
                <a16:creationId xmlns:a16="http://schemas.microsoft.com/office/drawing/2014/main" id="{CB5DE3F9-3AC8-4645-98AC-971BEDD716BE}"/>
              </a:ext>
            </a:extLst>
          </p:cNvPr>
          <p:cNvGraphicFramePr>
            <a:graphicFrameLocks noGrp="1"/>
          </p:cNvGraphicFramePr>
          <p:nvPr>
            <p:extLst>
              <p:ext uri="{D42A27DB-BD31-4B8C-83A1-F6EECF244321}">
                <p14:modId xmlns:p14="http://schemas.microsoft.com/office/powerpoint/2010/main" val="3746563683"/>
              </p:ext>
            </p:extLst>
          </p:nvPr>
        </p:nvGraphicFramePr>
        <p:xfrm>
          <a:off x="1911598" y="4687396"/>
          <a:ext cx="13978892" cy="3779520"/>
        </p:xfrm>
        <a:graphic>
          <a:graphicData uri="http://schemas.openxmlformats.org/drawingml/2006/table">
            <a:tbl>
              <a:tblPr/>
              <a:tblGrid>
                <a:gridCol w="5977891">
                  <a:extLst>
                    <a:ext uri="{9D8B030D-6E8A-4147-A177-3AD203B41FA5}">
                      <a16:colId xmlns:a16="http://schemas.microsoft.com/office/drawing/2014/main" val="1348054168"/>
                    </a:ext>
                  </a:extLst>
                </a:gridCol>
                <a:gridCol w="8001001">
                  <a:extLst>
                    <a:ext uri="{9D8B030D-6E8A-4147-A177-3AD203B41FA5}">
                      <a16:colId xmlns:a16="http://schemas.microsoft.com/office/drawing/2014/main" val="387715903"/>
                    </a:ext>
                  </a:extLst>
                </a:gridCol>
              </a:tblGrid>
              <a:tr h="560329">
                <a:tc>
                  <a:txBody>
                    <a:bodyPr/>
                    <a:lstStyle/>
                    <a:p>
                      <a:r>
                        <a:rPr lang="sl-SI" sz="3200" dirty="0">
                          <a:latin typeface="Georgia" panose="02040502050405020303" pitchFamily="18" charset="0"/>
                        </a:rPr>
                        <a:t>Caracteristici</a:t>
                      </a:r>
                    </a:p>
                  </a:txBody>
                  <a:tcPr anchor="ctr">
                    <a:lnL>
                      <a:noFill/>
                    </a:lnL>
                    <a:lnR>
                      <a:noFill/>
                    </a:lnR>
                    <a:lnT>
                      <a:noFill/>
                    </a:lnT>
                    <a:lnB>
                      <a:noFill/>
                    </a:lnB>
                  </a:tcPr>
                </a:tc>
                <a:tc>
                  <a:txBody>
                    <a:bodyPr/>
                    <a:lstStyle/>
                    <a:p>
                      <a:r>
                        <a:rPr lang="sl-SI" sz="3200" dirty="0">
                          <a:latin typeface="Georgia" panose="02040502050405020303" pitchFamily="18" charset="0"/>
                        </a:rPr>
                        <a:t>Documentare</a:t>
                      </a:r>
                    </a:p>
                  </a:txBody>
                  <a:tcPr anchor="ctr">
                    <a:lnL>
                      <a:noFill/>
                    </a:lnL>
                    <a:lnR>
                      <a:noFill/>
                    </a:lnR>
                    <a:lnT>
                      <a:noFill/>
                    </a:lnT>
                    <a:lnB>
                      <a:noFill/>
                    </a:lnB>
                  </a:tcPr>
                </a:tc>
                <a:extLst>
                  <a:ext uri="{0D108BD9-81ED-4DB2-BD59-A6C34878D82A}">
                    <a16:rowId xmlns:a16="http://schemas.microsoft.com/office/drawing/2014/main" val="3490911078"/>
                  </a:ext>
                </a:extLst>
              </a:tr>
              <a:tr h="1032186">
                <a:tc>
                  <a:txBody>
                    <a:bodyPr/>
                    <a:lstStyle/>
                    <a:p>
                      <a:r>
                        <a:rPr lang="sl-SI" sz="3200" u="sng" dirty="0">
                          <a:solidFill>
                            <a:srgbClr val="0000FF"/>
                          </a:solidFill>
                          <a:latin typeface="Georgia" panose="02040502050405020303" pitchFamily="18" charset="0"/>
                        </a:rPr>
                        <a:t>Prezentare generală a proiectelor globale</a:t>
                      </a:r>
                    </a:p>
                  </a:txBody>
                  <a:tcPr anchor="ctr">
                    <a:lnL>
                      <a:noFill/>
                    </a:lnL>
                    <a:lnR>
                      <a:noFill/>
                    </a:lnR>
                    <a:lnT>
                      <a:noFill/>
                    </a:lnT>
                    <a:lnB>
                      <a:noFill/>
                    </a:lnB>
                  </a:tcPr>
                </a:tc>
                <a:tc>
                  <a:txBody>
                    <a:bodyPr/>
                    <a:lstStyle/>
                    <a:p>
                      <a:r>
                        <a:rPr lang="ro-RO" sz="3200" dirty="0">
                          <a:latin typeface="Georgia" panose="02040502050405020303" pitchFamily="18" charset="0"/>
                        </a:rPr>
                        <a:t>Creați o prezentare generală a proiectului cu informații importante despre proiect</a:t>
                      </a:r>
                      <a:r>
                        <a:rPr lang="en-US" sz="3200" dirty="0">
                          <a:latin typeface="Georgia" panose="02040502050405020303" pitchFamily="18" charset="0"/>
                        </a:rPr>
                        <a:t>.</a:t>
                      </a:r>
                    </a:p>
                  </a:txBody>
                  <a:tcPr anchor="ctr">
                    <a:lnL>
                      <a:noFill/>
                    </a:lnL>
                    <a:lnR>
                      <a:noFill/>
                    </a:lnR>
                    <a:lnT>
                      <a:noFill/>
                    </a:lnT>
                    <a:lnB>
                      <a:noFill/>
                    </a:lnB>
                  </a:tcPr>
                </a:tc>
                <a:extLst>
                  <a:ext uri="{0D108BD9-81ED-4DB2-BD59-A6C34878D82A}">
                    <a16:rowId xmlns:a16="http://schemas.microsoft.com/office/drawing/2014/main" val="1496708477"/>
                  </a:ext>
                </a:extLst>
              </a:tr>
              <a:tr h="1032186">
                <a:tc>
                  <a:txBody>
                    <a:bodyPr/>
                    <a:lstStyle/>
                    <a:p>
                      <a:r>
                        <a:rPr lang="sl-SI" sz="3200" u="sng" dirty="0">
                          <a:solidFill>
                            <a:srgbClr val="0000FF"/>
                          </a:solidFill>
                          <a:latin typeface="Georgia" panose="02040502050405020303" pitchFamily="18" charset="0"/>
                        </a:rPr>
                        <a:t>Structurarea muncii</a:t>
                      </a:r>
                    </a:p>
                  </a:txBody>
                  <a:tcPr anchor="ctr">
                    <a:lnL>
                      <a:noFill/>
                    </a:lnL>
                    <a:lnR>
                      <a:noFill/>
                    </a:lnR>
                    <a:lnT>
                      <a:noFill/>
                    </a:lnT>
                    <a:lnB>
                      <a:noFill/>
                    </a:lnB>
                  </a:tcPr>
                </a:tc>
                <a:tc>
                  <a:txBody>
                    <a:bodyPr/>
                    <a:lstStyle/>
                    <a:p>
                      <a:r>
                        <a:rPr lang="ro-RO" sz="3200" dirty="0">
                          <a:latin typeface="Georgia" panose="02040502050405020303" pitchFamily="18" charset="0"/>
                        </a:rPr>
                        <a:t>Creați pachete de lucru și structurați-vă sarcinile.</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2824324284"/>
                  </a:ext>
                </a:extLst>
              </a:tr>
              <a:tr h="1032186">
                <a:tc>
                  <a:txBody>
                    <a:bodyPr/>
                    <a:lstStyle/>
                    <a:p>
                      <a:r>
                        <a:rPr lang="sl-SI" sz="3200" u="sng" dirty="0">
                          <a:solidFill>
                            <a:srgbClr val="0000FF"/>
                          </a:solidFill>
                          <a:latin typeface="Georgia" panose="02040502050405020303" pitchFamily="18" charset="0"/>
                        </a:rPr>
                        <a:t>Planificarea foii de parcurs</a:t>
                      </a:r>
                    </a:p>
                  </a:txBody>
                  <a:tcPr anchor="ctr">
                    <a:lnL>
                      <a:noFill/>
                    </a:lnL>
                    <a:lnR>
                      <a:noFill/>
                    </a:lnR>
                    <a:lnT>
                      <a:noFill/>
                    </a:lnT>
                    <a:lnB>
                      <a:noFill/>
                    </a:lnB>
                  </a:tcPr>
                </a:tc>
                <a:tc>
                  <a:txBody>
                    <a:bodyPr/>
                    <a:lstStyle/>
                    <a:p>
                      <a:r>
                        <a:rPr lang="ro-RO" sz="3200" dirty="0">
                          <a:latin typeface="Georgia" panose="02040502050405020303" pitchFamily="18" charset="0"/>
                        </a:rPr>
                        <a:t>Creați o foaie de parcurs pentru proiectul dvs.</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1808383186"/>
                  </a:ext>
                </a:extLst>
              </a:tr>
            </a:tbl>
          </a:graphicData>
        </a:graphic>
      </p:graphicFrame>
      <p:sp>
        <p:nvSpPr>
          <p:cNvPr id="13" name="Pravokotnik 12">
            <a:extLst>
              <a:ext uri="{FF2B5EF4-FFF2-40B4-BE49-F238E27FC236}">
                <a16:creationId xmlns:a16="http://schemas.microsoft.com/office/drawing/2014/main" id="{094BA67B-1EBE-459D-A2C8-C6A8E5E31F91}"/>
              </a:ext>
            </a:extLst>
          </p:cNvPr>
          <p:cNvSpPr/>
          <p:nvPr/>
        </p:nvSpPr>
        <p:spPr>
          <a:xfrm>
            <a:off x="4170296" y="8724379"/>
            <a:ext cx="9356825" cy="369332"/>
          </a:xfrm>
          <a:prstGeom prst="rect">
            <a:avLst/>
          </a:prstGeom>
        </p:spPr>
        <p:txBody>
          <a:bodyPr wrap="square">
            <a:spAutoFit/>
          </a:bodyPr>
          <a:lstStyle/>
          <a:p>
            <a:pPr algn="ctr"/>
            <a:r>
              <a:rPr lang="sl-SI" dirty="0">
                <a:latin typeface="Georgia" panose="02040502050405020303" pitchFamily="18" charset="0"/>
              </a:rPr>
              <a:t>Sursa: </a:t>
            </a:r>
            <a:r>
              <a:rPr lang="sl-SI" dirty="0">
                <a:latin typeface="Georgia" panose="02040502050405020303" pitchFamily="18" charset="0"/>
                <a:hlinkClick r:id="rId6"/>
              </a:rPr>
              <a:t>https://www.openproject.org/docs/getting-started/openproject-introduction/</a:t>
            </a:r>
            <a:r>
              <a:rPr lang="sl-SI" dirty="0">
                <a:latin typeface="Georgia" panose="02040502050405020303" pitchFamily="18" charset="0"/>
              </a:rPr>
              <a:t> </a:t>
            </a:r>
          </a:p>
        </p:txBody>
      </p:sp>
      <p:sp>
        <p:nvSpPr>
          <p:cNvPr id="2" name="TextBox 9">
            <a:extLst>
              <a:ext uri="{FF2B5EF4-FFF2-40B4-BE49-F238E27FC236}">
                <a16:creationId xmlns:a16="http://schemas.microsoft.com/office/drawing/2014/main" id="{E71724D5-BB42-D936-2068-4FAFBEBD486B}"/>
              </a:ext>
            </a:extLst>
          </p:cNvPr>
          <p:cNvSpPr/>
          <p:nvPr/>
        </p:nvSpPr>
        <p:spPr>
          <a:xfrm>
            <a:off x="1064253" y="582379"/>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934673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249382" y="2180205"/>
            <a:ext cx="17474738" cy="5714115"/>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2" name="TextBox 10"/>
          <p:cNvSpPr/>
          <p:nvPr/>
        </p:nvSpPr>
        <p:spPr>
          <a:xfrm>
            <a:off x="3883958" y="2365942"/>
            <a:ext cx="9937865"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sl-SI" sz="4000" b="1" dirty="0">
                <a:latin typeface="Georgia" panose="02040502050405020303" pitchFamily="18" charset="0"/>
              </a:rPr>
              <a:t>Lansarea sau executarea proiectului</a:t>
            </a:r>
          </a:p>
        </p:txBody>
      </p:sp>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837141" y="3190811"/>
            <a:ext cx="1603149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o-RO" altLang="sl-SI" sz="3200" dirty="0">
                <a:latin typeface="Georgia" panose="02040502050405020303" pitchFamily="18" charset="0"/>
              </a:rPr>
              <a:t>Gestionați toate activitățile proiectului, cum ar fi sarcini, livrabile, riscuri, caracteristici, erori, solicitări de modificare în pachetele de lucru. Utilizați instrumente agile cu echipele dvs., documentați întâlnirile, distribuiți noutăți etc.</a:t>
            </a:r>
            <a:endParaRPr kumimoji="0" lang="sl-SI" altLang="sl-SI" sz="3200" b="0" i="0" u="none" strike="noStrike" cap="none" normalizeH="0" baseline="0" dirty="0">
              <a:ln>
                <a:noFill/>
              </a:ln>
              <a:solidFill>
                <a:schemeClr val="tx1"/>
              </a:solidFill>
              <a:effectLst/>
              <a:latin typeface="Georgia" panose="02040502050405020303" pitchFamily="18" charset="0"/>
            </a:endParaRPr>
          </a:p>
        </p:txBody>
      </p:sp>
      <p:graphicFrame>
        <p:nvGraphicFramePr>
          <p:cNvPr id="3" name="Tabela 2">
            <a:extLst>
              <a:ext uri="{FF2B5EF4-FFF2-40B4-BE49-F238E27FC236}">
                <a16:creationId xmlns:a16="http://schemas.microsoft.com/office/drawing/2014/main" id="{3EA48BC4-01F4-4D7D-B517-B06AB4004799}"/>
              </a:ext>
            </a:extLst>
          </p:cNvPr>
          <p:cNvGraphicFramePr>
            <a:graphicFrameLocks noGrp="1"/>
          </p:cNvGraphicFramePr>
          <p:nvPr>
            <p:extLst>
              <p:ext uri="{D42A27DB-BD31-4B8C-83A1-F6EECF244321}">
                <p14:modId xmlns:p14="http://schemas.microsoft.com/office/powerpoint/2010/main" val="435652923"/>
              </p:ext>
            </p:extLst>
          </p:nvPr>
        </p:nvGraphicFramePr>
        <p:xfrm>
          <a:off x="1246910" y="4760471"/>
          <a:ext cx="15842882" cy="3133850"/>
        </p:xfrm>
        <a:graphic>
          <a:graphicData uri="http://schemas.openxmlformats.org/drawingml/2006/table">
            <a:tbl>
              <a:tblPr/>
              <a:tblGrid>
                <a:gridCol w="6113942">
                  <a:extLst>
                    <a:ext uri="{9D8B030D-6E8A-4147-A177-3AD203B41FA5}">
                      <a16:colId xmlns:a16="http://schemas.microsoft.com/office/drawing/2014/main" val="880597948"/>
                    </a:ext>
                  </a:extLst>
                </a:gridCol>
                <a:gridCol w="9728940">
                  <a:extLst>
                    <a:ext uri="{9D8B030D-6E8A-4147-A177-3AD203B41FA5}">
                      <a16:colId xmlns:a16="http://schemas.microsoft.com/office/drawing/2014/main" val="1615095884"/>
                    </a:ext>
                  </a:extLst>
                </a:gridCol>
              </a:tblGrid>
              <a:tr h="669024">
                <a:tc>
                  <a:txBody>
                    <a:bodyPr/>
                    <a:lstStyle/>
                    <a:p>
                      <a:r>
                        <a:rPr lang="sl-SI" sz="3200" i="1" dirty="0">
                          <a:latin typeface="Georgia" panose="02040502050405020303" pitchFamily="18" charset="0"/>
                        </a:rPr>
                        <a:t>Caracteristici</a:t>
                      </a:r>
                    </a:p>
                  </a:txBody>
                  <a:tcPr anchor="ctr">
                    <a:lnL>
                      <a:noFill/>
                    </a:lnL>
                    <a:lnR>
                      <a:noFill/>
                    </a:lnR>
                    <a:lnT>
                      <a:noFill/>
                    </a:lnT>
                    <a:lnB>
                      <a:noFill/>
                    </a:lnB>
                  </a:tcPr>
                </a:tc>
                <a:tc>
                  <a:txBody>
                    <a:bodyPr/>
                    <a:lstStyle/>
                    <a:p>
                      <a:r>
                        <a:rPr lang="sl-SI" sz="3200" dirty="0">
                          <a:latin typeface="Georgia" panose="02040502050405020303" pitchFamily="18" charset="0"/>
                        </a:rPr>
                        <a:t>Documentare </a:t>
                      </a:r>
                    </a:p>
                  </a:txBody>
                  <a:tcPr anchor="ctr">
                    <a:lnL>
                      <a:noFill/>
                    </a:lnL>
                    <a:lnR>
                      <a:noFill/>
                    </a:lnR>
                    <a:lnT>
                      <a:noFill/>
                    </a:lnT>
                    <a:lnB>
                      <a:noFill/>
                    </a:lnB>
                  </a:tcPr>
                </a:tc>
                <a:extLst>
                  <a:ext uri="{0D108BD9-81ED-4DB2-BD59-A6C34878D82A}">
                    <a16:rowId xmlns:a16="http://schemas.microsoft.com/office/drawing/2014/main" val="479400059"/>
                  </a:ext>
                </a:extLst>
              </a:tr>
              <a:tr h="1232413">
                <a:tc>
                  <a:txBody>
                    <a:bodyPr/>
                    <a:lstStyle/>
                    <a:p>
                      <a:r>
                        <a:rPr lang="sl-SI" sz="3200" i="1" u="sng" dirty="0">
                          <a:solidFill>
                            <a:srgbClr val="0000FF"/>
                          </a:solidFill>
                          <a:latin typeface="Georgia" panose="02040502050405020303" pitchFamily="18" charset="0"/>
                        </a:rPr>
                        <a:t>Pachete de lucru</a:t>
                      </a:r>
                    </a:p>
                  </a:txBody>
                  <a:tcPr anchor="ctr">
                    <a:lnL>
                      <a:noFill/>
                    </a:lnL>
                    <a:lnR>
                      <a:noFill/>
                    </a:lnR>
                    <a:lnT>
                      <a:noFill/>
                    </a:lnT>
                    <a:lnB>
                      <a:noFill/>
                    </a:lnB>
                  </a:tcPr>
                </a:tc>
                <a:tc>
                  <a:txBody>
                    <a:bodyPr/>
                    <a:lstStyle/>
                    <a:p>
                      <a:r>
                        <a:rPr lang="ro-RO" sz="3200" dirty="0">
                          <a:latin typeface="Georgia" panose="02040502050405020303" pitchFamily="18" charset="0"/>
                        </a:rPr>
                        <a:t>Creați și gestionați toate livrabilele proiectului, sarcinile, caracteristicile, riscurile și multe altele.</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1446788693"/>
                  </a:ext>
                </a:extLst>
              </a:tr>
              <a:tr h="1232413">
                <a:tc>
                  <a:txBody>
                    <a:bodyPr/>
                    <a:lstStyle/>
                    <a:p>
                      <a:r>
                        <a:rPr lang="sl-SI" sz="3200" i="1" u="sng" dirty="0">
                          <a:solidFill>
                            <a:srgbClr val="0000FF"/>
                          </a:solidFill>
                          <a:latin typeface="Georgia" panose="02040502050405020303" pitchFamily="18" charset="0"/>
                        </a:rPr>
                        <a:t>Panouri</a:t>
                      </a:r>
                    </a:p>
                  </a:txBody>
                  <a:tcPr anchor="ctr">
                    <a:lnL>
                      <a:noFill/>
                    </a:lnL>
                    <a:lnR>
                      <a:noFill/>
                    </a:lnR>
                    <a:lnT>
                      <a:noFill/>
                    </a:lnT>
                    <a:lnB>
                      <a:noFill/>
                    </a:lnB>
                  </a:tcPr>
                </a:tc>
                <a:tc>
                  <a:txBody>
                    <a:bodyPr/>
                    <a:lstStyle/>
                    <a:p>
                      <a:r>
                        <a:rPr lang="ro-RO" sz="3200" dirty="0">
                          <a:latin typeface="Georgia" panose="02040502050405020303" pitchFamily="18" charset="0"/>
                        </a:rPr>
                        <a:t>Gestionați-vă munca cu o abordare de tip Agile prin vizualizarea panourilor flexibile.</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201406150"/>
                  </a:ext>
                </a:extLst>
              </a:tr>
            </a:tbl>
          </a:graphicData>
        </a:graphic>
      </p:graphicFrame>
      <p:sp>
        <p:nvSpPr>
          <p:cNvPr id="13" name="Pravokotnik 12">
            <a:extLst>
              <a:ext uri="{FF2B5EF4-FFF2-40B4-BE49-F238E27FC236}">
                <a16:creationId xmlns:a16="http://schemas.microsoft.com/office/drawing/2014/main" id="{16DDC44D-E5D2-4001-BBC4-965E968331ED}"/>
              </a:ext>
            </a:extLst>
          </p:cNvPr>
          <p:cNvSpPr/>
          <p:nvPr/>
        </p:nvSpPr>
        <p:spPr>
          <a:xfrm>
            <a:off x="4721460" y="8178616"/>
            <a:ext cx="8893781" cy="369332"/>
          </a:xfrm>
          <a:prstGeom prst="rect">
            <a:avLst/>
          </a:prstGeom>
        </p:spPr>
        <p:txBody>
          <a:bodyPr wrap="none">
            <a:spAutoFit/>
          </a:bodyPr>
          <a:lstStyle/>
          <a:p>
            <a:r>
              <a:rPr lang="sl-SI" dirty="0">
                <a:latin typeface="Georgia" panose="02040502050405020303" pitchFamily="18" charset="0"/>
              </a:rPr>
              <a:t>Sursa: </a:t>
            </a:r>
            <a:r>
              <a:rPr lang="sl-SI" dirty="0">
                <a:latin typeface="Georgia" panose="02040502050405020303" pitchFamily="18" charset="0"/>
                <a:hlinkClick r:id="rId6"/>
              </a:rPr>
              <a:t>https://www.openproject.org/docs/getting-started/openproject-introduction/</a:t>
            </a:r>
            <a:r>
              <a:rPr lang="sl-SI" dirty="0">
                <a:latin typeface="Georgia" panose="02040502050405020303" pitchFamily="18" charset="0"/>
              </a:rPr>
              <a:t> </a:t>
            </a:r>
          </a:p>
        </p:txBody>
      </p:sp>
      <p:sp>
        <p:nvSpPr>
          <p:cNvPr id="2" name="TextBox 9">
            <a:extLst>
              <a:ext uri="{FF2B5EF4-FFF2-40B4-BE49-F238E27FC236}">
                <a16:creationId xmlns:a16="http://schemas.microsoft.com/office/drawing/2014/main" id="{A86C3B5D-5AB5-3830-FDD4-F4C5FB4041C0}"/>
              </a:ext>
            </a:extLst>
          </p:cNvPr>
          <p:cNvSpPr/>
          <p:nvPr/>
        </p:nvSpPr>
        <p:spPr>
          <a:xfrm>
            <a:off x="1252675" y="609504"/>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348384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graphicFrame>
        <p:nvGraphicFramePr>
          <p:cNvPr id="3" name="Tabela 2">
            <a:extLst>
              <a:ext uri="{FF2B5EF4-FFF2-40B4-BE49-F238E27FC236}">
                <a16:creationId xmlns:a16="http://schemas.microsoft.com/office/drawing/2014/main" id="{3EA48BC4-01F4-4D7D-B517-B06AB4004799}"/>
              </a:ext>
            </a:extLst>
          </p:cNvPr>
          <p:cNvGraphicFramePr>
            <a:graphicFrameLocks noGrp="1"/>
          </p:cNvGraphicFramePr>
          <p:nvPr>
            <p:extLst>
              <p:ext uri="{D42A27DB-BD31-4B8C-83A1-F6EECF244321}">
                <p14:modId xmlns:p14="http://schemas.microsoft.com/office/powerpoint/2010/main" val="938100499"/>
              </p:ext>
            </p:extLst>
          </p:nvPr>
        </p:nvGraphicFramePr>
        <p:xfrm>
          <a:off x="1765140" y="5181600"/>
          <a:ext cx="15324651" cy="2225040"/>
        </p:xfrm>
        <a:graphic>
          <a:graphicData uri="http://schemas.openxmlformats.org/drawingml/2006/table">
            <a:tbl>
              <a:tblPr/>
              <a:tblGrid>
                <a:gridCol w="5913951">
                  <a:extLst>
                    <a:ext uri="{9D8B030D-6E8A-4147-A177-3AD203B41FA5}">
                      <a16:colId xmlns:a16="http://schemas.microsoft.com/office/drawing/2014/main" val="880597948"/>
                    </a:ext>
                  </a:extLst>
                </a:gridCol>
                <a:gridCol w="9410700">
                  <a:extLst>
                    <a:ext uri="{9D8B030D-6E8A-4147-A177-3AD203B41FA5}">
                      <a16:colId xmlns:a16="http://schemas.microsoft.com/office/drawing/2014/main" val="1615095884"/>
                    </a:ext>
                  </a:extLst>
                </a:gridCol>
              </a:tblGrid>
              <a:tr h="0">
                <a:tc>
                  <a:txBody>
                    <a:bodyPr/>
                    <a:lstStyle/>
                    <a:p>
                      <a:r>
                        <a:rPr lang="sl-SI" sz="3200" i="1" dirty="0">
                          <a:latin typeface="Georgia" panose="02040502050405020303" pitchFamily="18" charset="0"/>
                        </a:rPr>
                        <a:t>Caracteristici</a:t>
                      </a:r>
                    </a:p>
                  </a:txBody>
                  <a:tcPr anchor="ctr">
                    <a:lnL>
                      <a:noFill/>
                    </a:lnL>
                    <a:lnR>
                      <a:noFill/>
                    </a:lnR>
                    <a:lnT>
                      <a:noFill/>
                    </a:lnT>
                    <a:lnB>
                      <a:noFill/>
                    </a:lnB>
                  </a:tcPr>
                </a:tc>
                <a:tc>
                  <a:txBody>
                    <a:bodyPr/>
                    <a:lstStyle/>
                    <a:p>
                      <a:r>
                        <a:rPr lang="sl-SI" sz="3200" dirty="0">
                          <a:latin typeface="Georgia" panose="02040502050405020303" pitchFamily="18" charset="0"/>
                        </a:rPr>
                        <a:t>Documentare </a:t>
                      </a:r>
                    </a:p>
                  </a:txBody>
                  <a:tcPr anchor="ctr">
                    <a:lnL>
                      <a:noFill/>
                    </a:lnL>
                    <a:lnR>
                      <a:noFill/>
                    </a:lnR>
                    <a:lnT>
                      <a:noFill/>
                    </a:lnT>
                    <a:lnB>
                      <a:noFill/>
                    </a:lnB>
                  </a:tcPr>
                </a:tc>
                <a:extLst>
                  <a:ext uri="{0D108BD9-81ED-4DB2-BD59-A6C34878D82A}">
                    <a16:rowId xmlns:a16="http://schemas.microsoft.com/office/drawing/2014/main" val="479400059"/>
                  </a:ext>
                </a:extLst>
              </a:tr>
              <a:tr h="0">
                <a:tc>
                  <a:txBody>
                    <a:bodyPr/>
                    <a:lstStyle/>
                    <a:p>
                      <a:r>
                        <a:rPr lang="sl-SI" sz="3200" i="1" u="sng" dirty="0">
                          <a:solidFill>
                            <a:srgbClr val="0000FF"/>
                          </a:solidFill>
                          <a:latin typeface="Georgia" panose="02040502050405020303" pitchFamily="18" charset="0"/>
                        </a:rPr>
                        <a:t>Întâlniri</a:t>
                      </a:r>
                    </a:p>
                  </a:txBody>
                  <a:tcPr anchor="ctr">
                    <a:lnL>
                      <a:noFill/>
                    </a:lnL>
                    <a:lnR>
                      <a:noFill/>
                    </a:lnR>
                    <a:lnT>
                      <a:noFill/>
                    </a:lnT>
                    <a:lnB>
                      <a:noFill/>
                    </a:lnB>
                  </a:tcPr>
                </a:tc>
                <a:tc>
                  <a:txBody>
                    <a:bodyPr/>
                    <a:lstStyle/>
                    <a:p>
                      <a:r>
                        <a:rPr lang="ro-RO" sz="3200" dirty="0">
                          <a:latin typeface="Georgia" panose="02040502050405020303" pitchFamily="18" charset="0"/>
                        </a:rPr>
                        <a:t>Planificați și documentați întâlnirile de proiect și partajați procesele verbale cu toată echipa.</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788348640"/>
                  </a:ext>
                </a:extLst>
              </a:tr>
              <a:tr h="0">
                <a:tc>
                  <a:txBody>
                    <a:bodyPr/>
                    <a:lstStyle/>
                    <a:p>
                      <a:r>
                        <a:rPr lang="sl-SI" sz="3200" i="1" u="sng" dirty="0">
                          <a:solidFill>
                            <a:srgbClr val="0000FF"/>
                          </a:solidFill>
                          <a:latin typeface="Georgia" panose="02040502050405020303" pitchFamily="18" charset="0"/>
                        </a:rPr>
                        <a:t>Noutăți</a:t>
                      </a:r>
                    </a:p>
                  </a:txBody>
                  <a:tcPr anchor="ctr">
                    <a:lnL>
                      <a:noFill/>
                    </a:lnL>
                    <a:lnR>
                      <a:noFill/>
                    </a:lnR>
                    <a:lnT>
                      <a:noFill/>
                    </a:lnT>
                    <a:lnB>
                      <a:noFill/>
                    </a:lnB>
                  </a:tcPr>
                </a:tc>
                <a:tc>
                  <a:txBody>
                    <a:bodyPr/>
                    <a:lstStyle/>
                    <a:p>
                      <a:r>
                        <a:rPr lang="ro-RO" sz="3200" dirty="0">
                          <a:latin typeface="Georgia" panose="02040502050405020303" pitchFamily="18" charset="0"/>
                        </a:rPr>
                        <a:t>Distribuiți noutățile despre proiect cu echipa dvs.</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2130321678"/>
                  </a:ext>
                </a:extLst>
              </a:tr>
            </a:tbl>
          </a:graphicData>
        </a:graphic>
      </p:graphicFrame>
      <p:sp>
        <p:nvSpPr>
          <p:cNvPr id="13" name="Pravokotnik 12">
            <a:extLst>
              <a:ext uri="{FF2B5EF4-FFF2-40B4-BE49-F238E27FC236}">
                <a16:creationId xmlns:a16="http://schemas.microsoft.com/office/drawing/2014/main" id="{16DDC44D-E5D2-4001-BBC4-965E968331ED}"/>
              </a:ext>
            </a:extLst>
          </p:cNvPr>
          <p:cNvSpPr/>
          <p:nvPr/>
        </p:nvSpPr>
        <p:spPr>
          <a:xfrm>
            <a:off x="4669057" y="8200768"/>
            <a:ext cx="8949886" cy="369332"/>
          </a:xfrm>
          <a:prstGeom prst="rect">
            <a:avLst/>
          </a:prstGeom>
        </p:spPr>
        <p:txBody>
          <a:bodyPr wrap="none">
            <a:spAutoFit/>
          </a:bodyPr>
          <a:lstStyle/>
          <a:p>
            <a:pPr algn="ctr"/>
            <a:r>
              <a:rPr lang="sl-SI" dirty="0">
                <a:latin typeface="Georgia" panose="02040502050405020303" pitchFamily="18" charset="0"/>
              </a:rPr>
              <a:t>Sursa: </a:t>
            </a:r>
            <a:r>
              <a:rPr lang="sl-SI" dirty="0">
                <a:latin typeface="Georgia" panose="02040502050405020303" pitchFamily="18" charset="0"/>
                <a:hlinkClick r:id="rId6"/>
              </a:rPr>
              <a:t>https://www.openproject.org/docs/getting-started/openproject-introduction/</a:t>
            </a:r>
            <a:r>
              <a:rPr lang="sl-SI" dirty="0">
                <a:latin typeface="Georgia" panose="02040502050405020303" pitchFamily="18" charset="0"/>
              </a:rPr>
              <a:t> </a:t>
            </a:r>
          </a:p>
        </p:txBody>
      </p:sp>
      <p:sp>
        <p:nvSpPr>
          <p:cNvPr id="2" name="TextBox 9">
            <a:extLst>
              <a:ext uri="{FF2B5EF4-FFF2-40B4-BE49-F238E27FC236}">
                <a16:creationId xmlns:a16="http://schemas.microsoft.com/office/drawing/2014/main" id="{02311403-C4EB-AC18-5540-F63AEBE33FB1}"/>
              </a:ext>
            </a:extLst>
          </p:cNvPr>
          <p:cNvSpPr/>
          <p:nvPr/>
        </p:nvSpPr>
        <p:spPr>
          <a:xfrm>
            <a:off x="1252675" y="609504"/>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
        <p:nvSpPr>
          <p:cNvPr id="5" name="TextBox 10">
            <a:extLst>
              <a:ext uri="{FF2B5EF4-FFF2-40B4-BE49-F238E27FC236}">
                <a16:creationId xmlns:a16="http://schemas.microsoft.com/office/drawing/2014/main" id="{D64D8098-73A6-CDB9-6954-4F83BC2E7F68}"/>
              </a:ext>
            </a:extLst>
          </p:cNvPr>
          <p:cNvSpPr/>
          <p:nvPr/>
        </p:nvSpPr>
        <p:spPr>
          <a:xfrm>
            <a:off x="3854461" y="2780853"/>
            <a:ext cx="9937865"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sl-SI" sz="4000" b="1" dirty="0">
                <a:latin typeface="Georgia" panose="02040502050405020303" pitchFamily="18" charset="0"/>
              </a:rPr>
              <a:t>Lansarea sau executarea proiectului</a:t>
            </a:r>
          </a:p>
        </p:txBody>
      </p:sp>
      <p:sp>
        <p:nvSpPr>
          <p:cNvPr id="6" name="Rectangle 1">
            <a:extLst>
              <a:ext uri="{FF2B5EF4-FFF2-40B4-BE49-F238E27FC236}">
                <a16:creationId xmlns:a16="http://schemas.microsoft.com/office/drawing/2014/main" id="{0E3E0A21-8DE9-55C3-2E05-9B675B2743A0}"/>
              </a:ext>
            </a:extLst>
          </p:cNvPr>
          <p:cNvSpPr>
            <a:spLocks noChangeArrowheads="1"/>
          </p:cNvSpPr>
          <p:nvPr/>
        </p:nvSpPr>
        <p:spPr bwMode="auto">
          <a:xfrm>
            <a:off x="807644" y="3503355"/>
            <a:ext cx="1603149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o-RO" altLang="sl-SI" sz="3200" dirty="0">
                <a:latin typeface="Georgia" panose="02040502050405020303" pitchFamily="18" charset="0"/>
              </a:rPr>
              <a:t>Gestionați toate activitățile proiectului, cum ar fi sarcini, livrabile, riscuri, caracteristici, erori, solicitări de modificare în pachetele de lucru. Utilizați instrumente agile cu echipele dvs., documentați întâlnirile, distribuiți noutăți etc.</a:t>
            </a:r>
            <a:endParaRPr kumimoji="0" lang="sl-SI" altLang="sl-SI" sz="3200" b="0" i="0" u="none" strike="noStrike" cap="none" normalizeH="0" baseline="0" dirty="0">
              <a:ln>
                <a:noFill/>
              </a:ln>
              <a:solidFill>
                <a:schemeClr val="tx1"/>
              </a:solidFill>
              <a:effectLst/>
              <a:latin typeface="Georgia" panose="02040502050405020303" pitchFamily="18" charset="0"/>
            </a:endParaRPr>
          </a:p>
        </p:txBody>
      </p:sp>
    </p:spTree>
    <p:extLst>
      <p:ext uri="{BB962C8B-B14F-4D97-AF65-F5344CB8AC3E}">
        <p14:creationId xmlns:p14="http://schemas.microsoft.com/office/powerpoint/2010/main" val="603495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graphicFrame>
        <p:nvGraphicFramePr>
          <p:cNvPr id="3" name="Tabela 2">
            <a:extLst>
              <a:ext uri="{FF2B5EF4-FFF2-40B4-BE49-F238E27FC236}">
                <a16:creationId xmlns:a16="http://schemas.microsoft.com/office/drawing/2014/main" id="{3EA48BC4-01F4-4D7D-B517-B06AB4004799}"/>
              </a:ext>
            </a:extLst>
          </p:cNvPr>
          <p:cNvGraphicFramePr>
            <a:graphicFrameLocks noGrp="1"/>
          </p:cNvGraphicFramePr>
          <p:nvPr>
            <p:extLst>
              <p:ext uri="{D42A27DB-BD31-4B8C-83A1-F6EECF244321}">
                <p14:modId xmlns:p14="http://schemas.microsoft.com/office/powerpoint/2010/main" val="3277175083"/>
              </p:ext>
            </p:extLst>
          </p:nvPr>
        </p:nvGraphicFramePr>
        <p:xfrm>
          <a:off x="1911600" y="5656038"/>
          <a:ext cx="15324651" cy="1645920"/>
        </p:xfrm>
        <a:graphic>
          <a:graphicData uri="http://schemas.openxmlformats.org/drawingml/2006/table">
            <a:tbl>
              <a:tblPr/>
              <a:tblGrid>
                <a:gridCol w="5913951">
                  <a:extLst>
                    <a:ext uri="{9D8B030D-6E8A-4147-A177-3AD203B41FA5}">
                      <a16:colId xmlns:a16="http://schemas.microsoft.com/office/drawing/2014/main" val="880597948"/>
                    </a:ext>
                  </a:extLst>
                </a:gridCol>
                <a:gridCol w="9410700">
                  <a:extLst>
                    <a:ext uri="{9D8B030D-6E8A-4147-A177-3AD203B41FA5}">
                      <a16:colId xmlns:a16="http://schemas.microsoft.com/office/drawing/2014/main" val="1615095884"/>
                    </a:ext>
                  </a:extLst>
                </a:gridCol>
              </a:tblGrid>
              <a:tr h="0">
                <a:tc>
                  <a:txBody>
                    <a:bodyPr/>
                    <a:lstStyle/>
                    <a:p>
                      <a:r>
                        <a:rPr lang="sl-SI" sz="3200" i="1" dirty="0">
                          <a:latin typeface="Georgia" panose="02040502050405020303" pitchFamily="18" charset="0"/>
                        </a:rPr>
                        <a:t>Caracteristici</a:t>
                      </a:r>
                    </a:p>
                  </a:txBody>
                  <a:tcPr anchor="ctr">
                    <a:lnL>
                      <a:noFill/>
                    </a:lnL>
                    <a:lnR>
                      <a:noFill/>
                    </a:lnR>
                    <a:lnT>
                      <a:noFill/>
                    </a:lnT>
                    <a:lnB>
                      <a:noFill/>
                    </a:lnB>
                  </a:tcPr>
                </a:tc>
                <a:tc>
                  <a:txBody>
                    <a:bodyPr/>
                    <a:lstStyle/>
                    <a:p>
                      <a:r>
                        <a:rPr lang="sl-SI" sz="3200" dirty="0">
                          <a:latin typeface="Georgia" panose="02040502050405020303" pitchFamily="18" charset="0"/>
                        </a:rPr>
                        <a:t>Documentare </a:t>
                      </a:r>
                    </a:p>
                  </a:txBody>
                  <a:tcPr anchor="ctr">
                    <a:lnL>
                      <a:noFill/>
                    </a:lnL>
                    <a:lnR>
                      <a:noFill/>
                    </a:lnR>
                    <a:lnT>
                      <a:noFill/>
                    </a:lnT>
                    <a:lnB>
                      <a:noFill/>
                    </a:lnB>
                  </a:tcPr>
                </a:tc>
                <a:extLst>
                  <a:ext uri="{0D108BD9-81ED-4DB2-BD59-A6C34878D82A}">
                    <a16:rowId xmlns:a16="http://schemas.microsoft.com/office/drawing/2014/main" val="479400059"/>
                  </a:ext>
                </a:extLst>
              </a:tr>
              <a:tr h="0">
                <a:tc>
                  <a:txBody>
                    <a:bodyPr/>
                    <a:lstStyle/>
                    <a:p>
                      <a:r>
                        <a:rPr lang="sl-SI" sz="3200" i="1" dirty="0" err="1">
                          <a:latin typeface="Georgia" panose="02040502050405020303" pitchFamily="18" charset="0"/>
                          <a:hlinkClick r:id="rId6"/>
                        </a:rPr>
                        <a:t>Wiki</a:t>
                      </a:r>
                      <a:endParaRPr lang="sl-SI" sz="3200" i="1" dirty="0">
                        <a:latin typeface="Georgia" panose="02040502050405020303" pitchFamily="18" charset="0"/>
                      </a:endParaRPr>
                    </a:p>
                  </a:txBody>
                  <a:tcPr anchor="ctr">
                    <a:lnL>
                      <a:noFill/>
                    </a:lnL>
                    <a:lnR>
                      <a:noFill/>
                    </a:lnR>
                    <a:lnT>
                      <a:noFill/>
                    </a:lnT>
                    <a:lnB>
                      <a:noFill/>
                    </a:lnB>
                  </a:tcPr>
                </a:tc>
                <a:tc>
                  <a:txBody>
                    <a:bodyPr/>
                    <a:lstStyle/>
                    <a:p>
                      <a:r>
                        <a:rPr lang="ro-RO" sz="3200" dirty="0">
                          <a:latin typeface="Georgia" panose="02040502050405020303" pitchFamily="18" charset="0"/>
                        </a:rPr>
                        <a:t>Documentați toate informațiile importante despre proiect și mențineți-vă echipa la curent cu acestea.</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427681586"/>
                  </a:ext>
                </a:extLst>
              </a:tr>
            </a:tbl>
          </a:graphicData>
        </a:graphic>
      </p:graphicFrame>
      <p:sp>
        <p:nvSpPr>
          <p:cNvPr id="13" name="Pravokotnik 12">
            <a:extLst>
              <a:ext uri="{FF2B5EF4-FFF2-40B4-BE49-F238E27FC236}">
                <a16:creationId xmlns:a16="http://schemas.microsoft.com/office/drawing/2014/main" id="{16DDC44D-E5D2-4001-BBC4-965E968331ED}"/>
              </a:ext>
            </a:extLst>
          </p:cNvPr>
          <p:cNvSpPr/>
          <p:nvPr/>
        </p:nvSpPr>
        <p:spPr>
          <a:xfrm>
            <a:off x="4348449" y="8200768"/>
            <a:ext cx="8949886" cy="369332"/>
          </a:xfrm>
          <a:prstGeom prst="rect">
            <a:avLst/>
          </a:prstGeom>
        </p:spPr>
        <p:txBody>
          <a:bodyPr wrap="none">
            <a:spAutoFit/>
          </a:bodyPr>
          <a:lstStyle/>
          <a:p>
            <a:pPr algn="ctr"/>
            <a:r>
              <a:rPr lang="sl-SI" dirty="0">
                <a:latin typeface="Georgia" panose="02040502050405020303" pitchFamily="18" charset="0"/>
              </a:rPr>
              <a:t>Sursa: </a:t>
            </a:r>
            <a:r>
              <a:rPr lang="sl-SI" dirty="0">
                <a:latin typeface="Georgia" panose="02040502050405020303" pitchFamily="18" charset="0"/>
                <a:hlinkClick r:id="rId7"/>
              </a:rPr>
              <a:t>https://www.openproject.org/docs/getting-started/openproject-introduction/</a:t>
            </a:r>
            <a:r>
              <a:rPr lang="sl-SI" dirty="0">
                <a:latin typeface="Georgia" panose="02040502050405020303" pitchFamily="18" charset="0"/>
              </a:rPr>
              <a:t> </a:t>
            </a:r>
          </a:p>
        </p:txBody>
      </p:sp>
      <p:sp>
        <p:nvSpPr>
          <p:cNvPr id="2" name="TextBox 9">
            <a:extLst>
              <a:ext uri="{FF2B5EF4-FFF2-40B4-BE49-F238E27FC236}">
                <a16:creationId xmlns:a16="http://schemas.microsoft.com/office/drawing/2014/main" id="{7740C45E-10DD-4D1F-D2F1-FF8AAC8A72AE}"/>
              </a:ext>
            </a:extLst>
          </p:cNvPr>
          <p:cNvSpPr/>
          <p:nvPr/>
        </p:nvSpPr>
        <p:spPr>
          <a:xfrm>
            <a:off x="1252675" y="609504"/>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
        <p:nvSpPr>
          <p:cNvPr id="5" name="TextBox 10">
            <a:extLst>
              <a:ext uri="{FF2B5EF4-FFF2-40B4-BE49-F238E27FC236}">
                <a16:creationId xmlns:a16="http://schemas.microsoft.com/office/drawing/2014/main" id="{8D19FA8B-2600-D5FA-33F2-166A39560FDF}"/>
              </a:ext>
            </a:extLst>
          </p:cNvPr>
          <p:cNvSpPr/>
          <p:nvPr/>
        </p:nvSpPr>
        <p:spPr>
          <a:xfrm>
            <a:off x="3854461" y="2780853"/>
            <a:ext cx="9937865"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sl-SI" sz="4000" b="1" dirty="0">
                <a:latin typeface="Georgia" panose="02040502050405020303" pitchFamily="18" charset="0"/>
              </a:rPr>
              <a:t>Lansarea sau executarea proiectului</a:t>
            </a:r>
          </a:p>
        </p:txBody>
      </p:sp>
      <p:sp>
        <p:nvSpPr>
          <p:cNvPr id="6" name="Rectangle 1">
            <a:extLst>
              <a:ext uri="{FF2B5EF4-FFF2-40B4-BE49-F238E27FC236}">
                <a16:creationId xmlns:a16="http://schemas.microsoft.com/office/drawing/2014/main" id="{3495B587-D11E-CA56-1D97-1F4AD1302D25}"/>
              </a:ext>
            </a:extLst>
          </p:cNvPr>
          <p:cNvSpPr>
            <a:spLocks noChangeArrowheads="1"/>
          </p:cNvSpPr>
          <p:nvPr/>
        </p:nvSpPr>
        <p:spPr bwMode="auto">
          <a:xfrm>
            <a:off x="807644" y="3503355"/>
            <a:ext cx="1603149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ro-RO" altLang="sl-SI" sz="3200" dirty="0">
                <a:latin typeface="Georgia" panose="02040502050405020303" pitchFamily="18" charset="0"/>
              </a:rPr>
              <a:t>Gestionați toate activitățile proiectului, cum ar fi sarcini, livrabile, riscuri, caracteristici, erori, solicitări de modificare în pachetele de lucru. Utilizați instrumente agile cu echipele dvs., documentați întâlnirile, distribuiți noutăți etc.</a:t>
            </a:r>
            <a:endParaRPr kumimoji="0" lang="sl-SI" altLang="sl-SI" sz="3200" b="0" i="0" u="none" strike="noStrike" cap="none" normalizeH="0" baseline="0" dirty="0">
              <a:ln>
                <a:noFill/>
              </a:ln>
              <a:solidFill>
                <a:schemeClr val="tx1"/>
              </a:solidFill>
              <a:effectLst/>
              <a:latin typeface="Georgia" panose="02040502050405020303" pitchFamily="18" charset="0"/>
            </a:endParaRPr>
          </a:p>
        </p:txBody>
      </p:sp>
    </p:spTree>
    <p:extLst>
      <p:ext uri="{BB962C8B-B14F-4D97-AF65-F5344CB8AC3E}">
        <p14:creationId xmlns:p14="http://schemas.microsoft.com/office/powerpoint/2010/main" val="145785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68" name="Picture 4"/>
          <p:cNvPicPr/>
          <p:nvPr/>
        </p:nvPicPr>
        <p:blipFill>
          <a:blip r:embed="rId2"/>
          <a:stretch/>
        </p:blipFill>
        <p:spPr>
          <a:xfrm rot="17403600">
            <a:off x="-4782600" y="7448040"/>
            <a:ext cx="11621880" cy="12387600"/>
          </a:xfrm>
          <a:prstGeom prst="rect">
            <a:avLst/>
          </a:prstGeom>
          <a:ln w="0">
            <a:noFill/>
          </a:ln>
        </p:spPr>
      </p:pic>
      <p:pic>
        <p:nvPicPr>
          <p:cNvPr id="69" name="Picture 5"/>
          <p:cNvPicPr/>
          <p:nvPr/>
        </p:nvPicPr>
        <p:blipFill>
          <a:blip r:embed="rId3"/>
          <a:stretch/>
        </p:blipFill>
        <p:spPr>
          <a:xfrm rot="1836600">
            <a:off x="0" y="-2006640"/>
            <a:ext cx="3333600" cy="3588120"/>
          </a:xfrm>
          <a:prstGeom prst="rect">
            <a:avLst/>
          </a:prstGeom>
          <a:ln w="0">
            <a:noFill/>
          </a:ln>
        </p:spPr>
      </p:pic>
      <p:pic>
        <p:nvPicPr>
          <p:cNvPr id="70" name="Picture 6"/>
          <p:cNvPicPr/>
          <p:nvPr/>
        </p:nvPicPr>
        <p:blipFill>
          <a:blip r:embed="rId4"/>
          <a:stretch/>
        </p:blipFill>
        <p:spPr>
          <a:xfrm rot="20414400">
            <a:off x="-3467160" y="353160"/>
            <a:ext cx="4351680" cy="4345920"/>
          </a:xfrm>
          <a:prstGeom prst="rect">
            <a:avLst/>
          </a:prstGeom>
          <a:ln w="0">
            <a:noFill/>
          </a:ln>
        </p:spPr>
      </p:pic>
      <p:pic>
        <p:nvPicPr>
          <p:cNvPr id="71" name="Picture 7"/>
          <p:cNvPicPr/>
          <p:nvPr/>
        </p:nvPicPr>
        <p:blipFill>
          <a:blip r:embed="rId5"/>
          <a:stretch/>
        </p:blipFill>
        <p:spPr>
          <a:xfrm rot="14220600">
            <a:off x="3147120" y="8907120"/>
            <a:ext cx="5810040" cy="5802480"/>
          </a:xfrm>
          <a:prstGeom prst="rect">
            <a:avLst/>
          </a:prstGeom>
          <a:ln w="0">
            <a:noFill/>
          </a:ln>
        </p:spPr>
      </p:pic>
      <p:pic>
        <p:nvPicPr>
          <p:cNvPr id="72" name="Picture 8"/>
          <p:cNvPicPr/>
          <p:nvPr/>
        </p:nvPicPr>
        <p:blipFill>
          <a:blip r:embed="rId6"/>
          <a:stretch/>
        </p:blipFill>
        <p:spPr>
          <a:xfrm>
            <a:off x="16418880" y="0"/>
            <a:ext cx="1868760" cy="1868760"/>
          </a:xfrm>
          <a:prstGeom prst="rect">
            <a:avLst/>
          </a:prstGeom>
          <a:ln w="0">
            <a:noFill/>
          </a:ln>
        </p:spPr>
      </p:pic>
      <p:pic>
        <p:nvPicPr>
          <p:cNvPr id="73" name="Picture 9"/>
          <p:cNvPicPr/>
          <p:nvPr/>
        </p:nvPicPr>
        <p:blipFill>
          <a:blip r:embed="rId7"/>
          <a:stretch/>
        </p:blipFill>
        <p:spPr>
          <a:xfrm rot="12652800">
            <a:off x="13507200" y="7477920"/>
            <a:ext cx="5363640" cy="5363640"/>
          </a:xfrm>
          <a:prstGeom prst="rect">
            <a:avLst/>
          </a:prstGeom>
          <a:ln w="0">
            <a:noFill/>
          </a:ln>
        </p:spPr>
      </p:pic>
      <p:pic>
        <p:nvPicPr>
          <p:cNvPr id="74" name="Picture 10"/>
          <p:cNvPicPr/>
          <p:nvPr/>
        </p:nvPicPr>
        <p:blipFill>
          <a:blip r:embed="rId8"/>
          <a:stretch/>
        </p:blipFill>
        <p:spPr>
          <a:xfrm>
            <a:off x="1784160" y="6481080"/>
            <a:ext cx="7870680" cy="1652400"/>
          </a:xfrm>
          <a:prstGeom prst="rect">
            <a:avLst/>
          </a:prstGeom>
          <a:ln w="0">
            <a:noFill/>
          </a:ln>
        </p:spPr>
      </p:pic>
      <p:pic>
        <p:nvPicPr>
          <p:cNvPr id="75" name="Picture 11"/>
          <p:cNvPicPr/>
          <p:nvPr/>
        </p:nvPicPr>
        <p:blipFill>
          <a:blip r:embed="rId9"/>
          <a:stretch/>
        </p:blipFill>
        <p:spPr>
          <a:xfrm rot="6633000">
            <a:off x="15049080" y="4144680"/>
            <a:ext cx="4880880" cy="4874400"/>
          </a:xfrm>
          <a:prstGeom prst="rect">
            <a:avLst/>
          </a:prstGeom>
          <a:ln w="0">
            <a:noFill/>
          </a:ln>
        </p:spPr>
      </p:pic>
      <p:grpSp>
        <p:nvGrpSpPr>
          <p:cNvPr id="76" name="Group 12"/>
          <p:cNvGrpSpPr/>
          <p:nvPr/>
        </p:nvGrpSpPr>
        <p:grpSpPr>
          <a:xfrm>
            <a:off x="13890240" y="6582600"/>
            <a:ext cx="2900160" cy="807120"/>
            <a:chOff x="13890240" y="6582600"/>
            <a:chExt cx="2900160" cy="807120"/>
          </a:xfrm>
        </p:grpSpPr>
        <p:pic>
          <p:nvPicPr>
            <p:cNvPr id="77" name="Picture 13"/>
            <p:cNvPicPr/>
            <p:nvPr/>
          </p:nvPicPr>
          <p:blipFill>
            <a:blip r:embed="rId10"/>
            <a:stretch/>
          </p:blipFill>
          <p:spPr>
            <a:xfrm>
              <a:off x="13890240" y="6582600"/>
              <a:ext cx="2900160" cy="463680"/>
            </a:xfrm>
            <a:prstGeom prst="rect">
              <a:avLst/>
            </a:prstGeom>
            <a:ln w="0">
              <a:noFill/>
            </a:ln>
          </p:spPr>
        </p:pic>
        <p:pic>
          <p:nvPicPr>
            <p:cNvPr id="78" name="Picture 14"/>
            <p:cNvPicPr/>
            <p:nvPr/>
          </p:nvPicPr>
          <p:blipFill>
            <a:blip r:embed="rId10"/>
            <a:stretch/>
          </p:blipFill>
          <p:spPr>
            <a:xfrm>
              <a:off x="13890240" y="6926040"/>
              <a:ext cx="2900160" cy="463680"/>
            </a:xfrm>
            <a:prstGeom prst="rect">
              <a:avLst/>
            </a:prstGeom>
            <a:ln w="0">
              <a:noFill/>
            </a:ln>
          </p:spPr>
        </p:pic>
      </p:grpSp>
      <p:sp>
        <p:nvSpPr>
          <p:cNvPr id="2" name="TextBox 2">
            <a:extLst>
              <a:ext uri="{FF2B5EF4-FFF2-40B4-BE49-F238E27FC236}">
                <a16:creationId xmlns:a16="http://schemas.microsoft.com/office/drawing/2014/main" id="{3ADED749-2DA0-CEBB-874E-14BEB0C179EB}"/>
              </a:ext>
            </a:extLst>
          </p:cNvPr>
          <p:cNvSpPr txBox="1"/>
          <p:nvPr/>
        </p:nvSpPr>
        <p:spPr>
          <a:xfrm>
            <a:off x="1784074" y="1894978"/>
            <a:ext cx="10560325" cy="692497"/>
          </a:xfrm>
          <a:prstGeom prst="rect">
            <a:avLst/>
          </a:prstGeom>
        </p:spPr>
        <p:txBody>
          <a:bodyPr wrap="square" lIns="0" tIns="0" rIns="0" bIns="0" rtlCol="0" anchor="t">
            <a:spAutoFit/>
          </a:bodyPr>
          <a:lstStyle/>
          <a:p>
            <a:pPr>
              <a:lnSpc>
                <a:spcPts val="5449"/>
              </a:lnSpc>
            </a:pPr>
            <a:r>
              <a:rPr lang="ro-RO" sz="5400" b="1" dirty="0">
                <a:solidFill>
                  <a:srgbClr val="000000"/>
                </a:solidFill>
                <a:latin typeface="Georgia" panose="02040502050405020303" pitchFamily="18" charset="0"/>
              </a:rPr>
              <a:t>Declinarea responsabilității</a:t>
            </a:r>
            <a:endParaRPr lang="en-US" sz="5400" b="1" dirty="0">
              <a:solidFill>
                <a:srgbClr val="000000"/>
              </a:solidFill>
              <a:latin typeface="Georgia" panose="02040502050405020303" pitchFamily="18" charset="0"/>
            </a:endParaRPr>
          </a:p>
        </p:txBody>
      </p:sp>
      <p:sp>
        <p:nvSpPr>
          <p:cNvPr id="3" name="TextBox 3">
            <a:extLst>
              <a:ext uri="{FF2B5EF4-FFF2-40B4-BE49-F238E27FC236}">
                <a16:creationId xmlns:a16="http://schemas.microsoft.com/office/drawing/2014/main" id="{D47F3734-AA80-010A-E515-B39C209156D2}"/>
              </a:ext>
            </a:extLst>
          </p:cNvPr>
          <p:cNvSpPr txBox="1"/>
          <p:nvPr/>
        </p:nvSpPr>
        <p:spPr>
          <a:xfrm>
            <a:off x="1784075" y="2828851"/>
            <a:ext cx="15741892" cy="4296048"/>
          </a:xfrm>
          <a:prstGeom prst="rect">
            <a:avLst/>
          </a:prstGeom>
        </p:spPr>
        <p:txBody>
          <a:bodyPr lIns="0" tIns="0" rIns="0" bIns="0" rtlCol="0" anchor="t">
            <a:spAutoFit/>
          </a:bodyPr>
          <a:lstStyle/>
          <a:p>
            <a:pPr algn="just">
              <a:lnSpc>
                <a:spcPts val="4619"/>
              </a:lnSpc>
            </a:pPr>
            <a:r>
              <a:rPr lang="ro-RO" sz="3200" spc="-49" dirty="0">
                <a:solidFill>
                  <a:srgbClr val="000000"/>
                </a:solidFill>
                <a:latin typeface="Georgia" panose="02040502050405020303" pitchFamily="18" charset="0"/>
              </a:rPr>
              <a:t>Sprijinul acordat de Comisia Europeană în realizarea acestui material nu implică susținerea conținuturilor, acestea reflectând doar poziția autorilor. Comisia nu poate fi trasă la răspundere pentru niciun fel de utilizare a informațiilor cuprinse în prezenta publicație.</a:t>
            </a:r>
            <a:r>
              <a:rPr lang="en-US" sz="3200" spc="-49" dirty="0">
                <a:solidFill>
                  <a:srgbClr val="000000"/>
                </a:solidFill>
                <a:latin typeface="Georgia" panose="02040502050405020303" pitchFamily="18" charset="0"/>
              </a:rPr>
              <a:t> </a:t>
            </a:r>
          </a:p>
          <a:p>
            <a:pPr algn="just">
              <a:lnSpc>
                <a:spcPts val="2380"/>
              </a:lnSpc>
            </a:pPr>
            <a:endParaRPr lang="en-US" sz="3200" spc="-49" dirty="0">
              <a:solidFill>
                <a:srgbClr val="000000"/>
              </a:solidFill>
              <a:latin typeface="Georgia" panose="02040502050405020303" pitchFamily="18" charset="0"/>
            </a:endParaRPr>
          </a:p>
          <a:p>
            <a:pPr algn="just">
              <a:lnSpc>
                <a:spcPts val="4619"/>
              </a:lnSpc>
            </a:pPr>
            <a:r>
              <a:rPr lang="ro-RO" sz="3200" spc="-49" dirty="0">
                <a:solidFill>
                  <a:srgbClr val="000000"/>
                </a:solidFill>
                <a:latin typeface="Georgia" panose="02040502050405020303" pitchFamily="18" charset="0"/>
              </a:rPr>
              <a:t>Nr. proiect</a:t>
            </a:r>
            <a:r>
              <a:rPr lang="en-US" sz="3200" spc="-49" dirty="0">
                <a:solidFill>
                  <a:srgbClr val="000000"/>
                </a:solidFill>
                <a:latin typeface="Georgia" panose="02040502050405020303" pitchFamily="18" charset="0"/>
              </a:rPr>
              <a:t>: 2021-1-RO01-KA220-VET-000028118</a:t>
            </a:r>
          </a:p>
          <a:p>
            <a:pPr algn="just">
              <a:lnSpc>
                <a:spcPts val="4619"/>
              </a:lnSpc>
            </a:pPr>
            <a:endParaRPr lang="en-US" sz="3299" spc="-49" dirty="0">
              <a:solidFill>
                <a:srgbClr val="000000"/>
              </a:solidFill>
              <a:latin typeface="Georgia" panose="02040502050405020303" pitchFamily="18" charset="0"/>
            </a:endParaRPr>
          </a:p>
          <a:p>
            <a:pPr>
              <a:lnSpc>
                <a:spcPts val="3499"/>
              </a:lnSpc>
            </a:pPr>
            <a:endParaRPr lang="en-US" sz="3299" spc="-49" dirty="0">
              <a:solidFill>
                <a:srgbClr val="000000"/>
              </a:solidFill>
              <a:latin typeface="Georgia" panose="02040502050405020303"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634341"/>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2" name="TextBox 10"/>
          <p:cNvSpPr/>
          <p:nvPr/>
        </p:nvSpPr>
        <p:spPr>
          <a:xfrm>
            <a:off x="3820920" y="2955138"/>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en-GB" sz="4000" b="1" dirty="0" err="1">
                <a:latin typeface="Georgia" panose="02040502050405020303" pitchFamily="18" charset="0"/>
              </a:rPr>
              <a:t>Performan</a:t>
            </a:r>
            <a:r>
              <a:rPr lang="ro-RO" sz="4000" b="1" dirty="0">
                <a:latin typeface="Georgia" panose="02040502050405020303" pitchFamily="18" charset="0"/>
              </a:rPr>
              <a:t>ța și controlul proiectului</a:t>
            </a:r>
            <a:endParaRPr lang="sl-SI" sz="4000" b="1" dirty="0">
              <a:latin typeface="Georgia" panose="02040502050405020303" pitchFamily="18" charset="0"/>
            </a:endParaRPr>
          </a:p>
        </p:txBody>
      </p:sp>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753953" y="3552358"/>
            <a:ext cx="160592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sl-SI" altLang="sl-SI" sz="3200" b="0" i="0" u="none" strike="noStrike" cap="none" normalizeH="0" baseline="0" dirty="0">
                <a:ln>
                  <a:noFill/>
                </a:ln>
                <a:solidFill>
                  <a:schemeClr val="tx1"/>
                </a:solidFill>
                <a:effectLst/>
                <a:latin typeface="Georgia" panose="02040502050405020303" pitchFamily="18" charset="0"/>
              </a:rPr>
              <a:t>Creați și gestionați bugetele proiectelor, urmăriți și evaluați timpul de implementare și costurile. Scoateți rapoarte personalizate pentru o perspectivă precisă și actuală asupra performanței proiectului și a resurselor alocate.</a:t>
            </a:r>
          </a:p>
        </p:txBody>
      </p:sp>
      <p:graphicFrame>
        <p:nvGraphicFramePr>
          <p:cNvPr id="3" name="Tabela 2">
            <a:extLst>
              <a:ext uri="{FF2B5EF4-FFF2-40B4-BE49-F238E27FC236}">
                <a16:creationId xmlns:a16="http://schemas.microsoft.com/office/drawing/2014/main" id="{C12A6D2A-D4C8-430A-B038-553632A281FA}"/>
              </a:ext>
            </a:extLst>
          </p:cNvPr>
          <p:cNvGraphicFramePr>
            <a:graphicFrameLocks noGrp="1"/>
          </p:cNvGraphicFramePr>
          <p:nvPr>
            <p:extLst>
              <p:ext uri="{D42A27DB-BD31-4B8C-83A1-F6EECF244321}">
                <p14:modId xmlns:p14="http://schemas.microsoft.com/office/powerpoint/2010/main" val="1369197660"/>
              </p:ext>
            </p:extLst>
          </p:nvPr>
        </p:nvGraphicFramePr>
        <p:xfrm>
          <a:off x="1906278" y="5329474"/>
          <a:ext cx="15267502" cy="2225040"/>
        </p:xfrm>
        <a:graphic>
          <a:graphicData uri="http://schemas.openxmlformats.org/drawingml/2006/table">
            <a:tbl>
              <a:tblPr/>
              <a:tblGrid>
                <a:gridCol w="5875851">
                  <a:extLst>
                    <a:ext uri="{9D8B030D-6E8A-4147-A177-3AD203B41FA5}">
                      <a16:colId xmlns:a16="http://schemas.microsoft.com/office/drawing/2014/main" val="3103915060"/>
                    </a:ext>
                  </a:extLst>
                </a:gridCol>
                <a:gridCol w="9391651">
                  <a:extLst>
                    <a:ext uri="{9D8B030D-6E8A-4147-A177-3AD203B41FA5}">
                      <a16:colId xmlns:a16="http://schemas.microsoft.com/office/drawing/2014/main" val="2402692565"/>
                    </a:ext>
                  </a:extLst>
                </a:gridCol>
              </a:tblGrid>
              <a:tr h="0">
                <a:tc>
                  <a:txBody>
                    <a:bodyPr/>
                    <a:lstStyle/>
                    <a:p>
                      <a:r>
                        <a:rPr lang="sl-SI" sz="3200" i="1" dirty="0">
                          <a:latin typeface="Georgia" panose="02040502050405020303" pitchFamily="18" charset="0"/>
                        </a:rPr>
                        <a:t>Caracteristici</a:t>
                      </a:r>
                    </a:p>
                  </a:txBody>
                  <a:tcPr anchor="ctr">
                    <a:lnL>
                      <a:noFill/>
                    </a:lnL>
                    <a:lnR>
                      <a:noFill/>
                    </a:lnR>
                    <a:lnT>
                      <a:noFill/>
                    </a:lnT>
                    <a:lnB>
                      <a:noFill/>
                    </a:lnB>
                  </a:tcPr>
                </a:tc>
                <a:tc>
                  <a:txBody>
                    <a:bodyPr/>
                    <a:lstStyle/>
                    <a:p>
                      <a:r>
                        <a:rPr lang="sl-SI" sz="3200" dirty="0">
                          <a:latin typeface="Georgia" panose="02040502050405020303" pitchFamily="18" charset="0"/>
                        </a:rPr>
                        <a:t>Documentare </a:t>
                      </a:r>
                    </a:p>
                  </a:txBody>
                  <a:tcPr anchor="ctr">
                    <a:lnL>
                      <a:noFill/>
                    </a:lnL>
                    <a:lnR>
                      <a:noFill/>
                    </a:lnR>
                    <a:lnT>
                      <a:noFill/>
                    </a:lnT>
                    <a:lnB>
                      <a:noFill/>
                    </a:lnB>
                  </a:tcPr>
                </a:tc>
                <a:extLst>
                  <a:ext uri="{0D108BD9-81ED-4DB2-BD59-A6C34878D82A}">
                    <a16:rowId xmlns:a16="http://schemas.microsoft.com/office/drawing/2014/main" val="4264729636"/>
                  </a:ext>
                </a:extLst>
              </a:tr>
              <a:tr h="0">
                <a:tc>
                  <a:txBody>
                    <a:bodyPr/>
                    <a:lstStyle/>
                    <a:p>
                      <a:r>
                        <a:rPr lang="sl-SI" sz="3200" i="1" dirty="0">
                          <a:latin typeface="Georgia" panose="02040502050405020303" pitchFamily="18" charset="0"/>
                          <a:hlinkClick r:id="rId6"/>
                        </a:rPr>
                        <a:t>Dashboard</a:t>
                      </a:r>
                      <a:endParaRPr lang="sl-SI" sz="3200" i="1" dirty="0">
                        <a:latin typeface="Georgia" panose="02040502050405020303" pitchFamily="18" charset="0"/>
                      </a:endParaRPr>
                    </a:p>
                  </a:txBody>
                  <a:tcPr anchor="ctr">
                    <a:lnL>
                      <a:noFill/>
                    </a:lnL>
                    <a:lnR>
                      <a:noFill/>
                    </a:lnR>
                    <a:lnT>
                      <a:noFill/>
                    </a:lnT>
                    <a:lnB>
                      <a:noFill/>
                    </a:lnB>
                  </a:tcPr>
                </a:tc>
                <a:tc>
                  <a:txBody>
                    <a:bodyPr/>
                    <a:lstStyle/>
                    <a:p>
                      <a:r>
                        <a:rPr lang="ro-RO" sz="3200" dirty="0">
                          <a:latin typeface="Georgia" panose="02040502050405020303" pitchFamily="18" charset="0"/>
                        </a:rPr>
                        <a:t>Vizualizați-vă progresul în cadrul unui proiect sau al unui proiect global.</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586480553"/>
                  </a:ext>
                </a:extLst>
              </a:tr>
              <a:tr h="0">
                <a:tc>
                  <a:txBody>
                    <a:bodyPr/>
                    <a:lstStyle/>
                    <a:p>
                      <a:r>
                        <a:rPr lang="sl-SI" sz="3200" i="1" u="sng" dirty="0">
                          <a:solidFill>
                            <a:srgbClr val="0000FF"/>
                          </a:solidFill>
                          <a:latin typeface="Georgia" panose="02040502050405020303" pitchFamily="18" charset="0"/>
                        </a:rPr>
                        <a:t>Bugete</a:t>
                      </a:r>
                    </a:p>
                  </a:txBody>
                  <a:tcPr anchor="ctr">
                    <a:lnL>
                      <a:noFill/>
                    </a:lnL>
                    <a:lnR>
                      <a:noFill/>
                    </a:lnR>
                    <a:lnT>
                      <a:noFill/>
                    </a:lnT>
                    <a:lnB>
                      <a:noFill/>
                    </a:lnB>
                  </a:tcPr>
                </a:tc>
                <a:tc>
                  <a:txBody>
                    <a:bodyPr/>
                    <a:lstStyle/>
                    <a:p>
                      <a:r>
                        <a:rPr lang="ro-RO" sz="3200" dirty="0">
                          <a:latin typeface="Georgia" panose="02040502050405020303" pitchFamily="18" charset="0"/>
                        </a:rPr>
                        <a:t>Creați și gestionați bugetele în proiectul dvs.</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885614213"/>
                  </a:ext>
                </a:extLst>
              </a:tr>
            </a:tbl>
          </a:graphicData>
        </a:graphic>
      </p:graphicFrame>
      <p:sp>
        <p:nvSpPr>
          <p:cNvPr id="13" name="Pravokotnik 12">
            <a:extLst>
              <a:ext uri="{FF2B5EF4-FFF2-40B4-BE49-F238E27FC236}">
                <a16:creationId xmlns:a16="http://schemas.microsoft.com/office/drawing/2014/main" id="{1E672A75-6B93-4D19-A7E2-B57FBF1B89CC}"/>
              </a:ext>
            </a:extLst>
          </p:cNvPr>
          <p:cNvSpPr/>
          <p:nvPr/>
        </p:nvSpPr>
        <p:spPr>
          <a:xfrm>
            <a:off x="4669057" y="8164830"/>
            <a:ext cx="8949886" cy="369332"/>
          </a:xfrm>
          <a:prstGeom prst="rect">
            <a:avLst/>
          </a:prstGeom>
        </p:spPr>
        <p:txBody>
          <a:bodyPr wrap="none">
            <a:spAutoFit/>
          </a:bodyPr>
          <a:lstStyle/>
          <a:p>
            <a:pPr algn="ctr"/>
            <a:r>
              <a:rPr lang="sl-SI" dirty="0">
                <a:latin typeface="Georgia" panose="02040502050405020303" pitchFamily="18" charset="0"/>
              </a:rPr>
              <a:t>Sursa: </a:t>
            </a:r>
            <a:r>
              <a:rPr lang="sl-SI" dirty="0">
                <a:latin typeface="Georgia" panose="02040502050405020303" pitchFamily="18" charset="0"/>
                <a:hlinkClick r:id="rId7"/>
              </a:rPr>
              <a:t>https://www.openproject.org/docs/getting-started/openproject-introduction/</a:t>
            </a:r>
            <a:r>
              <a:rPr lang="sl-SI" dirty="0">
                <a:latin typeface="Georgia" panose="02040502050405020303" pitchFamily="18" charset="0"/>
              </a:rPr>
              <a:t> </a:t>
            </a:r>
          </a:p>
        </p:txBody>
      </p:sp>
      <p:sp>
        <p:nvSpPr>
          <p:cNvPr id="2" name="TextBox 9">
            <a:extLst>
              <a:ext uri="{FF2B5EF4-FFF2-40B4-BE49-F238E27FC236}">
                <a16:creationId xmlns:a16="http://schemas.microsoft.com/office/drawing/2014/main" id="{817BC16B-04D0-12E0-921F-AC71FDFCC76B}"/>
              </a:ext>
            </a:extLst>
          </p:cNvPr>
          <p:cNvSpPr/>
          <p:nvPr/>
        </p:nvSpPr>
        <p:spPr>
          <a:xfrm>
            <a:off x="1252675" y="609504"/>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105170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374073" y="2141635"/>
            <a:ext cx="17350046" cy="6462038"/>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graphicFrame>
        <p:nvGraphicFramePr>
          <p:cNvPr id="3" name="Tabela 2">
            <a:extLst>
              <a:ext uri="{FF2B5EF4-FFF2-40B4-BE49-F238E27FC236}">
                <a16:creationId xmlns:a16="http://schemas.microsoft.com/office/drawing/2014/main" id="{C12A6D2A-D4C8-430A-B038-553632A281FA}"/>
              </a:ext>
            </a:extLst>
          </p:cNvPr>
          <p:cNvGraphicFramePr>
            <a:graphicFrameLocks noGrp="1"/>
          </p:cNvGraphicFramePr>
          <p:nvPr>
            <p:extLst>
              <p:ext uri="{D42A27DB-BD31-4B8C-83A1-F6EECF244321}">
                <p14:modId xmlns:p14="http://schemas.microsoft.com/office/powerpoint/2010/main" val="2996077608"/>
              </p:ext>
            </p:extLst>
          </p:nvPr>
        </p:nvGraphicFramePr>
        <p:xfrm>
          <a:off x="1252675" y="4669626"/>
          <a:ext cx="16093124" cy="3291840"/>
        </p:xfrm>
        <a:graphic>
          <a:graphicData uri="http://schemas.openxmlformats.org/drawingml/2006/table">
            <a:tbl>
              <a:tblPr/>
              <a:tblGrid>
                <a:gridCol w="6193600">
                  <a:extLst>
                    <a:ext uri="{9D8B030D-6E8A-4147-A177-3AD203B41FA5}">
                      <a16:colId xmlns:a16="http://schemas.microsoft.com/office/drawing/2014/main" val="3103915060"/>
                    </a:ext>
                  </a:extLst>
                </a:gridCol>
                <a:gridCol w="9899524">
                  <a:extLst>
                    <a:ext uri="{9D8B030D-6E8A-4147-A177-3AD203B41FA5}">
                      <a16:colId xmlns:a16="http://schemas.microsoft.com/office/drawing/2014/main" val="2402692565"/>
                    </a:ext>
                  </a:extLst>
                </a:gridCol>
              </a:tblGrid>
              <a:tr h="518620">
                <a:tc>
                  <a:txBody>
                    <a:bodyPr/>
                    <a:lstStyle/>
                    <a:p>
                      <a:r>
                        <a:rPr lang="sl-SI" sz="3200" i="1" dirty="0">
                          <a:latin typeface="Georgia" panose="02040502050405020303" pitchFamily="18" charset="0"/>
                        </a:rPr>
                        <a:t>Caracteristici</a:t>
                      </a:r>
                    </a:p>
                  </a:txBody>
                  <a:tcPr anchor="ctr">
                    <a:lnL>
                      <a:noFill/>
                    </a:lnL>
                    <a:lnR>
                      <a:noFill/>
                    </a:lnR>
                    <a:lnT>
                      <a:noFill/>
                    </a:lnT>
                    <a:lnB>
                      <a:noFill/>
                    </a:lnB>
                  </a:tcPr>
                </a:tc>
                <a:tc>
                  <a:txBody>
                    <a:bodyPr/>
                    <a:lstStyle/>
                    <a:p>
                      <a:r>
                        <a:rPr lang="sl-SI" sz="3200" dirty="0">
                          <a:latin typeface="Georgia" panose="02040502050405020303" pitchFamily="18" charset="0"/>
                        </a:rPr>
                        <a:t>Documentare</a:t>
                      </a:r>
                    </a:p>
                  </a:txBody>
                  <a:tcPr anchor="ctr">
                    <a:lnL>
                      <a:noFill/>
                    </a:lnL>
                    <a:lnR>
                      <a:noFill/>
                    </a:lnR>
                    <a:lnT>
                      <a:noFill/>
                    </a:lnT>
                    <a:lnB>
                      <a:noFill/>
                    </a:lnB>
                  </a:tcPr>
                </a:tc>
                <a:extLst>
                  <a:ext uri="{0D108BD9-81ED-4DB2-BD59-A6C34878D82A}">
                    <a16:rowId xmlns:a16="http://schemas.microsoft.com/office/drawing/2014/main" val="4264729636"/>
                  </a:ext>
                </a:extLst>
              </a:tr>
              <a:tr h="955351">
                <a:tc>
                  <a:txBody>
                    <a:bodyPr/>
                    <a:lstStyle/>
                    <a:p>
                      <a:r>
                        <a:rPr lang="sl-SI" sz="3200" i="1" u="sng" dirty="0">
                          <a:solidFill>
                            <a:srgbClr val="0000FF"/>
                          </a:solidFill>
                          <a:latin typeface="Georgia" panose="02040502050405020303" pitchFamily="18" charset="0"/>
                        </a:rPr>
                        <a:t>Urmărirea timpului</a:t>
                      </a:r>
                    </a:p>
                  </a:txBody>
                  <a:tcPr anchor="ctr">
                    <a:lnL>
                      <a:noFill/>
                    </a:lnL>
                    <a:lnR>
                      <a:noFill/>
                    </a:lnR>
                    <a:lnT>
                      <a:noFill/>
                    </a:lnT>
                    <a:lnB>
                      <a:noFill/>
                    </a:lnB>
                  </a:tcPr>
                </a:tc>
                <a:tc>
                  <a:txBody>
                    <a:bodyPr/>
                    <a:lstStyle/>
                    <a:p>
                      <a:r>
                        <a:rPr lang="ro-RO" sz="3200" dirty="0">
                          <a:latin typeface="Georgia" panose="02040502050405020303" pitchFamily="18" charset="0"/>
                        </a:rPr>
                        <a:t>Urmăriți timpul de implementare pentru orice sarcină din cadrul proiectului dvs.</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4042408684"/>
                  </a:ext>
                </a:extLst>
              </a:tr>
              <a:tr h="518620">
                <a:tc>
                  <a:txBody>
                    <a:bodyPr/>
                    <a:lstStyle/>
                    <a:p>
                      <a:r>
                        <a:rPr lang="sl-SI" sz="3200" i="1" u="sng" dirty="0">
                          <a:solidFill>
                            <a:srgbClr val="0000FF"/>
                          </a:solidFill>
                          <a:latin typeface="Georgia" panose="02040502050405020303" pitchFamily="18" charset="0"/>
                        </a:rPr>
                        <a:t>Urmărirea costurilor unitare</a:t>
                      </a:r>
                    </a:p>
                  </a:txBody>
                  <a:tcPr anchor="ctr">
                    <a:lnL>
                      <a:noFill/>
                    </a:lnL>
                    <a:lnR>
                      <a:noFill/>
                    </a:lnR>
                    <a:lnT>
                      <a:noFill/>
                    </a:lnT>
                    <a:lnB>
                      <a:noFill/>
                    </a:lnB>
                  </a:tcPr>
                </a:tc>
                <a:tc>
                  <a:txBody>
                    <a:bodyPr/>
                    <a:lstStyle/>
                    <a:p>
                      <a:r>
                        <a:rPr lang="ro-RO" sz="3200" dirty="0">
                          <a:latin typeface="Georgia" panose="02040502050405020303" pitchFamily="18" charset="0"/>
                        </a:rPr>
                        <a:t>Urmăriți costurile unitare pentru proiectul dvs.</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3608403323"/>
                  </a:ext>
                </a:extLst>
              </a:tr>
              <a:tr h="976330">
                <a:tc>
                  <a:txBody>
                    <a:bodyPr/>
                    <a:lstStyle/>
                    <a:p>
                      <a:r>
                        <a:rPr lang="ro-RO" sz="3200" i="1" u="sng" dirty="0">
                          <a:solidFill>
                            <a:srgbClr val="0000FF"/>
                          </a:solidFill>
                          <a:latin typeface="Georgia" panose="02040502050405020303" pitchFamily="18" charset="0"/>
                        </a:rPr>
                        <a:t>Raportarea timpului și costurilor</a:t>
                      </a:r>
                      <a:endParaRPr lang="sl-SI" sz="3200" i="1" u="sng" dirty="0">
                        <a:solidFill>
                          <a:srgbClr val="0000FF"/>
                        </a:solidFill>
                        <a:latin typeface="Georgia" panose="02040502050405020303" pitchFamily="18" charset="0"/>
                      </a:endParaRPr>
                    </a:p>
                  </a:txBody>
                  <a:tcPr anchor="ctr">
                    <a:lnL>
                      <a:noFill/>
                    </a:lnL>
                    <a:lnR>
                      <a:noFill/>
                    </a:lnR>
                    <a:lnT>
                      <a:noFill/>
                    </a:lnT>
                    <a:lnB>
                      <a:noFill/>
                    </a:lnB>
                  </a:tcPr>
                </a:tc>
                <a:tc>
                  <a:txBody>
                    <a:bodyPr/>
                    <a:lstStyle/>
                    <a:p>
                      <a:r>
                        <a:rPr lang="ro-RO" sz="3200" dirty="0">
                          <a:latin typeface="Georgia" panose="02040502050405020303" pitchFamily="18" charset="0"/>
                        </a:rPr>
                        <a:t>Generați rapoarte detaliate și precise despre timpul și costurile curente efectuate în cadrul proiectului dvs.</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3448496732"/>
                  </a:ext>
                </a:extLst>
              </a:tr>
            </a:tbl>
          </a:graphicData>
        </a:graphic>
      </p:graphicFrame>
      <p:sp>
        <p:nvSpPr>
          <p:cNvPr id="13" name="Pravokotnik 12">
            <a:extLst>
              <a:ext uri="{FF2B5EF4-FFF2-40B4-BE49-F238E27FC236}">
                <a16:creationId xmlns:a16="http://schemas.microsoft.com/office/drawing/2014/main" id="{1E672A75-6B93-4D19-A7E2-B57FBF1B89CC}"/>
              </a:ext>
            </a:extLst>
          </p:cNvPr>
          <p:cNvSpPr/>
          <p:nvPr/>
        </p:nvSpPr>
        <p:spPr>
          <a:xfrm>
            <a:off x="1906276" y="8603673"/>
            <a:ext cx="9253559" cy="369332"/>
          </a:xfrm>
          <a:prstGeom prst="rect">
            <a:avLst/>
          </a:prstGeom>
        </p:spPr>
        <p:txBody>
          <a:bodyPr wrap="square">
            <a:spAutoFit/>
          </a:bodyPr>
          <a:lstStyle/>
          <a:p>
            <a:r>
              <a:rPr lang="sl-SI" dirty="0" err="1"/>
              <a:t>Source</a:t>
            </a:r>
            <a:r>
              <a:rPr lang="sl-SI" dirty="0"/>
              <a:t>: https://www.openproject.org/docs/getting-started/openproject-introduction/</a:t>
            </a:r>
          </a:p>
        </p:txBody>
      </p:sp>
      <p:sp>
        <p:nvSpPr>
          <p:cNvPr id="2" name="TextBox 9">
            <a:extLst>
              <a:ext uri="{FF2B5EF4-FFF2-40B4-BE49-F238E27FC236}">
                <a16:creationId xmlns:a16="http://schemas.microsoft.com/office/drawing/2014/main" id="{E7AA6BCF-456D-3990-B8D5-926B849E1215}"/>
              </a:ext>
            </a:extLst>
          </p:cNvPr>
          <p:cNvSpPr/>
          <p:nvPr/>
        </p:nvSpPr>
        <p:spPr>
          <a:xfrm>
            <a:off x="1252675" y="609504"/>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
        <p:nvSpPr>
          <p:cNvPr id="5" name="TextBox 10">
            <a:extLst>
              <a:ext uri="{FF2B5EF4-FFF2-40B4-BE49-F238E27FC236}">
                <a16:creationId xmlns:a16="http://schemas.microsoft.com/office/drawing/2014/main" id="{D35DFF0D-EDD2-84EC-AA70-CB877793BE7A}"/>
              </a:ext>
            </a:extLst>
          </p:cNvPr>
          <p:cNvSpPr/>
          <p:nvPr/>
        </p:nvSpPr>
        <p:spPr>
          <a:xfrm>
            <a:off x="3806171" y="2434548"/>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en-GB" sz="4000" b="1" dirty="0" err="1">
                <a:latin typeface="Georgia" panose="02040502050405020303" pitchFamily="18" charset="0"/>
              </a:rPr>
              <a:t>Performan</a:t>
            </a:r>
            <a:r>
              <a:rPr lang="ro-RO" sz="4000" b="1" dirty="0">
                <a:latin typeface="Georgia" panose="02040502050405020303" pitchFamily="18" charset="0"/>
              </a:rPr>
              <a:t>ța și controlul proiectului</a:t>
            </a:r>
            <a:endParaRPr lang="sl-SI" sz="4000" b="1" dirty="0">
              <a:latin typeface="Georgia" panose="02040502050405020303" pitchFamily="18" charset="0"/>
            </a:endParaRPr>
          </a:p>
        </p:txBody>
      </p:sp>
      <p:sp>
        <p:nvSpPr>
          <p:cNvPr id="6" name="Rectangle 1">
            <a:extLst>
              <a:ext uri="{FF2B5EF4-FFF2-40B4-BE49-F238E27FC236}">
                <a16:creationId xmlns:a16="http://schemas.microsoft.com/office/drawing/2014/main" id="{D36088CB-F707-09D9-56AB-C44200E6D33C}"/>
              </a:ext>
            </a:extLst>
          </p:cNvPr>
          <p:cNvSpPr>
            <a:spLocks noChangeArrowheads="1"/>
          </p:cNvSpPr>
          <p:nvPr/>
        </p:nvSpPr>
        <p:spPr bwMode="auto">
          <a:xfrm>
            <a:off x="783450" y="3132211"/>
            <a:ext cx="1605920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sl-SI" altLang="sl-SI" sz="3200" b="0" i="0" u="none" strike="noStrike" cap="none" normalizeH="0" baseline="0" dirty="0">
                <a:ln>
                  <a:noFill/>
                </a:ln>
                <a:solidFill>
                  <a:schemeClr val="tx1"/>
                </a:solidFill>
                <a:effectLst/>
                <a:latin typeface="Georgia" panose="02040502050405020303" pitchFamily="18" charset="0"/>
              </a:rPr>
              <a:t>Creați și gestionați bugetele proiectelor, urmăriți și evaluați timpul de implementare și costurile. Generați rapoarte personalizate pentru o perspectivă precisă și actuală asupra performanței proiectului și a resurselor alocate.</a:t>
            </a:r>
          </a:p>
        </p:txBody>
      </p:sp>
    </p:spTree>
    <p:extLst>
      <p:ext uri="{BB962C8B-B14F-4D97-AF65-F5344CB8AC3E}">
        <p14:creationId xmlns:p14="http://schemas.microsoft.com/office/powerpoint/2010/main" val="3661390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167640" y="2781171"/>
            <a:ext cx="17556480" cy="5914648"/>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2" name="TextBox 10"/>
          <p:cNvSpPr/>
          <p:nvPr/>
        </p:nvSpPr>
        <p:spPr>
          <a:xfrm>
            <a:off x="3820920" y="2986811"/>
            <a:ext cx="10249920"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sl-SI" sz="4000" b="1" dirty="0">
                <a:latin typeface="Georgia" panose="02040502050405020303" pitchFamily="18" charset="0"/>
              </a:rPr>
              <a:t>Finalizarea proiectului</a:t>
            </a:r>
          </a:p>
        </p:txBody>
      </p:sp>
      <p:sp>
        <p:nvSpPr>
          <p:cNvPr id="4" name="Rectangle 1">
            <a:extLst>
              <a:ext uri="{FF2B5EF4-FFF2-40B4-BE49-F238E27FC236}">
                <a16:creationId xmlns:a16="http://schemas.microsoft.com/office/drawing/2014/main" id="{649F66CB-32EB-4C4F-9FB8-9756BB5E2D12}"/>
              </a:ext>
            </a:extLst>
          </p:cNvPr>
          <p:cNvSpPr>
            <a:spLocks noChangeArrowheads="1"/>
          </p:cNvSpPr>
          <p:nvPr/>
        </p:nvSpPr>
        <p:spPr bwMode="auto">
          <a:xfrm>
            <a:off x="766917" y="3722657"/>
            <a:ext cx="1590240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sl-SI" altLang="sl-SI" sz="3200" b="0" i="0" u="none" strike="noStrike" cap="none" normalizeH="0" baseline="0" dirty="0">
                <a:ln>
                  <a:noFill/>
                </a:ln>
                <a:solidFill>
                  <a:schemeClr val="tx1"/>
                </a:solidFill>
                <a:effectLst/>
                <a:latin typeface="Georgia" panose="02040502050405020303" pitchFamily="18" charset="0"/>
              </a:rPr>
              <a:t>Documentați realizările proiectului, lecțiile învățate, cele mai bune practici și rezumați cu ușurință principalele rezultate ale unui proiect. Arhivați proiecte pentru referințe ulterioare și lecții învățate.</a:t>
            </a:r>
          </a:p>
        </p:txBody>
      </p:sp>
      <p:graphicFrame>
        <p:nvGraphicFramePr>
          <p:cNvPr id="3" name="Tabela 2">
            <a:extLst>
              <a:ext uri="{FF2B5EF4-FFF2-40B4-BE49-F238E27FC236}">
                <a16:creationId xmlns:a16="http://schemas.microsoft.com/office/drawing/2014/main" id="{CC8FDBE9-55EE-47BD-B21E-2A3E909884DA}"/>
              </a:ext>
            </a:extLst>
          </p:cNvPr>
          <p:cNvGraphicFramePr>
            <a:graphicFrameLocks noGrp="1"/>
          </p:cNvGraphicFramePr>
          <p:nvPr>
            <p:extLst>
              <p:ext uri="{D42A27DB-BD31-4B8C-83A1-F6EECF244321}">
                <p14:modId xmlns:p14="http://schemas.microsoft.com/office/powerpoint/2010/main" val="3729094849"/>
              </p:ext>
            </p:extLst>
          </p:nvPr>
        </p:nvGraphicFramePr>
        <p:xfrm>
          <a:off x="1911599" y="5348589"/>
          <a:ext cx="14757720" cy="3200400"/>
        </p:xfrm>
        <a:graphic>
          <a:graphicData uri="http://schemas.openxmlformats.org/drawingml/2006/table">
            <a:tbl>
              <a:tblPr/>
              <a:tblGrid>
                <a:gridCol w="6073140">
                  <a:extLst>
                    <a:ext uri="{9D8B030D-6E8A-4147-A177-3AD203B41FA5}">
                      <a16:colId xmlns:a16="http://schemas.microsoft.com/office/drawing/2014/main" val="602057072"/>
                    </a:ext>
                  </a:extLst>
                </a:gridCol>
                <a:gridCol w="8684580">
                  <a:extLst>
                    <a:ext uri="{9D8B030D-6E8A-4147-A177-3AD203B41FA5}">
                      <a16:colId xmlns:a16="http://schemas.microsoft.com/office/drawing/2014/main" val="2598487953"/>
                    </a:ext>
                  </a:extLst>
                </a:gridCol>
              </a:tblGrid>
              <a:tr h="0">
                <a:tc>
                  <a:txBody>
                    <a:bodyPr/>
                    <a:lstStyle/>
                    <a:p>
                      <a:r>
                        <a:rPr lang="sl-SI" sz="3200" i="1" dirty="0">
                          <a:latin typeface="Georgia" panose="02040502050405020303" pitchFamily="18" charset="0"/>
                        </a:rPr>
                        <a:t>Caracteristici</a:t>
                      </a:r>
                    </a:p>
                  </a:txBody>
                  <a:tcPr anchor="ctr">
                    <a:lnL>
                      <a:noFill/>
                    </a:lnL>
                    <a:lnR>
                      <a:noFill/>
                    </a:lnR>
                    <a:lnT>
                      <a:noFill/>
                    </a:lnT>
                    <a:lnB>
                      <a:noFill/>
                    </a:lnB>
                  </a:tcPr>
                </a:tc>
                <a:tc>
                  <a:txBody>
                    <a:bodyPr/>
                    <a:lstStyle/>
                    <a:p>
                      <a:r>
                        <a:rPr lang="sl-SI" sz="3200" dirty="0">
                          <a:latin typeface="Georgia" panose="02040502050405020303" pitchFamily="18" charset="0"/>
                        </a:rPr>
                        <a:t>Documentare </a:t>
                      </a:r>
                    </a:p>
                  </a:txBody>
                  <a:tcPr anchor="ctr">
                    <a:lnL>
                      <a:noFill/>
                    </a:lnL>
                    <a:lnR>
                      <a:noFill/>
                    </a:lnR>
                    <a:lnT>
                      <a:noFill/>
                    </a:lnT>
                    <a:lnB>
                      <a:noFill/>
                    </a:lnB>
                  </a:tcPr>
                </a:tc>
                <a:extLst>
                  <a:ext uri="{0D108BD9-81ED-4DB2-BD59-A6C34878D82A}">
                    <a16:rowId xmlns:a16="http://schemas.microsoft.com/office/drawing/2014/main" val="2375075007"/>
                  </a:ext>
                </a:extLst>
              </a:tr>
              <a:tr h="0">
                <a:tc>
                  <a:txBody>
                    <a:bodyPr/>
                    <a:lstStyle/>
                    <a:p>
                      <a:r>
                        <a:rPr lang="sl-SI" sz="3200" i="1" dirty="0">
                          <a:latin typeface="Georgia" panose="02040502050405020303" pitchFamily="18" charset="0"/>
                          <a:hlinkClick r:id="rId6"/>
                        </a:rPr>
                        <a:t>Wiki</a:t>
                      </a:r>
                      <a:endParaRPr lang="sl-SI" sz="3200" i="1" dirty="0">
                        <a:latin typeface="Georgia" panose="02040502050405020303" pitchFamily="18" charset="0"/>
                      </a:endParaRPr>
                    </a:p>
                  </a:txBody>
                  <a:tcPr anchor="ctr">
                    <a:lnL>
                      <a:noFill/>
                    </a:lnL>
                    <a:lnR>
                      <a:noFill/>
                    </a:lnR>
                    <a:lnT>
                      <a:noFill/>
                    </a:lnT>
                    <a:lnB>
                      <a:noFill/>
                    </a:lnB>
                  </a:tcPr>
                </a:tc>
                <a:tc>
                  <a:txBody>
                    <a:bodyPr/>
                    <a:lstStyle/>
                    <a:p>
                      <a:r>
                        <a:rPr lang="ro-RO" sz="3200" dirty="0">
                          <a:latin typeface="Georgia" panose="02040502050405020303" pitchFamily="18" charset="0"/>
                        </a:rPr>
                        <a:t>Documentați toate informațiile relevante despre proiect, lecțiile învățate, cele mai bune practici, rezultatele și multe altele.</a:t>
                      </a:r>
                      <a:endParaRPr lang="en-US" sz="3200" dirty="0">
                        <a:latin typeface="Georgia" panose="02040502050405020303" pitchFamily="18" charset="0"/>
                      </a:endParaRPr>
                    </a:p>
                  </a:txBody>
                  <a:tcPr anchor="ctr">
                    <a:lnL>
                      <a:noFill/>
                    </a:lnL>
                    <a:lnR>
                      <a:noFill/>
                    </a:lnR>
                    <a:lnT>
                      <a:noFill/>
                    </a:lnT>
                    <a:lnB>
                      <a:noFill/>
                    </a:lnB>
                  </a:tcPr>
                </a:tc>
                <a:extLst>
                  <a:ext uri="{0D108BD9-81ED-4DB2-BD59-A6C34878D82A}">
                    <a16:rowId xmlns:a16="http://schemas.microsoft.com/office/drawing/2014/main" val="2142455795"/>
                  </a:ext>
                </a:extLst>
              </a:tr>
              <a:tr h="0">
                <a:tc>
                  <a:txBody>
                    <a:bodyPr/>
                    <a:lstStyle/>
                    <a:p>
                      <a:r>
                        <a:rPr lang="sl-SI" sz="3200" i="1" u="sng" dirty="0">
                          <a:solidFill>
                            <a:srgbClr val="0000FF"/>
                          </a:solidFill>
                          <a:latin typeface="Georgia" panose="02040502050405020303" pitchFamily="18" charset="0"/>
                        </a:rPr>
                        <a:t>Arhiva proiectului</a:t>
                      </a:r>
                    </a:p>
                  </a:txBody>
                  <a:tcPr anchor="ctr">
                    <a:lnL>
                      <a:noFill/>
                    </a:lnL>
                    <a:lnR>
                      <a:noFill/>
                    </a:lnR>
                    <a:lnT>
                      <a:noFill/>
                    </a:lnT>
                    <a:lnB>
                      <a:noFill/>
                    </a:lnB>
                  </a:tcPr>
                </a:tc>
                <a:tc>
                  <a:txBody>
                    <a:bodyPr/>
                    <a:lstStyle/>
                    <a:p>
                      <a:r>
                        <a:rPr lang="ro-RO" sz="3200" dirty="0">
                          <a:latin typeface="Georgia" panose="02040502050405020303" pitchFamily="18" charset="0"/>
                        </a:rPr>
                        <a:t>Arhivați proiectul pentru referințe și documentații suplimentare</a:t>
                      </a:r>
                      <a:r>
                        <a:rPr lang="en-US" sz="3200" dirty="0">
                          <a:latin typeface="Georgia" panose="02040502050405020303" pitchFamily="18" charset="0"/>
                        </a:rPr>
                        <a:t>.</a:t>
                      </a:r>
                    </a:p>
                  </a:txBody>
                  <a:tcPr anchor="ctr">
                    <a:lnL>
                      <a:noFill/>
                    </a:lnL>
                    <a:lnR>
                      <a:noFill/>
                    </a:lnR>
                    <a:lnT>
                      <a:noFill/>
                    </a:lnT>
                    <a:lnB>
                      <a:noFill/>
                    </a:lnB>
                  </a:tcPr>
                </a:tc>
                <a:extLst>
                  <a:ext uri="{0D108BD9-81ED-4DB2-BD59-A6C34878D82A}">
                    <a16:rowId xmlns:a16="http://schemas.microsoft.com/office/drawing/2014/main" val="3707997290"/>
                  </a:ext>
                </a:extLst>
              </a:tr>
            </a:tbl>
          </a:graphicData>
        </a:graphic>
      </p:graphicFrame>
      <p:sp>
        <p:nvSpPr>
          <p:cNvPr id="13" name="Pravokotnik 12">
            <a:extLst>
              <a:ext uri="{FF2B5EF4-FFF2-40B4-BE49-F238E27FC236}">
                <a16:creationId xmlns:a16="http://schemas.microsoft.com/office/drawing/2014/main" id="{045F083D-7896-4531-BAE5-4359AA3C418A}"/>
              </a:ext>
            </a:extLst>
          </p:cNvPr>
          <p:cNvSpPr/>
          <p:nvPr/>
        </p:nvSpPr>
        <p:spPr>
          <a:xfrm>
            <a:off x="5062346" y="8817556"/>
            <a:ext cx="8949886" cy="369332"/>
          </a:xfrm>
          <a:prstGeom prst="rect">
            <a:avLst/>
          </a:prstGeom>
        </p:spPr>
        <p:txBody>
          <a:bodyPr wrap="none">
            <a:spAutoFit/>
          </a:bodyPr>
          <a:lstStyle/>
          <a:p>
            <a:r>
              <a:rPr lang="sl-SI" dirty="0">
                <a:latin typeface="Georgia" panose="02040502050405020303" pitchFamily="18" charset="0"/>
              </a:rPr>
              <a:t>Sursa: </a:t>
            </a:r>
            <a:r>
              <a:rPr lang="sl-SI" dirty="0">
                <a:latin typeface="Georgia" panose="02040502050405020303" pitchFamily="18" charset="0"/>
                <a:hlinkClick r:id="rId7"/>
              </a:rPr>
              <a:t>https://www.openproject.org/docs/getting-started/openproject-introduction/</a:t>
            </a:r>
            <a:r>
              <a:rPr lang="sl-SI" dirty="0">
                <a:latin typeface="Georgia" panose="02040502050405020303" pitchFamily="18" charset="0"/>
              </a:rPr>
              <a:t> </a:t>
            </a:r>
          </a:p>
        </p:txBody>
      </p:sp>
      <p:sp>
        <p:nvSpPr>
          <p:cNvPr id="2" name="TextBox 9">
            <a:extLst>
              <a:ext uri="{FF2B5EF4-FFF2-40B4-BE49-F238E27FC236}">
                <a16:creationId xmlns:a16="http://schemas.microsoft.com/office/drawing/2014/main" id="{B80C43A5-2281-4C8C-85A8-906C017C71CE}"/>
              </a:ext>
            </a:extLst>
          </p:cNvPr>
          <p:cNvSpPr/>
          <p:nvPr/>
        </p:nvSpPr>
        <p:spPr>
          <a:xfrm>
            <a:off x="1252675" y="609504"/>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857764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7869960" y="9245880"/>
            <a:ext cx="3710520" cy="779040"/>
          </a:xfrm>
          <a:prstGeom prst="rect">
            <a:avLst/>
          </a:prstGeom>
          <a:ln w="0">
            <a:noFill/>
          </a:ln>
        </p:spPr>
      </p:pic>
      <p:grpSp>
        <p:nvGrpSpPr>
          <p:cNvPr id="178" name="Group 6"/>
          <p:cNvGrpSpPr/>
          <p:nvPr/>
        </p:nvGrpSpPr>
        <p:grpSpPr>
          <a:xfrm>
            <a:off x="270025" y="2633818"/>
            <a:ext cx="17556480" cy="5259979"/>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2" name="TextBox 10"/>
          <p:cNvSpPr/>
          <p:nvPr/>
        </p:nvSpPr>
        <p:spPr>
          <a:xfrm>
            <a:off x="1357755" y="3304564"/>
            <a:ext cx="15176250" cy="123110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en-US" sz="4000" dirty="0" err="1">
                <a:latin typeface="Georgia" panose="02040502050405020303" pitchFamily="18" charset="0"/>
              </a:rPr>
              <a:t>OpenProject</a:t>
            </a:r>
            <a:r>
              <a:rPr lang="ro-RO" sz="4000" dirty="0">
                <a:latin typeface="Georgia" panose="02040502050405020303" pitchFamily="18" charset="0"/>
              </a:rPr>
              <a:t> poate fi utilizat în trei ediții diferite, fie în locație, fie sub formă de software-ca-serviciu.</a:t>
            </a:r>
            <a:endParaRPr lang="sl-SI" sz="4000" b="1" dirty="0">
              <a:latin typeface="Georgia" panose="02040502050405020303" pitchFamily="18" charset="0"/>
            </a:endParaRPr>
          </a:p>
        </p:txBody>
      </p:sp>
      <p:sp>
        <p:nvSpPr>
          <p:cNvPr id="2" name="Pravokotnik 1">
            <a:extLst>
              <a:ext uri="{FF2B5EF4-FFF2-40B4-BE49-F238E27FC236}">
                <a16:creationId xmlns:a16="http://schemas.microsoft.com/office/drawing/2014/main" id="{CB1F6C3E-9EAE-401B-ABB8-9D16C93DC9F5}"/>
              </a:ext>
            </a:extLst>
          </p:cNvPr>
          <p:cNvSpPr/>
          <p:nvPr/>
        </p:nvSpPr>
        <p:spPr>
          <a:xfrm>
            <a:off x="4669057" y="8190861"/>
            <a:ext cx="8949886" cy="369332"/>
          </a:xfrm>
          <a:prstGeom prst="rect">
            <a:avLst/>
          </a:prstGeom>
        </p:spPr>
        <p:txBody>
          <a:bodyPr wrap="none">
            <a:spAutoFit/>
          </a:bodyPr>
          <a:lstStyle/>
          <a:p>
            <a:pPr algn="ctr"/>
            <a:r>
              <a:rPr lang="sl-SI" dirty="0">
                <a:latin typeface="Georgia" panose="02040502050405020303" pitchFamily="18" charset="0"/>
              </a:rPr>
              <a:t>Sursa: </a:t>
            </a:r>
            <a:r>
              <a:rPr lang="sl-SI" dirty="0">
                <a:latin typeface="Georgia" panose="02040502050405020303" pitchFamily="18" charset="0"/>
                <a:hlinkClick r:id="rId6"/>
              </a:rPr>
              <a:t>https://www.openproject.org/docs/getting-started/openproject-introduction/</a:t>
            </a:r>
            <a:r>
              <a:rPr lang="sl-SI" dirty="0">
                <a:latin typeface="Georgia" panose="02040502050405020303" pitchFamily="18" charset="0"/>
              </a:rPr>
              <a:t> </a:t>
            </a:r>
          </a:p>
        </p:txBody>
      </p:sp>
      <p:pic>
        <p:nvPicPr>
          <p:cNvPr id="5" name="Slika 4">
            <a:extLst>
              <a:ext uri="{FF2B5EF4-FFF2-40B4-BE49-F238E27FC236}">
                <a16:creationId xmlns:a16="http://schemas.microsoft.com/office/drawing/2014/main" id="{7687D14A-477A-45B2-AA3E-EF976267DB96}"/>
              </a:ext>
            </a:extLst>
          </p:cNvPr>
          <p:cNvPicPr>
            <a:picLocks noChangeAspect="1"/>
          </p:cNvPicPr>
          <p:nvPr/>
        </p:nvPicPr>
        <p:blipFill>
          <a:blip r:embed="rId7"/>
          <a:stretch>
            <a:fillRect/>
          </a:stretch>
        </p:blipFill>
        <p:spPr>
          <a:xfrm>
            <a:off x="2819400" y="4566810"/>
            <a:ext cx="12649200" cy="2904423"/>
          </a:xfrm>
          <a:prstGeom prst="rect">
            <a:avLst/>
          </a:prstGeom>
        </p:spPr>
      </p:pic>
      <p:sp>
        <p:nvSpPr>
          <p:cNvPr id="3" name="TextBox 9">
            <a:extLst>
              <a:ext uri="{FF2B5EF4-FFF2-40B4-BE49-F238E27FC236}">
                <a16:creationId xmlns:a16="http://schemas.microsoft.com/office/drawing/2014/main" id="{8DA4D4A2-7BA1-66B3-653C-D24E6FF71EF9}"/>
              </a:ext>
            </a:extLst>
          </p:cNvPr>
          <p:cNvSpPr/>
          <p:nvPr/>
        </p:nvSpPr>
        <p:spPr>
          <a:xfrm>
            <a:off x="1252675" y="609504"/>
            <a:ext cx="15782650"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2</a:t>
            </a:r>
            <a:r>
              <a:rPr lang="en-US" sz="5400" b="1" strike="noStrike" spc="-1" dirty="0">
                <a:solidFill>
                  <a:srgbClr val="000000"/>
                </a:solidFill>
                <a:latin typeface="Georgia" panose="02040502050405020303" pitchFamily="18" charset="0"/>
              </a:rPr>
              <a:t>: </a:t>
            </a:r>
            <a:r>
              <a:rPr lang="sl-SI" sz="5400" b="1" spc="-49" dirty="0">
                <a:solidFill>
                  <a:srgbClr val="000000"/>
                </a:solidFill>
                <a:latin typeface="Georgia" panose="02040502050405020303" pitchFamily="18" charset="0"/>
              </a:rPr>
              <a:t>Managementul proiectelor cu 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21801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4411136" y="9398931"/>
            <a:ext cx="3710520" cy="779040"/>
          </a:xfrm>
          <a:prstGeom prst="rect">
            <a:avLst/>
          </a:prstGeom>
          <a:ln w="0">
            <a:noFill/>
          </a:ln>
        </p:spPr>
      </p:pic>
      <p:grpSp>
        <p:nvGrpSpPr>
          <p:cNvPr id="178" name="Group 6"/>
          <p:cNvGrpSpPr/>
          <p:nvPr/>
        </p:nvGrpSpPr>
        <p:grpSpPr>
          <a:xfrm>
            <a:off x="1206506" y="2906486"/>
            <a:ext cx="8460007" cy="4286896"/>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2" name="TextBox 10"/>
          <p:cNvSpPr/>
          <p:nvPr/>
        </p:nvSpPr>
        <p:spPr>
          <a:xfrm>
            <a:off x="1413164" y="3999178"/>
            <a:ext cx="7980218" cy="184665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sl-SI" sz="4000" b="1" dirty="0"/>
              <a:t>Crearea unui nou proiect</a:t>
            </a:r>
            <a:r>
              <a:rPr lang="en-GB" sz="4000" b="1" dirty="0"/>
              <a:t>:</a:t>
            </a:r>
            <a:r>
              <a:rPr lang="ro-RO" sz="4000" b="1" dirty="0"/>
              <a:t> Proiectul regional major va avea trei subproiecte.</a:t>
            </a:r>
            <a:endParaRPr lang="sl-SI" sz="4000" b="1" dirty="0"/>
          </a:p>
        </p:txBody>
      </p:sp>
      <p:pic>
        <p:nvPicPr>
          <p:cNvPr id="4" name="Slika 3">
            <a:extLst>
              <a:ext uri="{FF2B5EF4-FFF2-40B4-BE49-F238E27FC236}">
                <a16:creationId xmlns:a16="http://schemas.microsoft.com/office/drawing/2014/main" id="{77D50A69-C478-49ED-BADC-F9E27671E028}"/>
              </a:ext>
            </a:extLst>
          </p:cNvPr>
          <p:cNvPicPr>
            <a:picLocks noChangeAspect="1"/>
          </p:cNvPicPr>
          <p:nvPr/>
        </p:nvPicPr>
        <p:blipFill>
          <a:blip r:embed="rId6"/>
          <a:stretch>
            <a:fillRect/>
          </a:stretch>
        </p:blipFill>
        <p:spPr>
          <a:xfrm>
            <a:off x="9857754" y="2241518"/>
            <a:ext cx="7532174" cy="7926420"/>
          </a:xfrm>
          <a:prstGeom prst="rect">
            <a:avLst/>
          </a:prstGeom>
        </p:spPr>
      </p:pic>
      <p:sp>
        <p:nvSpPr>
          <p:cNvPr id="2" name="TextBox 9">
            <a:extLst>
              <a:ext uri="{FF2B5EF4-FFF2-40B4-BE49-F238E27FC236}">
                <a16:creationId xmlns:a16="http://schemas.microsoft.com/office/drawing/2014/main" id="{8E88671A-D84A-20D9-943F-5150FC909337}"/>
              </a:ext>
            </a:extLst>
          </p:cNvPr>
          <p:cNvSpPr/>
          <p:nvPr/>
        </p:nvSpPr>
        <p:spPr>
          <a:xfrm>
            <a:off x="1206506" y="776485"/>
            <a:ext cx="14988472"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3</a:t>
            </a:r>
            <a:r>
              <a:rPr lang="en-US" sz="5400" b="1" strike="noStrike" spc="-1" dirty="0">
                <a:solidFill>
                  <a:srgbClr val="000000"/>
                </a:solidFill>
                <a:latin typeface="Georgia" panose="02040502050405020303" pitchFamily="18" charset="0"/>
              </a:rPr>
              <a:t>: </a:t>
            </a:r>
            <a:r>
              <a:rPr lang="ro-RO" sz="5400" b="1" strike="noStrike" spc="-1" dirty="0">
                <a:solidFill>
                  <a:srgbClr val="000000"/>
                </a:solidFill>
                <a:latin typeface="Georgia" panose="02040502050405020303" pitchFamily="18" charset="0"/>
              </a:rPr>
              <a:t>Managementul practic al proiectelor cu </a:t>
            </a:r>
            <a:r>
              <a:rPr lang="ro-RO" sz="5400" b="1" strike="noStrike" spc="-1" dirty="0" err="1">
                <a:solidFill>
                  <a:srgbClr val="000000"/>
                </a:solidFill>
                <a:latin typeface="Georgia" panose="02040502050405020303" pitchFamily="18" charset="0"/>
              </a:rPr>
              <a:t>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427266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4411136" y="9398931"/>
            <a:ext cx="3710520" cy="779040"/>
          </a:xfrm>
          <a:prstGeom prst="rect">
            <a:avLst/>
          </a:prstGeom>
          <a:ln w="0">
            <a:noFill/>
          </a:ln>
        </p:spPr>
      </p:pic>
      <p:grpSp>
        <p:nvGrpSpPr>
          <p:cNvPr id="178" name="Group 6"/>
          <p:cNvGrpSpPr/>
          <p:nvPr/>
        </p:nvGrpSpPr>
        <p:grpSpPr>
          <a:xfrm rot="19902991">
            <a:off x="1085869" y="5245092"/>
            <a:ext cx="6076037" cy="1596616"/>
            <a:chOff x="10225800" y="1650960"/>
            <a:chExt cx="7134840" cy="6977160"/>
          </a:xfrm>
        </p:grpSpPr>
        <p:sp>
          <p:nvSpPr>
            <p:cNvPr id="179" name="Freeform 7"/>
            <p:cNvSpPr/>
            <p:nvPr/>
          </p:nvSpPr>
          <p:spPr>
            <a:xfrm>
              <a:off x="10225800" y="1650960"/>
              <a:ext cx="7134840" cy="6977160"/>
            </a:xfrm>
            <a:custGeom>
              <a:avLst/>
              <a:gdLst>
                <a:gd name="textAreaLeft" fmla="*/ 0 w 7134840"/>
                <a:gd name="textAreaRight" fmla="*/ 7135200 w 7134840"/>
                <a:gd name="textAreaTop" fmla="*/ 0 h 6977160"/>
                <a:gd name="textAreaBottom" fmla="*/ 6977520 h 6977160"/>
              </a:gdLst>
              <a:ahLst/>
              <a:cxnLst/>
              <a:rect l="textAreaLeft" t="textAreaTop" r="textAreaRight" b="textAreaBottom"/>
              <a:pathLst>
                <a:path w="4833620" h="4726940">
                  <a:moveTo>
                    <a:pt x="3416300" y="4662170"/>
                  </a:moveTo>
                  <a:cubicBezTo>
                    <a:pt x="3388360" y="4669790"/>
                    <a:pt x="3366770" y="4679950"/>
                    <a:pt x="3345180" y="4682490"/>
                  </a:cubicBezTo>
                  <a:cubicBezTo>
                    <a:pt x="3223260" y="4692650"/>
                    <a:pt x="3102610" y="4702810"/>
                    <a:pt x="2980690" y="4711700"/>
                  </a:cubicBezTo>
                  <a:cubicBezTo>
                    <a:pt x="2918460" y="4715510"/>
                    <a:pt x="2856230" y="4719320"/>
                    <a:pt x="2794000" y="4720590"/>
                  </a:cubicBezTo>
                  <a:cubicBezTo>
                    <a:pt x="2726690" y="4723130"/>
                    <a:pt x="2659380" y="4726940"/>
                    <a:pt x="2593340" y="4724400"/>
                  </a:cubicBezTo>
                  <a:cubicBezTo>
                    <a:pt x="2529840" y="4723130"/>
                    <a:pt x="2466340" y="4719320"/>
                    <a:pt x="2405380" y="4707890"/>
                  </a:cubicBezTo>
                  <a:cubicBezTo>
                    <a:pt x="2326640" y="4693920"/>
                    <a:pt x="2246630" y="4693920"/>
                    <a:pt x="2169160" y="4681220"/>
                  </a:cubicBezTo>
                  <a:cubicBezTo>
                    <a:pt x="1967230" y="4648200"/>
                    <a:pt x="1761490" y="4657090"/>
                    <a:pt x="1558290" y="4643120"/>
                  </a:cubicBezTo>
                  <a:cubicBezTo>
                    <a:pt x="1443990" y="4635500"/>
                    <a:pt x="1329690" y="4617720"/>
                    <a:pt x="1215390" y="4602480"/>
                  </a:cubicBezTo>
                  <a:cubicBezTo>
                    <a:pt x="1085850" y="4585970"/>
                    <a:pt x="956310" y="4566920"/>
                    <a:pt x="825500" y="4549140"/>
                  </a:cubicBezTo>
                  <a:cubicBezTo>
                    <a:pt x="730250" y="4536440"/>
                    <a:pt x="633730" y="4523740"/>
                    <a:pt x="538480" y="4511040"/>
                  </a:cubicBezTo>
                  <a:cubicBezTo>
                    <a:pt x="535940" y="4511040"/>
                    <a:pt x="533400" y="4509770"/>
                    <a:pt x="530860" y="4509770"/>
                  </a:cubicBezTo>
                  <a:cubicBezTo>
                    <a:pt x="450850" y="4475479"/>
                    <a:pt x="365760" y="4448810"/>
                    <a:pt x="292100" y="4404360"/>
                  </a:cubicBezTo>
                  <a:cubicBezTo>
                    <a:pt x="167640" y="4328160"/>
                    <a:pt x="114300" y="4206240"/>
                    <a:pt x="109220" y="4062730"/>
                  </a:cubicBezTo>
                  <a:cubicBezTo>
                    <a:pt x="107950" y="4013200"/>
                    <a:pt x="101600" y="3964940"/>
                    <a:pt x="101600" y="3915410"/>
                  </a:cubicBezTo>
                  <a:cubicBezTo>
                    <a:pt x="102870" y="3846830"/>
                    <a:pt x="107950" y="3779520"/>
                    <a:pt x="111760" y="3712210"/>
                  </a:cubicBezTo>
                  <a:cubicBezTo>
                    <a:pt x="121920" y="3511550"/>
                    <a:pt x="127000" y="3310890"/>
                    <a:pt x="111760" y="3110230"/>
                  </a:cubicBezTo>
                  <a:cubicBezTo>
                    <a:pt x="97790" y="2929890"/>
                    <a:pt x="85090" y="2750820"/>
                    <a:pt x="71120" y="2570480"/>
                  </a:cubicBezTo>
                  <a:cubicBezTo>
                    <a:pt x="62230" y="2454910"/>
                    <a:pt x="50800" y="2340610"/>
                    <a:pt x="43180" y="2225040"/>
                  </a:cubicBezTo>
                  <a:cubicBezTo>
                    <a:pt x="38100" y="2148840"/>
                    <a:pt x="39370" y="2071370"/>
                    <a:pt x="34290" y="1995170"/>
                  </a:cubicBezTo>
                  <a:cubicBezTo>
                    <a:pt x="31750" y="1951990"/>
                    <a:pt x="17780" y="1910080"/>
                    <a:pt x="16510" y="1866900"/>
                  </a:cubicBezTo>
                  <a:cubicBezTo>
                    <a:pt x="11430" y="1762760"/>
                    <a:pt x="10160" y="1657350"/>
                    <a:pt x="7620" y="1551940"/>
                  </a:cubicBezTo>
                  <a:cubicBezTo>
                    <a:pt x="6350" y="1511300"/>
                    <a:pt x="0" y="1470660"/>
                    <a:pt x="1270" y="1430020"/>
                  </a:cubicBezTo>
                  <a:cubicBezTo>
                    <a:pt x="2540" y="1366520"/>
                    <a:pt x="10160" y="1303020"/>
                    <a:pt x="11430" y="1239520"/>
                  </a:cubicBezTo>
                  <a:cubicBezTo>
                    <a:pt x="12700" y="1165860"/>
                    <a:pt x="5080" y="1092200"/>
                    <a:pt x="7620" y="1019810"/>
                  </a:cubicBezTo>
                  <a:cubicBezTo>
                    <a:pt x="7620" y="949960"/>
                    <a:pt x="16510" y="881380"/>
                    <a:pt x="25400" y="811530"/>
                  </a:cubicBezTo>
                  <a:cubicBezTo>
                    <a:pt x="27940" y="787400"/>
                    <a:pt x="45720" y="765810"/>
                    <a:pt x="50800" y="741680"/>
                  </a:cubicBezTo>
                  <a:cubicBezTo>
                    <a:pt x="72390" y="622300"/>
                    <a:pt x="95250" y="502920"/>
                    <a:pt x="151130" y="392430"/>
                  </a:cubicBezTo>
                  <a:cubicBezTo>
                    <a:pt x="163830" y="368300"/>
                    <a:pt x="184150" y="346710"/>
                    <a:pt x="203200" y="327660"/>
                  </a:cubicBezTo>
                  <a:cubicBezTo>
                    <a:pt x="209550" y="321310"/>
                    <a:pt x="224790" y="325120"/>
                    <a:pt x="228600" y="325120"/>
                  </a:cubicBezTo>
                  <a:cubicBezTo>
                    <a:pt x="237490" y="308610"/>
                    <a:pt x="242570" y="292100"/>
                    <a:pt x="252730" y="284480"/>
                  </a:cubicBezTo>
                  <a:cubicBezTo>
                    <a:pt x="307340" y="242570"/>
                    <a:pt x="364490" y="212090"/>
                    <a:pt x="435610" y="204470"/>
                  </a:cubicBezTo>
                  <a:cubicBezTo>
                    <a:pt x="488950" y="198120"/>
                    <a:pt x="541020" y="175260"/>
                    <a:pt x="594360" y="162560"/>
                  </a:cubicBezTo>
                  <a:cubicBezTo>
                    <a:pt x="659130" y="147320"/>
                    <a:pt x="723900" y="129540"/>
                    <a:pt x="791210" y="120650"/>
                  </a:cubicBezTo>
                  <a:cubicBezTo>
                    <a:pt x="852170" y="113030"/>
                    <a:pt x="910590" y="96520"/>
                    <a:pt x="972820" y="91440"/>
                  </a:cubicBezTo>
                  <a:cubicBezTo>
                    <a:pt x="1036320" y="86360"/>
                    <a:pt x="1099820" y="71120"/>
                    <a:pt x="1164590" y="66040"/>
                  </a:cubicBezTo>
                  <a:cubicBezTo>
                    <a:pt x="1339850" y="53340"/>
                    <a:pt x="1516380" y="44450"/>
                    <a:pt x="1691640" y="34290"/>
                  </a:cubicBezTo>
                  <a:cubicBezTo>
                    <a:pt x="1734820" y="31750"/>
                    <a:pt x="1778000" y="34290"/>
                    <a:pt x="1821180" y="35560"/>
                  </a:cubicBezTo>
                  <a:cubicBezTo>
                    <a:pt x="1842770" y="36830"/>
                    <a:pt x="1864360" y="41910"/>
                    <a:pt x="1887220" y="44450"/>
                  </a:cubicBezTo>
                  <a:cubicBezTo>
                    <a:pt x="1897380" y="45720"/>
                    <a:pt x="1907540" y="41910"/>
                    <a:pt x="1917700" y="41910"/>
                  </a:cubicBezTo>
                  <a:cubicBezTo>
                    <a:pt x="1948180" y="41910"/>
                    <a:pt x="1979930" y="41910"/>
                    <a:pt x="2010410" y="40640"/>
                  </a:cubicBezTo>
                  <a:cubicBezTo>
                    <a:pt x="2068830" y="38100"/>
                    <a:pt x="2128520" y="31750"/>
                    <a:pt x="2186940" y="31750"/>
                  </a:cubicBezTo>
                  <a:cubicBezTo>
                    <a:pt x="2244090" y="31750"/>
                    <a:pt x="2301240" y="35560"/>
                    <a:pt x="2358390" y="38100"/>
                  </a:cubicBezTo>
                  <a:lnTo>
                    <a:pt x="2404110" y="38100"/>
                  </a:lnTo>
                  <a:cubicBezTo>
                    <a:pt x="2473960" y="35560"/>
                    <a:pt x="2542540" y="35560"/>
                    <a:pt x="2612390" y="31750"/>
                  </a:cubicBezTo>
                  <a:cubicBezTo>
                    <a:pt x="2679700" y="27940"/>
                    <a:pt x="2745740" y="19050"/>
                    <a:pt x="2813050" y="15240"/>
                  </a:cubicBezTo>
                  <a:cubicBezTo>
                    <a:pt x="2844800" y="12700"/>
                    <a:pt x="2877820" y="12700"/>
                    <a:pt x="2909570" y="19050"/>
                  </a:cubicBezTo>
                  <a:cubicBezTo>
                    <a:pt x="2957830" y="27940"/>
                    <a:pt x="3003550" y="33020"/>
                    <a:pt x="3051810" y="19050"/>
                  </a:cubicBezTo>
                  <a:cubicBezTo>
                    <a:pt x="3069590" y="13970"/>
                    <a:pt x="3092450" y="22860"/>
                    <a:pt x="3112770" y="25400"/>
                  </a:cubicBezTo>
                  <a:cubicBezTo>
                    <a:pt x="3121660" y="26670"/>
                    <a:pt x="3131820" y="29210"/>
                    <a:pt x="3136900" y="25400"/>
                  </a:cubicBezTo>
                  <a:cubicBezTo>
                    <a:pt x="3171190" y="0"/>
                    <a:pt x="3202940" y="6350"/>
                    <a:pt x="3235960" y="27940"/>
                  </a:cubicBezTo>
                  <a:cubicBezTo>
                    <a:pt x="3239770" y="30480"/>
                    <a:pt x="3249930" y="24130"/>
                    <a:pt x="3257550" y="24130"/>
                  </a:cubicBezTo>
                  <a:cubicBezTo>
                    <a:pt x="3288030" y="24130"/>
                    <a:pt x="3318510" y="24130"/>
                    <a:pt x="3350260" y="25400"/>
                  </a:cubicBezTo>
                  <a:cubicBezTo>
                    <a:pt x="3373120" y="26670"/>
                    <a:pt x="3394710" y="34290"/>
                    <a:pt x="3417570" y="36830"/>
                  </a:cubicBezTo>
                  <a:cubicBezTo>
                    <a:pt x="3467100" y="43180"/>
                    <a:pt x="3517900" y="53340"/>
                    <a:pt x="3568700" y="53340"/>
                  </a:cubicBezTo>
                  <a:cubicBezTo>
                    <a:pt x="3663950" y="54610"/>
                    <a:pt x="3759200" y="58420"/>
                    <a:pt x="3853180" y="78740"/>
                  </a:cubicBezTo>
                  <a:cubicBezTo>
                    <a:pt x="3940809" y="97790"/>
                    <a:pt x="4030980" y="97790"/>
                    <a:pt x="4119880" y="113030"/>
                  </a:cubicBezTo>
                  <a:cubicBezTo>
                    <a:pt x="4173220" y="121920"/>
                    <a:pt x="4227830" y="138430"/>
                    <a:pt x="4273550" y="165100"/>
                  </a:cubicBezTo>
                  <a:cubicBezTo>
                    <a:pt x="4323080" y="193040"/>
                    <a:pt x="4361180" y="238760"/>
                    <a:pt x="4405630" y="276860"/>
                  </a:cubicBezTo>
                  <a:cubicBezTo>
                    <a:pt x="4422139" y="290830"/>
                    <a:pt x="4446270" y="300990"/>
                    <a:pt x="4457700" y="318770"/>
                  </a:cubicBezTo>
                  <a:cubicBezTo>
                    <a:pt x="4490720" y="367030"/>
                    <a:pt x="4519930" y="417830"/>
                    <a:pt x="4549140" y="468630"/>
                  </a:cubicBezTo>
                  <a:cubicBezTo>
                    <a:pt x="4570730" y="505460"/>
                    <a:pt x="4592320" y="543560"/>
                    <a:pt x="4608830" y="581660"/>
                  </a:cubicBezTo>
                  <a:cubicBezTo>
                    <a:pt x="4626610" y="626110"/>
                    <a:pt x="4640580" y="671830"/>
                    <a:pt x="4654550" y="718820"/>
                  </a:cubicBezTo>
                  <a:cubicBezTo>
                    <a:pt x="4676140" y="792480"/>
                    <a:pt x="4701540" y="866140"/>
                    <a:pt x="4715510" y="942340"/>
                  </a:cubicBezTo>
                  <a:cubicBezTo>
                    <a:pt x="4735830" y="1049020"/>
                    <a:pt x="4745990" y="1158240"/>
                    <a:pt x="4761230" y="1266190"/>
                  </a:cubicBezTo>
                  <a:cubicBezTo>
                    <a:pt x="4766310" y="1301750"/>
                    <a:pt x="4772660" y="1337310"/>
                    <a:pt x="4775200" y="1372870"/>
                  </a:cubicBezTo>
                  <a:cubicBezTo>
                    <a:pt x="4782820" y="1474470"/>
                    <a:pt x="4787900" y="1574800"/>
                    <a:pt x="4794250" y="1676400"/>
                  </a:cubicBezTo>
                  <a:cubicBezTo>
                    <a:pt x="4803140" y="1802130"/>
                    <a:pt x="4815840" y="1926590"/>
                    <a:pt x="4822190" y="2052320"/>
                  </a:cubicBezTo>
                  <a:cubicBezTo>
                    <a:pt x="4828540" y="2172970"/>
                    <a:pt x="4833620" y="2294890"/>
                    <a:pt x="4831080" y="2416810"/>
                  </a:cubicBezTo>
                  <a:cubicBezTo>
                    <a:pt x="4827270" y="2620010"/>
                    <a:pt x="4817110" y="2821940"/>
                    <a:pt x="4806950" y="3025140"/>
                  </a:cubicBezTo>
                  <a:cubicBezTo>
                    <a:pt x="4800600" y="3150870"/>
                    <a:pt x="4791710" y="3275330"/>
                    <a:pt x="4779010" y="3399790"/>
                  </a:cubicBezTo>
                  <a:cubicBezTo>
                    <a:pt x="4766310" y="3524250"/>
                    <a:pt x="4747260" y="3647440"/>
                    <a:pt x="4733290" y="3771900"/>
                  </a:cubicBezTo>
                  <a:cubicBezTo>
                    <a:pt x="4723130" y="3858260"/>
                    <a:pt x="4720590" y="3944620"/>
                    <a:pt x="4709160" y="4029710"/>
                  </a:cubicBezTo>
                  <a:cubicBezTo>
                    <a:pt x="4699000" y="4107180"/>
                    <a:pt x="4660900" y="4175760"/>
                    <a:pt x="4610100" y="4232910"/>
                  </a:cubicBezTo>
                  <a:cubicBezTo>
                    <a:pt x="4568191" y="4281170"/>
                    <a:pt x="4535170" y="4335780"/>
                    <a:pt x="4491991" y="4382770"/>
                  </a:cubicBezTo>
                  <a:cubicBezTo>
                    <a:pt x="4453891" y="4424679"/>
                    <a:pt x="4411981" y="4466590"/>
                    <a:pt x="4345941" y="4467860"/>
                  </a:cubicBezTo>
                  <a:cubicBezTo>
                    <a:pt x="4330700" y="4467860"/>
                    <a:pt x="4316731" y="4483100"/>
                    <a:pt x="4301491" y="4490720"/>
                  </a:cubicBezTo>
                  <a:cubicBezTo>
                    <a:pt x="4236720" y="4518660"/>
                    <a:pt x="4169411" y="4542790"/>
                    <a:pt x="4105911" y="4573270"/>
                  </a:cubicBezTo>
                  <a:cubicBezTo>
                    <a:pt x="3989070" y="4629150"/>
                    <a:pt x="3863341" y="4638040"/>
                    <a:pt x="3737611" y="4643120"/>
                  </a:cubicBezTo>
                  <a:cubicBezTo>
                    <a:pt x="3689351" y="4645660"/>
                    <a:pt x="3639820" y="4641850"/>
                    <a:pt x="3591561" y="4645660"/>
                  </a:cubicBezTo>
                  <a:cubicBezTo>
                    <a:pt x="3567431" y="4646930"/>
                    <a:pt x="3544570" y="4658360"/>
                    <a:pt x="3521711" y="4663440"/>
                  </a:cubicBezTo>
                  <a:cubicBezTo>
                    <a:pt x="3511551" y="4665980"/>
                    <a:pt x="3501391" y="4664710"/>
                    <a:pt x="3489961" y="4665980"/>
                  </a:cubicBezTo>
                  <a:cubicBezTo>
                    <a:pt x="3474720" y="4667250"/>
                    <a:pt x="3459481" y="4671060"/>
                    <a:pt x="3444241" y="4669790"/>
                  </a:cubicBezTo>
                  <a:cubicBezTo>
                    <a:pt x="3429000" y="4667250"/>
                    <a:pt x="3418841" y="4662170"/>
                    <a:pt x="3416300" y="4662170"/>
                  </a:cubicBezTo>
                  <a:close/>
                </a:path>
              </a:pathLst>
            </a:custGeom>
            <a:noFill/>
            <a:ln w="12700">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FFFFFF"/>
                </a:solidFill>
                <a:latin typeface="Arial"/>
              </a:endParaRPr>
            </a:p>
          </p:txBody>
        </p:sp>
      </p:grpSp>
      <p:sp>
        <p:nvSpPr>
          <p:cNvPr id="182" name="TextBox 10"/>
          <p:cNvSpPr/>
          <p:nvPr/>
        </p:nvSpPr>
        <p:spPr>
          <a:xfrm rot="19920374">
            <a:off x="442832" y="5375833"/>
            <a:ext cx="7849075" cy="1231106"/>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r>
              <a:rPr lang="sl-SI" sz="4000" b="1" dirty="0"/>
              <a:t>Crearea unui nou </a:t>
            </a:r>
          </a:p>
          <a:p>
            <a:pPr algn="ctr"/>
            <a:r>
              <a:rPr lang="sl-SI" sz="4000" b="1" dirty="0"/>
              <a:t>proiect:</a:t>
            </a:r>
          </a:p>
        </p:txBody>
      </p:sp>
      <p:pic>
        <p:nvPicPr>
          <p:cNvPr id="2" name="Slika 1">
            <a:extLst>
              <a:ext uri="{FF2B5EF4-FFF2-40B4-BE49-F238E27FC236}">
                <a16:creationId xmlns:a16="http://schemas.microsoft.com/office/drawing/2014/main" id="{12B63957-A547-48D3-ABD5-79E471104EB5}"/>
              </a:ext>
            </a:extLst>
          </p:cNvPr>
          <p:cNvPicPr>
            <a:picLocks noChangeAspect="1"/>
          </p:cNvPicPr>
          <p:nvPr/>
        </p:nvPicPr>
        <p:blipFill>
          <a:blip r:embed="rId6"/>
          <a:stretch>
            <a:fillRect/>
          </a:stretch>
        </p:blipFill>
        <p:spPr>
          <a:xfrm>
            <a:off x="7070272" y="2752043"/>
            <a:ext cx="10398708" cy="6646887"/>
          </a:xfrm>
          <a:prstGeom prst="rect">
            <a:avLst/>
          </a:prstGeom>
        </p:spPr>
      </p:pic>
      <p:sp>
        <p:nvSpPr>
          <p:cNvPr id="3" name="TextBox 9">
            <a:extLst>
              <a:ext uri="{FF2B5EF4-FFF2-40B4-BE49-F238E27FC236}">
                <a16:creationId xmlns:a16="http://schemas.microsoft.com/office/drawing/2014/main" id="{AE486778-6F7E-6262-8926-894B17CC3CDC}"/>
              </a:ext>
            </a:extLst>
          </p:cNvPr>
          <p:cNvSpPr/>
          <p:nvPr/>
        </p:nvSpPr>
        <p:spPr>
          <a:xfrm>
            <a:off x="1877189" y="1205816"/>
            <a:ext cx="14988472"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3</a:t>
            </a:r>
            <a:r>
              <a:rPr lang="en-US" sz="5400" b="1" strike="noStrike" spc="-1" dirty="0">
                <a:solidFill>
                  <a:srgbClr val="000000"/>
                </a:solidFill>
                <a:latin typeface="Georgia" panose="02040502050405020303" pitchFamily="18" charset="0"/>
              </a:rPr>
              <a:t>: </a:t>
            </a:r>
            <a:r>
              <a:rPr lang="ro-RO" sz="5400" b="1" strike="noStrike" spc="-1" dirty="0">
                <a:solidFill>
                  <a:srgbClr val="000000"/>
                </a:solidFill>
                <a:latin typeface="Georgia" panose="02040502050405020303" pitchFamily="18" charset="0"/>
              </a:rPr>
              <a:t>Managementul practic al proiectelor cu </a:t>
            </a:r>
            <a:r>
              <a:rPr lang="ro-RO" sz="5400" b="1" strike="noStrike" spc="-1" dirty="0" err="1">
                <a:solidFill>
                  <a:srgbClr val="000000"/>
                </a:solidFill>
                <a:latin typeface="Georgia" panose="02040502050405020303" pitchFamily="18" charset="0"/>
              </a:rPr>
              <a:t>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575457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1464987" y="388695"/>
            <a:ext cx="3710520" cy="779040"/>
          </a:xfrm>
          <a:prstGeom prst="rect">
            <a:avLst/>
          </a:prstGeom>
          <a:ln w="0">
            <a:noFill/>
          </a:ln>
        </p:spPr>
      </p:pic>
      <p:sp>
        <p:nvSpPr>
          <p:cNvPr id="182" name="TextBox 10"/>
          <p:cNvSpPr/>
          <p:nvPr/>
        </p:nvSpPr>
        <p:spPr>
          <a:xfrm>
            <a:off x="1877189" y="2755888"/>
            <a:ext cx="7849075" cy="184665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a:latin typeface="Georgia" panose="02040502050405020303" pitchFamily="18" charset="0"/>
              </a:rPr>
              <a:t>WBS - exemplificare</a:t>
            </a:r>
          </a:p>
          <a:p>
            <a:endParaRPr lang="sl-SI" sz="4000" b="1" dirty="0">
              <a:latin typeface="Georgia" panose="02040502050405020303" pitchFamily="18" charset="0"/>
            </a:endParaRPr>
          </a:p>
          <a:p>
            <a:endParaRPr lang="sl-SI" sz="4000" b="1" dirty="0">
              <a:latin typeface="Georgia" panose="02040502050405020303" pitchFamily="18" charset="0"/>
            </a:endParaRPr>
          </a:p>
        </p:txBody>
      </p:sp>
      <p:pic>
        <p:nvPicPr>
          <p:cNvPr id="3" name="Slika 2">
            <a:extLst>
              <a:ext uri="{FF2B5EF4-FFF2-40B4-BE49-F238E27FC236}">
                <a16:creationId xmlns:a16="http://schemas.microsoft.com/office/drawing/2014/main" id="{76F451BC-854C-490B-8098-4EC23B7AC26D}"/>
              </a:ext>
            </a:extLst>
          </p:cNvPr>
          <p:cNvPicPr>
            <a:picLocks noChangeAspect="1"/>
          </p:cNvPicPr>
          <p:nvPr/>
        </p:nvPicPr>
        <p:blipFill>
          <a:blip r:embed="rId6"/>
          <a:stretch>
            <a:fillRect/>
          </a:stretch>
        </p:blipFill>
        <p:spPr>
          <a:xfrm>
            <a:off x="1587405" y="3511370"/>
            <a:ext cx="14988472" cy="6413422"/>
          </a:xfrm>
          <a:prstGeom prst="rect">
            <a:avLst/>
          </a:prstGeom>
        </p:spPr>
      </p:pic>
      <p:sp>
        <p:nvSpPr>
          <p:cNvPr id="2" name="TextBox 9">
            <a:extLst>
              <a:ext uri="{FF2B5EF4-FFF2-40B4-BE49-F238E27FC236}">
                <a16:creationId xmlns:a16="http://schemas.microsoft.com/office/drawing/2014/main" id="{B0820A7D-6EFC-92C9-4432-8EE241F655CA}"/>
              </a:ext>
            </a:extLst>
          </p:cNvPr>
          <p:cNvSpPr/>
          <p:nvPr/>
        </p:nvSpPr>
        <p:spPr>
          <a:xfrm>
            <a:off x="1877189" y="1205816"/>
            <a:ext cx="14988472"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3</a:t>
            </a:r>
            <a:r>
              <a:rPr lang="en-US" sz="5400" b="1" strike="noStrike" spc="-1" dirty="0">
                <a:solidFill>
                  <a:srgbClr val="000000"/>
                </a:solidFill>
                <a:latin typeface="Georgia" panose="02040502050405020303" pitchFamily="18" charset="0"/>
              </a:rPr>
              <a:t>: </a:t>
            </a:r>
            <a:r>
              <a:rPr lang="ro-RO" sz="5400" b="1" strike="noStrike" spc="-1" dirty="0">
                <a:solidFill>
                  <a:srgbClr val="000000"/>
                </a:solidFill>
                <a:latin typeface="Georgia" panose="02040502050405020303" pitchFamily="18" charset="0"/>
              </a:rPr>
              <a:t>Managementul practic al proiectelor cu </a:t>
            </a:r>
            <a:r>
              <a:rPr lang="ro-RO" sz="5400" b="1" strike="noStrike" spc="-1" dirty="0" err="1">
                <a:solidFill>
                  <a:srgbClr val="000000"/>
                </a:solidFill>
                <a:latin typeface="Georgia" panose="02040502050405020303" pitchFamily="18" charset="0"/>
              </a:rPr>
              <a:t>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8022347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14555551" y="9176072"/>
            <a:ext cx="3710520" cy="779040"/>
          </a:xfrm>
          <a:prstGeom prst="rect">
            <a:avLst/>
          </a:prstGeom>
          <a:ln w="0">
            <a:noFill/>
          </a:ln>
        </p:spPr>
      </p:pic>
      <p:pic>
        <p:nvPicPr>
          <p:cNvPr id="3" name="Slika 2">
            <a:extLst>
              <a:ext uri="{FF2B5EF4-FFF2-40B4-BE49-F238E27FC236}">
                <a16:creationId xmlns:a16="http://schemas.microsoft.com/office/drawing/2014/main" id="{63463450-A088-4A75-B2F2-C6024058DEFA}"/>
              </a:ext>
            </a:extLst>
          </p:cNvPr>
          <p:cNvPicPr>
            <a:picLocks noChangeAspect="1"/>
          </p:cNvPicPr>
          <p:nvPr/>
        </p:nvPicPr>
        <p:blipFill>
          <a:blip r:embed="rId6"/>
          <a:stretch>
            <a:fillRect/>
          </a:stretch>
        </p:blipFill>
        <p:spPr>
          <a:xfrm>
            <a:off x="1877189" y="3386022"/>
            <a:ext cx="11822482" cy="6569090"/>
          </a:xfrm>
          <a:prstGeom prst="rect">
            <a:avLst/>
          </a:prstGeom>
        </p:spPr>
      </p:pic>
      <p:sp>
        <p:nvSpPr>
          <p:cNvPr id="13" name="TextBox 10">
            <a:extLst>
              <a:ext uri="{FF2B5EF4-FFF2-40B4-BE49-F238E27FC236}">
                <a16:creationId xmlns:a16="http://schemas.microsoft.com/office/drawing/2014/main" id="{B5E9292C-D0AF-41E4-9A2D-0BB7C74DC5F9}"/>
              </a:ext>
            </a:extLst>
          </p:cNvPr>
          <p:cNvSpPr/>
          <p:nvPr/>
        </p:nvSpPr>
        <p:spPr>
          <a:xfrm>
            <a:off x="1877189" y="2755888"/>
            <a:ext cx="10806424" cy="1846659"/>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a:latin typeface="Georgia" panose="02040502050405020303" pitchFamily="18" charset="0"/>
              </a:rPr>
              <a:t>Membrii proiectului - exemplificare</a:t>
            </a:r>
          </a:p>
          <a:p>
            <a:endParaRPr lang="sl-SI" sz="4000" b="1" dirty="0">
              <a:latin typeface="Georgia" panose="02040502050405020303" pitchFamily="18" charset="0"/>
            </a:endParaRPr>
          </a:p>
          <a:p>
            <a:endParaRPr lang="sl-SI" sz="4000" b="1" dirty="0">
              <a:latin typeface="Georgia" panose="02040502050405020303" pitchFamily="18" charset="0"/>
            </a:endParaRPr>
          </a:p>
        </p:txBody>
      </p:sp>
      <p:sp>
        <p:nvSpPr>
          <p:cNvPr id="2" name="TextBox 9">
            <a:extLst>
              <a:ext uri="{FF2B5EF4-FFF2-40B4-BE49-F238E27FC236}">
                <a16:creationId xmlns:a16="http://schemas.microsoft.com/office/drawing/2014/main" id="{E1AFD287-06B6-A400-17EA-5D37F1700515}"/>
              </a:ext>
            </a:extLst>
          </p:cNvPr>
          <p:cNvSpPr/>
          <p:nvPr/>
        </p:nvSpPr>
        <p:spPr>
          <a:xfrm>
            <a:off x="1877189" y="1205816"/>
            <a:ext cx="14988472"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3</a:t>
            </a:r>
            <a:r>
              <a:rPr lang="en-US" sz="5400" b="1" strike="noStrike" spc="-1" dirty="0">
                <a:solidFill>
                  <a:srgbClr val="000000"/>
                </a:solidFill>
                <a:latin typeface="Georgia" panose="02040502050405020303" pitchFamily="18" charset="0"/>
              </a:rPr>
              <a:t>: </a:t>
            </a:r>
            <a:r>
              <a:rPr lang="ro-RO" sz="5400" b="1" strike="noStrike" spc="-1" dirty="0">
                <a:solidFill>
                  <a:srgbClr val="000000"/>
                </a:solidFill>
                <a:latin typeface="Georgia" panose="02040502050405020303" pitchFamily="18" charset="0"/>
              </a:rPr>
              <a:t>Managementul practic al proiectelor cu </a:t>
            </a:r>
            <a:r>
              <a:rPr lang="ro-RO" sz="5400" b="1" strike="noStrike" spc="-1" dirty="0" err="1">
                <a:solidFill>
                  <a:srgbClr val="000000"/>
                </a:solidFill>
                <a:latin typeface="Georgia" panose="02040502050405020303" pitchFamily="18" charset="0"/>
              </a:rPr>
              <a:t>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3616896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14555551" y="9176072"/>
            <a:ext cx="3710520" cy="779040"/>
          </a:xfrm>
          <a:prstGeom prst="rect">
            <a:avLst/>
          </a:prstGeom>
          <a:ln w="0">
            <a:noFill/>
          </a:ln>
        </p:spPr>
      </p:pic>
      <p:sp>
        <p:nvSpPr>
          <p:cNvPr id="13" name="TextBox 10">
            <a:extLst>
              <a:ext uri="{FF2B5EF4-FFF2-40B4-BE49-F238E27FC236}">
                <a16:creationId xmlns:a16="http://schemas.microsoft.com/office/drawing/2014/main" id="{B5E9292C-D0AF-41E4-9A2D-0BB7C74DC5F9}"/>
              </a:ext>
            </a:extLst>
          </p:cNvPr>
          <p:cNvSpPr/>
          <p:nvPr/>
        </p:nvSpPr>
        <p:spPr>
          <a:xfrm>
            <a:off x="1877189" y="2756122"/>
            <a:ext cx="15932829"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a:latin typeface="Georgia" panose="02040502050405020303" pitchFamily="18" charset="0"/>
              </a:rPr>
              <a:t>Setarea întâlnirilor și invitarea membrilor - exemplificare</a:t>
            </a:r>
          </a:p>
        </p:txBody>
      </p:sp>
      <p:pic>
        <p:nvPicPr>
          <p:cNvPr id="2" name="Slika 1">
            <a:extLst>
              <a:ext uri="{FF2B5EF4-FFF2-40B4-BE49-F238E27FC236}">
                <a16:creationId xmlns:a16="http://schemas.microsoft.com/office/drawing/2014/main" id="{651BC67A-0734-4A55-9733-74D7FF76C5BE}"/>
              </a:ext>
            </a:extLst>
          </p:cNvPr>
          <p:cNvPicPr>
            <a:picLocks noChangeAspect="1"/>
          </p:cNvPicPr>
          <p:nvPr/>
        </p:nvPicPr>
        <p:blipFill>
          <a:blip r:embed="rId6"/>
          <a:stretch>
            <a:fillRect/>
          </a:stretch>
        </p:blipFill>
        <p:spPr>
          <a:xfrm>
            <a:off x="2389910" y="3459796"/>
            <a:ext cx="11781456" cy="6383170"/>
          </a:xfrm>
          <a:prstGeom prst="rect">
            <a:avLst/>
          </a:prstGeom>
        </p:spPr>
      </p:pic>
      <p:sp>
        <p:nvSpPr>
          <p:cNvPr id="3" name="TextBox 9">
            <a:extLst>
              <a:ext uri="{FF2B5EF4-FFF2-40B4-BE49-F238E27FC236}">
                <a16:creationId xmlns:a16="http://schemas.microsoft.com/office/drawing/2014/main" id="{1B546402-A29A-1167-3F47-CE1CC2E29A86}"/>
              </a:ext>
            </a:extLst>
          </p:cNvPr>
          <p:cNvSpPr/>
          <p:nvPr/>
        </p:nvSpPr>
        <p:spPr>
          <a:xfrm>
            <a:off x="1877189" y="1205816"/>
            <a:ext cx="14988472" cy="138499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3</a:t>
            </a:r>
            <a:r>
              <a:rPr lang="en-US" sz="5400" b="1" strike="noStrike" spc="-1" dirty="0">
                <a:solidFill>
                  <a:srgbClr val="000000"/>
                </a:solidFill>
                <a:latin typeface="Georgia" panose="02040502050405020303" pitchFamily="18" charset="0"/>
              </a:rPr>
              <a:t>: </a:t>
            </a:r>
            <a:r>
              <a:rPr lang="ro-RO" sz="5400" b="1" strike="noStrike" spc="-1" dirty="0">
                <a:solidFill>
                  <a:srgbClr val="000000"/>
                </a:solidFill>
                <a:latin typeface="Georgia" panose="02040502050405020303" pitchFamily="18" charset="0"/>
              </a:rPr>
              <a:t>Managementul practic al proiectelor cu </a:t>
            </a:r>
            <a:r>
              <a:rPr lang="ro-RO" sz="5400" b="1" strike="noStrike" spc="-1" dirty="0" err="1">
                <a:solidFill>
                  <a:srgbClr val="000000"/>
                </a:solidFill>
                <a:latin typeface="Georgia" panose="02040502050405020303" pitchFamily="18" charset="0"/>
              </a:rPr>
              <a:t>OpenProject</a:t>
            </a:r>
            <a:endParaRPr lang="en-US" sz="5400" b="1" strike="noStrike" spc="-1" dirty="0">
              <a:solidFill>
                <a:srgbClr val="000000"/>
              </a:solidFill>
              <a:latin typeface="Georgia" panose="02040502050405020303" pitchFamily="18" charset="0"/>
            </a:endParaRPr>
          </a:p>
        </p:txBody>
      </p:sp>
    </p:spTree>
    <p:extLst>
      <p:ext uri="{BB962C8B-B14F-4D97-AF65-F5344CB8AC3E}">
        <p14:creationId xmlns:p14="http://schemas.microsoft.com/office/powerpoint/2010/main" val="2775480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174" name="Picture 2"/>
          <p:cNvPicPr/>
          <p:nvPr/>
        </p:nvPicPr>
        <p:blipFill>
          <a:blip r:embed="rId2"/>
          <a:stretch/>
        </p:blipFill>
        <p:spPr>
          <a:xfrm rot="17403600">
            <a:off x="-5811120" y="7593840"/>
            <a:ext cx="11621880" cy="12387600"/>
          </a:xfrm>
          <a:prstGeom prst="rect">
            <a:avLst/>
          </a:prstGeom>
          <a:ln w="0">
            <a:noFill/>
          </a:ln>
        </p:spPr>
      </p:pic>
      <p:pic>
        <p:nvPicPr>
          <p:cNvPr id="175" name="Picture 3"/>
          <p:cNvPicPr/>
          <p:nvPr/>
        </p:nvPicPr>
        <p:blipFill>
          <a:blip r:embed="rId3"/>
          <a:stretch/>
        </p:blipFill>
        <p:spPr>
          <a:xfrm rot="1836600">
            <a:off x="0" y="-2006640"/>
            <a:ext cx="3333600" cy="3588120"/>
          </a:xfrm>
          <a:prstGeom prst="rect">
            <a:avLst/>
          </a:prstGeom>
          <a:ln w="0">
            <a:noFill/>
          </a:ln>
        </p:spPr>
      </p:pic>
      <p:pic>
        <p:nvPicPr>
          <p:cNvPr id="176" name="Picture 4"/>
          <p:cNvPicPr/>
          <p:nvPr/>
        </p:nvPicPr>
        <p:blipFill>
          <a:blip r:embed="rId4"/>
          <a:stretch/>
        </p:blipFill>
        <p:spPr>
          <a:xfrm>
            <a:off x="16418880" y="0"/>
            <a:ext cx="1868760" cy="1868760"/>
          </a:xfrm>
          <a:prstGeom prst="rect">
            <a:avLst/>
          </a:prstGeom>
          <a:ln w="0">
            <a:noFill/>
          </a:ln>
        </p:spPr>
      </p:pic>
      <p:pic>
        <p:nvPicPr>
          <p:cNvPr id="177" name="Picture 5"/>
          <p:cNvPicPr/>
          <p:nvPr/>
        </p:nvPicPr>
        <p:blipFill>
          <a:blip r:embed="rId5"/>
          <a:stretch/>
        </p:blipFill>
        <p:spPr>
          <a:xfrm>
            <a:off x="14555551" y="9176072"/>
            <a:ext cx="3710520" cy="779040"/>
          </a:xfrm>
          <a:prstGeom prst="rect">
            <a:avLst/>
          </a:prstGeom>
          <a:ln w="0">
            <a:noFill/>
          </a:ln>
        </p:spPr>
      </p:pic>
      <p:sp>
        <p:nvSpPr>
          <p:cNvPr id="181" name="TextBox 9"/>
          <p:cNvSpPr/>
          <p:nvPr/>
        </p:nvSpPr>
        <p:spPr>
          <a:xfrm>
            <a:off x="1877189" y="1205816"/>
            <a:ext cx="14988472" cy="2091470"/>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C</a:t>
            </a:r>
            <a:r>
              <a:rPr lang="ro-RO" sz="5400" b="1" strike="noStrike" spc="-1" dirty="0">
                <a:solidFill>
                  <a:srgbClr val="000000"/>
                </a:solidFill>
                <a:latin typeface="Georgia" panose="02040502050405020303" pitchFamily="18" charset="0"/>
              </a:rPr>
              <a:t>apitolul</a:t>
            </a:r>
            <a:r>
              <a:rPr lang="sl-SI" sz="5400" b="1" strike="noStrike" spc="-1" dirty="0">
                <a:solidFill>
                  <a:srgbClr val="000000"/>
                </a:solidFill>
                <a:latin typeface="Georgia" panose="02040502050405020303" pitchFamily="18" charset="0"/>
              </a:rPr>
              <a:t> 3</a:t>
            </a:r>
            <a:r>
              <a:rPr lang="en-US" sz="5400" b="1" strike="noStrike" spc="-1" dirty="0">
                <a:solidFill>
                  <a:srgbClr val="000000"/>
                </a:solidFill>
                <a:latin typeface="Georgia" panose="02040502050405020303" pitchFamily="18" charset="0"/>
              </a:rPr>
              <a:t>: </a:t>
            </a:r>
            <a:r>
              <a:rPr lang="ro-RO" sz="5400" b="1" strike="noStrike" spc="-1" dirty="0">
                <a:solidFill>
                  <a:srgbClr val="000000"/>
                </a:solidFill>
                <a:latin typeface="Georgia" panose="02040502050405020303" pitchFamily="18" charset="0"/>
              </a:rPr>
              <a:t>Managementul practic al proiectelor cu OpenProject</a:t>
            </a:r>
            <a:endParaRPr lang="en-US" sz="5400" b="1" spc="-1" dirty="0">
              <a:solidFill>
                <a:srgbClr val="000000"/>
              </a:solidFill>
              <a:latin typeface="Georgia" panose="02040502050405020303" pitchFamily="18" charset="0"/>
            </a:endParaRPr>
          </a:p>
          <a:p>
            <a:pPr>
              <a:lnSpc>
                <a:spcPts val="5448"/>
              </a:lnSpc>
            </a:pPr>
            <a:endParaRPr lang="en-US" sz="5400" b="1" strike="noStrike" spc="-1" dirty="0">
              <a:solidFill>
                <a:srgbClr val="000000"/>
              </a:solidFill>
              <a:latin typeface="Georgia" panose="02040502050405020303" pitchFamily="18" charset="0"/>
            </a:endParaRPr>
          </a:p>
        </p:txBody>
      </p:sp>
      <p:sp>
        <p:nvSpPr>
          <p:cNvPr id="13" name="TextBox 10">
            <a:extLst>
              <a:ext uri="{FF2B5EF4-FFF2-40B4-BE49-F238E27FC236}">
                <a16:creationId xmlns:a16="http://schemas.microsoft.com/office/drawing/2014/main" id="{B5E9292C-D0AF-41E4-9A2D-0BB7C74DC5F9}"/>
              </a:ext>
            </a:extLst>
          </p:cNvPr>
          <p:cNvSpPr/>
          <p:nvPr/>
        </p:nvSpPr>
        <p:spPr>
          <a:xfrm>
            <a:off x="1877189" y="2755888"/>
            <a:ext cx="10695811" cy="6155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r>
              <a:rPr lang="sl-SI" sz="4000" b="1" dirty="0">
                <a:latin typeface="Georgia" panose="02040502050405020303" pitchFamily="18" charset="0"/>
              </a:rPr>
              <a:t>Setările proiectului - exemplificare</a:t>
            </a:r>
          </a:p>
        </p:txBody>
      </p:sp>
      <p:pic>
        <p:nvPicPr>
          <p:cNvPr id="4" name="Slika 3">
            <a:extLst>
              <a:ext uri="{FF2B5EF4-FFF2-40B4-BE49-F238E27FC236}">
                <a16:creationId xmlns:a16="http://schemas.microsoft.com/office/drawing/2014/main" id="{FDAC2E1F-6446-425B-A9BB-801235C884D9}"/>
              </a:ext>
            </a:extLst>
          </p:cNvPr>
          <p:cNvPicPr>
            <a:picLocks noChangeAspect="1"/>
          </p:cNvPicPr>
          <p:nvPr/>
        </p:nvPicPr>
        <p:blipFill>
          <a:blip r:embed="rId6"/>
          <a:stretch>
            <a:fillRect/>
          </a:stretch>
        </p:blipFill>
        <p:spPr>
          <a:xfrm>
            <a:off x="1877189" y="3386022"/>
            <a:ext cx="10695811" cy="6589158"/>
          </a:xfrm>
          <a:prstGeom prst="rect">
            <a:avLst/>
          </a:prstGeom>
        </p:spPr>
      </p:pic>
    </p:spTree>
    <p:extLst>
      <p:ext uri="{BB962C8B-B14F-4D97-AF65-F5344CB8AC3E}">
        <p14:creationId xmlns:p14="http://schemas.microsoft.com/office/powerpoint/2010/main" val="4021244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79" name="Picture 2"/>
          <p:cNvPicPr/>
          <p:nvPr/>
        </p:nvPicPr>
        <p:blipFill>
          <a:blip r:embed="rId2"/>
          <a:stretch/>
        </p:blipFill>
        <p:spPr>
          <a:xfrm>
            <a:off x="180000" y="837360"/>
            <a:ext cx="17927280" cy="9635760"/>
          </a:xfrm>
          <a:prstGeom prst="rect">
            <a:avLst/>
          </a:prstGeom>
          <a:ln w="0">
            <a:noFill/>
          </a:ln>
        </p:spPr>
      </p:pic>
      <p:pic>
        <p:nvPicPr>
          <p:cNvPr id="80" name="Picture 3"/>
          <p:cNvPicPr/>
          <p:nvPr/>
        </p:nvPicPr>
        <p:blipFill>
          <a:blip r:embed="rId3"/>
          <a:stretch/>
        </p:blipFill>
        <p:spPr>
          <a:xfrm rot="1852800">
            <a:off x="6163920" y="-3326760"/>
            <a:ext cx="5363640" cy="5363640"/>
          </a:xfrm>
          <a:prstGeom prst="rect">
            <a:avLst/>
          </a:prstGeom>
          <a:ln w="0">
            <a:noFill/>
          </a:ln>
        </p:spPr>
      </p:pic>
      <p:pic>
        <p:nvPicPr>
          <p:cNvPr id="81" name="Picture 4"/>
          <p:cNvPicPr/>
          <p:nvPr/>
        </p:nvPicPr>
        <p:blipFill>
          <a:blip r:embed="rId4"/>
          <a:stretch/>
        </p:blipFill>
        <p:spPr>
          <a:xfrm rot="1167600">
            <a:off x="16542000" y="7503120"/>
            <a:ext cx="5721480" cy="5669280"/>
          </a:xfrm>
          <a:prstGeom prst="rect">
            <a:avLst/>
          </a:prstGeom>
          <a:ln w="0">
            <a:noFill/>
          </a:ln>
        </p:spPr>
      </p:pic>
      <p:pic>
        <p:nvPicPr>
          <p:cNvPr id="82" name="Picture 5"/>
          <p:cNvPicPr/>
          <p:nvPr/>
        </p:nvPicPr>
        <p:blipFill>
          <a:blip r:embed="rId5"/>
          <a:stretch/>
        </p:blipFill>
        <p:spPr>
          <a:xfrm rot="17403600">
            <a:off x="-5667480" y="8117640"/>
            <a:ext cx="11621880" cy="12387600"/>
          </a:xfrm>
          <a:prstGeom prst="rect">
            <a:avLst/>
          </a:prstGeom>
          <a:ln w="0">
            <a:noFill/>
          </a:ln>
        </p:spPr>
      </p:pic>
      <p:pic>
        <p:nvPicPr>
          <p:cNvPr id="83" name="Picture 6"/>
          <p:cNvPicPr/>
          <p:nvPr/>
        </p:nvPicPr>
        <p:blipFill>
          <a:blip r:embed="rId6"/>
          <a:stretch/>
        </p:blipFill>
        <p:spPr>
          <a:xfrm>
            <a:off x="-642240" y="-2559960"/>
            <a:ext cx="3333600" cy="3588120"/>
          </a:xfrm>
          <a:prstGeom prst="rect">
            <a:avLst/>
          </a:prstGeom>
          <a:ln w="0">
            <a:noFill/>
          </a:ln>
        </p:spPr>
      </p:pic>
      <p:pic>
        <p:nvPicPr>
          <p:cNvPr id="84" name="Picture 7"/>
          <p:cNvPicPr/>
          <p:nvPr/>
        </p:nvPicPr>
        <p:blipFill>
          <a:blip r:embed="rId6"/>
          <a:stretch/>
        </p:blipFill>
        <p:spPr>
          <a:xfrm>
            <a:off x="15371640" y="9488160"/>
            <a:ext cx="2556000" cy="2750760"/>
          </a:xfrm>
          <a:prstGeom prst="rect">
            <a:avLst/>
          </a:prstGeom>
          <a:ln w="0">
            <a:noFill/>
          </a:ln>
        </p:spPr>
      </p:pic>
      <p:pic>
        <p:nvPicPr>
          <p:cNvPr id="85" name="Picture 8"/>
          <p:cNvPicPr/>
          <p:nvPr/>
        </p:nvPicPr>
        <p:blipFill>
          <a:blip r:embed="rId7"/>
          <a:stretch/>
        </p:blipFill>
        <p:spPr>
          <a:xfrm rot="20414400">
            <a:off x="-3852720" y="189360"/>
            <a:ext cx="4351680" cy="4345920"/>
          </a:xfrm>
          <a:prstGeom prst="rect">
            <a:avLst/>
          </a:prstGeom>
          <a:ln w="0">
            <a:noFill/>
          </a:ln>
        </p:spPr>
      </p:pic>
      <p:pic>
        <p:nvPicPr>
          <p:cNvPr id="86" name="Picture 9"/>
          <p:cNvPicPr/>
          <p:nvPr/>
        </p:nvPicPr>
        <p:blipFill>
          <a:blip r:embed="rId8"/>
          <a:stretch/>
        </p:blipFill>
        <p:spPr>
          <a:xfrm rot="14220600">
            <a:off x="2804760" y="10361520"/>
            <a:ext cx="5810040" cy="5802480"/>
          </a:xfrm>
          <a:prstGeom prst="rect">
            <a:avLst/>
          </a:prstGeom>
          <a:ln w="0">
            <a:noFill/>
          </a:ln>
        </p:spPr>
      </p:pic>
      <p:pic>
        <p:nvPicPr>
          <p:cNvPr id="87" name="Picture 10"/>
          <p:cNvPicPr/>
          <p:nvPr/>
        </p:nvPicPr>
        <p:blipFill>
          <a:blip r:embed="rId9"/>
          <a:stretch/>
        </p:blipFill>
        <p:spPr>
          <a:xfrm rot="6633000">
            <a:off x="18127800" y="1731960"/>
            <a:ext cx="4880880" cy="4874400"/>
          </a:xfrm>
          <a:prstGeom prst="rect">
            <a:avLst/>
          </a:prstGeom>
          <a:ln w="0">
            <a:noFill/>
          </a:ln>
        </p:spPr>
      </p:pic>
      <p:grpSp>
        <p:nvGrpSpPr>
          <p:cNvPr id="88" name="Group 11"/>
          <p:cNvGrpSpPr/>
          <p:nvPr/>
        </p:nvGrpSpPr>
        <p:grpSpPr>
          <a:xfrm>
            <a:off x="3249360" y="1562760"/>
            <a:ext cx="3085920" cy="2796480"/>
            <a:chOff x="3249360" y="1562760"/>
            <a:chExt cx="3085920" cy="2796480"/>
          </a:xfrm>
        </p:grpSpPr>
        <p:sp>
          <p:nvSpPr>
            <p:cNvPr id="89" name="Freeform 12"/>
            <p:cNvSpPr/>
            <p:nvPr/>
          </p:nvSpPr>
          <p:spPr>
            <a:xfrm>
              <a:off x="3249360" y="17074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0" name="TextBox 13"/>
            <p:cNvSpPr/>
            <p:nvPr/>
          </p:nvSpPr>
          <p:spPr>
            <a:xfrm>
              <a:off x="3683520" y="15627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1" name="Group 14"/>
          <p:cNvGrpSpPr/>
          <p:nvPr/>
        </p:nvGrpSpPr>
        <p:grpSpPr>
          <a:xfrm>
            <a:off x="5709600" y="3007800"/>
            <a:ext cx="3085920" cy="2796480"/>
            <a:chOff x="5709600" y="3007800"/>
            <a:chExt cx="3085920" cy="2796480"/>
          </a:xfrm>
        </p:grpSpPr>
        <p:sp>
          <p:nvSpPr>
            <p:cNvPr id="92" name="Freeform 15"/>
            <p:cNvSpPr/>
            <p:nvPr/>
          </p:nvSpPr>
          <p:spPr>
            <a:xfrm>
              <a:off x="5709600" y="315252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3" name="TextBox 16"/>
            <p:cNvSpPr/>
            <p:nvPr/>
          </p:nvSpPr>
          <p:spPr>
            <a:xfrm>
              <a:off x="6143760" y="300780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4" name="Group 17"/>
          <p:cNvGrpSpPr/>
          <p:nvPr/>
        </p:nvGrpSpPr>
        <p:grpSpPr>
          <a:xfrm>
            <a:off x="2691720" y="4338000"/>
            <a:ext cx="3643560" cy="3301920"/>
            <a:chOff x="2691720" y="4338000"/>
            <a:chExt cx="3643560" cy="3301920"/>
          </a:xfrm>
        </p:grpSpPr>
        <p:sp>
          <p:nvSpPr>
            <p:cNvPr id="95" name="Freeform 18"/>
            <p:cNvSpPr/>
            <p:nvPr/>
          </p:nvSpPr>
          <p:spPr>
            <a:xfrm>
              <a:off x="2691720" y="4509000"/>
              <a:ext cx="3643560" cy="3130920"/>
            </a:xfrm>
            <a:custGeom>
              <a:avLst/>
              <a:gdLst>
                <a:gd name="textAreaLeft" fmla="*/ 0 w 3643560"/>
                <a:gd name="textAreaRight" fmla="*/ 3643920 w 3643560"/>
                <a:gd name="textAreaTop" fmla="*/ 0 h 3130920"/>
                <a:gd name="textAreaBottom" fmla="*/ 3131280 h 313092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6" name="TextBox 19"/>
            <p:cNvSpPr/>
            <p:nvPr/>
          </p:nvSpPr>
          <p:spPr>
            <a:xfrm>
              <a:off x="3204000" y="4338000"/>
              <a:ext cx="2618640" cy="330192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97" name="Group 20"/>
          <p:cNvGrpSpPr/>
          <p:nvPr/>
        </p:nvGrpSpPr>
        <p:grpSpPr>
          <a:xfrm>
            <a:off x="5760000" y="6012360"/>
            <a:ext cx="3085920" cy="2796480"/>
            <a:chOff x="5760000" y="6012360"/>
            <a:chExt cx="3085920" cy="2796480"/>
          </a:xfrm>
        </p:grpSpPr>
        <p:sp>
          <p:nvSpPr>
            <p:cNvPr id="98" name="Freeform 21"/>
            <p:cNvSpPr/>
            <p:nvPr/>
          </p:nvSpPr>
          <p:spPr>
            <a:xfrm>
              <a:off x="5760000" y="61570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99" name="TextBox 22"/>
            <p:cNvSpPr/>
            <p:nvPr/>
          </p:nvSpPr>
          <p:spPr>
            <a:xfrm>
              <a:off x="6193800" y="60123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0" name="Group 23"/>
          <p:cNvGrpSpPr/>
          <p:nvPr/>
        </p:nvGrpSpPr>
        <p:grpSpPr>
          <a:xfrm>
            <a:off x="8182440" y="4334040"/>
            <a:ext cx="3085920" cy="2796480"/>
            <a:chOff x="8182440" y="4334040"/>
            <a:chExt cx="3085920" cy="2796480"/>
          </a:xfrm>
        </p:grpSpPr>
        <p:sp>
          <p:nvSpPr>
            <p:cNvPr id="101" name="Freeform 24"/>
            <p:cNvSpPr/>
            <p:nvPr/>
          </p:nvSpPr>
          <p:spPr>
            <a:xfrm>
              <a:off x="8182440" y="4478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2" name="TextBox 25"/>
            <p:cNvSpPr/>
            <p:nvPr/>
          </p:nvSpPr>
          <p:spPr>
            <a:xfrm>
              <a:off x="8616240" y="4334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3" name="Group 26"/>
          <p:cNvGrpSpPr/>
          <p:nvPr/>
        </p:nvGrpSpPr>
        <p:grpSpPr>
          <a:xfrm>
            <a:off x="10749240" y="3038040"/>
            <a:ext cx="3085920" cy="2796480"/>
            <a:chOff x="10749240" y="3038040"/>
            <a:chExt cx="3085920" cy="2796480"/>
          </a:xfrm>
        </p:grpSpPr>
        <p:sp>
          <p:nvSpPr>
            <p:cNvPr id="104" name="Freeform 27"/>
            <p:cNvSpPr/>
            <p:nvPr/>
          </p:nvSpPr>
          <p:spPr>
            <a:xfrm>
              <a:off x="10749240" y="318276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5" name="TextBox 28"/>
            <p:cNvSpPr/>
            <p:nvPr/>
          </p:nvSpPr>
          <p:spPr>
            <a:xfrm>
              <a:off x="11183400" y="303804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6" name="Group 29"/>
          <p:cNvGrpSpPr/>
          <p:nvPr/>
        </p:nvGrpSpPr>
        <p:grpSpPr>
          <a:xfrm>
            <a:off x="10749240" y="5839560"/>
            <a:ext cx="3085920" cy="2796480"/>
            <a:chOff x="10749240" y="5839560"/>
            <a:chExt cx="3085920" cy="2796480"/>
          </a:xfrm>
        </p:grpSpPr>
        <p:sp>
          <p:nvSpPr>
            <p:cNvPr id="107" name="Freeform 30"/>
            <p:cNvSpPr/>
            <p:nvPr/>
          </p:nvSpPr>
          <p:spPr>
            <a:xfrm>
              <a:off x="10749240" y="598428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08" name="TextBox 31"/>
            <p:cNvSpPr/>
            <p:nvPr/>
          </p:nvSpPr>
          <p:spPr>
            <a:xfrm>
              <a:off x="11183400" y="583956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grpSp>
        <p:nvGrpSpPr>
          <p:cNvPr id="109" name="Group 32"/>
          <p:cNvGrpSpPr/>
          <p:nvPr/>
        </p:nvGrpSpPr>
        <p:grpSpPr>
          <a:xfrm>
            <a:off x="13225680" y="4364280"/>
            <a:ext cx="3085920" cy="2796480"/>
            <a:chOff x="13225680" y="4364280"/>
            <a:chExt cx="3085920" cy="2796480"/>
          </a:xfrm>
        </p:grpSpPr>
        <p:sp>
          <p:nvSpPr>
            <p:cNvPr id="110" name="Freeform 33"/>
            <p:cNvSpPr/>
            <p:nvPr/>
          </p:nvSpPr>
          <p:spPr>
            <a:xfrm>
              <a:off x="13225680" y="4509000"/>
              <a:ext cx="3085920" cy="2651760"/>
            </a:xfrm>
            <a:custGeom>
              <a:avLst/>
              <a:gdLst>
                <a:gd name="textAreaLeft" fmla="*/ 0 w 3085920"/>
                <a:gd name="textAreaRight" fmla="*/ 3086280 w 3085920"/>
                <a:gd name="textAreaTop" fmla="*/ 0 h 2651760"/>
                <a:gd name="textAreaBottom" fmla="*/ 2652120 h 2651760"/>
              </a:gdLst>
              <a:ahLst/>
              <a:cxnLst/>
              <a:rect l="textAreaLeft" t="textAreaTop" r="textAreaRight" b="textAreaBottom"/>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a:solidFill>
                <a:srgbClr val="04989E"/>
              </a:solidFill>
              <a:round/>
            </a:ln>
          </p:spPr>
          <p:style>
            <a:lnRef idx="0">
              <a:scrgbClr r="0" g="0" b="0"/>
            </a:lnRef>
            <a:fillRef idx="0">
              <a:scrgbClr r="0" g="0" b="0"/>
            </a:fillRef>
            <a:effectRef idx="0">
              <a:scrgbClr r="0" g="0" b="0"/>
            </a:effectRef>
            <a:fontRef idx="minor"/>
          </p:style>
          <p:txBody>
            <a:bodyPr lIns="90000" tIns="45000" rIns="90000" bIns="45000" anchor="t">
              <a:noAutofit/>
            </a:bodyPr>
            <a:lstStyle/>
            <a:p>
              <a:endParaRPr lang="en-US" sz="1800" b="0" strike="noStrike" spc="-1">
                <a:solidFill>
                  <a:srgbClr val="000000"/>
                </a:solidFill>
                <a:latin typeface="Arial"/>
              </a:endParaRPr>
            </a:p>
          </p:txBody>
        </p:sp>
        <p:sp>
          <p:nvSpPr>
            <p:cNvPr id="111" name="TextBox 34"/>
            <p:cNvSpPr/>
            <p:nvPr/>
          </p:nvSpPr>
          <p:spPr>
            <a:xfrm>
              <a:off x="13659480" y="4364280"/>
              <a:ext cx="2217600" cy="2796480"/>
            </a:xfrm>
            <a:prstGeom prst="rect">
              <a:avLst/>
            </a:prstGeom>
            <a:noFill/>
            <a:ln w="0">
              <a:noFill/>
            </a:ln>
          </p:spPr>
          <p:style>
            <a:lnRef idx="0">
              <a:scrgbClr r="0" g="0" b="0"/>
            </a:lnRef>
            <a:fillRef idx="0">
              <a:scrgbClr r="0" g="0" b="0"/>
            </a:fillRef>
            <a:effectRef idx="0">
              <a:scrgbClr r="0" g="0" b="0"/>
            </a:effectRef>
            <a:fontRef idx="minor"/>
          </p:style>
          <p:txBody>
            <a:bodyPr lIns="50760" tIns="50760" rIns="50760" bIns="50760" anchor="ctr">
              <a:noAutofit/>
            </a:bodyPr>
            <a:lstStyle/>
            <a:p>
              <a:pPr algn="ctr">
                <a:lnSpc>
                  <a:spcPts val="2659"/>
                </a:lnSpc>
              </a:pPr>
              <a:endParaRPr lang="en-US" sz="1800" b="0" strike="noStrike" spc="-1">
                <a:solidFill>
                  <a:srgbClr val="000000"/>
                </a:solidFill>
                <a:latin typeface="Calibri"/>
              </a:endParaRPr>
            </a:p>
          </p:txBody>
        </p:sp>
      </p:grpSp>
      <p:pic>
        <p:nvPicPr>
          <p:cNvPr id="112" name="Picture 35"/>
          <p:cNvPicPr/>
          <p:nvPr/>
        </p:nvPicPr>
        <p:blipFill>
          <a:blip r:embed="rId10"/>
          <a:stretch/>
        </p:blipFill>
        <p:spPr>
          <a:xfrm>
            <a:off x="16418880" y="0"/>
            <a:ext cx="1868760" cy="1868760"/>
          </a:xfrm>
          <a:prstGeom prst="rect">
            <a:avLst/>
          </a:prstGeom>
          <a:ln w="0">
            <a:noFill/>
          </a:ln>
        </p:spPr>
      </p:pic>
      <p:pic>
        <p:nvPicPr>
          <p:cNvPr id="113" name="Picture 36"/>
          <p:cNvPicPr/>
          <p:nvPr/>
        </p:nvPicPr>
        <p:blipFill>
          <a:blip r:embed="rId11"/>
          <a:stretch/>
        </p:blipFill>
        <p:spPr>
          <a:xfrm>
            <a:off x="3687120" y="2559600"/>
            <a:ext cx="2210400" cy="947520"/>
          </a:xfrm>
          <a:prstGeom prst="rect">
            <a:avLst/>
          </a:prstGeom>
          <a:ln w="0">
            <a:noFill/>
          </a:ln>
        </p:spPr>
      </p:pic>
      <p:pic>
        <p:nvPicPr>
          <p:cNvPr id="114" name="Picture 37"/>
          <p:cNvPicPr/>
          <p:nvPr/>
        </p:nvPicPr>
        <p:blipFill>
          <a:blip r:embed="rId12"/>
          <a:stretch/>
        </p:blipFill>
        <p:spPr>
          <a:xfrm>
            <a:off x="6243840" y="3864240"/>
            <a:ext cx="2017440" cy="1288440"/>
          </a:xfrm>
          <a:prstGeom prst="rect">
            <a:avLst/>
          </a:prstGeom>
          <a:ln w="0">
            <a:noFill/>
          </a:ln>
        </p:spPr>
      </p:pic>
      <p:pic>
        <p:nvPicPr>
          <p:cNvPr id="115" name="Picture 38"/>
          <p:cNvPicPr/>
          <p:nvPr/>
        </p:nvPicPr>
        <p:blipFill>
          <a:blip r:embed="rId13"/>
          <a:stretch/>
        </p:blipFill>
        <p:spPr>
          <a:xfrm>
            <a:off x="2989800" y="5655600"/>
            <a:ext cx="3047400" cy="792720"/>
          </a:xfrm>
          <a:prstGeom prst="rect">
            <a:avLst/>
          </a:prstGeom>
          <a:ln w="0">
            <a:noFill/>
          </a:ln>
        </p:spPr>
      </p:pic>
      <p:pic>
        <p:nvPicPr>
          <p:cNvPr id="116" name="Picture 39"/>
          <p:cNvPicPr/>
          <p:nvPr/>
        </p:nvPicPr>
        <p:blipFill>
          <a:blip r:embed="rId14"/>
          <a:stretch/>
        </p:blipFill>
        <p:spPr>
          <a:xfrm>
            <a:off x="8630640" y="5274720"/>
            <a:ext cx="2189520" cy="936720"/>
          </a:xfrm>
          <a:prstGeom prst="rect">
            <a:avLst/>
          </a:prstGeom>
          <a:ln w="0">
            <a:noFill/>
          </a:ln>
        </p:spPr>
      </p:pic>
      <p:pic>
        <p:nvPicPr>
          <p:cNvPr id="117" name="Picture 40"/>
          <p:cNvPicPr/>
          <p:nvPr/>
        </p:nvPicPr>
        <p:blipFill>
          <a:blip r:embed="rId15"/>
          <a:stretch/>
        </p:blipFill>
        <p:spPr>
          <a:xfrm>
            <a:off x="11121840" y="4169520"/>
            <a:ext cx="2340720" cy="698040"/>
          </a:xfrm>
          <a:prstGeom prst="rect">
            <a:avLst/>
          </a:prstGeom>
          <a:ln w="0">
            <a:noFill/>
          </a:ln>
        </p:spPr>
      </p:pic>
      <p:pic>
        <p:nvPicPr>
          <p:cNvPr id="118" name="Picture 41"/>
          <p:cNvPicPr/>
          <p:nvPr/>
        </p:nvPicPr>
        <p:blipFill>
          <a:blip r:embed="rId16"/>
          <a:stretch/>
        </p:blipFill>
        <p:spPr>
          <a:xfrm>
            <a:off x="13225680" y="5274720"/>
            <a:ext cx="2940840" cy="1105200"/>
          </a:xfrm>
          <a:prstGeom prst="rect">
            <a:avLst/>
          </a:prstGeom>
          <a:ln w="0">
            <a:noFill/>
          </a:ln>
        </p:spPr>
      </p:pic>
      <p:pic>
        <p:nvPicPr>
          <p:cNvPr id="119" name="Picture 42"/>
          <p:cNvPicPr/>
          <p:nvPr/>
        </p:nvPicPr>
        <p:blipFill>
          <a:blip r:embed="rId17"/>
          <a:stretch/>
        </p:blipFill>
        <p:spPr>
          <a:xfrm>
            <a:off x="11121840" y="6279480"/>
            <a:ext cx="2425320" cy="2061000"/>
          </a:xfrm>
          <a:prstGeom prst="rect">
            <a:avLst/>
          </a:prstGeom>
          <a:ln w="0">
            <a:noFill/>
          </a:ln>
        </p:spPr>
      </p:pic>
      <p:pic>
        <p:nvPicPr>
          <p:cNvPr id="120" name="Picture 43"/>
          <p:cNvPicPr/>
          <p:nvPr/>
        </p:nvPicPr>
        <p:blipFill>
          <a:blip r:embed="rId18"/>
          <a:stretch/>
        </p:blipFill>
        <p:spPr>
          <a:xfrm>
            <a:off x="5831280" y="6271560"/>
            <a:ext cx="3014640" cy="2131560"/>
          </a:xfrm>
          <a:prstGeom prst="rect">
            <a:avLst/>
          </a:prstGeom>
          <a:ln w="0">
            <a:noFill/>
          </a:ln>
        </p:spPr>
      </p:pic>
      <p:pic>
        <p:nvPicPr>
          <p:cNvPr id="122" name="Picture 45"/>
          <p:cNvPicPr/>
          <p:nvPr/>
        </p:nvPicPr>
        <p:blipFill>
          <a:blip r:embed="rId19"/>
          <a:stretch/>
        </p:blipFill>
        <p:spPr>
          <a:xfrm>
            <a:off x="7869960" y="9245880"/>
            <a:ext cx="3710520" cy="779040"/>
          </a:xfrm>
          <a:prstGeom prst="rect">
            <a:avLst/>
          </a:prstGeom>
          <a:ln w="0">
            <a:noFill/>
          </a:ln>
        </p:spPr>
      </p:pic>
      <p:sp>
        <p:nvSpPr>
          <p:cNvPr id="2" name="TextBox 44">
            <a:extLst>
              <a:ext uri="{FF2B5EF4-FFF2-40B4-BE49-F238E27FC236}">
                <a16:creationId xmlns:a16="http://schemas.microsoft.com/office/drawing/2014/main" id="{ECAF0658-3EAE-D824-1FFC-F43ACA38A209}"/>
              </a:ext>
            </a:extLst>
          </p:cNvPr>
          <p:cNvSpPr txBox="1"/>
          <p:nvPr/>
        </p:nvSpPr>
        <p:spPr>
          <a:xfrm>
            <a:off x="7190358" y="1272094"/>
            <a:ext cx="4390391" cy="709746"/>
          </a:xfrm>
          <a:prstGeom prst="rect">
            <a:avLst/>
          </a:prstGeom>
        </p:spPr>
        <p:txBody>
          <a:bodyPr wrap="square" lIns="0" tIns="0" rIns="0" bIns="0" rtlCol="0" anchor="t">
            <a:spAutoFit/>
          </a:bodyPr>
          <a:lstStyle/>
          <a:p>
            <a:pPr algn="ctr">
              <a:lnSpc>
                <a:spcPts val="5449"/>
              </a:lnSpc>
            </a:pPr>
            <a:r>
              <a:rPr lang="ro-RO" sz="6410" b="1" dirty="0">
                <a:solidFill>
                  <a:srgbClr val="000000"/>
                </a:solidFill>
                <a:latin typeface="Georgia" panose="02040502050405020303" pitchFamily="18" charset="0"/>
              </a:rPr>
              <a:t>Consorțiu</a:t>
            </a:r>
            <a:endParaRPr lang="en-US" sz="6410" b="1" dirty="0">
              <a:solidFill>
                <a:srgbClr val="000000"/>
              </a:solidFill>
              <a:latin typeface="Georgia" panose="02040502050405020303"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 name="Picture 2"/>
          <p:cNvPicPr/>
          <p:nvPr/>
        </p:nvPicPr>
        <p:blipFill>
          <a:blip r:embed="rId2"/>
          <a:stretch/>
        </p:blipFill>
        <p:spPr>
          <a:xfrm rot="1167600">
            <a:off x="15049080" y="6594120"/>
            <a:ext cx="5721480" cy="5669280"/>
          </a:xfrm>
          <a:prstGeom prst="rect">
            <a:avLst/>
          </a:prstGeom>
          <a:ln w="0">
            <a:noFill/>
          </a:ln>
        </p:spPr>
      </p:pic>
      <p:pic>
        <p:nvPicPr>
          <p:cNvPr id="277" name="Picture 3"/>
          <p:cNvPicPr/>
          <p:nvPr/>
        </p:nvPicPr>
        <p:blipFill>
          <a:blip r:embed="rId3"/>
          <a:stretch/>
        </p:blipFill>
        <p:spPr>
          <a:xfrm rot="2229000">
            <a:off x="-3893760" y="-4467960"/>
            <a:ext cx="6835680" cy="6773400"/>
          </a:xfrm>
          <a:prstGeom prst="rect">
            <a:avLst/>
          </a:prstGeom>
          <a:ln w="0">
            <a:noFill/>
          </a:ln>
        </p:spPr>
      </p:pic>
      <p:pic>
        <p:nvPicPr>
          <p:cNvPr id="278" name="Picture 4"/>
          <p:cNvPicPr/>
          <p:nvPr/>
        </p:nvPicPr>
        <p:blipFill>
          <a:blip r:embed="rId4"/>
          <a:stretch/>
        </p:blipFill>
        <p:spPr>
          <a:xfrm>
            <a:off x="13878360" y="8579520"/>
            <a:ext cx="2556000" cy="2750760"/>
          </a:xfrm>
          <a:prstGeom prst="rect">
            <a:avLst/>
          </a:prstGeom>
          <a:ln w="0">
            <a:noFill/>
          </a:ln>
        </p:spPr>
      </p:pic>
      <p:pic>
        <p:nvPicPr>
          <p:cNvPr id="279" name="Picture 5"/>
          <p:cNvPicPr/>
          <p:nvPr/>
        </p:nvPicPr>
        <p:blipFill>
          <a:blip r:embed="rId5"/>
          <a:stretch/>
        </p:blipFill>
        <p:spPr>
          <a:xfrm rot="6633000">
            <a:off x="17605440" y="3001320"/>
            <a:ext cx="4880880" cy="4874400"/>
          </a:xfrm>
          <a:prstGeom prst="rect">
            <a:avLst/>
          </a:prstGeom>
          <a:ln w="0">
            <a:noFill/>
          </a:ln>
        </p:spPr>
      </p:pic>
      <p:pic>
        <p:nvPicPr>
          <p:cNvPr id="280" name="Picture 6"/>
          <p:cNvPicPr/>
          <p:nvPr/>
        </p:nvPicPr>
        <p:blipFill>
          <a:blip r:embed="rId6"/>
          <a:stretch/>
        </p:blipFill>
        <p:spPr>
          <a:xfrm>
            <a:off x="16418880" y="0"/>
            <a:ext cx="1868760" cy="1868760"/>
          </a:xfrm>
          <a:prstGeom prst="rect">
            <a:avLst/>
          </a:prstGeom>
          <a:ln w="0">
            <a:noFill/>
          </a:ln>
        </p:spPr>
      </p:pic>
      <p:sp>
        <p:nvSpPr>
          <p:cNvPr id="281" name="TextBox 7"/>
          <p:cNvSpPr/>
          <p:nvPr/>
        </p:nvSpPr>
        <p:spPr>
          <a:xfrm>
            <a:off x="2216520" y="5123191"/>
            <a:ext cx="14690593" cy="87793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marL="457200" indent="-457200">
              <a:lnSpc>
                <a:spcPts val="3600"/>
              </a:lnSpc>
              <a:buFont typeface="Arial" panose="020B0604020202020204" pitchFamily="34" charset="0"/>
              <a:buChar char="•"/>
            </a:pPr>
            <a:r>
              <a:rPr lang="sl-SI" sz="3200" dirty="0" err="1">
                <a:latin typeface="Georgia" panose="02040502050405020303" pitchFamily="18" charset="0"/>
              </a:rPr>
              <a:t>OpenProject</a:t>
            </a:r>
            <a:r>
              <a:rPr lang="sl-SI" sz="3200" dirty="0">
                <a:latin typeface="Georgia" panose="02040502050405020303" pitchFamily="18" charset="0"/>
              </a:rPr>
              <a:t>, </a:t>
            </a:r>
            <a:r>
              <a:rPr lang="sl-SI" sz="3200" dirty="0">
                <a:latin typeface="Georgia" panose="02040502050405020303" pitchFamily="18" charset="0"/>
                <a:hlinkClick r:id="rId7"/>
              </a:rPr>
              <a:t>https://www.openproject.org</a:t>
            </a:r>
            <a:endParaRPr lang="sl-SI" sz="3200" dirty="0">
              <a:latin typeface="Georgia" panose="02040502050405020303" pitchFamily="18" charset="0"/>
            </a:endParaRPr>
          </a:p>
          <a:p>
            <a:pPr>
              <a:lnSpc>
                <a:spcPts val="3600"/>
              </a:lnSpc>
            </a:pPr>
            <a:endParaRPr lang="en-US" sz="2400" b="0" strike="noStrike" spc="-1" dirty="0">
              <a:solidFill>
                <a:srgbClr val="000000"/>
              </a:solidFill>
              <a:latin typeface="Arial"/>
            </a:endParaRPr>
          </a:p>
        </p:txBody>
      </p:sp>
      <p:sp>
        <p:nvSpPr>
          <p:cNvPr id="282" name="TextBox 8"/>
          <p:cNvSpPr/>
          <p:nvPr/>
        </p:nvSpPr>
        <p:spPr>
          <a:xfrm>
            <a:off x="2216520" y="3496113"/>
            <a:ext cx="8280360" cy="692497"/>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448"/>
              </a:lnSpc>
            </a:pPr>
            <a:r>
              <a:rPr lang="en-US" sz="5400" b="1" strike="noStrike" spc="-1" dirty="0">
                <a:solidFill>
                  <a:srgbClr val="000000"/>
                </a:solidFill>
                <a:latin typeface="Georgia" panose="02040502050405020303" pitchFamily="18" charset="0"/>
              </a:rPr>
              <a:t>Refer</a:t>
            </a:r>
            <a:r>
              <a:rPr lang="ro-RO" sz="5400" b="1" strike="noStrike" spc="-1" dirty="0">
                <a:solidFill>
                  <a:srgbClr val="000000"/>
                </a:solidFill>
                <a:latin typeface="Georgia" panose="02040502050405020303" pitchFamily="18" charset="0"/>
              </a:rPr>
              <a:t>ințe</a:t>
            </a:r>
            <a:endParaRPr lang="en-US" sz="5400" b="1" strike="noStrike" spc="-1" dirty="0">
              <a:solidFill>
                <a:srgbClr val="000000"/>
              </a:solidFill>
              <a:latin typeface="Georgia" panose="02040502050405020303" pitchFamily="18" charset="0"/>
            </a:endParaRPr>
          </a:p>
        </p:txBody>
      </p:sp>
      <p:pic>
        <p:nvPicPr>
          <p:cNvPr id="283" name="Picture 9"/>
          <p:cNvPicPr/>
          <p:nvPr/>
        </p:nvPicPr>
        <p:blipFill>
          <a:blip r:embed="rId8"/>
          <a:stretch/>
        </p:blipFill>
        <p:spPr>
          <a:xfrm>
            <a:off x="7869960" y="9245880"/>
            <a:ext cx="3710520" cy="779040"/>
          </a:xfrm>
          <a:prstGeom prst="rect">
            <a:avLst/>
          </a:prstGeom>
          <a:ln w="0">
            <a:noFill/>
          </a:ln>
        </p:spPr>
      </p:pic>
      <p:grpSp>
        <p:nvGrpSpPr>
          <p:cNvPr id="284" name="Group 10"/>
          <p:cNvGrpSpPr/>
          <p:nvPr/>
        </p:nvGrpSpPr>
        <p:grpSpPr>
          <a:xfrm>
            <a:off x="-906480" y="8854560"/>
            <a:ext cx="2900160" cy="807120"/>
            <a:chOff x="-906480" y="8854560"/>
            <a:chExt cx="2900160" cy="807120"/>
          </a:xfrm>
        </p:grpSpPr>
        <p:pic>
          <p:nvPicPr>
            <p:cNvPr id="285" name="Picture 11"/>
            <p:cNvPicPr/>
            <p:nvPr/>
          </p:nvPicPr>
          <p:blipFill>
            <a:blip r:embed="rId9"/>
            <a:stretch/>
          </p:blipFill>
          <p:spPr>
            <a:xfrm>
              <a:off x="-906480" y="8854560"/>
              <a:ext cx="2900160" cy="463680"/>
            </a:xfrm>
            <a:prstGeom prst="rect">
              <a:avLst/>
            </a:prstGeom>
            <a:ln w="0">
              <a:noFill/>
            </a:ln>
          </p:spPr>
        </p:pic>
        <p:pic>
          <p:nvPicPr>
            <p:cNvPr id="286" name="Picture 12"/>
            <p:cNvPicPr/>
            <p:nvPr/>
          </p:nvPicPr>
          <p:blipFill>
            <a:blip r:embed="rId9"/>
            <a:stretch/>
          </p:blipFill>
          <p:spPr>
            <a:xfrm>
              <a:off x="-906480" y="9198000"/>
              <a:ext cx="2900160" cy="463680"/>
            </a:xfrm>
            <a:prstGeom prst="rect">
              <a:avLst/>
            </a:prstGeom>
            <a:ln w="0">
              <a:noFill/>
            </a:ln>
          </p:spPr>
        </p:pic>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88" name="Picture 3"/>
          <p:cNvPicPr/>
          <p:nvPr/>
        </p:nvPicPr>
        <p:blipFill>
          <a:blip r:embed="rId2"/>
          <a:stretch/>
        </p:blipFill>
        <p:spPr>
          <a:xfrm rot="1852800">
            <a:off x="5778360" y="-2562120"/>
            <a:ext cx="5363640" cy="5363640"/>
          </a:xfrm>
          <a:prstGeom prst="rect">
            <a:avLst/>
          </a:prstGeom>
          <a:ln w="0">
            <a:noFill/>
          </a:ln>
        </p:spPr>
      </p:pic>
      <p:pic>
        <p:nvPicPr>
          <p:cNvPr id="289" name="Picture 4"/>
          <p:cNvPicPr/>
          <p:nvPr/>
        </p:nvPicPr>
        <p:blipFill>
          <a:blip r:embed="rId3"/>
          <a:stretch/>
        </p:blipFill>
        <p:spPr>
          <a:xfrm rot="1167600">
            <a:off x="15049080" y="6594120"/>
            <a:ext cx="5721480" cy="5669280"/>
          </a:xfrm>
          <a:prstGeom prst="rect">
            <a:avLst/>
          </a:prstGeom>
          <a:ln w="0">
            <a:noFill/>
          </a:ln>
        </p:spPr>
      </p:pic>
      <p:pic>
        <p:nvPicPr>
          <p:cNvPr id="290" name="Picture 5"/>
          <p:cNvPicPr/>
          <p:nvPr/>
        </p:nvPicPr>
        <p:blipFill>
          <a:blip r:embed="rId4"/>
          <a:stretch/>
        </p:blipFill>
        <p:spPr>
          <a:xfrm rot="17403600">
            <a:off x="-4479120" y="6861600"/>
            <a:ext cx="11621880" cy="12387600"/>
          </a:xfrm>
          <a:prstGeom prst="rect">
            <a:avLst/>
          </a:prstGeom>
          <a:ln w="0">
            <a:noFill/>
          </a:ln>
        </p:spPr>
      </p:pic>
      <p:pic>
        <p:nvPicPr>
          <p:cNvPr id="291" name="Picture 6"/>
          <p:cNvPicPr/>
          <p:nvPr/>
        </p:nvPicPr>
        <p:blipFill>
          <a:blip r:embed="rId5"/>
          <a:stretch/>
        </p:blipFill>
        <p:spPr>
          <a:xfrm rot="2229000">
            <a:off x="14026320" y="-3785760"/>
            <a:ext cx="6835680" cy="6773400"/>
          </a:xfrm>
          <a:prstGeom prst="rect">
            <a:avLst/>
          </a:prstGeom>
          <a:ln w="0">
            <a:noFill/>
          </a:ln>
        </p:spPr>
      </p:pic>
      <p:pic>
        <p:nvPicPr>
          <p:cNvPr id="292" name="Picture 7"/>
          <p:cNvPicPr/>
          <p:nvPr/>
        </p:nvPicPr>
        <p:blipFill>
          <a:blip r:embed="rId6"/>
          <a:stretch/>
        </p:blipFill>
        <p:spPr>
          <a:xfrm rot="12585000">
            <a:off x="-336240" y="7597080"/>
            <a:ext cx="5099040" cy="1965240"/>
          </a:xfrm>
          <a:prstGeom prst="rect">
            <a:avLst/>
          </a:prstGeom>
          <a:ln w="0">
            <a:noFill/>
          </a:ln>
        </p:spPr>
      </p:pic>
      <p:pic>
        <p:nvPicPr>
          <p:cNvPr id="293" name="Picture 8"/>
          <p:cNvPicPr/>
          <p:nvPr/>
        </p:nvPicPr>
        <p:blipFill>
          <a:blip r:embed="rId7"/>
          <a:stretch/>
        </p:blipFill>
        <p:spPr>
          <a:xfrm>
            <a:off x="546120" y="-1794240"/>
            <a:ext cx="3333600" cy="3588120"/>
          </a:xfrm>
          <a:prstGeom prst="rect">
            <a:avLst/>
          </a:prstGeom>
          <a:ln w="0">
            <a:noFill/>
          </a:ln>
        </p:spPr>
      </p:pic>
      <p:pic>
        <p:nvPicPr>
          <p:cNvPr id="294" name="Picture 9"/>
          <p:cNvPicPr/>
          <p:nvPr/>
        </p:nvPicPr>
        <p:blipFill>
          <a:blip r:embed="rId7"/>
          <a:stretch/>
        </p:blipFill>
        <p:spPr>
          <a:xfrm>
            <a:off x="13878360" y="8579520"/>
            <a:ext cx="2556000" cy="2750760"/>
          </a:xfrm>
          <a:prstGeom prst="rect">
            <a:avLst/>
          </a:prstGeom>
          <a:ln w="0">
            <a:noFill/>
          </a:ln>
        </p:spPr>
      </p:pic>
      <p:pic>
        <p:nvPicPr>
          <p:cNvPr id="295" name="Picture 10"/>
          <p:cNvPicPr/>
          <p:nvPr/>
        </p:nvPicPr>
        <p:blipFill>
          <a:blip r:embed="rId8"/>
          <a:stretch/>
        </p:blipFill>
        <p:spPr>
          <a:xfrm rot="20414400">
            <a:off x="-3202920" y="120600"/>
            <a:ext cx="4351680" cy="4345920"/>
          </a:xfrm>
          <a:prstGeom prst="rect">
            <a:avLst/>
          </a:prstGeom>
          <a:ln w="0">
            <a:noFill/>
          </a:ln>
        </p:spPr>
      </p:pic>
      <p:pic>
        <p:nvPicPr>
          <p:cNvPr id="296" name="Picture 11"/>
          <p:cNvPicPr/>
          <p:nvPr/>
        </p:nvPicPr>
        <p:blipFill>
          <a:blip r:embed="rId9"/>
          <a:stretch/>
        </p:blipFill>
        <p:spPr>
          <a:xfrm rot="14220600">
            <a:off x="3993480" y="9105480"/>
            <a:ext cx="5810040" cy="5802480"/>
          </a:xfrm>
          <a:prstGeom prst="rect">
            <a:avLst/>
          </a:prstGeom>
          <a:ln w="0">
            <a:noFill/>
          </a:ln>
        </p:spPr>
      </p:pic>
      <p:pic>
        <p:nvPicPr>
          <p:cNvPr id="297" name="Picture 12"/>
          <p:cNvPicPr/>
          <p:nvPr/>
        </p:nvPicPr>
        <p:blipFill>
          <a:blip r:embed="rId10"/>
          <a:stretch/>
        </p:blipFill>
        <p:spPr>
          <a:xfrm rot="6633000">
            <a:off x="16634880" y="822960"/>
            <a:ext cx="4880880" cy="4874400"/>
          </a:xfrm>
          <a:prstGeom prst="rect">
            <a:avLst/>
          </a:prstGeom>
          <a:ln w="0">
            <a:noFill/>
          </a:ln>
        </p:spPr>
      </p:pic>
      <p:grpSp>
        <p:nvGrpSpPr>
          <p:cNvPr id="298" name="Group 13"/>
          <p:cNvGrpSpPr/>
          <p:nvPr/>
        </p:nvGrpSpPr>
        <p:grpSpPr>
          <a:xfrm>
            <a:off x="14267880" y="1219320"/>
            <a:ext cx="2900160" cy="807480"/>
            <a:chOff x="14267880" y="1219320"/>
            <a:chExt cx="2900160" cy="807480"/>
          </a:xfrm>
        </p:grpSpPr>
        <p:pic>
          <p:nvPicPr>
            <p:cNvPr id="299" name="Picture 14"/>
            <p:cNvPicPr/>
            <p:nvPr/>
          </p:nvPicPr>
          <p:blipFill>
            <a:blip r:embed="rId11"/>
            <a:stretch/>
          </p:blipFill>
          <p:spPr>
            <a:xfrm>
              <a:off x="14267880" y="1219320"/>
              <a:ext cx="2900160" cy="463680"/>
            </a:xfrm>
            <a:prstGeom prst="rect">
              <a:avLst/>
            </a:prstGeom>
            <a:ln w="0">
              <a:noFill/>
            </a:ln>
          </p:spPr>
        </p:pic>
        <p:pic>
          <p:nvPicPr>
            <p:cNvPr id="300" name="Picture 15"/>
            <p:cNvPicPr/>
            <p:nvPr/>
          </p:nvPicPr>
          <p:blipFill>
            <a:blip r:embed="rId11"/>
            <a:stretch/>
          </p:blipFill>
          <p:spPr>
            <a:xfrm>
              <a:off x="14267880" y="1563120"/>
              <a:ext cx="2900160" cy="463680"/>
            </a:xfrm>
            <a:prstGeom prst="rect">
              <a:avLst/>
            </a:prstGeom>
            <a:ln w="0">
              <a:noFill/>
            </a:ln>
          </p:spPr>
        </p:pic>
      </p:grpSp>
      <p:pic>
        <p:nvPicPr>
          <p:cNvPr id="302" name="Picture 17"/>
          <p:cNvPicPr/>
          <p:nvPr/>
        </p:nvPicPr>
        <p:blipFill>
          <a:blip r:embed="rId12"/>
          <a:stretch/>
        </p:blipFill>
        <p:spPr>
          <a:xfrm>
            <a:off x="7555680" y="9258480"/>
            <a:ext cx="3710520" cy="779040"/>
          </a:xfrm>
          <a:prstGeom prst="rect">
            <a:avLst/>
          </a:prstGeom>
          <a:ln w="0">
            <a:noFill/>
          </a:ln>
        </p:spPr>
      </p:pic>
      <p:sp>
        <p:nvSpPr>
          <p:cNvPr id="2" name="TextBox 2">
            <a:extLst>
              <a:ext uri="{FF2B5EF4-FFF2-40B4-BE49-F238E27FC236}">
                <a16:creationId xmlns:a16="http://schemas.microsoft.com/office/drawing/2014/main" id="{33ADB677-6CDC-96A4-A6E8-0D83A74FBA60}"/>
              </a:ext>
            </a:extLst>
          </p:cNvPr>
          <p:cNvSpPr/>
          <p:nvPr/>
        </p:nvSpPr>
        <p:spPr>
          <a:xfrm>
            <a:off x="2493379" y="4005091"/>
            <a:ext cx="13940981" cy="161884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lnSpc>
                <a:spcPts val="12487"/>
              </a:lnSpc>
            </a:pPr>
            <a:r>
              <a:rPr lang="ro-RO" sz="14030" b="1" strike="noStrike" spc="-1" dirty="0">
                <a:solidFill>
                  <a:srgbClr val="000000"/>
                </a:solidFill>
                <a:latin typeface="Georgia" panose="02040502050405020303" pitchFamily="18" charset="0"/>
              </a:rPr>
              <a:t>Vă mulțumim</a:t>
            </a:r>
            <a:r>
              <a:rPr lang="en-US" sz="14030" b="1" strike="noStrike" spc="-1" dirty="0">
                <a:solidFill>
                  <a:srgbClr val="000000"/>
                </a:solidFill>
                <a:latin typeface="Georgia" panose="02040502050405020303" pitchFamily="18" charset="0"/>
              </a:rPr>
              <a:t>!</a:t>
            </a:r>
          </a:p>
        </p:txBody>
      </p:sp>
      <p:sp>
        <p:nvSpPr>
          <p:cNvPr id="3" name="TextBox 16">
            <a:extLst>
              <a:ext uri="{FF2B5EF4-FFF2-40B4-BE49-F238E27FC236}">
                <a16:creationId xmlns:a16="http://schemas.microsoft.com/office/drawing/2014/main" id="{5658B558-0D4F-B093-AD32-A9F6A4B51F55}"/>
              </a:ext>
            </a:extLst>
          </p:cNvPr>
          <p:cNvSpPr/>
          <p:nvPr/>
        </p:nvSpPr>
        <p:spPr>
          <a:xfrm>
            <a:off x="4976726" y="5617085"/>
            <a:ext cx="8332633" cy="1326453"/>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ctr">
              <a:lnSpc>
                <a:spcPts val="11296"/>
              </a:lnSpc>
            </a:pPr>
            <a:r>
              <a:rPr lang="en-US" sz="8069" b="0" strike="noStrike" spc="-1" dirty="0">
                <a:solidFill>
                  <a:srgbClr val="04989E"/>
                </a:solidFill>
                <a:latin typeface="Georgia" panose="02040502050405020303" pitchFamily="18" charset="0"/>
              </a:rPr>
              <a:t>@Regio.Digi.Hub </a:t>
            </a:r>
            <a:endParaRPr lang="en-US" sz="8069" b="0" strike="noStrike" spc="-1" dirty="0">
              <a:solidFill>
                <a:srgbClr val="000000"/>
              </a:solidFill>
              <a:latin typeface="Georgia" panose="02040502050405020303"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123" name="TextBox 2"/>
          <p:cNvSpPr/>
          <p:nvPr/>
        </p:nvSpPr>
        <p:spPr>
          <a:xfrm>
            <a:off x="8238701" y="2802931"/>
            <a:ext cx="8504364" cy="169347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ro-RO" sz="3400" spc="-49" dirty="0">
                <a:solidFill>
                  <a:srgbClr val="000000"/>
                </a:solidFill>
                <a:latin typeface="Georgia" panose="02040502050405020303" pitchFamily="18" charset="0"/>
              </a:rPr>
              <a:t>Identificarea elementelor comune între nișele de specializare inteligentă ale fiecărui sector și provocările regionale majore</a:t>
            </a:r>
            <a:endParaRPr lang="en-US" sz="3400" spc="-1" dirty="0">
              <a:solidFill>
                <a:srgbClr val="000000"/>
              </a:solidFill>
              <a:latin typeface="Georgia" panose="02040502050405020303" pitchFamily="18" charset="0"/>
            </a:endParaRPr>
          </a:p>
        </p:txBody>
      </p:sp>
      <p:sp>
        <p:nvSpPr>
          <p:cNvPr id="124" name="TextBox 3"/>
          <p:cNvSpPr/>
          <p:nvPr/>
        </p:nvSpPr>
        <p:spPr>
          <a:xfrm>
            <a:off x="8336880" y="5827407"/>
            <a:ext cx="8504363" cy="1106137"/>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sl-SI" sz="3400" spc="-49" dirty="0">
                <a:solidFill>
                  <a:srgbClr val="000000"/>
                </a:solidFill>
                <a:latin typeface="Georgia" panose="02040502050405020303" pitchFamily="18" charset="0"/>
              </a:rPr>
              <a:t>Managementul practic al proiectelor cu OpenProject</a:t>
            </a:r>
            <a:endParaRPr lang="en-US" sz="3400" spc="-1" dirty="0">
              <a:solidFill>
                <a:srgbClr val="000000"/>
              </a:solidFill>
              <a:latin typeface="Georgia" panose="02040502050405020303" pitchFamily="18" charset="0"/>
            </a:endParaRPr>
          </a:p>
        </p:txBody>
      </p:sp>
      <p:sp>
        <p:nvSpPr>
          <p:cNvPr id="126" name="TextBox 5"/>
          <p:cNvSpPr/>
          <p:nvPr/>
        </p:nvSpPr>
        <p:spPr>
          <a:xfrm>
            <a:off x="8336879" y="4893236"/>
            <a:ext cx="9250080" cy="539315"/>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4533"/>
              </a:lnSpc>
            </a:pPr>
            <a:r>
              <a:rPr lang="sl-SI" sz="3400" spc="-49" dirty="0">
                <a:solidFill>
                  <a:srgbClr val="000000"/>
                </a:solidFill>
                <a:latin typeface="Georgia" panose="02040502050405020303" pitchFamily="18" charset="0"/>
              </a:rPr>
              <a:t>Managementul proiectelor cu OpenProject</a:t>
            </a:r>
            <a:endParaRPr lang="en-US" sz="3400" spc="-1" dirty="0">
              <a:solidFill>
                <a:srgbClr val="000000"/>
              </a:solidFill>
              <a:latin typeface="Georgia" panose="02040502050405020303" pitchFamily="18" charset="0"/>
            </a:endParaRPr>
          </a:p>
        </p:txBody>
      </p:sp>
      <p:pic>
        <p:nvPicPr>
          <p:cNvPr id="129" name="Picture 8"/>
          <p:cNvPicPr/>
          <p:nvPr/>
        </p:nvPicPr>
        <p:blipFill>
          <a:blip r:embed="rId2"/>
          <a:stretch/>
        </p:blipFill>
        <p:spPr>
          <a:xfrm rot="12652800">
            <a:off x="7774974" y="8297152"/>
            <a:ext cx="5363640" cy="5363640"/>
          </a:xfrm>
          <a:prstGeom prst="rect">
            <a:avLst/>
          </a:prstGeom>
          <a:ln w="0">
            <a:noFill/>
          </a:ln>
        </p:spPr>
      </p:pic>
      <p:pic>
        <p:nvPicPr>
          <p:cNvPr id="130" name="Picture 9"/>
          <p:cNvPicPr/>
          <p:nvPr/>
        </p:nvPicPr>
        <p:blipFill>
          <a:blip r:embed="rId3"/>
          <a:stretch/>
        </p:blipFill>
        <p:spPr>
          <a:xfrm rot="11967600">
            <a:off x="-2174040" y="-1704960"/>
            <a:ext cx="5721480" cy="5669280"/>
          </a:xfrm>
          <a:prstGeom prst="rect">
            <a:avLst/>
          </a:prstGeom>
          <a:ln w="0">
            <a:noFill/>
          </a:ln>
        </p:spPr>
      </p:pic>
      <p:pic>
        <p:nvPicPr>
          <p:cNvPr id="131" name="Picture 10"/>
          <p:cNvPicPr/>
          <p:nvPr/>
        </p:nvPicPr>
        <p:blipFill>
          <a:blip r:embed="rId4"/>
          <a:stretch/>
        </p:blipFill>
        <p:spPr>
          <a:xfrm rot="6603600">
            <a:off x="5296320" y="-10405800"/>
            <a:ext cx="11621880" cy="12387600"/>
          </a:xfrm>
          <a:prstGeom prst="rect">
            <a:avLst/>
          </a:prstGeom>
          <a:ln w="0">
            <a:noFill/>
          </a:ln>
        </p:spPr>
      </p:pic>
      <p:pic>
        <p:nvPicPr>
          <p:cNvPr id="132" name="Picture 11"/>
          <p:cNvPicPr/>
          <p:nvPr/>
        </p:nvPicPr>
        <p:blipFill>
          <a:blip r:embed="rId5"/>
          <a:stretch/>
        </p:blipFill>
        <p:spPr>
          <a:xfrm rot="10800000">
            <a:off x="15414480" y="8264880"/>
            <a:ext cx="3333600" cy="3588120"/>
          </a:xfrm>
          <a:prstGeom prst="rect">
            <a:avLst/>
          </a:prstGeom>
          <a:ln w="0">
            <a:noFill/>
          </a:ln>
        </p:spPr>
      </p:pic>
      <p:pic>
        <p:nvPicPr>
          <p:cNvPr id="133" name="Picture 12"/>
          <p:cNvPicPr/>
          <p:nvPr/>
        </p:nvPicPr>
        <p:blipFill>
          <a:blip r:embed="rId6"/>
          <a:stretch/>
        </p:blipFill>
        <p:spPr>
          <a:xfrm rot="10800000">
            <a:off x="2162160" y="-771840"/>
            <a:ext cx="2556000" cy="2750760"/>
          </a:xfrm>
          <a:prstGeom prst="rect">
            <a:avLst/>
          </a:prstGeom>
          <a:ln w="0">
            <a:noFill/>
          </a:ln>
        </p:spPr>
      </p:pic>
      <p:pic>
        <p:nvPicPr>
          <p:cNvPr id="134" name="Picture 13"/>
          <p:cNvPicPr/>
          <p:nvPr/>
        </p:nvPicPr>
        <p:blipFill>
          <a:blip r:embed="rId7"/>
          <a:stretch/>
        </p:blipFill>
        <p:spPr>
          <a:xfrm rot="9614400">
            <a:off x="17447760" y="6091560"/>
            <a:ext cx="4351680" cy="4345920"/>
          </a:xfrm>
          <a:prstGeom prst="rect">
            <a:avLst/>
          </a:prstGeom>
          <a:ln w="0">
            <a:noFill/>
          </a:ln>
        </p:spPr>
      </p:pic>
      <p:pic>
        <p:nvPicPr>
          <p:cNvPr id="135" name="Picture 14"/>
          <p:cNvPicPr/>
          <p:nvPr/>
        </p:nvPicPr>
        <p:blipFill>
          <a:blip r:embed="rId8"/>
          <a:stretch/>
        </p:blipFill>
        <p:spPr>
          <a:xfrm rot="3420600">
            <a:off x="5570640" y="-4349160"/>
            <a:ext cx="5810040" cy="5802480"/>
          </a:xfrm>
          <a:prstGeom prst="rect">
            <a:avLst/>
          </a:prstGeom>
          <a:ln w="0">
            <a:noFill/>
          </a:ln>
        </p:spPr>
      </p:pic>
      <p:sp>
        <p:nvSpPr>
          <p:cNvPr id="137" name="TextBox 16"/>
          <p:cNvSpPr/>
          <p:nvPr/>
        </p:nvSpPr>
        <p:spPr>
          <a:xfrm>
            <a:off x="7008840" y="2855880"/>
            <a:ext cx="1079280" cy="668196"/>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a:solidFill>
                  <a:srgbClr val="000000"/>
                </a:solidFill>
                <a:latin typeface="Georgia" panose="02040502050405020303" pitchFamily="18" charset="0"/>
              </a:rPr>
              <a:t>01</a:t>
            </a:r>
            <a:endParaRPr lang="en-US" sz="4040" b="0" strike="noStrike" spc="-1">
              <a:solidFill>
                <a:srgbClr val="000000"/>
              </a:solidFill>
              <a:latin typeface="Georgia" panose="02040502050405020303" pitchFamily="18" charset="0"/>
            </a:endParaRPr>
          </a:p>
        </p:txBody>
      </p:sp>
      <p:sp>
        <p:nvSpPr>
          <p:cNvPr id="138" name="TextBox 17"/>
          <p:cNvSpPr/>
          <p:nvPr/>
        </p:nvSpPr>
        <p:spPr>
          <a:xfrm>
            <a:off x="7008840" y="4755441"/>
            <a:ext cx="1079280" cy="668196"/>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Georgia" panose="02040502050405020303" pitchFamily="18" charset="0"/>
              </a:rPr>
              <a:t>02</a:t>
            </a:r>
            <a:endParaRPr lang="en-US" sz="4040" b="0" strike="noStrike" spc="-1" dirty="0">
              <a:solidFill>
                <a:srgbClr val="000000"/>
              </a:solidFill>
              <a:latin typeface="Georgia" panose="02040502050405020303" pitchFamily="18" charset="0"/>
            </a:endParaRPr>
          </a:p>
        </p:txBody>
      </p:sp>
      <p:sp>
        <p:nvSpPr>
          <p:cNvPr id="139" name="TextBox 18"/>
          <p:cNvSpPr/>
          <p:nvPr/>
        </p:nvSpPr>
        <p:spPr>
          <a:xfrm>
            <a:off x="7008840" y="5729334"/>
            <a:ext cx="1079280" cy="668196"/>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spAutoFit/>
          </a:bodyPr>
          <a:lstStyle/>
          <a:p>
            <a:pPr>
              <a:lnSpc>
                <a:spcPts val="5655"/>
              </a:lnSpc>
            </a:pPr>
            <a:r>
              <a:rPr lang="en-US" sz="4040" b="0" strike="noStrike" spc="-60" dirty="0">
                <a:solidFill>
                  <a:srgbClr val="000000"/>
                </a:solidFill>
                <a:latin typeface="Georgia" panose="02040502050405020303" pitchFamily="18" charset="0"/>
              </a:rPr>
              <a:t>03</a:t>
            </a:r>
            <a:endParaRPr lang="en-US" sz="4040" b="0" strike="noStrike" spc="-1" dirty="0">
              <a:solidFill>
                <a:srgbClr val="000000"/>
              </a:solidFill>
              <a:latin typeface="Georgia" panose="02040502050405020303" pitchFamily="18" charset="0"/>
            </a:endParaRPr>
          </a:p>
        </p:txBody>
      </p:sp>
      <p:pic>
        <p:nvPicPr>
          <p:cNvPr id="143" name="Picture 22"/>
          <p:cNvPicPr/>
          <p:nvPr/>
        </p:nvPicPr>
        <p:blipFill>
          <a:blip r:embed="rId9"/>
          <a:stretch/>
        </p:blipFill>
        <p:spPr>
          <a:xfrm>
            <a:off x="16418880" y="0"/>
            <a:ext cx="1868760" cy="1868760"/>
          </a:xfrm>
          <a:prstGeom prst="rect">
            <a:avLst/>
          </a:prstGeom>
          <a:ln w="0">
            <a:noFill/>
          </a:ln>
        </p:spPr>
      </p:pic>
      <p:pic>
        <p:nvPicPr>
          <p:cNvPr id="144" name="Picture 23"/>
          <p:cNvPicPr/>
          <p:nvPr/>
        </p:nvPicPr>
        <p:blipFill>
          <a:blip r:embed="rId10"/>
          <a:stretch/>
        </p:blipFill>
        <p:spPr>
          <a:xfrm>
            <a:off x="787176" y="9312049"/>
            <a:ext cx="3710520" cy="779040"/>
          </a:xfrm>
          <a:prstGeom prst="rect">
            <a:avLst/>
          </a:prstGeom>
          <a:ln w="0">
            <a:noFill/>
          </a:ln>
        </p:spPr>
      </p:pic>
      <p:sp>
        <p:nvSpPr>
          <p:cNvPr id="2" name="TextBox 15">
            <a:extLst>
              <a:ext uri="{FF2B5EF4-FFF2-40B4-BE49-F238E27FC236}">
                <a16:creationId xmlns:a16="http://schemas.microsoft.com/office/drawing/2014/main" id="{F23A1744-46C9-7372-30F3-408C6DE8868F}"/>
              </a:ext>
            </a:extLst>
          </p:cNvPr>
          <p:cNvSpPr txBox="1"/>
          <p:nvPr/>
        </p:nvSpPr>
        <p:spPr>
          <a:xfrm>
            <a:off x="1160102" y="5050278"/>
            <a:ext cx="8280738" cy="692497"/>
          </a:xfrm>
          <a:prstGeom prst="rect">
            <a:avLst/>
          </a:prstGeom>
        </p:spPr>
        <p:txBody>
          <a:bodyPr lIns="0" tIns="0" rIns="0" bIns="0" rtlCol="0" anchor="t">
            <a:spAutoFit/>
          </a:bodyPr>
          <a:lstStyle/>
          <a:p>
            <a:pPr>
              <a:lnSpc>
                <a:spcPts val="5449"/>
              </a:lnSpc>
            </a:pPr>
            <a:r>
              <a:rPr lang="ro-RO" sz="4800" b="1" dirty="0">
                <a:solidFill>
                  <a:srgbClr val="000000"/>
                </a:solidFill>
                <a:latin typeface="Georgia" panose="02040502050405020303" pitchFamily="18" charset="0"/>
              </a:rPr>
              <a:t>Cuprins</a:t>
            </a:r>
            <a:endParaRPr lang="en-US" sz="4800" b="1" dirty="0">
              <a:solidFill>
                <a:srgbClr val="000000"/>
              </a:solidFill>
              <a:latin typeface="Georgia" panose="020405020504050203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Box 4"/>
          <p:cNvSpPr/>
          <p:nvPr/>
        </p:nvSpPr>
        <p:spPr>
          <a:xfrm>
            <a:off x="1886542" y="1029623"/>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
        <p:nvSpPr>
          <p:cNvPr id="148" name="TextBox 5"/>
          <p:cNvSpPr/>
          <p:nvPr/>
        </p:nvSpPr>
        <p:spPr>
          <a:xfrm>
            <a:off x="1886542" y="4264432"/>
            <a:ext cx="15492480" cy="2841804"/>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gn="just"/>
            <a:r>
              <a:rPr lang="ro-RO" sz="3200" dirty="0">
                <a:latin typeface="Georgia" panose="02040502050405020303" pitchFamily="18" charset="0"/>
              </a:rPr>
              <a:t>Identificarea elementelor comune între nișele de specializare inteligentă ale fiecărui sector și provocările regionale majore necesită o analiză sistematică a datelor existente și implicarea stakeholderilor. Iată câțiva pași pe care îi puteți face pentru a identifica aceste aspecte comune</a:t>
            </a:r>
            <a:r>
              <a:rPr lang="en-US" sz="3200" dirty="0">
                <a:latin typeface="Georgia" panose="02040502050405020303" pitchFamily="18" charset="0"/>
              </a:rPr>
              <a:t>:</a:t>
            </a:r>
            <a:endParaRPr lang="en-US" sz="3200" spc="-1" dirty="0">
              <a:solidFill>
                <a:srgbClr val="000000"/>
              </a:solidFill>
              <a:latin typeface="Georgia" panose="02040502050405020303" pitchFamily="18" charset="0"/>
            </a:endParaRPr>
          </a:p>
          <a:p>
            <a:pPr algn="just">
              <a:lnSpc>
                <a:spcPts val="3359"/>
              </a:lnSpc>
            </a:pPr>
            <a:endParaRPr lang="sl-SI" sz="3200" spc="-1" dirty="0">
              <a:solidFill>
                <a:srgbClr val="000000"/>
              </a:solidFill>
              <a:latin typeface="Georgia" panose="02040502050405020303" pitchFamily="18" charset="0"/>
            </a:endParaRPr>
          </a:p>
          <a:p>
            <a:pPr algn="just">
              <a:lnSpc>
                <a:spcPts val="3359"/>
              </a:lnSpc>
            </a:pPr>
            <a:endParaRPr lang="en-US" sz="3200" spc="-1" dirty="0">
              <a:solidFill>
                <a:srgbClr val="000000"/>
              </a:solidFill>
              <a:latin typeface="Georgia" panose="02040502050405020303" pitchFamily="18" charset="0"/>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Tree>
    <p:extLst>
      <p:ext uri="{BB962C8B-B14F-4D97-AF65-F5344CB8AC3E}">
        <p14:creationId xmlns:p14="http://schemas.microsoft.com/office/powerpoint/2010/main" val="296060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886542" y="4228836"/>
            <a:ext cx="15492480" cy="6288901"/>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marL="514350" indent="-514350" algn="just">
              <a:buAutoNum type="arabicPeriod"/>
            </a:pPr>
            <a:r>
              <a:rPr lang="ro-RO" sz="3200" b="1" dirty="0">
                <a:latin typeface="Georgia" panose="02040502050405020303" pitchFamily="18" charset="0"/>
              </a:rPr>
              <a:t>Analizați strategiile de specializare inteligentă și planurile de dezvoltare regională </a:t>
            </a:r>
            <a:r>
              <a:rPr lang="ro-RO" sz="3200" dirty="0">
                <a:latin typeface="Georgia" panose="02040502050405020303" pitchFamily="18" charset="0"/>
              </a:rPr>
              <a:t>ale diferitelor sectoare și regiuni pentru a identifica domeniile prioritare de investiții și de concentrare</a:t>
            </a:r>
            <a:r>
              <a:rPr lang="en-US" sz="3200" dirty="0">
                <a:latin typeface="Georgia" panose="02040502050405020303" pitchFamily="18" charset="0"/>
              </a:rPr>
              <a:t>.</a:t>
            </a:r>
            <a:br>
              <a:rPr lang="sl-SI" sz="3200" dirty="0">
                <a:latin typeface="Georgia" panose="02040502050405020303" pitchFamily="18" charset="0"/>
              </a:rPr>
            </a:br>
            <a:endParaRPr lang="sl-SI" sz="3200" dirty="0">
              <a:latin typeface="Georgia" panose="02040502050405020303" pitchFamily="18" charset="0"/>
            </a:endParaRPr>
          </a:p>
          <a:p>
            <a:pPr marL="514350" indent="-514350" algn="just">
              <a:buAutoNum type="arabicPeriod"/>
            </a:pPr>
            <a:r>
              <a:rPr lang="ro-RO" sz="3200" dirty="0">
                <a:latin typeface="Georgia" panose="02040502050405020303" pitchFamily="18" charset="0"/>
              </a:rPr>
              <a:t>Efectuați o analiză SWOT (puncte tari, puncte slabe, oportunități, amenințări) a diferitelor sectoare și regiuni pentru a identifica factorii externi și interni care afectează dezvoltarea acestora. Căutați elemente comune și factori care se suprapun între acestea.</a:t>
            </a:r>
            <a:endParaRPr lang="sl-SI" sz="3200" dirty="0">
              <a:latin typeface="Georgia" panose="02040502050405020303" pitchFamily="18" charset="0"/>
            </a:endParaRPr>
          </a:p>
          <a:p>
            <a:endParaRPr lang="sl-SI" sz="3200" dirty="0">
              <a:latin typeface="Georgia" panose="02040502050405020303" pitchFamily="18" charset="0"/>
            </a:endParaRPr>
          </a:p>
          <a:p>
            <a:endParaRPr lang="sl-SI" sz="3200" spc="-1" dirty="0">
              <a:solidFill>
                <a:srgbClr val="000000"/>
              </a:solidFill>
              <a:latin typeface="Georgia" panose="02040502050405020303" pitchFamily="18" charset="0"/>
            </a:endParaRPr>
          </a:p>
          <a:p>
            <a:endParaRPr lang="en-US" sz="3200" spc="-1" dirty="0">
              <a:solidFill>
                <a:srgbClr val="000000"/>
              </a:solidFill>
              <a:latin typeface="Georgia" panose="02040502050405020303" pitchFamily="18" charset="0"/>
            </a:endParaRPr>
          </a:p>
          <a:p>
            <a:pPr>
              <a:lnSpc>
                <a:spcPts val="3359"/>
              </a:lnSpc>
            </a:pPr>
            <a:endParaRPr lang="sl-SI" sz="3200" spc="-1" dirty="0">
              <a:solidFill>
                <a:srgbClr val="000000"/>
              </a:solidFill>
              <a:latin typeface="Georgia" panose="02040502050405020303" pitchFamily="18" charset="0"/>
            </a:endParaRPr>
          </a:p>
          <a:p>
            <a:pPr>
              <a:lnSpc>
                <a:spcPts val="3359"/>
              </a:lnSpc>
            </a:pPr>
            <a:endParaRPr lang="en-US" sz="3200" spc="-1" dirty="0">
              <a:solidFill>
                <a:srgbClr val="000000"/>
              </a:solidFill>
              <a:latin typeface="Georgia" panose="02040502050405020303" pitchFamily="18" charset="0"/>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2" name="TextBox 4">
            <a:extLst>
              <a:ext uri="{FF2B5EF4-FFF2-40B4-BE49-F238E27FC236}">
                <a16:creationId xmlns:a16="http://schemas.microsoft.com/office/drawing/2014/main" id="{4AA33661-ECE5-1CD4-ADEA-B14857F1456F}"/>
              </a:ext>
            </a:extLst>
          </p:cNvPr>
          <p:cNvSpPr/>
          <p:nvPr/>
        </p:nvSpPr>
        <p:spPr>
          <a:xfrm>
            <a:off x="1886542" y="1029623"/>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2470121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860780" y="3885438"/>
            <a:ext cx="15492480" cy="536044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marL="514350" indent="-514350" algn="just">
              <a:buFont typeface="+mj-lt"/>
              <a:buAutoNum type="arabicPeriod" startAt="3"/>
            </a:pPr>
            <a:r>
              <a:rPr lang="ro-RO" sz="3200" b="1" dirty="0">
                <a:latin typeface="Georgia" panose="02040502050405020303" pitchFamily="18" charset="0"/>
              </a:rPr>
              <a:t>Interacționați cu </a:t>
            </a:r>
            <a:r>
              <a:rPr lang="ro-RO" sz="3200" b="1" dirty="0" err="1">
                <a:latin typeface="Georgia" panose="02040502050405020303" pitchFamily="18" charset="0"/>
              </a:rPr>
              <a:t>stakeholderii</a:t>
            </a:r>
            <a:r>
              <a:rPr lang="ro-RO" sz="3200" b="1" dirty="0">
                <a:latin typeface="Georgia" panose="02040502050405020303" pitchFamily="18" charset="0"/>
              </a:rPr>
              <a:t> </a:t>
            </a:r>
            <a:r>
              <a:rPr lang="ro-RO" sz="3200" dirty="0">
                <a:latin typeface="Georgia" panose="02040502050405020303" pitchFamily="18" charset="0"/>
              </a:rPr>
              <a:t>din diferite regiuni, inclusiv asociații industriale, factori de decizie, cercetători și lideri comunitari</a:t>
            </a:r>
            <a:r>
              <a:rPr lang="en-US" sz="3200" dirty="0">
                <a:latin typeface="Georgia" panose="02040502050405020303" pitchFamily="18" charset="0"/>
              </a:rPr>
              <a:t>.</a:t>
            </a:r>
            <a:r>
              <a:rPr lang="ro-RO" sz="3200" dirty="0">
                <a:latin typeface="Georgia" panose="02040502050405020303" pitchFamily="18" charset="0"/>
              </a:rPr>
              <a:t> Realizați interviuri sau focus grupuri pentru a observa perspectivele asupra provocărilor și oportunităților regionale majore și a potențialelor nișe de specializare inteligentă care ar putea adresa aceste provocări.</a:t>
            </a:r>
            <a:endParaRPr lang="sl-SI" sz="3200" dirty="0">
              <a:latin typeface="Georgia" panose="02040502050405020303" pitchFamily="18" charset="0"/>
            </a:endParaRPr>
          </a:p>
          <a:p>
            <a:pPr marL="514350" indent="-514350" algn="just">
              <a:buFont typeface="+mj-lt"/>
              <a:buAutoNum type="arabicPeriod" startAt="3"/>
            </a:pPr>
            <a:r>
              <a:rPr lang="en-US" sz="3200" b="1" dirty="0" err="1">
                <a:latin typeface="Georgia" panose="02040502050405020303" pitchFamily="18" charset="0"/>
              </a:rPr>
              <a:t>Identi</a:t>
            </a:r>
            <a:r>
              <a:rPr lang="ro-RO" sz="3200" b="1" dirty="0">
                <a:latin typeface="Georgia" panose="02040502050405020303" pitchFamily="18" charset="0"/>
              </a:rPr>
              <a:t>ficați teme comune</a:t>
            </a:r>
            <a:r>
              <a:rPr lang="en-US" sz="3200" dirty="0">
                <a:latin typeface="Georgia" panose="02040502050405020303" pitchFamily="18" charset="0"/>
              </a:rPr>
              <a:t>: Anal</a:t>
            </a:r>
            <a:r>
              <a:rPr lang="ro-RO" sz="3200" dirty="0">
                <a:latin typeface="Georgia" panose="02040502050405020303" pitchFamily="18" charset="0"/>
              </a:rPr>
              <a:t>izați datele din pașii anteriori pentru a identifica teme comune și zone de suprapunere între nișele de specializare inteligentă ale fiecărui sector și provocările regionale majore. Căutați oportunități de a alinia nișele de specializare inteligentă cu provocările regionale majore pentru a crea sinergii și a maximiza impactul.</a:t>
            </a:r>
            <a:endParaRPr lang="sl-SI" sz="3200" dirty="0">
              <a:latin typeface="Georgia" panose="02040502050405020303" pitchFamily="18" charset="0"/>
            </a:endParaRPr>
          </a:p>
          <a:p>
            <a:pPr algn="just">
              <a:lnSpc>
                <a:spcPts val="3359"/>
              </a:lnSpc>
            </a:pPr>
            <a:endParaRPr lang="en-US" sz="3200" spc="-1" dirty="0">
              <a:solidFill>
                <a:srgbClr val="000000"/>
              </a:solidFill>
              <a:latin typeface="Georgia" panose="02040502050405020303" pitchFamily="18" charset="0"/>
            </a:endParaRP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2" name="TextBox 4">
            <a:extLst>
              <a:ext uri="{FF2B5EF4-FFF2-40B4-BE49-F238E27FC236}">
                <a16:creationId xmlns:a16="http://schemas.microsoft.com/office/drawing/2014/main" id="{DFB046A2-90A6-9EB0-DAB9-79A5836270C2}"/>
              </a:ext>
            </a:extLst>
          </p:cNvPr>
          <p:cNvSpPr/>
          <p:nvPr/>
        </p:nvSpPr>
        <p:spPr>
          <a:xfrm>
            <a:off x="1886542" y="1029623"/>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46118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Box 5"/>
          <p:cNvSpPr/>
          <p:nvPr/>
        </p:nvSpPr>
        <p:spPr>
          <a:xfrm>
            <a:off x="1666800" y="4273807"/>
            <a:ext cx="15492480" cy="3052118"/>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marL="514350" indent="-514350" algn="just">
              <a:lnSpc>
                <a:spcPts val="3359"/>
              </a:lnSpc>
              <a:buFont typeface="+mj-lt"/>
              <a:buAutoNum type="arabicPeriod" startAt="5"/>
            </a:pPr>
            <a:r>
              <a:rPr lang="ro-RO" sz="3200" b="1" spc="-1" dirty="0" err="1">
                <a:solidFill>
                  <a:srgbClr val="000000"/>
                </a:solidFill>
                <a:latin typeface="Georgia" panose="02040502050405020303" pitchFamily="18" charset="0"/>
              </a:rPr>
              <a:t>Prioritizați</a:t>
            </a:r>
            <a:r>
              <a:rPr lang="ro-RO" sz="3200" b="1" spc="-1" dirty="0">
                <a:solidFill>
                  <a:srgbClr val="000000"/>
                </a:solidFill>
                <a:latin typeface="Georgia" panose="02040502050405020303" pitchFamily="18" charset="0"/>
              </a:rPr>
              <a:t> zonele de investiție </a:t>
            </a:r>
            <a:r>
              <a:rPr lang="ro-RO" sz="3200" spc="-1" dirty="0">
                <a:solidFill>
                  <a:srgbClr val="000000"/>
                </a:solidFill>
                <a:latin typeface="Georgia" panose="02040502050405020303" pitchFamily="18" charset="0"/>
              </a:rPr>
              <a:t>pe baza impactului potențial și al fezabiității. Luați în considerare factori precum disponibilitatea resurselor, nivelul de expertiză și potențialul de colaborare între diferitele sectoare și regiuni.</a:t>
            </a:r>
            <a:endParaRPr lang="en-US" sz="3200" spc="-1" dirty="0">
              <a:solidFill>
                <a:srgbClr val="000000"/>
              </a:solidFill>
              <a:latin typeface="Georgia" panose="02040502050405020303" pitchFamily="18" charset="0"/>
            </a:endParaRPr>
          </a:p>
          <a:p>
            <a:pPr algn="just">
              <a:lnSpc>
                <a:spcPts val="3359"/>
              </a:lnSpc>
            </a:pPr>
            <a:endParaRPr lang="en-US" sz="3200" spc="-1" dirty="0">
              <a:solidFill>
                <a:srgbClr val="000000"/>
              </a:solidFill>
              <a:latin typeface="Georgia" panose="02040502050405020303" pitchFamily="18" charset="0"/>
            </a:endParaRPr>
          </a:p>
          <a:p>
            <a:pPr algn="just">
              <a:lnSpc>
                <a:spcPts val="3359"/>
              </a:lnSpc>
            </a:pPr>
            <a:r>
              <a:rPr lang="ro-RO" sz="3200" spc="-1" dirty="0">
                <a:solidFill>
                  <a:srgbClr val="000000"/>
                </a:solidFill>
                <a:latin typeface="Georgia" panose="02040502050405020303" pitchFamily="18" charset="0"/>
              </a:rPr>
              <a:t>Urmând acești pași, puteți identifica elemente comune dintre nișele de specializare inteligentă ale fiecărui sector și provocările regionale majore, care pot ajuta la ghidarea strategiilor de dezvoltare regională și la maximizarea impactului</a:t>
            </a:r>
            <a:r>
              <a:rPr lang="en-US" sz="3200" spc="-1" dirty="0">
                <a:solidFill>
                  <a:srgbClr val="000000"/>
                </a:solidFill>
                <a:latin typeface="Georgia" panose="02040502050405020303" pitchFamily="18" charset="0"/>
              </a:rPr>
              <a:t>.</a:t>
            </a:r>
          </a:p>
        </p:txBody>
      </p:sp>
      <p:pic>
        <p:nvPicPr>
          <p:cNvPr id="149" name="Picture 6"/>
          <p:cNvPicPr/>
          <p:nvPr/>
        </p:nvPicPr>
        <p:blipFill>
          <a:blip r:embed="rId2"/>
          <a:stretch/>
        </p:blipFill>
        <p:spPr>
          <a:xfrm rot="17403600">
            <a:off x="-4782600" y="7411680"/>
            <a:ext cx="11621880" cy="12387600"/>
          </a:xfrm>
          <a:prstGeom prst="rect">
            <a:avLst/>
          </a:prstGeom>
          <a:ln w="0">
            <a:noFill/>
          </a:ln>
        </p:spPr>
      </p:pic>
      <p:pic>
        <p:nvPicPr>
          <p:cNvPr id="150" name="Picture 7"/>
          <p:cNvPicPr/>
          <p:nvPr/>
        </p:nvPicPr>
        <p:blipFill>
          <a:blip r:embed="rId3"/>
          <a:stretch/>
        </p:blipFill>
        <p:spPr>
          <a:xfrm rot="1836600">
            <a:off x="0" y="-2006640"/>
            <a:ext cx="3333600" cy="3588120"/>
          </a:xfrm>
          <a:prstGeom prst="rect">
            <a:avLst/>
          </a:prstGeom>
          <a:ln w="0">
            <a:noFill/>
          </a:ln>
        </p:spPr>
      </p:pic>
      <p:pic>
        <p:nvPicPr>
          <p:cNvPr id="152" name="Picture 9"/>
          <p:cNvPicPr/>
          <p:nvPr/>
        </p:nvPicPr>
        <p:blipFill>
          <a:blip r:embed="rId4"/>
          <a:stretch/>
        </p:blipFill>
        <p:spPr>
          <a:xfrm>
            <a:off x="16418880" y="0"/>
            <a:ext cx="1868760" cy="1868760"/>
          </a:xfrm>
          <a:prstGeom prst="rect">
            <a:avLst/>
          </a:prstGeom>
          <a:ln w="0">
            <a:noFill/>
          </a:ln>
        </p:spPr>
      </p:pic>
      <p:pic>
        <p:nvPicPr>
          <p:cNvPr id="153" name="Picture 10"/>
          <p:cNvPicPr/>
          <p:nvPr/>
        </p:nvPicPr>
        <p:blipFill>
          <a:blip r:embed="rId5"/>
          <a:stretch/>
        </p:blipFill>
        <p:spPr>
          <a:xfrm>
            <a:off x="7869960" y="9245880"/>
            <a:ext cx="3710520" cy="779040"/>
          </a:xfrm>
          <a:prstGeom prst="rect">
            <a:avLst/>
          </a:prstGeom>
          <a:ln w="0">
            <a:noFill/>
          </a:ln>
        </p:spPr>
      </p:pic>
      <p:sp>
        <p:nvSpPr>
          <p:cNvPr id="2" name="TextBox 4">
            <a:extLst>
              <a:ext uri="{FF2B5EF4-FFF2-40B4-BE49-F238E27FC236}">
                <a16:creationId xmlns:a16="http://schemas.microsoft.com/office/drawing/2014/main" id="{356F720C-10C5-2742-E8FC-1B1E3BFC8AA1}"/>
              </a:ext>
            </a:extLst>
          </p:cNvPr>
          <p:cNvSpPr/>
          <p:nvPr/>
        </p:nvSpPr>
        <p:spPr>
          <a:xfrm>
            <a:off x="1666800" y="1096376"/>
            <a:ext cx="15622446" cy="2789482"/>
          </a:xfrm>
          <a:prstGeom prst="rect">
            <a:avLst/>
          </a:prstGeom>
          <a:noFill/>
          <a:ln w="0">
            <a:noFill/>
          </a:ln>
        </p:spPr>
        <p:style>
          <a:lnRef idx="0">
            <a:scrgbClr r="0" g="0" b="0"/>
          </a:lnRef>
          <a:fillRef idx="0">
            <a:scrgbClr r="0" g="0" b="0"/>
          </a:fillRef>
          <a:effectRef idx="0">
            <a:scrgbClr r="0" g="0" b="0"/>
          </a:effectRef>
          <a:fontRef idx="minor"/>
        </p:style>
        <p:txBody>
          <a:bodyPr wrap="square" lIns="0" tIns="0" rIns="0" bIns="0" anchor="t">
            <a:spAutoFit/>
          </a:bodyPr>
          <a:lstStyle/>
          <a:p>
            <a:pPr>
              <a:lnSpc>
                <a:spcPts val="5448"/>
              </a:lnSpc>
            </a:pPr>
            <a:r>
              <a:rPr lang="sl-SI" sz="4800" b="1" spc="-1" dirty="0">
                <a:solidFill>
                  <a:srgbClr val="000000"/>
                </a:solidFill>
                <a:latin typeface="Georgia" panose="02040502050405020303" pitchFamily="18" charset="0"/>
              </a:rPr>
              <a:t>Capitolul 1: </a:t>
            </a:r>
            <a:r>
              <a:rPr lang="en-US" sz="4800" b="1" spc="-49" dirty="0" err="1">
                <a:solidFill>
                  <a:srgbClr val="000000"/>
                </a:solidFill>
                <a:latin typeface="Georgia" panose="02040502050405020303" pitchFamily="18" charset="0"/>
              </a:rPr>
              <a:t>Identif</a:t>
            </a:r>
            <a:r>
              <a:rPr lang="ro-RO" sz="4800" b="1" spc="-49" dirty="0">
                <a:solidFill>
                  <a:srgbClr val="000000"/>
                </a:solidFill>
                <a:latin typeface="Georgia" panose="02040502050405020303" pitchFamily="18" charset="0"/>
              </a:rPr>
              <a:t>icarea elementelor comune între nișele de specializare inteligentă ale fiecărui sector și provocările regionale majore</a:t>
            </a:r>
            <a:endParaRPr lang="en-US" sz="4800" b="1" spc="-1" dirty="0">
              <a:solidFill>
                <a:srgbClr val="000000"/>
              </a:solidFill>
              <a:latin typeface="Georgia" panose="02040502050405020303" pitchFamily="18" charset="0"/>
            </a:endParaRPr>
          </a:p>
          <a:p>
            <a:pPr>
              <a:lnSpc>
                <a:spcPts val="5448"/>
              </a:lnSpc>
            </a:pPr>
            <a:endParaRPr lang="en-US" sz="6600" spc="-1" dirty="0">
              <a:solidFill>
                <a:srgbClr val="000000"/>
              </a:solidFill>
            </a:endParaRPr>
          </a:p>
        </p:txBody>
      </p:sp>
    </p:spTree>
    <p:extLst>
      <p:ext uri="{BB962C8B-B14F-4D97-AF65-F5344CB8AC3E}">
        <p14:creationId xmlns:p14="http://schemas.microsoft.com/office/powerpoint/2010/main" val="421030538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TotalTime>
  <Words>2928</Words>
  <Application>Microsoft Office PowerPoint</Application>
  <PresentationFormat>Particularizare</PresentationFormat>
  <Paragraphs>231</Paragraphs>
  <Slides>41</Slides>
  <Notes>0</Notes>
  <HiddenSlides>0</HiddenSlides>
  <MMClips>0</MMClips>
  <ScaleCrop>false</ScaleCrop>
  <HeadingPairs>
    <vt:vector size="6" baseType="variant">
      <vt:variant>
        <vt:lpstr>Fonturi utilizate</vt:lpstr>
      </vt:variant>
      <vt:variant>
        <vt:i4>6</vt:i4>
      </vt:variant>
      <vt:variant>
        <vt:lpstr>Temă</vt:lpstr>
      </vt:variant>
      <vt:variant>
        <vt:i4>1</vt:i4>
      </vt:variant>
      <vt:variant>
        <vt:lpstr>Titluri diapozitive</vt:lpstr>
      </vt:variant>
      <vt:variant>
        <vt:i4>41</vt:i4>
      </vt:variant>
    </vt:vector>
  </HeadingPairs>
  <TitlesOfParts>
    <vt:vector size="48" baseType="lpstr">
      <vt:lpstr>Arial</vt:lpstr>
      <vt:lpstr>Calibri</vt:lpstr>
      <vt:lpstr>Georgia</vt:lpstr>
      <vt:lpstr>Symbol</vt:lpstr>
      <vt:lpstr>Times New Roman</vt:lpstr>
      <vt:lpstr>Wingdings</vt:lpstr>
      <vt:lpstr>Office Theme</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dc:title>
  <dc:subject/>
  <dc:creator>Ana Paraschiv</dc:creator>
  <dc:description/>
  <cp:lastModifiedBy>Paula Diaconu</cp:lastModifiedBy>
  <cp:revision>106</cp:revision>
  <dcterms:created xsi:type="dcterms:W3CDTF">2006-08-16T00:00:00Z</dcterms:created>
  <dcterms:modified xsi:type="dcterms:W3CDTF">2023-08-28T08:53:28Z</dcterms:modified>
  <dc:identifier>DAFSGCxx1iQ</dc:identifier>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PresentationFormat">
    <vt:lpwstr>Custom</vt:lpwstr>
  </property>
  <property fmtid="{D5CDD505-2E9C-101B-9397-08002B2CF9AE}" pid="4" name="Slides">
    <vt:i4>26</vt:i4>
  </property>
</Properties>
</file>