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9"/>
  </p:notesMasterIdLst>
  <p:sldIdLst>
    <p:sldId id="256" r:id="rId2"/>
    <p:sldId id="257" r:id="rId3"/>
    <p:sldId id="258" r:id="rId4"/>
    <p:sldId id="259" r:id="rId5"/>
    <p:sldId id="260" r:id="rId6"/>
    <p:sldId id="261" r:id="rId7"/>
    <p:sldId id="312" r:id="rId8"/>
    <p:sldId id="280" r:id="rId9"/>
    <p:sldId id="313" r:id="rId10"/>
    <p:sldId id="302" r:id="rId11"/>
    <p:sldId id="301" r:id="rId12"/>
    <p:sldId id="281" r:id="rId13"/>
    <p:sldId id="282" r:id="rId14"/>
    <p:sldId id="314" r:id="rId15"/>
    <p:sldId id="283" r:id="rId16"/>
    <p:sldId id="303" r:id="rId17"/>
    <p:sldId id="315" r:id="rId18"/>
    <p:sldId id="264" r:id="rId19"/>
    <p:sldId id="304" r:id="rId20"/>
    <p:sldId id="317" r:id="rId21"/>
    <p:sldId id="265" r:id="rId22"/>
    <p:sldId id="285" r:id="rId23"/>
    <p:sldId id="318" r:id="rId24"/>
    <p:sldId id="305" r:id="rId25"/>
    <p:sldId id="271" r:id="rId26"/>
    <p:sldId id="287" r:id="rId27"/>
    <p:sldId id="288" r:id="rId28"/>
    <p:sldId id="289" r:id="rId29"/>
    <p:sldId id="306" r:id="rId30"/>
    <p:sldId id="307" r:id="rId31"/>
    <p:sldId id="290" r:id="rId32"/>
    <p:sldId id="308" r:id="rId33"/>
    <p:sldId id="291" r:id="rId34"/>
    <p:sldId id="292" r:id="rId35"/>
    <p:sldId id="293" r:id="rId36"/>
    <p:sldId id="295" r:id="rId37"/>
    <p:sldId id="316" r:id="rId38"/>
    <p:sldId id="309" r:id="rId39"/>
    <p:sldId id="296" r:id="rId40"/>
    <p:sldId id="297" r:id="rId41"/>
    <p:sldId id="298" r:id="rId42"/>
    <p:sldId id="299" r:id="rId43"/>
    <p:sldId id="300" r:id="rId44"/>
    <p:sldId id="311" r:id="rId45"/>
    <p:sldId id="310" r:id="rId46"/>
    <p:sldId id="268" r:id="rId47"/>
    <p:sldId id="269" r:id="rId48"/>
  </p:sldIdLst>
  <p:sldSz cx="18288000" cy="10287000"/>
  <p:notesSz cx="6858000" cy="9144000"/>
  <p:embeddedFontLst>
    <p:embeddedFont>
      <p:font typeface="Abhaya Libre Regular" panose="020B0604020202020204" charset="-18"/>
      <p:regular r:id="rId50"/>
    </p:embeddedFont>
    <p:embeddedFont>
      <p:font typeface="Calibri" panose="020F0502020204030204" pitchFamily="34" charset="0"/>
      <p:regular r:id="rId51"/>
      <p:bold r:id="rId52"/>
      <p:italic r:id="rId53"/>
      <p:boldItalic r:id="rId54"/>
    </p:embeddedFont>
    <p:embeddedFont>
      <p:font typeface="Georgia" panose="02040502050405020303" pitchFamily="18" charset="0"/>
      <p:regular r:id="rId55"/>
      <p:bold r:id="rId56"/>
      <p:italic r:id="rId57"/>
      <p:boldItalic r:id="rId5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636" autoAdjust="0"/>
    <p:restoredTop sz="94674" autoAdjust="0"/>
  </p:normalViewPr>
  <p:slideViewPr>
    <p:cSldViewPr>
      <p:cViewPr varScale="1">
        <p:scale>
          <a:sx n="52" d="100"/>
          <a:sy n="52" d="100"/>
        </p:scale>
        <p:origin x="994"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1.fntdata"/><Relationship Id="rId55" Type="http://schemas.openxmlformats.org/officeDocument/2006/relationships/font" Target="fonts/font6.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4.fntdata"/><Relationship Id="rId58" Type="http://schemas.openxmlformats.org/officeDocument/2006/relationships/font" Target="fonts/font9.fntdata"/><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7.fntdata"/><Relationship Id="rId8" Type="http://schemas.openxmlformats.org/officeDocument/2006/relationships/slide" Target="slides/slide7.xml"/><Relationship Id="rId51" Type="http://schemas.openxmlformats.org/officeDocument/2006/relationships/font" Target="fonts/font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5.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57" Type="http://schemas.openxmlformats.org/officeDocument/2006/relationships/font" Target="fonts/font8.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3.fntdata"/><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R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E7D4E2-755A-614D-A690-4D37C4659591}" type="datetimeFigureOut">
              <a:rPr lang="en-RO" smtClean="0"/>
              <a:t>07/19/2023</a:t>
            </a:fld>
            <a:endParaRPr lang="en-RO"/>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R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R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R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E35A84-FC01-BE42-A4C5-B014B88AB751}" type="slidenum">
              <a:rPr lang="en-RO" smtClean="0"/>
              <a:t>‹#›</a:t>
            </a:fld>
            <a:endParaRPr lang="en-RO"/>
          </a:p>
        </p:txBody>
      </p:sp>
    </p:spTree>
    <p:extLst>
      <p:ext uri="{BB962C8B-B14F-4D97-AF65-F5344CB8AC3E}">
        <p14:creationId xmlns:p14="http://schemas.microsoft.com/office/powerpoint/2010/main" val="38108358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RO" dirty="0"/>
          </a:p>
        </p:txBody>
      </p:sp>
      <p:sp>
        <p:nvSpPr>
          <p:cNvPr id="4" name="Slide Number Placeholder 3"/>
          <p:cNvSpPr>
            <a:spLocks noGrp="1"/>
          </p:cNvSpPr>
          <p:nvPr>
            <p:ph type="sldNum" sz="quarter" idx="5"/>
          </p:nvPr>
        </p:nvSpPr>
        <p:spPr/>
        <p:txBody>
          <a:bodyPr/>
          <a:lstStyle/>
          <a:p>
            <a:fld id="{C7E35A84-FC01-BE42-A4C5-B014B88AB751}" type="slidenum">
              <a:rPr lang="en-RO" smtClean="0"/>
              <a:t>10</a:t>
            </a:fld>
            <a:endParaRPr lang="en-RO"/>
          </a:p>
        </p:txBody>
      </p:sp>
    </p:spTree>
    <p:extLst>
      <p:ext uri="{BB962C8B-B14F-4D97-AF65-F5344CB8AC3E}">
        <p14:creationId xmlns:p14="http://schemas.microsoft.com/office/powerpoint/2010/main" val="30376155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RO" dirty="0"/>
          </a:p>
        </p:txBody>
      </p:sp>
      <p:sp>
        <p:nvSpPr>
          <p:cNvPr id="4" name="Slide Number Placeholder 3"/>
          <p:cNvSpPr>
            <a:spLocks noGrp="1"/>
          </p:cNvSpPr>
          <p:nvPr>
            <p:ph type="sldNum" sz="quarter" idx="5"/>
          </p:nvPr>
        </p:nvSpPr>
        <p:spPr/>
        <p:txBody>
          <a:bodyPr/>
          <a:lstStyle/>
          <a:p>
            <a:fld id="{C7E35A84-FC01-BE42-A4C5-B014B88AB751}" type="slidenum">
              <a:rPr lang="en-RO" smtClean="0"/>
              <a:t>16</a:t>
            </a:fld>
            <a:endParaRPr lang="en-RO"/>
          </a:p>
        </p:txBody>
      </p:sp>
    </p:spTree>
    <p:extLst>
      <p:ext uri="{BB962C8B-B14F-4D97-AF65-F5344CB8AC3E}">
        <p14:creationId xmlns:p14="http://schemas.microsoft.com/office/powerpoint/2010/main" val="28844624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RO" dirty="0"/>
          </a:p>
        </p:txBody>
      </p:sp>
      <p:sp>
        <p:nvSpPr>
          <p:cNvPr id="4" name="Slide Number Placeholder 3"/>
          <p:cNvSpPr>
            <a:spLocks noGrp="1"/>
          </p:cNvSpPr>
          <p:nvPr>
            <p:ph type="sldNum" sz="quarter" idx="5"/>
          </p:nvPr>
        </p:nvSpPr>
        <p:spPr/>
        <p:txBody>
          <a:bodyPr/>
          <a:lstStyle/>
          <a:p>
            <a:fld id="{C7E35A84-FC01-BE42-A4C5-B014B88AB751}" type="slidenum">
              <a:rPr lang="en-RO" smtClean="0"/>
              <a:t>21</a:t>
            </a:fld>
            <a:endParaRPr lang="en-RO"/>
          </a:p>
        </p:txBody>
      </p:sp>
    </p:spTree>
    <p:extLst>
      <p:ext uri="{BB962C8B-B14F-4D97-AF65-F5344CB8AC3E}">
        <p14:creationId xmlns:p14="http://schemas.microsoft.com/office/powerpoint/2010/main" val="27118872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7/19/2023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7/19/2023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57.svg"/><Relationship Id="rId3" Type="http://schemas.openxmlformats.org/officeDocument/2006/relationships/image" Target="../media/image61.png"/><Relationship Id="rId7" Type="http://schemas.openxmlformats.org/officeDocument/2006/relationships/image" Target="../media/image24.svg"/><Relationship Id="rId12" Type="http://schemas.openxmlformats.org/officeDocument/2006/relationships/image" Target="../media/image5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16.svg"/><Relationship Id="rId5" Type="http://schemas.openxmlformats.org/officeDocument/2006/relationships/image" Target="../media/image30.svg"/><Relationship Id="rId10" Type="http://schemas.openxmlformats.org/officeDocument/2006/relationships/image" Target="../media/image15.png"/><Relationship Id="rId4" Type="http://schemas.openxmlformats.org/officeDocument/2006/relationships/image" Target="../media/image29.png"/><Relationship Id="rId9" Type="http://schemas.openxmlformats.org/officeDocument/2006/relationships/image" Target="../media/image17.png"/></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5.png"/><Relationship Id="rId7" Type="http://schemas.openxmlformats.org/officeDocument/2006/relationships/image" Target="../media/image17.png"/><Relationship Id="rId2" Type="http://schemas.openxmlformats.org/officeDocument/2006/relationships/slideLayout" Target="../slideLayouts/slideLayout7.xml"/><Relationship Id="rId1" Type="http://schemas.openxmlformats.org/officeDocument/2006/relationships/video" Target="https://www.youtube.com/embed/J_yuGFMM6r0?feature=oembed" TargetMode="External"/><Relationship Id="rId6" Type="http://schemas.openxmlformats.org/officeDocument/2006/relationships/image" Target="../media/image24.svg"/><Relationship Id="rId11" Type="http://schemas.openxmlformats.org/officeDocument/2006/relationships/image" Target="../media/image57.svg"/><Relationship Id="rId5" Type="http://schemas.openxmlformats.org/officeDocument/2006/relationships/image" Target="../media/image23.png"/><Relationship Id="rId10" Type="http://schemas.openxmlformats.org/officeDocument/2006/relationships/image" Target="../media/image56.png"/><Relationship Id="rId4" Type="http://schemas.openxmlformats.org/officeDocument/2006/relationships/image" Target="../media/image6.svg"/><Relationship Id="rId9" Type="http://schemas.openxmlformats.org/officeDocument/2006/relationships/image" Target="../media/image62.jpeg"/></Relationships>
</file>

<file path=ppt/slides/_rels/slide12.xml.rels><?xml version="1.0" encoding="UTF-8" standalone="yes"?>
<Relationships xmlns="http://schemas.openxmlformats.org/package/2006/relationships"><Relationship Id="rId8" Type="http://schemas.openxmlformats.org/officeDocument/2006/relationships/image" Target="../media/image63.jpg"/><Relationship Id="rId3" Type="http://schemas.openxmlformats.org/officeDocument/2006/relationships/image" Target="../media/image6.svg"/><Relationship Id="rId7" Type="http://schemas.openxmlformats.org/officeDocument/2006/relationships/image" Target="../media/image18.png"/><Relationship Id="rId12" Type="http://schemas.openxmlformats.org/officeDocument/2006/relationships/image" Target="../media/image57.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56.png"/><Relationship Id="rId5" Type="http://schemas.openxmlformats.org/officeDocument/2006/relationships/image" Target="../media/image24.svg"/><Relationship Id="rId10" Type="http://schemas.openxmlformats.org/officeDocument/2006/relationships/image" Target="../media/image16.svg"/><Relationship Id="rId4" Type="http://schemas.openxmlformats.org/officeDocument/2006/relationships/image" Target="../media/image23.png"/><Relationship Id="rId9" Type="http://schemas.openxmlformats.org/officeDocument/2006/relationships/image" Target="../media/image15.png"/></Relationships>
</file>

<file path=ppt/slides/_rels/slide1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6.svg"/><Relationship Id="rId7"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24.svg"/><Relationship Id="rId10" Type="http://schemas.openxmlformats.org/officeDocument/2006/relationships/image" Target="../media/image64.png"/><Relationship Id="rId4" Type="http://schemas.openxmlformats.org/officeDocument/2006/relationships/image" Target="../media/image23.png"/><Relationship Id="rId9" Type="http://schemas.openxmlformats.org/officeDocument/2006/relationships/image" Target="../media/image16.svg"/></Relationships>
</file>

<file path=ppt/slides/_rels/slide14.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23.png"/><Relationship Id="rId7" Type="http://schemas.openxmlformats.org/officeDocument/2006/relationships/image" Target="../media/image15.png"/><Relationship Id="rId2"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24.svg"/></Relationships>
</file>

<file path=ppt/slides/_rels/slide15.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6.svg"/><Relationship Id="rId7" Type="http://schemas.openxmlformats.org/officeDocument/2006/relationships/image" Target="../media/image18.png"/><Relationship Id="rId12" Type="http://schemas.openxmlformats.org/officeDocument/2006/relationships/image" Target="../media/image57.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56.png"/><Relationship Id="rId5" Type="http://schemas.openxmlformats.org/officeDocument/2006/relationships/image" Target="../media/image24.svg"/><Relationship Id="rId10" Type="http://schemas.openxmlformats.org/officeDocument/2006/relationships/image" Target="../media/image68.svg"/><Relationship Id="rId4" Type="http://schemas.openxmlformats.org/officeDocument/2006/relationships/image" Target="../media/image23.png"/><Relationship Id="rId9" Type="http://schemas.openxmlformats.org/officeDocument/2006/relationships/image" Target="../media/image67.png"/></Relationships>
</file>

<file path=ppt/slides/_rels/slide1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69.png"/><Relationship Id="rId7"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23.png"/><Relationship Id="rId10" Type="http://schemas.openxmlformats.org/officeDocument/2006/relationships/image" Target="../media/image57.svg"/><Relationship Id="rId4" Type="http://schemas.openxmlformats.org/officeDocument/2006/relationships/image" Target="../media/image70.svg"/><Relationship Id="rId9" Type="http://schemas.openxmlformats.org/officeDocument/2006/relationships/image" Target="../media/image56.png"/></Relationships>
</file>

<file path=ppt/slides/_rels/slide17.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24.svg"/><Relationship Id="rId7" Type="http://schemas.openxmlformats.org/officeDocument/2006/relationships/image" Target="../media/image17.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70.svg"/><Relationship Id="rId4" Type="http://schemas.openxmlformats.org/officeDocument/2006/relationships/image" Target="../media/image69.png"/><Relationship Id="rId9" Type="http://schemas.openxmlformats.org/officeDocument/2006/relationships/image" Target="../media/image57.svg"/></Relationships>
</file>

<file path=ppt/slides/_rels/slide18.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30.svg"/><Relationship Id="rId3" Type="http://schemas.openxmlformats.org/officeDocument/2006/relationships/image" Target="../media/image6.svg"/><Relationship Id="rId7" Type="http://schemas.openxmlformats.org/officeDocument/2006/relationships/image" Target="../media/image18.png"/><Relationship Id="rId12" Type="http://schemas.openxmlformats.org/officeDocument/2006/relationships/image" Target="../media/image29.png"/><Relationship Id="rId2" Type="http://schemas.openxmlformats.org/officeDocument/2006/relationships/image" Target="../media/image5.png"/><Relationship Id="rId16" Type="http://schemas.openxmlformats.org/officeDocument/2006/relationships/image" Target="../media/image57.sv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74.svg"/><Relationship Id="rId5" Type="http://schemas.openxmlformats.org/officeDocument/2006/relationships/image" Target="../media/image24.svg"/><Relationship Id="rId15" Type="http://schemas.openxmlformats.org/officeDocument/2006/relationships/image" Target="../media/image56.png"/><Relationship Id="rId10" Type="http://schemas.openxmlformats.org/officeDocument/2006/relationships/image" Target="../media/image73.png"/><Relationship Id="rId4" Type="http://schemas.openxmlformats.org/officeDocument/2006/relationships/image" Target="../media/image23.png"/><Relationship Id="rId9" Type="http://schemas.openxmlformats.org/officeDocument/2006/relationships/image" Target="../media/image72.svg"/><Relationship Id="rId14" Type="http://schemas.openxmlformats.org/officeDocument/2006/relationships/image" Target="../media/image75.png"/></Relationships>
</file>

<file path=ppt/slides/_rels/slide1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4.svg"/><Relationship Id="rId7" Type="http://schemas.openxmlformats.org/officeDocument/2006/relationships/image" Target="../media/image17.png"/><Relationship Id="rId12" Type="http://schemas.openxmlformats.org/officeDocument/2006/relationships/image" Target="../media/image76.jp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57.svg"/><Relationship Id="rId5" Type="http://schemas.openxmlformats.org/officeDocument/2006/relationships/image" Target="../media/image30.svg"/><Relationship Id="rId10" Type="http://schemas.openxmlformats.org/officeDocument/2006/relationships/image" Target="../media/image56.png"/><Relationship Id="rId4" Type="http://schemas.openxmlformats.org/officeDocument/2006/relationships/image" Target="../media/image29.png"/><Relationship Id="rId9" Type="http://schemas.openxmlformats.org/officeDocument/2006/relationships/image" Target="../media/image16.svg"/></Relationships>
</file>

<file path=ppt/slides/_rels/slide2.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8.svg"/><Relationship Id="rId3" Type="http://schemas.openxmlformats.org/officeDocument/2006/relationships/image" Target="../media/image20.svg"/><Relationship Id="rId7" Type="http://schemas.openxmlformats.org/officeDocument/2006/relationships/image" Target="../media/image24.svg"/><Relationship Id="rId12" Type="http://schemas.openxmlformats.org/officeDocument/2006/relationships/image" Target="../media/image27.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10.svg"/><Relationship Id="rId5" Type="http://schemas.openxmlformats.org/officeDocument/2006/relationships/image" Target="../media/image22.svg"/><Relationship Id="rId15" Type="http://schemas.openxmlformats.org/officeDocument/2006/relationships/image" Target="../media/image18.png"/><Relationship Id="rId10" Type="http://schemas.openxmlformats.org/officeDocument/2006/relationships/image" Target="../media/image9.png"/><Relationship Id="rId4" Type="http://schemas.openxmlformats.org/officeDocument/2006/relationships/image" Target="../media/image21.png"/><Relationship Id="rId9" Type="http://schemas.openxmlformats.org/officeDocument/2006/relationships/image" Target="../media/image26.svg"/><Relationship Id="rId14" Type="http://schemas.openxmlformats.org/officeDocument/2006/relationships/image" Target="../media/image17.png"/></Relationships>
</file>

<file path=ppt/slides/_rels/slide2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4.svg"/><Relationship Id="rId7" Type="http://schemas.openxmlformats.org/officeDocument/2006/relationships/image" Target="../media/image17.png"/><Relationship Id="rId12" Type="http://schemas.openxmlformats.org/officeDocument/2006/relationships/image" Target="../media/image77.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57.svg"/><Relationship Id="rId5" Type="http://schemas.openxmlformats.org/officeDocument/2006/relationships/image" Target="../media/image30.svg"/><Relationship Id="rId10" Type="http://schemas.openxmlformats.org/officeDocument/2006/relationships/image" Target="../media/image56.png"/><Relationship Id="rId4" Type="http://schemas.openxmlformats.org/officeDocument/2006/relationships/image" Target="../media/image29.png"/><Relationship Id="rId9" Type="http://schemas.openxmlformats.org/officeDocument/2006/relationships/image" Target="../media/image16.svg"/></Relationships>
</file>

<file path=ppt/slides/_rels/slide21.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80.svg"/><Relationship Id="rId3" Type="http://schemas.openxmlformats.org/officeDocument/2006/relationships/image" Target="../media/image78.jpeg"/><Relationship Id="rId7" Type="http://schemas.openxmlformats.org/officeDocument/2006/relationships/image" Target="../media/image24.svg"/><Relationship Id="rId12" Type="http://schemas.openxmlformats.org/officeDocument/2006/relationships/image" Target="../media/image7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30.svg"/><Relationship Id="rId5" Type="http://schemas.openxmlformats.org/officeDocument/2006/relationships/image" Target="../media/image6.svg"/><Relationship Id="rId10" Type="http://schemas.openxmlformats.org/officeDocument/2006/relationships/image" Target="../media/image29.png"/><Relationship Id="rId4" Type="http://schemas.openxmlformats.org/officeDocument/2006/relationships/image" Target="../media/image5.png"/><Relationship Id="rId9" Type="http://schemas.openxmlformats.org/officeDocument/2006/relationships/image" Target="../media/image18.png"/></Relationships>
</file>

<file path=ppt/slides/_rels/slide22.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30.svg"/><Relationship Id="rId3" Type="http://schemas.openxmlformats.org/officeDocument/2006/relationships/image" Target="../media/image74.svg"/><Relationship Id="rId7" Type="http://schemas.openxmlformats.org/officeDocument/2006/relationships/image" Target="../media/image24.svg"/><Relationship Id="rId12" Type="http://schemas.openxmlformats.org/officeDocument/2006/relationships/image" Target="../media/image29.png"/><Relationship Id="rId2" Type="http://schemas.openxmlformats.org/officeDocument/2006/relationships/image" Target="../media/image73.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72.svg"/><Relationship Id="rId5" Type="http://schemas.openxmlformats.org/officeDocument/2006/relationships/image" Target="../media/image6.svg"/><Relationship Id="rId15" Type="http://schemas.openxmlformats.org/officeDocument/2006/relationships/image" Target="../media/image57.svg"/><Relationship Id="rId10" Type="http://schemas.openxmlformats.org/officeDocument/2006/relationships/image" Target="../media/image71.png"/><Relationship Id="rId4" Type="http://schemas.openxmlformats.org/officeDocument/2006/relationships/image" Target="../media/image5.png"/><Relationship Id="rId9" Type="http://schemas.openxmlformats.org/officeDocument/2006/relationships/image" Target="../media/image18.png"/><Relationship Id="rId14" Type="http://schemas.openxmlformats.org/officeDocument/2006/relationships/image" Target="../media/image56.png"/></Relationships>
</file>

<file path=ppt/slides/_rels/slide23.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57.svg"/><Relationship Id="rId3" Type="http://schemas.openxmlformats.org/officeDocument/2006/relationships/image" Target="../media/image6.svg"/><Relationship Id="rId7" Type="http://schemas.openxmlformats.org/officeDocument/2006/relationships/image" Target="../media/image72.svg"/><Relationship Id="rId12" Type="http://schemas.openxmlformats.org/officeDocument/2006/relationships/image" Target="../media/image56.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71.png"/><Relationship Id="rId11" Type="http://schemas.openxmlformats.org/officeDocument/2006/relationships/image" Target="../media/image30.svg"/><Relationship Id="rId5" Type="http://schemas.openxmlformats.org/officeDocument/2006/relationships/image" Target="../media/image18.png"/><Relationship Id="rId10" Type="http://schemas.openxmlformats.org/officeDocument/2006/relationships/image" Target="../media/image29.png"/><Relationship Id="rId4" Type="http://schemas.openxmlformats.org/officeDocument/2006/relationships/image" Target="../media/image17.png"/><Relationship Id="rId9" Type="http://schemas.openxmlformats.org/officeDocument/2006/relationships/image" Target="../media/image74.svg"/></Relationships>
</file>

<file path=ppt/slides/_rels/slide2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3.png"/><Relationship Id="rId7"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82.svg"/><Relationship Id="rId11" Type="http://schemas.openxmlformats.org/officeDocument/2006/relationships/image" Target="../media/image57.svg"/><Relationship Id="rId5" Type="http://schemas.openxmlformats.org/officeDocument/2006/relationships/image" Target="../media/image81.png"/><Relationship Id="rId10" Type="http://schemas.openxmlformats.org/officeDocument/2006/relationships/image" Target="../media/image56.png"/><Relationship Id="rId4" Type="http://schemas.openxmlformats.org/officeDocument/2006/relationships/image" Target="../media/image24.svg"/><Relationship Id="rId9" Type="http://schemas.openxmlformats.org/officeDocument/2006/relationships/image" Target="../media/image16.svg"/></Relationships>
</file>

<file path=ppt/slides/_rels/slide2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93.png"/><Relationship Id="rId18" Type="http://schemas.openxmlformats.org/officeDocument/2006/relationships/image" Target="../media/image24.svg"/><Relationship Id="rId3" Type="http://schemas.openxmlformats.org/officeDocument/2006/relationships/image" Target="../media/image84.svg"/><Relationship Id="rId21" Type="http://schemas.openxmlformats.org/officeDocument/2006/relationships/image" Target="../media/image15.png"/><Relationship Id="rId7" Type="http://schemas.openxmlformats.org/officeDocument/2006/relationships/image" Target="../media/image88.svg"/><Relationship Id="rId12" Type="http://schemas.openxmlformats.org/officeDocument/2006/relationships/image" Target="../media/image92.svg"/><Relationship Id="rId17" Type="http://schemas.openxmlformats.org/officeDocument/2006/relationships/image" Target="../media/image23.png"/><Relationship Id="rId2" Type="http://schemas.openxmlformats.org/officeDocument/2006/relationships/image" Target="../media/image83.png"/><Relationship Id="rId16" Type="http://schemas.openxmlformats.org/officeDocument/2006/relationships/image" Target="../media/image57.svg"/><Relationship Id="rId20" Type="http://schemas.openxmlformats.org/officeDocument/2006/relationships/image" Target="../media/image30.svg"/><Relationship Id="rId1" Type="http://schemas.openxmlformats.org/officeDocument/2006/relationships/slideLayout" Target="../slideLayouts/slideLayout7.xml"/><Relationship Id="rId6" Type="http://schemas.openxmlformats.org/officeDocument/2006/relationships/image" Target="../media/image87.png"/><Relationship Id="rId11" Type="http://schemas.openxmlformats.org/officeDocument/2006/relationships/image" Target="../media/image91.png"/><Relationship Id="rId5" Type="http://schemas.openxmlformats.org/officeDocument/2006/relationships/image" Target="../media/image86.svg"/><Relationship Id="rId15" Type="http://schemas.openxmlformats.org/officeDocument/2006/relationships/image" Target="../media/image56.png"/><Relationship Id="rId23" Type="http://schemas.openxmlformats.org/officeDocument/2006/relationships/image" Target="../media/image18.png"/><Relationship Id="rId10" Type="http://schemas.openxmlformats.org/officeDocument/2006/relationships/image" Target="../media/image90.svg"/><Relationship Id="rId19" Type="http://schemas.openxmlformats.org/officeDocument/2006/relationships/image" Target="../media/image29.png"/><Relationship Id="rId4" Type="http://schemas.openxmlformats.org/officeDocument/2006/relationships/image" Target="../media/image85.png"/><Relationship Id="rId9" Type="http://schemas.openxmlformats.org/officeDocument/2006/relationships/image" Target="../media/image89.png"/><Relationship Id="rId14" Type="http://schemas.openxmlformats.org/officeDocument/2006/relationships/image" Target="../media/image94.svg"/><Relationship Id="rId22" Type="http://schemas.openxmlformats.org/officeDocument/2006/relationships/image" Target="../media/image16.svg"/></Relationships>
</file>

<file path=ppt/slides/_rels/slide26.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93.png"/><Relationship Id="rId18" Type="http://schemas.openxmlformats.org/officeDocument/2006/relationships/image" Target="../media/image24.svg"/><Relationship Id="rId3" Type="http://schemas.openxmlformats.org/officeDocument/2006/relationships/image" Target="../media/image84.svg"/><Relationship Id="rId21" Type="http://schemas.openxmlformats.org/officeDocument/2006/relationships/image" Target="../media/image15.png"/><Relationship Id="rId7" Type="http://schemas.openxmlformats.org/officeDocument/2006/relationships/image" Target="../media/image88.svg"/><Relationship Id="rId12" Type="http://schemas.openxmlformats.org/officeDocument/2006/relationships/image" Target="../media/image92.svg"/><Relationship Id="rId17" Type="http://schemas.openxmlformats.org/officeDocument/2006/relationships/image" Target="../media/image23.png"/><Relationship Id="rId2" Type="http://schemas.openxmlformats.org/officeDocument/2006/relationships/image" Target="../media/image83.png"/><Relationship Id="rId16" Type="http://schemas.openxmlformats.org/officeDocument/2006/relationships/image" Target="../media/image57.svg"/><Relationship Id="rId20" Type="http://schemas.openxmlformats.org/officeDocument/2006/relationships/image" Target="../media/image30.svg"/><Relationship Id="rId1" Type="http://schemas.openxmlformats.org/officeDocument/2006/relationships/slideLayout" Target="../slideLayouts/slideLayout7.xml"/><Relationship Id="rId6" Type="http://schemas.openxmlformats.org/officeDocument/2006/relationships/image" Target="../media/image87.png"/><Relationship Id="rId11" Type="http://schemas.openxmlformats.org/officeDocument/2006/relationships/image" Target="../media/image91.png"/><Relationship Id="rId5" Type="http://schemas.openxmlformats.org/officeDocument/2006/relationships/image" Target="../media/image86.svg"/><Relationship Id="rId15" Type="http://schemas.openxmlformats.org/officeDocument/2006/relationships/image" Target="../media/image56.png"/><Relationship Id="rId23" Type="http://schemas.openxmlformats.org/officeDocument/2006/relationships/image" Target="../media/image18.png"/><Relationship Id="rId10" Type="http://schemas.openxmlformats.org/officeDocument/2006/relationships/image" Target="../media/image90.svg"/><Relationship Id="rId19" Type="http://schemas.openxmlformats.org/officeDocument/2006/relationships/image" Target="../media/image29.png"/><Relationship Id="rId4" Type="http://schemas.openxmlformats.org/officeDocument/2006/relationships/image" Target="../media/image85.png"/><Relationship Id="rId9" Type="http://schemas.openxmlformats.org/officeDocument/2006/relationships/image" Target="../media/image89.png"/><Relationship Id="rId14" Type="http://schemas.openxmlformats.org/officeDocument/2006/relationships/image" Target="../media/image94.svg"/><Relationship Id="rId22" Type="http://schemas.openxmlformats.org/officeDocument/2006/relationships/image" Target="../media/image16.svg"/></Relationships>
</file>

<file path=ppt/slides/_rels/slide27.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93.png"/><Relationship Id="rId18" Type="http://schemas.openxmlformats.org/officeDocument/2006/relationships/image" Target="../media/image24.svg"/><Relationship Id="rId3" Type="http://schemas.openxmlformats.org/officeDocument/2006/relationships/image" Target="../media/image84.svg"/><Relationship Id="rId21" Type="http://schemas.openxmlformats.org/officeDocument/2006/relationships/image" Target="../media/image15.png"/><Relationship Id="rId7" Type="http://schemas.openxmlformats.org/officeDocument/2006/relationships/image" Target="../media/image88.svg"/><Relationship Id="rId12" Type="http://schemas.openxmlformats.org/officeDocument/2006/relationships/image" Target="../media/image92.svg"/><Relationship Id="rId17" Type="http://schemas.openxmlformats.org/officeDocument/2006/relationships/image" Target="../media/image23.png"/><Relationship Id="rId2" Type="http://schemas.openxmlformats.org/officeDocument/2006/relationships/image" Target="../media/image83.png"/><Relationship Id="rId16" Type="http://schemas.openxmlformats.org/officeDocument/2006/relationships/image" Target="../media/image57.svg"/><Relationship Id="rId20" Type="http://schemas.openxmlformats.org/officeDocument/2006/relationships/image" Target="../media/image30.svg"/><Relationship Id="rId1" Type="http://schemas.openxmlformats.org/officeDocument/2006/relationships/slideLayout" Target="../slideLayouts/slideLayout7.xml"/><Relationship Id="rId6" Type="http://schemas.openxmlformats.org/officeDocument/2006/relationships/image" Target="../media/image87.png"/><Relationship Id="rId11" Type="http://schemas.openxmlformats.org/officeDocument/2006/relationships/image" Target="../media/image91.png"/><Relationship Id="rId5" Type="http://schemas.openxmlformats.org/officeDocument/2006/relationships/image" Target="../media/image86.svg"/><Relationship Id="rId15" Type="http://schemas.openxmlformats.org/officeDocument/2006/relationships/image" Target="../media/image56.png"/><Relationship Id="rId23" Type="http://schemas.openxmlformats.org/officeDocument/2006/relationships/image" Target="../media/image18.png"/><Relationship Id="rId10" Type="http://schemas.openxmlformats.org/officeDocument/2006/relationships/image" Target="../media/image90.svg"/><Relationship Id="rId19" Type="http://schemas.openxmlformats.org/officeDocument/2006/relationships/image" Target="../media/image29.png"/><Relationship Id="rId4" Type="http://schemas.openxmlformats.org/officeDocument/2006/relationships/image" Target="../media/image85.png"/><Relationship Id="rId9" Type="http://schemas.openxmlformats.org/officeDocument/2006/relationships/image" Target="../media/image89.png"/><Relationship Id="rId14" Type="http://schemas.openxmlformats.org/officeDocument/2006/relationships/image" Target="../media/image94.svg"/><Relationship Id="rId22" Type="http://schemas.openxmlformats.org/officeDocument/2006/relationships/image" Target="../media/image16.svg"/></Relationships>
</file>

<file path=ppt/slides/_rels/slide28.xml.rels><?xml version="1.0" encoding="UTF-8" standalone="yes"?>
<Relationships xmlns="http://schemas.openxmlformats.org/package/2006/relationships"><Relationship Id="rId8" Type="http://schemas.openxmlformats.org/officeDocument/2006/relationships/image" Target="../media/image95.jpeg"/><Relationship Id="rId3" Type="http://schemas.openxmlformats.org/officeDocument/2006/relationships/image" Target="../media/image6.svg"/><Relationship Id="rId7"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24.svg"/><Relationship Id="rId10" Type="http://schemas.openxmlformats.org/officeDocument/2006/relationships/image" Target="../media/image97.svg"/><Relationship Id="rId4" Type="http://schemas.openxmlformats.org/officeDocument/2006/relationships/image" Target="../media/image23.png"/><Relationship Id="rId9" Type="http://schemas.openxmlformats.org/officeDocument/2006/relationships/image" Target="../media/image96.png"/></Relationships>
</file>

<file path=ppt/slides/_rels/slide29.xml.rels><?xml version="1.0" encoding="UTF-8" standalone="yes"?>
<Relationships xmlns="http://schemas.openxmlformats.org/package/2006/relationships"><Relationship Id="rId8" Type="http://schemas.openxmlformats.org/officeDocument/2006/relationships/image" Target="../media/image82.svg"/><Relationship Id="rId3" Type="http://schemas.openxmlformats.org/officeDocument/2006/relationships/image" Target="../media/image18.png"/><Relationship Id="rId7" Type="http://schemas.openxmlformats.org/officeDocument/2006/relationships/image" Target="../media/image81.png"/><Relationship Id="rId12" Type="http://schemas.openxmlformats.org/officeDocument/2006/relationships/image" Target="../media/image16.svg"/><Relationship Id="rId2" Type="http://schemas.openxmlformats.org/officeDocument/2006/relationships/image" Target="../media/image98.jpe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15.png"/><Relationship Id="rId5" Type="http://schemas.openxmlformats.org/officeDocument/2006/relationships/image" Target="../media/image24.svg"/><Relationship Id="rId10" Type="http://schemas.openxmlformats.org/officeDocument/2006/relationships/image" Target="../media/image57.svg"/><Relationship Id="rId4" Type="http://schemas.openxmlformats.org/officeDocument/2006/relationships/image" Target="../media/image23.png"/><Relationship Id="rId9" Type="http://schemas.openxmlformats.org/officeDocument/2006/relationships/image" Target="../media/image56.png"/></Relationships>
</file>

<file path=ppt/slides/_rels/slide3.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18.png"/><Relationship Id="rId3" Type="http://schemas.openxmlformats.org/officeDocument/2006/relationships/image" Target="../media/image6.svg"/><Relationship Id="rId7" Type="http://schemas.openxmlformats.org/officeDocument/2006/relationships/image" Target="../media/image30.svg"/><Relationship Id="rId12" Type="http://schemas.openxmlformats.org/officeDocument/2006/relationships/image" Target="../media/image20.svg"/><Relationship Id="rId17" Type="http://schemas.openxmlformats.org/officeDocument/2006/relationships/image" Target="../media/image16.svg"/><Relationship Id="rId2" Type="http://schemas.openxmlformats.org/officeDocument/2006/relationships/image" Target="../media/image5.pn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19.png"/><Relationship Id="rId5" Type="http://schemas.openxmlformats.org/officeDocument/2006/relationships/image" Target="../media/image8.svg"/><Relationship Id="rId15" Type="http://schemas.openxmlformats.org/officeDocument/2006/relationships/image" Target="../media/image14.svg"/><Relationship Id="rId10" Type="http://schemas.openxmlformats.org/officeDocument/2006/relationships/image" Target="../media/image17.png"/><Relationship Id="rId4" Type="http://schemas.openxmlformats.org/officeDocument/2006/relationships/image" Target="../media/image7.png"/><Relationship Id="rId9" Type="http://schemas.openxmlformats.org/officeDocument/2006/relationships/image" Target="../media/image32.svg"/><Relationship Id="rId14" Type="http://schemas.openxmlformats.org/officeDocument/2006/relationships/image" Target="../media/image13.png"/></Relationships>
</file>

<file path=ppt/slides/_rels/slide30.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100.svg"/><Relationship Id="rId7" Type="http://schemas.openxmlformats.org/officeDocument/2006/relationships/image" Target="../media/image24.svg"/><Relationship Id="rId2" Type="http://schemas.openxmlformats.org/officeDocument/2006/relationships/image" Target="../media/image99.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17.png"/><Relationship Id="rId4" Type="http://schemas.openxmlformats.org/officeDocument/2006/relationships/image" Target="../media/image18.png"/><Relationship Id="rId9" Type="http://schemas.openxmlformats.org/officeDocument/2006/relationships/image" Target="../media/image102.svg"/></Relationships>
</file>

<file path=ppt/slides/_rels/slide31.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6.svg"/><Relationship Id="rId7"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57.svg"/><Relationship Id="rId5" Type="http://schemas.openxmlformats.org/officeDocument/2006/relationships/image" Target="../media/image24.svg"/><Relationship Id="rId10" Type="http://schemas.openxmlformats.org/officeDocument/2006/relationships/image" Target="../media/image56.png"/><Relationship Id="rId4" Type="http://schemas.openxmlformats.org/officeDocument/2006/relationships/image" Target="../media/image23.png"/><Relationship Id="rId9" Type="http://schemas.openxmlformats.org/officeDocument/2006/relationships/image" Target="../media/image104.svg"/></Relationships>
</file>

<file path=ppt/slides/_rels/slide32.xml.rels><?xml version="1.0" encoding="UTF-8" standalone="yes"?>
<Relationships xmlns="http://schemas.openxmlformats.org/package/2006/relationships"><Relationship Id="rId8" Type="http://schemas.openxmlformats.org/officeDocument/2006/relationships/image" Target="../media/image107.svg"/><Relationship Id="rId3" Type="http://schemas.openxmlformats.org/officeDocument/2006/relationships/image" Target="../media/image24.svg"/><Relationship Id="rId7" Type="http://schemas.openxmlformats.org/officeDocument/2006/relationships/image" Target="../media/image106.png"/><Relationship Id="rId12" Type="http://schemas.openxmlformats.org/officeDocument/2006/relationships/image" Target="../media/image57.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105.jpeg"/><Relationship Id="rId11" Type="http://schemas.openxmlformats.org/officeDocument/2006/relationships/image" Target="../media/image56.png"/><Relationship Id="rId5" Type="http://schemas.openxmlformats.org/officeDocument/2006/relationships/image" Target="../media/image18.png"/><Relationship Id="rId10" Type="http://schemas.openxmlformats.org/officeDocument/2006/relationships/image" Target="../media/image16.svg"/><Relationship Id="rId4" Type="http://schemas.openxmlformats.org/officeDocument/2006/relationships/image" Target="../media/image17.png"/><Relationship Id="rId9" Type="http://schemas.openxmlformats.org/officeDocument/2006/relationships/image" Target="../media/image15.png"/></Relationships>
</file>

<file path=ppt/slides/_rels/slide3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93.png"/><Relationship Id="rId18" Type="http://schemas.openxmlformats.org/officeDocument/2006/relationships/image" Target="../media/image24.svg"/><Relationship Id="rId3" Type="http://schemas.openxmlformats.org/officeDocument/2006/relationships/image" Target="../media/image84.svg"/><Relationship Id="rId21" Type="http://schemas.openxmlformats.org/officeDocument/2006/relationships/image" Target="../media/image15.png"/><Relationship Id="rId7" Type="http://schemas.openxmlformats.org/officeDocument/2006/relationships/image" Target="../media/image88.svg"/><Relationship Id="rId12" Type="http://schemas.openxmlformats.org/officeDocument/2006/relationships/image" Target="../media/image92.svg"/><Relationship Id="rId17" Type="http://schemas.openxmlformats.org/officeDocument/2006/relationships/image" Target="../media/image23.png"/><Relationship Id="rId2" Type="http://schemas.openxmlformats.org/officeDocument/2006/relationships/image" Target="../media/image83.png"/><Relationship Id="rId16" Type="http://schemas.openxmlformats.org/officeDocument/2006/relationships/image" Target="../media/image57.svg"/><Relationship Id="rId20" Type="http://schemas.openxmlformats.org/officeDocument/2006/relationships/image" Target="../media/image30.svg"/><Relationship Id="rId1" Type="http://schemas.openxmlformats.org/officeDocument/2006/relationships/slideLayout" Target="../slideLayouts/slideLayout7.xml"/><Relationship Id="rId6" Type="http://schemas.openxmlformats.org/officeDocument/2006/relationships/image" Target="../media/image87.png"/><Relationship Id="rId11" Type="http://schemas.openxmlformats.org/officeDocument/2006/relationships/image" Target="../media/image91.png"/><Relationship Id="rId5" Type="http://schemas.openxmlformats.org/officeDocument/2006/relationships/image" Target="../media/image86.svg"/><Relationship Id="rId15" Type="http://schemas.openxmlformats.org/officeDocument/2006/relationships/image" Target="../media/image56.png"/><Relationship Id="rId23" Type="http://schemas.openxmlformats.org/officeDocument/2006/relationships/image" Target="../media/image18.png"/><Relationship Id="rId10" Type="http://schemas.openxmlformats.org/officeDocument/2006/relationships/image" Target="../media/image90.svg"/><Relationship Id="rId19" Type="http://schemas.openxmlformats.org/officeDocument/2006/relationships/image" Target="../media/image29.png"/><Relationship Id="rId4" Type="http://schemas.openxmlformats.org/officeDocument/2006/relationships/image" Target="../media/image85.png"/><Relationship Id="rId9" Type="http://schemas.openxmlformats.org/officeDocument/2006/relationships/image" Target="../media/image89.png"/><Relationship Id="rId14" Type="http://schemas.openxmlformats.org/officeDocument/2006/relationships/image" Target="../media/image94.svg"/><Relationship Id="rId22" Type="http://schemas.openxmlformats.org/officeDocument/2006/relationships/image" Target="../media/image16.svg"/></Relationships>
</file>

<file path=ppt/slides/_rels/slide34.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91.png"/><Relationship Id="rId18" Type="http://schemas.openxmlformats.org/officeDocument/2006/relationships/image" Target="../media/image24.svg"/><Relationship Id="rId3" Type="http://schemas.openxmlformats.org/officeDocument/2006/relationships/image" Target="../media/image57.svg"/><Relationship Id="rId21" Type="http://schemas.openxmlformats.org/officeDocument/2006/relationships/image" Target="../media/image15.png"/><Relationship Id="rId7" Type="http://schemas.openxmlformats.org/officeDocument/2006/relationships/image" Target="../media/image86.svg"/><Relationship Id="rId12" Type="http://schemas.openxmlformats.org/officeDocument/2006/relationships/image" Target="../media/image90.svg"/><Relationship Id="rId17" Type="http://schemas.openxmlformats.org/officeDocument/2006/relationships/image" Target="../media/image23.png"/><Relationship Id="rId2" Type="http://schemas.openxmlformats.org/officeDocument/2006/relationships/image" Target="../media/image56.png"/><Relationship Id="rId16" Type="http://schemas.openxmlformats.org/officeDocument/2006/relationships/image" Target="../media/image94.svg"/><Relationship Id="rId20" Type="http://schemas.openxmlformats.org/officeDocument/2006/relationships/image" Target="../media/image30.svg"/><Relationship Id="rId1" Type="http://schemas.openxmlformats.org/officeDocument/2006/relationships/slideLayout" Target="../slideLayouts/slideLayout7.xml"/><Relationship Id="rId6" Type="http://schemas.openxmlformats.org/officeDocument/2006/relationships/image" Target="../media/image85.png"/><Relationship Id="rId11" Type="http://schemas.openxmlformats.org/officeDocument/2006/relationships/image" Target="../media/image89.png"/><Relationship Id="rId5" Type="http://schemas.openxmlformats.org/officeDocument/2006/relationships/image" Target="../media/image84.svg"/><Relationship Id="rId15" Type="http://schemas.openxmlformats.org/officeDocument/2006/relationships/image" Target="../media/image93.png"/><Relationship Id="rId23" Type="http://schemas.openxmlformats.org/officeDocument/2006/relationships/image" Target="../media/image18.png"/><Relationship Id="rId10" Type="http://schemas.openxmlformats.org/officeDocument/2006/relationships/image" Target="../media/image17.png"/><Relationship Id="rId19" Type="http://schemas.openxmlformats.org/officeDocument/2006/relationships/image" Target="../media/image29.png"/><Relationship Id="rId4" Type="http://schemas.openxmlformats.org/officeDocument/2006/relationships/image" Target="../media/image83.png"/><Relationship Id="rId9" Type="http://schemas.openxmlformats.org/officeDocument/2006/relationships/image" Target="../media/image88.svg"/><Relationship Id="rId14" Type="http://schemas.openxmlformats.org/officeDocument/2006/relationships/image" Target="../media/image92.svg"/><Relationship Id="rId22" Type="http://schemas.openxmlformats.org/officeDocument/2006/relationships/image" Target="../media/image16.svg"/></Relationships>
</file>

<file path=ppt/slides/_rels/slide35.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106.png"/><Relationship Id="rId3" Type="http://schemas.openxmlformats.org/officeDocument/2006/relationships/image" Target="../media/image6.svg"/><Relationship Id="rId7" Type="http://schemas.openxmlformats.org/officeDocument/2006/relationships/image" Target="../media/image18.png"/><Relationship Id="rId12" Type="http://schemas.openxmlformats.org/officeDocument/2006/relationships/image" Target="../media/image108.jpe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80.svg"/><Relationship Id="rId5" Type="http://schemas.openxmlformats.org/officeDocument/2006/relationships/image" Target="../media/image24.svg"/><Relationship Id="rId10" Type="http://schemas.openxmlformats.org/officeDocument/2006/relationships/image" Target="../media/image79.png"/><Relationship Id="rId4" Type="http://schemas.openxmlformats.org/officeDocument/2006/relationships/image" Target="../media/image23.png"/><Relationship Id="rId9" Type="http://schemas.openxmlformats.org/officeDocument/2006/relationships/image" Target="../media/image30.svg"/><Relationship Id="rId14" Type="http://schemas.openxmlformats.org/officeDocument/2006/relationships/image" Target="../media/image107.svg"/></Relationships>
</file>

<file path=ppt/slides/_rels/slide36.xml.rels><?xml version="1.0" encoding="UTF-8" standalone="yes"?>
<Relationships xmlns="http://schemas.openxmlformats.org/package/2006/relationships"><Relationship Id="rId8" Type="http://schemas.openxmlformats.org/officeDocument/2006/relationships/image" Target="../media/image109.jpeg"/><Relationship Id="rId3" Type="http://schemas.openxmlformats.org/officeDocument/2006/relationships/image" Target="../media/image6.svg"/><Relationship Id="rId7" Type="http://schemas.openxmlformats.org/officeDocument/2006/relationships/image" Target="../media/image18.png"/><Relationship Id="rId12" Type="http://schemas.openxmlformats.org/officeDocument/2006/relationships/image" Target="../media/image57.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56.png"/><Relationship Id="rId5" Type="http://schemas.openxmlformats.org/officeDocument/2006/relationships/image" Target="../media/image24.svg"/><Relationship Id="rId10" Type="http://schemas.openxmlformats.org/officeDocument/2006/relationships/image" Target="../media/image16.svg"/><Relationship Id="rId4" Type="http://schemas.openxmlformats.org/officeDocument/2006/relationships/image" Target="../media/image23.png"/><Relationship Id="rId9" Type="http://schemas.openxmlformats.org/officeDocument/2006/relationships/image" Target="../media/image15.png"/></Relationships>
</file>

<file path=ppt/slides/_rels/slide37.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24.svg"/><Relationship Id="rId7" Type="http://schemas.openxmlformats.org/officeDocument/2006/relationships/image" Target="../media/image16.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8.png"/><Relationship Id="rId10" Type="http://schemas.openxmlformats.org/officeDocument/2006/relationships/image" Target="../media/image110.png"/><Relationship Id="rId4" Type="http://schemas.openxmlformats.org/officeDocument/2006/relationships/image" Target="../media/image17.png"/><Relationship Id="rId9" Type="http://schemas.openxmlformats.org/officeDocument/2006/relationships/image" Target="../media/image57.svg"/></Relationships>
</file>

<file path=ppt/slides/_rels/slide3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57.svg"/><Relationship Id="rId7" Type="http://schemas.openxmlformats.org/officeDocument/2006/relationships/image" Target="../media/image18.pn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112.svg"/><Relationship Id="rId5" Type="http://schemas.openxmlformats.org/officeDocument/2006/relationships/image" Target="../media/image24.svg"/><Relationship Id="rId10" Type="http://schemas.openxmlformats.org/officeDocument/2006/relationships/image" Target="../media/image111.png"/><Relationship Id="rId4" Type="http://schemas.openxmlformats.org/officeDocument/2006/relationships/image" Target="../media/image23.png"/><Relationship Id="rId9" Type="http://schemas.openxmlformats.org/officeDocument/2006/relationships/image" Target="../media/image16.svg"/></Relationships>
</file>

<file path=ppt/slides/_rels/slide39.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93.png"/><Relationship Id="rId18" Type="http://schemas.openxmlformats.org/officeDocument/2006/relationships/image" Target="../media/image24.svg"/><Relationship Id="rId3" Type="http://schemas.openxmlformats.org/officeDocument/2006/relationships/image" Target="../media/image84.svg"/><Relationship Id="rId21" Type="http://schemas.openxmlformats.org/officeDocument/2006/relationships/image" Target="../media/image15.png"/><Relationship Id="rId7" Type="http://schemas.openxmlformats.org/officeDocument/2006/relationships/image" Target="../media/image88.svg"/><Relationship Id="rId12" Type="http://schemas.openxmlformats.org/officeDocument/2006/relationships/image" Target="../media/image92.svg"/><Relationship Id="rId17" Type="http://schemas.openxmlformats.org/officeDocument/2006/relationships/image" Target="../media/image23.png"/><Relationship Id="rId2" Type="http://schemas.openxmlformats.org/officeDocument/2006/relationships/image" Target="../media/image83.png"/><Relationship Id="rId16" Type="http://schemas.openxmlformats.org/officeDocument/2006/relationships/image" Target="../media/image57.svg"/><Relationship Id="rId20" Type="http://schemas.openxmlformats.org/officeDocument/2006/relationships/image" Target="../media/image30.svg"/><Relationship Id="rId1" Type="http://schemas.openxmlformats.org/officeDocument/2006/relationships/slideLayout" Target="../slideLayouts/slideLayout7.xml"/><Relationship Id="rId6" Type="http://schemas.openxmlformats.org/officeDocument/2006/relationships/image" Target="../media/image87.png"/><Relationship Id="rId11" Type="http://schemas.openxmlformats.org/officeDocument/2006/relationships/image" Target="../media/image91.png"/><Relationship Id="rId5" Type="http://schemas.openxmlformats.org/officeDocument/2006/relationships/image" Target="../media/image86.svg"/><Relationship Id="rId15" Type="http://schemas.openxmlformats.org/officeDocument/2006/relationships/image" Target="../media/image56.png"/><Relationship Id="rId23" Type="http://schemas.openxmlformats.org/officeDocument/2006/relationships/image" Target="../media/image18.png"/><Relationship Id="rId10" Type="http://schemas.openxmlformats.org/officeDocument/2006/relationships/image" Target="../media/image90.svg"/><Relationship Id="rId19" Type="http://schemas.openxmlformats.org/officeDocument/2006/relationships/image" Target="../media/image29.png"/><Relationship Id="rId4" Type="http://schemas.openxmlformats.org/officeDocument/2006/relationships/image" Target="../media/image85.png"/><Relationship Id="rId9" Type="http://schemas.openxmlformats.org/officeDocument/2006/relationships/image" Target="../media/image89.png"/><Relationship Id="rId14" Type="http://schemas.openxmlformats.org/officeDocument/2006/relationships/image" Target="../media/image94.svg"/><Relationship Id="rId22" Type="http://schemas.openxmlformats.org/officeDocument/2006/relationships/image" Target="../media/image16.sv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30.svg"/><Relationship Id="rId18" Type="http://schemas.openxmlformats.org/officeDocument/2006/relationships/image" Target="../media/image17.png"/><Relationship Id="rId26" Type="http://schemas.openxmlformats.org/officeDocument/2006/relationships/image" Target="../media/image46.png"/><Relationship Id="rId3" Type="http://schemas.openxmlformats.org/officeDocument/2006/relationships/image" Target="../media/image34.svg"/><Relationship Id="rId21" Type="http://schemas.openxmlformats.org/officeDocument/2006/relationships/image" Target="../media/image41.png"/><Relationship Id="rId7" Type="http://schemas.openxmlformats.org/officeDocument/2006/relationships/image" Target="../media/image36.svg"/><Relationship Id="rId12" Type="http://schemas.openxmlformats.org/officeDocument/2006/relationships/image" Target="../media/image29.png"/><Relationship Id="rId17" Type="http://schemas.openxmlformats.org/officeDocument/2006/relationships/image" Target="../media/image32.svg"/><Relationship Id="rId25" Type="http://schemas.openxmlformats.org/officeDocument/2006/relationships/image" Target="../media/image45.png"/><Relationship Id="rId2" Type="http://schemas.openxmlformats.org/officeDocument/2006/relationships/image" Target="../media/image33.png"/><Relationship Id="rId16" Type="http://schemas.openxmlformats.org/officeDocument/2006/relationships/image" Target="../media/image31.png"/><Relationship Id="rId20" Type="http://schemas.openxmlformats.org/officeDocument/2006/relationships/image" Target="../media/image40.jpeg"/><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8.svg"/><Relationship Id="rId24" Type="http://schemas.openxmlformats.org/officeDocument/2006/relationships/image" Target="../media/image44.png"/><Relationship Id="rId5" Type="http://schemas.openxmlformats.org/officeDocument/2006/relationships/image" Target="../media/image2.svg"/><Relationship Id="rId15" Type="http://schemas.openxmlformats.org/officeDocument/2006/relationships/image" Target="../media/image38.svg"/><Relationship Id="rId23" Type="http://schemas.openxmlformats.org/officeDocument/2006/relationships/image" Target="../media/image43.png"/><Relationship Id="rId10" Type="http://schemas.openxmlformats.org/officeDocument/2006/relationships/image" Target="../media/image7.png"/><Relationship Id="rId19" Type="http://schemas.openxmlformats.org/officeDocument/2006/relationships/image" Target="../media/image39.png"/><Relationship Id="rId4" Type="http://schemas.openxmlformats.org/officeDocument/2006/relationships/image" Target="../media/image1.png"/><Relationship Id="rId9" Type="http://schemas.openxmlformats.org/officeDocument/2006/relationships/image" Target="../media/image6.svg"/><Relationship Id="rId14" Type="http://schemas.openxmlformats.org/officeDocument/2006/relationships/image" Target="../media/image37.png"/><Relationship Id="rId22" Type="http://schemas.openxmlformats.org/officeDocument/2006/relationships/image" Target="../media/image42.png"/><Relationship Id="rId27" Type="http://schemas.openxmlformats.org/officeDocument/2006/relationships/image" Target="../media/image18.png"/></Relationships>
</file>

<file path=ppt/slides/_rels/slide40.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93.png"/><Relationship Id="rId18" Type="http://schemas.openxmlformats.org/officeDocument/2006/relationships/image" Target="../media/image24.svg"/><Relationship Id="rId3" Type="http://schemas.openxmlformats.org/officeDocument/2006/relationships/image" Target="../media/image84.svg"/><Relationship Id="rId21" Type="http://schemas.openxmlformats.org/officeDocument/2006/relationships/image" Target="../media/image15.png"/><Relationship Id="rId7" Type="http://schemas.openxmlformats.org/officeDocument/2006/relationships/image" Target="../media/image88.svg"/><Relationship Id="rId12" Type="http://schemas.openxmlformats.org/officeDocument/2006/relationships/image" Target="../media/image92.svg"/><Relationship Id="rId17" Type="http://schemas.openxmlformats.org/officeDocument/2006/relationships/image" Target="../media/image23.png"/><Relationship Id="rId2" Type="http://schemas.openxmlformats.org/officeDocument/2006/relationships/image" Target="../media/image83.png"/><Relationship Id="rId16" Type="http://schemas.openxmlformats.org/officeDocument/2006/relationships/image" Target="../media/image57.svg"/><Relationship Id="rId20" Type="http://schemas.openxmlformats.org/officeDocument/2006/relationships/image" Target="../media/image30.svg"/><Relationship Id="rId1" Type="http://schemas.openxmlformats.org/officeDocument/2006/relationships/slideLayout" Target="../slideLayouts/slideLayout7.xml"/><Relationship Id="rId6" Type="http://schemas.openxmlformats.org/officeDocument/2006/relationships/image" Target="../media/image87.png"/><Relationship Id="rId11" Type="http://schemas.openxmlformats.org/officeDocument/2006/relationships/image" Target="../media/image91.png"/><Relationship Id="rId5" Type="http://schemas.openxmlformats.org/officeDocument/2006/relationships/image" Target="../media/image86.svg"/><Relationship Id="rId15" Type="http://schemas.openxmlformats.org/officeDocument/2006/relationships/image" Target="../media/image56.png"/><Relationship Id="rId23" Type="http://schemas.openxmlformats.org/officeDocument/2006/relationships/image" Target="../media/image18.png"/><Relationship Id="rId10" Type="http://schemas.openxmlformats.org/officeDocument/2006/relationships/image" Target="../media/image90.svg"/><Relationship Id="rId19" Type="http://schemas.openxmlformats.org/officeDocument/2006/relationships/image" Target="../media/image29.png"/><Relationship Id="rId4" Type="http://schemas.openxmlformats.org/officeDocument/2006/relationships/image" Target="../media/image85.png"/><Relationship Id="rId9" Type="http://schemas.openxmlformats.org/officeDocument/2006/relationships/image" Target="../media/image89.png"/><Relationship Id="rId14" Type="http://schemas.openxmlformats.org/officeDocument/2006/relationships/image" Target="../media/image94.svg"/><Relationship Id="rId22" Type="http://schemas.openxmlformats.org/officeDocument/2006/relationships/image" Target="../media/image16.svg"/></Relationships>
</file>

<file path=ppt/slides/_rels/slide41.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93.png"/><Relationship Id="rId18" Type="http://schemas.openxmlformats.org/officeDocument/2006/relationships/image" Target="../media/image24.svg"/><Relationship Id="rId3" Type="http://schemas.openxmlformats.org/officeDocument/2006/relationships/image" Target="../media/image84.svg"/><Relationship Id="rId21" Type="http://schemas.openxmlformats.org/officeDocument/2006/relationships/image" Target="../media/image15.png"/><Relationship Id="rId7" Type="http://schemas.openxmlformats.org/officeDocument/2006/relationships/image" Target="../media/image88.svg"/><Relationship Id="rId12" Type="http://schemas.openxmlformats.org/officeDocument/2006/relationships/image" Target="../media/image92.svg"/><Relationship Id="rId17" Type="http://schemas.openxmlformats.org/officeDocument/2006/relationships/image" Target="../media/image23.png"/><Relationship Id="rId2" Type="http://schemas.openxmlformats.org/officeDocument/2006/relationships/image" Target="../media/image83.png"/><Relationship Id="rId16" Type="http://schemas.openxmlformats.org/officeDocument/2006/relationships/image" Target="../media/image57.svg"/><Relationship Id="rId20" Type="http://schemas.openxmlformats.org/officeDocument/2006/relationships/image" Target="../media/image30.svg"/><Relationship Id="rId1" Type="http://schemas.openxmlformats.org/officeDocument/2006/relationships/slideLayout" Target="../slideLayouts/slideLayout7.xml"/><Relationship Id="rId6" Type="http://schemas.openxmlformats.org/officeDocument/2006/relationships/image" Target="../media/image87.png"/><Relationship Id="rId11" Type="http://schemas.openxmlformats.org/officeDocument/2006/relationships/image" Target="../media/image91.png"/><Relationship Id="rId5" Type="http://schemas.openxmlformats.org/officeDocument/2006/relationships/image" Target="../media/image86.svg"/><Relationship Id="rId15" Type="http://schemas.openxmlformats.org/officeDocument/2006/relationships/image" Target="../media/image56.png"/><Relationship Id="rId23" Type="http://schemas.openxmlformats.org/officeDocument/2006/relationships/image" Target="../media/image18.png"/><Relationship Id="rId10" Type="http://schemas.openxmlformats.org/officeDocument/2006/relationships/image" Target="../media/image90.svg"/><Relationship Id="rId19" Type="http://schemas.openxmlformats.org/officeDocument/2006/relationships/image" Target="../media/image29.png"/><Relationship Id="rId4" Type="http://schemas.openxmlformats.org/officeDocument/2006/relationships/image" Target="../media/image85.png"/><Relationship Id="rId9" Type="http://schemas.openxmlformats.org/officeDocument/2006/relationships/image" Target="../media/image89.png"/><Relationship Id="rId14" Type="http://schemas.openxmlformats.org/officeDocument/2006/relationships/image" Target="../media/image94.svg"/><Relationship Id="rId22" Type="http://schemas.openxmlformats.org/officeDocument/2006/relationships/image" Target="../media/image16.svg"/></Relationships>
</file>

<file path=ppt/slides/_rels/slide42.xml.rels><?xml version="1.0" encoding="UTF-8" standalone="yes"?>
<Relationships xmlns="http://schemas.openxmlformats.org/package/2006/relationships"><Relationship Id="rId8" Type="http://schemas.openxmlformats.org/officeDocument/2006/relationships/image" Target="../media/image88.svg"/><Relationship Id="rId13" Type="http://schemas.openxmlformats.org/officeDocument/2006/relationships/image" Target="../media/image92.svg"/><Relationship Id="rId18" Type="http://schemas.openxmlformats.org/officeDocument/2006/relationships/image" Target="../media/image23.png"/><Relationship Id="rId3" Type="http://schemas.openxmlformats.org/officeDocument/2006/relationships/image" Target="../media/image83.png"/><Relationship Id="rId21" Type="http://schemas.openxmlformats.org/officeDocument/2006/relationships/image" Target="../media/image30.svg"/><Relationship Id="rId7" Type="http://schemas.openxmlformats.org/officeDocument/2006/relationships/image" Target="../media/image87.png"/><Relationship Id="rId12" Type="http://schemas.openxmlformats.org/officeDocument/2006/relationships/image" Target="../media/image91.png"/><Relationship Id="rId17" Type="http://schemas.openxmlformats.org/officeDocument/2006/relationships/image" Target="../media/image57.svg"/><Relationship Id="rId2" Type="http://schemas.openxmlformats.org/officeDocument/2006/relationships/image" Target="../media/image113.jpeg"/><Relationship Id="rId16" Type="http://schemas.openxmlformats.org/officeDocument/2006/relationships/image" Target="../media/image56.png"/><Relationship Id="rId20"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86.svg"/><Relationship Id="rId11" Type="http://schemas.openxmlformats.org/officeDocument/2006/relationships/image" Target="../media/image90.svg"/><Relationship Id="rId24" Type="http://schemas.openxmlformats.org/officeDocument/2006/relationships/image" Target="../media/image18.png"/><Relationship Id="rId5" Type="http://schemas.openxmlformats.org/officeDocument/2006/relationships/image" Target="../media/image85.png"/><Relationship Id="rId15" Type="http://schemas.openxmlformats.org/officeDocument/2006/relationships/image" Target="../media/image94.svg"/><Relationship Id="rId23" Type="http://schemas.openxmlformats.org/officeDocument/2006/relationships/image" Target="../media/image16.svg"/><Relationship Id="rId10" Type="http://schemas.openxmlformats.org/officeDocument/2006/relationships/image" Target="../media/image89.png"/><Relationship Id="rId19" Type="http://schemas.openxmlformats.org/officeDocument/2006/relationships/image" Target="../media/image24.svg"/><Relationship Id="rId4" Type="http://schemas.openxmlformats.org/officeDocument/2006/relationships/image" Target="../media/image84.svg"/><Relationship Id="rId9" Type="http://schemas.openxmlformats.org/officeDocument/2006/relationships/image" Target="../media/image17.png"/><Relationship Id="rId14" Type="http://schemas.openxmlformats.org/officeDocument/2006/relationships/image" Target="../media/image93.png"/><Relationship Id="rId22" Type="http://schemas.openxmlformats.org/officeDocument/2006/relationships/image" Target="../media/image15.png"/></Relationships>
</file>

<file path=ppt/slides/_rels/slide4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93.png"/><Relationship Id="rId18" Type="http://schemas.openxmlformats.org/officeDocument/2006/relationships/image" Target="../media/image24.svg"/><Relationship Id="rId3" Type="http://schemas.openxmlformats.org/officeDocument/2006/relationships/image" Target="../media/image84.svg"/><Relationship Id="rId21" Type="http://schemas.openxmlformats.org/officeDocument/2006/relationships/image" Target="../media/image15.png"/><Relationship Id="rId7" Type="http://schemas.openxmlformats.org/officeDocument/2006/relationships/image" Target="../media/image88.svg"/><Relationship Id="rId12" Type="http://schemas.openxmlformats.org/officeDocument/2006/relationships/image" Target="../media/image92.svg"/><Relationship Id="rId17" Type="http://schemas.openxmlformats.org/officeDocument/2006/relationships/image" Target="../media/image23.png"/><Relationship Id="rId2" Type="http://schemas.openxmlformats.org/officeDocument/2006/relationships/image" Target="../media/image83.png"/><Relationship Id="rId16" Type="http://schemas.openxmlformats.org/officeDocument/2006/relationships/image" Target="../media/image57.svg"/><Relationship Id="rId20" Type="http://schemas.openxmlformats.org/officeDocument/2006/relationships/image" Target="../media/image30.svg"/><Relationship Id="rId1" Type="http://schemas.openxmlformats.org/officeDocument/2006/relationships/slideLayout" Target="../slideLayouts/slideLayout7.xml"/><Relationship Id="rId6" Type="http://schemas.openxmlformats.org/officeDocument/2006/relationships/image" Target="../media/image87.png"/><Relationship Id="rId11" Type="http://schemas.openxmlformats.org/officeDocument/2006/relationships/image" Target="../media/image91.png"/><Relationship Id="rId5" Type="http://schemas.openxmlformats.org/officeDocument/2006/relationships/image" Target="../media/image86.svg"/><Relationship Id="rId15" Type="http://schemas.openxmlformats.org/officeDocument/2006/relationships/image" Target="../media/image56.png"/><Relationship Id="rId23" Type="http://schemas.openxmlformats.org/officeDocument/2006/relationships/image" Target="../media/image18.png"/><Relationship Id="rId10" Type="http://schemas.openxmlformats.org/officeDocument/2006/relationships/image" Target="../media/image90.svg"/><Relationship Id="rId19" Type="http://schemas.openxmlformats.org/officeDocument/2006/relationships/image" Target="../media/image29.png"/><Relationship Id="rId4" Type="http://schemas.openxmlformats.org/officeDocument/2006/relationships/image" Target="../media/image85.png"/><Relationship Id="rId9" Type="http://schemas.openxmlformats.org/officeDocument/2006/relationships/image" Target="../media/image89.png"/><Relationship Id="rId14" Type="http://schemas.openxmlformats.org/officeDocument/2006/relationships/image" Target="../media/image94.svg"/><Relationship Id="rId22" Type="http://schemas.openxmlformats.org/officeDocument/2006/relationships/image" Target="../media/image16.svg"/></Relationships>
</file>

<file path=ppt/slides/_rels/slide44.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114.jpeg"/><Relationship Id="rId3" Type="http://schemas.openxmlformats.org/officeDocument/2006/relationships/image" Target="../media/image17.png"/><Relationship Id="rId7" Type="http://schemas.openxmlformats.org/officeDocument/2006/relationships/image" Target="../media/image24.svg"/><Relationship Id="rId12" Type="http://schemas.openxmlformats.org/officeDocument/2006/relationships/image" Target="../media/image18.png"/><Relationship Id="rId2" Type="http://schemas.openxmlformats.org/officeDocument/2006/relationships/slideLayout" Target="../slideLayouts/slideLayout7.xml"/><Relationship Id="rId1" Type="http://schemas.openxmlformats.org/officeDocument/2006/relationships/video" Target="https://www.youtube.com/embed/LS3XGUZzLuI?feature=oembed" TargetMode="External"/><Relationship Id="rId6" Type="http://schemas.openxmlformats.org/officeDocument/2006/relationships/image" Target="../media/image23.png"/><Relationship Id="rId11" Type="http://schemas.openxmlformats.org/officeDocument/2006/relationships/image" Target="../media/image16.svg"/><Relationship Id="rId5" Type="http://schemas.openxmlformats.org/officeDocument/2006/relationships/image" Target="../media/image57.svg"/><Relationship Id="rId10" Type="http://schemas.openxmlformats.org/officeDocument/2006/relationships/image" Target="../media/image15.png"/><Relationship Id="rId4" Type="http://schemas.openxmlformats.org/officeDocument/2006/relationships/image" Target="../media/image56.png"/><Relationship Id="rId9" Type="http://schemas.openxmlformats.org/officeDocument/2006/relationships/image" Target="../media/image30.svg"/></Relationships>
</file>

<file path=ppt/slides/_rels/slide45.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116.svg"/><Relationship Id="rId3" Type="http://schemas.openxmlformats.org/officeDocument/2006/relationships/image" Target="../media/image56.png"/><Relationship Id="rId7" Type="http://schemas.openxmlformats.org/officeDocument/2006/relationships/image" Target="../media/image29.png"/><Relationship Id="rId12" Type="http://schemas.openxmlformats.org/officeDocument/2006/relationships/image" Target="../media/image115.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4.svg"/><Relationship Id="rId11" Type="http://schemas.openxmlformats.org/officeDocument/2006/relationships/image" Target="../media/image18.png"/><Relationship Id="rId5" Type="http://schemas.openxmlformats.org/officeDocument/2006/relationships/image" Target="../media/image23.png"/><Relationship Id="rId15" Type="http://schemas.openxmlformats.org/officeDocument/2006/relationships/image" Target="../media/image118.svg"/><Relationship Id="rId10" Type="http://schemas.openxmlformats.org/officeDocument/2006/relationships/image" Target="../media/image16.svg"/><Relationship Id="rId4" Type="http://schemas.openxmlformats.org/officeDocument/2006/relationships/image" Target="../media/image57.svg"/><Relationship Id="rId9" Type="http://schemas.openxmlformats.org/officeDocument/2006/relationships/image" Target="../media/image15.png"/><Relationship Id="rId14" Type="http://schemas.openxmlformats.org/officeDocument/2006/relationships/image" Target="../media/image117.png"/></Relationships>
</file>

<file path=ppt/slides/_rels/slide46.xml.rels><?xml version="1.0" encoding="UTF-8" standalone="yes"?>
<Relationships xmlns="http://schemas.openxmlformats.org/package/2006/relationships"><Relationship Id="rId8" Type="http://schemas.openxmlformats.org/officeDocument/2006/relationships/image" Target="../media/image121.png"/><Relationship Id="rId13" Type="http://schemas.openxmlformats.org/officeDocument/2006/relationships/hyperlink" Target="https://www.mdpi.com/2227-9709/6/4/47" TargetMode="External"/><Relationship Id="rId18" Type="http://schemas.openxmlformats.org/officeDocument/2006/relationships/image" Target="../media/image15.png"/><Relationship Id="rId3" Type="http://schemas.openxmlformats.org/officeDocument/2006/relationships/image" Target="../media/image120.svg"/><Relationship Id="rId7" Type="http://schemas.openxmlformats.org/officeDocument/2006/relationships/image" Target="../media/image8.svg"/><Relationship Id="rId12" Type="http://schemas.openxmlformats.org/officeDocument/2006/relationships/hyperlink" Target="https://journals.sagepub.com/doi/10.1177/0018726720949925" TargetMode="External"/><Relationship Id="rId17" Type="http://schemas.openxmlformats.org/officeDocument/2006/relationships/image" Target="../media/image18.png"/><Relationship Id="rId2" Type="http://schemas.openxmlformats.org/officeDocument/2006/relationships/image" Target="../media/image119.png"/><Relationship Id="rId16" Type="http://schemas.openxmlformats.org/officeDocument/2006/relationships/hyperlink" Target="https://collegeinfogeek.com/become-t-shaped-person/" TargetMode="External"/><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hyperlink" Target="https://www.sciencedirect.com/science/article/pii/S0166497221001632" TargetMode="External"/><Relationship Id="rId5" Type="http://schemas.openxmlformats.org/officeDocument/2006/relationships/image" Target="../media/image22.svg"/><Relationship Id="rId15" Type="http://schemas.openxmlformats.org/officeDocument/2006/relationships/hyperlink" Target="https://ec.europa.eu/social/main.jsp?catId=738&amp;langId=en&amp;pubId=8450&amp;furtherPubs=yes" TargetMode="External"/><Relationship Id="rId10" Type="http://schemas.openxmlformats.org/officeDocument/2006/relationships/image" Target="../media/image17.png"/><Relationship Id="rId19" Type="http://schemas.openxmlformats.org/officeDocument/2006/relationships/image" Target="../media/image16.svg"/><Relationship Id="rId4" Type="http://schemas.openxmlformats.org/officeDocument/2006/relationships/image" Target="../media/image21.png"/><Relationship Id="rId9" Type="http://schemas.openxmlformats.org/officeDocument/2006/relationships/image" Target="../media/image122.svg"/><Relationship Id="rId14" Type="http://schemas.openxmlformats.org/officeDocument/2006/relationships/hyperlink" Target="https://unesdoc.unesco.org/ark:/48223/pf0000367762" TargetMode="External"/></Relationships>
</file>

<file path=ppt/slides/_rels/slide47.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svg"/><Relationship Id="rId18" Type="http://schemas.openxmlformats.org/officeDocument/2006/relationships/image" Target="../media/image131.png"/><Relationship Id="rId3" Type="http://schemas.openxmlformats.org/officeDocument/2006/relationships/image" Target="../media/image2.svg"/><Relationship Id="rId21" Type="http://schemas.openxmlformats.org/officeDocument/2006/relationships/image" Target="../media/image134.svg"/><Relationship Id="rId7" Type="http://schemas.openxmlformats.org/officeDocument/2006/relationships/image" Target="../media/image6.svg"/><Relationship Id="rId12" Type="http://schemas.openxmlformats.org/officeDocument/2006/relationships/image" Target="../media/image7.png"/><Relationship Id="rId17" Type="http://schemas.openxmlformats.org/officeDocument/2006/relationships/image" Target="../media/image130.svg"/><Relationship Id="rId2" Type="http://schemas.openxmlformats.org/officeDocument/2006/relationships/image" Target="../media/image1.png"/><Relationship Id="rId16" Type="http://schemas.openxmlformats.org/officeDocument/2006/relationships/image" Target="../media/image129.png"/><Relationship Id="rId20" Type="http://schemas.openxmlformats.org/officeDocument/2006/relationships/image" Target="../media/image133.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26.svg"/><Relationship Id="rId5" Type="http://schemas.openxmlformats.org/officeDocument/2006/relationships/image" Target="../media/image124.svg"/><Relationship Id="rId15" Type="http://schemas.openxmlformats.org/officeDocument/2006/relationships/image" Target="../media/image128.svg"/><Relationship Id="rId10" Type="http://schemas.openxmlformats.org/officeDocument/2006/relationships/image" Target="../media/image125.png"/><Relationship Id="rId19" Type="http://schemas.openxmlformats.org/officeDocument/2006/relationships/image" Target="../media/image132.svg"/><Relationship Id="rId4" Type="http://schemas.openxmlformats.org/officeDocument/2006/relationships/image" Target="../media/image123.png"/><Relationship Id="rId9" Type="http://schemas.openxmlformats.org/officeDocument/2006/relationships/image" Target="../media/image4.svg"/><Relationship Id="rId14" Type="http://schemas.openxmlformats.org/officeDocument/2006/relationships/image" Target="../media/image127.png"/><Relationship Id="rId22"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30.svg"/><Relationship Id="rId3" Type="http://schemas.openxmlformats.org/officeDocument/2006/relationships/image" Target="../media/image20.svg"/><Relationship Id="rId7" Type="http://schemas.openxmlformats.org/officeDocument/2006/relationships/image" Target="../media/image48.svg"/><Relationship Id="rId12" Type="http://schemas.openxmlformats.org/officeDocument/2006/relationships/image" Target="../media/image29.png"/><Relationship Id="rId17" Type="http://schemas.openxmlformats.org/officeDocument/2006/relationships/image" Target="../media/image18.png"/><Relationship Id="rId2" Type="http://schemas.openxmlformats.org/officeDocument/2006/relationships/image" Target="../media/image19.png"/><Relationship Id="rId16"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24.svg"/><Relationship Id="rId5" Type="http://schemas.openxmlformats.org/officeDocument/2006/relationships/image" Target="../media/image22.svg"/><Relationship Id="rId15" Type="http://schemas.openxmlformats.org/officeDocument/2006/relationships/image" Target="../media/image52.svg"/><Relationship Id="rId10" Type="http://schemas.openxmlformats.org/officeDocument/2006/relationships/image" Target="../media/image23.png"/><Relationship Id="rId4" Type="http://schemas.openxmlformats.org/officeDocument/2006/relationships/image" Target="../media/image21.png"/><Relationship Id="rId9" Type="http://schemas.openxmlformats.org/officeDocument/2006/relationships/image" Target="../media/image50.svg"/><Relationship Id="rId14" Type="http://schemas.openxmlformats.org/officeDocument/2006/relationships/image" Target="../media/image51.png"/></Relationships>
</file>

<file path=ppt/slides/_rels/slide6.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4.svg"/><Relationship Id="rId7" Type="http://schemas.openxmlformats.org/officeDocument/2006/relationships/image" Target="../media/image18.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24.svg"/><Relationship Id="rId10" Type="http://schemas.openxmlformats.org/officeDocument/2006/relationships/image" Target="../media/image57.svg"/><Relationship Id="rId4" Type="http://schemas.openxmlformats.org/officeDocument/2006/relationships/image" Target="../media/image23.png"/><Relationship Id="rId9" Type="http://schemas.openxmlformats.org/officeDocument/2006/relationships/image" Target="../media/image56.png"/></Relationships>
</file>

<file path=ppt/slides/_rels/slide7.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4.svg"/><Relationship Id="rId7" Type="http://schemas.openxmlformats.org/officeDocument/2006/relationships/image" Target="../media/image18.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24.svg"/><Relationship Id="rId10" Type="http://schemas.openxmlformats.org/officeDocument/2006/relationships/image" Target="../media/image58.jpg"/><Relationship Id="rId4" Type="http://schemas.openxmlformats.org/officeDocument/2006/relationships/image" Target="../media/image23.png"/><Relationship Id="rId9" Type="http://schemas.openxmlformats.org/officeDocument/2006/relationships/image" Target="../media/image57.svg"/></Relationships>
</file>

<file path=ppt/slides/_rels/slide8.xml.rels><?xml version="1.0" encoding="UTF-8" standalone="yes"?>
<Relationships xmlns="http://schemas.openxmlformats.org/package/2006/relationships"><Relationship Id="rId8" Type="http://schemas.openxmlformats.org/officeDocument/2006/relationships/image" Target="../media/image59.jpg"/><Relationship Id="rId3" Type="http://schemas.openxmlformats.org/officeDocument/2006/relationships/image" Target="../media/image54.svg"/><Relationship Id="rId7" Type="http://schemas.openxmlformats.org/officeDocument/2006/relationships/image" Target="../media/image18.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24.sv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4.svg"/><Relationship Id="rId7" Type="http://schemas.openxmlformats.org/officeDocument/2006/relationships/image" Target="../media/image18.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24.svg"/><Relationship Id="rId10" Type="http://schemas.openxmlformats.org/officeDocument/2006/relationships/image" Target="../media/image60.png"/><Relationship Id="rId4" Type="http://schemas.openxmlformats.org/officeDocument/2006/relationships/image" Target="../media/image23.png"/><Relationship Id="rId9" Type="http://schemas.openxmlformats.org/officeDocument/2006/relationships/image" Target="../media/image5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52805">
            <a:off x="7671988" y="-2007864"/>
            <a:ext cx="5364129" cy="5364129"/>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67879">
            <a:off x="15048952" y="6594634"/>
            <a:ext cx="5721823" cy="5669807"/>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196164">
            <a:off x="-4478873" y="6861709"/>
            <a:ext cx="11622266" cy="12388074"/>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46191" y="-1794241"/>
            <a:ext cx="3334026" cy="3588482"/>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878502" y="8579500"/>
            <a:ext cx="2556197" cy="2751289"/>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185502">
            <a:off x="-3202910" y="120674"/>
            <a:ext cx="4352147" cy="4346443"/>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7379619">
            <a:off x="3992986" y="9104884"/>
            <a:ext cx="5810576" cy="5802961"/>
          </a:xfrm>
          <a:prstGeom prst="rect">
            <a:avLst/>
          </a:prstGeom>
        </p:spPr>
      </p:pic>
      <p:pic>
        <p:nvPicPr>
          <p:cNvPr id="9" name="Picture 9"/>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6632729">
            <a:off x="16143270" y="-2037213"/>
            <a:ext cx="4881157" cy="4874760"/>
          </a:xfrm>
          <a:prstGeom prst="rect">
            <a:avLst/>
          </a:prstGeom>
        </p:spPr>
      </p:pic>
      <p:grpSp>
        <p:nvGrpSpPr>
          <p:cNvPr id="10" name="Group 10"/>
          <p:cNvGrpSpPr/>
          <p:nvPr/>
        </p:nvGrpSpPr>
        <p:grpSpPr>
          <a:xfrm>
            <a:off x="14984413" y="400167"/>
            <a:ext cx="2900572" cy="807705"/>
            <a:chOff x="0" y="0"/>
            <a:chExt cx="3867430" cy="1076939"/>
          </a:xfrm>
        </p:grpSpPr>
        <p:pic>
          <p:nvPicPr>
            <p:cNvPr id="11" name="Picture 11"/>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0" y="0"/>
              <a:ext cx="3867430" cy="618789"/>
            </a:xfrm>
            <a:prstGeom prst="rect">
              <a:avLst/>
            </a:prstGeom>
          </p:spPr>
        </p:pic>
        <p:pic>
          <p:nvPicPr>
            <p:cNvPr id="12" name="Picture 12"/>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0" y="458151"/>
              <a:ext cx="3867430" cy="618789"/>
            </a:xfrm>
            <a:prstGeom prst="rect">
              <a:avLst/>
            </a:prstGeom>
          </p:spPr>
        </p:pic>
      </p:grpSp>
      <p:pic>
        <p:nvPicPr>
          <p:cNvPr id="13" name="Picture 13"/>
          <p:cNvPicPr>
            <a:picLocks noChangeAspect="1"/>
          </p:cNvPicPr>
          <p:nvPr/>
        </p:nvPicPr>
        <p:blipFill>
          <a:blip r:embed="rId18"/>
          <a:srcRect/>
          <a:stretch>
            <a:fillRect/>
          </a:stretch>
        </p:blipFill>
        <p:spPr>
          <a:xfrm>
            <a:off x="243213" y="715612"/>
            <a:ext cx="7274007" cy="7274007"/>
          </a:xfrm>
          <a:prstGeom prst="rect">
            <a:avLst/>
          </a:prstGeom>
        </p:spPr>
      </p:pic>
      <p:pic>
        <p:nvPicPr>
          <p:cNvPr id="14" name="Picture 14"/>
          <p:cNvPicPr>
            <a:picLocks noChangeAspect="1"/>
          </p:cNvPicPr>
          <p:nvPr/>
        </p:nvPicPr>
        <p:blipFill>
          <a:blip r:embed="rId19"/>
          <a:srcRect/>
          <a:stretch>
            <a:fillRect/>
          </a:stretch>
        </p:blipFill>
        <p:spPr>
          <a:xfrm>
            <a:off x="7752212" y="9258300"/>
            <a:ext cx="3710720" cy="779251"/>
          </a:xfrm>
          <a:prstGeom prst="rect">
            <a:avLst/>
          </a:prstGeom>
        </p:spPr>
      </p:pic>
      <p:sp>
        <p:nvSpPr>
          <p:cNvPr id="15" name="TextBox 15"/>
          <p:cNvSpPr txBox="1"/>
          <p:nvPr/>
        </p:nvSpPr>
        <p:spPr>
          <a:xfrm>
            <a:off x="7752212" y="3645911"/>
            <a:ext cx="9010597" cy="2390775"/>
          </a:xfrm>
          <a:prstGeom prst="rect">
            <a:avLst/>
          </a:prstGeom>
        </p:spPr>
        <p:txBody>
          <a:bodyPr lIns="0" tIns="0" rIns="0" bIns="0" rtlCol="0" anchor="t">
            <a:spAutoFit/>
          </a:bodyPr>
          <a:lstStyle/>
          <a:p>
            <a:pPr algn="ctr">
              <a:lnSpc>
                <a:spcPts val="6300"/>
              </a:lnSpc>
            </a:pPr>
            <a:r>
              <a:rPr lang="ro-RO" sz="4500" b="1" dirty="0">
                <a:solidFill>
                  <a:srgbClr val="000000"/>
                </a:solidFill>
                <a:latin typeface="Georgia" panose="02040502050405020303" pitchFamily="18" charset="0"/>
              </a:rPr>
              <a:t>Promovarea Dezvoltării Regionale prin consolidarea capacității sistemului VET</a:t>
            </a:r>
            <a:endParaRPr lang="en-US" sz="4500" b="1" dirty="0">
              <a:solidFill>
                <a:srgbClr val="000000"/>
              </a:solidFill>
              <a:latin typeface="Georgia" panose="02040502050405020303"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C61A8B-C497-8803-E7D0-2DDA709BE5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1" y="1564159"/>
            <a:ext cx="10058400" cy="7158681"/>
          </a:xfrm>
          <a:prstGeom prst="rect">
            <a:avLst/>
          </a:prstGeom>
        </p:spPr>
      </p:pic>
      <p:sp>
        <p:nvSpPr>
          <p:cNvPr id="3" name="TextBox 2">
            <a:extLst>
              <a:ext uri="{FF2B5EF4-FFF2-40B4-BE49-F238E27FC236}">
                <a16:creationId xmlns:a16="http://schemas.microsoft.com/office/drawing/2014/main" id="{1FAB6F67-2AC8-A46D-FDE1-18965A6D3D94}"/>
              </a:ext>
            </a:extLst>
          </p:cNvPr>
          <p:cNvSpPr txBox="1"/>
          <p:nvPr/>
        </p:nvSpPr>
        <p:spPr>
          <a:xfrm>
            <a:off x="11201400" y="3194982"/>
            <a:ext cx="6629400" cy="1938992"/>
          </a:xfrm>
          <a:prstGeom prst="rect">
            <a:avLst/>
          </a:prstGeom>
          <a:noFill/>
        </p:spPr>
        <p:txBody>
          <a:bodyPr wrap="square" rtlCol="0">
            <a:spAutoFit/>
          </a:bodyPr>
          <a:lstStyle/>
          <a:p>
            <a:pPr algn="just"/>
            <a:r>
              <a:rPr lang="ro-RO" sz="2400" dirty="0">
                <a:latin typeface="Georgia" panose="02040502050405020303" pitchFamily="18" charset="0"/>
              </a:rPr>
              <a:t>Prognoză asupra schimbărilor în structura ocupațională a forței de muncă în 28 de state UE și 3 state asociate (valori exprimate în numărul de angajați; comparație între 2016 și 2030).</a:t>
            </a:r>
            <a:endParaRPr lang="en-RO" sz="2400" dirty="0">
              <a:latin typeface="Georgia" panose="02040502050405020303" pitchFamily="18" charset="0"/>
            </a:endParaRPr>
          </a:p>
        </p:txBody>
      </p:sp>
      <p:pic>
        <p:nvPicPr>
          <p:cNvPr id="4" name="Picture 8">
            <a:extLst>
              <a:ext uri="{FF2B5EF4-FFF2-40B4-BE49-F238E27FC236}">
                <a16:creationId xmlns:a16="http://schemas.microsoft.com/office/drawing/2014/main" id="{0A991A8A-09A5-A984-A9CB-4CB73A16215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85502">
            <a:off x="13103354" y="5751185"/>
            <a:ext cx="4352147" cy="4346443"/>
          </a:xfrm>
          <a:prstGeom prst="rect">
            <a:avLst/>
          </a:prstGeom>
        </p:spPr>
      </p:pic>
      <p:pic>
        <p:nvPicPr>
          <p:cNvPr id="5" name="Picture 7">
            <a:extLst>
              <a:ext uri="{FF2B5EF4-FFF2-40B4-BE49-F238E27FC236}">
                <a16:creationId xmlns:a16="http://schemas.microsoft.com/office/drawing/2014/main" id="{1A349695-5779-8061-5C01-1500E518791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1490547"/>
            <a:ext cx="3334026" cy="3588482"/>
          </a:xfrm>
          <a:prstGeom prst="rect">
            <a:avLst/>
          </a:prstGeom>
        </p:spPr>
      </p:pic>
      <p:pic>
        <p:nvPicPr>
          <p:cNvPr id="6" name="Picture 5">
            <a:extLst>
              <a:ext uri="{FF2B5EF4-FFF2-40B4-BE49-F238E27FC236}">
                <a16:creationId xmlns:a16="http://schemas.microsoft.com/office/drawing/2014/main" id="{D5AE61B4-46A7-DF75-728A-7B93CEAB43C7}"/>
              </a:ext>
            </a:extLst>
          </p:cNvPr>
          <p:cNvPicPr>
            <a:picLocks noChangeAspect="1"/>
          </p:cNvPicPr>
          <p:nvPr/>
        </p:nvPicPr>
        <p:blipFill>
          <a:blip r:embed="rId8"/>
          <a:srcRect/>
          <a:stretch>
            <a:fillRect/>
          </a:stretch>
        </p:blipFill>
        <p:spPr>
          <a:xfrm>
            <a:off x="7288640" y="9105900"/>
            <a:ext cx="3710720" cy="779251"/>
          </a:xfrm>
          <a:prstGeom prst="rect">
            <a:avLst/>
          </a:prstGeom>
        </p:spPr>
      </p:pic>
      <p:pic>
        <p:nvPicPr>
          <p:cNvPr id="7" name="Picture 4">
            <a:extLst>
              <a:ext uri="{FF2B5EF4-FFF2-40B4-BE49-F238E27FC236}">
                <a16:creationId xmlns:a16="http://schemas.microsoft.com/office/drawing/2014/main" id="{D832631C-A0C3-5715-D375-5ACB2AC2765F}"/>
              </a:ext>
            </a:extLst>
          </p:cNvPr>
          <p:cNvPicPr>
            <a:picLocks noChangeAspect="1"/>
          </p:cNvPicPr>
          <p:nvPr/>
        </p:nvPicPr>
        <p:blipFill>
          <a:blip r:embed="rId9"/>
          <a:srcRect/>
          <a:stretch>
            <a:fillRect/>
          </a:stretch>
        </p:blipFill>
        <p:spPr>
          <a:xfrm>
            <a:off x="16418708" y="0"/>
            <a:ext cx="1869292" cy="1869292"/>
          </a:xfrm>
          <a:prstGeom prst="rect">
            <a:avLst/>
          </a:prstGeom>
        </p:spPr>
      </p:pic>
      <p:grpSp>
        <p:nvGrpSpPr>
          <p:cNvPr id="8" name="Group 36">
            <a:extLst>
              <a:ext uri="{FF2B5EF4-FFF2-40B4-BE49-F238E27FC236}">
                <a16:creationId xmlns:a16="http://schemas.microsoft.com/office/drawing/2014/main" id="{F418AE98-5441-F287-2E00-7856906A0209}"/>
              </a:ext>
            </a:extLst>
          </p:cNvPr>
          <p:cNvGrpSpPr/>
          <p:nvPr/>
        </p:nvGrpSpPr>
        <p:grpSpPr>
          <a:xfrm>
            <a:off x="-533400" y="8953500"/>
            <a:ext cx="2900572" cy="807705"/>
            <a:chOff x="0" y="0"/>
            <a:chExt cx="3867430" cy="1076939"/>
          </a:xfrm>
        </p:grpSpPr>
        <p:pic>
          <p:nvPicPr>
            <p:cNvPr id="9" name="Picture 37">
              <a:extLst>
                <a:ext uri="{FF2B5EF4-FFF2-40B4-BE49-F238E27FC236}">
                  <a16:creationId xmlns:a16="http://schemas.microsoft.com/office/drawing/2014/main" id="{EAF70142-9D98-06AF-19DD-86DCB23077C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0" y="0"/>
              <a:ext cx="3867430" cy="618789"/>
            </a:xfrm>
            <a:prstGeom prst="rect">
              <a:avLst/>
            </a:prstGeom>
          </p:spPr>
        </p:pic>
        <p:pic>
          <p:nvPicPr>
            <p:cNvPr id="10" name="Picture 38">
              <a:extLst>
                <a:ext uri="{FF2B5EF4-FFF2-40B4-BE49-F238E27FC236}">
                  <a16:creationId xmlns:a16="http://schemas.microsoft.com/office/drawing/2014/main" id="{9FFE0E70-052D-B375-CC7F-6F33D865388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0" y="458151"/>
              <a:ext cx="3867430" cy="618789"/>
            </a:xfrm>
            <a:prstGeom prst="rect">
              <a:avLst/>
            </a:prstGeom>
          </p:spPr>
        </p:pic>
      </p:grpSp>
      <p:pic>
        <p:nvPicPr>
          <p:cNvPr id="11" name="Picture 32">
            <a:extLst>
              <a:ext uri="{FF2B5EF4-FFF2-40B4-BE49-F238E27FC236}">
                <a16:creationId xmlns:a16="http://schemas.microsoft.com/office/drawing/2014/main" id="{53E89D4B-19B3-F174-2D27-86FD606F26D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852805">
            <a:off x="6330350" y="-3385150"/>
            <a:ext cx="5364129" cy="5364129"/>
          </a:xfrm>
          <a:prstGeom prst="rect">
            <a:avLst/>
          </a:prstGeom>
        </p:spPr>
      </p:pic>
    </p:spTree>
    <p:extLst>
      <p:ext uri="{BB962C8B-B14F-4D97-AF65-F5344CB8AC3E}">
        <p14:creationId xmlns:p14="http://schemas.microsoft.com/office/powerpoint/2010/main" val="33112643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4196164">
            <a:off x="-6311071" y="9974892"/>
            <a:ext cx="8717938" cy="9292376"/>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7"/>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8"/>
          <a:srcRect/>
          <a:stretch>
            <a:fillRect/>
          </a:stretch>
        </p:blipFill>
        <p:spPr>
          <a:xfrm>
            <a:off x="7870030" y="9245916"/>
            <a:ext cx="3710720" cy="779251"/>
          </a:xfrm>
          <a:prstGeom prst="rect">
            <a:avLst/>
          </a:prstGeom>
        </p:spPr>
      </p:pic>
      <p:sp>
        <p:nvSpPr>
          <p:cNvPr id="9" name="TextBox 9"/>
          <p:cNvSpPr txBox="1"/>
          <p:nvPr/>
        </p:nvSpPr>
        <p:spPr>
          <a:xfrm>
            <a:off x="1790700" y="1015213"/>
            <a:ext cx="14706600" cy="692497"/>
          </a:xfrm>
          <a:prstGeom prst="rect">
            <a:avLst/>
          </a:prstGeom>
        </p:spPr>
        <p:txBody>
          <a:bodyPr wrap="square" lIns="0" tIns="0" rIns="0" bIns="0" rtlCol="0" anchor="t">
            <a:spAutoFit/>
          </a:bodyPr>
          <a:lstStyle/>
          <a:p>
            <a:pPr algn="ctr">
              <a:lnSpc>
                <a:spcPts val="5449"/>
              </a:lnSpc>
            </a:pPr>
            <a:r>
              <a:rPr lang="ro-RO" sz="5400" b="1" spc="-48" dirty="0">
                <a:solidFill>
                  <a:srgbClr val="000000"/>
                </a:solidFill>
                <a:latin typeface="Georgia" panose="02040502050405020303" pitchFamily="18" charset="0"/>
              </a:rPr>
              <a:t>Abilitățile în formă de T</a:t>
            </a:r>
            <a:endParaRPr lang="en-US" sz="5400" b="1" dirty="0">
              <a:solidFill>
                <a:srgbClr val="000000"/>
              </a:solidFill>
              <a:latin typeface="Georgia" panose="02040502050405020303" pitchFamily="18" charset="0"/>
            </a:endParaRPr>
          </a:p>
        </p:txBody>
      </p:sp>
      <p:pic>
        <p:nvPicPr>
          <p:cNvPr id="8" name="Online Media 7" descr="What is a T Shaped Talent?">
            <a:hlinkClick r:id="" action="ppaction://media"/>
            <a:extLst>
              <a:ext uri="{FF2B5EF4-FFF2-40B4-BE49-F238E27FC236}">
                <a16:creationId xmlns:a16="http://schemas.microsoft.com/office/drawing/2014/main" id="{3D0DA42B-2DB3-A7AA-7A2F-F6A2634697E2}"/>
              </a:ext>
            </a:extLst>
          </p:cNvPr>
          <p:cNvPicPr>
            <a:picLocks noRot="1" noChangeAspect="1"/>
          </p:cNvPicPr>
          <p:nvPr>
            <a:videoFile r:link="rId1"/>
          </p:nvPr>
        </p:nvPicPr>
        <p:blipFill>
          <a:blip r:embed="rId9"/>
          <a:stretch>
            <a:fillRect/>
          </a:stretch>
        </p:blipFill>
        <p:spPr>
          <a:xfrm>
            <a:off x="2971800" y="1869292"/>
            <a:ext cx="12801600" cy="7232905"/>
          </a:xfrm>
          <a:prstGeom prst="rect">
            <a:avLst/>
          </a:prstGeom>
        </p:spPr>
      </p:pic>
      <p:sp>
        <p:nvSpPr>
          <p:cNvPr id="13" name="TextBox 12">
            <a:extLst>
              <a:ext uri="{FF2B5EF4-FFF2-40B4-BE49-F238E27FC236}">
                <a16:creationId xmlns:a16="http://schemas.microsoft.com/office/drawing/2014/main" id="{96C397DD-0CA6-181E-B2E3-FF4C63FF0535}"/>
              </a:ext>
            </a:extLst>
          </p:cNvPr>
          <p:cNvSpPr txBox="1"/>
          <p:nvPr/>
        </p:nvSpPr>
        <p:spPr>
          <a:xfrm>
            <a:off x="9733411" y="9102197"/>
            <a:ext cx="7640052" cy="369332"/>
          </a:xfrm>
          <a:prstGeom prst="rect">
            <a:avLst/>
          </a:prstGeom>
          <a:noFill/>
        </p:spPr>
        <p:txBody>
          <a:bodyPr wrap="square">
            <a:spAutoFit/>
          </a:bodyPr>
          <a:lstStyle/>
          <a:p>
            <a:pPr algn="ctr"/>
            <a:r>
              <a:rPr lang="en-RO" dirty="0"/>
              <a:t>https://www.youtube.com/watch?v=J_yuGFMM6r0</a:t>
            </a:r>
          </a:p>
        </p:txBody>
      </p:sp>
      <p:pic>
        <p:nvPicPr>
          <p:cNvPr id="6" name="Picture 32">
            <a:extLst>
              <a:ext uri="{FF2B5EF4-FFF2-40B4-BE49-F238E27FC236}">
                <a16:creationId xmlns:a16="http://schemas.microsoft.com/office/drawing/2014/main" id="{613B7A64-E665-F100-1642-06D8FF4D0F8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852805">
            <a:off x="6330350" y="-3385150"/>
            <a:ext cx="5364129" cy="5364129"/>
          </a:xfrm>
          <a:prstGeom prst="rect">
            <a:avLst/>
          </a:prstGeom>
        </p:spPr>
      </p:pic>
    </p:spTree>
    <p:extLst>
      <p:ext uri="{BB962C8B-B14F-4D97-AF65-F5344CB8AC3E}">
        <p14:creationId xmlns:p14="http://schemas.microsoft.com/office/powerpoint/2010/main" val="2180418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6311071" y="9974892"/>
            <a:ext cx="8717938" cy="9292376"/>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sp>
        <p:nvSpPr>
          <p:cNvPr id="9" name="TextBox 9"/>
          <p:cNvSpPr txBox="1"/>
          <p:nvPr/>
        </p:nvSpPr>
        <p:spPr>
          <a:xfrm>
            <a:off x="1659114" y="991686"/>
            <a:ext cx="14706600" cy="692497"/>
          </a:xfrm>
          <a:prstGeom prst="rect">
            <a:avLst/>
          </a:prstGeom>
        </p:spPr>
        <p:txBody>
          <a:bodyPr wrap="square" lIns="0" tIns="0" rIns="0" bIns="0" rtlCol="0" anchor="t">
            <a:spAutoFit/>
          </a:bodyPr>
          <a:lstStyle/>
          <a:p>
            <a:pPr algn="ctr">
              <a:lnSpc>
                <a:spcPts val="5449"/>
              </a:lnSpc>
            </a:pPr>
            <a:r>
              <a:rPr lang="ro-RO" sz="5400" b="1" spc="-48" dirty="0">
                <a:solidFill>
                  <a:srgbClr val="000000"/>
                </a:solidFill>
                <a:latin typeface="Georgia" panose="02040502050405020303" pitchFamily="18" charset="0"/>
              </a:rPr>
              <a:t>Abilitățile în formă de T </a:t>
            </a:r>
            <a:endParaRPr lang="en-US" sz="5400" b="1" dirty="0">
              <a:solidFill>
                <a:srgbClr val="000000"/>
              </a:solidFill>
              <a:latin typeface="Georgia" panose="02040502050405020303" pitchFamily="18" charset="0"/>
            </a:endParaRPr>
          </a:p>
        </p:txBody>
      </p:sp>
      <p:pic>
        <p:nvPicPr>
          <p:cNvPr id="11" name="Picture 10">
            <a:extLst>
              <a:ext uri="{FF2B5EF4-FFF2-40B4-BE49-F238E27FC236}">
                <a16:creationId xmlns:a16="http://schemas.microsoft.com/office/drawing/2014/main" id="{86537830-F460-79F6-6EBD-6642381E00D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13513" y="3467101"/>
            <a:ext cx="7270475" cy="2895600"/>
          </a:xfrm>
          <a:prstGeom prst="rect">
            <a:avLst/>
          </a:prstGeom>
        </p:spPr>
      </p:pic>
      <p:sp>
        <p:nvSpPr>
          <p:cNvPr id="12" name="TextBox 9">
            <a:extLst>
              <a:ext uri="{FF2B5EF4-FFF2-40B4-BE49-F238E27FC236}">
                <a16:creationId xmlns:a16="http://schemas.microsoft.com/office/drawing/2014/main" id="{8C08ECAC-1909-B53D-8649-EC1E2F633D85}"/>
              </a:ext>
            </a:extLst>
          </p:cNvPr>
          <p:cNvSpPr txBox="1"/>
          <p:nvPr/>
        </p:nvSpPr>
        <p:spPr>
          <a:xfrm>
            <a:off x="741595" y="1875819"/>
            <a:ext cx="9901989" cy="7755969"/>
          </a:xfrm>
          <a:prstGeom prst="rect">
            <a:avLst/>
          </a:prstGeom>
        </p:spPr>
        <p:txBody>
          <a:bodyPr wrap="square" lIns="0" tIns="0" rIns="0" bIns="0" rtlCol="0" anchor="t">
            <a:spAutoFit/>
          </a:bodyPr>
          <a:lstStyle/>
          <a:p>
            <a:pPr algn="just"/>
            <a:r>
              <a:rPr lang="ro-RO" sz="2800" b="0" i="0" dirty="0">
                <a:solidFill>
                  <a:srgbClr val="374151"/>
                </a:solidFill>
                <a:effectLst/>
                <a:latin typeface="Georgia" panose="02040502050405020303" pitchFamily="18" charset="0"/>
              </a:rPr>
              <a:t>Abilitățile în formă de T se referă acele abilități care intersectează un nivel de expertiză profundă în unul sau mai multe domenii specifice și un set de cunoștințe mai largi din diferite arii. Forma în „T” ilustrează suprapunerea dintre cele două tipuri de abilități, bara verticală reprezentând expertiza într-un domeniu specific, în timp de bara orizontală reprezintă setul de cunoștințe largi din arii multiple. </a:t>
            </a:r>
          </a:p>
          <a:p>
            <a:pPr algn="just"/>
            <a:r>
              <a:rPr lang="ro-RO" sz="2800" b="0" i="0" dirty="0">
                <a:solidFill>
                  <a:srgbClr val="374151"/>
                </a:solidFill>
                <a:effectLst/>
                <a:latin typeface="Georgia" panose="02040502050405020303" pitchFamily="18" charset="0"/>
              </a:rPr>
              <a:t>Aceste abilități sunt deosebit de valoroase, deoarece le permit indivizilor să își combine experiența tehnică cu o înțelegere mai extinsă a contextului în care își desfășoară activitatea.</a:t>
            </a:r>
            <a:r>
              <a:rPr lang="en-GB" sz="2800" b="0" i="0" dirty="0">
                <a:solidFill>
                  <a:srgbClr val="374151"/>
                </a:solidFill>
                <a:effectLst/>
                <a:latin typeface="Georgia" panose="02040502050405020303" pitchFamily="18" charset="0"/>
              </a:rPr>
              <a:t> </a:t>
            </a:r>
            <a:r>
              <a:rPr lang="ro-RO" sz="2800" b="0" i="0" dirty="0">
                <a:solidFill>
                  <a:srgbClr val="374151"/>
                </a:solidFill>
                <a:effectLst/>
                <a:latin typeface="Georgia" panose="02040502050405020303" pitchFamily="18" charset="0"/>
              </a:rPr>
              <a:t>De exemplu, un profesionist VET care posedă abilități în formă de T poate avea o expertiză ridicată într-un sector specific, precum competențele digitale, dar și un nivel mai larg de înțelegere a factorilor sociali, economici și politici cu impact în adoptarea noilor tehnologii. </a:t>
            </a:r>
          </a:p>
          <a:p>
            <a:pPr algn="just"/>
            <a:r>
              <a:rPr lang="ro-RO" sz="2800" dirty="0">
                <a:solidFill>
                  <a:srgbClr val="374151"/>
                </a:solidFill>
                <a:latin typeface="Georgia" panose="02040502050405020303" pitchFamily="18" charset="0"/>
              </a:rPr>
              <a:t>Abilitățile în formă de T ajută factorii decizionali să dobândească o imagine de ansamblu, astfel încât să ia decizii informate și să aibă în vedere contextul larg. </a:t>
            </a:r>
            <a:endParaRPr lang="en-GB" sz="2800" b="0" i="0" dirty="0">
              <a:solidFill>
                <a:srgbClr val="374151"/>
              </a:solidFill>
              <a:effectLst/>
              <a:latin typeface="Georgia" panose="02040502050405020303" pitchFamily="18" charset="0"/>
            </a:endParaRPr>
          </a:p>
        </p:txBody>
      </p:sp>
      <p:grpSp>
        <p:nvGrpSpPr>
          <p:cNvPr id="6" name="Group 36">
            <a:extLst>
              <a:ext uri="{FF2B5EF4-FFF2-40B4-BE49-F238E27FC236}">
                <a16:creationId xmlns:a16="http://schemas.microsoft.com/office/drawing/2014/main" id="{B79BE860-9C86-3B30-9C8C-ACAC24B1928A}"/>
              </a:ext>
            </a:extLst>
          </p:cNvPr>
          <p:cNvGrpSpPr/>
          <p:nvPr/>
        </p:nvGrpSpPr>
        <p:grpSpPr>
          <a:xfrm>
            <a:off x="16032355" y="8528841"/>
            <a:ext cx="2900572" cy="807705"/>
            <a:chOff x="0" y="0"/>
            <a:chExt cx="3867430" cy="1076939"/>
          </a:xfrm>
        </p:grpSpPr>
        <p:pic>
          <p:nvPicPr>
            <p:cNvPr id="7" name="Picture 37">
              <a:extLst>
                <a:ext uri="{FF2B5EF4-FFF2-40B4-BE49-F238E27FC236}">
                  <a16:creationId xmlns:a16="http://schemas.microsoft.com/office/drawing/2014/main" id="{105BB48F-B47D-ABA1-179C-C357C881C65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0" y="0"/>
              <a:ext cx="3867430" cy="618789"/>
            </a:xfrm>
            <a:prstGeom prst="rect">
              <a:avLst/>
            </a:prstGeom>
          </p:spPr>
        </p:pic>
        <p:pic>
          <p:nvPicPr>
            <p:cNvPr id="8" name="Picture 38">
              <a:extLst>
                <a:ext uri="{FF2B5EF4-FFF2-40B4-BE49-F238E27FC236}">
                  <a16:creationId xmlns:a16="http://schemas.microsoft.com/office/drawing/2014/main" id="{674D1D2E-080A-A5E5-F48F-B222C542BBC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0" y="458151"/>
              <a:ext cx="3867430" cy="618789"/>
            </a:xfrm>
            <a:prstGeom prst="rect">
              <a:avLst/>
            </a:prstGeom>
          </p:spPr>
        </p:pic>
      </p:grpSp>
      <p:pic>
        <p:nvPicPr>
          <p:cNvPr id="10" name="Picture 32">
            <a:extLst>
              <a:ext uri="{FF2B5EF4-FFF2-40B4-BE49-F238E27FC236}">
                <a16:creationId xmlns:a16="http://schemas.microsoft.com/office/drawing/2014/main" id="{3B97B223-576A-54E1-956B-EE411ECD260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852805">
            <a:off x="6330350" y="-3385150"/>
            <a:ext cx="5364129" cy="5364129"/>
          </a:xfrm>
          <a:prstGeom prst="rect">
            <a:avLst/>
          </a:prstGeom>
        </p:spPr>
      </p:pic>
    </p:spTree>
    <p:extLst>
      <p:ext uri="{BB962C8B-B14F-4D97-AF65-F5344CB8AC3E}">
        <p14:creationId xmlns:p14="http://schemas.microsoft.com/office/powerpoint/2010/main" val="17332750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6311071" y="9974892"/>
            <a:ext cx="8717938" cy="9292376"/>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sp>
        <p:nvSpPr>
          <p:cNvPr id="9" name="TextBox 9"/>
          <p:cNvSpPr txBox="1"/>
          <p:nvPr/>
        </p:nvSpPr>
        <p:spPr>
          <a:xfrm>
            <a:off x="1905000" y="883282"/>
            <a:ext cx="14706600" cy="692497"/>
          </a:xfrm>
          <a:prstGeom prst="rect">
            <a:avLst/>
          </a:prstGeom>
        </p:spPr>
        <p:txBody>
          <a:bodyPr wrap="square" lIns="0" tIns="0" rIns="0" bIns="0" rtlCol="0" anchor="t">
            <a:spAutoFit/>
          </a:bodyPr>
          <a:lstStyle/>
          <a:p>
            <a:pPr algn="ctr">
              <a:lnSpc>
                <a:spcPts val="5449"/>
              </a:lnSpc>
            </a:pPr>
            <a:r>
              <a:rPr lang="ro-RO" sz="4800" b="1" spc="-48" dirty="0">
                <a:solidFill>
                  <a:srgbClr val="000000"/>
                </a:solidFill>
                <a:latin typeface="Georgia" panose="02040502050405020303" pitchFamily="18" charset="0"/>
              </a:rPr>
              <a:t>Ce sunt, de fapt, abilitățile în formă de T?</a:t>
            </a:r>
            <a:endParaRPr lang="en-US" sz="4800" b="1" dirty="0">
              <a:solidFill>
                <a:srgbClr val="000000"/>
              </a:solidFill>
              <a:latin typeface="Georgia" panose="02040502050405020303" pitchFamily="18" charset="0"/>
            </a:endParaRPr>
          </a:p>
        </p:txBody>
      </p:sp>
      <p:sp>
        <p:nvSpPr>
          <p:cNvPr id="12" name="TextBox 9">
            <a:extLst>
              <a:ext uri="{FF2B5EF4-FFF2-40B4-BE49-F238E27FC236}">
                <a16:creationId xmlns:a16="http://schemas.microsoft.com/office/drawing/2014/main" id="{8C08ECAC-1909-B53D-8649-EC1E2F633D85}"/>
              </a:ext>
            </a:extLst>
          </p:cNvPr>
          <p:cNvSpPr txBox="1"/>
          <p:nvPr/>
        </p:nvSpPr>
        <p:spPr>
          <a:xfrm>
            <a:off x="2476500" y="6749338"/>
            <a:ext cx="13563600" cy="2831544"/>
          </a:xfrm>
          <a:prstGeom prst="rect">
            <a:avLst/>
          </a:prstGeom>
        </p:spPr>
        <p:txBody>
          <a:bodyPr wrap="square" lIns="0" tIns="0" rIns="0" bIns="0" rtlCol="0" anchor="t">
            <a:spAutoFit/>
          </a:bodyPr>
          <a:lstStyle/>
          <a:p>
            <a:pPr marL="342900" indent="-342900" algn="just">
              <a:buFont typeface="System Font Regular"/>
              <a:buChar char="-"/>
            </a:pPr>
            <a:r>
              <a:rPr lang="ro-RO" sz="2600" b="0" i="0" dirty="0">
                <a:solidFill>
                  <a:srgbClr val="374151"/>
                </a:solidFill>
                <a:effectLst/>
                <a:latin typeface="Georgia" panose="02040502050405020303" pitchFamily="18" charset="0"/>
              </a:rPr>
              <a:t>Capacitatea de a lucra în echipă;</a:t>
            </a:r>
            <a:endParaRPr lang="en-GB" sz="2600" b="0" i="0" dirty="0">
              <a:solidFill>
                <a:srgbClr val="374151"/>
              </a:solidFill>
              <a:effectLst/>
              <a:latin typeface="Georgia" panose="02040502050405020303" pitchFamily="18" charset="0"/>
            </a:endParaRPr>
          </a:p>
          <a:p>
            <a:pPr marL="342900" indent="-342900" algn="just">
              <a:buFont typeface="System Font Regular"/>
              <a:buChar char="-"/>
            </a:pPr>
            <a:r>
              <a:rPr lang="ro-RO" sz="2600" b="0" i="0" dirty="0">
                <a:solidFill>
                  <a:srgbClr val="374151"/>
                </a:solidFill>
                <a:effectLst/>
                <a:latin typeface="Georgia" panose="02040502050405020303" pitchFamily="18" charset="0"/>
              </a:rPr>
              <a:t>Abilitățile de comunicare – sunt esențiale în orice echipă (și sunt descrise pe larg în acest curs);</a:t>
            </a:r>
            <a:r>
              <a:rPr lang="en-GB" sz="2600" b="0" i="0" dirty="0">
                <a:solidFill>
                  <a:srgbClr val="374151"/>
                </a:solidFill>
                <a:effectLst/>
                <a:latin typeface="Georgia" panose="02040502050405020303" pitchFamily="18" charset="0"/>
              </a:rPr>
              <a:t>  </a:t>
            </a:r>
          </a:p>
          <a:p>
            <a:pPr marL="342900" indent="-342900" algn="just">
              <a:buFont typeface="System Font Regular"/>
              <a:buChar char="-"/>
            </a:pPr>
            <a:r>
              <a:rPr lang="ro-RO" sz="2600" dirty="0">
                <a:solidFill>
                  <a:srgbClr val="374151"/>
                </a:solidFill>
                <a:latin typeface="Georgia" panose="02040502050405020303" pitchFamily="18" charset="0"/>
              </a:rPr>
              <a:t>Managementul timpului (Pentru a afla mai multe despre acest subiect, puteți urma cursul dedicat);</a:t>
            </a:r>
            <a:endParaRPr lang="en-GB" sz="2600" b="0" i="0" dirty="0">
              <a:solidFill>
                <a:srgbClr val="374151"/>
              </a:solidFill>
              <a:effectLst/>
              <a:latin typeface="Georgia" panose="02040502050405020303" pitchFamily="18" charset="0"/>
            </a:endParaRPr>
          </a:p>
          <a:p>
            <a:pPr marL="342900" indent="-342900" algn="just">
              <a:buFont typeface="System Font Regular"/>
              <a:buChar char="-"/>
            </a:pPr>
            <a:r>
              <a:rPr lang="ro-RO" sz="2600" b="0" i="0" dirty="0">
                <a:solidFill>
                  <a:srgbClr val="374151"/>
                </a:solidFill>
                <a:effectLst/>
                <a:latin typeface="Georgia" panose="02040502050405020303" pitchFamily="18" charset="0"/>
              </a:rPr>
              <a:t>Competențe IT de bază;</a:t>
            </a:r>
            <a:endParaRPr lang="en-GB" sz="2600" b="0" i="0" dirty="0">
              <a:solidFill>
                <a:srgbClr val="374151"/>
              </a:solidFill>
              <a:effectLst/>
              <a:latin typeface="Georgia" panose="02040502050405020303" pitchFamily="18" charset="0"/>
            </a:endParaRPr>
          </a:p>
          <a:p>
            <a:pPr marL="342900" indent="-342900" algn="just">
              <a:buFont typeface="System Font Regular"/>
              <a:buChar char="-"/>
            </a:pPr>
            <a:r>
              <a:rPr lang="ro-RO" sz="2600" b="0" i="0" dirty="0">
                <a:solidFill>
                  <a:srgbClr val="374151"/>
                </a:solidFill>
                <a:effectLst/>
                <a:latin typeface="Georgia" panose="02040502050405020303" pitchFamily="18" charset="0"/>
              </a:rPr>
              <a:t>Toleranță și deschidere.</a:t>
            </a:r>
            <a:r>
              <a:rPr lang="en-GB" sz="2800" b="0" i="0" dirty="0">
                <a:solidFill>
                  <a:srgbClr val="374151"/>
                </a:solidFill>
                <a:effectLst/>
                <a:latin typeface="Georgia" panose="02040502050405020303" pitchFamily="18" charset="0"/>
              </a:rPr>
              <a:t>	</a:t>
            </a:r>
          </a:p>
        </p:txBody>
      </p:sp>
      <p:grpSp>
        <p:nvGrpSpPr>
          <p:cNvPr id="7" name="Group 36">
            <a:extLst>
              <a:ext uri="{FF2B5EF4-FFF2-40B4-BE49-F238E27FC236}">
                <a16:creationId xmlns:a16="http://schemas.microsoft.com/office/drawing/2014/main" id="{DC85C076-648C-49FB-E485-E452243D3501}"/>
              </a:ext>
            </a:extLst>
          </p:cNvPr>
          <p:cNvGrpSpPr/>
          <p:nvPr/>
        </p:nvGrpSpPr>
        <p:grpSpPr>
          <a:xfrm>
            <a:off x="-681327" y="8924839"/>
            <a:ext cx="2900572" cy="807705"/>
            <a:chOff x="0" y="0"/>
            <a:chExt cx="3867430" cy="1076939"/>
          </a:xfrm>
        </p:grpSpPr>
        <p:pic>
          <p:nvPicPr>
            <p:cNvPr id="8" name="Picture 37">
              <a:extLst>
                <a:ext uri="{FF2B5EF4-FFF2-40B4-BE49-F238E27FC236}">
                  <a16:creationId xmlns:a16="http://schemas.microsoft.com/office/drawing/2014/main" id="{E87A87E8-FB54-A225-878E-CC831A6F765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0" y="0"/>
              <a:ext cx="3867430" cy="618789"/>
            </a:xfrm>
            <a:prstGeom prst="rect">
              <a:avLst/>
            </a:prstGeom>
          </p:spPr>
        </p:pic>
        <p:pic>
          <p:nvPicPr>
            <p:cNvPr id="10" name="Picture 38">
              <a:extLst>
                <a:ext uri="{FF2B5EF4-FFF2-40B4-BE49-F238E27FC236}">
                  <a16:creationId xmlns:a16="http://schemas.microsoft.com/office/drawing/2014/main" id="{C7F27C79-CFE7-900B-A0D6-FEFBCDD32B2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0" y="458151"/>
              <a:ext cx="3867430" cy="618789"/>
            </a:xfrm>
            <a:prstGeom prst="rect">
              <a:avLst/>
            </a:prstGeom>
          </p:spPr>
        </p:pic>
      </p:grpSp>
      <p:pic>
        <p:nvPicPr>
          <p:cNvPr id="13" name="Picture 12">
            <a:extLst>
              <a:ext uri="{FF2B5EF4-FFF2-40B4-BE49-F238E27FC236}">
                <a16:creationId xmlns:a16="http://schemas.microsoft.com/office/drawing/2014/main" id="{B6DE69A1-5DE7-0262-67CD-7F1DE294501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896600" y="2088503"/>
            <a:ext cx="6934200" cy="3900488"/>
          </a:xfrm>
          <a:prstGeom prst="rect">
            <a:avLst/>
          </a:prstGeom>
        </p:spPr>
      </p:pic>
      <p:sp>
        <p:nvSpPr>
          <p:cNvPr id="14" name="TextBox 9">
            <a:extLst>
              <a:ext uri="{FF2B5EF4-FFF2-40B4-BE49-F238E27FC236}">
                <a16:creationId xmlns:a16="http://schemas.microsoft.com/office/drawing/2014/main" id="{A173D1E7-7491-174F-4480-D227C7521950}"/>
              </a:ext>
            </a:extLst>
          </p:cNvPr>
          <p:cNvSpPr txBox="1"/>
          <p:nvPr/>
        </p:nvSpPr>
        <p:spPr>
          <a:xfrm>
            <a:off x="768958" y="1869292"/>
            <a:ext cx="9899041" cy="4801314"/>
          </a:xfrm>
          <a:prstGeom prst="rect">
            <a:avLst/>
          </a:prstGeom>
        </p:spPr>
        <p:txBody>
          <a:bodyPr wrap="square" lIns="0" tIns="0" rIns="0" bIns="0" rtlCol="0" anchor="t">
            <a:spAutoFit/>
          </a:bodyPr>
          <a:lstStyle/>
          <a:p>
            <a:pPr algn="just"/>
            <a:r>
              <a:rPr lang="ro-RO" sz="2600" b="0" i="0" dirty="0">
                <a:solidFill>
                  <a:srgbClr val="374151"/>
                </a:solidFill>
                <a:effectLst/>
                <a:latin typeface="Georgia" panose="02040502050405020303" pitchFamily="18" charset="0"/>
              </a:rPr>
              <a:t>Angajații care posedă abilități în formă de T sunt de un real folos oricărei companii. Câteva exemple de astfel de abilități includ</a:t>
            </a:r>
            <a:r>
              <a:rPr lang="en-GB" sz="2600" b="0" i="0" dirty="0">
                <a:solidFill>
                  <a:srgbClr val="374151"/>
                </a:solidFill>
                <a:effectLst/>
                <a:latin typeface="Georgia" panose="02040502050405020303" pitchFamily="18" charset="0"/>
              </a:rPr>
              <a:t>:</a:t>
            </a:r>
          </a:p>
          <a:p>
            <a:pPr marL="342900" indent="-342900" algn="just">
              <a:buFont typeface="Arial" panose="020B0604020202020204" pitchFamily="34" charset="0"/>
              <a:buChar char="•"/>
            </a:pPr>
            <a:r>
              <a:rPr lang="ro-RO" sz="2600" b="0" i="0" dirty="0">
                <a:solidFill>
                  <a:srgbClr val="374151"/>
                </a:solidFill>
                <a:effectLst/>
                <a:latin typeface="Georgia" panose="02040502050405020303" pitchFamily="18" charset="0"/>
              </a:rPr>
              <a:t>Cunoștințe generale despre un subiect specific;</a:t>
            </a:r>
            <a:endParaRPr lang="en-GB" sz="2600" b="0" i="0" dirty="0">
              <a:solidFill>
                <a:srgbClr val="374151"/>
              </a:solidFill>
              <a:effectLst/>
              <a:latin typeface="Georgia" panose="02040502050405020303" pitchFamily="18" charset="0"/>
            </a:endParaRPr>
          </a:p>
          <a:p>
            <a:pPr marL="342900" indent="-342900" algn="just">
              <a:buFont typeface="Arial" panose="020B0604020202020204" pitchFamily="34" charset="0"/>
              <a:buChar char="•"/>
            </a:pPr>
            <a:r>
              <a:rPr lang="ro-RO" sz="2600" b="0" i="0" dirty="0">
                <a:solidFill>
                  <a:srgbClr val="374151"/>
                </a:solidFill>
                <a:effectLst/>
                <a:latin typeface="Georgia" panose="02040502050405020303" pitchFamily="18" charset="0"/>
              </a:rPr>
              <a:t>Un context mai larg pentru un set de competențe specializate; </a:t>
            </a:r>
            <a:endParaRPr lang="en-GB" sz="2600" b="0" i="0" dirty="0">
              <a:solidFill>
                <a:srgbClr val="374151"/>
              </a:solidFill>
              <a:effectLst/>
              <a:latin typeface="Georgia" panose="02040502050405020303" pitchFamily="18" charset="0"/>
            </a:endParaRPr>
          </a:p>
          <a:p>
            <a:pPr marL="342900" indent="-342900" algn="just">
              <a:buFont typeface="Arial" panose="020B0604020202020204" pitchFamily="34" charset="0"/>
              <a:buChar char="•"/>
            </a:pPr>
            <a:r>
              <a:rPr lang="ro-RO" sz="2600" b="0" i="0" dirty="0">
                <a:solidFill>
                  <a:srgbClr val="374151"/>
                </a:solidFill>
                <a:effectLst/>
                <a:latin typeface="Georgia" panose="02040502050405020303" pitchFamily="18" charset="0"/>
              </a:rPr>
              <a:t>O înțelegere de bază a modului în care funcționează indivizii și societatea;</a:t>
            </a:r>
            <a:endParaRPr lang="en-GB" sz="2600" b="0" i="0" dirty="0">
              <a:solidFill>
                <a:srgbClr val="374151"/>
              </a:solidFill>
              <a:effectLst/>
              <a:latin typeface="Georgia" panose="02040502050405020303" pitchFamily="18" charset="0"/>
            </a:endParaRPr>
          </a:p>
          <a:p>
            <a:pPr marL="342900" indent="-342900" algn="just">
              <a:buFont typeface="Arial" panose="020B0604020202020204" pitchFamily="34" charset="0"/>
              <a:buChar char="•"/>
            </a:pPr>
            <a:r>
              <a:rPr lang="ro-RO" sz="2600" b="0" i="0" dirty="0">
                <a:solidFill>
                  <a:srgbClr val="374151"/>
                </a:solidFill>
                <a:effectLst/>
                <a:latin typeface="Georgia" panose="02040502050405020303" pitchFamily="18" charset="0"/>
              </a:rPr>
              <a:t>Înțelegerea industriei în care activează;</a:t>
            </a:r>
            <a:endParaRPr lang="en-GB" sz="2600" b="0" i="0" dirty="0">
              <a:solidFill>
                <a:srgbClr val="374151"/>
              </a:solidFill>
              <a:effectLst/>
              <a:latin typeface="Georgia" panose="02040502050405020303" pitchFamily="18" charset="0"/>
            </a:endParaRPr>
          </a:p>
          <a:p>
            <a:pPr marL="342900" indent="-342900" algn="just">
              <a:buFont typeface="Arial" panose="020B0604020202020204" pitchFamily="34" charset="0"/>
              <a:buChar char="•"/>
            </a:pPr>
            <a:r>
              <a:rPr lang="ro-RO" sz="2600" b="0" i="0" dirty="0">
                <a:solidFill>
                  <a:srgbClr val="374151"/>
                </a:solidFill>
                <a:effectLst/>
                <a:latin typeface="Georgia" panose="02040502050405020303" pitchFamily="18" charset="0"/>
              </a:rPr>
              <a:t>Cunoștințe fundamentale despre modul în care funcționează lumea afacerilor; </a:t>
            </a:r>
            <a:endParaRPr lang="en-GB" sz="2600" b="0" i="0" dirty="0">
              <a:solidFill>
                <a:srgbClr val="374151"/>
              </a:solidFill>
              <a:effectLst/>
              <a:latin typeface="Georgia" panose="02040502050405020303" pitchFamily="18" charset="0"/>
            </a:endParaRPr>
          </a:p>
          <a:p>
            <a:pPr marL="342900" indent="-342900" algn="just">
              <a:buFont typeface="Arial" panose="020B0604020202020204" pitchFamily="34" charset="0"/>
              <a:buChar char="•"/>
            </a:pPr>
            <a:r>
              <a:rPr lang="ro-RO" sz="2600" b="0" i="0" dirty="0">
                <a:solidFill>
                  <a:srgbClr val="374151"/>
                </a:solidFill>
                <a:effectLst/>
                <a:latin typeface="Georgia" panose="02040502050405020303" pitchFamily="18" charset="0"/>
              </a:rPr>
              <a:t>Abilităț</a:t>
            </a:r>
            <a:r>
              <a:rPr lang="ro-RO" sz="2600" dirty="0">
                <a:solidFill>
                  <a:srgbClr val="374151"/>
                </a:solidFill>
                <a:latin typeface="Georgia" panose="02040502050405020303" pitchFamily="18" charset="0"/>
              </a:rPr>
              <a:t>i „soft”, denumite adesea și abilități interpersonale sau sociale. Acestea sunt subiective și dificil de măsurat. Câteva exemple sunt:</a:t>
            </a:r>
            <a:endParaRPr lang="en-GB" sz="2600" b="0" i="0" dirty="0">
              <a:solidFill>
                <a:srgbClr val="374151"/>
              </a:solidFill>
              <a:effectLst/>
              <a:latin typeface="Georgia" panose="02040502050405020303" pitchFamily="18" charset="0"/>
            </a:endParaRPr>
          </a:p>
        </p:txBody>
      </p:sp>
    </p:spTree>
    <p:extLst>
      <p:ext uri="{BB962C8B-B14F-4D97-AF65-F5344CB8AC3E}">
        <p14:creationId xmlns:p14="http://schemas.microsoft.com/office/powerpoint/2010/main" val="17459581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45B2309-1360-426B-8B11-ED6A872541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2538235"/>
            <a:ext cx="5283200" cy="5499100"/>
          </a:xfrm>
          <a:prstGeom prst="rect">
            <a:avLst/>
          </a:prstGeom>
        </p:spPr>
      </p:pic>
      <p:pic>
        <p:nvPicPr>
          <p:cNvPr id="2" name="Picture 3">
            <a:extLst>
              <a:ext uri="{FF2B5EF4-FFF2-40B4-BE49-F238E27FC236}">
                <a16:creationId xmlns:a16="http://schemas.microsoft.com/office/drawing/2014/main" id="{3A1DD5C8-EF01-244B-AA57-161612365F2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836636">
            <a:off x="0" y="-2006961"/>
            <a:ext cx="3334026" cy="3588482"/>
          </a:xfrm>
          <a:prstGeom prst="rect">
            <a:avLst/>
          </a:prstGeom>
        </p:spPr>
      </p:pic>
      <p:pic>
        <p:nvPicPr>
          <p:cNvPr id="3" name="Picture 4">
            <a:extLst>
              <a:ext uri="{FF2B5EF4-FFF2-40B4-BE49-F238E27FC236}">
                <a16:creationId xmlns:a16="http://schemas.microsoft.com/office/drawing/2014/main" id="{5024F924-18C6-6B8B-7BF3-C4E942D68C24}"/>
              </a:ext>
            </a:extLst>
          </p:cNvPr>
          <p:cNvPicPr>
            <a:picLocks noChangeAspect="1"/>
          </p:cNvPicPr>
          <p:nvPr/>
        </p:nvPicPr>
        <p:blipFill>
          <a:blip r:embed="rId5"/>
          <a:srcRect/>
          <a:stretch>
            <a:fillRect/>
          </a:stretch>
        </p:blipFill>
        <p:spPr>
          <a:xfrm>
            <a:off x="16418708" y="0"/>
            <a:ext cx="1869292" cy="1869292"/>
          </a:xfrm>
          <a:prstGeom prst="rect">
            <a:avLst/>
          </a:prstGeom>
        </p:spPr>
      </p:pic>
      <p:pic>
        <p:nvPicPr>
          <p:cNvPr id="4" name="Picture 5">
            <a:extLst>
              <a:ext uri="{FF2B5EF4-FFF2-40B4-BE49-F238E27FC236}">
                <a16:creationId xmlns:a16="http://schemas.microsoft.com/office/drawing/2014/main" id="{A2A1A885-14CE-1C2F-E894-92B6A83C8E35}"/>
              </a:ext>
            </a:extLst>
          </p:cNvPr>
          <p:cNvPicPr>
            <a:picLocks noChangeAspect="1"/>
          </p:cNvPicPr>
          <p:nvPr/>
        </p:nvPicPr>
        <p:blipFill>
          <a:blip r:embed="rId6"/>
          <a:srcRect/>
          <a:stretch>
            <a:fillRect/>
          </a:stretch>
        </p:blipFill>
        <p:spPr>
          <a:xfrm>
            <a:off x="7870030" y="9245916"/>
            <a:ext cx="3710720" cy="779251"/>
          </a:xfrm>
          <a:prstGeom prst="rect">
            <a:avLst/>
          </a:prstGeom>
        </p:spPr>
      </p:pic>
      <p:sp>
        <p:nvSpPr>
          <p:cNvPr id="5" name="TextBox 9">
            <a:extLst>
              <a:ext uri="{FF2B5EF4-FFF2-40B4-BE49-F238E27FC236}">
                <a16:creationId xmlns:a16="http://schemas.microsoft.com/office/drawing/2014/main" id="{9BCD54C6-D61F-1CEB-2D8F-8565883C995F}"/>
              </a:ext>
            </a:extLst>
          </p:cNvPr>
          <p:cNvSpPr txBox="1"/>
          <p:nvPr/>
        </p:nvSpPr>
        <p:spPr>
          <a:xfrm>
            <a:off x="5740400" y="2585682"/>
            <a:ext cx="11201400" cy="5601533"/>
          </a:xfrm>
          <a:prstGeom prst="rect">
            <a:avLst/>
          </a:prstGeom>
        </p:spPr>
        <p:txBody>
          <a:bodyPr wrap="square" lIns="0" tIns="0" rIns="0" bIns="0" rtlCol="0" anchor="t">
            <a:spAutoFit/>
          </a:bodyPr>
          <a:lstStyle/>
          <a:p>
            <a:pPr marL="342900" indent="-342900" algn="just">
              <a:buFont typeface="Arial" panose="020B0604020202020204" pitchFamily="34" charset="0"/>
              <a:buChar char="•"/>
            </a:pPr>
            <a:r>
              <a:rPr lang="ro-RO" sz="2800" b="1" i="0" dirty="0">
                <a:solidFill>
                  <a:srgbClr val="374151"/>
                </a:solidFill>
                <a:effectLst/>
                <a:latin typeface="Georgia" panose="02040502050405020303" pitchFamily="18" charset="0"/>
              </a:rPr>
              <a:t>Abilitățile de profunzime </a:t>
            </a:r>
            <a:r>
              <a:rPr lang="ro-RO" sz="2800" b="0" i="0" dirty="0">
                <a:solidFill>
                  <a:srgbClr val="374151"/>
                </a:solidFill>
                <a:effectLst/>
                <a:latin typeface="Georgia" panose="02040502050405020303" pitchFamily="18" charset="0"/>
              </a:rPr>
              <a:t>se referă la expertiza personală într-un domeniu specific. Acestea sunt competențele și cunoștințele tehnice pe care un individ le posedă într-un sector particular. Un exemplu în acest sens poate fi un inginer care are cunoștințe avansate de informatică, inginerie electrică </a:t>
            </a:r>
            <a:r>
              <a:rPr lang="ro-RO" sz="2800" dirty="0">
                <a:solidFill>
                  <a:srgbClr val="374151"/>
                </a:solidFill>
                <a:latin typeface="Georgia" panose="02040502050405020303" pitchFamily="18" charset="0"/>
              </a:rPr>
              <a:t>și programare software. </a:t>
            </a:r>
          </a:p>
          <a:p>
            <a:pPr marL="342900" indent="-342900" algn="just">
              <a:buFont typeface="Arial" panose="020B0604020202020204" pitchFamily="34" charset="0"/>
              <a:buChar char="•"/>
            </a:pPr>
            <a:r>
              <a:rPr lang="ro-RO" sz="2800" b="1" i="0" dirty="0">
                <a:solidFill>
                  <a:srgbClr val="374151"/>
                </a:solidFill>
                <a:effectLst/>
                <a:latin typeface="Georgia" panose="02040502050405020303" pitchFamily="18" charset="0"/>
              </a:rPr>
              <a:t>Abilitățile de amploare </a:t>
            </a:r>
            <a:r>
              <a:rPr lang="ro-RO" sz="2800" b="0" i="0" dirty="0">
                <a:solidFill>
                  <a:srgbClr val="374151"/>
                </a:solidFill>
                <a:effectLst/>
                <a:latin typeface="Georgia" panose="02040502050405020303" pitchFamily="18" charset="0"/>
              </a:rPr>
              <a:t>implică abilitatea </a:t>
            </a:r>
            <a:r>
              <a:rPr lang="ro-RO" sz="2800" dirty="0">
                <a:solidFill>
                  <a:srgbClr val="374151"/>
                </a:solidFill>
                <a:latin typeface="Georgia" panose="02040502050405020303" pitchFamily="18" charset="0"/>
              </a:rPr>
              <a:t>persoanei de a colabora și comunica cu alți indivizi din sectoare și medii diferite. Aici sunt incluse competențele soft, precum comunicarea, colaborarea, creativitatea, </a:t>
            </a:r>
            <a:r>
              <a:rPr lang="ro-RO" sz="2800" dirty="0" err="1">
                <a:solidFill>
                  <a:srgbClr val="374151"/>
                </a:solidFill>
                <a:latin typeface="Georgia" panose="02040502050405020303" pitchFamily="18" charset="0"/>
              </a:rPr>
              <a:t>leadershipul</a:t>
            </a:r>
            <a:r>
              <a:rPr lang="ro-RO" sz="2800" dirty="0">
                <a:solidFill>
                  <a:srgbClr val="374151"/>
                </a:solidFill>
                <a:latin typeface="Georgia" panose="02040502050405020303" pitchFamily="18" charset="0"/>
              </a:rPr>
              <a:t> și inteligența emoțională. De pildă, un individ care deține abilități de amploare în managementul proiectului poate avea o pregătire în domeniul ingineriei, dar poate avea și aptitudini solide de comunicare și colaborare, care îi permit să lucreze eficient cu echipe </a:t>
            </a:r>
            <a:r>
              <a:rPr lang="ro-RO" sz="2800" dirty="0" err="1">
                <a:solidFill>
                  <a:srgbClr val="374151"/>
                </a:solidFill>
                <a:latin typeface="Georgia" panose="02040502050405020303" pitchFamily="18" charset="0"/>
              </a:rPr>
              <a:t>transsectoriale</a:t>
            </a:r>
            <a:r>
              <a:rPr lang="ro-RO" sz="2800" dirty="0">
                <a:solidFill>
                  <a:srgbClr val="374151"/>
                </a:solidFill>
                <a:latin typeface="Georgia" panose="02040502050405020303" pitchFamily="18" charset="0"/>
              </a:rPr>
              <a:t>. </a:t>
            </a:r>
            <a:endParaRPr lang="en-GB" sz="2800" b="0" i="0" dirty="0">
              <a:solidFill>
                <a:srgbClr val="374151"/>
              </a:solidFill>
              <a:effectLst/>
              <a:latin typeface="Georgia" panose="02040502050405020303" pitchFamily="18" charset="0"/>
            </a:endParaRPr>
          </a:p>
        </p:txBody>
      </p:sp>
      <p:grpSp>
        <p:nvGrpSpPr>
          <p:cNvPr id="6" name="Group 36">
            <a:extLst>
              <a:ext uri="{FF2B5EF4-FFF2-40B4-BE49-F238E27FC236}">
                <a16:creationId xmlns:a16="http://schemas.microsoft.com/office/drawing/2014/main" id="{953E5FC3-7C89-4A37-3D60-6DA5FA0FF405}"/>
              </a:ext>
            </a:extLst>
          </p:cNvPr>
          <p:cNvGrpSpPr/>
          <p:nvPr/>
        </p:nvGrpSpPr>
        <p:grpSpPr>
          <a:xfrm>
            <a:off x="304800" y="8959978"/>
            <a:ext cx="2900572" cy="807705"/>
            <a:chOff x="0" y="0"/>
            <a:chExt cx="3867430" cy="1076939"/>
          </a:xfrm>
        </p:grpSpPr>
        <p:pic>
          <p:nvPicPr>
            <p:cNvPr id="7" name="Picture 37">
              <a:extLst>
                <a:ext uri="{FF2B5EF4-FFF2-40B4-BE49-F238E27FC236}">
                  <a16:creationId xmlns:a16="http://schemas.microsoft.com/office/drawing/2014/main" id="{E10C9800-9C95-E80A-1379-FC94D1698F1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0" y="0"/>
              <a:ext cx="3867430" cy="618789"/>
            </a:xfrm>
            <a:prstGeom prst="rect">
              <a:avLst/>
            </a:prstGeom>
          </p:spPr>
        </p:pic>
        <p:pic>
          <p:nvPicPr>
            <p:cNvPr id="8" name="Picture 38">
              <a:extLst>
                <a:ext uri="{FF2B5EF4-FFF2-40B4-BE49-F238E27FC236}">
                  <a16:creationId xmlns:a16="http://schemas.microsoft.com/office/drawing/2014/main" id="{EB6D8162-0351-F65E-CA0F-030B5F44E61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0" y="458151"/>
              <a:ext cx="3867430" cy="618789"/>
            </a:xfrm>
            <a:prstGeom prst="rect">
              <a:avLst/>
            </a:prstGeom>
          </p:spPr>
        </p:pic>
      </p:grpSp>
      <p:sp>
        <p:nvSpPr>
          <p:cNvPr id="10" name="TextBox 9">
            <a:extLst>
              <a:ext uri="{FF2B5EF4-FFF2-40B4-BE49-F238E27FC236}">
                <a16:creationId xmlns:a16="http://schemas.microsoft.com/office/drawing/2014/main" id="{C2FD5F8A-4B54-F92E-57D4-98C4733E5361}"/>
              </a:ext>
            </a:extLst>
          </p:cNvPr>
          <p:cNvSpPr txBox="1"/>
          <p:nvPr/>
        </p:nvSpPr>
        <p:spPr>
          <a:xfrm>
            <a:off x="2225280" y="1018105"/>
            <a:ext cx="13837439" cy="1200329"/>
          </a:xfrm>
          <a:prstGeom prst="rect">
            <a:avLst/>
          </a:prstGeom>
          <a:noFill/>
        </p:spPr>
        <p:txBody>
          <a:bodyPr wrap="square">
            <a:spAutoFit/>
          </a:bodyPr>
          <a:lstStyle/>
          <a:p>
            <a:pPr algn="ctr"/>
            <a:r>
              <a:rPr lang="ro-RO" sz="3600" b="1" dirty="0">
                <a:solidFill>
                  <a:srgbClr val="374151"/>
                </a:solidFill>
                <a:latin typeface="Georgia" panose="02040502050405020303" pitchFamily="18" charset="0"/>
              </a:rPr>
              <a:t>Abilitățile în formă de T pot fi divizate în două categorii: abilități de profunzime și abilități de amploare</a:t>
            </a:r>
            <a:endParaRPr lang="en-GB" sz="3600" b="1" i="0" dirty="0">
              <a:solidFill>
                <a:srgbClr val="374151"/>
              </a:solidFill>
              <a:effectLst/>
              <a:latin typeface="Georgia" panose="02040502050405020303" pitchFamily="18" charset="0"/>
            </a:endParaRPr>
          </a:p>
        </p:txBody>
      </p:sp>
    </p:spTree>
    <p:extLst>
      <p:ext uri="{BB962C8B-B14F-4D97-AF65-F5344CB8AC3E}">
        <p14:creationId xmlns:p14="http://schemas.microsoft.com/office/powerpoint/2010/main" val="14816737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6311071" y="9974892"/>
            <a:ext cx="8717938" cy="9292376"/>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sp>
        <p:nvSpPr>
          <p:cNvPr id="9" name="TextBox 9"/>
          <p:cNvSpPr txBox="1"/>
          <p:nvPr/>
        </p:nvSpPr>
        <p:spPr>
          <a:xfrm>
            <a:off x="3418644" y="1095812"/>
            <a:ext cx="12613492" cy="1419619"/>
          </a:xfrm>
          <a:prstGeom prst="rect">
            <a:avLst/>
          </a:prstGeom>
        </p:spPr>
        <p:txBody>
          <a:bodyPr wrap="square" lIns="0" tIns="0" rIns="0" bIns="0" rtlCol="0" anchor="t">
            <a:spAutoFit/>
          </a:bodyPr>
          <a:lstStyle/>
          <a:p>
            <a:pPr algn="ctr">
              <a:lnSpc>
                <a:spcPts val="5449"/>
              </a:lnSpc>
            </a:pPr>
            <a:r>
              <a:rPr lang="ro-RO" sz="5400" b="1" spc="-48" dirty="0">
                <a:solidFill>
                  <a:srgbClr val="000000"/>
                </a:solidFill>
                <a:latin typeface="Georgia" panose="02040502050405020303" pitchFamily="18" charset="0"/>
              </a:rPr>
              <a:t>Avantaje în a deveni un individ cu abilități în formă de T</a:t>
            </a:r>
            <a:endParaRPr lang="en-US" sz="5400" b="1" spc="-48" dirty="0">
              <a:solidFill>
                <a:srgbClr val="000000"/>
              </a:solidFill>
              <a:latin typeface="Georgia" panose="02040502050405020303" pitchFamily="18" charset="0"/>
            </a:endParaRPr>
          </a:p>
        </p:txBody>
      </p:sp>
      <p:sp>
        <p:nvSpPr>
          <p:cNvPr id="12" name="TextBox 9">
            <a:extLst>
              <a:ext uri="{FF2B5EF4-FFF2-40B4-BE49-F238E27FC236}">
                <a16:creationId xmlns:a16="http://schemas.microsoft.com/office/drawing/2014/main" id="{8C08ECAC-1909-B53D-8649-EC1E2F633D85}"/>
              </a:ext>
            </a:extLst>
          </p:cNvPr>
          <p:cNvSpPr txBox="1"/>
          <p:nvPr/>
        </p:nvSpPr>
        <p:spPr>
          <a:xfrm>
            <a:off x="1447800" y="3336750"/>
            <a:ext cx="10132950" cy="3877985"/>
          </a:xfrm>
          <a:prstGeom prst="rect">
            <a:avLst/>
          </a:prstGeom>
        </p:spPr>
        <p:txBody>
          <a:bodyPr wrap="square" lIns="0" tIns="0" rIns="0" bIns="0" rtlCol="0" anchor="t">
            <a:spAutoFit/>
          </a:bodyPr>
          <a:lstStyle/>
          <a:p>
            <a:pPr algn="just"/>
            <a:r>
              <a:rPr lang="ro-RO" sz="2800" b="0" i="0" dirty="0">
                <a:solidFill>
                  <a:srgbClr val="303030"/>
                </a:solidFill>
                <a:effectLst/>
                <a:latin typeface="Georgia" panose="02040502050405020303" pitchFamily="18" charset="0"/>
              </a:rPr>
              <a:t>Este unanim recunoscut faptul că persoanele cu abilități în formă de T sau „T-</a:t>
            </a:r>
            <a:r>
              <a:rPr lang="ro-RO" sz="2800" b="0" i="0" dirty="0" err="1">
                <a:solidFill>
                  <a:srgbClr val="303030"/>
                </a:solidFill>
                <a:effectLst/>
                <a:latin typeface="Georgia" panose="02040502050405020303" pitchFamily="18" charset="0"/>
              </a:rPr>
              <a:t>shaped</a:t>
            </a:r>
            <a:r>
              <a:rPr lang="ro-RO" sz="2800" b="0" i="0" dirty="0">
                <a:solidFill>
                  <a:srgbClr val="303030"/>
                </a:solidFill>
                <a:effectLst/>
                <a:latin typeface="Georgia" panose="02040502050405020303" pitchFamily="18" charset="0"/>
              </a:rPr>
              <a:t>” nu sunt avantajate doar la nivel individual (fiind potrivite pentru poziții manageriale, de exemplu), însă aduc beneficii întregii companii. Competențele de bază și abilitatea de a învăța rapid sunt doar câteva dintre motivele pentru care angajații cu abilități în formă de T excelează în îndeplinirea responsabilităților lor principale, dar pot îndeplini cu succes și alte sarcini în cadrul companiei, contribuind la creșterea echipei. </a:t>
            </a:r>
            <a:endParaRPr lang="en-GB" sz="2800" b="0" i="0" dirty="0">
              <a:solidFill>
                <a:srgbClr val="374151"/>
              </a:solidFill>
              <a:effectLst/>
              <a:latin typeface="Georgia" panose="02040502050405020303" pitchFamily="18" charset="0"/>
            </a:endParaRPr>
          </a:p>
        </p:txBody>
      </p:sp>
      <p:pic>
        <p:nvPicPr>
          <p:cNvPr id="2050" name="Picture 2" descr="Free Teamwork Cooperation photo and picture">
            <a:extLst>
              <a:ext uri="{FF2B5EF4-FFF2-40B4-BE49-F238E27FC236}">
                <a16:creationId xmlns:a16="http://schemas.microsoft.com/office/drawing/2014/main" id="{98248EAD-F5BD-E445-DE98-3BBE14D16F2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690670" y="3840613"/>
            <a:ext cx="4134782" cy="260577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3">
            <a:extLst>
              <a:ext uri="{FF2B5EF4-FFF2-40B4-BE49-F238E27FC236}">
                <a16:creationId xmlns:a16="http://schemas.microsoft.com/office/drawing/2014/main" id="{C1318AC5-C8E3-EDD6-6770-51406652DBA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447800" y="7897318"/>
            <a:ext cx="1712413" cy="1712413"/>
          </a:xfrm>
          <a:prstGeom prst="rect">
            <a:avLst/>
          </a:prstGeom>
        </p:spPr>
      </p:pic>
      <p:pic>
        <p:nvPicPr>
          <p:cNvPr id="8" name="Picture 32">
            <a:extLst>
              <a:ext uri="{FF2B5EF4-FFF2-40B4-BE49-F238E27FC236}">
                <a16:creationId xmlns:a16="http://schemas.microsoft.com/office/drawing/2014/main" id="{60406E98-8AB8-5204-9387-510D174C391C}"/>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852805">
            <a:off x="7293257" y="-776095"/>
            <a:ext cx="1933090" cy="1933090"/>
          </a:xfrm>
          <a:prstGeom prst="rect">
            <a:avLst/>
          </a:prstGeom>
        </p:spPr>
      </p:pic>
    </p:spTree>
    <p:extLst>
      <p:ext uri="{BB962C8B-B14F-4D97-AF65-F5344CB8AC3E}">
        <p14:creationId xmlns:p14="http://schemas.microsoft.com/office/powerpoint/2010/main" val="17939017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1">
            <a:extLst>
              <a:ext uri="{FF2B5EF4-FFF2-40B4-BE49-F238E27FC236}">
                <a16:creationId xmlns:a16="http://schemas.microsoft.com/office/drawing/2014/main" id="{11B4C4AB-8665-452C-7580-C9722CAAA59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801975" y="8005835"/>
            <a:ext cx="2217944" cy="2217944"/>
          </a:xfrm>
          <a:prstGeom prst="rect">
            <a:avLst/>
          </a:prstGeom>
        </p:spPr>
      </p:pic>
      <p:sp>
        <p:nvSpPr>
          <p:cNvPr id="2" name="TextBox 9">
            <a:extLst>
              <a:ext uri="{FF2B5EF4-FFF2-40B4-BE49-F238E27FC236}">
                <a16:creationId xmlns:a16="http://schemas.microsoft.com/office/drawing/2014/main" id="{EA6D5234-94BC-1367-A963-F2866F9DDBD5}"/>
              </a:ext>
            </a:extLst>
          </p:cNvPr>
          <p:cNvSpPr txBox="1"/>
          <p:nvPr/>
        </p:nvSpPr>
        <p:spPr>
          <a:xfrm>
            <a:off x="1219200" y="3086100"/>
            <a:ext cx="15621000" cy="5416868"/>
          </a:xfrm>
          <a:prstGeom prst="rect">
            <a:avLst/>
          </a:prstGeom>
        </p:spPr>
        <p:txBody>
          <a:bodyPr wrap="square" lIns="0" tIns="0" rIns="0" bIns="0" rtlCol="0" anchor="t">
            <a:spAutoFit/>
          </a:bodyPr>
          <a:lstStyle/>
          <a:p>
            <a:pPr algn="just">
              <a:buFont typeface="Arial" panose="020B0604020202020204" pitchFamily="34" charset="0"/>
              <a:buChar char="•"/>
            </a:pPr>
            <a:r>
              <a:rPr lang="en-GB" sz="3200" b="1" i="0" dirty="0">
                <a:solidFill>
                  <a:srgbClr val="303030"/>
                </a:solidFill>
                <a:effectLst/>
                <a:latin typeface="Georgia" panose="02040502050405020303" pitchFamily="18" charset="0"/>
              </a:rPr>
              <a:t>  </a:t>
            </a:r>
            <a:r>
              <a:rPr lang="ro-RO" sz="3200" b="1" i="0" dirty="0">
                <a:solidFill>
                  <a:srgbClr val="303030"/>
                </a:solidFill>
                <a:effectLst/>
                <a:latin typeface="Georgia" panose="02040502050405020303" pitchFamily="18" charset="0"/>
              </a:rPr>
              <a:t>Competențele de bază: </a:t>
            </a:r>
            <a:r>
              <a:rPr lang="ro-RO" sz="3200" dirty="0">
                <a:solidFill>
                  <a:srgbClr val="303030"/>
                </a:solidFill>
                <a:latin typeface="Georgia" panose="02040502050405020303" pitchFamily="18" charset="0"/>
              </a:rPr>
              <a:t>Angajații cu abilități în formă de T excelează în îndeplinirea principalelor responsabilități pe care le au la locul de muncă, ceea ce îi transformă în resurse extraordinare. Expertiza profundă pe care un astfel de angajat o va afișa atunci când conduce discuțiile sau când facilitează progresul este, fără îndoială, un beneficiu extraordinar pentru întreaga organizație. </a:t>
            </a:r>
          </a:p>
          <a:p>
            <a:pPr algn="just">
              <a:buFont typeface="Arial" panose="020B0604020202020204" pitchFamily="34" charset="0"/>
              <a:buChar char="•"/>
            </a:pPr>
            <a:r>
              <a:rPr lang="ro-RO" sz="3200" b="1" i="0" dirty="0">
                <a:solidFill>
                  <a:srgbClr val="303030"/>
                </a:solidFill>
                <a:effectLst/>
                <a:latin typeface="Georgia" panose="02040502050405020303" pitchFamily="18" charset="0"/>
              </a:rPr>
              <a:t> Comunicare mai bună:</a:t>
            </a:r>
            <a:r>
              <a:rPr lang="en-GB" sz="3200" b="0" i="0" dirty="0">
                <a:solidFill>
                  <a:srgbClr val="303030"/>
                </a:solidFill>
                <a:effectLst/>
                <a:latin typeface="Georgia" panose="02040502050405020303" pitchFamily="18" charset="0"/>
              </a:rPr>
              <a:t> </a:t>
            </a:r>
            <a:r>
              <a:rPr lang="ro-RO" sz="3200" b="0" i="0" dirty="0">
                <a:solidFill>
                  <a:srgbClr val="303030"/>
                </a:solidFill>
                <a:effectLst/>
                <a:latin typeface="Georgia" panose="02040502050405020303" pitchFamily="18" charset="0"/>
              </a:rPr>
              <a:t>Datorită competențelor interpersonale pe care le posedă, aceste persoane sunt capabile să empatizeze cu cei din jur și să le înțeleagă nevoile, putând face acest lucru și la nivelul echipei. </a:t>
            </a:r>
          </a:p>
          <a:p>
            <a:pPr algn="just">
              <a:buFont typeface="Arial" panose="020B0604020202020204" pitchFamily="34" charset="0"/>
              <a:buChar char="•"/>
            </a:pPr>
            <a:r>
              <a:rPr lang="ro-RO" sz="3200" dirty="0">
                <a:solidFill>
                  <a:srgbClr val="303030"/>
                </a:solidFill>
                <a:latin typeface="Georgia" panose="02040502050405020303" pitchFamily="18" charset="0"/>
              </a:rPr>
              <a:t> </a:t>
            </a:r>
            <a:r>
              <a:rPr lang="ro-RO" sz="3200" b="1" i="0" dirty="0">
                <a:solidFill>
                  <a:srgbClr val="303030"/>
                </a:solidFill>
                <a:effectLst/>
                <a:latin typeface="Georgia" panose="02040502050405020303" pitchFamily="18" charset="0"/>
              </a:rPr>
              <a:t>Abilități de colaborare optime:</a:t>
            </a:r>
            <a:r>
              <a:rPr lang="en-GB" sz="3200" b="0" i="0" dirty="0">
                <a:solidFill>
                  <a:srgbClr val="303030"/>
                </a:solidFill>
                <a:effectLst/>
                <a:latin typeface="Georgia" panose="02040502050405020303" pitchFamily="18" charset="0"/>
              </a:rPr>
              <a:t> </a:t>
            </a:r>
            <a:r>
              <a:rPr lang="ro-RO" sz="3200" b="0" i="0" dirty="0">
                <a:solidFill>
                  <a:srgbClr val="303030"/>
                </a:solidFill>
                <a:effectLst/>
                <a:latin typeface="Georgia" panose="02040502050405020303" pitchFamily="18" charset="0"/>
              </a:rPr>
              <a:t>Acestea sunt în strânsă legătură cu abilitățile de comunicare, angajații cu abilități în formă de T fiind capabili să discute problematici diverse și să colaboreze eficient în organizație. </a:t>
            </a:r>
            <a:endParaRPr lang="en-GB" sz="3200" b="0" i="0" dirty="0">
              <a:solidFill>
                <a:srgbClr val="303030"/>
              </a:solidFill>
              <a:effectLst/>
              <a:latin typeface="Georgia" panose="02040502050405020303" pitchFamily="18" charset="0"/>
            </a:endParaRPr>
          </a:p>
        </p:txBody>
      </p:sp>
      <p:sp>
        <p:nvSpPr>
          <p:cNvPr id="3" name="TextBox 9">
            <a:extLst>
              <a:ext uri="{FF2B5EF4-FFF2-40B4-BE49-F238E27FC236}">
                <a16:creationId xmlns:a16="http://schemas.microsoft.com/office/drawing/2014/main" id="{AC135F85-6D95-9980-36BD-3E39AF58202D}"/>
              </a:ext>
            </a:extLst>
          </p:cNvPr>
          <p:cNvSpPr txBox="1"/>
          <p:nvPr/>
        </p:nvSpPr>
        <p:spPr>
          <a:xfrm>
            <a:off x="1790700" y="1074222"/>
            <a:ext cx="14706600" cy="1419619"/>
          </a:xfrm>
          <a:prstGeom prst="rect">
            <a:avLst/>
          </a:prstGeom>
        </p:spPr>
        <p:txBody>
          <a:bodyPr wrap="square" lIns="0" tIns="0" rIns="0" bIns="0" rtlCol="0" anchor="t">
            <a:spAutoFit/>
          </a:bodyPr>
          <a:lstStyle/>
          <a:p>
            <a:pPr algn="ctr">
              <a:lnSpc>
                <a:spcPts val="5449"/>
              </a:lnSpc>
            </a:pPr>
            <a:r>
              <a:rPr lang="ro-RO" sz="5400" b="1" spc="-48" dirty="0">
                <a:solidFill>
                  <a:srgbClr val="000000"/>
                </a:solidFill>
                <a:latin typeface="Georgia" panose="02040502050405020303" pitchFamily="18" charset="0"/>
              </a:rPr>
              <a:t>Indivizii cu abilități în formă de T aduc următoarele avantaje</a:t>
            </a:r>
            <a:r>
              <a:rPr lang="en-US" sz="5400" b="1" spc="-48" dirty="0">
                <a:solidFill>
                  <a:srgbClr val="000000"/>
                </a:solidFill>
                <a:latin typeface="Georgia" panose="02040502050405020303" pitchFamily="18" charset="0"/>
              </a:rPr>
              <a:t>:</a:t>
            </a:r>
          </a:p>
        </p:txBody>
      </p:sp>
      <p:pic>
        <p:nvPicPr>
          <p:cNvPr id="4" name="Picture 7">
            <a:extLst>
              <a:ext uri="{FF2B5EF4-FFF2-40B4-BE49-F238E27FC236}">
                <a16:creationId xmlns:a16="http://schemas.microsoft.com/office/drawing/2014/main" id="{B0AA9E8E-2872-8D7D-3B8A-D163ACB7700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1490547"/>
            <a:ext cx="3334026" cy="3588482"/>
          </a:xfrm>
          <a:prstGeom prst="rect">
            <a:avLst/>
          </a:prstGeom>
        </p:spPr>
      </p:pic>
      <p:pic>
        <p:nvPicPr>
          <p:cNvPr id="8" name="Picture 5">
            <a:extLst>
              <a:ext uri="{FF2B5EF4-FFF2-40B4-BE49-F238E27FC236}">
                <a16:creationId xmlns:a16="http://schemas.microsoft.com/office/drawing/2014/main" id="{E32BBDD9-84FD-0DD8-976D-C6CE208CD9F8}"/>
              </a:ext>
            </a:extLst>
          </p:cNvPr>
          <p:cNvPicPr>
            <a:picLocks noChangeAspect="1"/>
          </p:cNvPicPr>
          <p:nvPr/>
        </p:nvPicPr>
        <p:blipFill>
          <a:blip r:embed="rId7"/>
          <a:srcRect/>
          <a:stretch>
            <a:fillRect/>
          </a:stretch>
        </p:blipFill>
        <p:spPr>
          <a:xfrm>
            <a:off x="7250540" y="9215625"/>
            <a:ext cx="3710720" cy="779251"/>
          </a:xfrm>
          <a:prstGeom prst="rect">
            <a:avLst/>
          </a:prstGeom>
        </p:spPr>
      </p:pic>
      <p:pic>
        <p:nvPicPr>
          <p:cNvPr id="9" name="Picture 4">
            <a:extLst>
              <a:ext uri="{FF2B5EF4-FFF2-40B4-BE49-F238E27FC236}">
                <a16:creationId xmlns:a16="http://schemas.microsoft.com/office/drawing/2014/main" id="{DC72DD62-CCF6-9E4B-23BD-ACAF1FD5ADF3}"/>
              </a:ext>
            </a:extLst>
          </p:cNvPr>
          <p:cNvPicPr>
            <a:picLocks noChangeAspect="1"/>
          </p:cNvPicPr>
          <p:nvPr/>
        </p:nvPicPr>
        <p:blipFill>
          <a:blip r:embed="rId8"/>
          <a:srcRect/>
          <a:stretch>
            <a:fillRect/>
          </a:stretch>
        </p:blipFill>
        <p:spPr>
          <a:xfrm>
            <a:off x="16418708" y="0"/>
            <a:ext cx="1869292" cy="1869292"/>
          </a:xfrm>
          <a:prstGeom prst="rect">
            <a:avLst/>
          </a:prstGeom>
        </p:spPr>
      </p:pic>
      <p:pic>
        <p:nvPicPr>
          <p:cNvPr id="10" name="Picture 32">
            <a:extLst>
              <a:ext uri="{FF2B5EF4-FFF2-40B4-BE49-F238E27FC236}">
                <a16:creationId xmlns:a16="http://schemas.microsoft.com/office/drawing/2014/main" id="{B3409274-DD35-DD3F-C495-420117AC333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852805">
            <a:off x="6330350" y="-3385150"/>
            <a:ext cx="5364129" cy="5364129"/>
          </a:xfrm>
          <a:prstGeom prst="rect">
            <a:avLst/>
          </a:prstGeom>
        </p:spPr>
      </p:pic>
    </p:spTree>
    <p:extLst>
      <p:ext uri="{BB962C8B-B14F-4D97-AF65-F5344CB8AC3E}">
        <p14:creationId xmlns:p14="http://schemas.microsoft.com/office/powerpoint/2010/main" val="9933604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9">
            <a:extLst>
              <a:ext uri="{FF2B5EF4-FFF2-40B4-BE49-F238E27FC236}">
                <a16:creationId xmlns:a16="http://schemas.microsoft.com/office/drawing/2014/main" id="{BA0E8F1E-A6C5-1421-E4E7-10733F574120}"/>
              </a:ext>
            </a:extLst>
          </p:cNvPr>
          <p:cNvSpPr txBox="1"/>
          <p:nvPr/>
        </p:nvSpPr>
        <p:spPr>
          <a:xfrm>
            <a:off x="1143000" y="3086100"/>
            <a:ext cx="15925800" cy="1477328"/>
          </a:xfrm>
          <a:prstGeom prst="rect">
            <a:avLst/>
          </a:prstGeom>
        </p:spPr>
        <p:txBody>
          <a:bodyPr wrap="square" lIns="0" tIns="0" rIns="0" bIns="0" rtlCol="0" anchor="t">
            <a:spAutoFit/>
          </a:bodyPr>
          <a:lstStyle/>
          <a:p>
            <a:pPr algn="just">
              <a:buFont typeface="Arial" panose="020B0604020202020204" pitchFamily="34" charset="0"/>
              <a:buChar char="•"/>
            </a:pPr>
            <a:r>
              <a:rPr lang="en-GB" sz="3200" b="1" i="0" dirty="0" err="1">
                <a:solidFill>
                  <a:srgbClr val="303030"/>
                </a:solidFill>
                <a:effectLst/>
                <a:latin typeface="Georgia" panose="02040502050405020303" pitchFamily="18" charset="0"/>
              </a:rPr>
              <a:t>Flexibilit</a:t>
            </a:r>
            <a:r>
              <a:rPr lang="ro-RO" sz="3200" b="1" i="0" dirty="0" err="1">
                <a:solidFill>
                  <a:srgbClr val="303030"/>
                </a:solidFill>
                <a:effectLst/>
                <a:latin typeface="Georgia" panose="02040502050405020303" pitchFamily="18" charset="0"/>
              </a:rPr>
              <a:t>ate</a:t>
            </a:r>
            <a:r>
              <a:rPr lang="ro-RO" sz="3200" b="1" i="0" dirty="0">
                <a:solidFill>
                  <a:srgbClr val="303030"/>
                </a:solidFill>
                <a:effectLst/>
                <a:latin typeface="Georgia" panose="02040502050405020303" pitchFamily="18" charset="0"/>
              </a:rPr>
              <a:t>:</a:t>
            </a:r>
            <a:r>
              <a:rPr lang="en-GB" sz="3200" b="0" i="0" dirty="0">
                <a:solidFill>
                  <a:srgbClr val="303030"/>
                </a:solidFill>
                <a:effectLst/>
                <a:latin typeface="Georgia" panose="02040502050405020303" pitchFamily="18" charset="0"/>
              </a:rPr>
              <a:t> </a:t>
            </a:r>
            <a:r>
              <a:rPr lang="ro-RO" sz="3200" b="0" i="0" dirty="0">
                <a:solidFill>
                  <a:srgbClr val="303030"/>
                </a:solidFill>
                <a:effectLst/>
                <a:latin typeface="Georgia" panose="02040502050405020303" pitchFamily="18" charset="0"/>
              </a:rPr>
              <a:t>Sunt suficient de flexibili pentru a prelua sarcini noi, adiționale celor pe care le au deja, fără a-și compromite calitatea muncii. Astfel, reușesc să își atingă obiectivele imediate î timp ce contribuie la dezvoltarea companiei</a:t>
            </a:r>
            <a:endParaRPr lang="en-GB" sz="3200" b="0" i="0" dirty="0">
              <a:solidFill>
                <a:srgbClr val="303030"/>
              </a:solidFill>
              <a:effectLst/>
              <a:latin typeface="Georgia" panose="02040502050405020303" pitchFamily="18" charset="0"/>
            </a:endParaRPr>
          </a:p>
        </p:txBody>
      </p:sp>
      <p:pic>
        <p:nvPicPr>
          <p:cNvPr id="4" name="Picture 7">
            <a:extLst>
              <a:ext uri="{FF2B5EF4-FFF2-40B4-BE49-F238E27FC236}">
                <a16:creationId xmlns:a16="http://schemas.microsoft.com/office/drawing/2014/main" id="{283DF60C-A087-DEF9-9412-B89306A4C56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490547"/>
            <a:ext cx="3334026" cy="3588482"/>
          </a:xfrm>
          <a:prstGeom prst="rect">
            <a:avLst/>
          </a:prstGeom>
        </p:spPr>
      </p:pic>
      <p:pic>
        <p:nvPicPr>
          <p:cNvPr id="5" name="Picture 21">
            <a:extLst>
              <a:ext uri="{FF2B5EF4-FFF2-40B4-BE49-F238E27FC236}">
                <a16:creationId xmlns:a16="http://schemas.microsoft.com/office/drawing/2014/main" id="{ECF4D3E0-883F-946A-CDA5-0B9CE532AB9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388328" y="7776932"/>
            <a:ext cx="2217944" cy="2217944"/>
          </a:xfrm>
          <a:prstGeom prst="rect">
            <a:avLst/>
          </a:prstGeom>
        </p:spPr>
      </p:pic>
      <p:pic>
        <p:nvPicPr>
          <p:cNvPr id="6" name="Picture 5">
            <a:extLst>
              <a:ext uri="{FF2B5EF4-FFF2-40B4-BE49-F238E27FC236}">
                <a16:creationId xmlns:a16="http://schemas.microsoft.com/office/drawing/2014/main" id="{BDA03951-459C-6A38-3D37-C73ECA1B3466}"/>
              </a:ext>
            </a:extLst>
          </p:cNvPr>
          <p:cNvPicPr>
            <a:picLocks noChangeAspect="1"/>
          </p:cNvPicPr>
          <p:nvPr/>
        </p:nvPicPr>
        <p:blipFill>
          <a:blip r:embed="rId6"/>
          <a:srcRect/>
          <a:stretch>
            <a:fillRect/>
          </a:stretch>
        </p:blipFill>
        <p:spPr>
          <a:xfrm>
            <a:off x="7250540" y="9215625"/>
            <a:ext cx="3710720" cy="779251"/>
          </a:xfrm>
          <a:prstGeom prst="rect">
            <a:avLst/>
          </a:prstGeom>
        </p:spPr>
      </p:pic>
      <p:pic>
        <p:nvPicPr>
          <p:cNvPr id="7" name="Picture 4">
            <a:extLst>
              <a:ext uri="{FF2B5EF4-FFF2-40B4-BE49-F238E27FC236}">
                <a16:creationId xmlns:a16="http://schemas.microsoft.com/office/drawing/2014/main" id="{C3C4CA85-AF02-CC69-A0F0-27AC32FC5988}"/>
              </a:ext>
            </a:extLst>
          </p:cNvPr>
          <p:cNvPicPr>
            <a:picLocks noChangeAspect="1"/>
          </p:cNvPicPr>
          <p:nvPr/>
        </p:nvPicPr>
        <p:blipFill>
          <a:blip r:embed="rId7"/>
          <a:srcRect/>
          <a:stretch>
            <a:fillRect/>
          </a:stretch>
        </p:blipFill>
        <p:spPr>
          <a:xfrm>
            <a:off x="16418708" y="0"/>
            <a:ext cx="1869292" cy="1869292"/>
          </a:xfrm>
          <a:prstGeom prst="rect">
            <a:avLst/>
          </a:prstGeom>
        </p:spPr>
      </p:pic>
      <p:pic>
        <p:nvPicPr>
          <p:cNvPr id="8" name="Picture 32">
            <a:extLst>
              <a:ext uri="{FF2B5EF4-FFF2-40B4-BE49-F238E27FC236}">
                <a16:creationId xmlns:a16="http://schemas.microsoft.com/office/drawing/2014/main" id="{C81A3C8D-34F7-44FA-AF78-0C2E4D74E43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852805">
            <a:off x="6330350" y="-3385150"/>
            <a:ext cx="5364129" cy="5364129"/>
          </a:xfrm>
          <a:prstGeom prst="rect">
            <a:avLst/>
          </a:prstGeom>
        </p:spPr>
      </p:pic>
      <p:sp>
        <p:nvSpPr>
          <p:cNvPr id="9" name="TextBox 8">
            <a:extLst>
              <a:ext uri="{FF2B5EF4-FFF2-40B4-BE49-F238E27FC236}">
                <a16:creationId xmlns:a16="http://schemas.microsoft.com/office/drawing/2014/main" id="{9FA3DA49-1659-9325-B665-1CE32645E8C0}"/>
              </a:ext>
            </a:extLst>
          </p:cNvPr>
          <p:cNvSpPr txBox="1"/>
          <p:nvPr/>
        </p:nvSpPr>
        <p:spPr>
          <a:xfrm>
            <a:off x="990600" y="4945475"/>
            <a:ext cx="16078200" cy="3046988"/>
          </a:xfrm>
          <a:prstGeom prst="rect">
            <a:avLst/>
          </a:prstGeom>
          <a:noFill/>
        </p:spPr>
        <p:txBody>
          <a:bodyPr wrap="square" rtlCol="0">
            <a:spAutoFit/>
          </a:bodyPr>
          <a:lstStyle/>
          <a:p>
            <a:pPr marL="95250" indent="-79375" algn="just">
              <a:buFont typeface="Arial" panose="020B0604020202020204" pitchFamily="34" charset="0"/>
              <a:buChar char="•"/>
            </a:pPr>
            <a:r>
              <a:rPr lang="en-GB" sz="3200" b="1" dirty="0">
                <a:solidFill>
                  <a:srgbClr val="303030"/>
                </a:solidFill>
                <a:latin typeface="Georgia" panose="02040502050405020303" pitchFamily="18" charset="0"/>
              </a:rPr>
              <a:t>  </a:t>
            </a:r>
            <a:r>
              <a:rPr lang="ro-RO" sz="3200" b="1" dirty="0">
                <a:solidFill>
                  <a:srgbClr val="303030"/>
                </a:solidFill>
                <a:latin typeface="Georgia" panose="02040502050405020303" pitchFamily="18" charset="0"/>
              </a:rPr>
              <a:t>Viziune de ansamblu: </a:t>
            </a:r>
            <a:r>
              <a:rPr lang="ro-RO" sz="3200" dirty="0">
                <a:solidFill>
                  <a:srgbClr val="303030"/>
                </a:solidFill>
                <a:latin typeface="Georgia" panose="02040502050405020303" pitchFamily="18" charset="0"/>
              </a:rPr>
              <a:t>Angajații care posedă un set de abilități foarte specifice (angajații în formă de I) sunt deosebit de valoroși. Cu toate acestea, de multe ori dezvoltă o viziune limitată la propriul domeniu de expertiză, neglijând alte aspecte importante. La polul opus, angajații cu abilități în formă de T sunt capabili să își aplice cunoștințele specializate și dorința de a învăța în alte domenii și proiecte în care sunt implicați.</a:t>
            </a:r>
            <a:endParaRPr lang="en-RO" sz="3200" dirty="0">
              <a:solidFill>
                <a:srgbClr val="303030"/>
              </a:solidFill>
              <a:latin typeface="Georgia" panose="02040502050405020303" pitchFamily="18" charset="0"/>
            </a:endParaRPr>
          </a:p>
        </p:txBody>
      </p:sp>
      <p:sp>
        <p:nvSpPr>
          <p:cNvPr id="10" name="TextBox 9">
            <a:extLst>
              <a:ext uri="{FF2B5EF4-FFF2-40B4-BE49-F238E27FC236}">
                <a16:creationId xmlns:a16="http://schemas.microsoft.com/office/drawing/2014/main" id="{84420DE7-89DC-0CE4-643D-9B9E8732E317}"/>
              </a:ext>
            </a:extLst>
          </p:cNvPr>
          <p:cNvSpPr txBox="1"/>
          <p:nvPr/>
        </p:nvSpPr>
        <p:spPr>
          <a:xfrm>
            <a:off x="1790700" y="1153128"/>
            <a:ext cx="14706600" cy="1419619"/>
          </a:xfrm>
          <a:prstGeom prst="rect">
            <a:avLst/>
          </a:prstGeom>
        </p:spPr>
        <p:txBody>
          <a:bodyPr wrap="square" lIns="0" tIns="0" rIns="0" bIns="0" rtlCol="0" anchor="t">
            <a:spAutoFit/>
          </a:bodyPr>
          <a:lstStyle/>
          <a:p>
            <a:pPr algn="ctr">
              <a:lnSpc>
                <a:spcPts val="5449"/>
              </a:lnSpc>
            </a:pPr>
            <a:r>
              <a:rPr lang="ro-RO" sz="5400" b="1" spc="-48" dirty="0">
                <a:solidFill>
                  <a:srgbClr val="000000"/>
                </a:solidFill>
                <a:latin typeface="Georgia" panose="02040502050405020303" pitchFamily="18" charset="0"/>
              </a:rPr>
              <a:t>Indivizii cu abilități în formă de T aduc următoarele avantaje</a:t>
            </a:r>
            <a:r>
              <a:rPr lang="en-US" sz="5400" b="1" spc="-48" dirty="0">
                <a:solidFill>
                  <a:srgbClr val="000000"/>
                </a:solidFill>
                <a:latin typeface="Georgia" panose="02040502050405020303" pitchFamily="18" charset="0"/>
              </a:rPr>
              <a:t>:</a:t>
            </a:r>
          </a:p>
        </p:txBody>
      </p:sp>
    </p:spTree>
    <p:extLst>
      <p:ext uri="{BB962C8B-B14F-4D97-AF65-F5344CB8AC3E}">
        <p14:creationId xmlns:p14="http://schemas.microsoft.com/office/powerpoint/2010/main" val="3332677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974143" y="8370333"/>
            <a:ext cx="10675280" cy="1137869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sp>
        <p:nvSpPr>
          <p:cNvPr id="6" name="TextBox 6"/>
          <p:cNvSpPr txBox="1"/>
          <p:nvPr/>
        </p:nvSpPr>
        <p:spPr>
          <a:xfrm>
            <a:off x="2775590" y="1166130"/>
            <a:ext cx="12748647" cy="1402243"/>
          </a:xfrm>
          <a:prstGeom prst="rect">
            <a:avLst/>
          </a:prstGeom>
        </p:spPr>
        <p:txBody>
          <a:bodyPr wrap="square" lIns="0" tIns="0" rIns="0" bIns="0" rtlCol="0" anchor="t">
            <a:spAutoFit/>
          </a:bodyPr>
          <a:lstStyle/>
          <a:p>
            <a:pPr algn="ctr">
              <a:lnSpc>
                <a:spcPts val="5449"/>
              </a:lnSpc>
            </a:pPr>
            <a:r>
              <a:rPr lang="ro-RO" sz="6410" b="1" dirty="0">
                <a:solidFill>
                  <a:srgbClr val="000000"/>
                </a:solidFill>
                <a:latin typeface="Georgia" panose="02040502050405020303" pitchFamily="18" charset="0"/>
              </a:rPr>
              <a:t>Cum se pot dezvolta abilitățile în formă de T</a:t>
            </a:r>
            <a:r>
              <a:rPr lang="en-US" sz="6410" b="1" dirty="0">
                <a:solidFill>
                  <a:srgbClr val="000000"/>
                </a:solidFill>
                <a:latin typeface="Georgia" panose="02040502050405020303" pitchFamily="18" charset="0"/>
              </a:rPr>
              <a:t>?</a:t>
            </a:r>
          </a:p>
        </p:txBody>
      </p:sp>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41558" y="137575"/>
            <a:ext cx="1980734" cy="2057110"/>
          </a:xfrm>
          <a:prstGeom prst="rect">
            <a:avLst/>
          </a:prstGeom>
        </p:spPr>
      </p:pic>
      <p:sp>
        <p:nvSpPr>
          <p:cNvPr id="10" name="TextBox 10"/>
          <p:cNvSpPr txBox="1"/>
          <p:nvPr/>
        </p:nvSpPr>
        <p:spPr>
          <a:xfrm>
            <a:off x="1700610" y="3845533"/>
            <a:ext cx="7934632" cy="3462294"/>
          </a:xfrm>
          <a:prstGeom prst="rect">
            <a:avLst/>
          </a:prstGeom>
        </p:spPr>
        <p:txBody>
          <a:bodyPr wrap="square" lIns="0" tIns="0" rIns="0" bIns="0" rtlCol="0" anchor="t">
            <a:spAutoFit/>
          </a:bodyPr>
          <a:lstStyle/>
          <a:p>
            <a:pPr algn="just">
              <a:lnSpc>
                <a:spcPts val="3359"/>
              </a:lnSpc>
            </a:pPr>
            <a:r>
              <a:rPr lang="ro-RO" sz="2800" b="0" i="0" dirty="0">
                <a:solidFill>
                  <a:srgbClr val="333333"/>
                </a:solidFill>
                <a:effectLst/>
                <a:latin typeface="Georgia" panose="02040502050405020303" pitchFamily="18" charset="0"/>
              </a:rPr>
              <a:t>Prima întrebare pe care trebuie să v-o adresați atunci când începeți acest demers este: </a:t>
            </a:r>
            <a:r>
              <a:rPr lang="ro-RO" sz="2800" b="0" i="1" dirty="0">
                <a:solidFill>
                  <a:srgbClr val="333333"/>
                </a:solidFill>
                <a:effectLst/>
                <a:latin typeface="Georgia" panose="02040502050405020303" pitchFamily="18" charset="0"/>
              </a:rPr>
              <a:t>Ce abilități ar trebui să îmi dezvolt și ce ar trebui să învăț? </a:t>
            </a:r>
            <a:endParaRPr lang="en-GB" sz="2800" b="0" i="1" dirty="0">
              <a:solidFill>
                <a:srgbClr val="333333"/>
              </a:solidFill>
              <a:effectLst/>
              <a:latin typeface="Georgia" panose="02040502050405020303" pitchFamily="18" charset="0"/>
            </a:endParaRPr>
          </a:p>
          <a:p>
            <a:pPr algn="just">
              <a:lnSpc>
                <a:spcPts val="3359"/>
              </a:lnSpc>
            </a:pPr>
            <a:r>
              <a:rPr lang="ro-RO" sz="2800" dirty="0">
                <a:solidFill>
                  <a:srgbClr val="333333"/>
                </a:solidFill>
                <a:latin typeface="Georgia" panose="02040502050405020303" pitchFamily="18" charset="0"/>
              </a:rPr>
              <a:t>Este necesar să înțelegeți că nu există un răspuns standard la această întrebare. Depinde de scopurile și valorile pe care vi le-ați definit, însă puteți construi un cadru general pentru acestea. </a:t>
            </a:r>
            <a:endParaRPr lang="en-GB" sz="2800" b="0" i="0" dirty="0">
              <a:solidFill>
                <a:srgbClr val="333333"/>
              </a:solidFill>
              <a:effectLst/>
              <a:latin typeface="Georgia" panose="02040502050405020303" pitchFamily="18" charset="0"/>
            </a:endParaRPr>
          </a:p>
        </p:txBody>
      </p:sp>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011938" y="7857250"/>
            <a:ext cx="2019756" cy="1938966"/>
          </a:xfrm>
          <a:prstGeom prst="rect">
            <a:avLst/>
          </a:prstGeom>
        </p:spPr>
      </p:pic>
      <p:pic>
        <p:nvPicPr>
          <p:cNvPr id="22" name="Picture 2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9614497">
            <a:off x="17215841" y="8047725"/>
            <a:ext cx="4352147" cy="4346443"/>
          </a:xfrm>
          <a:prstGeom prst="rect">
            <a:avLst/>
          </a:prstGeom>
        </p:spPr>
      </p:pic>
      <p:pic>
        <p:nvPicPr>
          <p:cNvPr id="23" name="Picture 22">
            <a:extLst>
              <a:ext uri="{FF2B5EF4-FFF2-40B4-BE49-F238E27FC236}">
                <a16:creationId xmlns:a16="http://schemas.microsoft.com/office/drawing/2014/main" id="{32A781B8-76B2-9CE1-4289-62A13463C02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338985" y="3927927"/>
            <a:ext cx="4682831" cy="3068845"/>
          </a:xfrm>
          <a:prstGeom prst="rect">
            <a:avLst/>
          </a:prstGeom>
        </p:spPr>
      </p:pic>
      <p:pic>
        <p:nvPicPr>
          <p:cNvPr id="7" name="Picture 32">
            <a:extLst>
              <a:ext uri="{FF2B5EF4-FFF2-40B4-BE49-F238E27FC236}">
                <a16:creationId xmlns:a16="http://schemas.microsoft.com/office/drawing/2014/main" id="{0C2C2E01-9355-DE48-ACAC-4C43C4277EBC}"/>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852805">
            <a:off x="6330350" y="-3385150"/>
            <a:ext cx="5364129" cy="5364129"/>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1">
            <a:extLst>
              <a:ext uri="{FF2B5EF4-FFF2-40B4-BE49-F238E27FC236}">
                <a16:creationId xmlns:a16="http://schemas.microsoft.com/office/drawing/2014/main" id="{D5B153F2-0665-B66C-69CE-52292285FAAD}"/>
              </a:ext>
            </a:extLst>
          </p:cNvPr>
          <p:cNvSpPr txBox="1"/>
          <p:nvPr/>
        </p:nvSpPr>
        <p:spPr>
          <a:xfrm>
            <a:off x="7365218" y="2468561"/>
            <a:ext cx="10490302" cy="2590261"/>
          </a:xfrm>
          <a:prstGeom prst="rect">
            <a:avLst/>
          </a:prstGeom>
        </p:spPr>
        <p:txBody>
          <a:bodyPr wrap="square" lIns="0" tIns="0" rIns="0" bIns="0" rtlCol="0" anchor="t">
            <a:spAutoFit/>
          </a:bodyPr>
          <a:lstStyle/>
          <a:p>
            <a:pPr algn="just">
              <a:lnSpc>
                <a:spcPts val="3359"/>
              </a:lnSpc>
            </a:pPr>
            <a:r>
              <a:rPr lang="ro-RO" sz="2800" dirty="0">
                <a:solidFill>
                  <a:srgbClr val="333333"/>
                </a:solidFill>
                <a:latin typeface="Georgia" panose="02040502050405020303" pitchFamily="18" charset="0"/>
              </a:rPr>
              <a:t>În primul rând, trebuie să analizați competențele și cunoștințele pe care le aveți deja și trebuie să vă evaluați abilitățile din fiecare domeniu. Puteți face acest lucru cu ajutorul unui tabel în care să notați toate competențele și cunoștințele la care vă puteți gândi, atribuindu-le apoi valori de la 0 la 5. Iată cum puteți aborda fiecare nivel:</a:t>
            </a:r>
            <a:endParaRPr lang="en-GB" sz="2800" dirty="0">
              <a:solidFill>
                <a:srgbClr val="333333"/>
              </a:solidFill>
              <a:latin typeface="Georgia" panose="02040502050405020303" pitchFamily="18" charset="0"/>
            </a:endParaRPr>
          </a:p>
        </p:txBody>
      </p:sp>
      <p:sp>
        <p:nvSpPr>
          <p:cNvPr id="3" name="TextBox 6">
            <a:extLst>
              <a:ext uri="{FF2B5EF4-FFF2-40B4-BE49-F238E27FC236}">
                <a16:creationId xmlns:a16="http://schemas.microsoft.com/office/drawing/2014/main" id="{5F29D07D-6F31-9356-6127-C2516CE7D7F5}"/>
              </a:ext>
            </a:extLst>
          </p:cNvPr>
          <p:cNvSpPr txBox="1"/>
          <p:nvPr/>
        </p:nvSpPr>
        <p:spPr>
          <a:xfrm>
            <a:off x="1667014" y="978835"/>
            <a:ext cx="14852676" cy="1402243"/>
          </a:xfrm>
          <a:prstGeom prst="rect">
            <a:avLst/>
          </a:prstGeom>
        </p:spPr>
        <p:txBody>
          <a:bodyPr wrap="square" lIns="0" tIns="0" rIns="0" bIns="0" rtlCol="0" anchor="t">
            <a:spAutoFit/>
          </a:bodyPr>
          <a:lstStyle/>
          <a:p>
            <a:pPr algn="ctr">
              <a:lnSpc>
                <a:spcPts val="5449"/>
              </a:lnSpc>
            </a:pPr>
            <a:r>
              <a:rPr lang="ro-RO" sz="5400" b="1" dirty="0">
                <a:solidFill>
                  <a:srgbClr val="000000"/>
                </a:solidFill>
                <a:latin typeface="Georgia" panose="02040502050405020303" pitchFamily="18" charset="0"/>
              </a:rPr>
              <a:t>Nivelurile abilităților </a:t>
            </a:r>
          </a:p>
          <a:p>
            <a:pPr algn="ctr">
              <a:lnSpc>
                <a:spcPts val="5449"/>
              </a:lnSpc>
            </a:pPr>
            <a:r>
              <a:rPr lang="ro-RO" sz="5400" b="1" dirty="0">
                <a:solidFill>
                  <a:srgbClr val="000000"/>
                </a:solidFill>
                <a:latin typeface="Georgia" panose="02040502050405020303" pitchFamily="18" charset="0"/>
              </a:rPr>
              <a:t>în formă de T</a:t>
            </a:r>
            <a:endParaRPr lang="en-US" sz="5400" b="1" dirty="0">
              <a:solidFill>
                <a:srgbClr val="000000"/>
              </a:solidFill>
              <a:latin typeface="Georgia" panose="02040502050405020303" pitchFamily="18" charset="0"/>
            </a:endParaRPr>
          </a:p>
        </p:txBody>
      </p:sp>
      <p:pic>
        <p:nvPicPr>
          <p:cNvPr id="4" name="Picture 3">
            <a:extLst>
              <a:ext uri="{FF2B5EF4-FFF2-40B4-BE49-F238E27FC236}">
                <a16:creationId xmlns:a16="http://schemas.microsoft.com/office/drawing/2014/main" id="{699A49E7-5D70-AF81-8AE5-F8FBB36790D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36636">
            <a:off x="1" y="-1496688"/>
            <a:ext cx="3334026" cy="3588482"/>
          </a:xfrm>
          <a:prstGeom prst="rect">
            <a:avLst/>
          </a:prstGeom>
        </p:spPr>
      </p:pic>
      <p:pic>
        <p:nvPicPr>
          <p:cNvPr id="5" name="Picture 8">
            <a:extLst>
              <a:ext uri="{FF2B5EF4-FFF2-40B4-BE49-F238E27FC236}">
                <a16:creationId xmlns:a16="http://schemas.microsoft.com/office/drawing/2014/main" id="{DEE78B99-CA65-B905-A188-290286943F6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85502">
            <a:off x="15313153" y="8371150"/>
            <a:ext cx="4352147" cy="4346443"/>
          </a:xfrm>
          <a:prstGeom prst="rect">
            <a:avLst/>
          </a:prstGeom>
        </p:spPr>
      </p:pic>
      <p:pic>
        <p:nvPicPr>
          <p:cNvPr id="6" name="Picture 5">
            <a:extLst>
              <a:ext uri="{FF2B5EF4-FFF2-40B4-BE49-F238E27FC236}">
                <a16:creationId xmlns:a16="http://schemas.microsoft.com/office/drawing/2014/main" id="{CA2888C3-3468-7219-BCF0-402B77124708}"/>
              </a:ext>
            </a:extLst>
          </p:cNvPr>
          <p:cNvPicPr>
            <a:picLocks noChangeAspect="1"/>
          </p:cNvPicPr>
          <p:nvPr/>
        </p:nvPicPr>
        <p:blipFill>
          <a:blip r:embed="rId6"/>
          <a:srcRect/>
          <a:stretch>
            <a:fillRect/>
          </a:stretch>
        </p:blipFill>
        <p:spPr>
          <a:xfrm>
            <a:off x="7402940" y="9182100"/>
            <a:ext cx="3710720" cy="779251"/>
          </a:xfrm>
          <a:prstGeom prst="rect">
            <a:avLst/>
          </a:prstGeom>
        </p:spPr>
      </p:pic>
      <p:pic>
        <p:nvPicPr>
          <p:cNvPr id="7" name="Picture 4">
            <a:extLst>
              <a:ext uri="{FF2B5EF4-FFF2-40B4-BE49-F238E27FC236}">
                <a16:creationId xmlns:a16="http://schemas.microsoft.com/office/drawing/2014/main" id="{A76E79E9-ECB5-DAC1-B671-DAC76D9DC115}"/>
              </a:ext>
            </a:extLst>
          </p:cNvPr>
          <p:cNvPicPr>
            <a:picLocks noChangeAspect="1"/>
          </p:cNvPicPr>
          <p:nvPr/>
        </p:nvPicPr>
        <p:blipFill>
          <a:blip r:embed="rId7"/>
          <a:srcRect/>
          <a:stretch>
            <a:fillRect/>
          </a:stretch>
        </p:blipFill>
        <p:spPr>
          <a:xfrm>
            <a:off x="16418708" y="0"/>
            <a:ext cx="1869292" cy="1869292"/>
          </a:xfrm>
          <a:prstGeom prst="rect">
            <a:avLst/>
          </a:prstGeom>
        </p:spPr>
      </p:pic>
      <p:grpSp>
        <p:nvGrpSpPr>
          <p:cNvPr id="8" name="Group 36">
            <a:extLst>
              <a:ext uri="{FF2B5EF4-FFF2-40B4-BE49-F238E27FC236}">
                <a16:creationId xmlns:a16="http://schemas.microsoft.com/office/drawing/2014/main" id="{9E340BB0-2872-0242-FA0C-E4BE0441A476}"/>
              </a:ext>
            </a:extLst>
          </p:cNvPr>
          <p:cNvGrpSpPr/>
          <p:nvPr/>
        </p:nvGrpSpPr>
        <p:grpSpPr>
          <a:xfrm>
            <a:off x="-845096" y="8795670"/>
            <a:ext cx="2900572" cy="807705"/>
            <a:chOff x="0" y="0"/>
            <a:chExt cx="3867430" cy="1076939"/>
          </a:xfrm>
        </p:grpSpPr>
        <p:pic>
          <p:nvPicPr>
            <p:cNvPr id="9" name="Picture 37">
              <a:extLst>
                <a:ext uri="{FF2B5EF4-FFF2-40B4-BE49-F238E27FC236}">
                  <a16:creationId xmlns:a16="http://schemas.microsoft.com/office/drawing/2014/main" id="{7687832C-6A77-E131-2968-BE03359D683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0" y="0"/>
              <a:ext cx="3867430" cy="618789"/>
            </a:xfrm>
            <a:prstGeom prst="rect">
              <a:avLst/>
            </a:prstGeom>
          </p:spPr>
        </p:pic>
        <p:pic>
          <p:nvPicPr>
            <p:cNvPr id="10" name="Picture 38">
              <a:extLst>
                <a:ext uri="{FF2B5EF4-FFF2-40B4-BE49-F238E27FC236}">
                  <a16:creationId xmlns:a16="http://schemas.microsoft.com/office/drawing/2014/main" id="{B6A0A2BC-F87B-FD04-F19C-1E66BAC640B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0" y="458151"/>
              <a:ext cx="3867430" cy="618789"/>
            </a:xfrm>
            <a:prstGeom prst="rect">
              <a:avLst/>
            </a:prstGeom>
          </p:spPr>
        </p:pic>
      </p:grpSp>
      <p:pic>
        <p:nvPicPr>
          <p:cNvPr id="11" name="Picture 32">
            <a:extLst>
              <a:ext uri="{FF2B5EF4-FFF2-40B4-BE49-F238E27FC236}">
                <a16:creationId xmlns:a16="http://schemas.microsoft.com/office/drawing/2014/main" id="{D1935A57-94C4-891E-B0C5-6D18E3C8221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852805">
            <a:off x="6330350" y="-3385150"/>
            <a:ext cx="5364129" cy="5364129"/>
          </a:xfrm>
          <a:prstGeom prst="rect">
            <a:avLst/>
          </a:prstGeom>
        </p:spPr>
      </p:pic>
      <p:pic>
        <p:nvPicPr>
          <p:cNvPr id="13" name="Picture 12">
            <a:extLst>
              <a:ext uri="{FF2B5EF4-FFF2-40B4-BE49-F238E27FC236}">
                <a16:creationId xmlns:a16="http://schemas.microsoft.com/office/drawing/2014/main" id="{AB91E707-0178-DE6C-AE0A-C88AA333FB3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12535" y="3561025"/>
            <a:ext cx="6477001" cy="3788778"/>
          </a:xfrm>
          <a:prstGeom prst="rect">
            <a:avLst/>
          </a:prstGeom>
        </p:spPr>
      </p:pic>
      <p:sp>
        <p:nvSpPr>
          <p:cNvPr id="15" name="TextBox 14">
            <a:extLst>
              <a:ext uri="{FF2B5EF4-FFF2-40B4-BE49-F238E27FC236}">
                <a16:creationId xmlns:a16="http://schemas.microsoft.com/office/drawing/2014/main" id="{A4FF40B9-681B-3052-2EFD-F636312DB46F}"/>
              </a:ext>
            </a:extLst>
          </p:cNvPr>
          <p:cNvSpPr txBox="1"/>
          <p:nvPr/>
        </p:nvSpPr>
        <p:spPr>
          <a:xfrm>
            <a:off x="7365218" y="5058822"/>
            <a:ext cx="10528023" cy="3554627"/>
          </a:xfrm>
          <a:prstGeom prst="rect">
            <a:avLst/>
          </a:prstGeom>
          <a:noFill/>
        </p:spPr>
        <p:txBody>
          <a:bodyPr wrap="square">
            <a:spAutoFit/>
          </a:bodyPr>
          <a:lstStyle/>
          <a:p>
            <a:pPr algn="just">
              <a:lnSpc>
                <a:spcPts val="3359"/>
              </a:lnSpc>
              <a:buFont typeface="Arial" panose="020B0604020202020204" pitchFamily="34" charset="0"/>
              <a:buChar char="•"/>
            </a:pPr>
            <a:r>
              <a:rPr lang="en-GB" sz="2800" dirty="0">
                <a:solidFill>
                  <a:srgbClr val="333333"/>
                </a:solidFill>
                <a:latin typeface="Georgia" panose="02040502050405020303" pitchFamily="18" charset="0"/>
              </a:rPr>
              <a:t> </a:t>
            </a:r>
            <a:r>
              <a:rPr lang="en-GB" sz="2800" b="1" dirty="0">
                <a:solidFill>
                  <a:srgbClr val="333333"/>
                </a:solidFill>
                <a:latin typeface="Georgia" panose="02040502050405020303" pitchFamily="18" charset="0"/>
              </a:rPr>
              <a:t>0</a:t>
            </a:r>
            <a:r>
              <a:rPr lang="en-GB" sz="2800" dirty="0">
                <a:solidFill>
                  <a:srgbClr val="333333"/>
                </a:solidFill>
                <a:latin typeface="Georgia" panose="02040502050405020303" pitchFamily="18" charset="0"/>
              </a:rPr>
              <a:t> – </a:t>
            </a:r>
            <a:r>
              <a:rPr lang="ro-RO" sz="2800" dirty="0">
                <a:solidFill>
                  <a:srgbClr val="333333"/>
                </a:solidFill>
                <a:latin typeface="Georgia" panose="02040502050405020303" pitchFamily="18" charset="0"/>
              </a:rPr>
              <a:t>În afară de denumirea domeniului, nu aveți alte cunoștințe (sau aveți extrem de puține). Vă doriți să învățați mai multe, însă nu ați activat și nici nu ați studiat în domeniu. </a:t>
            </a:r>
          </a:p>
          <a:p>
            <a:pPr algn="just">
              <a:lnSpc>
                <a:spcPts val="3359"/>
              </a:lnSpc>
              <a:buFont typeface="Arial" panose="020B0604020202020204" pitchFamily="34" charset="0"/>
              <a:buChar char="•"/>
            </a:pPr>
            <a:r>
              <a:rPr lang="en-GB" sz="2800" dirty="0">
                <a:solidFill>
                  <a:srgbClr val="333333"/>
                </a:solidFill>
                <a:latin typeface="Georgia" panose="02040502050405020303" pitchFamily="18" charset="0"/>
              </a:rPr>
              <a:t> </a:t>
            </a:r>
            <a:r>
              <a:rPr lang="en-GB" sz="2800" b="1" dirty="0">
                <a:solidFill>
                  <a:srgbClr val="333333"/>
                </a:solidFill>
                <a:latin typeface="Georgia" panose="02040502050405020303" pitchFamily="18" charset="0"/>
              </a:rPr>
              <a:t>1</a:t>
            </a:r>
            <a:r>
              <a:rPr lang="en-GB" sz="2800" dirty="0">
                <a:solidFill>
                  <a:srgbClr val="333333"/>
                </a:solidFill>
                <a:latin typeface="Georgia" panose="02040502050405020303" pitchFamily="18" charset="0"/>
              </a:rPr>
              <a:t> – </a:t>
            </a:r>
            <a:r>
              <a:rPr lang="ro-RO" sz="2800" dirty="0">
                <a:solidFill>
                  <a:srgbClr val="333333"/>
                </a:solidFill>
                <a:latin typeface="Georgia" panose="02040502050405020303" pitchFamily="18" charset="0"/>
              </a:rPr>
              <a:t>Sunteți novice. Ați început parcursul de învățare, dar încă nu aveți nicio abilitate practică. Ca să adoptăm o analogie academică, sunteți în primele săptămâni ale unui curs introductiv. </a:t>
            </a:r>
            <a:endParaRPr lang="en-GB" sz="2800" dirty="0">
              <a:solidFill>
                <a:srgbClr val="333333"/>
              </a:solidFill>
              <a:latin typeface="Georgia" panose="02040502050405020303" pitchFamily="18" charset="0"/>
            </a:endParaRPr>
          </a:p>
          <a:p>
            <a:pPr algn="just">
              <a:lnSpc>
                <a:spcPts val="3359"/>
              </a:lnSpc>
              <a:buFont typeface="Arial" panose="020B0604020202020204" pitchFamily="34" charset="0"/>
              <a:buChar char="•"/>
            </a:pPr>
            <a:r>
              <a:rPr lang="en-GB" sz="2800" dirty="0">
                <a:solidFill>
                  <a:srgbClr val="333333"/>
                </a:solidFill>
                <a:latin typeface="Georgia" panose="02040502050405020303" pitchFamily="18" charset="0"/>
              </a:rPr>
              <a:t> </a:t>
            </a:r>
            <a:r>
              <a:rPr lang="en-GB" sz="2800" b="1" dirty="0">
                <a:solidFill>
                  <a:srgbClr val="333333"/>
                </a:solidFill>
                <a:latin typeface="Georgia" panose="02040502050405020303" pitchFamily="18" charset="0"/>
              </a:rPr>
              <a:t>2</a:t>
            </a:r>
            <a:r>
              <a:rPr lang="en-GB" sz="2800" dirty="0">
                <a:solidFill>
                  <a:srgbClr val="333333"/>
                </a:solidFill>
                <a:latin typeface="Georgia" panose="02040502050405020303" pitchFamily="18" charset="0"/>
              </a:rPr>
              <a:t> – </a:t>
            </a:r>
            <a:r>
              <a:rPr lang="ro-RO" sz="2800" dirty="0">
                <a:solidFill>
                  <a:srgbClr val="333333"/>
                </a:solidFill>
                <a:latin typeface="Georgia" panose="02040502050405020303" pitchFamily="18" charset="0"/>
              </a:rPr>
              <a:t>Sunteți un începător avansat. Puteți face câteva lucruri în mod independent, dar încă aveți nevoie de îndrumare și ghidaj. </a:t>
            </a:r>
            <a:endParaRPr lang="en-GB" sz="2800" dirty="0">
              <a:solidFill>
                <a:srgbClr val="333333"/>
              </a:solidFill>
              <a:latin typeface="Georgia" panose="02040502050405020303" pitchFamily="18" charset="0"/>
            </a:endParaRPr>
          </a:p>
        </p:txBody>
      </p:sp>
    </p:spTree>
    <p:extLst>
      <p:ext uri="{BB962C8B-B14F-4D97-AF65-F5344CB8AC3E}">
        <p14:creationId xmlns:p14="http://schemas.microsoft.com/office/powerpoint/2010/main" val="12731487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grpSp>
        <p:nvGrpSpPr>
          <p:cNvPr id="2" name="Group 2"/>
          <p:cNvGrpSpPr/>
          <p:nvPr/>
        </p:nvGrpSpPr>
        <p:grpSpPr>
          <a:xfrm>
            <a:off x="0" y="3698262"/>
            <a:ext cx="19062365" cy="3086100"/>
            <a:chOff x="0" y="0"/>
            <a:chExt cx="5020540" cy="812800"/>
          </a:xfrm>
        </p:grpSpPr>
        <p:sp>
          <p:nvSpPr>
            <p:cNvPr id="3" name="Freeform 3"/>
            <p:cNvSpPr/>
            <p:nvPr/>
          </p:nvSpPr>
          <p:spPr>
            <a:xfrm>
              <a:off x="0" y="0"/>
              <a:ext cx="5020540" cy="812800"/>
            </a:xfrm>
            <a:custGeom>
              <a:avLst/>
              <a:gdLst/>
              <a:ahLst/>
              <a:cxnLst/>
              <a:rect l="l" t="t" r="r" b="b"/>
              <a:pathLst>
                <a:path w="5020540" h="812800">
                  <a:moveTo>
                    <a:pt x="0" y="0"/>
                  </a:moveTo>
                  <a:lnTo>
                    <a:pt x="5020540" y="0"/>
                  </a:lnTo>
                  <a:lnTo>
                    <a:pt x="5020540" y="812800"/>
                  </a:lnTo>
                  <a:lnTo>
                    <a:pt x="0" y="812800"/>
                  </a:lnTo>
                  <a:close/>
                </a:path>
              </a:pathLst>
            </a:custGeom>
            <a:solidFill>
              <a:srgbClr val="D0E9E5"/>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947194">
            <a:off x="6660949" y="7604935"/>
            <a:ext cx="5364129" cy="5364129"/>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632120">
            <a:off x="-2431639" y="-1705919"/>
            <a:ext cx="5721823" cy="5669807"/>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571149">
            <a:off x="-2523144" y="7570662"/>
            <a:ext cx="6836042" cy="6773896"/>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800000">
            <a:off x="15156600" y="8264626"/>
            <a:ext cx="3334026" cy="3588482"/>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800000">
            <a:off x="1904437" y="-772267"/>
            <a:ext cx="2556197" cy="2751289"/>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9614497">
            <a:off x="17189899" y="6091404"/>
            <a:ext cx="4352147" cy="4346443"/>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3420380">
            <a:off x="5570971" y="-4349323"/>
            <a:ext cx="5810576" cy="5802961"/>
          </a:xfrm>
          <a:prstGeom prst="rect">
            <a:avLst/>
          </a:prstGeom>
        </p:spPr>
      </p:pic>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4167270">
            <a:off x="-3572826" y="5227896"/>
            <a:ext cx="4881157" cy="4874760"/>
          </a:xfrm>
          <a:prstGeom prst="rect">
            <a:avLst/>
          </a:prstGeom>
        </p:spPr>
      </p:pic>
      <p:grpSp>
        <p:nvGrpSpPr>
          <p:cNvPr id="13" name="Group 13"/>
          <p:cNvGrpSpPr/>
          <p:nvPr/>
        </p:nvGrpSpPr>
        <p:grpSpPr>
          <a:xfrm rot="-10800000">
            <a:off x="1170764" y="8531326"/>
            <a:ext cx="2900572" cy="807705"/>
            <a:chOff x="0" y="0"/>
            <a:chExt cx="3867430" cy="1076939"/>
          </a:xfrm>
        </p:grpSpPr>
        <p:pic>
          <p:nvPicPr>
            <p:cNvPr id="14" name="Picture 14"/>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0" y="0"/>
              <a:ext cx="3867430" cy="618789"/>
            </a:xfrm>
            <a:prstGeom prst="rect">
              <a:avLst/>
            </a:prstGeom>
          </p:spPr>
        </p:pic>
        <p:pic>
          <p:nvPicPr>
            <p:cNvPr id="15" name="Picture 15"/>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0" y="458151"/>
              <a:ext cx="3867430" cy="618789"/>
            </a:xfrm>
            <a:prstGeom prst="rect">
              <a:avLst/>
            </a:prstGeom>
          </p:spPr>
        </p:pic>
      </p:grpSp>
      <p:sp>
        <p:nvSpPr>
          <p:cNvPr id="16" name="TextBox 16"/>
          <p:cNvSpPr txBox="1"/>
          <p:nvPr/>
        </p:nvSpPr>
        <p:spPr>
          <a:xfrm>
            <a:off x="0" y="3607119"/>
            <a:ext cx="18254822" cy="2970237"/>
          </a:xfrm>
          <a:prstGeom prst="rect">
            <a:avLst/>
          </a:prstGeom>
        </p:spPr>
        <p:txBody>
          <a:bodyPr wrap="square" lIns="0" tIns="0" rIns="0" bIns="0" rtlCol="0" anchor="t">
            <a:spAutoFit/>
          </a:bodyPr>
          <a:lstStyle/>
          <a:p>
            <a:pPr algn="ctr">
              <a:lnSpc>
                <a:spcPts val="12599"/>
              </a:lnSpc>
            </a:pPr>
            <a:r>
              <a:rPr lang="ro-RO" sz="4800" dirty="0">
                <a:solidFill>
                  <a:srgbClr val="04989E"/>
                </a:solidFill>
                <a:latin typeface="Georgia" panose="02040502050405020303" pitchFamily="18" charset="0"/>
              </a:rPr>
              <a:t>Dezvoltarea abilităților inteligente</a:t>
            </a:r>
            <a:r>
              <a:rPr lang="en-US" sz="4800" dirty="0">
                <a:solidFill>
                  <a:srgbClr val="04989E"/>
                </a:solidFill>
                <a:latin typeface="Georgia" panose="02040502050405020303" pitchFamily="18" charset="0"/>
              </a:rPr>
              <a:t>: </a:t>
            </a:r>
            <a:r>
              <a:rPr lang="ro-RO" sz="4800" dirty="0">
                <a:solidFill>
                  <a:srgbClr val="04989E"/>
                </a:solidFill>
                <a:latin typeface="Georgia" panose="02040502050405020303" pitchFamily="18" charset="0"/>
              </a:rPr>
              <a:t>abilitățile în formă de T</a:t>
            </a:r>
            <a:r>
              <a:rPr lang="en-US" sz="4800" dirty="0">
                <a:solidFill>
                  <a:srgbClr val="04989E"/>
                </a:solidFill>
                <a:latin typeface="Georgia" panose="02040502050405020303" pitchFamily="18" charset="0"/>
              </a:rPr>
              <a:t>, </a:t>
            </a:r>
            <a:r>
              <a:rPr lang="ro-RO" sz="4800" dirty="0">
                <a:solidFill>
                  <a:srgbClr val="04989E"/>
                </a:solidFill>
                <a:latin typeface="Georgia" panose="02040502050405020303" pitchFamily="18" charset="0"/>
              </a:rPr>
              <a:t>conceperea de soluții inteligente</a:t>
            </a:r>
            <a:r>
              <a:rPr lang="en-US" sz="4800" dirty="0">
                <a:solidFill>
                  <a:srgbClr val="04989E"/>
                </a:solidFill>
                <a:latin typeface="Georgia" panose="02040502050405020303" pitchFamily="18" charset="0"/>
              </a:rPr>
              <a:t>, </a:t>
            </a:r>
            <a:r>
              <a:rPr lang="ro-RO" sz="4800" dirty="0">
                <a:solidFill>
                  <a:srgbClr val="04989E"/>
                </a:solidFill>
                <a:latin typeface="Georgia" panose="02040502050405020303" pitchFamily="18" charset="0"/>
              </a:rPr>
              <a:t>planificarea inteligentă</a:t>
            </a:r>
            <a:endParaRPr lang="en-US" sz="4800" dirty="0">
              <a:solidFill>
                <a:srgbClr val="04989E"/>
              </a:solidFill>
              <a:latin typeface="Georgia" panose="02040502050405020303" pitchFamily="18" charset="0"/>
            </a:endParaRPr>
          </a:p>
        </p:txBody>
      </p:sp>
      <p:pic>
        <p:nvPicPr>
          <p:cNvPr id="17" name="Picture 17"/>
          <p:cNvPicPr>
            <a:picLocks noChangeAspect="1"/>
          </p:cNvPicPr>
          <p:nvPr/>
        </p:nvPicPr>
        <p:blipFill>
          <a:blip r:embed="rId14"/>
          <a:srcRect/>
          <a:stretch>
            <a:fillRect/>
          </a:stretch>
        </p:blipFill>
        <p:spPr>
          <a:xfrm>
            <a:off x="16418708" y="0"/>
            <a:ext cx="1869292" cy="1869292"/>
          </a:xfrm>
          <a:prstGeom prst="rect">
            <a:avLst/>
          </a:prstGeom>
        </p:spPr>
      </p:pic>
      <p:pic>
        <p:nvPicPr>
          <p:cNvPr id="18" name="Picture 18"/>
          <p:cNvPicPr>
            <a:picLocks noChangeAspect="1"/>
          </p:cNvPicPr>
          <p:nvPr/>
        </p:nvPicPr>
        <p:blipFill>
          <a:blip r:embed="rId15"/>
          <a:srcRect/>
          <a:stretch>
            <a:fillRect/>
          </a:stretch>
        </p:blipFill>
        <p:spPr>
          <a:xfrm>
            <a:off x="7758608" y="9258300"/>
            <a:ext cx="3710720" cy="779251"/>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1">
            <a:extLst>
              <a:ext uri="{FF2B5EF4-FFF2-40B4-BE49-F238E27FC236}">
                <a16:creationId xmlns:a16="http://schemas.microsoft.com/office/drawing/2014/main" id="{FFB95C82-A474-0BC4-1FDF-5A785F128825}"/>
              </a:ext>
            </a:extLst>
          </p:cNvPr>
          <p:cNvSpPr txBox="1"/>
          <p:nvPr/>
        </p:nvSpPr>
        <p:spPr>
          <a:xfrm>
            <a:off x="5221492" y="3624558"/>
            <a:ext cx="11963401" cy="3037883"/>
          </a:xfrm>
          <a:prstGeom prst="rect">
            <a:avLst/>
          </a:prstGeom>
        </p:spPr>
        <p:txBody>
          <a:bodyPr wrap="square" lIns="0" tIns="0" rIns="0" bIns="0" rtlCol="0" anchor="t">
            <a:spAutoFit/>
          </a:bodyPr>
          <a:lstStyle/>
          <a:p>
            <a:pPr algn="just">
              <a:lnSpc>
                <a:spcPts val="3359"/>
              </a:lnSpc>
              <a:buFont typeface="Arial" panose="020B0604020202020204" pitchFamily="34" charset="0"/>
              <a:buChar char="•"/>
            </a:pPr>
            <a:r>
              <a:rPr lang="en-GB" sz="2800" dirty="0">
                <a:solidFill>
                  <a:srgbClr val="333333"/>
                </a:solidFill>
                <a:latin typeface="Georgia" panose="02040502050405020303" pitchFamily="18" charset="0"/>
              </a:rPr>
              <a:t> </a:t>
            </a:r>
            <a:r>
              <a:rPr lang="en-GB" sz="2800" b="1" dirty="0">
                <a:solidFill>
                  <a:srgbClr val="333333"/>
                </a:solidFill>
                <a:latin typeface="Georgia" panose="02040502050405020303" pitchFamily="18" charset="0"/>
              </a:rPr>
              <a:t>3</a:t>
            </a:r>
            <a:r>
              <a:rPr lang="en-GB" sz="2800" dirty="0">
                <a:solidFill>
                  <a:srgbClr val="333333"/>
                </a:solidFill>
                <a:latin typeface="Georgia" panose="02040502050405020303" pitchFamily="18" charset="0"/>
              </a:rPr>
              <a:t> – </a:t>
            </a:r>
            <a:r>
              <a:rPr lang="ro-RO" sz="2800" dirty="0">
                <a:solidFill>
                  <a:srgbClr val="333333"/>
                </a:solidFill>
                <a:latin typeface="Georgia" panose="02040502050405020303" pitchFamily="18" charset="0"/>
              </a:rPr>
              <a:t>Ați devenit competent. Ați depășit etapa introductivă și reușiți să vă dați seama cum și unde să aplicați regulile pe care le-ați învățat. </a:t>
            </a:r>
          </a:p>
          <a:p>
            <a:pPr algn="just">
              <a:lnSpc>
                <a:spcPts val="3359"/>
              </a:lnSpc>
              <a:buFont typeface="Arial" panose="020B0604020202020204" pitchFamily="34" charset="0"/>
              <a:buChar char="•"/>
            </a:pPr>
            <a:r>
              <a:rPr lang="en-GB" sz="2800" dirty="0">
                <a:solidFill>
                  <a:srgbClr val="333333"/>
                </a:solidFill>
                <a:latin typeface="Georgia" panose="02040502050405020303" pitchFamily="18" charset="0"/>
              </a:rPr>
              <a:t> </a:t>
            </a:r>
            <a:r>
              <a:rPr lang="en-GB" sz="2800" b="1" dirty="0">
                <a:solidFill>
                  <a:srgbClr val="333333"/>
                </a:solidFill>
                <a:latin typeface="Georgia" panose="02040502050405020303" pitchFamily="18" charset="0"/>
              </a:rPr>
              <a:t>4</a:t>
            </a:r>
            <a:r>
              <a:rPr lang="en-GB" sz="2800" dirty="0">
                <a:solidFill>
                  <a:srgbClr val="333333"/>
                </a:solidFill>
                <a:latin typeface="Georgia" panose="02040502050405020303" pitchFamily="18" charset="0"/>
              </a:rPr>
              <a:t> – </a:t>
            </a:r>
            <a:r>
              <a:rPr lang="ro-RO" sz="2800" dirty="0">
                <a:solidFill>
                  <a:srgbClr val="333333"/>
                </a:solidFill>
                <a:latin typeface="Georgia" panose="02040502050405020303" pitchFamily="18" charset="0"/>
              </a:rPr>
              <a:t>Sunteți experimentat</a:t>
            </a:r>
            <a:r>
              <a:rPr lang="en-GB" sz="2800" dirty="0">
                <a:solidFill>
                  <a:srgbClr val="333333"/>
                </a:solidFill>
                <a:latin typeface="Georgia" panose="02040502050405020303" pitchFamily="18" charset="0"/>
              </a:rPr>
              <a:t>. </a:t>
            </a:r>
            <a:r>
              <a:rPr lang="ro-RO" sz="2800" dirty="0">
                <a:solidFill>
                  <a:srgbClr val="333333"/>
                </a:solidFill>
                <a:latin typeface="Georgia" panose="02040502050405020303" pitchFamily="18" charset="0"/>
              </a:rPr>
              <a:t>Puteți face lucruri la care majoritatea nici nu aspiră. Nu ați atins încă perfecțiunea și încă sunt situații în care trebuie să vă gândiți cum să procedați. Însă sunteți foarte competent. </a:t>
            </a:r>
          </a:p>
          <a:p>
            <a:pPr algn="just">
              <a:lnSpc>
                <a:spcPts val="3359"/>
              </a:lnSpc>
              <a:buFont typeface="Arial" panose="020B0604020202020204" pitchFamily="34" charset="0"/>
              <a:buChar char="•"/>
            </a:pPr>
            <a:r>
              <a:rPr lang="en-GB" sz="2800" dirty="0">
                <a:solidFill>
                  <a:srgbClr val="333333"/>
                </a:solidFill>
                <a:latin typeface="Georgia" panose="02040502050405020303" pitchFamily="18" charset="0"/>
              </a:rPr>
              <a:t> </a:t>
            </a:r>
            <a:r>
              <a:rPr lang="en-GB" sz="2800" b="1" dirty="0">
                <a:solidFill>
                  <a:srgbClr val="333333"/>
                </a:solidFill>
                <a:latin typeface="Georgia" panose="02040502050405020303" pitchFamily="18" charset="0"/>
              </a:rPr>
              <a:t>5</a:t>
            </a:r>
            <a:r>
              <a:rPr lang="en-GB" sz="2800" dirty="0">
                <a:solidFill>
                  <a:srgbClr val="333333"/>
                </a:solidFill>
                <a:latin typeface="Georgia" panose="02040502050405020303" pitchFamily="18" charset="0"/>
              </a:rPr>
              <a:t> – </a:t>
            </a:r>
            <a:r>
              <a:rPr lang="ro-RO" sz="2800" dirty="0">
                <a:solidFill>
                  <a:srgbClr val="333333"/>
                </a:solidFill>
                <a:latin typeface="Georgia" panose="02040502050405020303" pitchFamily="18" charset="0"/>
              </a:rPr>
              <a:t>Sunteți expert</a:t>
            </a:r>
            <a:r>
              <a:rPr lang="en-GB" sz="2800" dirty="0">
                <a:solidFill>
                  <a:srgbClr val="333333"/>
                </a:solidFill>
                <a:latin typeface="Georgia" panose="02040502050405020303" pitchFamily="18" charset="0"/>
              </a:rPr>
              <a:t>. </a:t>
            </a:r>
            <a:r>
              <a:rPr lang="ro-RO" sz="2800" dirty="0">
                <a:solidFill>
                  <a:srgbClr val="333333"/>
                </a:solidFill>
                <a:latin typeface="Georgia" panose="02040502050405020303" pitchFamily="18" charset="0"/>
              </a:rPr>
              <a:t>Vă bazați preponderent pe intuiție, iar modul în car operați poate părea magic pentru un observator exterior. </a:t>
            </a:r>
            <a:endParaRPr lang="en-GB" sz="2800" dirty="0">
              <a:solidFill>
                <a:srgbClr val="333333"/>
              </a:solidFill>
              <a:latin typeface="Georgia" panose="02040502050405020303" pitchFamily="18" charset="0"/>
            </a:endParaRPr>
          </a:p>
        </p:txBody>
      </p:sp>
      <p:pic>
        <p:nvPicPr>
          <p:cNvPr id="4" name="Picture 3">
            <a:extLst>
              <a:ext uri="{FF2B5EF4-FFF2-40B4-BE49-F238E27FC236}">
                <a16:creationId xmlns:a16="http://schemas.microsoft.com/office/drawing/2014/main" id="{314997E7-935F-6C4A-11B1-C9DEA9325C2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36636">
            <a:off x="1" y="-1496688"/>
            <a:ext cx="3334026" cy="3588482"/>
          </a:xfrm>
          <a:prstGeom prst="rect">
            <a:avLst/>
          </a:prstGeom>
        </p:spPr>
      </p:pic>
      <p:pic>
        <p:nvPicPr>
          <p:cNvPr id="5" name="Picture 8">
            <a:extLst>
              <a:ext uri="{FF2B5EF4-FFF2-40B4-BE49-F238E27FC236}">
                <a16:creationId xmlns:a16="http://schemas.microsoft.com/office/drawing/2014/main" id="{7F17DB2D-C10E-61AF-1F5B-5886DA34516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85502">
            <a:off x="14237383" y="7181115"/>
            <a:ext cx="2586967" cy="2583577"/>
          </a:xfrm>
          <a:prstGeom prst="rect">
            <a:avLst/>
          </a:prstGeom>
        </p:spPr>
      </p:pic>
      <p:pic>
        <p:nvPicPr>
          <p:cNvPr id="6" name="Picture 5">
            <a:extLst>
              <a:ext uri="{FF2B5EF4-FFF2-40B4-BE49-F238E27FC236}">
                <a16:creationId xmlns:a16="http://schemas.microsoft.com/office/drawing/2014/main" id="{31561F00-2633-2A27-F216-2477535E9A51}"/>
              </a:ext>
            </a:extLst>
          </p:cNvPr>
          <p:cNvPicPr>
            <a:picLocks noChangeAspect="1"/>
          </p:cNvPicPr>
          <p:nvPr/>
        </p:nvPicPr>
        <p:blipFill>
          <a:blip r:embed="rId6"/>
          <a:srcRect/>
          <a:stretch>
            <a:fillRect/>
          </a:stretch>
        </p:blipFill>
        <p:spPr>
          <a:xfrm>
            <a:off x="7402940" y="9182100"/>
            <a:ext cx="3710720" cy="779251"/>
          </a:xfrm>
          <a:prstGeom prst="rect">
            <a:avLst/>
          </a:prstGeom>
        </p:spPr>
      </p:pic>
      <p:pic>
        <p:nvPicPr>
          <p:cNvPr id="7" name="Picture 4">
            <a:extLst>
              <a:ext uri="{FF2B5EF4-FFF2-40B4-BE49-F238E27FC236}">
                <a16:creationId xmlns:a16="http://schemas.microsoft.com/office/drawing/2014/main" id="{7F0EFBE1-7AD3-4818-C6FF-B83DAA295B43}"/>
              </a:ext>
            </a:extLst>
          </p:cNvPr>
          <p:cNvPicPr>
            <a:picLocks noChangeAspect="1"/>
          </p:cNvPicPr>
          <p:nvPr/>
        </p:nvPicPr>
        <p:blipFill>
          <a:blip r:embed="rId7"/>
          <a:srcRect/>
          <a:stretch>
            <a:fillRect/>
          </a:stretch>
        </p:blipFill>
        <p:spPr>
          <a:xfrm>
            <a:off x="16418708" y="0"/>
            <a:ext cx="1869292" cy="1869292"/>
          </a:xfrm>
          <a:prstGeom prst="rect">
            <a:avLst/>
          </a:prstGeom>
        </p:spPr>
      </p:pic>
      <p:grpSp>
        <p:nvGrpSpPr>
          <p:cNvPr id="8" name="Group 36">
            <a:extLst>
              <a:ext uri="{FF2B5EF4-FFF2-40B4-BE49-F238E27FC236}">
                <a16:creationId xmlns:a16="http://schemas.microsoft.com/office/drawing/2014/main" id="{CC22EB87-1F00-E53D-B0BE-4AE173966942}"/>
              </a:ext>
            </a:extLst>
          </p:cNvPr>
          <p:cNvGrpSpPr/>
          <p:nvPr/>
        </p:nvGrpSpPr>
        <p:grpSpPr>
          <a:xfrm>
            <a:off x="85161" y="8764020"/>
            <a:ext cx="2900572" cy="807705"/>
            <a:chOff x="0" y="0"/>
            <a:chExt cx="3867430" cy="1076939"/>
          </a:xfrm>
        </p:grpSpPr>
        <p:pic>
          <p:nvPicPr>
            <p:cNvPr id="9" name="Picture 37">
              <a:extLst>
                <a:ext uri="{FF2B5EF4-FFF2-40B4-BE49-F238E27FC236}">
                  <a16:creationId xmlns:a16="http://schemas.microsoft.com/office/drawing/2014/main" id="{A6F4284A-84AB-16F6-36D0-EF629C50947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0" y="0"/>
              <a:ext cx="3867430" cy="618789"/>
            </a:xfrm>
            <a:prstGeom prst="rect">
              <a:avLst/>
            </a:prstGeom>
          </p:spPr>
        </p:pic>
        <p:pic>
          <p:nvPicPr>
            <p:cNvPr id="10" name="Picture 38">
              <a:extLst>
                <a:ext uri="{FF2B5EF4-FFF2-40B4-BE49-F238E27FC236}">
                  <a16:creationId xmlns:a16="http://schemas.microsoft.com/office/drawing/2014/main" id="{08C26C6A-B13B-F5D8-D96E-77847D94A3F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0" y="458151"/>
              <a:ext cx="3867430" cy="618789"/>
            </a:xfrm>
            <a:prstGeom prst="rect">
              <a:avLst/>
            </a:prstGeom>
          </p:spPr>
        </p:pic>
      </p:grpSp>
      <p:pic>
        <p:nvPicPr>
          <p:cNvPr id="11" name="Picture 32">
            <a:extLst>
              <a:ext uri="{FF2B5EF4-FFF2-40B4-BE49-F238E27FC236}">
                <a16:creationId xmlns:a16="http://schemas.microsoft.com/office/drawing/2014/main" id="{E8A5BA3F-5E30-EEC1-17A7-ADEDB0CB026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852805">
            <a:off x="7297505" y="-1112448"/>
            <a:ext cx="2366200" cy="2366200"/>
          </a:xfrm>
          <a:prstGeom prst="rect">
            <a:avLst/>
          </a:prstGeom>
        </p:spPr>
      </p:pic>
      <p:pic>
        <p:nvPicPr>
          <p:cNvPr id="13" name="Picture 12">
            <a:extLst>
              <a:ext uri="{FF2B5EF4-FFF2-40B4-BE49-F238E27FC236}">
                <a16:creationId xmlns:a16="http://schemas.microsoft.com/office/drawing/2014/main" id="{23531BF5-DFE5-7825-4D9A-E6172E48BCF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73174" y="3529168"/>
            <a:ext cx="3238500" cy="3176919"/>
          </a:xfrm>
          <a:prstGeom prst="rect">
            <a:avLst/>
          </a:prstGeom>
        </p:spPr>
      </p:pic>
      <p:sp>
        <p:nvSpPr>
          <p:cNvPr id="12" name="TextBox 6">
            <a:extLst>
              <a:ext uri="{FF2B5EF4-FFF2-40B4-BE49-F238E27FC236}">
                <a16:creationId xmlns:a16="http://schemas.microsoft.com/office/drawing/2014/main" id="{65921329-9BAC-6954-BECE-C79181C8A705}"/>
              </a:ext>
            </a:extLst>
          </p:cNvPr>
          <p:cNvSpPr txBox="1"/>
          <p:nvPr/>
        </p:nvSpPr>
        <p:spPr>
          <a:xfrm>
            <a:off x="3092424" y="1305612"/>
            <a:ext cx="12103151" cy="1384995"/>
          </a:xfrm>
          <a:prstGeom prst="rect">
            <a:avLst/>
          </a:prstGeom>
        </p:spPr>
        <p:txBody>
          <a:bodyPr wrap="square" lIns="0" tIns="0" rIns="0" bIns="0" rtlCol="0" anchor="t">
            <a:spAutoFit/>
          </a:bodyPr>
          <a:lstStyle/>
          <a:p>
            <a:pPr algn="ctr">
              <a:lnSpc>
                <a:spcPts val="5449"/>
              </a:lnSpc>
            </a:pPr>
            <a:r>
              <a:rPr lang="ro-RO" sz="5400" b="1" dirty="0">
                <a:solidFill>
                  <a:srgbClr val="000000"/>
                </a:solidFill>
                <a:latin typeface="Georgia" panose="02040502050405020303" pitchFamily="18" charset="0"/>
              </a:rPr>
              <a:t>Nivelurile abilităților </a:t>
            </a:r>
          </a:p>
          <a:p>
            <a:pPr algn="ctr">
              <a:lnSpc>
                <a:spcPts val="5449"/>
              </a:lnSpc>
            </a:pPr>
            <a:r>
              <a:rPr lang="ro-RO" sz="5400" b="1" dirty="0">
                <a:solidFill>
                  <a:srgbClr val="000000"/>
                </a:solidFill>
                <a:latin typeface="Georgia" panose="02040502050405020303" pitchFamily="18" charset="0"/>
              </a:rPr>
              <a:t>în formă de T</a:t>
            </a:r>
            <a:endParaRPr lang="en-US" sz="5400" b="1" dirty="0">
              <a:solidFill>
                <a:srgbClr val="000000"/>
              </a:solidFill>
              <a:latin typeface="Georgia" panose="02040502050405020303" pitchFamily="18" charset="0"/>
            </a:endParaRPr>
          </a:p>
        </p:txBody>
      </p:sp>
    </p:spTree>
    <p:extLst>
      <p:ext uri="{BB962C8B-B14F-4D97-AF65-F5344CB8AC3E}">
        <p14:creationId xmlns:p14="http://schemas.microsoft.com/office/powerpoint/2010/main" val="19086576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7172" name="Picture 4" descr="Free Algebra Analyse photo and picture">
            <a:extLst>
              <a:ext uri="{FF2B5EF4-FFF2-40B4-BE49-F238E27FC236}">
                <a16:creationId xmlns:a16="http://schemas.microsoft.com/office/drawing/2014/main" id="{508C86C3-09E7-73E7-1E0C-18C56F1580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8119" y="6427888"/>
            <a:ext cx="5461893" cy="303290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196164">
            <a:off x="404230" y="8614041"/>
            <a:ext cx="1260875" cy="1343956"/>
          </a:xfrm>
          <a:prstGeom prst="rect">
            <a:avLst/>
          </a:prstGeom>
        </p:spPr>
      </p:pic>
      <p:pic>
        <p:nvPicPr>
          <p:cNvPr id="3"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8"/>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9"/>
          <a:srcRect/>
          <a:stretch>
            <a:fillRect/>
          </a:stretch>
        </p:blipFill>
        <p:spPr>
          <a:xfrm>
            <a:off x="7870030" y="9245916"/>
            <a:ext cx="3710720" cy="779251"/>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9614497">
            <a:off x="16714135" y="8607417"/>
            <a:ext cx="1708997" cy="1706757"/>
          </a:xfrm>
          <a:prstGeom prst="rect">
            <a:avLst/>
          </a:prstGeom>
        </p:spPr>
      </p:pic>
      <p:grpSp>
        <p:nvGrpSpPr>
          <p:cNvPr id="7" name="Group 7"/>
          <p:cNvGrpSpPr>
            <a:grpSpLocks noChangeAspect="1"/>
          </p:cNvGrpSpPr>
          <p:nvPr/>
        </p:nvGrpSpPr>
        <p:grpSpPr>
          <a:xfrm>
            <a:off x="9725390" y="1813145"/>
            <a:ext cx="7572009" cy="4473355"/>
            <a:chOff x="-2540" y="-2541"/>
            <a:chExt cx="2495256" cy="3148544"/>
          </a:xfrm>
        </p:grpSpPr>
        <p:sp>
          <p:nvSpPr>
            <p:cNvPr id="8" name="Freeform 8"/>
            <p:cNvSpPr/>
            <p:nvPr/>
          </p:nvSpPr>
          <p:spPr>
            <a:xfrm>
              <a:off x="-2540" y="-2541"/>
              <a:ext cx="2495256" cy="3148544"/>
            </a:xfrm>
            <a:custGeom>
              <a:avLst/>
              <a:gdLst/>
              <a:ahLst/>
              <a:cxnLst/>
              <a:rect l="l" t="t" r="r" b="b"/>
              <a:pathLst>
                <a:path w="2377441" h="2009140">
                  <a:moveTo>
                    <a:pt x="2376170" y="1778000"/>
                  </a:moveTo>
                  <a:cubicBezTo>
                    <a:pt x="2374900" y="1276350"/>
                    <a:pt x="2359660" y="598170"/>
                    <a:pt x="2359660" y="97790"/>
                  </a:cubicBezTo>
                  <a:cubicBezTo>
                    <a:pt x="2359660" y="90170"/>
                    <a:pt x="2360930" y="82550"/>
                    <a:pt x="2360930" y="76200"/>
                  </a:cubicBezTo>
                  <a:cubicBezTo>
                    <a:pt x="2359660" y="74930"/>
                    <a:pt x="2358390" y="74930"/>
                    <a:pt x="2357120" y="73660"/>
                  </a:cubicBezTo>
                  <a:cubicBezTo>
                    <a:pt x="2357120" y="73660"/>
                    <a:pt x="2355850" y="74930"/>
                    <a:pt x="2355850" y="76200"/>
                  </a:cubicBezTo>
                  <a:cubicBezTo>
                    <a:pt x="2353310" y="82550"/>
                    <a:pt x="2348230" y="82550"/>
                    <a:pt x="2343150" y="82550"/>
                  </a:cubicBezTo>
                  <a:cubicBezTo>
                    <a:pt x="2336800" y="81280"/>
                    <a:pt x="2330450" y="74930"/>
                    <a:pt x="2322830" y="77470"/>
                  </a:cubicBezTo>
                  <a:cubicBezTo>
                    <a:pt x="2320290" y="78740"/>
                    <a:pt x="2315210" y="76200"/>
                    <a:pt x="2313940" y="73660"/>
                  </a:cubicBezTo>
                  <a:cubicBezTo>
                    <a:pt x="2310130" y="68580"/>
                    <a:pt x="2305050" y="68580"/>
                    <a:pt x="2299970" y="71120"/>
                  </a:cubicBezTo>
                  <a:cubicBezTo>
                    <a:pt x="2297430" y="72390"/>
                    <a:pt x="2294890" y="71120"/>
                    <a:pt x="2292350" y="71120"/>
                  </a:cubicBezTo>
                  <a:cubicBezTo>
                    <a:pt x="2288540" y="71120"/>
                    <a:pt x="2283460" y="69850"/>
                    <a:pt x="2279650" y="68580"/>
                  </a:cubicBezTo>
                  <a:cubicBezTo>
                    <a:pt x="2278380" y="68580"/>
                    <a:pt x="2275840" y="67310"/>
                    <a:pt x="2274570" y="67310"/>
                  </a:cubicBezTo>
                  <a:cubicBezTo>
                    <a:pt x="2270760" y="66040"/>
                    <a:pt x="2266950" y="62230"/>
                    <a:pt x="2263140" y="67310"/>
                  </a:cubicBezTo>
                  <a:cubicBezTo>
                    <a:pt x="2263140" y="67310"/>
                    <a:pt x="2260600" y="67310"/>
                    <a:pt x="2259330" y="66040"/>
                  </a:cubicBezTo>
                  <a:cubicBezTo>
                    <a:pt x="2258060" y="63500"/>
                    <a:pt x="2256790" y="59690"/>
                    <a:pt x="2255520" y="57150"/>
                  </a:cubicBezTo>
                  <a:cubicBezTo>
                    <a:pt x="2252980" y="53340"/>
                    <a:pt x="2252980" y="46990"/>
                    <a:pt x="2249170" y="44450"/>
                  </a:cubicBezTo>
                  <a:cubicBezTo>
                    <a:pt x="2246630" y="43180"/>
                    <a:pt x="2245360" y="41910"/>
                    <a:pt x="2244090" y="39370"/>
                  </a:cubicBezTo>
                  <a:cubicBezTo>
                    <a:pt x="2244090" y="38100"/>
                    <a:pt x="2241550" y="36830"/>
                    <a:pt x="2241550" y="35560"/>
                  </a:cubicBezTo>
                  <a:lnTo>
                    <a:pt x="2237740" y="31750"/>
                  </a:lnTo>
                  <a:cubicBezTo>
                    <a:pt x="2236470" y="29210"/>
                    <a:pt x="2235200" y="25400"/>
                    <a:pt x="2232660" y="24130"/>
                  </a:cubicBezTo>
                  <a:cubicBezTo>
                    <a:pt x="2227580" y="20320"/>
                    <a:pt x="2226310" y="15240"/>
                    <a:pt x="2228850" y="8890"/>
                  </a:cubicBezTo>
                  <a:cubicBezTo>
                    <a:pt x="2225040" y="7620"/>
                    <a:pt x="2222500" y="5080"/>
                    <a:pt x="2218690" y="5080"/>
                  </a:cubicBezTo>
                  <a:cubicBezTo>
                    <a:pt x="2203450" y="6350"/>
                    <a:pt x="2186940" y="8890"/>
                    <a:pt x="2171700" y="10160"/>
                  </a:cubicBezTo>
                  <a:cubicBezTo>
                    <a:pt x="2169160" y="10160"/>
                    <a:pt x="2165350" y="11430"/>
                    <a:pt x="2164080" y="12700"/>
                  </a:cubicBezTo>
                  <a:cubicBezTo>
                    <a:pt x="2153920" y="19050"/>
                    <a:pt x="2143760" y="13970"/>
                    <a:pt x="2133600" y="12700"/>
                  </a:cubicBezTo>
                  <a:cubicBezTo>
                    <a:pt x="2125980" y="12700"/>
                    <a:pt x="2118360" y="8890"/>
                    <a:pt x="2110740" y="7620"/>
                  </a:cubicBezTo>
                  <a:cubicBezTo>
                    <a:pt x="2101850" y="6350"/>
                    <a:pt x="2094230" y="7620"/>
                    <a:pt x="2085340" y="6350"/>
                  </a:cubicBezTo>
                  <a:cubicBezTo>
                    <a:pt x="2084070" y="6350"/>
                    <a:pt x="2082800" y="5080"/>
                    <a:pt x="2081530" y="3810"/>
                  </a:cubicBezTo>
                  <a:cubicBezTo>
                    <a:pt x="2078990" y="0"/>
                    <a:pt x="2073910" y="1270"/>
                    <a:pt x="2071370" y="2540"/>
                  </a:cubicBezTo>
                  <a:cubicBezTo>
                    <a:pt x="2067560" y="5080"/>
                    <a:pt x="2066290" y="8890"/>
                    <a:pt x="2063750" y="12700"/>
                  </a:cubicBezTo>
                  <a:cubicBezTo>
                    <a:pt x="2057400" y="13970"/>
                    <a:pt x="2048510" y="15240"/>
                    <a:pt x="2042160" y="19050"/>
                  </a:cubicBezTo>
                  <a:cubicBezTo>
                    <a:pt x="2037080" y="21590"/>
                    <a:pt x="2034540" y="22860"/>
                    <a:pt x="2030730" y="20320"/>
                  </a:cubicBezTo>
                  <a:lnTo>
                    <a:pt x="2029460" y="21590"/>
                  </a:lnTo>
                  <a:cubicBezTo>
                    <a:pt x="2032000" y="24130"/>
                    <a:pt x="2033270" y="27940"/>
                    <a:pt x="2035810" y="30480"/>
                  </a:cubicBezTo>
                  <a:cubicBezTo>
                    <a:pt x="2032000" y="31750"/>
                    <a:pt x="2026920" y="34290"/>
                    <a:pt x="2024380" y="33020"/>
                  </a:cubicBezTo>
                  <a:cubicBezTo>
                    <a:pt x="2018030" y="31750"/>
                    <a:pt x="2015490" y="34290"/>
                    <a:pt x="2010410" y="36830"/>
                  </a:cubicBezTo>
                  <a:cubicBezTo>
                    <a:pt x="2005330" y="40640"/>
                    <a:pt x="1998980" y="43180"/>
                    <a:pt x="1993900" y="45720"/>
                  </a:cubicBezTo>
                  <a:cubicBezTo>
                    <a:pt x="1992630" y="45720"/>
                    <a:pt x="1991360" y="45720"/>
                    <a:pt x="1990090" y="44450"/>
                  </a:cubicBezTo>
                  <a:cubicBezTo>
                    <a:pt x="1988820" y="44450"/>
                    <a:pt x="1987550" y="43180"/>
                    <a:pt x="1987550" y="43180"/>
                  </a:cubicBezTo>
                  <a:cubicBezTo>
                    <a:pt x="1981200" y="45720"/>
                    <a:pt x="1974850" y="48260"/>
                    <a:pt x="1968500" y="45720"/>
                  </a:cubicBezTo>
                  <a:cubicBezTo>
                    <a:pt x="1967230" y="45720"/>
                    <a:pt x="1967230" y="46990"/>
                    <a:pt x="1965960" y="46990"/>
                  </a:cubicBezTo>
                  <a:cubicBezTo>
                    <a:pt x="1958340" y="49530"/>
                    <a:pt x="1953260" y="58420"/>
                    <a:pt x="1943100" y="58420"/>
                  </a:cubicBezTo>
                  <a:cubicBezTo>
                    <a:pt x="1935480" y="58420"/>
                    <a:pt x="1927860" y="64770"/>
                    <a:pt x="1920240" y="64770"/>
                  </a:cubicBezTo>
                  <a:cubicBezTo>
                    <a:pt x="1911350" y="66040"/>
                    <a:pt x="1903730" y="68580"/>
                    <a:pt x="1896110" y="72390"/>
                  </a:cubicBezTo>
                  <a:cubicBezTo>
                    <a:pt x="1893570" y="73660"/>
                    <a:pt x="1891030" y="73660"/>
                    <a:pt x="1889760" y="73660"/>
                  </a:cubicBezTo>
                  <a:cubicBezTo>
                    <a:pt x="1883410" y="71120"/>
                    <a:pt x="1879600" y="74930"/>
                    <a:pt x="1877060" y="78740"/>
                  </a:cubicBezTo>
                  <a:cubicBezTo>
                    <a:pt x="1870710" y="87630"/>
                    <a:pt x="1860550" y="90170"/>
                    <a:pt x="1851660" y="92710"/>
                  </a:cubicBezTo>
                  <a:cubicBezTo>
                    <a:pt x="1840230" y="95250"/>
                    <a:pt x="1828800" y="96520"/>
                    <a:pt x="1817370" y="97790"/>
                  </a:cubicBezTo>
                  <a:cubicBezTo>
                    <a:pt x="1816100" y="97790"/>
                    <a:pt x="1814830" y="101600"/>
                    <a:pt x="1812290" y="102870"/>
                  </a:cubicBezTo>
                  <a:cubicBezTo>
                    <a:pt x="1811020" y="102870"/>
                    <a:pt x="1809750" y="101600"/>
                    <a:pt x="1809750" y="101600"/>
                  </a:cubicBezTo>
                  <a:cubicBezTo>
                    <a:pt x="1803400" y="109220"/>
                    <a:pt x="1799590" y="120650"/>
                    <a:pt x="1786890" y="119380"/>
                  </a:cubicBezTo>
                  <a:lnTo>
                    <a:pt x="1785620" y="119380"/>
                  </a:lnTo>
                  <a:cubicBezTo>
                    <a:pt x="1775460" y="125730"/>
                    <a:pt x="1765300" y="123190"/>
                    <a:pt x="1756410" y="120650"/>
                  </a:cubicBezTo>
                  <a:cubicBezTo>
                    <a:pt x="1753870" y="120650"/>
                    <a:pt x="1750060" y="118110"/>
                    <a:pt x="1748790" y="115570"/>
                  </a:cubicBezTo>
                  <a:cubicBezTo>
                    <a:pt x="1744980" y="107950"/>
                    <a:pt x="1734820" y="105410"/>
                    <a:pt x="1727200" y="107950"/>
                  </a:cubicBezTo>
                  <a:cubicBezTo>
                    <a:pt x="1720850" y="110490"/>
                    <a:pt x="1714500" y="111760"/>
                    <a:pt x="1708150" y="114300"/>
                  </a:cubicBezTo>
                  <a:cubicBezTo>
                    <a:pt x="1697990" y="116840"/>
                    <a:pt x="1689100" y="118110"/>
                    <a:pt x="1678940" y="113030"/>
                  </a:cubicBezTo>
                  <a:cubicBezTo>
                    <a:pt x="1668780" y="107950"/>
                    <a:pt x="1661160" y="111760"/>
                    <a:pt x="1656080" y="123190"/>
                  </a:cubicBezTo>
                  <a:cubicBezTo>
                    <a:pt x="1652270" y="130810"/>
                    <a:pt x="1642109" y="132080"/>
                    <a:pt x="1635759" y="125730"/>
                  </a:cubicBezTo>
                  <a:cubicBezTo>
                    <a:pt x="1631949" y="121920"/>
                    <a:pt x="1629409" y="123190"/>
                    <a:pt x="1625599" y="125730"/>
                  </a:cubicBezTo>
                  <a:lnTo>
                    <a:pt x="1617979" y="133350"/>
                  </a:lnTo>
                  <a:cubicBezTo>
                    <a:pt x="1616709" y="134620"/>
                    <a:pt x="1614169" y="134620"/>
                    <a:pt x="1612899" y="134620"/>
                  </a:cubicBezTo>
                  <a:lnTo>
                    <a:pt x="1605279" y="134620"/>
                  </a:lnTo>
                  <a:cubicBezTo>
                    <a:pt x="1600199" y="134620"/>
                    <a:pt x="1595119" y="133350"/>
                    <a:pt x="1590040" y="132080"/>
                  </a:cubicBezTo>
                  <a:cubicBezTo>
                    <a:pt x="1583690" y="130810"/>
                    <a:pt x="1578609" y="127000"/>
                    <a:pt x="1572259" y="125730"/>
                  </a:cubicBezTo>
                  <a:cubicBezTo>
                    <a:pt x="1562099" y="124460"/>
                    <a:pt x="1559559" y="115570"/>
                    <a:pt x="1555749" y="109220"/>
                  </a:cubicBezTo>
                  <a:cubicBezTo>
                    <a:pt x="1553209" y="105410"/>
                    <a:pt x="1548129" y="100330"/>
                    <a:pt x="1543049" y="101600"/>
                  </a:cubicBezTo>
                  <a:cubicBezTo>
                    <a:pt x="1537969" y="104140"/>
                    <a:pt x="1532889" y="101600"/>
                    <a:pt x="1529079" y="100330"/>
                  </a:cubicBezTo>
                  <a:cubicBezTo>
                    <a:pt x="1527809" y="100330"/>
                    <a:pt x="1525269" y="99060"/>
                    <a:pt x="1523999" y="99060"/>
                  </a:cubicBezTo>
                  <a:cubicBezTo>
                    <a:pt x="1515109" y="96520"/>
                    <a:pt x="1508759" y="101600"/>
                    <a:pt x="1502409" y="107950"/>
                  </a:cubicBezTo>
                  <a:lnTo>
                    <a:pt x="1497329" y="113030"/>
                  </a:lnTo>
                  <a:cubicBezTo>
                    <a:pt x="1496059" y="114300"/>
                    <a:pt x="1496059" y="116840"/>
                    <a:pt x="1494790" y="118110"/>
                  </a:cubicBezTo>
                  <a:cubicBezTo>
                    <a:pt x="1487170" y="124460"/>
                    <a:pt x="1479550" y="121920"/>
                    <a:pt x="1470659" y="118110"/>
                  </a:cubicBezTo>
                  <a:cubicBezTo>
                    <a:pt x="1463040" y="114300"/>
                    <a:pt x="1454149" y="118110"/>
                    <a:pt x="1451609" y="125730"/>
                  </a:cubicBezTo>
                  <a:cubicBezTo>
                    <a:pt x="1450340" y="130810"/>
                    <a:pt x="1449070" y="134620"/>
                    <a:pt x="1442720" y="137160"/>
                  </a:cubicBezTo>
                  <a:cubicBezTo>
                    <a:pt x="1436370" y="140970"/>
                    <a:pt x="1428750" y="143510"/>
                    <a:pt x="1427480" y="152400"/>
                  </a:cubicBezTo>
                  <a:cubicBezTo>
                    <a:pt x="1427480" y="153670"/>
                    <a:pt x="1426210" y="154940"/>
                    <a:pt x="1424940" y="154940"/>
                  </a:cubicBezTo>
                  <a:cubicBezTo>
                    <a:pt x="1421130" y="156210"/>
                    <a:pt x="1418590" y="157480"/>
                    <a:pt x="1414780" y="158750"/>
                  </a:cubicBezTo>
                  <a:lnTo>
                    <a:pt x="1403350" y="158750"/>
                  </a:lnTo>
                  <a:cubicBezTo>
                    <a:pt x="1395730" y="157480"/>
                    <a:pt x="1388110" y="154940"/>
                    <a:pt x="1380490" y="153670"/>
                  </a:cubicBezTo>
                  <a:cubicBezTo>
                    <a:pt x="1371600" y="152400"/>
                    <a:pt x="1363979" y="157480"/>
                    <a:pt x="1355090" y="158750"/>
                  </a:cubicBezTo>
                  <a:lnTo>
                    <a:pt x="1353820" y="160020"/>
                  </a:lnTo>
                  <a:cubicBezTo>
                    <a:pt x="1351280" y="163830"/>
                    <a:pt x="1347470" y="162560"/>
                    <a:pt x="1344930" y="160020"/>
                  </a:cubicBezTo>
                  <a:cubicBezTo>
                    <a:pt x="1339850" y="154940"/>
                    <a:pt x="1330960" y="153670"/>
                    <a:pt x="1324610" y="156210"/>
                  </a:cubicBezTo>
                  <a:cubicBezTo>
                    <a:pt x="1316990" y="160020"/>
                    <a:pt x="1309370" y="162560"/>
                    <a:pt x="1301750" y="165100"/>
                  </a:cubicBezTo>
                  <a:cubicBezTo>
                    <a:pt x="1299210" y="165100"/>
                    <a:pt x="1296670" y="163830"/>
                    <a:pt x="1295400" y="163830"/>
                  </a:cubicBezTo>
                  <a:cubicBezTo>
                    <a:pt x="1292860" y="163830"/>
                    <a:pt x="1289050" y="162560"/>
                    <a:pt x="1287780" y="163830"/>
                  </a:cubicBezTo>
                  <a:cubicBezTo>
                    <a:pt x="1277620" y="171450"/>
                    <a:pt x="1267460" y="168910"/>
                    <a:pt x="1258570" y="163830"/>
                  </a:cubicBezTo>
                  <a:cubicBezTo>
                    <a:pt x="1253490" y="161290"/>
                    <a:pt x="1245870" y="158750"/>
                    <a:pt x="1243330" y="151130"/>
                  </a:cubicBezTo>
                  <a:cubicBezTo>
                    <a:pt x="1242060" y="146050"/>
                    <a:pt x="1236980" y="140970"/>
                    <a:pt x="1233170" y="137160"/>
                  </a:cubicBezTo>
                  <a:cubicBezTo>
                    <a:pt x="1226820" y="130810"/>
                    <a:pt x="1220470" y="121920"/>
                    <a:pt x="1209040" y="121920"/>
                  </a:cubicBezTo>
                  <a:cubicBezTo>
                    <a:pt x="1206500" y="121920"/>
                    <a:pt x="1203959" y="116840"/>
                    <a:pt x="1202690" y="118110"/>
                  </a:cubicBezTo>
                  <a:cubicBezTo>
                    <a:pt x="1197609" y="119380"/>
                    <a:pt x="1197609" y="116840"/>
                    <a:pt x="1195070" y="114300"/>
                  </a:cubicBezTo>
                  <a:cubicBezTo>
                    <a:pt x="1192530" y="111760"/>
                    <a:pt x="1188720" y="109220"/>
                    <a:pt x="1186180" y="105410"/>
                  </a:cubicBezTo>
                  <a:cubicBezTo>
                    <a:pt x="1182370" y="100330"/>
                    <a:pt x="1178560" y="93980"/>
                    <a:pt x="1174750" y="88900"/>
                  </a:cubicBezTo>
                  <a:cubicBezTo>
                    <a:pt x="1170940" y="83820"/>
                    <a:pt x="1168400" y="77470"/>
                    <a:pt x="1164590" y="72390"/>
                  </a:cubicBezTo>
                  <a:cubicBezTo>
                    <a:pt x="1163320" y="71120"/>
                    <a:pt x="1159509" y="69850"/>
                    <a:pt x="1158240" y="71120"/>
                  </a:cubicBezTo>
                  <a:lnTo>
                    <a:pt x="1143000" y="78740"/>
                  </a:lnTo>
                  <a:cubicBezTo>
                    <a:pt x="1140460" y="80010"/>
                    <a:pt x="1139190" y="82550"/>
                    <a:pt x="1137920" y="85090"/>
                  </a:cubicBezTo>
                  <a:lnTo>
                    <a:pt x="1136650" y="83820"/>
                  </a:lnTo>
                  <a:cubicBezTo>
                    <a:pt x="1137920" y="80010"/>
                    <a:pt x="1139190" y="76200"/>
                    <a:pt x="1140460" y="74930"/>
                  </a:cubicBezTo>
                  <a:lnTo>
                    <a:pt x="1125220" y="71120"/>
                  </a:lnTo>
                  <a:cubicBezTo>
                    <a:pt x="1121410" y="69850"/>
                    <a:pt x="1115060" y="69850"/>
                    <a:pt x="1112520" y="69850"/>
                  </a:cubicBezTo>
                  <a:lnTo>
                    <a:pt x="1092200" y="69850"/>
                  </a:lnTo>
                  <a:cubicBezTo>
                    <a:pt x="1084580" y="69850"/>
                    <a:pt x="1078230" y="68580"/>
                    <a:pt x="1070610" y="69850"/>
                  </a:cubicBezTo>
                  <a:cubicBezTo>
                    <a:pt x="1065530" y="71120"/>
                    <a:pt x="1061720" y="68580"/>
                    <a:pt x="1057910" y="66040"/>
                  </a:cubicBezTo>
                  <a:cubicBezTo>
                    <a:pt x="1047750" y="58420"/>
                    <a:pt x="1037590" y="49530"/>
                    <a:pt x="1023620" y="53340"/>
                  </a:cubicBezTo>
                  <a:cubicBezTo>
                    <a:pt x="1022350" y="53340"/>
                    <a:pt x="1019810" y="52070"/>
                    <a:pt x="1018540" y="50800"/>
                  </a:cubicBezTo>
                  <a:cubicBezTo>
                    <a:pt x="1014730" y="49530"/>
                    <a:pt x="1012190" y="46990"/>
                    <a:pt x="1007110" y="44450"/>
                  </a:cubicBezTo>
                  <a:cubicBezTo>
                    <a:pt x="1007110" y="48260"/>
                    <a:pt x="1007110" y="49530"/>
                    <a:pt x="1008380" y="52070"/>
                  </a:cubicBezTo>
                  <a:cubicBezTo>
                    <a:pt x="1005840" y="54610"/>
                    <a:pt x="1004570" y="53340"/>
                    <a:pt x="1003300" y="52070"/>
                  </a:cubicBezTo>
                  <a:cubicBezTo>
                    <a:pt x="1002030" y="53340"/>
                    <a:pt x="1000760" y="55880"/>
                    <a:pt x="999490" y="55880"/>
                  </a:cubicBezTo>
                  <a:cubicBezTo>
                    <a:pt x="993140" y="58420"/>
                    <a:pt x="986790" y="59690"/>
                    <a:pt x="980440" y="62230"/>
                  </a:cubicBezTo>
                  <a:cubicBezTo>
                    <a:pt x="977900" y="63500"/>
                    <a:pt x="975360" y="64770"/>
                    <a:pt x="974090" y="66040"/>
                  </a:cubicBezTo>
                  <a:cubicBezTo>
                    <a:pt x="969010" y="69850"/>
                    <a:pt x="965200" y="76200"/>
                    <a:pt x="956310" y="74930"/>
                  </a:cubicBezTo>
                  <a:cubicBezTo>
                    <a:pt x="955040" y="74930"/>
                    <a:pt x="952500" y="77470"/>
                    <a:pt x="949960" y="77470"/>
                  </a:cubicBezTo>
                  <a:cubicBezTo>
                    <a:pt x="947420" y="78740"/>
                    <a:pt x="943610" y="78740"/>
                    <a:pt x="941070" y="80010"/>
                  </a:cubicBezTo>
                  <a:lnTo>
                    <a:pt x="938530" y="80010"/>
                  </a:lnTo>
                  <a:cubicBezTo>
                    <a:pt x="930910" y="82550"/>
                    <a:pt x="924560" y="85090"/>
                    <a:pt x="916940" y="86360"/>
                  </a:cubicBezTo>
                  <a:lnTo>
                    <a:pt x="911860" y="86360"/>
                  </a:lnTo>
                  <a:cubicBezTo>
                    <a:pt x="905510" y="86360"/>
                    <a:pt x="900430" y="85090"/>
                    <a:pt x="894080" y="85090"/>
                  </a:cubicBezTo>
                  <a:cubicBezTo>
                    <a:pt x="887730" y="85090"/>
                    <a:pt x="881380" y="87630"/>
                    <a:pt x="875030" y="87630"/>
                  </a:cubicBezTo>
                  <a:cubicBezTo>
                    <a:pt x="867410" y="87630"/>
                    <a:pt x="858520" y="87630"/>
                    <a:pt x="852170" y="82550"/>
                  </a:cubicBezTo>
                  <a:cubicBezTo>
                    <a:pt x="850900" y="81280"/>
                    <a:pt x="847090" y="81280"/>
                    <a:pt x="844550" y="82550"/>
                  </a:cubicBezTo>
                  <a:cubicBezTo>
                    <a:pt x="835660" y="83820"/>
                    <a:pt x="826770" y="85090"/>
                    <a:pt x="819150" y="87630"/>
                  </a:cubicBezTo>
                  <a:cubicBezTo>
                    <a:pt x="811530" y="90170"/>
                    <a:pt x="807720" y="87630"/>
                    <a:pt x="805180" y="81280"/>
                  </a:cubicBezTo>
                  <a:cubicBezTo>
                    <a:pt x="803910" y="78740"/>
                    <a:pt x="801370" y="76200"/>
                    <a:pt x="798830" y="73660"/>
                  </a:cubicBezTo>
                  <a:cubicBezTo>
                    <a:pt x="795020" y="71120"/>
                    <a:pt x="791210" y="67310"/>
                    <a:pt x="787400" y="67310"/>
                  </a:cubicBezTo>
                  <a:cubicBezTo>
                    <a:pt x="778510" y="67310"/>
                    <a:pt x="773430" y="62230"/>
                    <a:pt x="767080" y="58420"/>
                  </a:cubicBezTo>
                  <a:cubicBezTo>
                    <a:pt x="756920" y="52070"/>
                    <a:pt x="748030" y="44450"/>
                    <a:pt x="735330" y="45720"/>
                  </a:cubicBezTo>
                  <a:lnTo>
                    <a:pt x="735330" y="39370"/>
                  </a:lnTo>
                  <a:cubicBezTo>
                    <a:pt x="737870" y="39370"/>
                    <a:pt x="740410" y="39370"/>
                    <a:pt x="742950" y="38100"/>
                  </a:cubicBezTo>
                  <a:cubicBezTo>
                    <a:pt x="739140" y="35560"/>
                    <a:pt x="739140" y="31750"/>
                    <a:pt x="736600" y="29210"/>
                  </a:cubicBezTo>
                  <a:cubicBezTo>
                    <a:pt x="731520" y="25400"/>
                    <a:pt x="726440" y="24130"/>
                    <a:pt x="721360" y="21590"/>
                  </a:cubicBezTo>
                  <a:cubicBezTo>
                    <a:pt x="717550" y="20320"/>
                    <a:pt x="712470" y="20320"/>
                    <a:pt x="715010" y="26670"/>
                  </a:cubicBezTo>
                  <a:cubicBezTo>
                    <a:pt x="708660" y="27940"/>
                    <a:pt x="703580" y="27940"/>
                    <a:pt x="701040" y="30480"/>
                  </a:cubicBezTo>
                  <a:cubicBezTo>
                    <a:pt x="695960" y="34290"/>
                    <a:pt x="690880" y="31750"/>
                    <a:pt x="687070" y="29210"/>
                  </a:cubicBezTo>
                  <a:cubicBezTo>
                    <a:pt x="684530" y="27940"/>
                    <a:pt x="681990" y="26670"/>
                    <a:pt x="679450" y="27940"/>
                  </a:cubicBezTo>
                  <a:cubicBezTo>
                    <a:pt x="664210" y="35560"/>
                    <a:pt x="648970" y="31750"/>
                    <a:pt x="633730" y="31750"/>
                  </a:cubicBezTo>
                  <a:cubicBezTo>
                    <a:pt x="631190" y="31750"/>
                    <a:pt x="628650" y="30480"/>
                    <a:pt x="624840" y="30480"/>
                  </a:cubicBezTo>
                  <a:cubicBezTo>
                    <a:pt x="619760" y="29210"/>
                    <a:pt x="615950" y="26670"/>
                    <a:pt x="610870" y="25400"/>
                  </a:cubicBezTo>
                  <a:cubicBezTo>
                    <a:pt x="605790" y="24130"/>
                    <a:pt x="599440" y="22860"/>
                    <a:pt x="594360" y="21590"/>
                  </a:cubicBezTo>
                  <a:lnTo>
                    <a:pt x="590550" y="21590"/>
                  </a:lnTo>
                  <a:cubicBezTo>
                    <a:pt x="581660" y="21590"/>
                    <a:pt x="572770" y="22860"/>
                    <a:pt x="565150" y="22860"/>
                  </a:cubicBezTo>
                  <a:cubicBezTo>
                    <a:pt x="558800" y="22860"/>
                    <a:pt x="552450" y="20320"/>
                    <a:pt x="544830" y="19050"/>
                  </a:cubicBezTo>
                  <a:cubicBezTo>
                    <a:pt x="543560" y="8890"/>
                    <a:pt x="533400" y="11430"/>
                    <a:pt x="527050" y="6350"/>
                  </a:cubicBezTo>
                  <a:cubicBezTo>
                    <a:pt x="525780" y="5080"/>
                    <a:pt x="523240" y="6350"/>
                    <a:pt x="521970" y="6350"/>
                  </a:cubicBezTo>
                  <a:cubicBezTo>
                    <a:pt x="514350" y="5080"/>
                    <a:pt x="509270" y="8890"/>
                    <a:pt x="506730" y="15240"/>
                  </a:cubicBezTo>
                  <a:cubicBezTo>
                    <a:pt x="502920" y="21590"/>
                    <a:pt x="492760" y="24130"/>
                    <a:pt x="496570" y="34290"/>
                  </a:cubicBezTo>
                  <a:cubicBezTo>
                    <a:pt x="497840" y="35560"/>
                    <a:pt x="500380" y="36830"/>
                    <a:pt x="501650" y="39370"/>
                  </a:cubicBezTo>
                  <a:cubicBezTo>
                    <a:pt x="501650" y="43180"/>
                    <a:pt x="500380" y="45720"/>
                    <a:pt x="496570" y="44450"/>
                  </a:cubicBezTo>
                  <a:cubicBezTo>
                    <a:pt x="495300" y="44450"/>
                    <a:pt x="494030" y="46990"/>
                    <a:pt x="492760" y="48260"/>
                  </a:cubicBezTo>
                  <a:cubicBezTo>
                    <a:pt x="491490" y="49530"/>
                    <a:pt x="491490" y="52070"/>
                    <a:pt x="490220" y="52070"/>
                  </a:cubicBezTo>
                  <a:cubicBezTo>
                    <a:pt x="482600" y="54610"/>
                    <a:pt x="477520" y="60960"/>
                    <a:pt x="468630" y="59690"/>
                  </a:cubicBezTo>
                  <a:lnTo>
                    <a:pt x="466090" y="59690"/>
                  </a:lnTo>
                  <a:cubicBezTo>
                    <a:pt x="458470" y="66040"/>
                    <a:pt x="450850" y="64770"/>
                    <a:pt x="441960" y="63500"/>
                  </a:cubicBezTo>
                  <a:cubicBezTo>
                    <a:pt x="438150" y="62230"/>
                    <a:pt x="433070" y="63500"/>
                    <a:pt x="427990" y="63500"/>
                  </a:cubicBezTo>
                  <a:cubicBezTo>
                    <a:pt x="424180" y="63500"/>
                    <a:pt x="420370" y="63500"/>
                    <a:pt x="416560" y="60960"/>
                  </a:cubicBezTo>
                  <a:cubicBezTo>
                    <a:pt x="411480" y="58420"/>
                    <a:pt x="406400" y="54610"/>
                    <a:pt x="401320" y="52070"/>
                  </a:cubicBezTo>
                  <a:cubicBezTo>
                    <a:pt x="396240" y="49530"/>
                    <a:pt x="389890" y="49530"/>
                    <a:pt x="389890" y="40640"/>
                  </a:cubicBezTo>
                  <a:cubicBezTo>
                    <a:pt x="389890" y="39370"/>
                    <a:pt x="387350" y="38100"/>
                    <a:pt x="387350" y="36830"/>
                  </a:cubicBezTo>
                  <a:cubicBezTo>
                    <a:pt x="378460" y="44450"/>
                    <a:pt x="370840" y="50800"/>
                    <a:pt x="363220" y="57150"/>
                  </a:cubicBezTo>
                  <a:cubicBezTo>
                    <a:pt x="359410" y="60960"/>
                    <a:pt x="354330" y="66040"/>
                    <a:pt x="356870" y="72390"/>
                  </a:cubicBezTo>
                  <a:cubicBezTo>
                    <a:pt x="356870" y="73660"/>
                    <a:pt x="355600" y="74930"/>
                    <a:pt x="355600" y="76200"/>
                  </a:cubicBezTo>
                  <a:cubicBezTo>
                    <a:pt x="354330" y="78740"/>
                    <a:pt x="353060" y="81280"/>
                    <a:pt x="350520" y="82550"/>
                  </a:cubicBezTo>
                  <a:cubicBezTo>
                    <a:pt x="347980" y="86360"/>
                    <a:pt x="345440" y="90170"/>
                    <a:pt x="342900" y="95250"/>
                  </a:cubicBezTo>
                  <a:lnTo>
                    <a:pt x="335280" y="102870"/>
                  </a:lnTo>
                  <a:cubicBezTo>
                    <a:pt x="332740" y="106680"/>
                    <a:pt x="330200" y="110490"/>
                    <a:pt x="326390" y="113030"/>
                  </a:cubicBezTo>
                  <a:cubicBezTo>
                    <a:pt x="317500" y="120650"/>
                    <a:pt x="308610" y="128270"/>
                    <a:pt x="298450" y="135890"/>
                  </a:cubicBezTo>
                  <a:cubicBezTo>
                    <a:pt x="293370" y="140970"/>
                    <a:pt x="287020" y="144780"/>
                    <a:pt x="281940" y="149860"/>
                  </a:cubicBezTo>
                  <a:cubicBezTo>
                    <a:pt x="273050" y="157480"/>
                    <a:pt x="262890" y="163830"/>
                    <a:pt x="257810" y="175260"/>
                  </a:cubicBezTo>
                  <a:cubicBezTo>
                    <a:pt x="257810" y="176530"/>
                    <a:pt x="255270" y="177800"/>
                    <a:pt x="254000" y="179070"/>
                  </a:cubicBezTo>
                  <a:cubicBezTo>
                    <a:pt x="247650" y="184150"/>
                    <a:pt x="237490" y="184150"/>
                    <a:pt x="237490" y="194310"/>
                  </a:cubicBezTo>
                  <a:cubicBezTo>
                    <a:pt x="227330" y="194310"/>
                    <a:pt x="222250" y="201930"/>
                    <a:pt x="217170" y="208280"/>
                  </a:cubicBezTo>
                  <a:cubicBezTo>
                    <a:pt x="213360" y="213360"/>
                    <a:pt x="209550" y="219710"/>
                    <a:pt x="204470" y="223520"/>
                  </a:cubicBezTo>
                  <a:cubicBezTo>
                    <a:pt x="199390" y="226060"/>
                    <a:pt x="193040" y="224790"/>
                    <a:pt x="186690" y="224790"/>
                  </a:cubicBezTo>
                  <a:cubicBezTo>
                    <a:pt x="184150" y="224790"/>
                    <a:pt x="181610" y="224790"/>
                    <a:pt x="181610" y="226060"/>
                  </a:cubicBezTo>
                  <a:cubicBezTo>
                    <a:pt x="176530" y="231140"/>
                    <a:pt x="170180" y="234950"/>
                    <a:pt x="166370" y="241300"/>
                  </a:cubicBezTo>
                  <a:cubicBezTo>
                    <a:pt x="162560" y="247650"/>
                    <a:pt x="158750" y="251460"/>
                    <a:pt x="152400" y="252730"/>
                  </a:cubicBezTo>
                  <a:cubicBezTo>
                    <a:pt x="146050" y="254000"/>
                    <a:pt x="139700" y="260350"/>
                    <a:pt x="130810" y="256540"/>
                  </a:cubicBezTo>
                  <a:cubicBezTo>
                    <a:pt x="123190" y="254000"/>
                    <a:pt x="114300" y="256540"/>
                    <a:pt x="109220" y="251460"/>
                  </a:cubicBezTo>
                  <a:cubicBezTo>
                    <a:pt x="99060" y="252730"/>
                    <a:pt x="91440" y="255270"/>
                    <a:pt x="82550" y="256540"/>
                  </a:cubicBezTo>
                  <a:cubicBezTo>
                    <a:pt x="72390" y="259080"/>
                    <a:pt x="60960" y="257810"/>
                    <a:pt x="52070" y="265430"/>
                  </a:cubicBezTo>
                  <a:cubicBezTo>
                    <a:pt x="44450" y="271780"/>
                    <a:pt x="38100" y="278130"/>
                    <a:pt x="26670" y="276860"/>
                  </a:cubicBezTo>
                  <a:cubicBezTo>
                    <a:pt x="27940" y="284480"/>
                    <a:pt x="29210" y="290830"/>
                    <a:pt x="30480" y="298450"/>
                  </a:cubicBezTo>
                  <a:cubicBezTo>
                    <a:pt x="33020" y="318770"/>
                    <a:pt x="35560" y="339090"/>
                    <a:pt x="36830" y="359410"/>
                  </a:cubicBezTo>
                  <a:cubicBezTo>
                    <a:pt x="40640" y="384810"/>
                    <a:pt x="41910" y="408940"/>
                    <a:pt x="39370" y="433070"/>
                  </a:cubicBezTo>
                  <a:cubicBezTo>
                    <a:pt x="36830" y="467360"/>
                    <a:pt x="25400" y="1640840"/>
                    <a:pt x="13970" y="1672590"/>
                  </a:cubicBezTo>
                  <a:lnTo>
                    <a:pt x="2540" y="1699260"/>
                  </a:lnTo>
                  <a:cubicBezTo>
                    <a:pt x="0" y="1705610"/>
                    <a:pt x="3810" y="1709420"/>
                    <a:pt x="10160" y="1710690"/>
                  </a:cubicBezTo>
                  <a:cubicBezTo>
                    <a:pt x="17780" y="1711960"/>
                    <a:pt x="20320" y="1717040"/>
                    <a:pt x="22860" y="1723390"/>
                  </a:cubicBezTo>
                  <a:cubicBezTo>
                    <a:pt x="25400" y="1733550"/>
                    <a:pt x="21590" y="1743710"/>
                    <a:pt x="26670" y="1753870"/>
                  </a:cubicBezTo>
                  <a:cubicBezTo>
                    <a:pt x="29210" y="1758950"/>
                    <a:pt x="26670" y="1767840"/>
                    <a:pt x="25400" y="1775460"/>
                  </a:cubicBezTo>
                  <a:cubicBezTo>
                    <a:pt x="24130" y="1785620"/>
                    <a:pt x="26670" y="1795780"/>
                    <a:pt x="30480" y="1804670"/>
                  </a:cubicBezTo>
                  <a:cubicBezTo>
                    <a:pt x="39370" y="1819910"/>
                    <a:pt x="40640" y="1837690"/>
                    <a:pt x="40640" y="1854200"/>
                  </a:cubicBezTo>
                  <a:cubicBezTo>
                    <a:pt x="40640" y="1858010"/>
                    <a:pt x="41910" y="1861820"/>
                    <a:pt x="43180" y="1864360"/>
                  </a:cubicBezTo>
                  <a:cubicBezTo>
                    <a:pt x="45720" y="1866900"/>
                    <a:pt x="50800" y="1869440"/>
                    <a:pt x="55880" y="1870710"/>
                  </a:cubicBezTo>
                  <a:lnTo>
                    <a:pt x="86360" y="1885950"/>
                  </a:lnTo>
                  <a:cubicBezTo>
                    <a:pt x="100330" y="1893570"/>
                    <a:pt x="111760" y="1892300"/>
                    <a:pt x="124460" y="1883410"/>
                  </a:cubicBezTo>
                  <a:cubicBezTo>
                    <a:pt x="125730" y="1882140"/>
                    <a:pt x="129540" y="1880870"/>
                    <a:pt x="130810" y="1880870"/>
                  </a:cubicBezTo>
                  <a:cubicBezTo>
                    <a:pt x="139700" y="1882140"/>
                    <a:pt x="148590" y="1882140"/>
                    <a:pt x="156210" y="1889760"/>
                  </a:cubicBezTo>
                  <a:cubicBezTo>
                    <a:pt x="165100" y="1897380"/>
                    <a:pt x="177800" y="1902460"/>
                    <a:pt x="187960" y="1908810"/>
                  </a:cubicBezTo>
                  <a:cubicBezTo>
                    <a:pt x="194310" y="1912620"/>
                    <a:pt x="201930" y="1917700"/>
                    <a:pt x="205740" y="1922780"/>
                  </a:cubicBezTo>
                  <a:cubicBezTo>
                    <a:pt x="208280" y="1925320"/>
                    <a:pt x="210820" y="1927860"/>
                    <a:pt x="213360" y="1929130"/>
                  </a:cubicBezTo>
                  <a:cubicBezTo>
                    <a:pt x="227330" y="1934210"/>
                    <a:pt x="234950" y="1946910"/>
                    <a:pt x="243840" y="1957070"/>
                  </a:cubicBezTo>
                  <a:cubicBezTo>
                    <a:pt x="251460" y="1965960"/>
                    <a:pt x="261620" y="1971040"/>
                    <a:pt x="273050" y="1972310"/>
                  </a:cubicBezTo>
                  <a:cubicBezTo>
                    <a:pt x="285750" y="1974850"/>
                    <a:pt x="298450" y="1976120"/>
                    <a:pt x="311150" y="1978660"/>
                  </a:cubicBezTo>
                  <a:cubicBezTo>
                    <a:pt x="316230" y="1979930"/>
                    <a:pt x="322580" y="1981200"/>
                    <a:pt x="327660" y="1983740"/>
                  </a:cubicBezTo>
                  <a:cubicBezTo>
                    <a:pt x="334010" y="1986280"/>
                    <a:pt x="340360" y="1986280"/>
                    <a:pt x="345440" y="1990090"/>
                  </a:cubicBezTo>
                  <a:cubicBezTo>
                    <a:pt x="353060" y="1996440"/>
                    <a:pt x="360680" y="2000250"/>
                    <a:pt x="370840" y="1997710"/>
                  </a:cubicBezTo>
                  <a:cubicBezTo>
                    <a:pt x="374650" y="1996440"/>
                    <a:pt x="379730" y="1998980"/>
                    <a:pt x="383540" y="2000250"/>
                  </a:cubicBezTo>
                  <a:cubicBezTo>
                    <a:pt x="384810" y="2000250"/>
                    <a:pt x="386080" y="2001520"/>
                    <a:pt x="387350" y="2001520"/>
                  </a:cubicBezTo>
                  <a:cubicBezTo>
                    <a:pt x="401320" y="2002790"/>
                    <a:pt x="414020" y="2000250"/>
                    <a:pt x="426720" y="1997710"/>
                  </a:cubicBezTo>
                  <a:cubicBezTo>
                    <a:pt x="431800" y="1996440"/>
                    <a:pt x="436880" y="1995170"/>
                    <a:pt x="441960" y="1992630"/>
                  </a:cubicBezTo>
                  <a:cubicBezTo>
                    <a:pt x="455930" y="1986280"/>
                    <a:pt x="469900" y="1979930"/>
                    <a:pt x="482600" y="1972310"/>
                  </a:cubicBezTo>
                  <a:cubicBezTo>
                    <a:pt x="491490" y="1967230"/>
                    <a:pt x="500380" y="1962150"/>
                    <a:pt x="510540" y="1967230"/>
                  </a:cubicBezTo>
                  <a:lnTo>
                    <a:pt x="515620" y="1967230"/>
                  </a:lnTo>
                  <a:cubicBezTo>
                    <a:pt x="524510" y="1967230"/>
                    <a:pt x="533400" y="1965960"/>
                    <a:pt x="541020" y="1964690"/>
                  </a:cubicBezTo>
                  <a:cubicBezTo>
                    <a:pt x="542290" y="1964690"/>
                    <a:pt x="544830" y="1964690"/>
                    <a:pt x="544830" y="1963420"/>
                  </a:cubicBezTo>
                  <a:cubicBezTo>
                    <a:pt x="548640" y="1958340"/>
                    <a:pt x="554990" y="1958340"/>
                    <a:pt x="561340" y="1957070"/>
                  </a:cubicBezTo>
                  <a:cubicBezTo>
                    <a:pt x="571500" y="1955800"/>
                    <a:pt x="581660" y="1955800"/>
                    <a:pt x="589280" y="1949450"/>
                  </a:cubicBezTo>
                  <a:cubicBezTo>
                    <a:pt x="596900" y="1944370"/>
                    <a:pt x="604520" y="1943100"/>
                    <a:pt x="613410" y="1941830"/>
                  </a:cubicBezTo>
                  <a:cubicBezTo>
                    <a:pt x="614680" y="1941830"/>
                    <a:pt x="617220" y="1940560"/>
                    <a:pt x="618490" y="1940560"/>
                  </a:cubicBezTo>
                  <a:cubicBezTo>
                    <a:pt x="624840" y="1939290"/>
                    <a:pt x="631190" y="1935480"/>
                    <a:pt x="636270" y="1936750"/>
                  </a:cubicBezTo>
                  <a:cubicBezTo>
                    <a:pt x="647700" y="1939290"/>
                    <a:pt x="652780" y="1935480"/>
                    <a:pt x="660400" y="1925320"/>
                  </a:cubicBezTo>
                  <a:cubicBezTo>
                    <a:pt x="661670" y="1922780"/>
                    <a:pt x="665480" y="1921510"/>
                    <a:pt x="668020" y="1920240"/>
                  </a:cubicBezTo>
                  <a:cubicBezTo>
                    <a:pt x="674370" y="1918970"/>
                    <a:pt x="680720" y="1920240"/>
                    <a:pt x="687070" y="1918970"/>
                  </a:cubicBezTo>
                  <a:cubicBezTo>
                    <a:pt x="690880" y="1918970"/>
                    <a:pt x="694690" y="1915160"/>
                    <a:pt x="697230" y="1915160"/>
                  </a:cubicBezTo>
                  <a:cubicBezTo>
                    <a:pt x="707390" y="1916430"/>
                    <a:pt x="718820" y="1912620"/>
                    <a:pt x="727710" y="1918970"/>
                  </a:cubicBezTo>
                  <a:cubicBezTo>
                    <a:pt x="728980" y="1920240"/>
                    <a:pt x="731520" y="1920240"/>
                    <a:pt x="734060" y="1920240"/>
                  </a:cubicBezTo>
                  <a:cubicBezTo>
                    <a:pt x="750570" y="1921510"/>
                    <a:pt x="764540" y="1926590"/>
                    <a:pt x="775970" y="1936750"/>
                  </a:cubicBezTo>
                  <a:cubicBezTo>
                    <a:pt x="779780" y="1940560"/>
                    <a:pt x="784860" y="1943100"/>
                    <a:pt x="788670" y="1945640"/>
                  </a:cubicBezTo>
                  <a:cubicBezTo>
                    <a:pt x="792480" y="1948180"/>
                    <a:pt x="797560" y="1948180"/>
                    <a:pt x="801370" y="1949450"/>
                  </a:cubicBezTo>
                  <a:cubicBezTo>
                    <a:pt x="805180" y="1950720"/>
                    <a:pt x="807720" y="1951990"/>
                    <a:pt x="811530" y="1951990"/>
                  </a:cubicBezTo>
                  <a:cubicBezTo>
                    <a:pt x="817880" y="1951990"/>
                    <a:pt x="822960" y="1954530"/>
                    <a:pt x="826770" y="1959610"/>
                  </a:cubicBezTo>
                  <a:cubicBezTo>
                    <a:pt x="828040" y="1960880"/>
                    <a:pt x="829310" y="1962150"/>
                    <a:pt x="830580" y="1964690"/>
                  </a:cubicBezTo>
                  <a:cubicBezTo>
                    <a:pt x="829310" y="1968500"/>
                    <a:pt x="836930" y="1978660"/>
                    <a:pt x="842010" y="1978660"/>
                  </a:cubicBezTo>
                  <a:cubicBezTo>
                    <a:pt x="850900" y="1978660"/>
                    <a:pt x="859790" y="1981200"/>
                    <a:pt x="867410" y="1987550"/>
                  </a:cubicBezTo>
                  <a:cubicBezTo>
                    <a:pt x="868680" y="1988820"/>
                    <a:pt x="871220" y="1988820"/>
                    <a:pt x="873760" y="1987550"/>
                  </a:cubicBezTo>
                  <a:cubicBezTo>
                    <a:pt x="877570" y="1986280"/>
                    <a:pt x="880110" y="1986280"/>
                    <a:pt x="882650" y="1990090"/>
                  </a:cubicBezTo>
                  <a:cubicBezTo>
                    <a:pt x="883920" y="1991360"/>
                    <a:pt x="889000" y="1991360"/>
                    <a:pt x="891540" y="1991360"/>
                  </a:cubicBezTo>
                  <a:cubicBezTo>
                    <a:pt x="897890" y="1991360"/>
                    <a:pt x="905510" y="1990090"/>
                    <a:pt x="911860" y="1991360"/>
                  </a:cubicBezTo>
                  <a:cubicBezTo>
                    <a:pt x="923290" y="1992630"/>
                    <a:pt x="933450" y="1993900"/>
                    <a:pt x="944880" y="1996440"/>
                  </a:cubicBezTo>
                  <a:cubicBezTo>
                    <a:pt x="947420" y="1996440"/>
                    <a:pt x="949960" y="1997710"/>
                    <a:pt x="951230" y="1998980"/>
                  </a:cubicBezTo>
                  <a:cubicBezTo>
                    <a:pt x="953770" y="2005330"/>
                    <a:pt x="960120" y="2005330"/>
                    <a:pt x="963930" y="2006600"/>
                  </a:cubicBezTo>
                  <a:cubicBezTo>
                    <a:pt x="967740" y="2007870"/>
                    <a:pt x="972820" y="2009140"/>
                    <a:pt x="975360" y="2009140"/>
                  </a:cubicBezTo>
                  <a:cubicBezTo>
                    <a:pt x="976630" y="2007870"/>
                    <a:pt x="979170" y="2006600"/>
                    <a:pt x="981710" y="2004060"/>
                  </a:cubicBezTo>
                  <a:cubicBezTo>
                    <a:pt x="976630" y="2004060"/>
                    <a:pt x="974090" y="2005330"/>
                    <a:pt x="971550" y="2005330"/>
                  </a:cubicBezTo>
                  <a:cubicBezTo>
                    <a:pt x="976630" y="1998980"/>
                    <a:pt x="981710" y="1997710"/>
                    <a:pt x="988060" y="2001520"/>
                  </a:cubicBezTo>
                  <a:cubicBezTo>
                    <a:pt x="995680" y="2007870"/>
                    <a:pt x="1002030" y="2007870"/>
                    <a:pt x="1010920" y="2001520"/>
                  </a:cubicBezTo>
                  <a:lnTo>
                    <a:pt x="1018540" y="1997710"/>
                  </a:lnTo>
                  <a:lnTo>
                    <a:pt x="1018540" y="1991360"/>
                  </a:lnTo>
                  <a:cubicBezTo>
                    <a:pt x="1022350" y="1992630"/>
                    <a:pt x="1026160" y="1995170"/>
                    <a:pt x="1028700" y="1995170"/>
                  </a:cubicBezTo>
                  <a:cubicBezTo>
                    <a:pt x="1036320" y="1991360"/>
                    <a:pt x="1043940" y="1987550"/>
                    <a:pt x="1050290" y="1982470"/>
                  </a:cubicBezTo>
                  <a:cubicBezTo>
                    <a:pt x="1057910" y="1977390"/>
                    <a:pt x="1064260" y="1971040"/>
                    <a:pt x="1070610" y="1965960"/>
                  </a:cubicBezTo>
                  <a:cubicBezTo>
                    <a:pt x="1071880" y="1965960"/>
                    <a:pt x="1071880" y="1964690"/>
                    <a:pt x="1073150" y="1964690"/>
                  </a:cubicBezTo>
                  <a:cubicBezTo>
                    <a:pt x="1082040" y="1962150"/>
                    <a:pt x="1089660" y="1960880"/>
                    <a:pt x="1098550" y="1958340"/>
                  </a:cubicBezTo>
                  <a:cubicBezTo>
                    <a:pt x="1103630" y="1957070"/>
                    <a:pt x="1107440" y="1954530"/>
                    <a:pt x="1112520" y="1953260"/>
                  </a:cubicBezTo>
                  <a:cubicBezTo>
                    <a:pt x="1116330" y="1951990"/>
                    <a:pt x="1118870" y="1951990"/>
                    <a:pt x="1122680" y="1950720"/>
                  </a:cubicBezTo>
                  <a:lnTo>
                    <a:pt x="1135380" y="1950720"/>
                  </a:lnTo>
                  <a:cubicBezTo>
                    <a:pt x="1137920" y="1950720"/>
                    <a:pt x="1141730" y="1950720"/>
                    <a:pt x="1144270" y="1949450"/>
                  </a:cubicBezTo>
                  <a:cubicBezTo>
                    <a:pt x="1145540" y="1946910"/>
                    <a:pt x="1148080" y="1943100"/>
                    <a:pt x="1149350" y="1943100"/>
                  </a:cubicBezTo>
                  <a:cubicBezTo>
                    <a:pt x="1153160" y="1943100"/>
                    <a:pt x="1155700" y="1945640"/>
                    <a:pt x="1159510" y="1946910"/>
                  </a:cubicBezTo>
                  <a:cubicBezTo>
                    <a:pt x="1160780" y="1946910"/>
                    <a:pt x="1160780" y="1948180"/>
                    <a:pt x="1160780" y="1949450"/>
                  </a:cubicBezTo>
                  <a:cubicBezTo>
                    <a:pt x="1165860" y="1954530"/>
                    <a:pt x="1169670" y="1960880"/>
                    <a:pt x="1174750" y="1965960"/>
                  </a:cubicBezTo>
                  <a:cubicBezTo>
                    <a:pt x="1181100" y="1972310"/>
                    <a:pt x="1187450" y="1972310"/>
                    <a:pt x="1191260" y="1968500"/>
                  </a:cubicBezTo>
                  <a:cubicBezTo>
                    <a:pt x="1197610" y="1963420"/>
                    <a:pt x="1202690" y="1959610"/>
                    <a:pt x="1211580" y="1962150"/>
                  </a:cubicBezTo>
                  <a:cubicBezTo>
                    <a:pt x="1212850" y="1962150"/>
                    <a:pt x="1215390" y="1963420"/>
                    <a:pt x="1216660" y="1962150"/>
                  </a:cubicBezTo>
                  <a:cubicBezTo>
                    <a:pt x="1223010" y="1959610"/>
                    <a:pt x="1230630" y="1957070"/>
                    <a:pt x="1236980" y="1953260"/>
                  </a:cubicBezTo>
                  <a:cubicBezTo>
                    <a:pt x="1240790" y="1951990"/>
                    <a:pt x="1245870" y="1951990"/>
                    <a:pt x="1247140" y="1949450"/>
                  </a:cubicBezTo>
                  <a:cubicBezTo>
                    <a:pt x="1250950" y="1941830"/>
                    <a:pt x="1257300" y="1938020"/>
                    <a:pt x="1263650" y="1932940"/>
                  </a:cubicBezTo>
                  <a:cubicBezTo>
                    <a:pt x="1267460" y="1929130"/>
                    <a:pt x="1271270" y="1924050"/>
                    <a:pt x="1275080" y="1922780"/>
                  </a:cubicBezTo>
                  <a:cubicBezTo>
                    <a:pt x="1283970" y="1920240"/>
                    <a:pt x="1290320" y="1912620"/>
                    <a:pt x="1297940" y="1907540"/>
                  </a:cubicBezTo>
                  <a:cubicBezTo>
                    <a:pt x="1304290" y="1903730"/>
                    <a:pt x="1308100" y="1896110"/>
                    <a:pt x="1314450" y="1894840"/>
                  </a:cubicBezTo>
                  <a:cubicBezTo>
                    <a:pt x="1324610" y="1892300"/>
                    <a:pt x="1332230" y="1885950"/>
                    <a:pt x="1341120" y="1879600"/>
                  </a:cubicBezTo>
                  <a:cubicBezTo>
                    <a:pt x="1346200" y="1875790"/>
                    <a:pt x="1352550" y="1873250"/>
                    <a:pt x="1358900" y="1874520"/>
                  </a:cubicBezTo>
                  <a:cubicBezTo>
                    <a:pt x="1362710" y="1875790"/>
                    <a:pt x="1367790" y="1874520"/>
                    <a:pt x="1370330" y="1873250"/>
                  </a:cubicBezTo>
                  <a:cubicBezTo>
                    <a:pt x="1375410" y="1870710"/>
                    <a:pt x="1380490" y="1866900"/>
                    <a:pt x="1385570" y="1864360"/>
                  </a:cubicBezTo>
                  <a:cubicBezTo>
                    <a:pt x="1389380" y="1861820"/>
                    <a:pt x="1393190" y="1859280"/>
                    <a:pt x="1397000" y="1859280"/>
                  </a:cubicBezTo>
                  <a:cubicBezTo>
                    <a:pt x="1409700" y="1858010"/>
                    <a:pt x="1419860" y="1855470"/>
                    <a:pt x="1426210" y="1842770"/>
                  </a:cubicBezTo>
                  <a:cubicBezTo>
                    <a:pt x="1428750" y="1837690"/>
                    <a:pt x="1441450" y="1831340"/>
                    <a:pt x="1446530" y="1833880"/>
                  </a:cubicBezTo>
                  <a:cubicBezTo>
                    <a:pt x="1455420" y="1837690"/>
                    <a:pt x="1461770" y="1835150"/>
                    <a:pt x="1466850" y="1827530"/>
                  </a:cubicBezTo>
                  <a:cubicBezTo>
                    <a:pt x="1470660" y="1823720"/>
                    <a:pt x="1475740" y="1824990"/>
                    <a:pt x="1479550" y="1827530"/>
                  </a:cubicBezTo>
                  <a:cubicBezTo>
                    <a:pt x="1482090" y="1830070"/>
                    <a:pt x="1484630" y="1831340"/>
                    <a:pt x="1487170" y="1831340"/>
                  </a:cubicBezTo>
                  <a:cubicBezTo>
                    <a:pt x="1496060" y="1832610"/>
                    <a:pt x="1506220" y="1831340"/>
                    <a:pt x="1515110" y="1832610"/>
                  </a:cubicBezTo>
                  <a:cubicBezTo>
                    <a:pt x="1522730" y="1833880"/>
                    <a:pt x="1530350" y="1831340"/>
                    <a:pt x="1535430" y="1826260"/>
                  </a:cubicBezTo>
                  <a:cubicBezTo>
                    <a:pt x="1540510" y="1821180"/>
                    <a:pt x="1544320" y="1821180"/>
                    <a:pt x="1551940" y="1823720"/>
                  </a:cubicBezTo>
                  <a:cubicBezTo>
                    <a:pt x="1558290" y="1826260"/>
                    <a:pt x="1563370" y="1832610"/>
                    <a:pt x="1572260" y="1831340"/>
                  </a:cubicBezTo>
                  <a:cubicBezTo>
                    <a:pt x="1579880" y="1830070"/>
                    <a:pt x="1588770" y="1833880"/>
                    <a:pt x="1597660" y="1830070"/>
                  </a:cubicBezTo>
                  <a:lnTo>
                    <a:pt x="1602740" y="1830070"/>
                  </a:lnTo>
                  <a:cubicBezTo>
                    <a:pt x="1610360" y="1832610"/>
                    <a:pt x="1617980" y="1833880"/>
                    <a:pt x="1624330" y="1840230"/>
                  </a:cubicBezTo>
                  <a:cubicBezTo>
                    <a:pt x="1631950" y="1846580"/>
                    <a:pt x="1633220" y="1799590"/>
                    <a:pt x="1640840" y="1804670"/>
                  </a:cubicBezTo>
                  <a:cubicBezTo>
                    <a:pt x="1652270" y="1812290"/>
                    <a:pt x="1649730" y="1804670"/>
                    <a:pt x="1661160" y="1811020"/>
                  </a:cubicBezTo>
                  <a:cubicBezTo>
                    <a:pt x="1670050" y="1814830"/>
                    <a:pt x="1666240" y="1800860"/>
                    <a:pt x="1676400" y="1803400"/>
                  </a:cubicBezTo>
                  <a:cubicBezTo>
                    <a:pt x="1677670" y="1803400"/>
                    <a:pt x="1692910" y="1813560"/>
                    <a:pt x="1692910" y="1812290"/>
                  </a:cubicBezTo>
                  <a:cubicBezTo>
                    <a:pt x="1699260" y="1808480"/>
                    <a:pt x="1705610" y="1770380"/>
                    <a:pt x="1711960" y="1771650"/>
                  </a:cubicBezTo>
                  <a:cubicBezTo>
                    <a:pt x="1724660" y="1775460"/>
                    <a:pt x="1736090" y="1772920"/>
                    <a:pt x="1747520" y="1767840"/>
                  </a:cubicBezTo>
                  <a:cubicBezTo>
                    <a:pt x="1753870" y="1765300"/>
                    <a:pt x="1764030" y="1756410"/>
                    <a:pt x="1769110" y="1760220"/>
                  </a:cubicBezTo>
                  <a:cubicBezTo>
                    <a:pt x="1778000" y="1766570"/>
                    <a:pt x="1786890" y="1769110"/>
                    <a:pt x="1797050" y="1770380"/>
                  </a:cubicBezTo>
                  <a:cubicBezTo>
                    <a:pt x="1798320" y="1770380"/>
                    <a:pt x="1799590" y="1771650"/>
                    <a:pt x="1800860" y="1772920"/>
                  </a:cubicBezTo>
                  <a:cubicBezTo>
                    <a:pt x="1804670" y="1778000"/>
                    <a:pt x="1822450" y="1764030"/>
                    <a:pt x="1826260" y="1769110"/>
                  </a:cubicBezTo>
                  <a:cubicBezTo>
                    <a:pt x="1831340" y="1776730"/>
                    <a:pt x="1836420" y="1784350"/>
                    <a:pt x="1841500" y="1790700"/>
                  </a:cubicBezTo>
                  <a:cubicBezTo>
                    <a:pt x="1844040" y="1793240"/>
                    <a:pt x="1847850" y="1794510"/>
                    <a:pt x="1849120" y="1797050"/>
                  </a:cubicBezTo>
                  <a:cubicBezTo>
                    <a:pt x="1850390" y="1803400"/>
                    <a:pt x="1852930" y="1805940"/>
                    <a:pt x="1859280" y="1805940"/>
                  </a:cubicBezTo>
                  <a:cubicBezTo>
                    <a:pt x="1863090" y="1805940"/>
                    <a:pt x="1866900" y="1807210"/>
                    <a:pt x="1869440" y="1809750"/>
                  </a:cubicBezTo>
                  <a:cubicBezTo>
                    <a:pt x="1875790" y="1813560"/>
                    <a:pt x="1880870" y="1817370"/>
                    <a:pt x="1885950" y="1821180"/>
                  </a:cubicBezTo>
                  <a:cubicBezTo>
                    <a:pt x="1892300" y="1824990"/>
                    <a:pt x="1898650" y="1828800"/>
                    <a:pt x="1901190" y="1835150"/>
                  </a:cubicBezTo>
                  <a:cubicBezTo>
                    <a:pt x="1902460" y="1837690"/>
                    <a:pt x="1903730" y="1838960"/>
                    <a:pt x="1905000" y="1840230"/>
                  </a:cubicBezTo>
                  <a:cubicBezTo>
                    <a:pt x="1910080" y="1845310"/>
                    <a:pt x="1915160" y="1849120"/>
                    <a:pt x="1920240" y="1854200"/>
                  </a:cubicBezTo>
                  <a:cubicBezTo>
                    <a:pt x="1927860" y="1860550"/>
                    <a:pt x="1934210" y="1868170"/>
                    <a:pt x="1941830" y="1874520"/>
                  </a:cubicBezTo>
                  <a:cubicBezTo>
                    <a:pt x="1944370" y="1875790"/>
                    <a:pt x="1946910" y="1878330"/>
                    <a:pt x="1949450" y="1879600"/>
                  </a:cubicBezTo>
                  <a:cubicBezTo>
                    <a:pt x="1954530" y="1882140"/>
                    <a:pt x="1959610" y="1884680"/>
                    <a:pt x="1963420" y="1888490"/>
                  </a:cubicBezTo>
                  <a:cubicBezTo>
                    <a:pt x="1967230" y="1892300"/>
                    <a:pt x="1985010" y="1869440"/>
                    <a:pt x="1987550" y="1874520"/>
                  </a:cubicBezTo>
                  <a:cubicBezTo>
                    <a:pt x="1987550" y="1875790"/>
                    <a:pt x="1988820" y="1875790"/>
                    <a:pt x="1990090" y="1875790"/>
                  </a:cubicBezTo>
                  <a:cubicBezTo>
                    <a:pt x="1997710" y="1882140"/>
                    <a:pt x="2005330" y="1879600"/>
                    <a:pt x="2012950" y="1877060"/>
                  </a:cubicBezTo>
                  <a:cubicBezTo>
                    <a:pt x="2015490" y="1875790"/>
                    <a:pt x="2018030" y="1874520"/>
                    <a:pt x="2019300" y="1875790"/>
                  </a:cubicBezTo>
                  <a:cubicBezTo>
                    <a:pt x="2028190" y="1879600"/>
                    <a:pt x="2034540" y="1888490"/>
                    <a:pt x="2045970" y="1889760"/>
                  </a:cubicBezTo>
                  <a:cubicBezTo>
                    <a:pt x="2045970" y="1889760"/>
                    <a:pt x="2047240" y="1889760"/>
                    <a:pt x="2047240" y="1891030"/>
                  </a:cubicBezTo>
                  <a:cubicBezTo>
                    <a:pt x="2049780" y="1898650"/>
                    <a:pt x="2057400" y="1898650"/>
                    <a:pt x="2063750" y="1899920"/>
                  </a:cubicBezTo>
                  <a:cubicBezTo>
                    <a:pt x="2067560" y="1899920"/>
                    <a:pt x="2071370" y="1901190"/>
                    <a:pt x="2073910" y="1902460"/>
                  </a:cubicBezTo>
                  <a:cubicBezTo>
                    <a:pt x="2081530" y="1906270"/>
                    <a:pt x="2089150" y="1911350"/>
                    <a:pt x="2098040" y="1913890"/>
                  </a:cubicBezTo>
                  <a:cubicBezTo>
                    <a:pt x="2109470" y="1917700"/>
                    <a:pt x="2120900" y="1920240"/>
                    <a:pt x="2129790" y="1926590"/>
                  </a:cubicBezTo>
                  <a:cubicBezTo>
                    <a:pt x="2131060" y="1926590"/>
                    <a:pt x="2132330" y="1926590"/>
                    <a:pt x="2132330" y="1927860"/>
                  </a:cubicBezTo>
                  <a:cubicBezTo>
                    <a:pt x="2136140" y="1930400"/>
                    <a:pt x="2142490" y="1931670"/>
                    <a:pt x="2145030" y="1935480"/>
                  </a:cubicBezTo>
                  <a:cubicBezTo>
                    <a:pt x="2148840" y="1943100"/>
                    <a:pt x="2159000" y="1941830"/>
                    <a:pt x="2164080" y="1948180"/>
                  </a:cubicBezTo>
                  <a:lnTo>
                    <a:pt x="2165350" y="1948180"/>
                  </a:lnTo>
                  <a:cubicBezTo>
                    <a:pt x="2170430" y="1948180"/>
                    <a:pt x="2175510" y="1949450"/>
                    <a:pt x="2181860" y="1949450"/>
                  </a:cubicBezTo>
                  <a:cubicBezTo>
                    <a:pt x="2184400" y="1948180"/>
                    <a:pt x="2188210" y="1945640"/>
                    <a:pt x="2190750" y="1945640"/>
                  </a:cubicBezTo>
                  <a:cubicBezTo>
                    <a:pt x="2202180" y="1949450"/>
                    <a:pt x="2213610" y="1949450"/>
                    <a:pt x="2221230" y="1939290"/>
                  </a:cubicBezTo>
                  <a:cubicBezTo>
                    <a:pt x="2222500" y="1938020"/>
                    <a:pt x="2225040" y="1938020"/>
                    <a:pt x="2227580" y="1938020"/>
                  </a:cubicBezTo>
                  <a:lnTo>
                    <a:pt x="2237740" y="1938020"/>
                  </a:lnTo>
                  <a:cubicBezTo>
                    <a:pt x="2249170" y="1935480"/>
                    <a:pt x="2259330" y="1932940"/>
                    <a:pt x="2270760" y="1931670"/>
                  </a:cubicBezTo>
                  <a:cubicBezTo>
                    <a:pt x="2275840" y="1930400"/>
                    <a:pt x="2282190" y="1932940"/>
                    <a:pt x="2287270" y="1934210"/>
                  </a:cubicBezTo>
                  <a:cubicBezTo>
                    <a:pt x="2292350" y="1935480"/>
                    <a:pt x="2297430" y="1935480"/>
                    <a:pt x="2302510" y="1935480"/>
                  </a:cubicBezTo>
                  <a:cubicBezTo>
                    <a:pt x="2308860" y="1935480"/>
                    <a:pt x="2313940" y="1932940"/>
                    <a:pt x="2320290" y="1932940"/>
                  </a:cubicBezTo>
                  <a:cubicBezTo>
                    <a:pt x="2325370" y="1931670"/>
                    <a:pt x="2331720" y="1931670"/>
                    <a:pt x="2336800" y="1930400"/>
                  </a:cubicBezTo>
                  <a:cubicBezTo>
                    <a:pt x="2348230" y="1927860"/>
                    <a:pt x="2358390" y="1925320"/>
                    <a:pt x="2369820" y="1924050"/>
                  </a:cubicBezTo>
                  <a:cubicBezTo>
                    <a:pt x="2377440" y="1880870"/>
                    <a:pt x="2376170" y="1830070"/>
                    <a:pt x="2376170" y="1778000"/>
                  </a:cubicBezTo>
                  <a:close/>
                </a:path>
              </a:pathLst>
            </a:custGeom>
            <a:solidFill>
              <a:srgbClr val="000000">
                <a:alpha val="0"/>
              </a:srgbClr>
            </a:solidFill>
            <a:ln w="12700">
              <a:solidFill>
                <a:srgbClr val="000000"/>
              </a:solidFill>
            </a:ln>
          </p:spPr>
          <p:txBody>
            <a:bodyPr/>
            <a:lstStyle/>
            <a:p>
              <a:pPr algn="ctr"/>
              <a:endParaRPr lang="en-GB" sz="5400" dirty="0"/>
            </a:p>
            <a:p>
              <a:pPr algn="ctr"/>
              <a:r>
                <a:rPr lang="ro-RO" sz="4000" dirty="0">
                  <a:latin typeface="Georgia" panose="02040502050405020303" pitchFamily="18" charset="0"/>
                </a:rPr>
                <a:t>Analizați-vă abilitățile curente</a:t>
              </a:r>
              <a:r>
                <a:rPr lang="en-GB" sz="4000" dirty="0">
                  <a:latin typeface="Georgia" panose="02040502050405020303" pitchFamily="18" charset="0"/>
                </a:rPr>
                <a:t>: </a:t>
              </a:r>
            </a:p>
            <a:p>
              <a:pPr algn="ctr"/>
              <a:r>
                <a:rPr lang="ro-RO" sz="4000" dirty="0">
                  <a:latin typeface="Georgia" panose="02040502050405020303" pitchFamily="18" charset="0"/>
                </a:rPr>
                <a:t>Începeți cu identificarea abilităților dumneavoastră curente și atribuiți-le un punctaj de la 0 la 5. </a:t>
              </a:r>
              <a:endParaRPr lang="en-RO" sz="4000" dirty="0">
                <a:latin typeface="Georgia" panose="02040502050405020303" pitchFamily="18" charset="0"/>
              </a:endParaRPr>
            </a:p>
          </p:txBody>
        </p:sp>
      </p:grpSp>
      <p:sp>
        <p:nvSpPr>
          <p:cNvPr id="9" name="TextBox 9"/>
          <p:cNvSpPr txBox="1"/>
          <p:nvPr/>
        </p:nvSpPr>
        <p:spPr>
          <a:xfrm>
            <a:off x="4669970" y="958458"/>
            <a:ext cx="8280738" cy="709746"/>
          </a:xfrm>
          <a:prstGeom prst="rect">
            <a:avLst/>
          </a:prstGeom>
        </p:spPr>
        <p:txBody>
          <a:bodyPr lIns="0" tIns="0" rIns="0" bIns="0" rtlCol="0" anchor="t">
            <a:spAutoFit/>
          </a:bodyPr>
          <a:lstStyle/>
          <a:p>
            <a:pPr algn="ctr">
              <a:lnSpc>
                <a:spcPts val="5449"/>
              </a:lnSpc>
            </a:pPr>
            <a:r>
              <a:rPr lang="ro-RO" sz="6000" b="1" dirty="0">
                <a:solidFill>
                  <a:srgbClr val="000000"/>
                </a:solidFill>
                <a:latin typeface="Georgia" panose="02040502050405020303" pitchFamily="18" charset="0"/>
              </a:rPr>
              <a:t>Activitate practică</a:t>
            </a:r>
            <a:endParaRPr lang="en-US" sz="6000" b="1" dirty="0">
              <a:solidFill>
                <a:srgbClr val="000000"/>
              </a:solidFill>
              <a:latin typeface="Georgia" panose="02040502050405020303" pitchFamily="18" charset="0"/>
            </a:endParaRPr>
          </a:p>
        </p:txBody>
      </p:sp>
      <p:grpSp>
        <p:nvGrpSpPr>
          <p:cNvPr id="10" name="Group 10"/>
          <p:cNvGrpSpPr/>
          <p:nvPr/>
        </p:nvGrpSpPr>
        <p:grpSpPr>
          <a:xfrm>
            <a:off x="638696" y="1847234"/>
            <a:ext cx="8280738" cy="4371864"/>
            <a:chOff x="124407" y="129866"/>
            <a:chExt cx="9783703" cy="3364459"/>
          </a:xfrm>
        </p:grpSpPr>
        <p:sp>
          <p:nvSpPr>
            <p:cNvPr id="11" name="TextBox 11"/>
            <p:cNvSpPr txBox="1"/>
            <p:nvPr/>
          </p:nvSpPr>
          <p:spPr>
            <a:xfrm>
              <a:off x="124407" y="1510114"/>
              <a:ext cx="9783703" cy="1984211"/>
            </a:xfrm>
            <a:prstGeom prst="rect">
              <a:avLst/>
            </a:prstGeom>
          </p:spPr>
          <p:txBody>
            <a:bodyPr lIns="0" tIns="0" rIns="0" bIns="0" rtlCol="0" anchor="t">
              <a:spAutoFit/>
            </a:bodyPr>
            <a:lstStyle/>
            <a:p>
              <a:pPr algn="just">
                <a:lnSpc>
                  <a:spcPts val="3359"/>
                </a:lnSpc>
              </a:pPr>
              <a:r>
                <a:rPr lang="ro-RO" sz="2400" b="0" i="0" dirty="0">
                  <a:solidFill>
                    <a:srgbClr val="374151"/>
                  </a:solidFill>
                  <a:effectLst/>
                  <a:latin typeface="Georgia" panose="02040502050405020303" pitchFamily="18" charset="0"/>
                </a:rPr>
                <a:t>Nevoia crescută de dezvoltare a competențelor inteligente pe piața muncii este rezultatul schimbărilor tehnologice rapide și al cererilor de pe piață. Angajatorii caută indivizi care posedă o combinație unică de abilități tehnice și transferabile, precum rezolvarea de probleme, gândirea critică și comunicarea. </a:t>
              </a:r>
              <a:endParaRPr lang="en-US" sz="2400" spc="-36" dirty="0">
                <a:solidFill>
                  <a:srgbClr val="000000"/>
                </a:solidFill>
                <a:latin typeface="Georgia" panose="02040502050405020303" pitchFamily="18" charset="0"/>
              </a:endParaRPr>
            </a:p>
          </p:txBody>
        </p:sp>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401174" y="129866"/>
              <a:ext cx="2384746" cy="1219571"/>
            </a:xfrm>
            <a:prstGeom prst="rect">
              <a:avLst/>
            </a:prstGeom>
          </p:spPr>
        </p:pic>
        <p:sp>
          <p:nvSpPr>
            <p:cNvPr id="13" name="TextBox 13"/>
            <p:cNvSpPr txBox="1"/>
            <p:nvPr/>
          </p:nvSpPr>
          <p:spPr>
            <a:xfrm>
              <a:off x="2655077" y="739652"/>
              <a:ext cx="5615933" cy="335546"/>
            </a:xfrm>
            <a:prstGeom prst="rect">
              <a:avLst/>
            </a:prstGeom>
          </p:spPr>
          <p:txBody>
            <a:bodyPr lIns="0" tIns="0" rIns="0" bIns="0" rtlCol="0" anchor="t">
              <a:spAutoFit/>
            </a:bodyPr>
            <a:lstStyle/>
            <a:p>
              <a:pPr algn="just">
                <a:lnSpc>
                  <a:spcPts val="3359"/>
                </a:lnSpc>
              </a:pPr>
              <a:r>
                <a:rPr lang="ro-RO" sz="3600" b="1" spc="-36" dirty="0">
                  <a:solidFill>
                    <a:srgbClr val="000000"/>
                  </a:solidFill>
                  <a:latin typeface="Georgia" panose="02040502050405020303" pitchFamily="18" charset="0"/>
                </a:rPr>
                <a:t>Sumarul abilităților</a:t>
              </a:r>
              <a:endParaRPr lang="en-US" sz="3600" b="1" spc="-36" dirty="0">
                <a:solidFill>
                  <a:srgbClr val="000000"/>
                </a:solidFill>
                <a:latin typeface="Georgia" panose="02040502050405020303" pitchFamily="18" charset="0"/>
              </a:endParaRPr>
            </a:p>
          </p:txBody>
        </p:sp>
      </p:grpSp>
      <p:sp>
        <p:nvSpPr>
          <p:cNvPr id="15" name="TextBox 11">
            <a:extLst>
              <a:ext uri="{FF2B5EF4-FFF2-40B4-BE49-F238E27FC236}">
                <a16:creationId xmlns:a16="http://schemas.microsoft.com/office/drawing/2014/main" id="{4B8E4D31-0921-08C9-C4FE-079EB72CBB87}"/>
              </a:ext>
            </a:extLst>
          </p:cNvPr>
          <p:cNvSpPr txBox="1"/>
          <p:nvPr/>
        </p:nvSpPr>
        <p:spPr>
          <a:xfrm>
            <a:off x="9016661" y="6568754"/>
            <a:ext cx="8280738" cy="2163413"/>
          </a:xfrm>
          <a:prstGeom prst="rect">
            <a:avLst/>
          </a:prstGeom>
        </p:spPr>
        <p:txBody>
          <a:bodyPr lIns="0" tIns="0" rIns="0" bIns="0" rtlCol="0" anchor="t">
            <a:spAutoFit/>
          </a:bodyPr>
          <a:lstStyle/>
          <a:p>
            <a:pPr algn="just">
              <a:lnSpc>
                <a:spcPts val="3359"/>
              </a:lnSpc>
            </a:pPr>
            <a:r>
              <a:rPr lang="ro-RO" sz="2400" dirty="0">
                <a:latin typeface="Georgia" panose="02040502050405020303" pitchFamily="18" charset="0"/>
              </a:rPr>
              <a:t>Per ansamblu, modelul în formă de T îi încurajează pe indivizi să își dezvolte o gamă largă de abilități și cunoștințe, aprofundând în paralel anumite sectoare. Această abordare vă poate transforma în profesioniști versatili și adaptabili, capabili să facă față provocărilor mediului de muncă modern. </a:t>
            </a:r>
            <a:endParaRPr lang="en-US" sz="2400" spc="-36" dirty="0">
              <a:solidFill>
                <a:srgbClr val="000000"/>
              </a:solidFill>
              <a:latin typeface="Georgia" panose="02040502050405020303" pitchFamily="18"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13"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973218" y="2159763"/>
            <a:ext cx="2019756" cy="1938966"/>
          </a:xfrm>
          <a:prstGeom prst="rect">
            <a:avLst/>
          </a:prstGeom>
        </p:spPr>
      </p:pic>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196164">
            <a:off x="-6018967" y="8400891"/>
            <a:ext cx="10675280" cy="11378690"/>
          </a:xfrm>
          <a:prstGeom prst="rect">
            <a:avLst/>
          </a:prstGeom>
        </p:spPr>
      </p:pic>
      <p:pic>
        <p:nvPicPr>
          <p:cNvPr id="3"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8"/>
          <a:srcRect/>
          <a:stretch>
            <a:fillRect/>
          </a:stretch>
        </p:blipFill>
        <p:spPr>
          <a:xfrm>
            <a:off x="16373884" y="30558"/>
            <a:ext cx="1869292" cy="1869292"/>
          </a:xfrm>
          <a:prstGeom prst="rect">
            <a:avLst/>
          </a:prstGeom>
        </p:spPr>
      </p:pic>
      <p:pic>
        <p:nvPicPr>
          <p:cNvPr id="5" name="Picture 5"/>
          <p:cNvPicPr>
            <a:picLocks noChangeAspect="1"/>
          </p:cNvPicPr>
          <p:nvPr/>
        </p:nvPicPr>
        <p:blipFill>
          <a:blip r:embed="rId9"/>
          <a:srcRect/>
          <a:stretch>
            <a:fillRect/>
          </a:stretch>
        </p:blipFill>
        <p:spPr>
          <a:xfrm>
            <a:off x="7825206" y="9276474"/>
            <a:ext cx="3710720" cy="779251"/>
          </a:xfrm>
          <a:prstGeom prst="rect">
            <a:avLst/>
          </a:prstGeom>
        </p:spPr>
      </p:pic>
      <p:sp>
        <p:nvSpPr>
          <p:cNvPr id="6" name="TextBox 6"/>
          <p:cNvSpPr txBox="1"/>
          <p:nvPr/>
        </p:nvSpPr>
        <p:spPr>
          <a:xfrm>
            <a:off x="2293859" y="1766754"/>
            <a:ext cx="14773413" cy="709746"/>
          </a:xfrm>
          <a:prstGeom prst="rect">
            <a:avLst/>
          </a:prstGeom>
        </p:spPr>
        <p:txBody>
          <a:bodyPr wrap="square" lIns="0" tIns="0" rIns="0" bIns="0" rtlCol="0" anchor="t">
            <a:spAutoFit/>
          </a:bodyPr>
          <a:lstStyle/>
          <a:p>
            <a:pPr algn="ctr">
              <a:lnSpc>
                <a:spcPts val="5449"/>
              </a:lnSpc>
            </a:pPr>
            <a:r>
              <a:rPr lang="ro-RO" sz="6410" b="1" dirty="0">
                <a:solidFill>
                  <a:srgbClr val="000000"/>
                </a:solidFill>
                <a:latin typeface="Georgia" panose="02040502050405020303" pitchFamily="18" charset="0"/>
              </a:rPr>
              <a:t>Noul TU (cu abilități în formă de T)</a:t>
            </a:r>
            <a:endParaRPr lang="en-US" sz="6410" b="1" dirty="0">
              <a:solidFill>
                <a:srgbClr val="000000"/>
              </a:solidFill>
              <a:latin typeface="Georgia" panose="02040502050405020303" pitchFamily="18" charset="0"/>
            </a:endParaRPr>
          </a:p>
        </p:txBody>
      </p:sp>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99934" y="267413"/>
            <a:ext cx="1980734" cy="2057110"/>
          </a:xfrm>
          <a:prstGeom prst="rect">
            <a:avLst/>
          </a:prstGeom>
        </p:spPr>
      </p:pic>
      <p:sp>
        <p:nvSpPr>
          <p:cNvPr id="10" name="TextBox 10"/>
          <p:cNvSpPr txBox="1"/>
          <p:nvPr/>
        </p:nvSpPr>
        <p:spPr>
          <a:xfrm>
            <a:off x="1667013" y="3201645"/>
            <a:ext cx="14173200" cy="5170646"/>
          </a:xfrm>
          <a:prstGeom prst="rect">
            <a:avLst/>
          </a:prstGeom>
        </p:spPr>
        <p:txBody>
          <a:bodyPr wrap="square" lIns="0" tIns="0" rIns="0" bIns="0" rtlCol="0" anchor="t">
            <a:spAutoFit/>
          </a:bodyPr>
          <a:lstStyle/>
          <a:p>
            <a:pPr algn="just"/>
            <a:r>
              <a:rPr lang="ro-RO" sz="2800" b="0" i="0" dirty="0">
                <a:solidFill>
                  <a:srgbClr val="333333"/>
                </a:solidFill>
                <a:effectLst/>
                <a:latin typeface="Georgia" panose="02040502050405020303" pitchFamily="18" charset="0"/>
              </a:rPr>
              <a:t>Odată ce ați încheiat autoevaluarea, este necesar să decideți:</a:t>
            </a:r>
            <a:endParaRPr lang="en-GB" sz="2800" b="0" i="0" dirty="0">
              <a:solidFill>
                <a:srgbClr val="333333"/>
              </a:solidFill>
              <a:effectLst/>
              <a:latin typeface="Georgia" panose="02040502050405020303" pitchFamily="18" charset="0"/>
            </a:endParaRPr>
          </a:p>
          <a:p>
            <a:pPr algn="just">
              <a:buFont typeface="+mj-lt"/>
              <a:buAutoNum type="arabicPeriod"/>
            </a:pPr>
            <a:r>
              <a:rPr lang="en-GB" sz="2800" b="0" i="0" dirty="0">
                <a:solidFill>
                  <a:srgbClr val="333333"/>
                </a:solidFill>
                <a:effectLst/>
                <a:latin typeface="Georgia" panose="02040502050405020303" pitchFamily="18" charset="0"/>
              </a:rPr>
              <a:t> </a:t>
            </a:r>
            <a:r>
              <a:rPr lang="ro-RO" sz="2800" b="0" i="0" dirty="0">
                <a:solidFill>
                  <a:srgbClr val="333333"/>
                </a:solidFill>
                <a:effectLst/>
                <a:latin typeface="Georgia" panose="02040502050405020303" pitchFamily="18" charset="0"/>
              </a:rPr>
              <a:t>Unde doriți să vă îmbunătățiți cunoștințele/ abilitățile.</a:t>
            </a:r>
            <a:endParaRPr lang="en-GB" sz="2800" b="0" i="0" dirty="0">
              <a:solidFill>
                <a:srgbClr val="333333"/>
              </a:solidFill>
              <a:effectLst/>
              <a:latin typeface="Georgia" panose="02040502050405020303" pitchFamily="18" charset="0"/>
            </a:endParaRPr>
          </a:p>
          <a:p>
            <a:pPr algn="just"/>
            <a:r>
              <a:rPr lang="en-GB" sz="2800" dirty="0">
                <a:latin typeface="Georgia" panose="02040502050405020303" pitchFamily="18" charset="0"/>
              </a:rPr>
              <a:t>     </a:t>
            </a:r>
            <a:r>
              <a:rPr lang="ro-RO" sz="2800" dirty="0">
                <a:latin typeface="Georgia" panose="02040502050405020303" pitchFamily="18" charset="0"/>
              </a:rPr>
              <a:t>Identificați domeniile în care doriți să vă consolidați competențele sau cunoștințele. Poate fi vorba chiar despre domeniul dumneavoastră de expertiză sau despre sectoare noi pe care doriți să le explorați. Concentrați-vă pe dezvoltarea unei înțelegeri ample a acestor domenii, nu doar pe dobândirea de cunoștințe la un nivel superficial.</a:t>
            </a:r>
            <a:r>
              <a:rPr lang="en-GB" sz="2800" dirty="0">
                <a:latin typeface="Georgia" panose="02040502050405020303" pitchFamily="18" charset="0"/>
              </a:rPr>
              <a:t> </a:t>
            </a:r>
            <a:endParaRPr lang="ro-RO" sz="2800" dirty="0">
              <a:latin typeface="Georgia" panose="02040502050405020303" pitchFamily="18" charset="0"/>
            </a:endParaRPr>
          </a:p>
          <a:p>
            <a:pPr algn="just"/>
            <a:endParaRPr lang="en-GB" sz="2800" b="0" i="0" dirty="0">
              <a:solidFill>
                <a:srgbClr val="333333"/>
              </a:solidFill>
              <a:effectLst/>
              <a:latin typeface="Georgia" panose="02040502050405020303" pitchFamily="18" charset="0"/>
            </a:endParaRPr>
          </a:p>
          <a:p>
            <a:pPr algn="just"/>
            <a:r>
              <a:rPr lang="en-GB" sz="2800" b="0" i="0" dirty="0">
                <a:solidFill>
                  <a:srgbClr val="333333"/>
                </a:solidFill>
                <a:effectLst/>
                <a:latin typeface="Georgia" panose="02040502050405020303" pitchFamily="18" charset="0"/>
              </a:rPr>
              <a:t>2. </a:t>
            </a:r>
            <a:r>
              <a:rPr lang="ro-RO" sz="2800" b="0" i="0" dirty="0">
                <a:solidFill>
                  <a:srgbClr val="333333"/>
                </a:solidFill>
                <a:effectLst/>
                <a:latin typeface="Georgia" panose="02040502050405020303" pitchFamily="18" charset="0"/>
              </a:rPr>
              <a:t>Ce vă doriți să mențineți. </a:t>
            </a:r>
            <a:endParaRPr lang="en-GB" sz="2800" b="0" i="0" dirty="0">
              <a:solidFill>
                <a:srgbClr val="333333"/>
              </a:solidFill>
              <a:effectLst/>
              <a:latin typeface="Georgia" panose="02040502050405020303" pitchFamily="18" charset="0"/>
            </a:endParaRPr>
          </a:p>
          <a:p>
            <a:pPr algn="just"/>
            <a:r>
              <a:rPr lang="en-GB" sz="2800" dirty="0">
                <a:solidFill>
                  <a:srgbClr val="333333"/>
                </a:solidFill>
                <a:latin typeface="Georgia" panose="02040502050405020303" pitchFamily="18" charset="0"/>
              </a:rPr>
              <a:t>     </a:t>
            </a:r>
            <a:r>
              <a:rPr lang="ro-RO" sz="2800" dirty="0">
                <a:latin typeface="Georgia" panose="02040502050405020303" pitchFamily="18" charset="0"/>
              </a:rPr>
              <a:t>Aveți în vedere abilitățile și cunoștințele pe care le dețineți deja și cu care vă simțiți confortabil. Acestea pot reprezenta zona de expertiză pe care este recomandat să o mențineți și să o consolidați. Ar trebui să vă dezvoltați în continuare aceste abilități, în paralel cu explorarea unor noi domenii. </a:t>
            </a:r>
            <a:endParaRPr lang="en-GB" sz="2800" b="0" i="0" dirty="0">
              <a:solidFill>
                <a:srgbClr val="333333"/>
              </a:solidFill>
              <a:effectLst/>
              <a:latin typeface="Georgia" panose="02040502050405020303" pitchFamily="18" charset="0"/>
            </a:endParaRPr>
          </a:p>
        </p:txBody>
      </p:sp>
      <p:pic>
        <p:nvPicPr>
          <p:cNvPr id="22" name="Picture 2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9614497">
            <a:off x="17171017" y="8078283"/>
            <a:ext cx="4352147" cy="4346443"/>
          </a:xfrm>
          <a:prstGeom prst="rect">
            <a:avLst/>
          </a:prstGeom>
        </p:spPr>
      </p:pic>
      <p:pic>
        <p:nvPicPr>
          <p:cNvPr id="14" name="Picture 32">
            <a:extLst>
              <a:ext uri="{FF2B5EF4-FFF2-40B4-BE49-F238E27FC236}">
                <a16:creationId xmlns:a16="http://schemas.microsoft.com/office/drawing/2014/main" id="{27A70D5E-10F5-497E-9ED5-9B97B9924931}"/>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852805">
            <a:off x="6330349" y="-3158835"/>
            <a:ext cx="5364129" cy="5364129"/>
          </a:xfrm>
          <a:prstGeom prst="rect">
            <a:avLst/>
          </a:prstGeom>
        </p:spPr>
      </p:pic>
    </p:spTree>
    <p:extLst>
      <p:ext uri="{BB962C8B-B14F-4D97-AF65-F5344CB8AC3E}">
        <p14:creationId xmlns:p14="http://schemas.microsoft.com/office/powerpoint/2010/main" val="32724022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73161C8-BF75-BA97-BECA-5301052BB52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6018967" y="8400891"/>
            <a:ext cx="10675280" cy="11378690"/>
          </a:xfrm>
          <a:prstGeom prst="rect">
            <a:avLst/>
          </a:prstGeom>
        </p:spPr>
      </p:pic>
      <p:pic>
        <p:nvPicPr>
          <p:cNvPr id="3" name="Picture 4">
            <a:extLst>
              <a:ext uri="{FF2B5EF4-FFF2-40B4-BE49-F238E27FC236}">
                <a16:creationId xmlns:a16="http://schemas.microsoft.com/office/drawing/2014/main" id="{057E7851-72D4-99C2-102D-3BCB00D5DA3F}"/>
              </a:ext>
            </a:extLst>
          </p:cNvPr>
          <p:cNvPicPr>
            <a:picLocks noChangeAspect="1"/>
          </p:cNvPicPr>
          <p:nvPr/>
        </p:nvPicPr>
        <p:blipFill>
          <a:blip r:embed="rId4"/>
          <a:srcRect/>
          <a:stretch>
            <a:fillRect/>
          </a:stretch>
        </p:blipFill>
        <p:spPr>
          <a:xfrm>
            <a:off x="16373884" y="30558"/>
            <a:ext cx="1869292" cy="1869292"/>
          </a:xfrm>
          <a:prstGeom prst="rect">
            <a:avLst/>
          </a:prstGeom>
        </p:spPr>
      </p:pic>
      <p:pic>
        <p:nvPicPr>
          <p:cNvPr id="4" name="Picture 5">
            <a:extLst>
              <a:ext uri="{FF2B5EF4-FFF2-40B4-BE49-F238E27FC236}">
                <a16:creationId xmlns:a16="http://schemas.microsoft.com/office/drawing/2014/main" id="{23D856F5-106A-BE81-0DFB-8A336F4D3AB4}"/>
              </a:ext>
            </a:extLst>
          </p:cNvPr>
          <p:cNvPicPr>
            <a:picLocks noChangeAspect="1"/>
          </p:cNvPicPr>
          <p:nvPr/>
        </p:nvPicPr>
        <p:blipFill>
          <a:blip r:embed="rId5"/>
          <a:srcRect/>
          <a:stretch>
            <a:fillRect/>
          </a:stretch>
        </p:blipFill>
        <p:spPr>
          <a:xfrm>
            <a:off x="7825206" y="9276474"/>
            <a:ext cx="3710720" cy="779251"/>
          </a:xfrm>
          <a:prstGeom prst="rect">
            <a:avLst/>
          </a:prstGeom>
        </p:spPr>
      </p:pic>
      <p:pic>
        <p:nvPicPr>
          <p:cNvPr id="5" name="Picture 8">
            <a:extLst>
              <a:ext uri="{FF2B5EF4-FFF2-40B4-BE49-F238E27FC236}">
                <a16:creationId xmlns:a16="http://schemas.microsoft.com/office/drawing/2014/main" id="{7B986654-597D-FEFB-5CB4-5E45BD57FE1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99934" y="267413"/>
            <a:ext cx="1980734" cy="2057110"/>
          </a:xfrm>
          <a:prstGeom prst="rect">
            <a:avLst/>
          </a:prstGeom>
        </p:spPr>
      </p:pic>
      <p:sp>
        <p:nvSpPr>
          <p:cNvPr id="6" name="TextBox 10">
            <a:extLst>
              <a:ext uri="{FF2B5EF4-FFF2-40B4-BE49-F238E27FC236}">
                <a16:creationId xmlns:a16="http://schemas.microsoft.com/office/drawing/2014/main" id="{B6F552FF-D882-6301-3DAE-E05864BCCAC4}"/>
              </a:ext>
            </a:extLst>
          </p:cNvPr>
          <p:cNvSpPr txBox="1"/>
          <p:nvPr/>
        </p:nvSpPr>
        <p:spPr>
          <a:xfrm>
            <a:off x="1676400" y="2909897"/>
            <a:ext cx="14173200" cy="5601533"/>
          </a:xfrm>
          <a:prstGeom prst="rect">
            <a:avLst/>
          </a:prstGeom>
        </p:spPr>
        <p:txBody>
          <a:bodyPr wrap="square" lIns="0" tIns="0" rIns="0" bIns="0" rtlCol="0" anchor="t">
            <a:spAutoFit/>
          </a:bodyPr>
          <a:lstStyle/>
          <a:p>
            <a:pPr algn="just"/>
            <a:endParaRPr lang="en-GB" sz="2800" b="0" i="0" dirty="0">
              <a:solidFill>
                <a:srgbClr val="333333"/>
              </a:solidFill>
              <a:effectLst/>
              <a:latin typeface="Georgia" panose="02040502050405020303" pitchFamily="18" charset="0"/>
            </a:endParaRPr>
          </a:p>
          <a:p>
            <a:pPr algn="just"/>
            <a:r>
              <a:rPr lang="en-GB" sz="2800" b="0" i="0" dirty="0">
                <a:solidFill>
                  <a:srgbClr val="333333"/>
                </a:solidFill>
                <a:effectLst/>
                <a:latin typeface="Georgia" panose="02040502050405020303" pitchFamily="18" charset="0"/>
              </a:rPr>
              <a:t>3.  </a:t>
            </a:r>
            <a:r>
              <a:rPr lang="ro-RO" sz="2800" b="0" i="0" dirty="0">
                <a:solidFill>
                  <a:srgbClr val="333333"/>
                </a:solidFill>
                <a:effectLst/>
                <a:latin typeface="Georgia" panose="02040502050405020303" pitchFamily="18" charset="0"/>
              </a:rPr>
              <a:t>Ce vă doriți să adăugați</a:t>
            </a:r>
            <a:r>
              <a:rPr lang="en-GB" sz="2800" b="0" i="0" dirty="0">
                <a:solidFill>
                  <a:srgbClr val="333333"/>
                </a:solidFill>
                <a:effectLst/>
                <a:latin typeface="Georgia" panose="02040502050405020303" pitchFamily="18" charset="0"/>
              </a:rPr>
              <a:t>.</a:t>
            </a:r>
          </a:p>
          <a:p>
            <a:pPr algn="just"/>
            <a:r>
              <a:rPr lang="en-GB" sz="2800" dirty="0">
                <a:solidFill>
                  <a:srgbClr val="333333"/>
                </a:solidFill>
                <a:latin typeface="Georgia" panose="02040502050405020303" pitchFamily="18" charset="0"/>
              </a:rPr>
              <a:t>      </a:t>
            </a:r>
            <a:r>
              <a:rPr lang="ro-RO" sz="2800" dirty="0">
                <a:latin typeface="Georgia" panose="02040502050405020303" pitchFamily="18" charset="0"/>
              </a:rPr>
              <a:t>Identificați noi competențe și cunoștințe pe care doriți să le adăugați profilului dumneavoastră în formă de T. Acestea pot fi competențe complementare care să consolideze expertiza dumneavoastră curentă sau pot fi noi sectoare pe care doriți să le explorați, pentru a vă extinde perspectiva și a deveni mai versatil. </a:t>
            </a:r>
            <a:endParaRPr lang="en-GB" sz="2800" dirty="0">
              <a:latin typeface="Georgia" panose="02040502050405020303" pitchFamily="18" charset="0"/>
            </a:endParaRPr>
          </a:p>
          <a:p>
            <a:pPr algn="just"/>
            <a:endParaRPr lang="en-GB" sz="2800" b="0" i="0" dirty="0">
              <a:solidFill>
                <a:srgbClr val="333333"/>
              </a:solidFill>
              <a:effectLst/>
              <a:latin typeface="Georgia" panose="02040502050405020303" pitchFamily="18" charset="0"/>
            </a:endParaRPr>
          </a:p>
          <a:p>
            <a:pPr algn="just"/>
            <a:r>
              <a:rPr lang="en-GB" sz="2800" b="0" i="0" dirty="0">
                <a:solidFill>
                  <a:srgbClr val="333333"/>
                </a:solidFill>
                <a:effectLst/>
                <a:latin typeface="Georgia" panose="02040502050405020303" pitchFamily="18" charset="0"/>
              </a:rPr>
              <a:t>4. </a:t>
            </a:r>
            <a:r>
              <a:rPr lang="ro-RO" sz="2800" b="0" i="0" dirty="0">
                <a:solidFill>
                  <a:srgbClr val="333333"/>
                </a:solidFill>
                <a:effectLst/>
                <a:latin typeface="Georgia" panose="02040502050405020303" pitchFamily="18" charset="0"/>
              </a:rPr>
              <a:t>Ce vă doriți să aprofundați</a:t>
            </a:r>
            <a:r>
              <a:rPr lang="en-GB" sz="2800" b="0" i="0" dirty="0">
                <a:solidFill>
                  <a:srgbClr val="333333"/>
                </a:solidFill>
                <a:effectLst/>
                <a:latin typeface="Georgia" panose="02040502050405020303" pitchFamily="18" charset="0"/>
              </a:rPr>
              <a:t>.</a:t>
            </a:r>
          </a:p>
          <a:p>
            <a:pPr algn="just"/>
            <a:r>
              <a:rPr lang="en-GB" sz="2800" dirty="0">
                <a:solidFill>
                  <a:srgbClr val="333333"/>
                </a:solidFill>
                <a:latin typeface="Georgia" panose="02040502050405020303" pitchFamily="18" charset="0"/>
              </a:rPr>
              <a:t>     </a:t>
            </a:r>
            <a:r>
              <a:rPr lang="ro-RO" sz="2800" dirty="0">
                <a:latin typeface="Georgia" panose="02040502050405020303" pitchFamily="18" charset="0"/>
              </a:rPr>
              <a:t>Definiți domeniile în care doriți să vă specializați și în care vă propuneți să dobândiți cunoștințe aprofundate. La fel ca în etapele anterioare, acestea pot fi anumite aspecte din sectorul dumneavoastră de activitate sau domenii noi, în care vă doriți să deveniți expert. Aprofundarea unui anumit domeniu vă poate ajuta să ieșiți în evidență și să deveniți o resursă valoroasă pentru ceilalți.</a:t>
            </a:r>
          </a:p>
        </p:txBody>
      </p:sp>
      <p:pic>
        <p:nvPicPr>
          <p:cNvPr id="7" name="Picture 13">
            <a:extLst>
              <a:ext uri="{FF2B5EF4-FFF2-40B4-BE49-F238E27FC236}">
                <a16:creationId xmlns:a16="http://schemas.microsoft.com/office/drawing/2014/main" id="{767A8379-70DD-6197-5589-19FCACFD501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973218" y="2159763"/>
            <a:ext cx="2019756" cy="1938966"/>
          </a:xfrm>
          <a:prstGeom prst="rect">
            <a:avLst/>
          </a:prstGeom>
        </p:spPr>
      </p:pic>
      <p:pic>
        <p:nvPicPr>
          <p:cNvPr id="8" name="Picture 22">
            <a:extLst>
              <a:ext uri="{FF2B5EF4-FFF2-40B4-BE49-F238E27FC236}">
                <a16:creationId xmlns:a16="http://schemas.microsoft.com/office/drawing/2014/main" id="{E2C30CF7-9429-40A7-4817-0FAE44CC69B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9614497">
            <a:off x="17171017" y="8078283"/>
            <a:ext cx="4352147" cy="4346443"/>
          </a:xfrm>
          <a:prstGeom prst="rect">
            <a:avLst/>
          </a:prstGeom>
        </p:spPr>
      </p:pic>
      <p:pic>
        <p:nvPicPr>
          <p:cNvPr id="9" name="Picture 32">
            <a:extLst>
              <a:ext uri="{FF2B5EF4-FFF2-40B4-BE49-F238E27FC236}">
                <a16:creationId xmlns:a16="http://schemas.microsoft.com/office/drawing/2014/main" id="{833D7225-FA58-974F-69B3-FBD5CABDF669}"/>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852805">
            <a:off x="6394878" y="-3450583"/>
            <a:ext cx="5364129" cy="5364129"/>
          </a:xfrm>
          <a:prstGeom prst="rect">
            <a:avLst/>
          </a:prstGeom>
        </p:spPr>
      </p:pic>
      <p:sp>
        <p:nvSpPr>
          <p:cNvPr id="10" name="TextBox 6">
            <a:extLst>
              <a:ext uri="{FF2B5EF4-FFF2-40B4-BE49-F238E27FC236}">
                <a16:creationId xmlns:a16="http://schemas.microsoft.com/office/drawing/2014/main" id="{48F35E51-351C-02FD-D013-476F166ABD7A}"/>
              </a:ext>
            </a:extLst>
          </p:cNvPr>
          <p:cNvSpPr txBox="1"/>
          <p:nvPr/>
        </p:nvSpPr>
        <p:spPr>
          <a:xfrm>
            <a:off x="2293859" y="1766754"/>
            <a:ext cx="14773413" cy="709746"/>
          </a:xfrm>
          <a:prstGeom prst="rect">
            <a:avLst/>
          </a:prstGeom>
        </p:spPr>
        <p:txBody>
          <a:bodyPr wrap="square" lIns="0" tIns="0" rIns="0" bIns="0" rtlCol="0" anchor="t">
            <a:spAutoFit/>
          </a:bodyPr>
          <a:lstStyle/>
          <a:p>
            <a:pPr algn="ctr">
              <a:lnSpc>
                <a:spcPts val="5449"/>
              </a:lnSpc>
            </a:pPr>
            <a:r>
              <a:rPr lang="ro-RO" sz="6410" b="1" dirty="0">
                <a:solidFill>
                  <a:srgbClr val="000000"/>
                </a:solidFill>
                <a:latin typeface="Georgia" panose="02040502050405020303" pitchFamily="18" charset="0"/>
              </a:rPr>
              <a:t>Noul TU (cu abilități în formă de T)</a:t>
            </a:r>
            <a:endParaRPr lang="en-US" sz="6410" b="1" dirty="0">
              <a:solidFill>
                <a:srgbClr val="000000"/>
              </a:solidFill>
              <a:latin typeface="Georgia" panose="02040502050405020303" pitchFamily="18" charset="0"/>
            </a:endParaRPr>
          </a:p>
        </p:txBody>
      </p:sp>
    </p:spTree>
    <p:extLst>
      <p:ext uri="{BB962C8B-B14F-4D97-AF65-F5344CB8AC3E}">
        <p14:creationId xmlns:p14="http://schemas.microsoft.com/office/powerpoint/2010/main" val="19225460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1">
            <a:extLst>
              <a:ext uri="{FF2B5EF4-FFF2-40B4-BE49-F238E27FC236}">
                <a16:creationId xmlns:a16="http://schemas.microsoft.com/office/drawing/2014/main" id="{464032A8-078B-4C5A-38A6-82076FC46F98}"/>
              </a:ext>
            </a:extLst>
          </p:cNvPr>
          <p:cNvSpPr txBox="1"/>
          <p:nvPr/>
        </p:nvSpPr>
        <p:spPr>
          <a:xfrm>
            <a:off x="909519" y="2558177"/>
            <a:ext cx="7734300" cy="2585323"/>
          </a:xfrm>
          <a:prstGeom prst="rect">
            <a:avLst/>
          </a:prstGeom>
        </p:spPr>
        <p:txBody>
          <a:bodyPr wrap="square" lIns="0" tIns="0" rIns="0" bIns="0" rtlCol="0" anchor="t">
            <a:spAutoFit/>
          </a:bodyPr>
          <a:lstStyle/>
          <a:p>
            <a:pPr algn="just"/>
            <a:r>
              <a:rPr lang="en-GB" sz="2400" b="1" i="0" dirty="0">
                <a:solidFill>
                  <a:srgbClr val="333333"/>
                </a:solidFill>
                <a:effectLst/>
                <a:latin typeface="Georgia" panose="02040502050405020303" pitchFamily="18" charset="0"/>
              </a:rPr>
              <a:t>1. </a:t>
            </a:r>
            <a:r>
              <a:rPr lang="ro-RO" sz="2400" b="1" i="0" dirty="0">
                <a:solidFill>
                  <a:srgbClr val="333333"/>
                </a:solidFill>
                <a:effectLst/>
                <a:latin typeface="Georgia" panose="02040502050405020303" pitchFamily="18" charset="0"/>
              </a:rPr>
              <a:t>Îmbunătățire</a:t>
            </a:r>
            <a:endParaRPr lang="en-GB" sz="2400" b="0" i="0" dirty="0">
              <a:solidFill>
                <a:srgbClr val="333333"/>
              </a:solidFill>
              <a:effectLst/>
              <a:latin typeface="Georgia" panose="02040502050405020303" pitchFamily="18" charset="0"/>
            </a:endParaRPr>
          </a:p>
          <a:p>
            <a:pPr algn="just"/>
            <a:r>
              <a:rPr lang="ro-RO" sz="2400" b="0" i="0" dirty="0">
                <a:solidFill>
                  <a:srgbClr val="333333"/>
                </a:solidFill>
                <a:effectLst/>
                <a:latin typeface="Georgia" panose="02040502050405020303" pitchFamily="18" charset="0"/>
              </a:rPr>
              <a:t>Atunci când v-ați evaluat pentru fiecare dintre abilită</a:t>
            </a:r>
            <a:r>
              <a:rPr lang="ro-RO" sz="2400" dirty="0">
                <a:solidFill>
                  <a:srgbClr val="333333"/>
                </a:solidFill>
                <a:latin typeface="Georgia" panose="02040502050405020303" pitchFamily="18" charset="0"/>
              </a:rPr>
              <a:t>țile pe care le dețineți, probabil că ați identificat unele cărora v-ați fi dorit să le puteți acorda un punctaj mai mare. Să presupunem că vă doriți să vă îmbunătățiți abilitățile de programare și de escaladă. Notați-le în lista pe care ați făcut-0 și începeți să lucrați la ele. </a:t>
            </a:r>
          </a:p>
        </p:txBody>
      </p:sp>
      <p:sp>
        <p:nvSpPr>
          <p:cNvPr id="5" name="TextBox 11">
            <a:extLst>
              <a:ext uri="{FF2B5EF4-FFF2-40B4-BE49-F238E27FC236}">
                <a16:creationId xmlns:a16="http://schemas.microsoft.com/office/drawing/2014/main" id="{972A25E3-42C4-98FA-9BAC-4385727DC484}"/>
              </a:ext>
            </a:extLst>
          </p:cNvPr>
          <p:cNvSpPr txBox="1"/>
          <p:nvPr/>
        </p:nvSpPr>
        <p:spPr>
          <a:xfrm>
            <a:off x="9560040" y="2663997"/>
            <a:ext cx="7894522" cy="2954655"/>
          </a:xfrm>
          <a:prstGeom prst="rect">
            <a:avLst/>
          </a:prstGeom>
        </p:spPr>
        <p:txBody>
          <a:bodyPr wrap="square" lIns="0" tIns="0" rIns="0" bIns="0" rtlCol="0" anchor="t">
            <a:spAutoFit/>
          </a:bodyPr>
          <a:lstStyle/>
          <a:p>
            <a:pPr algn="just"/>
            <a:r>
              <a:rPr lang="en-GB" sz="2400" b="1" i="0" dirty="0">
                <a:solidFill>
                  <a:srgbClr val="333333"/>
                </a:solidFill>
                <a:effectLst/>
                <a:latin typeface="Georgia" panose="02040502050405020303" pitchFamily="18" charset="0"/>
              </a:rPr>
              <a:t>3. </a:t>
            </a:r>
            <a:r>
              <a:rPr lang="ro-RO" sz="2400" b="1" i="0" dirty="0">
                <a:solidFill>
                  <a:srgbClr val="333333"/>
                </a:solidFill>
                <a:effectLst/>
                <a:latin typeface="Georgia" panose="02040502050405020303" pitchFamily="18" charset="0"/>
              </a:rPr>
              <a:t>Adiție</a:t>
            </a:r>
            <a:endParaRPr lang="en-GB" sz="2400" b="0" i="0" dirty="0">
              <a:solidFill>
                <a:srgbClr val="333333"/>
              </a:solidFill>
              <a:effectLst/>
              <a:latin typeface="Georgia" panose="02040502050405020303" pitchFamily="18" charset="0"/>
            </a:endParaRPr>
          </a:p>
          <a:p>
            <a:pPr algn="just"/>
            <a:r>
              <a:rPr lang="ro-RO" sz="2400" b="0" i="0" dirty="0">
                <a:solidFill>
                  <a:srgbClr val="333333"/>
                </a:solidFill>
                <a:effectLst/>
                <a:latin typeface="Georgia" panose="02040502050405020303" pitchFamily="18" charset="0"/>
              </a:rPr>
              <a:t>Există lucruri despre care nu aveți multe cunoștințe, însă vă doriți să le învățați. Poate că aveți nevoie de ele pentru a fi un candidat mai potrivit pentru un job sau poate că, pur și simplu, vă interesează. Oricare ar fi cazul, vreți să începeți să învățați. De pildă, puteți să vă propuneți să învățați programare AI, pentru a putea construi proiecte inovative care să vă ajute în munca dumneavoastră. </a:t>
            </a:r>
            <a:r>
              <a:rPr lang="en-GB" sz="2400" b="0" i="0" dirty="0">
                <a:solidFill>
                  <a:srgbClr val="333333"/>
                </a:solidFill>
                <a:effectLst/>
                <a:latin typeface="Georgia" panose="02040502050405020303" pitchFamily="18" charset="0"/>
              </a:rPr>
              <a:t> </a:t>
            </a:r>
          </a:p>
        </p:txBody>
      </p:sp>
      <p:sp>
        <p:nvSpPr>
          <p:cNvPr id="6" name="TextBox 11">
            <a:extLst>
              <a:ext uri="{FF2B5EF4-FFF2-40B4-BE49-F238E27FC236}">
                <a16:creationId xmlns:a16="http://schemas.microsoft.com/office/drawing/2014/main" id="{78DF2B4C-C131-C9A5-E262-D2D786C64DF0}"/>
              </a:ext>
            </a:extLst>
          </p:cNvPr>
          <p:cNvSpPr txBox="1"/>
          <p:nvPr/>
        </p:nvSpPr>
        <p:spPr>
          <a:xfrm>
            <a:off x="909519" y="5849288"/>
            <a:ext cx="8169275" cy="3693319"/>
          </a:xfrm>
          <a:prstGeom prst="rect">
            <a:avLst/>
          </a:prstGeom>
        </p:spPr>
        <p:txBody>
          <a:bodyPr wrap="square" lIns="0" tIns="0" rIns="0" bIns="0" rtlCol="0" anchor="t">
            <a:spAutoFit/>
          </a:bodyPr>
          <a:lstStyle/>
          <a:p>
            <a:pPr algn="just"/>
            <a:r>
              <a:rPr lang="en-GB" sz="2400" b="1" i="0" dirty="0">
                <a:solidFill>
                  <a:srgbClr val="333333"/>
                </a:solidFill>
                <a:effectLst/>
                <a:latin typeface="Georgia" panose="02040502050405020303" pitchFamily="18" charset="0"/>
              </a:rPr>
              <a:t>2. </a:t>
            </a:r>
            <a:r>
              <a:rPr lang="ro-RO" sz="2400" b="1" i="0" dirty="0">
                <a:solidFill>
                  <a:srgbClr val="333333"/>
                </a:solidFill>
                <a:effectLst/>
                <a:latin typeface="Georgia" panose="02040502050405020303" pitchFamily="18" charset="0"/>
              </a:rPr>
              <a:t>Menținere</a:t>
            </a:r>
            <a:endParaRPr lang="en-GB" sz="2400" b="0" i="0" dirty="0">
              <a:solidFill>
                <a:srgbClr val="333333"/>
              </a:solidFill>
              <a:effectLst/>
              <a:latin typeface="Georgia" panose="02040502050405020303" pitchFamily="18" charset="0"/>
            </a:endParaRPr>
          </a:p>
          <a:p>
            <a:pPr algn="just"/>
            <a:r>
              <a:rPr lang="ro-RO" sz="2400" b="0" i="0" dirty="0">
                <a:solidFill>
                  <a:srgbClr val="333333"/>
                </a:solidFill>
                <a:effectLst/>
                <a:latin typeface="Georgia" panose="02040502050405020303" pitchFamily="18" charset="0"/>
              </a:rPr>
              <a:t>În unele domenii, sunteți perfect mulțumit de nivelul dumneavoastră și nu sunteți interesat de aprofundare. Acest lucru este în regulă. Nu irosiți timp cu perfecționarea abilităților care nu sunt importante pentru dumneavoastră. De exemplu, să spunem că vă simțiți confortabil cu abilitățile dumneavoastră minime în bucătărie. Știți suficient cât să gătiț</a:t>
            </a:r>
            <a:r>
              <a:rPr lang="ro-RO" sz="2400" dirty="0">
                <a:solidFill>
                  <a:srgbClr val="333333"/>
                </a:solidFill>
                <a:latin typeface="Georgia" panose="02040502050405020303" pitchFamily="18" charset="0"/>
              </a:rPr>
              <a:t>i sănătos și variat și nu vă doriți să deveniți un maestru bucătar. Atâta timp cât gătiți regulat și vă mențineți abilitățile, nu este nicio problemă. </a:t>
            </a:r>
            <a:endParaRPr lang="en-GB" sz="2400" b="0" i="0" dirty="0">
              <a:solidFill>
                <a:srgbClr val="333333"/>
              </a:solidFill>
              <a:effectLst/>
              <a:latin typeface="Georgia" panose="02040502050405020303" pitchFamily="18" charset="0"/>
            </a:endParaRPr>
          </a:p>
        </p:txBody>
      </p:sp>
      <p:sp>
        <p:nvSpPr>
          <p:cNvPr id="7" name="TextBox 6">
            <a:extLst>
              <a:ext uri="{FF2B5EF4-FFF2-40B4-BE49-F238E27FC236}">
                <a16:creationId xmlns:a16="http://schemas.microsoft.com/office/drawing/2014/main" id="{ECBFD4C7-CBD4-B685-1372-207039D6E721}"/>
              </a:ext>
            </a:extLst>
          </p:cNvPr>
          <p:cNvSpPr txBox="1"/>
          <p:nvPr/>
        </p:nvSpPr>
        <p:spPr>
          <a:xfrm>
            <a:off x="9521940" y="5857967"/>
            <a:ext cx="7894522" cy="3323987"/>
          </a:xfrm>
          <a:prstGeom prst="rect">
            <a:avLst/>
          </a:prstGeom>
        </p:spPr>
        <p:txBody>
          <a:bodyPr wrap="square" lIns="0" tIns="0" rIns="0" bIns="0" rtlCol="0" anchor="t">
            <a:spAutoFit/>
          </a:bodyPr>
          <a:lstStyle/>
          <a:p>
            <a:pPr algn="just"/>
            <a:r>
              <a:rPr lang="en-GB" sz="2400" b="1" i="0" dirty="0">
                <a:solidFill>
                  <a:srgbClr val="333333"/>
                </a:solidFill>
                <a:effectLst/>
                <a:latin typeface="Georgia" panose="02040502050405020303" pitchFamily="18" charset="0"/>
              </a:rPr>
              <a:t>4. </a:t>
            </a:r>
            <a:r>
              <a:rPr lang="ro-RO" sz="2400" b="1" i="0" dirty="0">
                <a:solidFill>
                  <a:srgbClr val="333333"/>
                </a:solidFill>
                <a:effectLst/>
                <a:latin typeface="Georgia" panose="02040502050405020303" pitchFamily="18" charset="0"/>
              </a:rPr>
              <a:t>Profunzime</a:t>
            </a:r>
            <a:endParaRPr lang="en-GB" sz="2400" b="0" i="0" dirty="0">
              <a:solidFill>
                <a:srgbClr val="333333"/>
              </a:solidFill>
              <a:effectLst/>
              <a:latin typeface="Georgia" panose="02040502050405020303" pitchFamily="18" charset="0"/>
            </a:endParaRPr>
          </a:p>
          <a:p>
            <a:pPr algn="just"/>
            <a:r>
              <a:rPr lang="ro-RO" sz="2400" b="0" i="0" dirty="0">
                <a:solidFill>
                  <a:srgbClr val="333333"/>
                </a:solidFill>
                <a:effectLst/>
                <a:latin typeface="Georgia" panose="02040502050405020303" pitchFamily="18" charset="0"/>
              </a:rPr>
              <a:t>În cele din urmă, trebuie să identificați direcțiile în care doriți să vă specializați. Poate că știți deja care sunt acestea, fie că este vorba despr</a:t>
            </a:r>
            <a:r>
              <a:rPr lang="ro-RO" sz="2400" dirty="0">
                <a:solidFill>
                  <a:srgbClr val="333333"/>
                </a:solidFill>
                <a:latin typeface="Georgia" panose="02040502050405020303" pitchFamily="18" charset="0"/>
              </a:rPr>
              <a:t>e un domeniu pe care îl cunoașteți sau despre unul complet nou și necunoscut, care v-ar putea fi util sau care vi se pare interesant. Indiferent de situație, este necesar </a:t>
            </a:r>
            <a:r>
              <a:rPr lang="ro-RO" sz="2400" b="1" dirty="0">
                <a:solidFill>
                  <a:srgbClr val="333333"/>
                </a:solidFill>
                <a:latin typeface="Georgia" panose="02040502050405020303" pitchFamily="18" charset="0"/>
              </a:rPr>
              <a:t>să identificați această direcție, astfel încât să vă puteți concentra asupra ei.</a:t>
            </a:r>
            <a:endParaRPr lang="en-GB" sz="2400" b="0" i="0" dirty="0">
              <a:solidFill>
                <a:srgbClr val="333333"/>
              </a:solidFill>
              <a:effectLst/>
              <a:latin typeface="Georgia" panose="02040502050405020303" pitchFamily="18" charset="0"/>
            </a:endParaRPr>
          </a:p>
        </p:txBody>
      </p:sp>
      <p:pic>
        <p:nvPicPr>
          <p:cNvPr id="8" name="Picture 5">
            <a:extLst>
              <a:ext uri="{FF2B5EF4-FFF2-40B4-BE49-F238E27FC236}">
                <a16:creationId xmlns:a16="http://schemas.microsoft.com/office/drawing/2014/main" id="{6E91D6BC-8B0C-CA97-61D8-C06393024ECD}"/>
              </a:ext>
            </a:extLst>
          </p:cNvPr>
          <p:cNvPicPr>
            <a:picLocks noChangeAspect="1"/>
          </p:cNvPicPr>
          <p:nvPr/>
        </p:nvPicPr>
        <p:blipFill>
          <a:blip r:embed="rId2"/>
          <a:srcRect/>
          <a:stretch>
            <a:fillRect/>
          </a:stretch>
        </p:blipFill>
        <p:spPr>
          <a:xfrm>
            <a:off x="7086600" y="9232388"/>
            <a:ext cx="3710720" cy="779251"/>
          </a:xfrm>
          <a:prstGeom prst="rect">
            <a:avLst/>
          </a:prstGeom>
        </p:spPr>
      </p:pic>
      <p:pic>
        <p:nvPicPr>
          <p:cNvPr id="9" name="Picture 3">
            <a:extLst>
              <a:ext uri="{FF2B5EF4-FFF2-40B4-BE49-F238E27FC236}">
                <a16:creationId xmlns:a16="http://schemas.microsoft.com/office/drawing/2014/main" id="{8C1934EF-21E9-94AA-ABB5-FFEDCD4F7D9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836636">
            <a:off x="-173293" y="-1384180"/>
            <a:ext cx="3334026" cy="3588482"/>
          </a:xfrm>
          <a:prstGeom prst="rect">
            <a:avLst/>
          </a:prstGeom>
        </p:spPr>
      </p:pic>
      <p:sp>
        <p:nvSpPr>
          <p:cNvPr id="10" name="TextBox 9">
            <a:extLst>
              <a:ext uri="{FF2B5EF4-FFF2-40B4-BE49-F238E27FC236}">
                <a16:creationId xmlns:a16="http://schemas.microsoft.com/office/drawing/2014/main" id="{CDED797F-1A6C-4454-31CE-F320BC35F314}"/>
              </a:ext>
            </a:extLst>
          </p:cNvPr>
          <p:cNvSpPr txBox="1"/>
          <p:nvPr/>
        </p:nvSpPr>
        <p:spPr>
          <a:xfrm>
            <a:off x="6781800" y="1130117"/>
            <a:ext cx="3505200" cy="769441"/>
          </a:xfrm>
          <a:prstGeom prst="rect">
            <a:avLst/>
          </a:prstGeom>
          <a:noFill/>
        </p:spPr>
        <p:txBody>
          <a:bodyPr wrap="square" rtlCol="0">
            <a:spAutoFit/>
          </a:bodyPr>
          <a:lstStyle/>
          <a:p>
            <a:r>
              <a:rPr lang="ro-RO" sz="4400" b="1" dirty="0">
                <a:latin typeface="Georgia" panose="02040502050405020303" pitchFamily="18" charset="0"/>
              </a:rPr>
              <a:t>Descriptori</a:t>
            </a:r>
            <a:endParaRPr lang="en-RO" sz="4400" b="1" dirty="0">
              <a:latin typeface="Georgia" panose="02040502050405020303" pitchFamily="18" charset="0"/>
            </a:endParaRPr>
          </a:p>
        </p:txBody>
      </p:sp>
      <p:pic>
        <p:nvPicPr>
          <p:cNvPr id="11" name="Picture 4">
            <a:extLst>
              <a:ext uri="{FF2B5EF4-FFF2-40B4-BE49-F238E27FC236}">
                <a16:creationId xmlns:a16="http://schemas.microsoft.com/office/drawing/2014/main" id="{2E784FB3-1492-4074-FFC0-281E6175650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1362429"/>
            <a:ext cx="1403660" cy="1277646"/>
          </a:xfrm>
          <a:prstGeom prst="rect">
            <a:avLst/>
          </a:prstGeom>
        </p:spPr>
      </p:pic>
      <p:pic>
        <p:nvPicPr>
          <p:cNvPr id="12" name="Picture 4">
            <a:extLst>
              <a:ext uri="{FF2B5EF4-FFF2-40B4-BE49-F238E27FC236}">
                <a16:creationId xmlns:a16="http://schemas.microsoft.com/office/drawing/2014/main" id="{2ACDEB69-0FD9-492E-1583-735CC536549A}"/>
              </a:ext>
            </a:extLst>
          </p:cNvPr>
          <p:cNvPicPr>
            <a:picLocks noChangeAspect="1"/>
          </p:cNvPicPr>
          <p:nvPr/>
        </p:nvPicPr>
        <p:blipFill>
          <a:blip r:embed="rId7"/>
          <a:srcRect/>
          <a:stretch>
            <a:fillRect/>
          </a:stretch>
        </p:blipFill>
        <p:spPr>
          <a:xfrm>
            <a:off x="16418708" y="0"/>
            <a:ext cx="1869292" cy="1869292"/>
          </a:xfrm>
          <a:prstGeom prst="rect">
            <a:avLst/>
          </a:prstGeom>
        </p:spPr>
      </p:pic>
      <p:grpSp>
        <p:nvGrpSpPr>
          <p:cNvPr id="13" name="Group 36">
            <a:extLst>
              <a:ext uri="{FF2B5EF4-FFF2-40B4-BE49-F238E27FC236}">
                <a16:creationId xmlns:a16="http://schemas.microsoft.com/office/drawing/2014/main" id="{E2731B1B-DAC5-A0C7-C4B5-474817FD2C0C}"/>
              </a:ext>
            </a:extLst>
          </p:cNvPr>
          <p:cNvGrpSpPr/>
          <p:nvPr/>
        </p:nvGrpSpPr>
        <p:grpSpPr>
          <a:xfrm>
            <a:off x="15903068" y="8682605"/>
            <a:ext cx="2900572" cy="807705"/>
            <a:chOff x="0" y="0"/>
            <a:chExt cx="3867430" cy="1076939"/>
          </a:xfrm>
        </p:grpSpPr>
        <p:pic>
          <p:nvPicPr>
            <p:cNvPr id="14" name="Picture 37">
              <a:extLst>
                <a:ext uri="{FF2B5EF4-FFF2-40B4-BE49-F238E27FC236}">
                  <a16:creationId xmlns:a16="http://schemas.microsoft.com/office/drawing/2014/main" id="{72BBF00C-7BC6-5B23-330B-5303C5A3226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0" y="0"/>
              <a:ext cx="3867430" cy="618789"/>
            </a:xfrm>
            <a:prstGeom prst="rect">
              <a:avLst/>
            </a:prstGeom>
          </p:spPr>
        </p:pic>
        <p:pic>
          <p:nvPicPr>
            <p:cNvPr id="15" name="Picture 38">
              <a:extLst>
                <a:ext uri="{FF2B5EF4-FFF2-40B4-BE49-F238E27FC236}">
                  <a16:creationId xmlns:a16="http://schemas.microsoft.com/office/drawing/2014/main" id="{2ABB0BD7-07DF-2C57-2C74-178192A0E39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0" y="458151"/>
              <a:ext cx="3867430" cy="618789"/>
            </a:xfrm>
            <a:prstGeom prst="rect">
              <a:avLst/>
            </a:prstGeom>
          </p:spPr>
        </p:pic>
      </p:grpSp>
      <p:pic>
        <p:nvPicPr>
          <p:cNvPr id="19" name="Picture 32">
            <a:extLst>
              <a:ext uri="{FF2B5EF4-FFF2-40B4-BE49-F238E27FC236}">
                <a16:creationId xmlns:a16="http://schemas.microsoft.com/office/drawing/2014/main" id="{725495F1-6CE0-6969-E5C0-D1FEE46E426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852805">
            <a:off x="6310711" y="-3433603"/>
            <a:ext cx="5364129" cy="5364129"/>
          </a:xfrm>
          <a:prstGeom prst="rect">
            <a:avLst/>
          </a:prstGeom>
        </p:spPr>
      </p:pic>
    </p:spTree>
    <p:extLst>
      <p:ext uri="{BB962C8B-B14F-4D97-AF65-F5344CB8AC3E}">
        <p14:creationId xmlns:p14="http://schemas.microsoft.com/office/powerpoint/2010/main" val="10484812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770731" y="4768328"/>
            <a:ext cx="7775659" cy="189443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739527" y="5000829"/>
            <a:ext cx="1338808" cy="1143007"/>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427531" y="6846114"/>
            <a:ext cx="1218800" cy="1198994"/>
          </a:xfrm>
          <a:prstGeom prst="rect">
            <a:avLst/>
          </a:prstGeom>
        </p:spPr>
      </p:pic>
      <p:grpSp>
        <p:nvGrpSpPr>
          <p:cNvPr id="5" name="Group 5"/>
          <p:cNvGrpSpPr/>
          <p:nvPr/>
        </p:nvGrpSpPr>
        <p:grpSpPr>
          <a:xfrm>
            <a:off x="14658560" y="2060782"/>
            <a:ext cx="657082" cy="657082"/>
            <a:chOff x="0" y="0"/>
            <a:chExt cx="812800" cy="812800"/>
          </a:xfrm>
        </p:grpSpPr>
        <p:sp>
          <p:nvSpPr>
            <p:cNvPr id="6"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989E"/>
            </a:solidFill>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3665800" y="3547556"/>
            <a:ext cx="657082" cy="657082"/>
            <a:chOff x="0" y="0"/>
            <a:chExt cx="812800" cy="812800"/>
          </a:xfrm>
        </p:grpSpPr>
        <p:sp>
          <p:nvSpPr>
            <p:cNvPr id="9"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0E9E5"/>
            </a:solidFill>
          </p:spPr>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13382803" y="5303960"/>
            <a:ext cx="657082" cy="657082"/>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3A44"/>
            </a:solidFill>
          </p:spPr>
        </p:sp>
        <p:sp>
          <p:nvSpPr>
            <p:cNvPr id="13" name="TextBox 13"/>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13752257" y="7056417"/>
            <a:ext cx="657082" cy="657082"/>
            <a:chOff x="0" y="0"/>
            <a:chExt cx="812800" cy="812800"/>
          </a:xfrm>
        </p:grpSpPr>
        <p:sp>
          <p:nvSpPr>
            <p:cNvPr id="15"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35454"/>
            </a:solidFill>
          </p:spPr>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14658560" y="8705205"/>
            <a:ext cx="657082" cy="657082"/>
            <a:chOff x="0" y="0"/>
            <a:chExt cx="812800" cy="812800"/>
          </a:xfrm>
        </p:grpSpPr>
        <p:sp>
          <p:nvSpPr>
            <p:cNvPr id="18" name="Freeform 1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3B2A3"/>
            </a:solidFill>
          </p:spPr>
        </p:sp>
        <p:sp>
          <p:nvSpPr>
            <p:cNvPr id="19" name="TextBox 1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pic>
        <p:nvPicPr>
          <p:cNvPr id="20" name="Picture 20"/>
          <p:cNvPicPr>
            <a:picLocks noChangeAspect="1"/>
          </p:cNvPicPr>
          <p:nvPr/>
        </p:nvPicPr>
        <p:blipFill>
          <a:blip r:embed="rId8"/>
          <a:srcRect/>
          <a:stretch>
            <a:fillRect/>
          </a:stretch>
        </p:blipFill>
        <p:spPr>
          <a:xfrm>
            <a:off x="16418708" y="0"/>
            <a:ext cx="1869292" cy="1869292"/>
          </a:xfrm>
          <a:prstGeom prst="rect">
            <a:avLst/>
          </a:prstGeom>
        </p:spPr>
      </p:pic>
      <p:grpSp>
        <p:nvGrpSpPr>
          <p:cNvPr id="21" name="Group 21"/>
          <p:cNvGrpSpPr/>
          <p:nvPr/>
        </p:nvGrpSpPr>
        <p:grpSpPr>
          <a:xfrm>
            <a:off x="14770557" y="3970317"/>
            <a:ext cx="3086100" cy="3086100"/>
            <a:chOff x="0" y="0"/>
            <a:chExt cx="812800" cy="812800"/>
          </a:xfrm>
        </p:grpSpPr>
        <p:sp>
          <p:nvSpPr>
            <p:cNvPr id="22" name="Freeform 22"/>
            <p:cNvSpPr/>
            <p:nvPr/>
          </p:nvSpPr>
          <p:spPr>
            <a:xfrm>
              <a:off x="0" y="0"/>
              <a:ext cx="812800" cy="812800"/>
            </a:xfrm>
            <a:custGeom>
              <a:avLst/>
              <a:gdLst/>
              <a:ahLst/>
              <a:cxnLst/>
              <a:rect l="l" t="t" r="r" b="b"/>
              <a:pathLst>
                <a:path w="812800" h="812800">
                  <a:moveTo>
                    <a:pt x="127941" y="0"/>
                  </a:moveTo>
                  <a:lnTo>
                    <a:pt x="684859" y="0"/>
                  </a:lnTo>
                  <a:cubicBezTo>
                    <a:pt x="718791" y="0"/>
                    <a:pt x="751333" y="13479"/>
                    <a:pt x="775327" y="37473"/>
                  </a:cubicBezTo>
                  <a:cubicBezTo>
                    <a:pt x="799321" y="61467"/>
                    <a:pt x="812800" y="94009"/>
                    <a:pt x="812800" y="127941"/>
                  </a:cubicBezTo>
                  <a:lnTo>
                    <a:pt x="812800" y="684859"/>
                  </a:lnTo>
                  <a:cubicBezTo>
                    <a:pt x="812800" y="718791"/>
                    <a:pt x="799321" y="751333"/>
                    <a:pt x="775327" y="775327"/>
                  </a:cubicBezTo>
                  <a:cubicBezTo>
                    <a:pt x="751333" y="799321"/>
                    <a:pt x="718791" y="812800"/>
                    <a:pt x="684859" y="812800"/>
                  </a:cubicBezTo>
                  <a:lnTo>
                    <a:pt x="127941" y="812800"/>
                  </a:lnTo>
                  <a:cubicBezTo>
                    <a:pt x="94009" y="812800"/>
                    <a:pt x="61467" y="799321"/>
                    <a:pt x="37473" y="775327"/>
                  </a:cubicBezTo>
                  <a:cubicBezTo>
                    <a:pt x="13479" y="751333"/>
                    <a:pt x="0" y="718791"/>
                    <a:pt x="0" y="684859"/>
                  </a:cubicBezTo>
                  <a:lnTo>
                    <a:pt x="0" y="127941"/>
                  </a:lnTo>
                  <a:cubicBezTo>
                    <a:pt x="0" y="94009"/>
                    <a:pt x="13479" y="61467"/>
                    <a:pt x="37473" y="37473"/>
                  </a:cubicBezTo>
                  <a:cubicBezTo>
                    <a:pt x="61467" y="13479"/>
                    <a:pt x="94009" y="0"/>
                    <a:pt x="127941" y="0"/>
                  </a:cubicBezTo>
                  <a:close/>
                </a:path>
              </a:pathLst>
            </a:custGeom>
            <a:solidFill>
              <a:srgbClr val="23B2A3"/>
            </a:solidFill>
          </p:spPr>
        </p:sp>
        <p:sp>
          <p:nvSpPr>
            <p:cNvPr id="23" name="TextBox 23"/>
            <p:cNvSpPr txBox="1"/>
            <p:nvPr/>
          </p:nvSpPr>
          <p:spPr>
            <a:xfrm>
              <a:off x="0" y="-76200"/>
              <a:ext cx="812800" cy="889000"/>
            </a:xfrm>
            <a:prstGeom prst="rect">
              <a:avLst/>
            </a:prstGeom>
          </p:spPr>
          <p:txBody>
            <a:bodyPr lIns="50800" tIns="50800" rIns="50800" bIns="50800" rtlCol="0" anchor="ctr"/>
            <a:lstStyle/>
            <a:p>
              <a:pPr algn="ctr">
                <a:lnSpc>
                  <a:spcPts val="4479"/>
                </a:lnSpc>
              </a:pPr>
              <a:r>
                <a:rPr lang="ro-RO" sz="3199" dirty="0">
                  <a:solidFill>
                    <a:srgbClr val="FEFEFE"/>
                  </a:solidFill>
                  <a:latin typeface="Georgia" panose="02040502050405020303" pitchFamily="18" charset="0"/>
                </a:rPr>
                <a:t>Abilitățile în formă de T</a:t>
              </a:r>
              <a:endParaRPr lang="en-US" sz="3199" dirty="0">
                <a:solidFill>
                  <a:srgbClr val="FEFEFE"/>
                </a:solidFill>
                <a:latin typeface="Georgia" panose="02040502050405020303" pitchFamily="18" charset="0"/>
              </a:endParaRPr>
            </a:p>
          </p:txBody>
        </p:sp>
      </p:grpSp>
      <p:pic>
        <p:nvPicPr>
          <p:cNvPr id="24" name="Picture 2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3665800" y="1440853"/>
            <a:ext cx="593582" cy="1239858"/>
          </a:xfrm>
          <a:prstGeom prst="rect">
            <a:avLst/>
          </a:prstGeom>
        </p:spPr>
      </p:pic>
      <p:pic>
        <p:nvPicPr>
          <p:cNvPr id="25" name="Picture 25"/>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2289686" y="3162015"/>
            <a:ext cx="1239858" cy="1239858"/>
          </a:xfrm>
          <a:prstGeom prst="rect">
            <a:avLst/>
          </a:prstGeom>
        </p:spPr>
      </p:pic>
      <p:pic>
        <p:nvPicPr>
          <p:cNvPr id="26" name="Picture 2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3022445" y="8352972"/>
            <a:ext cx="1239034" cy="1250402"/>
          </a:xfrm>
          <a:prstGeom prst="rect">
            <a:avLst/>
          </a:prstGeom>
        </p:spPr>
      </p:pic>
      <p:sp>
        <p:nvSpPr>
          <p:cNvPr id="28" name="TextBox 28"/>
          <p:cNvSpPr txBox="1"/>
          <p:nvPr/>
        </p:nvSpPr>
        <p:spPr>
          <a:xfrm>
            <a:off x="1404161" y="6497524"/>
            <a:ext cx="10375267" cy="1744067"/>
          </a:xfrm>
          <a:prstGeom prst="rect">
            <a:avLst/>
          </a:prstGeom>
        </p:spPr>
        <p:txBody>
          <a:bodyPr wrap="square" lIns="0" tIns="0" rIns="0" bIns="0" rtlCol="0" anchor="t">
            <a:spAutoFit/>
          </a:bodyPr>
          <a:lstStyle/>
          <a:p>
            <a:pPr algn="just">
              <a:lnSpc>
                <a:spcPts val="3359"/>
              </a:lnSpc>
            </a:pPr>
            <a:r>
              <a:rPr lang="en-US" sz="2600" b="1" spc="-36" dirty="0">
                <a:solidFill>
                  <a:srgbClr val="000000"/>
                </a:solidFill>
                <a:latin typeface="Georgia" panose="02040502050405020303" pitchFamily="18" charset="0"/>
              </a:rPr>
              <a:t>2. </a:t>
            </a:r>
            <a:r>
              <a:rPr lang="ro-RO" sz="2600" b="1" spc="-36" dirty="0">
                <a:solidFill>
                  <a:srgbClr val="000000"/>
                </a:solidFill>
                <a:latin typeface="Georgia" panose="02040502050405020303" pitchFamily="18" charset="0"/>
              </a:rPr>
              <a:t>Lucrați la proiecte diverse</a:t>
            </a:r>
            <a:endParaRPr lang="en-US" sz="2600" b="1" spc="-36" dirty="0">
              <a:solidFill>
                <a:srgbClr val="000000"/>
              </a:solidFill>
              <a:latin typeface="Georgia" panose="02040502050405020303" pitchFamily="18" charset="0"/>
            </a:endParaRPr>
          </a:p>
          <a:p>
            <a:pPr algn="just">
              <a:lnSpc>
                <a:spcPts val="3359"/>
              </a:lnSpc>
            </a:pPr>
            <a:r>
              <a:rPr lang="ro-RO" sz="2600" spc="-36" dirty="0">
                <a:solidFill>
                  <a:srgbClr val="000000"/>
                </a:solidFill>
                <a:latin typeface="Georgia" panose="02040502050405020303" pitchFamily="18" charset="0"/>
              </a:rPr>
              <a:t>Folosiți-vă timpul liber pentru a crea diverse lucruri. De exemplu, dacă doriți să învățați </a:t>
            </a:r>
            <a:r>
              <a:rPr lang="ro-RO" sz="2600" spc="-36" dirty="0" err="1">
                <a:solidFill>
                  <a:srgbClr val="000000"/>
                </a:solidFill>
                <a:latin typeface="Georgia" panose="02040502050405020303" pitchFamily="18" charset="0"/>
              </a:rPr>
              <a:t>WordPress</a:t>
            </a:r>
            <a:r>
              <a:rPr lang="ro-RO" sz="2600" spc="-36" dirty="0">
                <a:solidFill>
                  <a:srgbClr val="000000"/>
                </a:solidFill>
                <a:latin typeface="Georgia" panose="02040502050405020303" pitchFamily="18" charset="0"/>
              </a:rPr>
              <a:t>, puteți crea și asigura mentenanța pentru un site personal. </a:t>
            </a:r>
            <a:endParaRPr lang="en-US" sz="2600" spc="-36" dirty="0">
              <a:solidFill>
                <a:srgbClr val="000000"/>
              </a:solidFill>
              <a:latin typeface="Georgia" panose="02040502050405020303" pitchFamily="18" charset="0"/>
            </a:endParaRPr>
          </a:p>
        </p:txBody>
      </p:sp>
      <p:sp>
        <p:nvSpPr>
          <p:cNvPr id="30" name="TextBox 30"/>
          <p:cNvSpPr txBox="1"/>
          <p:nvPr/>
        </p:nvSpPr>
        <p:spPr>
          <a:xfrm>
            <a:off x="1415731" y="2611130"/>
            <a:ext cx="10363698" cy="3462294"/>
          </a:xfrm>
          <a:prstGeom prst="rect">
            <a:avLst/>
          </a:prstGeom>
        </p:spPr>
        <p:txBody>
          <a:bodyPr wrap="square" lIns="0" tIns="0" rIns="0" bIns="0" rtlCol="0" anchor="t">
            <a:spAutoFit/>
          </a:bodyPr>
          <a:lstStyle/>
          <a:p>
            <a:pPr algn="just">
              <a:lnSpc>
                <a:spcPts val="3359"/>
              </a:lnSpc>
            </a:pPr>
            <a:r>
              <a:rPr lang="en-US" sz="2600" b="1" spc="-36" dirty="0">
                <a:solidFill>
                  <a:srgbClr val="000000"/>
                </a:solidFill>
                <a:latin typeface="Georgia" panose="02040502050405020303" pitchFamily="18" charset="0"/>
              </a:rPr>
              <a:t>1. </a:t>
            </a:r>
            <a:r>
              <a:rPr lang="ro-RO" sz="2600" b="1" spc="-36" dirty="0">
                <a:solidFill>
                  <a:srgbClr val="000000"/>
                </a:solidFill>
                <a:latin typeface="Georgia" panose="02040502050405020303" pitchFamily="18" charset="0"/>
              </a:rPr>
              <a:t>Dezvoltați-vă un obicei</a:t>
            </a:r>
            <a:endParaRPr lang="en-US" sz="2600" b="1" spc="-36" dirty="0">
              <a:solidFill>
                <a:srgbClr val="000000"/>
              </a:solidFill>
              <a:latin typeface="Georgia" panose="02040502050405020303" pitchFamily="18" charset="0"/>
            </a:endParaRPr>
          </a:p>
          <a:p>
            <a:pPr algn="just">
              <a:lnSpc>
                <a:spcPts val="3359"/>
              </a:lnSpc>
            </a:pPr>
            <a:r>
              <a:rPr lang="ro-RO" sz="2600" spc="-36" dirty="0">
                <a:solidFill>
                  <a:srgbClr val="000000"/>
                </a:solidFill>
                <a:latin typeface="Georgia" panose="02040502050405020303" pitchFamily="18" charset="0"/>
              </a:rPr>
              <a:t>Obiceiurile reprezintă o parte însemnată din viața noastră (cumulând 40% din acțiunile zilnice, conform cercetătorilor de la Universitatea Duke). Așadar, atunci când preluați controlul asupra obiceiurilor dumneavoastră, obțineți o putere imensă. </a:t>
            </a:r>
          </a:p>
          <a:p>
            <a:pPr algn="just">
              <a:lnSpc>
                <a:spcPts val="3359"/>
              </a:lnSpc>
            </a:pPr>
            <a:r>
              <a:rPr lang="ro-RO" sz="2600" spc="-36" dirty="0">
                <a:solidFill>
                  <a:srgbClr val="000000"/>
                </a:solidFill>
                <a:latin typeface="Georgia" panose="02040502050405020303" pitchFamily="18" charset="0"/>
              </a:rPr>
              <a:t>Este necesar să faceți din dezvoltarea sinelui în formă de T un obicei. Puteți face acest lucru luând fiecare aspect pe care doriți să îl îmbunătățiți și adăugându-l pe lista zilnică de lucruri de făcut. </a:t>
            </a:r>
            <a:endParaRPr lang="en-US" sz="2600" spc="-36" dirty="0">
              <a:solidFill>
                <a:srgbClr val="000000"/>
              </a:solidFill>
              <a:latin typeface="Georgia" panose="02040502050405020303" pitchFamily="18" charset="0"/>
            </a:endParaRPr>
          </a:p>
        </p:txBody>
      </p:sp>
      <p:pic>
        <p:nvPicPr>
          <p:cNvPr id="32" name="Picture 32"/>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852805">
            <a:off x="6330350" y="-3385150"/>
            <a:ext cx="5364129" cy="5364129"/>
          </a:xfrm>
          <a:prstGeom prst="rect">
            <a:avLst/>
          </a:prstGeom>
        </p:spPr>
      </p:pic>
      <p:pic>
        <p:nvPicPr>
          <p:cNvPr id="33" name="Picture 33"/>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0" y="-1490547"/>
            <a:ext cx="3334026" cy="3588482"/>
          </a:xfrm>
          <a:prstGeom prst="rect">
            <a:avLst/>
          </a:prstGeom>
        </p:spPr>
      </p:pic>
      <p:pic>
        <p:nvPicPr>
          <p:cNvPr id="34" name="Picture 34"/>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1185502">
            <a:off x="-3235988" y="28827"/>
            <a:ext cx="4352147" cy="4346443"/>
          </a:xfrm>
          <a:prstGeom prst="rect">
            <a:avLst/>
          </a:prstGeom>
        </p:spPr>
      </p:pic>
      <p:pic>
        <p:nvPicPr>
          <p:cNvPr id="35" name="Picture 35"/>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852805">
            <a:off x="15257830" y="7358583"/>
            <a:ext cx="5364129" cy="5364129"/>
          </a:xfrm>
          <a:prstGeom prst="rect">
            <a:avLst/>
          </a:prstGeom>
        </p:spPr>
      </p:pic>
      <p:grpSp>
        <p:nvGrpSpPr>
          <p:cNvPr id="36" name="Group 36"/>
          <p:cNvGrpSpPr/>
          <p:nvPr/>
        </p:nvGrpSpPr>
        <p:grpSpPr>
          <a:xfrm>
            <a:off x="-845096" y="8795670"/>
            <a:ext cx="2900572" cy="807705"/>
            <a:chOff x="0" y="0"/>
            <a:chExt cx="3867430" cy="1076939"/>
          </a:xfrm>
        </p:grpSpPr>
        <p:pic>
          <p:nvPicPr>
            <p:cNvPr id="37" name="Picture 37"/>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0" y="0"/>
              <a:ext cx="3867430" cy="618789"/>
            </a:xfrm>
            <a:prstGeom prst="rect">
              <a:avLst/>
            </a:prstGeom>
          </p:spPr>
        </p:pic>
        <p:pic>
          <p:nvPicPr>
            <p:cNvPr id="38" name="Picture 38"/>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0" y="458151"/>
              <a:ext cx="3867430" cy="618789"/>
            </a:xfrm>
            <a:prstGeom prst="rect">
              <a:avLst/>
            </a:prstGeom>
          </p:spPr>
        </p:pic>
      </p:grpSp>
      <p:pic>
        <p:nvPicPr>
          <p:cNvPr id="39" name="Picture 39"/>
          <p:cNvPicPr>
            <a:picLocks noChangeAspect="1"/>
          </p:cNvPicPr>
          <p:nvPr/>
        </p:nvPicPr>
        <p:blipFill>
          <a:blip r:embed="rId23"/>
          <a:srcRect/>
          <a:stretch>
            <a:fillRect/>
          </a:stretch>
        </p:blipFill>
        <p:spPr>
          <a:xfrm>
            <a:off x="7520403" y="9362287"/>
            <a:ext cx="3710720" cy="779251"/>
          </a:xfrm>
          <a:prstGeom prst="rect">
            <a:avLst/>
          </a:prstGeom>
        </p:spPr>
      </p:pic>
      <p:sp>
        <p:nvSpPr>
          <p:cNvPr id="27" name="TextBox 31">
            <a:extLst>
              <a:ext uri="{FF2B5EF4-FFF2-40B4-BE49-F238E27FC236}">
                <a16:creationId xmlns:a16="http://schemas.microsoft.com/office/drawing/2014/main" id="{8CF9B379-88C3-0B18-1FFF-B08EC922E102}"/>
              </a:ext>
            </a:extLst>
          </p:cNvPr>
          <p:cNvSpPr txBox="1"/>
          <p:nvPr/>
        </p:nvSpPr>
        <p:spPr>
          <a:xfrm>
            <a:off x="1418909" y="1186427"/>
            <a:ext cx="13066071" cy="872034"/>
          </a:xfrm>
          <a:prstGeom prst="rect">
            <a:avLst/>
          </a:prstGeom>
        </p:spPr>
        <p:txBody>
          <a:bodyPr wrap="square" lIns="0" tIns="0" rIns="0" bIns="0" rtlCol="0" anchor="t">
            <a:spAutoFit/>
          </a:bodyPr>
          <a:lstStyle/>
          <a:p>
            <a:pPr algn="just">
              <a:lnSpc>
                <a:spcPts val="3359"/>
              </a:lnSpc>
            </a:pPr>
            <a:r>
              <a:rPr lang="ro-RO" sz="2800" b="1" i="0" dirty="0">
                <a:solidFill>
                  <a:srgbClr val="333333"/>
                </a:solidFill>
                <a:effectLst/>
                <a:latin typeface="Georgia" panose="02040502050405020303" pitchFamily="18" charset="0"/>
              </a:rPr>
              <a:t>Ce presupune dobândirea de abilități în formă de T în viața de zi cu zi?</a:t>
            </a:r>
          </a:p>
          <a:p>
            <a:pPr algn="just">
              <a:lnSpc>
                <a:spcPts val="3359"/>
              </a:lnSpc>
            </a:pPr>
            <a:r>
              <a:rPr lang="ro-RO" sz="2800" b="1" spc="-36" dirty="0">
                <a:solidFill>
                  <a:srgbClr val="333333"/>
                </a:solidFill>
                <a:latin typeface="Georgia" panose="02040502050405020303" pitchFamily="18" charset="0"/>
              </a:rPr>
              <a:t>Următoarele aspecte sunt esențiale pentru a avea succes:</a:t>
            </a:r>
            <a:endParaRPr lang="en-US" sz="2800" b="1" spc="-36" dirty="0">
              <a:solidFill>
                <a:srgbClr val="000000"/>
              </a:solidFill>
              <a:latin typeface="Abhaya Libre Regul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770731" y="4768328"/>
            <a:ext cx="7775659" cy="189443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739527" y="5000829"/>
            <a:ext cx="1338808" cy="1143007"/>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427531" y="6846114"/>
            <a:ext cx="1218800" cy="1198994"/>
          </a:xfrm>
          <a:prstGeom prst="rect">
            <a:avLst/>
          </a:prstGeom>
        </p:spPr>
      </p:pic>
      <p:grpSp>
        <p:nvGrpSpPr>
          <p:cNvPr id="5" name="Group 5"/>
          <p:cNvGrpSpPr/>
          <p:nvPr/>
        </p:nvGrpSpPr>
        <p:grpSpPr>
          <a:xfrm>
            <a:off x="14658560" y="2060782"/>
            <a:ext cx="657082" cy="657082"/>
            <a:chOff x="0" y="0"/>
            <a:chExt cx="812800" cy="812800"/>
          </a:xfrm>
        </p:grpSpPr>
        <p:sp>
          <p:nvSpPr>
            <p:cNvPr id="6"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989E"/>
            </a:solidFill>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3665800" y="3547556"/>
            <a:ext cx="657082" cy="657082"/>
            <a:chOff x="0" y="0"/>
            <a:chExt cx="812800" cy="812800"/>
          </a:xfrm>
        </p:grpSpPr>
        <p:sp>
          <p:nvSpPr>
            <p:cNvPr id="9"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0E9E5"/>
            </a:solidFill>
          </p:spPr>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13382803" y="5303960"/>
            <a:ext cx="657082" cy="657082"/>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3A44"/>
            </a:solidFill>
          </p:spPr>
        </p:sp>
        <p:sp>
          <p:nvSpPr>
            <p:cNvPr id="13" name="TextBox 13"/>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13752257" y="7056417"/>
            <a:ext cx="657082" cy="657082"/>
            <a:chOff x="0" y="0"/>
            <a:chExt cx="812800" cy="812800"/>
          </a:xfrm>
        </p:grpSpPr>
        <p:sp>
          <p:nvSpPr>
            <p:cNvPr id="15"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35454"/>
            </a:solidFill>
          </p:spPr>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14658560" y="8705205"/>
            <a:ext cx="657082" cy="657082"/>
            <a:chOff x="0" y="0"/>
            <a:chExt cx="812800" cy="812800"/>
          </a:xfrm>
        </p:grpSpPr>
        <p:sp>
          <p:nvSpPr>
            <p:cNvPr id="18" name="Freeform 1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3B2A3"/>
            </a:solidFill>
          </p:spPr>
        </p:sp>
        <p:sp>
          <p:nvSpPr>
            <p:cNvPr id="19" name="TextBox 1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pic>
        <p:nvPicPr>
          <p:cNvPr id="20" name="Picture 20"/>
          <p:cNvPicPr>
            <a:picLocks noChangeAspect="1"/>
          </p:cNvPicPr>
          <p:nvPr/>
        </p:nvPicPr>
        <p:blipFill>
          <a:blip r:embed="rId8"/>
          <a:srcRect/>
          <a:stretch>
            <a:fillRect/>
          </a:stretch>
        </p:blipFill>
        <p:spPr>
          <a:xfrm>
            <a:off x="16418708" y="0"/>
            <a:ext cx="1869292" cy="1869292"/>
          </a:xfrm>
          <a:prstGeom prst="rect">
            <a:avLst/>
          </a:prstGeom>
        </p:spPr>
      </p:pic>
      <p:grpSp>
        <p:nvGrpSpPr>
          <p:cNvPr id="21" name="Group 21"/>
          <p:cNvGrpSpPr/>
          <p:nvPr/>
        </p:nvGrpSpPr>
        <p:grpSpPr>
          <a:xfrm>
            <a:off x="14770557" y="3970317"/>
            <a:ext cx="3086100" cy="3086100"/>
            <a:chOff x="0" y="0"/>
            <a:chExt cx="812800" cy="812800"/>
          </a:xfrm>
        </p:grpSpPr>
        <p:sp>
          <p:nvSpPr>
            <p:cNvPr id="22" name="Freeform 22"/>
            <p:cNvSpPr/>
            <p:nvPr/>
          </p:nvSpPr>
          <p:spPr>
            <a:xfrm>
              <a:off x="0" y="0"/>
              <a:ext cx="812800" cy="812800"/>
            </a:xfrm>
            <a:custGeom>
              <a:avLst/>
              <a:gdLst/>
              <a:ahLst/>
              <a:cxnLst/>
              <a:rect l="l" t="t" r="r" b="b"/>
              <a:pathLst>
                <a:path w="812800" h="812800">
                  <a:moveTo>
                    <a:pt x="127941" y="0"/>
                  </a:moveTo>
                  <a:lnTo>
                    <a:pt x="684859" y="0"/>
                  </a:lnTo>
                  <a:cubicBezTo>
                    <a:pt x="718791" y="0"/>
                    <a:pt x="751333" y="13479"/>
                    <a:pt x="775327" y="37473"/>
                  </a:cubicBezTo>
                  <a:cubicBezTo>
                    <a:pt x="799321" y="61467"/>
                    <a:pt x="812800" y="94009"/>
                    <a:pt x="812800" y="127941"/>
                  </a:cubicBezTo>
                  <a:lnTo>
                    <a:pt x="812800" y="684859"/>
                  </a:lnTo>
                  <a:cubicBezTo>
                    <a:pt x="812800" y="718791"/>
                    <a:pt x="799321" y="751333"/>
                    <a:pt x="775327" y="775327"/>
                  </a:cubicBezTo>
                  <a:cubicBezTo>
                    <a:pt x="751333" y="799321"/>
                    <a:pt x="718791" y="812800"/>
                    <a:pt x="684859" y="812800"/>
                  </a:cubicBezTo>
                  <a:lnTo>
                    <a:pt x="127941" y="812800"/>
                  </a:lnTo>
                  <a:cubicBezTo>
                    <a:pt x="94009" y="812800"/>
                    <a:pt x="61467" y="799321"/>
                    <a:pt x="37473" y="775327"/>
                  </a:cubicBezTo>
                  <a:cubicBezTo>
                    <a:pt x="13479" y="751333"/>
                    <a:pt x="0" y="718791"/>
                    <a:pt x="0" y="684859"/>
                  </a:cubicBezTo>
                  <a:lnTo>
                    <a:pt x="0" y="127941"/>
                  </a:lnTo>
                  <a:cubicBezTo>
                    <a:pt x="0" y="94009"/>
                    <a:pt x="13479" y="61467"/>
                    <a:pt x="37473" y="37473"/>
                  </a:cubicBezTo>
                  <a:cubicBezTo>
                    <a:pt x="61467" y="13479"/>
                    <a:pt x="94009" y="0"/>
                    <a:pt x="127941" y="0"/>
                  </a:cubicBezTo>
                  <a:close/>
                </a:path>
              </a:pathLst>
            </a:custGeom>
            <a:solidFill>
              <a:srgbClr val="23B2A3"/>
            </a:solidFill>
          </p:spPr>
        </p:sp>
        <p:sp>
          <p:nvSpPr>
            <p:cNvPr id="23" name="TextBox 23"/>
            <p:cNvSpPr txBox="1"/>
            <p:nvPr/>
          </p:nvSpPr>
          <p:spPr>
            <a:xfrm>
              <a:off x="0" y="-76200"/>
              <a:ext cx="812800" cy="889000"/>
            </a:xfrm>
            <a:prstGeom prst="rect">
              <a:avLst/>
            </a:prstGeom>
          </p:spPr>
          <p:txBody>
            <a:bodyPr lIns="50800" tIns="50800" rIns="50800" bIns="50800" rtlCol="0" anchor="ctr"/>
            <a:lstStyle/>
            <a:p>
              <a:pPr algn="ctr">
                <a:lnSpc>
                  <a:spcPts val="4479"/>
                </a:lnSpc>
              </a:pPr>
              <a:r>
                <a:rPr lang="ro-RO" sz="3199" dirty="0">
                  <a:solidFill>
                    <a:srgbClr val="FEFEFE"/>
                  </a:solidFill>
                  <a:latin typeface="Georgia" panose="02040502050405020303" pitchFamily="18" charset="0"/>
                </a:rPr>
                <a:t>Abilitățile în formă de T</a:t>
              </a:r>
              <a:endParaRPr lang="en-US" sz="3199" dirty="0">
                <a:solidFill>
                  <a:srgbClr val="FEFEFE"/>
                </a:solidFill>
                <a:latin typeface="Georgia" panose="02040502050405020303" pitchFamily="18" charset="0"/>
              </a:endParaRPr>
            </a:p>
          </p:txBody>
        </p:sp>
      </p:grpSp>
      <p:pic>
        <p:nvPicPr>
          <p:cNvPr id="24" name="Picture 2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3665800" y="1440853"/>
            <a:ext cx="593582" cy="1239858"/>
          </a:xfrm>
          <a:prstGeom prst="rect">
            <a:avLst/>
          </a:prstGeom>
        </p:spPr>
      </p:pic>
      <p:pic>
        <p:nvPicPr>
          <p:cNvPr id="25" name="Picture 25"/>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2289686" y="3162015"/>
            <a:ext cx="1239858" cy="1239858"/>
          </a:xfrm>
          <a:prstGeom prst="rect">
            <a:avLst/>
          </a:prstGeom>
        </p:spPr>
      </p:pic>
      <p:pic>
        <p:nvPicPr>
          <p:cNvPr id="26" name="Picture 2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3022445" y="8352972"/>
            <a:ext cx="1239034" cy="1250402"/>
          </a:xfrm>
          <a:prstGeom prst="rect">
            <a:avLst/>
          </a:prstGeom>
        </p:spPr>
      </p:pic>
      <p:sp>
        <p:nvSpPr>
          <p:cNvPr id="27" name="TextBox 27"/>
          <p:cNvSpPr txBox="1"/>
          <p:nvPr/>
        </p:nvSpPr>
        <p:spPr>
          <a:xfrm>
            <a:off x="1513003" y="2223730"/>
            <a:ext cx="10281519" cy="4746556"/>
          </a:xfrm>
          <a:prstGeom prst="rect">
            <a:avLst/>
          </a:prstGeom>
        </p:spPr>
        <p:txBody>
          <a:bodyPr wrap="square" lIns="0" tIns="0" rIns="0" bIns="0" rtlCol="0" anchor="t">
            <a:spAutoFit/>
          </a:bodyPr>
          <a:lstStyle/>
          <a:p>
            <a:pPr algn="just">
              <a:lnSpc>
                <a:spcPts val="3359"/>
              </a:lnSpc>
            </a:pPr>
            <a:r>
              <a:rPr lang="en-US" sz="2000" b="1" spc="-36" dirty="0">
                <a:solidFill>
                  <a:srgbClr val="000000"/>
                </a:solidFill>
                <a:latin typeface="Georgia" panose="02040502050405020303" pitchFamily="18" charset="0"/>
              </a:rPr>
              <a:t>3. </a:t>
            </a:r>
            <a:r>
              <a:rPr lang="ro-RO" sz="2000" b="1" spc="-36" dirty="0">
                <a:solidFill>
                  <a:srgbClr val="000000"/>
                </a:solidFill>
                <a:latin typeface="Georgia" panose="02040502050405020303" pitchFamily="18" charset="0"/>
              </a:rPr>
              <a:t>Evaluați-vă progresul</a:t>
            </a:r>
            <a:r>
              <a:rPr lang="en-US" sz="2000" b="1" spc="-36" dirty="0">
                <a:solidFill>
                  <a:srgbClr val="000000"/>
                </a:solidFill>
                <a:latin typeface="Georgia" panose="02040502050405020303" pitchFamily="18" charset="0"/>
              </a:rPr>
              <a:t> </a:t>
            </a:r>
          </a:p>
          <a:p>
            <a:pPr algn="just">
              <a:lnSpc>
                <a:spcPts val="3359"/>
              </a:lnSpc>
            </a:pPr>
            <a:r>
              <a:rPr lang="ro-RO" sz="2000" spc="-36" dirty="0">
                <a:solidFill>
                  <a:srgbClr val="000000"/>
                </a:solidFill>
                <a:latin typeface="Georgia" panose="02040502050405020303" pitchFamily="18" charset="0"/>
              </a:rPr>
              <a:t>Primul pas este de a transforma practica pe care doriți să o adoptați într-un obicei, dar dacă doriți într-adevăr să vă îmbunătățiți abilitățile, trebuie să vă evaluați progresul într-un mod regulat. Iată câteva idei de autoevaluare:</a:t>
            </a:r>
          </a:p>
          <a:p>
            <a:pPr marL="342900" indent="-342900" algn="just">
              <a:lnSpc>
                <a:spcPts val="3359"/>
              </a:lnSpc>
              <a:buFont typeface="Arial" panose="020B0604020202020204" pitchFamily="34" charset="0"/>
              <a:buChar char="•"/>
            </a:pPr>
            <a:r>
              <a:rPr lang="ro-RO" sz="2000" spc="-36" dirty="0">
                <a:solidFill>
                  <a:srgbClr val="000000"/>
                </a:solidFill>
                <a:latin typeface="Georgia" panose="02040502050405020303" pitchFamily="18" charset="0"/>
              </a:rPr>
              <a:t>Dacă doriți să vă testați cunoștințele dintr-un anumit domeniu, încercați să citiți o lucrare recentă din domeniul respectiv și evaluați-vă înțelegerea acesteia pe o scară de la 1 la 5.</a:t>
            </a:r>
          </a:p>
          <a:p>
            <a:pPr marL="342900" indent="-342900" algn="just">
              <a:lnSpc>
                <a:spcPts val="3359"/>
              </a:lnSpc>
              <a:buFont typeface="Arial" panose="020B0604020202020204" pitchFamily="34" charset="0"/>
              <a:buChar char="•"/>
            </a:pPr>
            <a:r>
              <a:rPr lang="ro-RO" sz="2000" spc="-36" dirty="0">
                <a:solidFill>
                  <a:srgbClr val="000000"/>
                </a:solidFill>
                <a:latin typeface="Georgia" panose="02040502050405020303" pitchFamily="18" charset="0"/>
              </a:rPr>
              <a:t>Utilizați tehnica </a:t>
            </a:r>
            <a:r>
              <a:rPr lang="ro-RO" sz="2000" spc="-36" dirty="0" err="1">
                <a:solidFill>
                  <a:srgbClr val="000000"/>
                </a:solidFill>
                <a:latin typeface="Georgia" panose="02040502050405020303" pitchFamily="18" charset="0"/>
              </a:rPr>
              <a:t>Feynman</a:t>
            </a:r>
            <a:r>
              <a:rPr lang="ro-RO" sz="2000" spc="-36" dirty="0">
                <a:solidFill>
                  <a:srgbClr val="000000"/>
                </a:solidFill>
                <a:latin typeface="Georgia" panose="02040502050405020303" pitchFamily="18" charset="0"/>
              </a:rPr>
              <a:t>: luați o foaie de hârtie și scrieți tot ce știți despre un subiect. Veți putea identifica rapid lacunele pe care le aveți.</a:t>
            </a:r>
          </a:p>
          <a:p>
            <a:pPr marL="342900" indent="-342900" algn="just">
              <a:lnSpc>
                <a:spcPts val="3359"/>
              </a:lnSpc>
              <a:buFont typeface="Arial" panose="020B0604020202020204" pitchFamily="34" charset="0"/>
              <a:buChar char="•"/>
            </a:pPr>
            <a:r>
              <a:rPr lang="ro-RO" sz="2000" spc="-36" dirty="0">
                <a:solidFill>
                  <a:srgbClr val="000000"/>
                </a:solidFill>
                <a:latin typeface="Georgia" panose="02040502050405020303" pitchFamily="18" charset="0"/>
              </a:rPr>
              <a:t>Încercați să împărtășiți cunoștințele dumneavoastră cu altcineva. Similar cu tehnica </a:t>
            </a:r>
            <a:r>
              <a:rPr lang="ro-RO" sz="2000" spc="-36" dirty="0" err="1">
                <a:solidFill>
                  <a:srgbClr val="000000"/>
                </a:solidFill>
                <a:latin typeface="Georgia" panose="02040502050405020303" pitchFamily="18" charset="0"/>
              </a:rPr>
              <a:t>Feynman</a:t>
            </a:r>
            <a:r>
              <a:rPr lang="ro-RO" sz="2000" spc="-36" dirty="0">
                <a:solidFill>
                  <a:srgbClr val="000000"/>
                </a:solidFill>
                <a:latin typeface="Georgia" panose="02040502050405020303" pitchFamily="18" charset="0"/>
              </a:rPr>
              <a:t> (dar cu feedback imediat, acest lucru va evidenția aspectele pe care nu le înțelegeți complet. </a:t>
            </a:r>
            <a:endParaRPr lang="en-US" sz="2000" spc="-36" dirty="0">
              <a:solidFill>
                <a:srgbClr val="000000"/>
              </a:solidFill>
              <a:latin typeface="Georgia" panose="02040502050405020303" pitchFamily="18" charset="0"/>
            </a:endParaRPr>
          </a:p>
        </p:txBody>
      </p:sp>
      <p:pic>
        <p:nvPicPr>
          <p:cNvPr id="32" name="Picture 32"/>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852805">
            <a:off x="6323948" y="-3260923"/>
            <a:ext cx="5364129" cy="5364129"/>
          </a:xfrm>
          <a:prstGeom prst="rect">
            <a:avLst/>
          </a:prstGeom>
        </p:spPr>
      </p:pic>
      <p:pic>
        <p:nvPicPr>
          <p:cNvPr id="33" name="Picture 33"/>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0" y="-1490547"/>
            <a:ext cx="3334026" cy="3588482"/>
          </a:xfrm>
          <a:prstGeom prst="rect">
            <a:avLst/>
          </a:prstGeom>
        </p:spPr>
      </p:pic>
      <p:pic>
        <p:nvPicPr>
          <p:cNvPr id="34" name="Picture 34"/>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1185502">
            <a:off x="-3235988" y="28827"/>
            <a:ext cx="4352147" cy="4346443"/>
          </a:xfrm>
          <a:prstGeom prst="rect">
            <a:avLst/>
          </a:prstGeom>
        </p:spPr>
      </p:pic>
      <p:pic>
        <p:nvPicPr>
          <p:cNvPr id="35" name="Picture 35"/>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852805">
            <a:off x="15257830" y="7358583"/>
            <a:ext cx="5364129" cy="5364129"/>
          </a:xfrm>
          <a:prstGeom prst="rect">
            <a:avLst/>
          </a:prstGeom>
        </p:spPr>
      </p:pic>
      <p:grpSp>
        <p:nvGrpSpPr>
          <p:cNvPr id="36" name="Group 36"/>
          <p:cNvGrpSpPr/>
          <p:nvPr/>
        </p:nvGrpSpPr>
        <p:grpSpPr>
          <a:xfrm>
            <a:off x="-845096" y="8795670"/>
            <a:ext cx="2900572" cy="807705"/>
            <a:chOff x="0" y="0"/>
            <a:chExt cx="3867430" cy="1076939"/>
          </a:xfrm>
        </p:grpSpPr>
        <p:pic>
          <p:nvPicPr>
            <p:cNvPr id="37" name="Picture 37"/>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0" y="0"/>
              <a:ext cx="3867430" cy="618789"/>
            </a:xfrm>
            <a:prstGeom prst="rect">
              <a:avLst/>
            </a:prstGeom>
          </p:spPr>
        </p:pic>
        <p:pic>
          <p:nvPicPr>
            <p:cNvPr id="38" name="Picture 38"/>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0" y="458151"/>
              <a:ext cx="3867430" cy="618789"/>
            </a:xfrm>
            <a:prstGeom prst="rect">
              <a:avLst/>
            </a:prstGeom>
          </p:spPr>
        </p:pic>
      </p:grpSp>
      <p:pic>
        <p:nvPicPr>
          <p:cNvPr id="39" name="Picture 39"/>
          <p:cNvPicPr>
            <a:picLocks noChangeAspect="1"/>
          </p:cNvPicPr>
          <p:nvPr/>
        </p:nvPicPr>
        <p:blipFill>
          <a:blip r:embed="rId23"/>
          <a:srcRect/>
          <a:stretch>
            <a:fillRect/>
          </a:stretch>
        </p:blipFill>
        <p:spPr>
          <a:xfrm>
            <a:off x="7520403" y="9362287"/>
            <a:ext cx="3710720" cy="779251"/>
          </a:xfrm>
          <a:prstGeom prst="rect">
            <a:avLst/>
          </a:prstGeom>
        </p:spPr>
      </p:pic>
      <p:sp>
        <p:nvSpPr>
          <p:cNvPr id="41" name="TextBox 28">
            <a:extLst>
              <a:ext uri="{FF2B5EF4-FFF2-40B4-BE49-F238E27FC236}">
                <a16:creationId xmlns:a16="http://schemas.microsoft.com/office/drawing/2014/main" id="{FC0BBDE9-DE1A-1A2B-D617-F4886B5CB242}"/>
              </a:ext>
            </a:extLst>
          </p:cNvPr>
          <p:cNvSpPr txBox="1"/>
          <p:nvPr/>
        </p:nvSpPr>
        <p:spPr>
          <a:xfrm>
            <a:off x="1513003" y="7056417"/>
            <a:ext cx="10885524" cy="1712007"/>
          </a:xfrm>
          <a:prstGeom prst="rect">
            <a:avLst/>
          </a:prstGeom>
        </p:spPr>
        <p:txBody>
          <a:bodyPr wrap="square" lIns="0" tIns="0" rIns="0" bIns="0" rtlCol="0" anchor="t">
            <a:spAutoFit/>
          </a:bodyPr>
          <a:lstStyle/>
          <a:p>
            <a:pPr algn="just">
              <a:lnSpc>
                <a:spcPts val="3359"/>
              </a:lnSpc>
            </a:pPr>
            <a:r>
              <a:rPr lang="en-US" sz="2000" b="1" spc="-36" dirty="0">
                <a:solidFill>
                  <a:srgbClr val="000000"/>
                </a:solidFill>
                <a:latin typeface="Georgia" panose="02040502050405020303" pitchFamily="18" charset="0"/>
              </a:rPr>
              <a:t>4. </a:t>
            </a:r>
            <a:r>
              <a:rPr lang="ro-RO" sz="2000" b="1" spc="-36" dirty="0">
                <a:solidFill>
                  <a:srgbClr val="000000"/>
                </a:solidFill>
                <a:latin typeface="Georgia" panose="02040502050405020303" pitchFamily="18" charset="0"/>
              </a:rPr>
              <a:t>Acordați atenție sporită specializării dumneavoastră</a:t>
            </a:r>
            <a:endParaRPr lang="en-US" sz="2000" b="1" spc="-36" dirty="0">
              <a:solidFill>
                <a:srgbClr val="000000"/>
              </a:solidFill>
              <a:latin typeface="Georgia" panose="02040502050405020303" pitchFamily="18" charset="0"/>
            </a:endParaRPr>
          </a:p>
          <a:p>
            <a:pPr algn="just">
              <a:lnSpc>
                <a:spcPts val="3359"/>
              </a:lnSpc>
            </a:pPr>
            <a:r>
              <a:rPr lang="ro-RO" sz="2000" spc="-36" dirty="0">
                <a:solidFill>
                  <a:srgbClr val="000000"/>
                </a:solidFill>
                <a:latin typeface="Georgia" panose="02040502050405020303" pitchFamily="18" charset="0"/>
              </a:rPr>
              <a:t>Este necesar să monitorizați în mod special progresul în domeniul în care vă doriți să deveniți expert. </a:t>
            </a:r>
          </a:p>
          <a:p>
            <a:pPr algn="just">
              <a:lnSpc>
                <a:spcPts val="3359"/>
              </a:lnSpc>
            </a:pPr>
            <a:r>
              <a:rPr lang="ro-RO" sz="2000" spc="-36" dirty="0">
                <a:solidFill>
                  <a:srgbClr val="000000"/>
                </a:solidFill>
                <a:latin typeface="Georgia" panose="02040502050405020303" pitchFamily="18" charset="0"/>
              </a:rPr>
              <a:t>De asemenea, este recomandat să căutați un mentor care să vă poată ajuta odată ce ați parcurs materialele introductive de învățare. </a:t>
            </a:r>
            <a:endParaRPr lang="en-US" sz="2000" spc="-36" dirty="0">
              <a:solidFill>
                <a:srgbClr val="000000"/>
              </a:solidFill>
              <a:latin typeface="Georgia" panose="02040502050405020303" pitchFamily="18" charset="0"/>
            </a:endParaRPr>
          </a:p>
        </p:txBody>
      </p:sp>
      <p:sp>
        <p:nvSpPr>
          <p:cNvPr id="29" name="TextBox 31">
            <a:extLst>
              <a:ext uri="{FF2B5EF4-FFF2-40B4-BE49-F238E27FC236}">
                <a16:creationId xmlns:a16="http://schemas.microsoft.com/office/drawing/2014/main" id="{8DEEF43E-304E-0920-A6D8-900B5478F669}"/>
              </a:ext>
            </a:extLst>
          </p:cNvPr>
          <p:cNvSpPr txBox="1"/>
          <p:nvPr/>
        </p:nvSpPr>
        <p:spPr>
          <a:xfrm>
            <a:off x="1418909" y="1186427"/>
            <a:ext cx="13066071" cy="872034"/>
          </a:xfrm>
          <a:prstGeom prst="rect">
            <a:avLst/>
          </a:prstGeom>
        </p:spPr>
        <p:txBody>
          <a:bodyPr wrap="square" lIns="0" tIns="0" rIns="0" bIns="0" rtlCol="0" anchor="t">
            <a:spAutoFit/>
          </a:bodyPr>
          <a:lstStyle/>
          <a:p>
            <a:pPr algn="just">
              <a:lnSpc>
                <a:spcPts val="3359"/>
              </a:lnSpc>
            </a:pPr>
            <a:r>
              <a:rPr lang="ro-RO" sz="2800" b="1" i="0" dirty="0">
                <a:solidFill>
                  <a:srgbClr val="333333"/>
                </a:solidFill>
                <a:effectLst/>
                <a:latin typeface="Georgia" panose="02040502050405020303" pitchFamily="18" charset="0"/>
              </a:rPr>
              <a:t>Ce presupune dobândirea de abilități în formă de T în viața de zi cu zi?</a:t>
            </a:r>
          </a:p>
          <a:p>
            <a:pPr algn="just">
              <a:lnSpc>
                <a:spcPts val="3359"/>
              </a:lnSpc>
            </a:pPr>
            <a:r>
              <a:rPr lang="ro-RO" sz="2800" b="1" spc="-36" dirty="0">
                <a:solidFill>
                  <a:srgbClr val="333333"/>
                </a:solidFill>
                <a:latin typeface="Georgia" panose="02040502050405020303" pitchFamily="18" charset="0"/>
              </a:rPr>
              <a:t>Următoarele aspecte sunt esențiale pentru a avea succes:</a:t>
            </a:r>
            <a:endParaRPr lang="en-US" sz="2800" b="1" spc="-36" dirty="0">
              <a:solidFill>
                <a:srgbClr val="000000"/>
              </a:solidFill>
              <a:latin typeface="Abhaya Libre Regular"/>
            </a:endParaRPr>
          </a:p>
        </p:txBody>
      </p:sp>
    </p:spTree>
    <p:extLst>
      <p:ext uri="{BB962C8B-B14F-4D97-AF65-F5344CB8AC3E}">
        <p14:creationId xmlns:p14="http://schemas.microsoft.com/office/powerpoint/2010/main" val="4268066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770731" y="4768328"/>
            <a:ext cx="7775659" cy="189443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739527" y="5000829"/>
            <a:ext cx="1338808" cy="1143007"/>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427531" y="6846114"/>
            <a:ext cx="1218800" cy="1198994"/>
          </a:xfrm>
          <a:prstGeom prst="rect">
            <a:avLst/>
          </a:prstGeom>
        </p:spPr>
      </p:pic>
      <p:grpSp>
        <p:nvGrpSpPr>
          <p:cNvPr id="5" name="Group 5"/>
          <p:cNvGrpSpPr/>
          <p:nvPr/>
        </p:nvGrpSpPr>
        <p:grpSpPr>
          <a:xfrm>
            <a:off x="14658560" y="2060782"/>
            <a:ext cx="657082" cy="657082"/>
            <a:chOff x="0" y="0"/>
            <a:chExt cx="812800" cy="812800"/>
          </a:xfrm>
        </p:grpSpPr>
        <p:sp>
          <p:nvSpPr>
            <p:cNvPr id="6"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989E"/>
            </a:solidFill>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3665800" y="3547556"/>
            <a:ext cx="657082" cy="657082"/>
            <a:chOff x="0" y="0"/>
            <a:chExt cx="812800" cy="812800"/>
          </a:xfrm>
        </p:grpSpPr>
        <p:sp>
          <p:nvSpPr>
            <p:cNvPr id="9"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0E9E5"/>
            </a:solidFill>
          </p:spPr>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13382803" y="5303960"/>
            <a:ext cx="657082" cy="657082"/>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3A44"/>
            </a:solidFill>
          </p:spPr>
        </p:sp>
        <p:sp>
          <p:nvSpPr>
            <p:cNvPr id="13" name="TextBox 13"/>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13752257" y="7056417"/>
            <a:ext cx="657082" cy="657082"/>
            <a:chOff x="0" y="0"/>
            <a:chExt cx="812800" cy="812800"/>
          </a:xfrm>
        </p:grpSpPr>
        <p:sp>
          <p:nvSpPr>
            <p:cNvPr id="15"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35454"/>
            </a:solidFill>
          </p:spPr>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14658560" y="8705205"/>
            <a:ext cx="657082" cy="657082"/>
            <a:chOff x="0" y="0"/>
            <a:chExt cx="812800" cy="812800"/>
          </a:xfrm>
        </p:grpSpPr>
        <p:sp>
          <p:nvSpPr>
            <p:cNvPr id="18" name="Freeform 1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3B2A3"/>
            </a:solidFill>
          </p:spPr>
        </p:sp>
        <p:sp>
          <p:nvSpPr>
            <p:cNvPr id="19" name="TextBox 1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pic>
        <p:nvPicPr>
          <p:cNvPr id="20" name="Picture 20"/>
          <p:cNvPicPr>
            <a:picLocks noChangeAspect="1"/>
          </p:cNvPicPr>
          <p:nvPr/>
        </p:nvPicPr>
        <p:blipFill>
          <a:blip r:embed="rId8"/>
          <a:srcRect/>
          <a:stretch>
            <a:fillRect/>
          </a:stretch>
        </p:blipFill>
        <p:spPr>
          <a:xfrm>
            <a:off x="16418708" y="0"/>
            <a:ext cx="1869292" cy="1869292"/>
          </a:xfrm>
          <a:prstGeom prst="rect">
            <a:avLst/>
          </a:prstGeom>
        </p:spPr>
      </p:pic>
      <p:grpSp>
        <p:nvGrpSpPr>
          <p:cNvPr id="21" name="Group 21"/>
          <p:cNvGrpSpPr/>
          <p:nvPr/>
        </p:nvGrpSpPr>
        <p:grpSpPr>
          <a:xfrm>
            <a:off x="14770557" y="3970317"/>
            <a:ext cx="3086100" cy="3086100"/>
            <a:chOff x="0" y="0"/>
            <a:chExt cx="812800" cy="812800"/>
          </a:xfrm>
        </p:grpSpPr>
        <p:sp>
          <p:nvSpPr>
            <p:cNvPr id="22" name="Freeform 22"/>
            <p:cNvSpPr/>
            <p:nvPr/>
          </p:nvSpPr>
          <p:spPr>
            <a:xfrm>
              <a:off x="0" y="0"/>
              <a:ext cx="812800" cy="812800"/>
            </a:xfrm>
            <a:custGeom>
              <a:avLst/>
              <a:gdLst/>
              <a:ahLst/>
              <a:cxnLst/>
              <a:rect l="l" t="t" r="r" b="b"/>
              <a:pathLst>
                <a:path w="812800" h="812800">
                  <a:moveTo>
                    <a:pt x="127941" y="0"/>
                  </a:moveTo>
                  <a:lnTo>
                    <a:pt x="684859" y="0"/>
                  </a:lnTo>
                  <a:cubicBezTo>
                    <a:pt x="718791" y="0"/>
                    <a:pt x="751333" y="13479"/>
                    <a:pt x="775327" y="37473"/>
                  </a:cubicBezTo>
                  <a:cubicBezTo>
                    <a:pt x="799321" y="61467"/>
                    <a:pt x="812800" y="94009"/>
                    <a:pt x="812800" y="127941"/>
                  </a:cubicBezTo>
                  <a:lnTo>
                    <a:pt x="812800" y="684859"/>
                  </a:lnTo>
                  <a:cubicBezTo>
                    <a:pt x="812800" y="718791"/>
                    <a:pt x="799321" y="751333"/>
                    <a:pt x="775327" y="775327"/>
                  </a:cubicBezTo>
                  <a:cubicBezTo>
                    <a:pt x="751333" y="799321"/>
                    <a:pt x="718791" y="812800"/>
                    <a:pt x="684859" y="812800"/>
                  </a:cubicBezTo>
                  <a:lnTo>
                    <a:pt x="127941" y="812800"/>
                  </a:lnTo>
                  <a:cubicBezTo>
                    <a:pt x="94009" y="812800"/>
                    <a:pt x="61467" y="799321"/>
                    <a:pt x="37473" y="775327"/>
                  </a:cubicBezTo>
                  <a:cubicBezTo>
                    <a:pt x="13479" y="751333"/>
                    <a:pt x="0" y="718791"/>
                    <a:pt x="0" y="684859"/>
                  </a:cubicBezTo>
                  <a:lnTo>
                    <a:pt x="0" y="127941"/>
                  </a:lnTo>
                  <a:cubicBezTo>
                    <a:pt x="0" y="94009"/>
                    <a:pt x="13479" y="61467"/>
                    <a:pt x="37473" y="37473"/>
                  </a:cubicBezTo>
                  <a:cubicBezTo>
                    <a:pt x="61467" y="13479"/>
                    <a:pt x="94009" y="0"/>
                    <a:pt x="127941" y="0"/>
                  </a:cubicBezTo>
                  <a:close/>
                </a:path>
              </a:pathLst>
            </a:custGeom>
            <a:solidFill>
              <a:srgbClr val="23B2A3"/>
            </a:solidFill>
          </p:spPr>
        </p:sp>
        <p:sp>
          <p:nvSpPr>
            <p:cNvPr id="23" name="TextBox 23"/>
            <p:cNvSpPr txBox="1"/>
            <p:nvPr/>
          </p:nvSpPr>
          <p:spPr>
            <a:xfrm>
              <a:off x="0" y="-76200"/>
              <a:ext cx="812800" cy="889000"/>
            </a:xfrm>
            <a:prstGeom prst="rect">
              <a:avLst/>
            </a:prstGeom>
          </p:spPr>
          <p:txBody>
            <a:bodyPr lIns="50800" tIns="50800" rIns="50800" bIns="50800" rtlCol="0" anchor="ctr"/>
            <a:lstStyle/>
            <a:p>
              <a:pPr algn="ctr">
                <a:lnSpc>
                  <a:spcPts val="4479"/>
                </a:lnSpc>
              </a:pPr>
              <a:r>
                <a:rPr lang="ro-RO" sz="3199" dirty="0">
                  <a:solidFill>
                    <a:srgbClr val="FEFEFE"/>
                  </a:solidFill>
                  <a:latin typeface="Georgia" panose="02040502050405020303" pitchFamily="18" charset="0"/>
                </a:rPr>
                <a:t>Abilitățile în formă de T</a:t>
              </a:r>
              <a:endParaRPr lang="en-US" sz="3199" dirty="0">
                <a:solidFill>
                  <a:srgbClr val="FEFEFE"/>
                </a:solidFill>
                <a:latin typeface="Georgia" panose="02040502050405020303" pitchFamily="18" charset="0"/>
              </a:endParaRPr>
            </a:p>
          </p:txBody>
        </p:sp>
      </p:grpSp>
      <p:pic>
        <p:nvPicPr>
          <p:cNvPr id="24" name="Picture 2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3665800" y="1440853"/>
            <a:ext cx="593582" cy="1239858"/>
          </a:xfrm>
          <a:prstGeom prst="rect">
            <a:avLst/>
          </a:prstGeom>
        </p:spPr>
      </p:pic>
      <p:pic>
        <p:nvPicPr>
          <p:cNvPr id="25" name="Picture 25"/>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2289686" y="3162015"/>
            <a:ext cx="1239858" cy="1239858"/>
          </a:xfrm>
          <a:prstGeom prst="rect">
            <a:avLst/>
          </a:prstGeom>
        </p:spPr>
      </p:pic>
      <p:pic>
        <p:nvPicPr>
          <p:cNvPr id="26" name="Picture 2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3022445" y="8352972"/>
            <a:ext cx="1239034" cy="1250402"/>
          </a:xfrm>
          <a:prstGeom prst="rect">
            <a:avLst/>
          </a:prstGeom>
        </p:spPr>
      </p:pic>
      <p:sp>
        <p:nvSpPr>
          <p:cNvPr id="27" name="TextBox 27"/>
          <p:cNvSpPr txBox="1"/>
          <p:nvPr/>
        </p:nvSpPr>
        <p:spPr>
          <a:xfrm>
            <a:off x="2049788" y="2443554"/>
            <a:ext cx="9154997" cy="3488134"/>
          </a:xfrm>
          <a:prstGeom prst="rect">
            <a:avLst/>
          </a:prstGeom>
        </p:spPr>
        <p:txBody>
          <a:bodyPr wrap="square" lIns="0" tIns="0" rIns="0" bIns="0" rtlCol="0" anchor="t">
            <a:spAutoFit/>
          </a:bodyPr>
          <a:lstStyle/>
          <a:p>
            <a:pPr algn="just">
              <a:lnSpc>
                <a:spcPts val="3359"/>
              </a:lnSpc>
            </a:pPr>
            <a:r>
              <a:rPr lang="en-GB" sz="2800" b="1" spc="-36" dirty="0">
                <a:solidFill>
                  <a:srgbClr val="000000"/>
                </a:solidFill>
                <a:latin typeface="Georgia" panose="02040502050405020303" pitchFamily="18" charset="0"/>
              </a:rPr>
              <a:t>5. </a:t>
            </a:r>
            <a:r>
              <a:rPr lang="ro-RO" sz="2800" b="1" spc="-36" dirty="0">
                <a:solidFill>
                  <a:srgbClr val="000000"/>
                </a:solidFill>
                <a:latin typeface="Georgia" panose="02040502050405020303" pitchFamily="18" charset="0"/>
              </a:rPr>
              <a:t>Descompuneți abilitățile</a:t>
            </a:r>
            <a:endParaRPr lang="en-GB" sz="2800" b="1" spc="-36" dirty="0">
              <a:solidFill>
                <a:srgbClr val="000000"/>
              </a:solidFill>
              <a:latin typeface="Georgia" panose="02040502050405020303" pitchFamily="18" charset="0"/>
            </a:endParaRPr>
          </a:p>
          <a:p>
            <a:pPr algn="just">
              <a:lnSpc>
                <a:spcPts val="3359"/>
              </a:lnSpc>
            </a:pPr>
            <a:r>
              <a:rPr lang="ro-RO" sz="2800" spc="-36" dirty="0">
                <a:solidFill>
                  <a:srgbClr val="000000"/>
                </a:solidFill>
                <a:latin typeface="Georgia" panose="02040502050405020303" pitchFamily="18" charset="0"/>
              </a:rPr>
              <a:t>Un obiectiv precum „vreau să învăț să fac alpinism” este extrem de amplu și de vag. Atât de amplu încât poate părea imposibil și atât de vag încât va fi imposibil de realizat, dacă nu îl faceți mai concret. Pentru a evita acest lucru, puteți descompune abilitatea vizată. Spre exemplu, ați putea decide să vă concentrați doar pe poziționarea picioarelor sau pe întărirea degetelor, pentru început. </a:t>
            </a:r>
            <a:endParaRPr lang="en-GB" sz="2800" spc="-36" dirty="0">
              <a:solidFill>
                <a:srgbClr val="000000"/>
              </a:solidFill>
              <a:latin typeface="Georgia" panose="02040502050405020303" pitchFamily="18" charset="0"/>
            </a:endParaRPr>
          </a:p>
        </p:txBody>
      </p:sp>
      <p:pic>
        <p:nvPicPr>
          <p:cNvPr id="32" name="Picture 32"/>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852805">
            <a:off x="6323948" y="-3260923"/>
            <a:ext cx="5364129" cy="5364129"/>
          </a:xfrm>
          <a:prstGeom prst="rect">
            <a:avLst/>
          </a:prstGeom>
        </p:spPr>
      </p:pic>
      <p:pic>
        <p:nvPicPr>
          <p:cNvPr id="33" name="Picture 33"/>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0" y="-1490547"/>
            <a:ext cx="3334026" cy="3588482"/>
          </a:xfrm>
          <a:prstGeom prst="rect">
            <a:avLst/>
          </a:prstGeom>
        </p:spPr>
      </p:pic>
      <p:pic>
        <p:nvPicPr>
          <p:cNvPr id="34" name="Picture 34"/>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1185502">
            <a:off x="-3235988" y="28827"/>
            <a:ext cx="4352147" cy="4346443"/>
          </a:xfrm>
          <a:prstGeom prst="rect">
            <a:avLst/>
          </a:prstGeom>
        </p:spPr>
      </p:pic>
      <p:pic>
        <p:nvPicPr>
          <p:cNvPr id="35" name="Picture 35"/>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852805">
            <a:off x="15257830" y="7358583"/>
            <a:ext cx="5364129" cy="5364129"/>
          </a:xfrm>
          <a:prstGeom prst="rect">
            <a:avLst/>
          </a:prstGeom>
        </p:spPr>
      </p:pic>
      <p:grpSp>
        <p:nvGrpSpPr>
          <p:cNvPr id="36" name="Group 36"/>
          <p:cNvGrpSpPr/>
          <p:nvPr/>
        </p:nvGrpSpPr>
        <p:grpSpPr>
          <a:xfrm>
            <a:off x="-845096" y="8795670"/>
            <a:ext cx="2900572" cy="807705"/>
            <a:chOff x="0" y="0"/>
            <a:chExt cx="3867430" cy="1076939"/>
          </a:xfrm>
        </p:grpSpPr>
        <p:pic>
          <p:nvPicPr>
            <p:cNvPr id="37" name="Picture 37"/>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0" y="0"/>
              <a:ext cx="3867430" cy="618789"/>
            </a:xfrm>
            <a:prstGeom prst="rect">
              <a:avLst/>
            </a:prstGeom>
          </p:spPr>
        </p:pic>
        <p:pic>
          <p:nvPicPr>
            <p:cNvPr id="38" name="Picture 38"/>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0" y="458151"/>
              <a:ext cx="3867430" cy="618789"/>
            </a:xfrm>
            <a:prstGeom prst="rect">
              <a:avLst/>
            </a:prstGeom>
          </p:spPr>
        </p:pic>
      </p:grpSp>
      <p:pic>
        <p:nvPicPr>
          <p:cNvPr id="39" name="Picture 39"/>
          <p:cNvPicPr>
            <a:picLocks noChangeAspect="1"/>
          </p:cNvPicPr>
          <p:nvPr/>
        </p:nvPicPr>
        <p:blipFill>
          <a:blip r:embed="rId23"/>
          <a:srcRect/>
          <a:stretch>
            <a:fillRect/>
          </a:stretch>
        </p:blipFill>
        <p:spPr>
          <a:xfrm>
            <a:off x="7520403" y="9362287"/>
            <a:ext cx="3710720" cy="779251"/>
          </a:xfrm>
          <a:prstGeom prst="rect">
            <a:avLst/>
          </a:prstGeom>
        </p:spPr>
      </p:pic>
      <p:sp>
        <p:nvSpPr>
          <p:cNvPr id="41" name="TextBox 28">
            <a:extLst>
              <a:ext uri="{FF2B5EF4-FFF2-40B4-BE49-F238E27FC236}">
                <a16:creationId xmlns:a16="http://schemas.microsoft.com/office/drawing/2014/main" id="{FC0BBDE9-DE1A-1A2B-D617-F4886B5CB242}"/>
              </a:ext>
            </a:extLst>
          </p:cNvPr>
          <p:cNvSpPr txBox="1"/>
          <p:nvPr/>
        </p:nvSpPr>
        <p:spPr>
          <a:xfrm>
            <a:off x="2049788" y="6453801"/>
            <a:ext cx="9114135" cy="1744067"/>
          </a:xfrm>
          <a:prstGeom prst="rect">
            <a:avLst/>
          </a:prstGeom>
        </p:spPr>
        <p:txBody>
          <a:bodyPr wrap="square" lIns="0" tIns="0" rIns="0" bIns="0" rtlCol="0" anchor="t">
            <a:spAutoFit/>
          </a:bodyPr>
          <a:lstStyle/>
          <a:p>
            <a:pPr algn="just">
              <a:lnSpc>
                <a:spcPts val="3359"/>
              </a:lnSpc>
            </a:pPr>
            <a:r>
              <a:rPr lang="en-US" sz="2800" b="1" spc="-36" dirty="0">
                <a:solidFill>
                  <a:srgbClr val="000000"/>
                </a:solidFill>
                <a:latin typeface="Georgia" panose="02040502050405020303" pitchFamily="18" charset="0"/>
              </a:rPr>
              <a:t>6. </a:t>
            </a:r>
            <a:r>
              <a:rPr lang="ro-RO" sz="2800" b="1" spc="-36" dirty="0">
                <a:solidFill>
                  <a:srgbClr val="000000"/>
                </a:solidFill>
                <a:latin typeface="Georgia" panose="02040502050405020303" pitchFamily="18" charset="0"/>
              </a:rPr>
              <a:t>Înarmați-vă cu răbdare</a:t>
            </a:r>
            <a:endParaRPr lang="en-US" sz="2800" b="1" spc="-36" dirty="0">
              <a:solidFill>
                <a:srgbClr val="000000"/>
              </a:solidFill>
              <a:latin typeface="Georgia" panose="02040502050405020303" pitchFamily="18" charset="0"/>
            </a:endParaRPr>
          </a:p>
          <a:p>
            <a:pPr algn="just">
              <a:lnSpc>
                <a:spcPts val="3359"/>
              </a:lnSpc>
            </a:pPr>
            <a:r>
              <a:rPr lang="ro-RO" sz="2800" spc="-36" dirty="0">
                <a:solidFill>
                  <a:srgbClr val="000000"/>
                </a:solidFill>
                <a:latin typeface="Georgia" panose="02040502050405020303" pitchFamily="18" charset="0"/>
              </a:rPr>
              <a:t>Dezvoltarea abilităților în formă de T necesită timp și efort. Aveți răbdare, fiți consistenți în eforturile dumneavoastră și, în cele din urmă, rezultatele nu vor întârzia să apară. </a:t>
            </a:r>
            <a:endParaRPr lang="en-US" sz="2800" spc="-36" dirty="0">
              <a:solidFill>
                <a:srgbClr val="000000"/>
              </a:solidFill>
              <a:latin typeface="Georgia" panose="02040502050405020303" pitchFamily="18" charset="0"/>
            </a:endParaRPr>
          </a:p>
        </p:txBody>
      </p:sp>
      <p:sp>
        <p:nvSpPr>
          <p:cNvPr id="28" name="TextBox 31">
            <a:extLst>
              <a:ext uri="{FF2B5EF4-FFF2-40B4-BE49-F238E27FC236}">
                <a16:creationId xmlns:a16="http://schemas.microsoft.com/office/drawing/2014/main" id="{22386446-E9EA-B518-D7AE-3E8D57BFBBEF}"/>
              </a:ext>
            </a:extLst>
          </p:cNvPr>
          <p:cNvSpPr txBox="1"/>
          <p:nvPr/>
        </p:nvSpPr>
        <p:spPr>
          <a:xfrm>
            <a:off x="1418909" y="1186427"/>
            <a:ext cx="13066071" cy="872034"/>
          </a:xfrm>
          <a:prstGeom prst="rect">
            <a:avLst/>
          </a:prstGeom>
        </p:spPr>
        <p:txBody>
          <a:bodyPr wrap="square" lIns="0" tIns="0" rIns="0" bIns="0" rtlCol="0" anchor="t">
            <a:spAutoFit/>
          </a:bodyPr>
          <a:lstStyle/>
          <a:p>
            <a:pPr algn="just">
              <a:lnSpc>
                <a:spcPts val="3359"/>
              </a:lnSpc>
            </a:pPr>
            <a:r>
              <a:rPr lang="ro-RO" sz="2800" b="1" i="0" dirty="0">
                <a:solidFill>
                  <a:srgbClr val="333333"/>
                </a:solidFill>
                <a:effectLst/>
                <a:latin typeface="Georgia" panose="02040502050405020303" pitchFamily="18" charset="0"/>
              </a:rPr>
              <a:t>Ce presupune dobândirea de abilități în formă de T în viața de zi cu zi?</a:t>
            </a:r>
          </a:p>
          <a:p>
            <a:pPr algn="just">
              <a:lnSpc>
                <a:spcPts val="3359"/>
              </a:lnSpc>
            </a:pPr>
            <a:r>
              <a:rPr lang="ro-RO" sz="2800" b="1" spc="-36" dirty="0">
                <a:solidFill>
                  <a:srgbClr val="333333"/>
                </a:solidFill>
                <a:latin typeface="Georgia" panose="02040502050405020303" pitchFamily="18" charset="0"/>
              </a:rPr>
              <a:t>Următoarele aspecte sunt esențiale pentru a avea succes:</a:t>
            </a:r>
            <a:endParaRPr lang="en-US" sz="2800" b="1" spc="-36" dirty="0">
              <a:solidFill>
                <a:srgbClr val="000000"/>
              </a:solidFill>
              <a:latin typeface="Abhaya Libre Regular"/>
            </a:endParaRPr>
          </a:p>
        </p:txBody>
      </p:sp>
    </p:spTree>
    <p:extLst>
      <p:ext uri="{BB962C8B-B14F-4D97-AF65-F5344CB8AC3E}">
        <p14:creationId xmlns:p14="http://schemas.microsoft.com/office/powerpoint/2010/main" val="17882356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6311071" y="9974892"/>
            <a:ext cx="8717938" cy="9292376"/>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sp>
        <p:nvSpPr>
          <p:cNvPr id="9" name="TextBox 9"/>
          <p:cNvSpPr txBox="1"/>
          <p:nvPr/>
        </p:nvSpPr>
        <p:spPr>
          <a:xfrm>
            <a:off x="1295400" y="1223496"/>
            <a:ext cx="10936591" cy="692497"/>
          </a:xfrm>
          <a:prstGeom prst="rect">
            <a:avLst/>
          </a:prstGeom>
        </p:spPr>
        <p:txBody>
          <a:bodyPr wrap="square" lIns="0" tIns="0" rIns="0" bIns="0" rtlCol="0" anchor="t">
            <a:spAutoFit/>
          </a:bodyPr>
          <a:lstStyle/>
          <a:p>
            <a:pPr>
              <a:lnSpc>
                <a:spcPts val="5449"/>
              </a:lnSpc>
            </a:pPr>
            <a:r>
              <a:rPr lang="ro-RO" sz="4800" b="1" spc="-48" dirty="0">
                <a:solidFill>
                  <a:srgbClr val="000000"/>
                </a:solidFill>
                <a:latin typeface="Georgia" panose="02040502050405020303" pitchFamily="18" charset="0"/>
              </a:rPr>
              <a:t>Conceperea soluțiilor inteligente</a:t>
            </a:r>
            <a:endParaRPr lang="en-US" sz="4800" b="1" dirty="0">
              <a:solidFill>
                <a:srgbClr val="000000"/>
              </a:solidFill>
              <a:latin typeface="Georgia" panose="02040502050405020303" pitchFamily="18" charset="0"/>
            </a:endParaRPr>
          </a:p>
        </p:txBody>
      </p:sp>
      <p:sp>
        <p:nvSpPr>
          <p:cNvPr id="12" name="TextBox 9">
            <a:extLst>
              <a:ext uri="{FF2B5EF4-FFF2-40B4-BE49-F238E27FC236}">
                <a16:creationId xmlns:a16="http://schemas.microsoft.com/office/drawing/2014/main" id="{8C08ECAC-1909-B53D-8649-EC1E2F633D85}"/>
              </a:ext>
            </a:extLst>
          </p:cNvPr>
          <p:cNvSpPr txBox="1"/>
          <p:nvPr/>
        </p:nvSpPr>
        <p:spPr>
          <a:xfrm>
            <a:off x="1295400" y="2160644"/>
            <a:ext cx="10090326" cy="2954655"/>
          </a:xfrm>
          <a:prstGeom prst="rect">
            <a:avLst/>
          </a:prstGeom>
        </p:spPr>
        <p:txBody>
          <a:bodyPr wrap="square" lIns="0" tIns="0" rIns="0" bIns="0" rtlCol="0" anchor="t">
            <a:spAutoFit/>
          </a:bodyPr>
          <a:lstStyle/>
          <a:p>
            <a:pPr algn="just"/>
            <a:r>
              <a:rPr lang="ro-RO" sz="2400" b="0" i="0" dirty="0">
                <a:solidFill>
                  <a:srgbClr val="374151"/>
                </a:solidFill>
                <a:effectLst/>
                <a:latin typeface="Georgia" panose="02040502050405020303" pitchFamily="18" charset="0"/>
              </a:rPr>
              <a:t>Conceperea soluțiilor inteligente este o mentalitate și o abordare a rezolvării problemelor care se caracterizează prin inovare, creativitate și găsirea de soluții eficiente și eficace la provocări complexe. În contextul dezvoltării regionale, aceasta este o competență esențială pentru profesioniștii care lucrează în domeniu, inclusiv pentru cei din sectorul educației și formării profesionale (VET), precum și pentru cei care lucrează cu agențiile de dezvoltare regională și organismele de decizie din Uniunea Europeană. </a:t>
            </a:r>
            <a:endParaRPr lang="en-GB" sz="2400" b="0" i="0" dirty="0">
              <a:solidFill>
                <a:srgbClr val="374151"/>
              </a:solidFill>
              <a:effectLst/>
              <a:latin typeface="Georgia" panose="02040502050405020303" pitchFamily="18" charset="0"/>
            </a:endParaRPr>
          </a:p>
        </p:txBody>
      </p:sp>
      <p:sp>
        <p:nvSpPr>
          <p:cNvPr id="6" name="TextBox 28">
            <a:extLst>
              <a:ext uri="{FF2B5EF4-FFF2-40B4-BE49-F238E27FC236}">
                <a16:creationId xmlns:a16="http://schemas.microsoft.com/office/drawing/2014/main" id="{CD1528D3-B969-AB90-1320-806641C348B5}"/>
              </a:ext>
            </a:extLst>
          </p:cNvPr>
          <p:cNvSpPr txBox="1"/>
          <p:nvPr/>
        </p:nvSpPr>
        <p:spPr>
          <a:xfrm>
            <a:off x="5430526" y="6255559"/>
            <a:ext cx="10739917" cy="2215991"/>
          </a:xfrm>
          <a:prstGeom prst="rect">
            <a:avLst/>
          </a:prstGeom>
        </p:spPr>
        <p:txBody>
          <a:bodyPr wrap="square" lIns="0" tIns="0" rIns="0" bIns="0" rtlCol="0" anchor="t">
            <a:spAutoFit/>
          </a:bodyPr>
          <a:lstStyle/>
          <a:p>
            <a:pPr algn="just"/>
            <a:r>
              <a:rPr lang="ro-RO" sz="2400" b="0" i="0" dirty="0">
                <a:solidFill>
                  <a:srgbClr val="374151"/>
                </a:solidFill>
                <a:effectLst/>
                <a:latin typeface="Georgia" panose="02040502050405020303" pitchFamily="18" charset="0"/>
              </a:rPr>
              <a:t>De pildă, un profesionist cu abilități de concepere a soluțiilor inteligente va fi capabil să adopte o perspectivă cuprinzătoare și multidisciplinară pentru a analiza o provocare complexă în materie de dezvoltare, cum ar fi lipsa de competențe dintr</a:t>
            </a:r>
            <a:r>
              <a:rPr lang="ro-RO" sz="2400" dirty="0">
                <a:solidFill>
                  <a:srgbClr val="374151"/>
                </a:solidFill>
                <a:latin typeface="Georgia" panose="02040502050405020303" pitchFamily="18" charset="0"/>
              </a:rPr>
              <a:t>-o anumită regiune. Acesta va putea să identifice cauza principală a problemei, să aibă în vedere diverse soluții alternative și să elaboreze o strategie aplicată, care să valorifice resursele și partenerii existenți. </a:t>
            </a:r>
            <a:endParaRPr lang="en-GB" sz="2400" b="0" i="0" dirty="0">
              <a:solidFill>
                <a:srgbClr val="374151"/>
              </a:solidFill>
              <a:effectLst/>
              <a:latin typeface="Georgia" panose="02040502050405020303" pitchFamily="18" charset="0"/>
            </a:endParaRPr>
          </a:p>
        </p:txBody>
      </p:sp>
      <p:pic>
        <p:nvPicPr>
          <p:cNvPr id="8" name="Picture 7">
            <a:extLst>
              <a:ext uri="{FF2B5EF4-FFF2-40B4-BE49-F238E27FC236}">
                <a16:creationId xmlns:a16="http://schemas.microsoft.com/office/drawing/2014/main" id="{A77A3083-DC61-74AE-CE75-F4630EB2EBA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654317" y="959057"/>
            <a:ext cx="4495800" cy="4495800"/>
          </a:xfrm>
          <a:prstGeom prst="rect">
            <a:avLst/>
          </a:prstGeom>
        </p:spPr>
      </p:pic>
      <p:pic>
        <p:nvPicPr>
          <p:cNvPr id="10" name="Picture 14">
            <a:extLst>
              <a:ext uri="{FF2B5EF4-FFF2-40B4-BE49-F238E27FC236}">
                <a16:creationId xmlns:a16="http://schemas.microsoft.com/office/drawing/2014/main" id="{AAFCB562-E714-C837-9042-55861CD0633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99097" y="5774879"/>
            <a:ext cx="3381728" cy="2845797"/>
          </a:xfrm>
          <a:prstGeom prst="rect">
            <a:avLst/>
          </a:prstGeom>
        </p:spPr>
      </p:pic>
    </p:spTree>
    <p:extLst>
      <p:ext uri="{BB962C8B-B14F-4D97-AF65-F5344CB8AC3E}">
        <p14:creationId xmlns:p14="http://schemas.microsoft.com/office/powerpoint/2010/main" val="19492780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8">
            <a:extLst>
              <a:ext uri="{FF2B5EF4-FFF2-40B4-BE49-F238E27FC236}">
                <a16:creationId xmlns:a16="http://schemas.microsoft.com/office/drawing/2014/main" id="{54C60506-2A11-EA43-EEFE-77D6D017415C}"/>
              </a:ext>
            </a:extLst>
          </p:cNvPr>
          <p:cNvSpPr txBox="1"/>
          <p:nvPr/>
        </p:nvSpPr>
        <p:spPr>
          <a:xfrm>
            <a:off x="6187220" y="2342272"/>
            <a:ext cx="11033980" cy="3016210"/>
          </a:xfrm>
          <a:prstGeom prst="rect">
            <a:avLst/>
          </a:prstGeom>
        </p:spPr>
        <p:txBody>
          <a:bodyPr wrap="square" lIns="0" tIns="0" rIns="0" bIns="0" rtlCol="0" anchor="t">
            <a:spAutoFit/>
          </a:bodyPr>
          <a:lstStyle/>
          <a:p>
            <a:pPr algn="just"/>
            <a:r>
              <a:rPr lang="ro-RO" sz="2800" b="0" i="0" dirty="0">
                <a:effectLst/>
                <a:latin typeface="Georgia" panose="02040502050405020303" pitchFamily="18" charset="0"/>
              </a:rPr>
              <a:t>Conceperea soluțiilor inteligente este o abilitate importantă pentru profesioniștii care promovează dezvoltarea regională și care sprijină dezvoltarea competențelor în întreaga Europă. Adoptând această mentalitate, profesioniștii sunt capabil să creeze soluții inovatoare, eficiente și sustenabile la provocările specifice regiunilor în care operează, contribuind în cele din urmă la dezvoltarea generală a Uniunii Europene.</a:t>
            </a:r>
            <a:endParaRPr lang="en-GB" sz="2800" b="0" i="0" dirty="0">
              <a:effectLst/>
              <a:latin typeface="Georgia" panose="02040502050405020303" pitchFamily="18" charset="0"/>
            </a:endParaRPr>
          </a:p>
        </p:txBody>
      </p:sp>
      <p:pic>
        <p:nvPicPr>
          <p:cNvPr id="3" name="Picture 2" descr="Free Maze Graphic photo and picture">
            <a:extLst>
              <a:ext uri="{FF2B5EF4-FFF2-40B4-BE49-F238E27FC236}">
                <a16:creationId xmlns:a16="http://schemas.microsoft.com/office/drawing/2014/main" id="{0917FAB8-DF44-B9BC-53CF-EDBD35805A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1730" y="2591218"/>
            <a:ext cx="4038600" cy="25146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5">
            <a:extLst>
              <a:ext uri="{FF2B5EF4-FFF2-40B4-BE49-F238E27FC236}">
                <a16:creationId xmlns:a16="http://schemas.microsoft.com/office/drawing/2014/main" id="{C9F33132-71B4-867D-C50E-785E5555565C}"/>
              </a:ext>
            </a:extLst>
          </p:cNvPr>
          <p:cNvPicPr>
            <a:picLocks noChangeAspect="1"/>
          </p:cNvPicPr>
          <p:nvPr/>
        </p:nvPicPr>
        <p:blipFill>
          <a:blip r:embed="rId3"/>
          <a:srcRect/>
          <a:stretch>
            <a:fillRect/>
          </a:stretch>
        </p:blipFill>
        <p:spPr>
          <a:xfrm>
            <a:off x="7086600" y="9208393"/>
            <a:ext cx="3710720" cy="779251"/>
          </a:xfrm>
          <a:prstGeom prst="rect">
            <a:avLst/>
          </a:prstGeom>
        </p:spPr>
      </p:pic>
      <p:pic>
        <p:nvPicPr>
          <p:cNvPr id="5" name="Picture 3">
            <a:extLst>
              <a:ext uri="{FF2B5EF4-FFF2-40B4-BE49-F238E27FC236}">
                <a16:creationId xmlns:a16="http://schemas.microsoft.com/office/drawing/2014/main" id="{11826195-C61D-F664-C826-4D18C786670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6" name="Picture 4">
            <a:extLst>
              <a:ext uri="{FF2B5EF4-FFF2-40B4-BE49-F238E27FC236}">
                <a16:creationId xmlns:a16="http://schemas.microsoft.com/office/drawing/2014/main" id="{17FD0590-72BA-688E-5547-53C856D98B40}"/>
              </a:ext>
            </a:extLst>
          </p:cNvPr>
          <p:cNvPicPr>
            <a:picLocks noChangeAspect="1"/>
          </p:cNvPicPr>
          <p:nvPr/>
        </p:nvPicPr>
        <p:blipFill>
          <a:blip r:embed="rId6"/>
          <a:srcRect/>
          <a:stretch>
            <a:fillRect/>
          </a:stretch>
        </p:blipFill>
        <p:spPr>
          <a:xfrm>
            <a:off x="16418708" y="0"/>
            <a:ext cx="1869292" cy="1869292"/>
          </a:xfrm>
          <a:prstGeom prst="rect">
            <a:avLst/>
          </a:prstGeom>
        </p:spPr>
      </p:pic>
      <p:sp>
        <p:nvSpPr>
          <p:cNvPr id="9" name="TextBox 8">
            <a:extLst>
              <a:ext uri="{FF2B5EF4-FFF2-40B4-BE49-F238E27FC236}">
                <a16:creationId xmlns:a16="http://schemas.microsoft.com/office/drawing/2014/main" id="{ACB21EE4-94D7-5AC5-71BD-D25C97D961D3}"/>
              </a:ext>
            </a:extLst>
          </p:cNvPr>
          <p:cNvSpPr txBox="1"/>
          <p:nvPr/>
        </p:nvSpPr>
        <p:spPr>
          <a:xfrm>
            <a:off x="2858483" y="5893026"/>
            <a:ext cx="11033980" cy="2677656"/>
          </a:xfrm>
          <a:prstGeom prst="rect">
            <a:avLst/>
          </a:prstGeom>
          <a:noFill/>
        </p:spPr>
        <p:txBody>
          <a:bodyPr wrap="square">
            <a:spAutoFit/>
          </a:bodyPr>
          <a:lstStyle/>
          <a:p>
            <a:pPr algn="just"/>
            <a:r>
              <a:rPr lang="ro-RO" sz="2800" dirty="0">
                <a:latin typeface="Georgia" panose="02040502050405020303" pitchFamily="18" charset="0"/>
              </a:rPr>
              <a:t>Elementul-cheie în conceperea soluțiilor inteligente este legat de disponibilitatea de a accepta schimbarea și inovarea, dar și de învățarea și adaptarea continuă la noile provocări. Curiozitatea, flexibilitatea și mentalitatea deschisă permit care de soluții inteligente și sustenabile, care să fie în beneficiul indivizilor și al comunităților. </a:t>
            </a:r>
            <a:endParaRPr lang="en-RO" sz="2800" dirty="0">
              <a:latin typeface="Georgia" panose="02040502050405020303" pitchFamily="18" charset="0"/>
            </a:endParaRPr>
          </a:p>
        </p:txBody>
      </p:sp>
      <p:pic>
        <p:nvPicPr>
          <p:cNvPr id="10" name="Picture 4">
            <a:extLst>
              <a:ext uri="{FF2B5EF4-FFF2-40B4-BE49-F238E27FC236}">
                <a16:creationId xmlns:a16="http://schemas.microsoft.com/office/drawing/2014/main" id="{769AC2AD-311A-4971-DB9C-E2EEEF1A60B1}"/>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4003760" y="6412054"/>
            <a:ext cx="1403660" cy="1277646"/>
          </a:xfrm>
          <a:prstGeom prst="rect">
            <a:avLst/>
          </a:prstGeom>
        </p:spPr>
      </p:pic>
      <p:pic>
        <p:nvPicPr>
          <p:cNvPr id="11" name="Picture 4">
            <a:extLst>
              <a:ext uri="{FF2B5EF4-FFF2-40B4-BE49-F238E27FC236}">
                <a16:creationId xmlns:a16="http://schemas.microsoft.com/office/drawing/2014/main" id="{C9B9B303-1EF7-5468-0E87-14D59819378B}"/>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343526" y="6377965"/>
            <a:ext cx="1403660" cy="1277646"/>
          </a:xfrm>
          <a:prstGeom prst="rect">
            <a:avLst/>
          </a:prstGeom>
        </p:spPr>
      </p:pic>
      <p:pic>
        <p:nvPicPr>
          <p:cNvPr id="12" name="Picture 32">
            <a:extLst>
              <a:ext uri="{FF2B5EF4-FFF2-40B4-BE49-F238E27FC236}">
                <a16:creationId xmlns:a16="http://schemas.microsoft.com/office/drawing/2014/main" id="{7F38DC0D-8D7F-9F89-790D-D325A7F2D5E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852805">
            <a:off x="6311967" y="-3461350"/>
            <a:ext cx="5364129" cy="5364129"/>
          </a:xfrm>
          <a:prstGeom prst="rect">
            <a:avLst/>
          </a:prstGeom>
        </p:spPr>
      </p:pic>
      <p:grpSp>
        <p:nvGrpSpPr>
          <p:cNvPr id="13" name="Group 36">
            <a:extLst>
              <a:ext uri="{FF2B5EF4-FFF2-40B4-BE49-F238E27FC236}">
                <a16:creationId xmlns:a16="http://schemas.microsoft.com/office/drawing/2014/main" id="{CD469171-A34B-8880-A70C-7ED843757B30}"/>
              </a:ext>
            </a:extLst>
          </p:cNvPr>
          <p:cNvGrpSpPr/>
          <p:nvPr/>
        </p:nvGrpSpPr>
        <p:grpSpPr>
          <a:xfrm>
            <a:off x="-855216" y="8822622"/>
            <a:ext cx="2900572" cy="807705"/>
            <a:chOff x="0" y="0"/>
            <a:chExt cx="3867430" cy="1076939"/>
          </a:xfrm>
        </p:grpSpPr>
        <p:pic>
          <p:nvPicPr>
            <p:cNvPr id="14" name="Picture 37">
              <a:extLst>
                <a:ext uri="{FF2B5EF4-FFF2-40B4-BE49-F238E27FC236}">
                  <a16:creationId xmlns:a16="http://schemas.microsoft.com/office/drawing/2014/main" id="{79C42560-CF98-CD2E-3391-563BE74A094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0" y="0"/>
              <a:ext cx="3867430" cy="618789"/>
            </a:xfrm>
            <a:prstGeom prst="rect">
              <a:avLst/>
            </a:prstGeom>
          </p:spPr>
        </p:pic>
        <p:pic>
          <p:nvPicPr>
            <p:cNvPr id="15" name="Picture 38">
              <a:extLst>
                <a:ext uri="{FF2B5EF4-FFF2-40B4-BE49-F238E27FC236}">
                  <a16:creationId xmlns:a16="http://schemas.microsoft.com/office/drawing/2014/main" id="{D9EBC219-DF19-3499-4B56-0B8D9C03AE5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0" y="458151"/>
              <a:ext cx="3867430" cy="618789"/>
            </a:xfrm>
            <a:prstGeom prst="rect">
              <a:avLst/>
            </a:prstGeom>
          </p:spPr>
        </p:pic>
      </p:grpSp>
      <p:sp>
        <p:nvSpPr>
          <p:cNvPr id="8" name="TextBox 9">
            <a:extLst>
              <a:ext uri="{FF2B5EF4-FFF2-40B4-BE49-F238E27FC236}">
                <a16:creationId xmlns:a16="http://schemas.microsoft.com/office/drawing/2014/main" id="{D00C46D1-AA36-7194-F5F6-34242A33063E}"/>
              </a:ext>
            </a:extLst>
          </p:cNvPr>
          <p:cNvSpPr txBox="1"/>
          <p:nvPr/>
        </p:nvSpPr>
        <p:spPr>
          <a:xfrm>
            <a:off x="3581400" y="1040828"/>
            <a:ext cx="12010543" cy="692497"/>
          </a:xfrm>
          <a:prstGeom prst="rect">
            <a:avLst/>
          </a:prstGeom>
        </p:spPr>
        <p:txBody>
          <a:bodyPr wrap="square" lIns="0" tIns="0" rIns="0" bIns="0" rtlCol="0" anchor="t">
            <a:spAutoFit/>
          </a:bodyPr>
          <a:lstStyle/>
          <a:p>
            <a:pPr>
              <a:lnSpc>
                <a:spcPts val="5449"/>
              </a:lnSpc>
            </a:pPr>
            <a:r>
              <a:rPr lang="ro-RO" sz="5400" b="1" spc="-48" dirty="0">
                <a:solidFill>
                  <a:srgbClr val="000000"/>
                </a:solidFill>
                <a:latin typeface="Georgia" panose="02040502050405020303" pitchFamily="18" charset="0"/>
              </a:rPr>
              <a:t>Conceperea soluțiilor inteligente</a:t>
            </a:r>
            <a:endParaRPr lang="en-US" sz="5400" b="1" dirty="0">
              <a:solidFill>
                <a:srgbClr val="000000"/>
              </a:solidFill>
              <a:latin typeface="Georgia" panose="02040502050405020303" pitchFamily="18" charset="0"/>
            </a:endParaRPr>
          </a:p>
        </p:txBody>
      </p:sp>
    </p:spTree>
    <p:extLst>
      <p:ext uri="{BB962C8B-B14F-4D97-AF65-F5344CB8AC3E}">
        <p14:creationId xmlns:p14="http://schemas.microsoft.com/office/powerpoint/2010/main" val="34204835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sp>
        <p:nvSpPr>
          <p:cNvPr id="3" name="TextBox 3"/>
          <p:cNvSpPr txBox="1"/>
          <p:nvPr/>
        </p:nvSpPr>
        <p:spPr>
          <a:xfrm>
            <a:off x="1784075" y="2828851"/>
            <a:ext cx="15741892" cy="4296048"/>
          </a:xfrm>
          <a:prstGeom prst="rect">
            <a:avLst/>
          </a:prstGeom>
        </p:spPr>
        <p:txBody>
          <a:bodyPr lIns="0" tIns="0" rIns="0" bIns="0" rtlCol="0" anchor="t">
            <a:spAutoFit/>
          </a:bodyPr>
          <a:lstStyle/>
          <a:p>
            <a:pPr algn="just">
              <a:lnSpc>
                <a:spcPts val="4619"/>
              </a:lnSpc>
            </a:pPr>
            <a:r>
              <a:rPr lang="ro-RO" sz="3200" spc="-49" dirty="0">
                <a:solidFill>
                  <a:srgbClr val="000000"/>
                </a:solidFill>
                <a:latin typeface="Georgia" panose="02040502050405020303" pitchFamily="18" charset="0"/>
              </a:rPr>
              <a:t>Sprijinul acordat de Comisia Europeană în realizarea acestui material nu implică susținerea conținuturilor, acestea reflectând doar poziția autorilor. Comisia nu poate fi trasă la răspundere pentru niciun fel de utilizare a informațiilor cuprinse în prezenta publicație.</a:t>
            </a:r>
            <a:r>
              <a:rPr lang="en-US" sz="3200" spc="-49" dirty="0">
                <a:solidFill>
                  <a:srgbClr val="000000"/>
                </a:solidFill>
                <a:latin typeface="Georgia" panose="02040502050405020303" pitchFamily="18" charset="0"/>
              </a:rPr>
              <a:t> </a:t>
            </a:r>
          </a:p>
          <a:p>
            <a:pPr algn="just">
              <a:lnSpc>
                <a:spcPts val="2380"/>
              </a:lnSpc>
            </a:pPr>
            <a:endParaRPr lang="en-US" sz="3200" spc="-49" dirty="0">
              <a:solidFill>
                <a:srgbClr val="000000"/>
              </a:solidFill>
              <a:latin typeface="Georgia" panose="02040502050405020303" pitchFamily="18" charset="0"/>
            </a:endParaRPr>
          </a:p>
          <a:p>
            <a:pPr algn="just">
              <a:lnSpc>
                <a:spcPts val="4619"/>
              </a:lnSpc>
            </a:pPr>
            <a:r>
              <a:rPr lang="ro-RO" sz="3200" spc="-49" dirty="0">
                <a:solidFill>
                  <a:srgbClr val="000000"/>
                </a:solidFill>
                <a:latin typeface="Georgia" panose="02040502050405020303" pitchFamily="18" charset="0"/>
              </a:rPr>
              <a:t>Nr. proiect</a:t>
            </a:r>
            <a:r>
              <a:rPr lang="en-US" sz="3200" spc="-49" dirty="0">
                <a:solidFill>
                  <a:srgbClr val="000000"/>
                </a:solidFill>
                <a:latin typeface="Georgia" panose="02040502050405020303" pitchFamily="18" charset="0"/>
              </a:rPr>
              <a:t>: 2021-1-RO01-KA220-VET-000028118</a:t>
            </a:r>
          </a:p>
          <a:p>
            <a:pPr algn="just">
              <a:lnSpc>
                <a:spcPts val="4619"/>
              </a:lnSpc>
            </a:pPr>
            <a:endParaRPr lang="en-US" sz="3299" spc="-49" dirty="0">
              <a:solidFill>
                <a:srgbClr val="000000"/>
              </a:solidFill>
              <a:latin typeface="Georgia" panose="02040502050405020303" pitchFamily="18" charset="0"/>
            </a:endParaRPr>
          </a:p>
          <a:p>
            <a:pPr>
              <a:lnSpc>
                <a:spcPts val="3499"/>
              </a:lnSpc>
            </a:pPr>
            <a:endParaRPr lang="en-US" sz="3299" spc="-49" dirty="0">
              <a:solidFill>
                <a:srgbClr val="000000"/>
              </a:solidFill>
              <a:latin typeface="Georgia" panose="02040502050405020303" pitchFamily="18" charset="0"/>
            </a:endParaRPr>
          </a:p>
        </p:txBody>
      </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4782433" y="7448371"/>
            <a:ext cx="11622266" cy="12388074"/>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185502">
            <a:off x="-3467133" y="353201"/>
            <a:ext cx="4352147" cy="4346443"/>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7379619">
            <a:off x="3146606" y="8906714"/>
            <a:ext cx="5810576" cy="5802961"/>
          </a:xfrm>
          <a:prstGeom prst="rect">
            <a:avLst/>
          </a:prstGeom>
        </p:spPr>
      </p:pic>
      <p:pic>
        <p:nvPicPr>
          <p:cNvPr id="8" name="Picture 8"/>
          <p:cNvPicPr>
            <a:picLocks noChangeAspect="1"/>
          </p:cNvPicPr>
          <p:nvPr/>
        </p:nvPicPr>
        <p:blipFill>
          <a:blip r:embed="rId10"/>
          <a:srcRect/>
          <a:stretch>
            <a:fillRect/>
          </a:stretch>
        </p:blipFill>
        <p:spPr>
          <a:xfrm>
            <a:off x="16418708" y="0"/>
            <a:ext cx="1869292" cy="1869292"/>
          </a:xfrm>
          <a:prstGeom prst="rect">
            <a:avLst/>
          </a:prstGeom>
        </p:spPr>
      </p:pic>
      <p:pic>
        <p:nvPicPr>
          <p:cNvPr id="9" name="Picture 9"/>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8947194">
            <a:off x="13506859" y="7477485"/>
            <a:ext cx="5364129" cy="5364129"/>
          </a:xfrm>
          <a:prstGeom prst="rect">
            <a:avLst/>
          </a:prstGeom>
        </p:spPr>
      </p:pic>
      <p:pic>
        <p:nvPicPr>
          <p:cNvPr id="10" name="Picture 10"/>
          <p:cNvPicPr>
            <a:picLocks noChangeAspect="1"/>
          </p:cNvPicPr>
          <p:nvPr/>
        </p:nvPicPr>
        <p:blipFill>
          <a:blip r:embed="rId13"/>
          <a:srcRect/>
          <a:stretch>
            <a:fillRect/>
          </a:stretch>
        </p:blipFill>
        <p:spPr>
          <a:xfrm>
            <a:off x="1784075" y="6481135"/>
            <a:ext cx="7870946" cy="1652899"/>
          </a:xfrm>
          <a:prstGeom prst="rect">
            <a:avLst/>
          </a:prstGeom>
        </p:spPr>
      </p:pic>
      <p:pic>
        <p:nvPicPr>
          <p:cNvPr id="11" name="Picture 11"/>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6632729">
            <a:off x="15049004" y="4145049"/>
            <a:ext cx="4881157" cy="4874760"/>
          </a:xfrm>
          <a:prstGeom prst="rect">
            <a:avLst/>
          </a:prstGeom>
        </p:spPr>
      </p:pic>
      <p:grpSp>
        <p:nvGrpSpPr>
          <p:cNvPr id="12" name="Group 12"/>
          <p:cNvGrpSpPr/>
          <p:nvPr/>
        </p:nvGrpSpPr>
        <p:grpSpPr>
          <a:xfrm>
            <a:off x="13890147" y="6582429"/>
            <a:ext cx="2900572" cy="807705"/>
            <a:chOff x="0" y="0"/>
            <a:chExt cx="3867430" cy="1076939"/>
          </a:xfrm>
        </p:grpSpPr>
        <p:pic>
          <p:nvPicPr>
            <p:cNvPr id="13" name="Picture 13"/>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0" y="0"/>
              <a:ext cx="3867430" cy="618789"/>
            </a:xfrm>
            <a:prstGeom prst="rect">
              <a:avLst/>
            </a:prstGeom>
          </p:spPr>
        </p:pic>
        <p:pic>
          <p:nvPicPr>
            <p:cNvPr id="14" name="Picture 14"/>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0" y="458151"/>
              <a:ext cx="3867430" cy="618789"/>
            </a:xfrm>
            <a:prstGeom prst="rect">
              <a:avLst/>
            </a:prstGeom>
          </p:spPr>
        </p:pic>
      </p:grpSp>
      <p:sp>
        <p:nvSpPr>
          <p:cNvPr id="15" name="TextBox 2">
            <a:extLst>
              <a:ext uri="{FF2B5EF4-FFF2-40B4-BE49-F238E27FC236}">
                <a16:creationId xmlns:a16="http://schemas.microsoft.com/office/drawing/2014/main" id="{8A2B582E-014D-936D-B860-00284A7A8220}"/>
              </a:ext>
            </a:extLst>
          </p:cNvPr>
          <p:cNvSpPr txBox="1"/>
          <p:nvPr/>
        </p:nvSpPr>
        <p:spPr>
          <a:xfrm>
            <a:off x="1784074" y="1894978"/>
            <a:ext cx="10560325" cy="692497"/>
          </a:xfrm>
          <a:prstGeom prst="rect">
            <a:avLst/>
          </a:prstGeom>
        </p:spPr>
        <p:txBody>
          <a:bodyPr wrap="square" lIns="0" tIns="0" rIns="0" bIns="0" rtlCol="0" anchor="t">
            <a:spAutoFit/>
          </a:bodyPr>
          <a:lstStyle/>
          <a:p>
            <a:pPr>
              <a:lnSpc>
                <a:spcPts val="5449"/>
              </a:lnSpc>
            </a:pPr>
            <a:r>
              <a:rPr lang="ro-RO" sz="5400" b="1" dirty="0">
                <a:solidFill>
                  <a:srgbClr val="000000"/>
                </a:solidFill>
                <a:latin typeface="Georgia" panose="02040502050405020303" pitchFamily="18" charset="0"/>
              </a:rPr>
              <a:t>Declinarea responsabilității</a:t>
            </a:r>
            <a:endParaRPr lang="en-US" sz="5400" b="1" dirty="0">
              <a:solidFill>
                <a:srgbClr val="000000"/>
              </a:solidFill>
              <a:latin typeface="Georgia" panose="02040502050405020303" pitchFamily="18"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9B55EF-0D9C-7BBD-351A-F8C46F8235EF}"/>
              </a:ext>
            </a:extLst>
          </p:cNvPr>
          <p:cNvSpPr txBox="1"/>
          <p:nvPr/>
        </p:nvSpPr>
        <p:spPr>
          <a:xfrm>
            <a:off x="457200" y="2654968"/>
            <a:ext cx="6757737" cy="1107996"/>
          </a:xfrm>
          <a:prstGeom prst="rect">
            <a:avLst/>
          </a:prstGeom>
          <a:noFill/>
        </p:spPr>
        <p:txBody>
          <a:bodyPr wrap="square">
            <a:spAutoFit/>
          </a:bodyPr>
          <a:lstStyle/>
          <a:p>
            <a:pPr algn="just"/>
            <a:r>
              <a:rPr lang="ro-RO" sz="2200" dirty="0">
                <a:latin typeface="Georgia" panose="02040502050405020303" pitchFamily="18" charset="0"/>
              </a:rPr>
              <a:t>Conceperea de soluții inteligente reprezintă procesul de identificare și implementare a unor soluții inovatoare și eficiente la probleme complexe.</a:t>
            </a:r>
            <a:endParaRPr lang="en-RO" sz="2200" dirty="0">
              <a:latin typeface="Georgia" panose="02040502050405020303" pitchFamily="18" charset="0"/>
            </a:endParaRPr>
          </a:p>
        </p:txBody>
      </p:sp>
      <p:pic>
        <p:nvPicPr>
          <p:cNvPr id="4" name="Picture 5">
            <a:extLst>
              <a:ext uri="{FF2B5EF4-FFF2-40B4-BE49-F238E27FC236}">
                <a16:creationId xmlns:a16="http://schemas.microsoft.com/office/drawing/2014/main" id="{C69E3AE4-3535-4273-1DC5-578B2C78A28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214937" y="2628900"/>
            <a:ext cx="3300663" cy="3907548"/>
          </a:xfrm>
          <a:prstGeom prst="rect">
            <a:avLst/>
          </a:prstGeom>
        </p:spPr>
      </p:pic>
      <p:pic>
        <p:nvPicPr>
          <p:cNvPr id="5" name="Picture 5">
            <a:extLst>
              <a:ext uri="{FF2B5EF4-FFF2-40B4-BE49-F238E27FC236}">
                <a16:creationId xmlns:a16="http://schemas.microsoft.com/office/drawing/2014/main" id="{FE8174FA-25A6-CFBE-67C4-A777250D4BE9}"/>
              </a:ext>
            </a:extLst>
          </p:cNvPr>
          <p:cNvPicPr>
            <a:picLocks noChangeAspect="1"/>
          </p:cNvPicPr>
          <p:nvPr/>
        </p:nvPicPr>
        <p:blipFill>
          <a:blip r:embed="rId4"/>
          <a:srcRect/>
          <a:stretch>
            <a:fillRect/>
          </a:stretch>
        </p:blipFill>
        <p:spPr>
          <a:xfrm>
            <a:off x="7870030" y="9245916"/>
            <a:ext cx="3710720" cy="779251"/>
          </a:xfrm>
          <a:prstGeom prst="rect">
            <a:avLst/>
          </a:prstGeom>
        </p:spPr>
      </p:pic>
      <p:pic>
        <p:nvPicPr>
          <p:cNvPr id="6" name="Picture 4">
            <a:extLst>
              <a:ext uri="{FF2B5EF4-FFF2-40B4-BE49-F238E27FC236}">
                <a16:creationId xmlns:a16="http://schemas.microsoft.com/office/drawing/2014/main" id="{C2C43E10-CD33-3670-8E02-686EDD41FEB5}"/>
              </a:ext>
            </a:extLst>
          </p:cNvPr>
          <p:cNvPicPr>
            <a:picLocks noChangeAspect="1"/>
          </p:cNvPicPr>
          <p:nvPr/>
        </p:nvPicPr>
        <p:blipFill>
          <a:blip r:embed="rId5"/>
          <a:srcRect/>
          <a:stretch>
            <a:fillRect/>
          </a:stretch>
        </p:blipFill>
        <p:spPr>
          <a:xfrm>
            <a:off x="16418708" y="0"/>
            <a:ext cx="1869292" cy="1869292"/>
          </a:xfrm>
          <a:prstGeom prst="rect">
            <a:avLst/>
          </a:prstGeom>
        </p:spPr>
      </p:pic>
      <p:sp>
        <p:nvSpPr>
          <p:cNvPr id="8" name="TextBox 7">
            <a:extLst>
              <a:ext uri="{FF2B5EF4-FFF2-40B4-BE49-F238E27FC236}">
                <a16:creationId xmlns:a16="http://schemas.microsoft.com/office/drawing/2014/main" id="{7E1738D5-9CEB-0C75-8FEE-791DE6C50C53}"/>
              </a:ext>
            </a:extLst>
          </p:cNvPr>
          <p:cNvSpPr txBox="1"/>
          <p:nvPr/>
        </p:nvSpPr>
        <p:spPr>
          <a:xfrm>
            <a:off x="457200" y="4178587"/>
            <a:ext cx="6757736" cy="1107996"/>
          </a:xfrm>
          <a:prstGeom prst="rect">
            <a:avLst/>
          </a:prstGeom>
          <a:noFill/>
        </p:spPr>
        <p:txBody>
          <a:bodyPr wrap="square">
            <a:spAutoFit/>
          </a:bodyPr>
          <a:lstStyle/>
          <a:p>
            <a:pPr algn="just"/>
            <a:r>
              <a:rPr lang="ro-RO" sz="2200" dirty="0">
                <a:latin typeface="Georgia" panose="02040502050405020303" pitchFamily="18" charset="0"/>
              </a:rPr>
              <a:t>Implică o abordare sistematică și strategică a rezolvării problemelor, utilizând gândirea critică, creativitatea și abilitățile analitice. </a:t>
            </a:r>
            <a:endParaRPr lang="en-RO" sz="2200" dirty="0">
              <a:latin typeface="Georgia" panose="02040502050405020303" pitchFamily="18" charset="0"/>
            </a:endParaRPr>
          </a:p>
        </p:txBody>
      </p:sp>
      <p:sp>
        <p:nvSpPr>
          <p:cNvPr id="10" name="TextBox 9">
            <a:extLst>
              <a:ext uri="{FF2B5EF4-FFF2-40B4-BE49-F238E27FC236}">
                <a16:creationId xmlns:a16="http://schemas.microsoft.com/office/drawing/2014/main" id="{C2FA2FEF-60C9-54AA-7E0C-EF2FCA2A8489}"/>
              </a:ext>
            </a:extLst>
          </p:cNvPr>
          <p:cNvSpPr txBox="1"/>
          <p:nvPr/>
        </p:nvSpPr>
        <p:spPr>
          <a:xfrm>
            <a:off x="457200" y="5636264"/>
            <a:ext cx="6757736" cy="1107996"/>
          </a:xfrm>
          <a:prstGeom prst="rect">
            <a:avLst/>
          </a:prstGeom>
          <a:noFill/>
        </p:spPr>
        <p:txBody>
          <a:bodyPr wrap="square">
            <a:spAutoFit/>
          </a:bodyPr>
          <a:lstStyle/>
          <a:p>
            <a:pPr algn="just"/>
            <a:r>
              <a:rPr lang="ro-RO" sz="2200" dirty="0">
                <a:latin typeface="Georgia" panose="02040502050405020303" pitchFamily="18" charset="0"/>
              </a:rPr>
              <a:t>Conceperea soluțiilor inteligente necesită o abordare deschisă, în care indivizii sunt dispuși să conteste ipotezele și să exploreze perspective diferite.</a:t>
            </a:r>
            <a:endParaRPr lang="en-RO" sz="2200" dirty="0">
              <a:latin typeface="Georgia" panose="02040502050405020303" pitchFamily="18" charset="0"/>
            </a:endParaRPr>
          </a:p>
        </p:txBody>
      </p:sp>
      <p:sp>
        <p:nvSpPr>
          <p:cNvPr id="12" name="TextBox 11">
            <a:extLst>
              <a:ext uri="{FF2B5EF4-FFF2-40B4-BE49-F238E27FC236}">
                <a16:creationId xmlns:a16="http://schemas.microsoft.com/office/drawing/2014/main" id="{65FB57F6-C119-522E-EF0A-560B7058026A}"/>
              </a:ext>
            </a:extLst>
          </p:cNvPr>
          <p:cNvSpPr txBox="1"/>
          <p:nvPr/>
        </p:nvSpPr>
        <p:spPr>
          <a:xfrm>
            <a:off x="10668000" y="2654968"/>
            <a:ext cx="7162800" cy="1107996"/>
          </a:xfrm>
          <a:prstGeom prst="rect">
            <a:avLst/>
          </a:prstGeom>
          <a:noFill/>
        </p:spPr>
        <p:txBody>
          <a:bodyPr wrap="square">
            <a:spAutoFit/>
          </a:bodyPr>
          <a:lstStyle/>
          <a:p>
            <a:pPr algn="just"/>
            <a:r>
              <a:rPr lang="ro-RO" sz="2200" dirty="0">
                <a:latin typeface="Georgia" panose="02040502050405020303" pitchFamily="18" charset="0"/>
              </a:rPr>
              <a:t>Este adesea implementată în domenii precum ingineria, tehnologia, afacerile și sustenabilitatea, în care identificarea de soluții eficiente și eficace este esențială. </a:t>
            </a:r>
            <a:endParaRPr lang="en-RO" sz="2200" dirty="0">
              <a:latin typeface="Georgia" panose="02040502050405020303" pitchFamily="18" charset="0"/>
            </a:endParaRPr>
          </a:p>
        </p:txBody>
      </p:sp>
      <p:sp>
        <p:nvSpPr>
          <p:cNvPr id="16" name="TextBox 15">
            <a:extLst>
              <a:ext uri="{FF2B5EF4-FFF2-40B4-BE49-F238E27FC236}">
                <a16:creationId xmlns:a16="http://schemas.microsoft.com/office/drawing/2014/main" id="{C24FB0FA-E123-0865-E94A-FC0928104F31}"/>
              </a:ext>
            </a:extLst>
          </p:cNvPr>
          <p:cNvSpPr txBox="1"/>
          <p:nvPr/>
        </p:nvSpPr>
        <p:spPr>
          <a:xfrm>
            <a:off x="10691813" y="4103641"/>
            <a:ext cx="7010400" cy="1446550"/>
          </a:xfrm>
          <a:prstGeom prst="rect">
            <a:avLst/>
          </a:prstGeom>
          <a:noFill/>
        </p:spPr>
        <p:txBody>
          <a:bodyPr wrap="square">
            <a:spAutoFit/>
          </a:bodyPr>
          <a:lstStyle/>
          <a:p>
            <a:pPr algn="just"/>
            <a:r>
              <a:rPr lang="ro-RO" sz="2200" dirty="0">
                <a:latin typeface="Georgia" panose="02040502050405020303" pitchFamily="18" charset="0"/>
              </a:rPr>
              <a:t>Conceperea soluțiilor inteligente se axează, deopotrivă, pe colaborare și lucru în echipă, deoarece indivizii cu pregătiri și seturi de competențe diferite pot aduce contribuții unice în rezolvarea unei probleme. </a:t>
            </a:r>
            <a:endParaRPr lang="en-RO" sz="2200" dirty="0">
              <a:latin typeface="Georgia" panose="02040502050405020303" pitchFamily="18" charset="0"/>
            </a:endParaRPr>
          </a:p>
        </p:txBody>
      </p:sp>
      <p:sp>
        <p:nvSpPr>
          <p:cNvPr id="18" name="TextBox 17">
            <a:extLst>
              <a:ext uri="{FF2B5EF4-FFF2-40B4-BE49-F238E27FC236}">
                <a16:creationId xmlns:a16="http://schemas.microsoft.com/office/drawing/2014/main" id="{8C15C33B-A885-C050-8440-130CAA9F122E}"/>
              </a:ext>
            </a:extLst>
          </p:cNvPr>
          <p:cNvSpPr txBox="1"/>
          <p:nvPr/>
        </p:nvSpPr>
        <p:spPr>
          <a:xfrm>
            <a:off x="10666243" y="5640038"/>
            <a:ext cx="7010399" cy="1785104"/>
          </a:xfrm>
          <a:prstGeom prst="rect">
            <a:avLst/>
          </a:prstGeom>
          <a:noFill/>
        </p:spPr>
        <p:txBody>
          <a:bodyPr wrap="square">
            <a:spAutoFit/>
          </a:bodyPr>
          <a:lstStyle/>
          <a:p>
            <a:pPr algn="just"/>
            <a:r>
              <a:rPr lang="ro-RO" sz="2200" dirty="0">
                <a:latin typeface="Georgia" panose="02040502050405020303" pitchFamily="18" charset="0"/>
              </a:rPr>
              <a:t>Pe fondul complexității crescute a provocărilor moderne, conceperea soluțiilor inteligente capătă o importanță majoră, permițând abordarea problemelor într-o manieră eficientă și eficace și construind, în cele din urmă, o lume mai bună pentru toți. </a:t>
            </a:r>
            <a:endParaRPr lang="en-RO" sz="2200" dirty="0">
              <a:latin typeface="Georgia" panose="02040502050405020303" pitchFamily="18" charset="0"/>
            </a:endParaRPr>
          </a:p>
        </p:txBody>
      </p:sp>
      <p:pic>
        <p:nvPicPr>
          <p:cNvPr id="20" name="Picture 3">
            <a:extLst>
              <a:ext uri="{FF2B5EF4-FFF2-40B4-BE49-F238E27FC236}">
                <a16:creationId xmlns:a16="http://schemas.microsoft.com/office/drawing/2014/main" id="{45123200-A8BF-1E58-4878-FD43F40F2D6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836636">
            <a:off x="0" y="-2006961"/>
            <a:ext cx="3334026" cy="3588482"/>
          </a:xfrm>
          <a:prstGeom prst="rect">
            <a:avLst/>
          </a:prstGeom>
        </p:spPr>
      </p:pic>
      <p:pic>
        <p:nvPicPr>
          <p:cNvPr id="21" name="Picture 24">
            <a:extLst>
              <a:ext uri="{FF2B5EF4-FFF2-40B4-BE49-F238E27FC236}">
                <a16:creationId xmlns:a16="http://schemas.microsoft.com/office/drawing/2014/main" id="{3186A36D-9A1B-A09F-66B2-D76907F2426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832057" y="7475621"/>
            <a:ext cx="2767262" cy="1006756"/>
          </a:xfrm>
          <a:prstGeom prst="rect">
            <a:avLst/>
          </a:prstGeom>
        </p:spPr>
      </p:pic>
      <p:sp>
        <p:nvSpPr>
          <p:cNvPr id="2" name="TextBox 9">
            <a:extLst>
              <a:ext uri="{FF2B5EF4-FFF2-40B4-BE49-F238E27FC236}">
                <a16:creationId xmlns:a16="http://schemas.microsoft.com/office/drawing/2014/main" id="{F6666DB0-6CDB-61D4-EE87-20F6046C23C6}"/>
              </a:ext>
            </a:extLst>
          </p:cNvPr>
          <p:cNvSpPr txBox="1"/>
          <p:nvPr/>
        </p:nvSpPr>
        <p:spPr>
          <a:xfrm>
            <a:off x="3581400" y="1040828"/>
            <a:ext cx="12010543" cy="692497"/>
          </a:xfrm>
          <a:prstGeom prst="rect">
            <a:avLst/>
          </a:prstGeom>
        </p:spPr>
        <p:txBody>
          <a:bodyPr wrap="square" lIns="0" tIns="0" rIns="0" bIns="0" rtlCol="0" anchor="t">
            <a:spAutoFit/>
          </a:bodyPr>
          <a:lstStyle/>
          <a:p>
            <a:pPr>
              <a:lnSpc>
                <a:spcPts val="5449"/>
              </a:lnSpc>
            </a:pPr>
            <a:r>
              <a:rPr lang="ro-RO" sz="5400" b="1" spc="-48" dirty="0">
                <a:solidFill>
                  <a:srgbClr val="000000"/>
                </a:solidFill>
                <a:latin typeface="Georgia" panose="02040502050405020303" pitchFamily="18" charset="0"/>
              </a:rPr>
              <a:t>Conceperea soluțiilor inteligente</a:t>
            </a:r>
            <a:endParaRPr lang="en-US" sz="5400" b="1" dirty="0">
              <a:solidFill>
                <a:srgbClr val="000000"/>
              </a:solidFill>
              <a:latin typeface="Georgia" panose="02040502050405020303" pitchFamily="18" charset="0"/>
            </a:endParaRPr>
          </a:p>
        </p:txBody>
      </p:sp>
    </p:spTree>
    <p:extLst>
      <p:ext uri="{BB962C8B-B14F-4D97-AF65-F5344CB8AC3E}">
        <p14:creationId xmlns:p14="http://schemas.microsoft.com/office/powerpoint/2010/main" val="17881508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6311071" y="9974892"/>
            <a:ext cx="8717938" cy="9292376"/>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sp>
        <p:nvSpPr>
          <p:cNvPr id="12" name="TextBox 9">
            <a:extLst>
              <a:ext uri="{FF2B5EF4-FFF2-40B4-BE49-F238E27FC236}">
                <a16:creationId xmlns:a16="http://schemas.microsoft.com/office/drawing/2014/main" id="{8C08ECAC-1909-B53D-8649-EC1E2F633D85}"/>
              </a:ext>
            </a:extLst>
          </p:cNvPr>
          <p:cNvSpPr txBox="1"/>
          <p:nvPr/>
        </p:nvSpPr>
        <p:spPr>
          <a:xfrm>
            <a:off x="3883473" y="3461231"/>
            <a:ext cx="12496800" cy="5539978"/>
          </a:xfrm>
          <a:prstGeom prst="rect">
            <a:avLst/>
          </a:prstGeom>
        </p:spPr>
        <p:txBody>
          <a:bodyPr wrap="square" lIns="0" tIns="0" rIns="0" bIns="0" rtlCol="0" anchor="t">
            <a:spAutoFit/>
          </a:bodyPr>
          <a:lstStyle/>
          <a:p>
            <a:pPr marL="457200" indent="-457200" algn="just">
              <a:buFont typeface="+mj-lt"/>
              <a:buAutoNum type="arabicPeriod"/>
            </a:pPr>
            <a:r>
              <a:rPr lang="ro-RO" sz="2400" b="0" i="1" dirty="0">
                <a:solidFill>
                  <a:srgbClr val="374151"/>
                </a:solidFill>
                <a:effectLst/>
                <a:latin typeface="Georgia" panose="02040502050405020303" pitchFamily="18" charset="0"/>
              </a:rPr>
              <a:t>Definiți problema</a:t>
            </a:r>
            <a:r>
              <a:rPr lang="ro-RO" sz="2400" b="0" i="0" dirty="0">
                <a:solidFill>
                  <a:srgbClr val="374151"/>
                </a:solidFill>
                <a:effectLst/>
                <a:latin typeface="Georgia" panose="02040502050405020303" pitchFamily="18" charset="0"/>
              </a:rPr>
              <a:t>: Identificați și definiți cât se poate de clar problema pe care încercați să o rezolvați. </a:t>
            </a:r>
            <a:endParaRPr lang="en-GB" sz="1000" b="0" i="0" dirty="0">
              <a:solidFill>
                <a:srgbClr val="374151"/>
              </a:solidFill>
              <a:effectLst/>
              <a:latin typeface="Georgia" panose="02040502050405020303" pitchFamily="18" charset="0"/>
            </a:endParaRPr>
          </a:p>
          <a:p>
            <a:pPr marL="457200" indent="-457200" algn="just">
              <a:buFont typeface="+mj-lt"/>
              <a:buAutoNum type="arabicPeriod"/>
            </a:pPr>
            <a:r>
              <a:rPr lang="ro-RO" sz="2400" b="0" i="1" dirty="0">
                <a:solidFill>
                  <a:srgbClr val="374151"/>
                </a:solidFill>
                <a:effectLst/>
                <a:latin typeface="Georgia" panose="02040502050405020303" pitchFamily="18" charset="0"/>
              </a:rPr>
              <a:t>Adunați informații</a:t>
            </a:r>
            <a:r>
              <a:rPr lang="ro-RO" sz="2400" b="0" i="0" dirty="0">
                <a:solidFill>
                  <a:srgbClr val="374151"/>
                </a:solidFill>
                <a:effectLst/>
                <a:latin typeface="Georgia" panose="02040502050405020303" pitchFamily="18" charset="0"/>
              </a:rPr>
              <a:t>: Întreprindeți cercetări și adunați date legate de problemă și relevante pentru tendințele din industrie. </a:t>
            </a:r>
            <a:endParaRPr lang="en-GB" sz="1000" b="0" i="0" dirty="0">
              <a:solidFill>
                <a:srgbClr val="374151"/>
              </a:solidFill>
              <a:effectLst/>
              <a:latin typeface="Georgia" panose="02040502050405020303" pitchFamily="18" charset="0"/>
            </a:endParaRPr>
          </a:p>
          <a:p>
            <a:pPr marL="457200" indent="-457200" algn="just">
              <a:buFont typeface="+mj-lt"/>
              <a:buAutoNum type="arabicPeriod"/>
            </a:pPr>
            <a:r>
              <a:rPr lang="en-GB" sz="2400" b="0" i="1" dirty="0">
                <a:solidFill>
                  <a:srgbClr val="374151"/>
                </a:solidFill>
                <a:effectLst/>
                <a:latin typeface="Georgia" panose="02040502050405020303" pitchFamily="18" charset="0"/>
              </a:rPr>
              <a:t>Brainstorm</a:t>
            </a:r>
            <a:r>
              <a:rPr lang="ro-RO" sz="2400" b="0" i="1" dirty="0" err="1">
                <a:solidFill>
                  <a:srgbClr val="374151"/>
                </a:solidFill>
                <a:effectLst/>
                <a:latin typeface="Georgia" panose="02040502050405020303" pitchFamily="18" charset="0"/>
              </a:rPr>
              <a:t>ing</a:t>
            </a:r>
            <a:r>
              <a:rPr lang="en-GB" sz="2400" b="0" i="0" dirty="0">
                <a:solidFill>
                  <a:srgbClr val="374151"/>
                </a:solidFill>
                <a:effectLst/>
                <a:latin typeface="Georgia" panose="02040502050405020303" pitchFamily="18" charset="0"/>
              </a:rPr>
              <a:t>: </a:t>
            </a:r>
            <a:r>
              <a:rPr lang="ro-RO" sz="2400" b="0" i="0" dirty="0">
                <a:solidFill>
                  <a:srgbClr val="374151"/>
                </a:solidFill>
                <a:effectLst/>
                <a:latin typeface="Georgia" panose="02040502050405020303" pitchFamily="18" charset="0"/>
              </a:rPr>
              <a:t>Încercați să faceți brainstorming și să generați multiple idei și soluții potențiale. Încurajați diversitatea perspectivelor și gândirea inovatoare. </a:t>
            </a:r>
            <a:endParaRPr lang="en-GB" sz="1000" b="0" i="0" dirty="0">
              <a:solidFill>
                <a:srgbClr val="374151"/>
              </a:solidFill>
              <a:effectLst/>
              <a:latin typeface="Georgia" panose="02040502050405020303" pitchFamily="18" charset="0"/>
            </a:endParaRPr>
          </a:p>
          <a:p>
            <a:pPr marL="457200" indent="-457200" algn="just">
              <a:buFont typeface="+mj-lt"/>
              <a:buAutoNum type="arabicPeriod"/>
            </a:pPr>
            <a:r>
              <a:rPr lang="ro-RO" sz="2400" b="0" i="1" dirty="0">
                <a:solidFill>
                  <a:srgbClr val="374151"/>
                </a:solidFill>
                <a:effectLst/>
                <a:latin typeface="Georgia" panose="02040502050405020303" pitchFamily="18" charset="0"/>
              </a:rPr>
              <a:t>Evaluați opțiunile</a:t>
            </a:r>
            <a:r>
              <a:rPr lang="ro-RO" sz="2400" b="0" i="0" dirty="0">
                <a:solidFill>
                  <a:srgbClr val="374151"/>
                </a:solidFill>
                <a:effectLst/>
                <a:latin typeface="Georgia" panose="02040502050405020303" pitchFamily="18" charset="0"/>
              </a:rPr>
              <a:t>: Analizați potențialele soluții și determinați fezabilitatea, impactul și riscurile asociate acestora. </a:t>
            </a:r>
            <a:endParaRPr lang="en-GB" sz="1000" b="0" i="0" dirty="0">
              <a:solidFill>
                <a:srgbClr val="374151"/>
              </a:solidFill>
              <a:effectLst/>
              <a:latin typeface="Georgia" panose="02040502050405020303" pitchFamily="18" charset="0"/>
            </a:endParaRPr>
          </a:p>
          <a:p>
            <a:pPr marL="457200" indent="-457200" algn="just">
              <a:buFont typeface="+mj-lt"/>
              <a:buAutoNum type="arabicPeriod"/>
            </a:pPr>
            <a:r>
              <a:rPr lang="ro-RO" sz="2400" b="0" i="1" dirty="0">
                <a:solidFill>
                  <a:srgbClr val="374151"/>
                </a:solidFill>
                <a:effectLst/>
                <a:latin typeface="Georgia" panose="02040502050405020303" pitchFamily="18" charset="0"/>
              </a:rPr>
              <a:t>Luați o decizie</a:t>
            </a:r>
            <a:r>
              <a:rPr lang="ro-RO" sz="2400" b="0" i="0" dirty="0">
                <a:solidFill>
                  <a:srgbClr val="374151"/>
                </a:solidFill>
                <a:effectLst/>
                <a:latin typeface="Georgia" panose="02040502050405020303" pitchFamily="18" charset="0"/>
              </a:rPr>
              <a:t>: În baza evaluării anterioare, decideți care este cea mai bună soluție și care este cel mai bun plan de implementare.</a:t>
            </a:r>
            <a:endParaRPr lang="en-GB" sz="1000" b="0" i="0" dirty="0">
              <a:solidFill>
                <a:srgbClr val="374151"/>
              </a:solidFill>
              <a:effectLst/>
              <a:latin typeface="Georgia" panose="02040502050405020303" pitchFamily="18" charset="0"/>
            </a:endParaRPr>
          </a:p>
          <a:p>
            <a:pPr marL="457200" indent="-457200" algn="just">
              <a:buFont typeface="+mj-lt"/>
              <a:buAutoNum type="arabicPeriod"/>
            </a:pPr>
            <a:r>
              <a:rPr lang="ro-RO" sz="2400" b="0" i="1" dirty="0">
                <a:solidFill>
                  <a:srgbClr val="374151"/>
                </a:solidFill>
                <a:effectLst/>
                <a:latin typeface="Georgia" panose="02040502050405020303" pitchFamily="18" charset="0"/>
              </a:rPr>
              <a:t>Monitorizați progresul</a:t>
            </a:r>
            <a:r>
              <a:rPr lang="ro-RO" sz="2400" b="0" i="0" dirty="0">
                <a:solidFill>
                  <a:srgbClr val="374151"/>
                </a:solidFill>
                <a:effectLst/>
                <a:latin typeface="Georgia" panose="02040502050405020303" pitchFamily="18" charset="0"/>
              </a:rPr>
              <a:t>: Urmăriți constant progresul și stabiliți dacă soluția funcționează conform planului. În caz contrar, fiți pregătit să faceți ajustări sau să aveți în vedere soluții alternative. </a:t>
            </a:r>
            <a:endParaRPr lang="en-GB" sz="1000" b="0" i="0" dirty="0">
              <a:solidFill>
                <a:srgbClr val="374151"/>
              </a:solidFill>
              <a:effectLst/>
              <a:latin typeface="Georgia" panose="02040502050405020303" pitchFamily="18" charset="0"/>
            </a:endParaRPr>
          </a:p>
          <a:p>
            <a:pPr marL="457200" indent="-457200" algn="just">
              <a:buFont typeface="+mj-lt"/>
              <a:buAutoNum type="arabicPeriod"/>
            </a:pPr>
            <a:r>
              <a:rPr lang="ro-RO" sz="2400" b="0" i="1" dirty="0">
                <a:solidFill>
                  <a:srgbClr val="374151"/>
                </a:solidFill>
                <a:effectLst/>
                <a:latin typeface="Georgia" panose="02040502050405020303" pitchFamily="18" charset="0"/>
              </a:rPr>
              <a:t>Îmbunătățiți constant</a:t>
            </a:r>
            <a:r>
              <a:rPr lang="ro-RO" sz="2400" b="0" i="0" dirty="0">
                <a:solidFill>
                  <a:srgbClr val="374151"/>
                </a:solidFill>
                <a:effectLst/>
                <a:latin typeface="Georgia" panose="02040502050405020303" pitchFamily="18" charset="0"/>
              </a:rPr>
              <a:t>: Evaluați și îmbunătățiți continuu soluția, adaptându-vă la circumstanțele în schimbare și învățând din experiențele anterioare.</a:t>
            </a:r>
            <a:endParaRPr lang="en-GB" sz="2400" b="0" i="0" dirty="0">
              <a:solidFill>
                <a:srgbClr val="374151"/>
              </a:solidFill>
              <a:effectLst/>
              <a:latin typeface="Georgia" panose="02040502050405020303" pitchFamily="18" charset="0"/>
            </a:endParaRPr>
          </a:p>
        </p:txBody>
      </p:sp>
      <p:pic>
        <p:nvPicPr>
          <p:cNvPr id="7" name="Picture 10">
            <a:extLst>
              <a:ext uri="{FF2B5EF4-FFF2-40B4-BE49-F238E27FC236}">
                <a16:creationId xmlns:a16="http://schemas.microsoft.com/office/drawing/2014/main" id="{92B29B94-0F72-0B16-75E2-68988B6D338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667000" y="3457367"/>
            <a:ext cx="481336" cy="481336"/>
          </a:xfrm>
          <a:prstGeom prst="rect">
            <a:avLst/>
          </a:prstGeom>
        </p:spPr>
      </p:pic>
      <p:sp>
        <p:nvSpPr>
          <p:cNvPr id="10" name="TextBox 9">
            <a:extLst>
              <a:ext uri="{FF2B5EF4-FFF2-40B4-BE49-F238E27FC236}">
                <a16:creationId xmlns:a16="http://schemas.microsoft.com/office/drawing/2014/main" id="{9F448C05-355A-E8C2-632C-3FD11D45C280}"/>
              </a:ext>
            </a:extLst>
          </p:cNvPr>
          <p:cNvSpPr txBox="1"/>
          <p:nvPr/>
        </p:nvSpPr>
        <p:spPr>
          <a:xfrm>
            <a:off x="1371599" y="2134747"/>
            <a:ext cx="15008673" cy="1200329"/>
          </a:xfrm>
          <a:prstGeom prst="rect">
            <a:avLst/>
          </a:prstGeom>
          <a:noFill/>
        </p:spPr>
        <p:txBody>
          <a:bodyPr wrap="square">
            <a:spAutoFit/>
          </a:bodyPr>
          <a:lstStyle/>
          <a:p>
            <a:pPr algn="just"/>
            <a:r>
              <a:rPr lang="ro-RO" sz="2400" dirty="0">
                <a:solidFill>
                  <a:srgbClr val="374151"/>
                </a:solidFill>
                <a:latin typeface="Georgia" panose="02040502050405020303" pitchFamily="18" charset="0"/>
              </a:rPr>
              <a:t>Implică o abordare sistematică și creativă în găsirea de soluții la probleme sau provocări, necesitând o analiză obiectivă și detașată a problemei, din unghiuri diferite, luând în considerare mai multe opțiuni și adoptând decizii bazate pe date. Recomandări pentru conceperea de soluții inteligente:</a:t>
            </a:r>
            <a:endParaRPr lang="en-GB" sz="2400" b="0" i="0" dirty="0">
              <a:solidFill>
                <a:srgbClr val="374151"/>
              </a:solidFill>
              <a:effectLst/>
              <a:latin typeface="Georgia" panose="02040502050405020303" pitchFamily="18" charset="0"/>
            </a:endParaRPr>
          </a:p>
        </p:txBody>
      </p:sp>
      <p:pic>
        <p:nvPicPr>
          <p:cNvPr id="11" name="Picture 10">
            <a:extLst>
              <a:ext uri="{FF2B5EF4-FFF2-40B4-BE49-F238E27FC236}">
                <a16:creationId xmlns:a16="http://schemas.microsoft.com/office/drawing/2014/main" id="{E7FF7644-E1E0-FA9B-391B-029AD1EE8E9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034568" y="3968782"/>
            <a:ext cx="481336" cy="481336"/>
          </a:xfrm>
          <a:prstGeom prst="rect">
            <a:avLst/>
          </a:prstGeom>
        </p:spPr>
      </p:pic>
      <p:pic>
        <p:nvPicPr>
          <p:cNvPr id="13" name="Picture 10">
            <a:extLst>
              <a:ext uri="{FF2B5EF4-FFF2-40B4-BE49-F238E27FC236}">
                <a16:creationId xmlns:a16="http://schemas.microsoft.com/office/drawing/2014/main" id="{C28B05FB-1EA1-27DA-024E-8E3279ED278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667000" y="4790673"/>
            <a:ext cx="481336" cy="481336"/>
          </a:xfrm>
          <a:prstGeom prst="rect">
            <a:avLst/>
          </a:prstGeom>
        </p:spPr>
      </p:pic>
      <p:pic>
        <p:nvPicPr>
          <p:cNvPr id="14" name="Picture 10">
            <a:extLst>
              <a:ext uri="{FF2B5EF4-FFF2-40B4-BE49-F238E27FC236}">
                <a16:creationId xmlns:a16="http://schemas.microsoft.com/office/drawing/2014/main" id="{74FF6D48-8F46-7C17-ADEC-BFDCCB60CF4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034568" y="5660851"/>
            <a:ext cx="481336" cy="481336"/>
          </a:xfrm>
          <a:prstGeom prst="rect">
            <a:avLst/>
          </a:prstGeom>
        </p:spPr>
      </p:pic>
      <p:pic>
        <p:nvPicPr>
          <p:cNvPr id="15" name="Picture 10">
            <a:extLst>
              <a:ext uri="{FF2B5EF4-FFF2-40B4-BE49-F238E27FC236}">
                <a16:creationId xmlns:a16="http://schemas.microsoft.com/office/drawing/2014/main" id="{B7E68425-1D1D-5A79-0D05-1E48B07D532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667000" y="6621015"/>
            <a:ext cx="481336" cy="481336"/>
          </a:xfrm>
          <a:prstGeom prst="rect">
            <a:avLst/>
          </a:prstGeom>
        </p:spPr>
      </p:pic>
      <p:pic>
        <p:nvPicPr>
          <p:cNvPr id="16" name="Picture 10">
            <a:extLst>
              <a:ext uri="{FF2B5EF4-FFF2-40B4-BE49-F238E27FC236}">
                <a16:creationId xmlns:a16="http://schemas.microsoft.com/office/drawing/2014/main" id="{3BCDE617-4967-B1CF-AB00-9489D86320E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034568" y="7491193"/>
            <a:ext cx="481336" cy="481336"/>
          </a:xfrm>
          <a:prstGeom prst="rect">
            <a:avLst/>
          </a:prstGeom>
        </p:spPr>
      </p:pic>
      <p:pic>
        <p:nvPicPr>
          <p:cNvPr id="17" name="Picture 10">
            <a:extLst>
              <a:ext uri="{FF2B5EF4-FFF2-40B4-BE49-F238E27FC236}">
                <a16:creationId xmlns:a16="http://schemas.microsoft.com/office/drawing/2014/main" id="{48573707-882F-A73D-EBD9-879A9D5791E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667000" y="8451358"/>
            <a:ext cx="481336" cy="481336"/>
          </a:xfrm>
          <a:prstGeom prst="rect">
            <a:avLst/>
          </a:prstGeom>
        </p:spPr>
      </p:pic>
      <p:pic>
        <p:nvPicPr>
          <p:cNvPr id="18" name="Picture 32">
            <a:extLst>
              <a:ext uri="{FF2B5EF4-FFF2-40B4-BE49-F238E27FC236}">
                <a16:creationId xmlns:a16="http://schemas.microsoft.com/office/drawing/2014/main" id="{E805CB7C-0279-ABF3-DA5A-0C3C0C776C4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852805">
            <a:off x="6464367" y="-3333534"/>
            <a:ext cx="5364129" cy="5364129"/>
          </a:xfrm>
          <a:prstGeom prst="rect">
            <a:avLst/>
          </a:prstGeom>
        </p:spPr>
      </p:pic>
      <p:sp>
        <p:nvSpPr>
          <p:cNvPr id="6" name="TextBox 9">
            <a:extLst>
              <a:ext uri="{FF2B5EF4-FFF2-40B4-BE49-F238E27FC236}">
                <a16:creationId xmlns:a16="http://schemas.microsoft.com/office/drawing/2014/main" id="{97079710-7F3B-7E0A-F9E0-F3B4BE739B00}"/>
              </a:ext>
            </a:extLst>
          </p:cNvPr>
          <p:cNvSpPr txBox="1"/>
          <p:nvPr/>
        </p:nvSpPr>
        <p:spPr>
          <a:xfrm>
            <a:off x="3581400" y="1040828"/>
            <a:ext cx="12010543" cy="692497"/>
          </a:xfrm>
          <a:prstGeom prst="rect">
            <a:avLst/>
          </a:prstGeom>
        </p:spPr>
        <p:txBody>
          <a:bodyPr wrap="square" lIns="0" tIns="0" rIns="0" bIns="0" rtlCol="0" anchor="t">
            <a:spAutoFit/>
          </a:bodyPr>
          <a:lstStyle/>
          <a:p>
            <a:pPr>
              <a:lnSpc>
                <a:spcPts val="5449"/>
              </a:lnSpc>
            </a:pPr>
            <a:r>
              <a:rPr lang="ro-RO" sz="5400" b="1" spc="-48" dirty="0">
                <a:solidFill>
                  <a:srgbClr val="000000"/>
                </a:solidFill>
                <a:latin typeface="Georgia" panose="02040502050405020303" pitchFamily="18" charset="0"/>
              </a:rPr>
              <a:t>Conceperea soluțiilor inteligente</a:t>
            </a:r>
            <a:endParaRPr lang="en-US" sz="5400" b="1" dirty="0">
              <a:solidFill>
                <a:srgbClr val="000000"/>
              </a:solidFill>
              <a:latin typeface="Georgia" panose="02040502050405020303" pitchFamily="18" charset="0"/>
            </a:endParaRPr>
          </a:p>
        </p:txBody>
      </p:sp>
    </p:spTree>
    <p:extLst>
      <p:ext uri="{BB962C8B-B14F-4D97-AF65-F5344CB8AC3E}">
        <p14:creationId xmlns:p14="http://schemas.microsoft.com/office/powerpoint/2010/main" val="8841513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33068947-EEB8-D52F-A944-C70025CB441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36636">
            <a:off x="0" y="-2006961"/>
            <a:ext cx="3334026" cy="3588482"/>
          </a:xfrm>
          <a:prstGeom prst="rect">
            <a:avLst/>
          </a:prstGeom>
        </p:spPr>
      </p:pic>
      <p:pic>
        <p:nvPicPr>
          <p:cNvPr id="3" name="Picture 4">
            <a:extLst>
              <a:ext uri="{FF2B5EF4-FFF2-40B4-BE49-F238E27FC236}">
                <a16:creationId xmlns:a16="http://schemas.microsoft.com/office/drawing/2014/main" id="{E100B6E3-038A-9449-7BF6-0A07EFB105C6}"/>
              </a:ext>
            </a:extLst>
          </p:cNvPr>
          <p:cNvPicPr>
            <a:picLocks noChangeAspect="1"/>
          </p:cNvPicPr>
          <p:nvPr/>
        </p:nvPicPr>
        <p:blipFill>
          <a:blip r:embed="rId4"/>
          <a:srcRect/>
          <a:stretch>
            <a:fillRect/>
          </a:stretch>
        </p:blipFill>
        <p:spPr>
          <a:xfrm>
            <a:off x="16418708" y="0"/>
            <a:ext cx="1869292" cy="1869292"/>
          </a:xfrm>
          <a:prstGeom prst="rect">
            <a:avLst/>
          </a:prstGeom>
        </p:spPr>
      </p:pic>
      <p:pic>
        <p:nvPicPr>
          <p:cNvPr id="4" name="Picture 5">
            <a:extLst>
              <a:ext uri="{FF2B5EF4-FFF2-40B4-BE49-F238E27FC236}">
                <a16:creationId xmlns:a16="http://schemas.microsoft.com/office/drawing/2014/main" id="{9C9FD164-D61A-CC8F-BFD4-0D10E3705D3D}"/>
              </a:ext>
            </a:extLst>
          </p:cNvPr>
          <p:cNvPicPr>
            <a:picLocks noChangeAspect="1"/>
          </p:cNvPicPr>
          <p:nvPr/>
        </p:nvPicPr>
        <p:blipFill>
          <a:blip r:embed="rId5"/>
          <a:srcRect/>
          <a:stretch>
            <a:fillRect/>
          </a:stretch>
        </p:blipFill>
        <p:spPr>
          <a:xfrm>
            <a:off x="7870030" y="9245916"/>
            <a:ext cx="3710720" cy="779251"/>
          </a:xfrm>
          <a:prstGeom prst="rect">
            <a:avLst/>
          </a:prstGeom>
        </p:spPr>
      </p:pic>
      <p:sp>
        <p:nvSpPr>
          <p:cNvPr id="5" name="TextBox 28">
            <a:extLst>
              <a:ext uri="{FF2B5EF4-FFF2-40B4-BE49-F238E27FC236}">
                <a16:creationId xmlns:a16="http://schemas.microsoft.com/office/drawing/2014/main" id="{AAA711A5-C35E-9F84-9F35-D3F37B6FCA94}"/>
              </a:ext>
            </a:extLst>
          </p:cNvPr>
          <p:cNvSpPr txBox="1"/>
          <p:nvPr/>
        </p:nvSpPr>
        <p:spPr>
          <a:xfrm>
            <a:off x="7908610" y="3173730"/>
            <a:ext cx="9083990" cy="4154984"/>
          </a:xfrm>
          <a:prstGeom prst="rect">
            <a:avLst/>
          </a:prstGeom>
        </p:spPr>
        <p:txBody>
          <a:bodyPr wrap="square" lIns="0" tIns="0" rIns="0" bIns="0" rtlCol="0" anchor="t">
            <a:spAutoFit/>
          </a:bodyPr>
          <a:lstStyle/>
          <a:p>
            <a:pPr algn="just"/>
            <a:r>
              <a:rPr lang="ro-RO" sz="3000" b="0" i="0" dirty="0">
                <a:solidFill>
                  <a:srgbClr val="374151"/>
                </a:solidFill>
                <a:effectLst/>
                <a:latin typeface="Georgia" panose="02040502050405020303" pitchFamily="18" charset="0"/>
              </a:rPr>
              <a:t>Conceperea soluțiilor inteligente poate fi aplicată într-o varietate de domenii și industrii, inclusiv în dezvoltarea regională, în sectorul VET, dar și în cadrul agențiilor de dezvoltare și al cercurilor decizionale. Abilitatea de a concepe soluții inteligente și eficiente este extrem de valoroasă într-un mediu dinami</a:t>
            </a:r>
            <a:r>
              <a:rPr lang="ro-RO" sz="3000" dirty="0">
                <a:solidFill>
                  <a:srgbClr val="374151"/>
                </a:solidFill>
                <a:latin typeface="Georgia" panose="02040502050405020303" pitchFamily="18" charset="0"/>
              </a:rPr>
              <a:t>c, aflat într-o continuă schimbare, așa cum este cel al Uniunii Europene și al Programului Erasmus. </a:t>
            </a:r>
            <a:endParaRPr lang="en-GB" sz="3000" b="0" i="0" dirty="0">
              <a:solidFill>
                <a:srgbClr val="374151"/>
              </a:solidFill>
              <a:effectLst/>
              <a:latin typeface="Georgia" panose="02040502050405020303" pitchFamily="18" charset="0"/>
            </a:endParaRPr>
          </a:p>
        </p:txBody>
      </p:sp>
      <p:pic>
        <p:nvPicPr>
          <p:cNvPr id="6" name="Picture 2" descr="Free Board Chalk photo and picture">
            <a:extLst>
              <a:ext uri="{FF2B5EF4-FFF2-40B4-BE49-F238E27FC236}">
                <a16:creationId xmlns:a16="http://schemas.microsoft.com/office/drawing/2014/main" id="{23CCD460-CD57-83BA-8849-B29520767D4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95400" y="3459177"/>
            <a:ext cx="5052967" cy="336864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a:extLst>
              <a:ext uri="{FF2B5EF4-FFF2-40B4-BE49-F238E27FC236}">
                <a16:creationId xmlns:a16="http://schemas.microsoft.com/office/drawing/2014/main" id="{910E4FFF-8048-1AB9-801C-13D58C81E82C}"/>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629400" y="3221476"/>
            <a:ext cx="1069138" cy="1286360"/>
          </a:xfrm>
          <a:prstGeom prst="rect">
            <a:avLst/>
          </a:prstGeom>
        </p:spPr>
      </p:pic>
      <p:grpSp>
        <p:nvGrpSpPr>
          <p:cNvPr id="9" name="Group 36">
            <a:extLst>
              <a:ext uri="{FF2B5EF4-FFF2-40B4-BE49-F238E27FC236}">
                <a16:creationId xmlns:a16="http://schemas.microsoft.com/office/drawing/2014/main" id="{8FD21ACA-3EA7-0323-9B6A-0E2E1170CC2A}"/>
              </a:ext>
            </a:extLst>
          </p:cNvPr>
          <p:cNvGrpSpPr/>
          <p:nvPr/>
        </p:nvGrpSpPr>
        <p:grpSpPr>
          <a:xfrm>
            <a:off x="-681327" y="8801676"/>
            <a:ext cx="2900572" cy="807705"/>
            <a:chOff x="0" y="0"/>
            <a:chExt cx="3867430" cy="1076939"/>
          </a:xfrm>
        </p:grpSpPr>
        <p:pic>
          <p:nvPicPr>
            <p:cNvPr id="10" name="Picture 37">
              <a:extLst>
                <a:ext uri="{FF2B5EF4-FFF2-40B4-BE49-F238E27FC236}">
                  <a16:creationId xmlns:a16="http://schemas.microsoft.com/office/drawing/2014/main" id="{590F1C65-2E41-1B8D-A10B-5BE2C3C90E4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0" y="0"/>
              <a:ext cx="3867430" cy="618789"/>
            </a:xfrm>
            <a:prstGeom prst="rect">
              <a:avLst/>
            </a:prstGeom>
          </p:spPr>
        </p:pic>
        <p:pic>
          <p:nvPicPr>
            <p:cNvPr id="11" name="Picture 38">
              <a:extLst>
                <a:ext uri="{FF2B5EF4-FFF2-40B4-BE49-F238E27FC236}">
                  <a16:creationId xmlns:a16="http://schemas.microsoft.com/office/drawing/2014/main" id="{BDC71CD0-9F16-2E93-E082-52DCE2CD221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0" y="458151"/>
              <a:ext cx="3867430" cy="618789"/>
            </a:xfrm>
            <a:prstGeom prst="rect">
              <a:avLst/>
            </a:prstGeom>
          </p:spPr>
        </p:pic>
      </p:grpSp>
      <p:pic>
        <p:nvPicPr>
          <p:cNvPr id="12" name="Picture 32">
            <a:extLst>
              <a:ext uri="{FF2B5EF4-FFF2-40B4-BE49-F238E27FC236}">
                <a16:creationId xmlns:a16="http://schemas.microsoft.com/office/drawing/2014/main" id="{0923AC49-9FE6-8BC9-65D3-F0B138A2AF2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852805">
            <a:off x="6452336" y="-3412970"/>
            <a:ext cx="5364129" cy="5364129"/>
          </a:xfrm>
          <a:prstGeom prst="rect">
            <a:avLst/>
          </a:prstGeom>
        </p:spPr>
      </p:pic>
      <p:sp>
        <p:nvSpPr>
          <p:cNvPr id="13" name="TextBox 9">
            <a:extLst>
              <a:ext uri="{FF2B5EF4-FFF2-40B4-BE49-F238E27FC236}">
                <a16:creationId xmlns:a16="http://schemas.microsoft.com/office/drawing/2014/main" id="{54E49156-CD11-3BF5-8732-67BB4CF7D870}"/>
              </a:ext>
            </a:extLst>
          </p:cNvPr>
          <p:cNvSpPr txBox="1"/>
          <p:nvPr/>
        </p:nvSpPr>
        <p:spPr>
          <a:xfrm>
            <a:off x="3138728" y="1354109"/>
            <a:ext cx="12010543" cy="692497"/>
          </a:xfrm>
          <a:prstGeom prst="rect">
            <a:avLst/>
          </a:prstGeom>
        </p:spPr>
        <p:txBody>
          <a:bodyPr wrap="square" lIns="0" tIns="0" rIns="0" bIns="0" rtlCol="0" anchor="t">
            <a:spAutoFit/>
          </a:bodyPr>
          <a:lstStyle/>
          <a:p>
            <a:pPr>
              <a:lnSpc>
                <a:spcPts val="5449"/>
              </a:lnSpc>
            </a:pPr>
            <a:r>
              <a:rPr lang="ro-RO" sz="5400" b="1" spc="-48" dirty="0">
                <a:solidFill>
                  <a:srgbClr val="000000"/>
                </a:solidFill>
                <a:latin typeface="Georgia" panose="02040502050405020303" pitchFamily="18" charset="0"/>
              </a:rPr>
              <a:t>Conceperea soluțiilor inteligente</a:t>
            </a:r>
            <a:endParaRPr lang="en-US" sz="5400" b="1" dirty="0">
              <a:solidFill>
                <a:srgbClr val="000000"/>
              </a:solidFill>
              <a:latin typeface="Georgia" panose="02040502050405020303" pitchFamily="18" charset="0"/>
            </a:endParaRPr>
          </a:p>
        </p:txBody>
      </p:sp>
    </p:spTree>
    <p:extLst>
      <p:ext uri="{BB962C8B-B14F-4D97-AF65-F5344CB8AC3E}">
        <p14:creationId xmlns:p14="http://schemas.microsoft.com/office/powerpoint/2010/main" val="34675643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770731" y="4768328"/>
            <a:ext cx="7775659" cy="189443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739527" y="5000829"/>
            <a:ext cx="1338808" cy="1143007"/>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427531" y="6846114"/>
            <a:ext cx="1218800" cy="1198994"/>
          </a:xfrm>
          <a:prstGeom prst="rect">
            <a:avLst/>
          </a:prstGeom>
        </p:spPr>
      </p:pic>
      <p:grpSp>
        <p:nvGrpSpPr>
          <p:cNvPr id="5" name="Group 5"/>
          <p:cNvGrpSpPr/>
          <p:nvPr/>
        </p:nvGrpSpPr>
        <p:grpSpPr>
          <a:xfrm>
            <a:off x="14658560" y="2060782"/>
            <a:ext cx="657082" cy="657082"/>
            <a:chOff x="0" y="0"/>
            <a:chExt cx="812800" cy="812800"/>
          </a:xfrm>
        </p:grpSpPr>
        <p:sp>
          <p:nvSpPr>
            <p:cNvPr id="6"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989E"/>
            </a:solidFill>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3665800" y="3547556"/>
            <a:ext cx="657082" cy="657082"/>
            <a:chOff x="0" y="0"/>
            <a:chExt cx="812800" cy="812800"/>
          </a:xfrm>
        </p:grpSpPr>
        <p:sp>
          <p:nvSpPr>
            <p:cNvPr id="9"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0E9E5"/>
            </a:solidFill>
          </p:spPr>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13382803" y="5303960"/>
            <a:ext cx="657082" cy="657082"/>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3A44"/>
            </a:solidFill>
          </p:spPr>
        </p:sp>
        <p:sp>
          <p:nvSpPr>
            <p:cNvPr id="13" name="TextBox 13"/>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13752257" y="7056417"/>
            <a:ext cx="657082" cy="657082"/>
            <a:chOff x="0" y="0"/>
            <a:chExt cx="812800" cy="812800"/>
          </a:xfrm>
        </p:grpSpPr>
        <p:sp>
          <p:nvSpPr>
            <p:cNvPr id="15"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35454"/>
            </a:solidFill>
          </p:spPr>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14658560" y="8705205"/>
            <a:ext cx="657082" cy="657082"/>
            <a:chOff x="0" y="0"/>
            <a:chExt cx="812800" cy="812800"/>
          </a:xfrm>
        </p:grpSpPr>
        <p:sp>
          <p:nvSpPr>
            <p:cNvPr id="18" name="Freeform 1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3B2A3"/>
            </a:solidFill>
          </p:spPr>
        </p:sp>
        <p:sp>
          <p:nvSpPr>
            <p:cNvPr id="19" name="TextBox 1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pic>
        <p:nvPicPr>
          <p:cNvPr id="20" name="Picture 20"/>
          <p:cNvPicPr>
            <a:picLocks noChangeAspect="1"/>
          </p:cNvPicPr>
          <p:nvPr/>
        </p:nvPicPr>
        <p:blipFill>
          <a:blip r:embed="rId8"/>
          <a:srcRect/>
          <a:stretch>
            <a:fillRect/>
          </a:stretch>
        </p:blipFill>
        <p:spPr>
          <a:xfrm>
            <a:off x="16418708" y="0"/>
            <a:ext cx="1869292" cy="1869292"/>
          </a:xfrm>
          <a:prstGeom prst="rect">
            <a:avLst/>
          </a:prstGeom>
        </p:spPr>
      </p:pic>
      <p:grpSp>
        <p:nvGrpSpPr>
          <p:cNvPr id="21" name="Group 21"/>
          <p:cNvGrpSpPr/>
          <p:nvPr/>
        </p:nvGrpSpPr>
        <p:grpSpPr>
          <a:xfrm>
            <a:off x="14770557" y="3970317"/>
            <a:ext cx="3086100" cy="3086100"/>
            <a:chOff x="0" y="0"/>
            <a:chExt cx="812800" cy="812800"/>
          </a:xfrm>
        </p:grpSpPr>
        <p:sp>
          <p:nvSpPr>
            <p:cNvPr id="22" name="Freeform 22"/>
            <p:cNvSpPr/>
            <p:nvPr/>
          </p:nvSpPr>
          <p:spPr>
            <a:xfrm>
              <a:off x="0" y="0"/>
              <a:ext cx="812800" cy="812800"/>
            </a:xfrm>
            <a:custGeom>
              <a:avLst/>
              <a:gdLst/>
              <a:ahLst/>
              <a:cxnLst/>
              <a:rect l="l" t="t" r="r" b="b"/>
              <a:pathLst>
                <a:path w="812800" h="812800">
                  <a:moveTo>
                    <a:pt x="127941" y="0"/>
                  </a:moveTo>
                  <a:lnTo>
                    <a:pt x="684859" y="0"/>
                  </a:lnTo>
                  <a:cubicBezTo>
                    <a:pt x="718791" y="0"/>
                    <a:pt x="751333" y="13479"/>
                    <a:pt x="775327" y="37473"/>
                  </a:cubicBezTo>
                  <a:cubicBezTo>
                    <a:pt x="799321" y="61467"/>
                    <a:pt x="812800" y="94009"/>
                    <a:pt x="812800" y="127941"/>
                  </a:cubicBezTo>
                  <a:lnTo>
                    <a:pt x="812800" y="684859"/>
                  </a:lnTo>
                  <a:cubicBezTo>
                    <a:pt x="812800" y="718791"/>
                    <a:pt x="799321" y="751333"/>
                    <a:pt x="775327" y="775327"/>
                  </a:cubicBezTo>
                  <a:cubicBezTo>
                    <a:pt x="751333" y="799321"/>
                    <a:pt x="718791" y="812800"/>
                    <a:pt x="684859" y="812800"/>
                  </a:cubicBezTo>
                  <a:lnTo>
                    <a:pt x="127941" y="812800"/>
                  </a:lnTo>
                  <a:cubicBezTo>
                    <a:pt x="94009" y="812800"/>
                    <a:pt x="61467" y="799321"/>
                    <a:pt x="37473" y="775327"/>
                  </a:cubicBezTo>
                  <a:cubicBezTo>
                    <a:pt x="13479" y="751333"/>
                    <a:pt x="0" y="718791"/>
                    <a:pt x="0" y="684859"/>
                  </a:cubicBezTo>
                  <a:lnTo>
                    <a:pt x="0" y="127941"/>
                  </a:lnTo>
                  <a:cubicBezTo>
                    <a:pt x="0" y="94009"/>
                    <a:pt x="13479" y="61467"/>
                    <a:pt x="37473" y="37473"/>
                  </a:cubicBezTo>
                  <a:cubicBezTo>
                    <a:pt x="61467" y="13479"/>
                    <a:pt x="94009" y="0"/>
                    <a:pt x="127941" y="0"/>
                  </a:cubicBezTo>
                  <a:close/>
                </a:path>
              </a:pathLst>
            </a:custGeom>
            <a:solidFill>
              <a:srgbClr val="23B2A3"/>
            </a:solidFill>
          </p:spPr>
        </p:sp>
        <p:sp>
          <p:nvSpPr>
            <p:cNvPr id="23" name="TextBox 23"/>
            <p:cNvSpPr txBox="1"/>
            <p:nvPr/>
          </p:nvSpPr>
          <p:spPr>
            <a:xfrm>
              <a:off x="0" y="-76200"/>
              <a:ext cx="812800" cy="889000"/>
            </a:xfrm>
            <a:prstGeom prst="rect">
              <a:avLst/>
            </a:prstGeom>
          </p:spPr>
          <p:txBody>
            <a:bodyPr lIns="50800" tIns="50800" rIns="50800" bIns="50800" rtlCol="0" anchor="ctr"/>
            <a:lstStyle/>
            <a:p>
              <a:pPr algn="ctr">
                <a:lnSpc>
                  <a:spcPts val="4479"/>
                </a:lnSpc>
              </a:pPr>
              <a:r>
                <a:rPr lang="ro-RO" sz="3199" dirty="0">
                  <a:solidFill>
                    <a:srgbClr val="FEFEFE"/>
                  </a:solidFill>
                  <a:latin typeface="Abhaya Libre Regular"/>
                </a:rPr>
                <a:t>Conceperea de soluții inteligente</a:t>
              </a:r>
              <a:endParaRPr lang="en-US" sz="3199" dirty="0">
                <a:solidFill>
                  <a:srgbClr val="FEFEFE"/>
                </a:solidFill>
                <a:latin typeface="Abhaya Libre Regular"/>
              </a:endParaRPr>
            </a:p>
          </p:txBody>
        </p:sp>
      </p:grpSp>
      <p:pic>
        <p:nvPicPr>
          <p:cNvPr id="24" name="Picture 2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3665800" y="1440853"/>
            <a:ext cx="593582" cy="1239858"/>
          </a:xfrm>
          <a:prstGeom prst="rect">
            <a:avLst/>
          </a:prstGeom>
        </p:spPr>
      </p:pic>
      <p:pic>
        <p:nvPicPr>
          <p:cNvPr id="25" name="Picture 25"/>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2289686" y="3162015"/>
            <a:ext cx="1239858" cy="1239858"/>
          </a:xfrm>
          <a:prstGeom prst="rect">
            <a:avLst/>
          </a:prstGeom>
        </p:spPr>
      </p:pic>
      <p:pic>
        <p:nvPicPr>
          <p:cNvPr id="26" name="Picture 2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3022445" y="8352972"/>
            <a:ext cx="1239034" cy="1250402"/>
          </a:xfrm>
          <a:prstGeom prst="rect">
            <a:avLst/>
          </a:prstGeom>
        </p:spPr>
      </p:pic>
      <p:sp>
        <p:nvSpPr>
          <p:cNvPr id="30" name="TextBox 30"/>
          <p:cNvSpPr txBox="1"/>
          <p:nvPr/>
        </p:nvSpPr>
        <p:spPr>
          <a:xfrm>
            <a:off x="1815939" y="2430592"/>
            <a:ext cx="10282070" cy="3016210"/>
          </a:xfrm>
          <a:prstGeom prst="rect">
            <a:avLst/>
          </a:prstGeom>
        </p:spPr>
        <p:txBody>
          <a:bodyPr wrap="square" lIns="0" tIns="0" rIns="0" bIns="0" rtlCol="0" anchor="t">
            <a:spAutoFit/>
          </a:bodyPr>
          <a:lstStyle/>
          <a:p>
            <a:pPr algn="just"/>
            <a:r>
              <a:rPr lang="ro-RO" sz="2800" b="1" i="0" dirty="0">
                <a:solidFill>
                  <a:srgbClr val="374151"/>
                </a:solidFill>
                <a:effectLst/>
                <a:latin typeface="Georgia" panose="02040502050405020303" pitchFamily="18" charset="0"/>
              </a:rPr>
              <a:t>Sănătate</a:t>
            </a:r>
            <a:r>
              <a:rPr lang="en-GB" sz="2800" b="0" i="0" dirty="0">
                <a:solidFill>
                  <a:srgbClr val="374151"/>
                </a:solidFill>
                <a:effectLst/>
                <a:latin typeface="Georgia" panose="02040502050405020303" pitchFamily="18" charset="0"/>
              </a:rPr>
              <a:t>: </a:t>
            </a:r>
            <a:r>
              <a:rPr lang="ro-RO" sz="2800" b="0" i="0" dirty="0">
                <a:solidFill>
                  <a:srgbClr val="374151"/>
                </a:solidFill>
                <a:effectLst/>
                <a:latin typeface="Georgia" panose="02040502050405020303" pitchFamily="18" charset="0"/>
              </a:rPr>
              <a:t>În contextul asistenței medicale, conceperea de soluții inteligente poate viza analiza datelor, tendințelor și a nevoilor pacienților pentru a crea modalități noi și inovative de livrare a serviciilor de sănătate. Ca exemplu specific, un spital poate folosi telemedicina pentru a se conecta cu pacienții de la distanță sau poate implementa algoritmi de învățare automată pentru a diagnostica pacienții mai precis și mai rapid. </a:t>
            </a:r>
            <a:endParaRPr lang="en-GB" sz="2800" b="0" i="0" dirty="0">
              <a:solidFill>
                <a:srgbClr val="374151"/>
              </a:solidFill>
              <a:effectLst/>
              <a:latin typeface="Georgia" panose="02040502050405020303" pitchFamily="18" charset="0"/>
            </a:endParaRPr>
          </a:p>
        </p:txBody>
      </p:sp>
      <p:pic>
        <p:nvPicPr>
          <p:cNvPr id="32" name="Picture 32"/>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852805">
            <a:off x="6323948" y="-3260923"/>
            <a:ext cx="5364129" cy="5364129"/>
          </a:xfrm>
          <a:prstGeom prst="rect">
            <a:avLst/>
          </a:prstGeom>
        </p:spPr>
      </p:pic>
      <p:pic>
        <p:nvPicPr>
          <p:cNvPr id="33" name="Picture 33"/>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0" y="-1490547"/>
            <a:ext cx="3334026" cy="3588482"/>
          </a:xfrm>
          <a:prstGeom prst="rect">
            <a:avLst/>
          </a:prstGeom>
        </p:spPr>
      </p:pic>
      <p:pic>
        <p:nvPicPr>
          <p:cNvPr id="34" name="Picture 34"/>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1185502">
            <a:off x="-3235988" y="28827"/>
            <a:ext cx="4352147" cy="4346443"/>
          </a:xfrm>
          <a:prstGeom prst="rect">
            <a:avLst/>
          </a:prstGeom>
        </p:spPr>
      </p:pic>
      <p:pic>
        <p:nvPicPr>
          <p:cNvPr id="35" name="Picture 35"/>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852805">
            <a:off x="15257830" y="7358583"/>
            <a:ext cx="5364129" cy="5364129"/>
          </a:xfrm>
          <a:prstGeom prst="rect">
            <a:avLst/>
          </a:prstGeom>
        </p:spPr>
      </p:pic>
      <p:grpSp>
        <p:nvGrpSpPr>
          <p:cNvPr id="36" name="Group 36"/>
          <p:cNvGrpSpPr/>
          <p:nvPr/>
        </p:nvGrpSpPr>
        <p:grpSpPr>
          <a:xfrm>
            <a:off x="-845096" y="8795670"/>
            <a:ext cx="2900572" cy="807705"/>
            <a:chOff x="0" y="0"/>
            <a:chExt cx="3867430" cy="1076939"/>
          </a:xfrm>
        </p:grpSpPr>
        <p:pic>
          <p:nvPicPr>
            <p:cNvPr id="37" name="Picture 37"/>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0" y="0"/>
              <a:ext cx="3867430" cy="618789"/>
            </a:xfrm>
            <a:prstGeom prst="rect">
              <a:avLst/>
            </a:prstGeom>
          </p:spPr>
        </p:pic>
        <p:pic>
          <p:nvPicPr>
            <p:cNvPr id="38" name="Picture 38"/>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0" y="458151"/>
              <a:ext cx="3867430" cy="618789"/>
            </a:xfrm>
            <a:prstGeom prst="rect">
              <a:avLst/>
            </a:prstGeom>
          </p:spPr>
        </p:pic>
      </p:grpSp>
      <p:pic>
        <p:nvPicPr>
          <p:cNvPr id="39" name="Picture 39"/>
          <p:cNvPicPr>
            <a:picLocks noChangeAspect="1"/>
          </p:cNvPicPr>
          <p:nvPr/>
        </p:nvPicPr>
        <p:blipFill>
          <a:blip r:embed="rId23"/>
          <a:srcRect/>
          <a:stretch>
            <a:fillRect/>
          </a:stretch>
        </p:blipFill>
        <p:spPr>
          <a:xfrm>
            <a:off x="7520403" y="9362287"/>
            <a:ext cx="3710720" cy="779251"/>
          </a:xfrm>
          <a:prstGeom prst="rect">
            <a:avLst/>
          </a:prstGeom>
        </p:spPr>
      </p:pic>
      <p:sp>
        <p:nvSpPr>
          <p:cNvPr id="27" name="TextBox 30">
            <a:extLst>
              <a:ext uri="{FF2B5EF4-FFF2-40B4-BE49-F238E27FC236}">
                <a16:creationId xmlns:a16="http://schemas.microsoft.com/office/drawing/2014/main" id="{FD3C9B5F-29F5-6E20-0BD9-B91C4F33F77F}"/>
              </a:ext>
            </a:extLst>
          </p:cNvPr>
          <p:cNvSpPr txBox="1"/>
          <p:nvPr/>
        </p:nvSpPr>
        <p:spPr>
          <a:xfrm>
            <a:off x="1815939" y="6184827"/>
            <a:ext cx="10384079" cy="2585323"/>
          </a:xfrm>
          <a:prstGeom prst="rect">
            <a:avLst/>
          </a:prstGeom>
        </p:spPr>
        <p:txBody>
          <a:bodyPr wrap="square" lIns="0" tIns="0" rIns="0" bIns="0" rtlCol="0" anchor="t">
            <a:spAutoFit/>
          </a:bodyPr>
          <a:lstStyle/>
          <a:p>
            <a:pPr algn="just"/>
            <a:r>
              <a:rPr lang="en-GB" sz="2800" b="1" i="0" dirty="0">
                <a:solidFill>
                  <a:srgbClr val="374151"/>
                </a:solidFill>
                <a:effectLst/>
                <a:latin typeface="Georgia" panose="02040502050405020303" pitchFamily="18" charset="0"/>
              </a:rPr>
              <a:t>Ener</a:t>
            </a:r>
            <a:r>
              <a:rPr lang="ro-RO" sz="2800" b="1" dirty="0" err="1">
                <a:solidFill>
                  <a:srgbClr val="374151"/>
                </a:solidFill>
                <a:latin typeface="Georgia" panose="02040502050405020303" pitchFamily="18" charset="0"/>
              </a:rPr>
              <a:t>gie</a:t>
            </a:r>
            <a:r>
              <a:rPr lang="en-GB" sz="2800" b="0" i="0" dirty="0">
                <a:solidFill>
                  <a:srgbClr val="374151"/>
                </a:solidFill>
                <a:effectLst/>
                <a:latin typeface="Georgia" panose="02040502050405020303" pitchFamily="18" charset="0"/>
              </a:rPr>
              <a:t>: </a:t>
            </a:r>
            <a:r>
              <a:rPr lang="ro-RO" sz="2800" b="0" i="0" dirty="0">
                <a:solidFill>
                  <a:srgbClr val="374151"/>
                </a:solidFill>
                <a:effectLst/>
                <a:latin typeface="Georgia" panose="02040502050405020303" pitchFamily="18" charset="0"/>
              </a:rPr>
              <a:t>În sectorul energetic, s-ar putea dezvolta noi sisteme și tehnologii care să fie mai eficiente, sustenabile și ecologice. O companie ar putea crea, spre exemplu, noi tipuri de turbine eoliene care să genereze mai multă energie folosind un spațiu mai redus sau ar putea lucr</a:t>
            </a:r>
            <a:r>
              <a:rPr lang="ro-RO" sz="2800" dirty="0">
                <a:solidFill>
                  <a:srgbClr val="374151"/>
                </a:solidFill>
                <a:latin typeface="Georgia" panose="02040502050405020303" pitchFamily="18" charset="0"/>
              </a:rPr>
              <a:t>a la conceperea unor clădiri mai eficiente din punct de vedere energetic.</a:t>
            </a:r>
            <a:endParaRPr lang="en-GB" sz="2800" b="0" i="0" dirty="0">
              <a:solidFill>
                <a:srgbClr val="374151"/>
              </a:solidFill>
              <a:effectLst/>
              <a:latin typeface="Georgia" panose="02040502050405020303" pitchFamily="18" charset="0"/>
            </a:endParaRPr>
          </a:p>
        </p:txBody>
      </p:sp>
      <p:sp>
        <p:nvSpPr>
          <p:cNvPr id="28" name="TextBox 31">
            <a:extLst>
              <a:ext uri="{FF2B5EF4-FFF2-40B4-BE49-F238E27FC236}">
                <a16:creationId xmlns:a16="http://schemas.microsoft.com/office/drawing/2014/main" id="{96EC5F7C-66A1-4A2C-B279-9D1569CCD146}"/>
              </a:ext>
            </a:extLst>
          </p:cNvPr>
          <p:cNvSpPr txBox="1"/>
          <p:nvPr/>
        </p:nvSpPr>
        <p:spPr>
          <a:xfrm>
            <a:off x="3161212" y="1413048"/>
            <a:ext cx="11965575" cy="445763"/>
          </a:xfrm>
          <a:prstGeom prst="rect">
            <a:avLst/>
          </a:prstGeom>
        </p:spPr>
        <p:txBody>
          <a:bodyPr wrap="square" lIns="0" tIns="0" rIns="0" bIns="0" rtlCol="0" anchor="t">
            <a:spAutoFit/>
          </a:bodyPr>
          <a:lstStyle/>
          <a:p>
            <a:pPr algn="ctr">
              <a:lnSpc>
                <a:spcPts val="3359"/>
              </a:lnSpc>
            </a:pPr>
            <a:r>
              <a:rPr lang="ro-RO" sz="4000" b="1" dirty="0">
                <a:solidFill>
                  <a:srgbClr val="374151"/>
                </a:solidFill>
                <a:latin typeface="Georgia" panose="02040502050405020303" pitchFamily="18" charset="0"/>
              </a:rPr>
              <a:t>C</a:t>
            </a:r>
            <a:r>
              <a:rPr lang="ro-RO" sz="4000" b="1" i="0" dirty="0">
                <a:solidFill>
                  <a:srgbClr val="374151"/>
                </a:solidFill>
                <a:effectLst/>
                <a:latin typeface="Georgia" panose="02040502050405020303" pitchFamily="18" charset="0"/>
              </a:rPr>
              <a:t>onceperea de soluții inteligente - exemple</a:t>
            </a:r>
            <a:endParaRPr lang="en-US" sz="4000" b="1" spc="-36" dirty="0">
              <a:solidFill>
                <a:srgbClr val="000000"/>
              </a:solidFill>
              <a:latin typeface="Georgia" panose="02040502050405020303" pitchFamily="18" charset="0"/>
            </a:endParaRPr>
          </a:p>
        </p:txBody>
      </p:sp>
    </p:spTree>
    <p:extLst>
      <p:ext uri="{BB962C8B-B14F-4D97-AF65-F5344CB8AC3E}">
        <p14:creationId xmlns:p14="http://schemas.microsoft.com/office/powerpoint/2010/main" val="23568002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52805">
            <a:off x="10399380" y="-732746"/>
            <a:ext cx="2502663" cy="2502663"/>
          </a:xfrm>
          <a:prstGeom prst="rect">
            <a:avLst/>
          </a:prstGeom>
        </p:spPr>
      </p:pic>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0770731" y="4768328"/>
            <a:ext cx="7775659" cy="1894433"/>
          </a:xfrm>
          <a:prstGeom prst="rect">
            <a:avLst/>
          </a:prstGeom>
        </p:spPr>
      </p:pic>
      <p:pic>
        <p:nvPicPr>
          <p:cNvPr id="3"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739527" y="5000829"/>
            <a:ext cx="1338808" cy="1143007"/>
          </a:xfrm>
          <a:prstGeom prst="rect">
            <a:avLst/>
          </a:prstGeom>
        </p:spPr>
      </p:pic>
      <p:pic>
        <p:nvPicPr>
          <p:cNvPr id="4" name="Picture 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427531" y="6846114"/>
            <a:ext cx="1218800" cy="1198994"/>
          </a:xfrm>
          <a:prstGeom prst="rect">
            <a:avLst/>
          </a:prstGeom>
        </p:spPr>
      </p:pic>
      <p:grpSp>
        <p:nvGrpSpPr>
          <p:cNvPr id="5" name="Group 5"/>
          <p:cNvGrpSpPr/>
          <p:nvPr/>
        </p:nvGrpSpPr>
        <p:grpSpPr>
          <a:xfrm>
            <a:off x="14658560" y="2060782"/>
            <a:ext cx="657082" cy="657082"/>
            <a:chOff x="0" y="0"/>
            <a:chExt cx="812800" cy="812800"/>
          </a:xfrm>
        </p:grpSpPr>
        <p:sp>
          <p:nvSpPr>
            <p:cNvPr id="6"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989E"/>
            </a:solidFill>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3665800" y="3547556"/>
            <a:ext cx="657082" cy="657082"/>
            <a:chOff x="0" y="0"/>
            <a:chExt cx="812800" cy="812800"/>
          </a:xfrm>
        </p:grpSpPr>
        <p:sp>
          <p:nvSpPr>
            <p:cNvPr id="9"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0E9E5"/>
            </a:solidFill>
          </p:spPr>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13382803" y="5303960"/>
            <a:ext cx="657082" cy="657082"/>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3A44"/>
            </a:solidFill>
          </p:spPr>
        </p:sp>
        <p:sp>
          <p:nvSpPr>
            <p:cNvPr id="13" name="TextBox 13"/>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13752257" y="7056417"/>
            <a:ext cx="657082" cy="657082"/>
            <a:chOff x="0" y="0"/>
            <a:chExt cx="812800" cy="812800"/>
          </a:xfrm>
        </p:grpSpPr>
        <p:sp>
          <p:nvSpPr>
            <p:cNvPr id="15"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35454"/>
            </a:solidFill>
          </p:spPr>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14658560" y="8705205"/>
            <a:ext cx="657082" cy="657082"/>
            <a:chOff x="0" y="0"/>
            <a:chExt cx="812800" cy="812800"/>
          </a:xfrm>
        </p:grpSpPr>
        <p:sp>
          <p:nvSpPr>
            <p:cNvPr id="18" name="Freeform 1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3B2A3"/>
            </a:solidFill>
          </p:spPr>
        </p:sp>
        <p:sp>
          <p:nvSpPr>
            <p:cNvPr id="19" name="TextBox 1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pic>
        <p:nvPicPr>
          <p:cNvPr id="20" name="Picture 20"/>
          <p:cNvPicPr>
            <a:picLocks noChangeAspect="1"/>
          </p:cNvPicPr>
          <p:nvPr/>
        </p:nvPicPr>
        <p:blipFill>
          <a:blip r:embed="rId10"/>
          <a:srcRect/>
          <a:stretch>
            <a:fillRect/>
          </a:stretch>
        </p:blipFill>
        <p:spPr>
          <a:xfrm>
            <a:off x="16418708" y="0"/>
            <a:ext cx="1869292" cy="1869292"/>
          </a:xfrm>
          <a:prstGeom prst="rect">
            <a:avLst/>
          </a:prstGeom>
        </p:spPr>
      </p:pic>
      <p:grpSp>
        <p:nvGrpSpPr>
          <p:cNvPr id="21" name="Group 21"/>
          <p:cNvGrpSpPr/>
          <p:nvPr/>
        </p:nvGrpSpPr>
        <p:grpSpPr>
          <a:xfrm>
            <a:off x="14770557" y="3970317"/>
            <a:ext cx="3086100" cy="3086100"/>
            <a:chOff x="0" y="0"/>
            <a:chExt cx="812800" cy="812800"/>
          </a:xfrm>
        </p:grpSpPr>
        <p:sp>
          <p:nvSpPr>
            <p:cNvPr id="22" name="Freeform 22"/>
            <p:cNvSpPr/>
            <p:nvPr/>
          </p:nvSpPr>
          <p:spPr>
            <a:xfrm>
              <a:off x="0" y="0"/>
              <a:ext cx="812800" cy="812800"/>
            </a:xfrm>
            <a:custGeom>
              <a:avLst/>
              <a:gdLst/>
              <a:ahLst/>
              <a:cxnLst/>
              <a:rect l="l" t="t" r="r" b="b"/>
              <a:pathLst>
                <a:path w="812800" h="812800">
                  <a:moveTo>
                    <a:pt x="127941" y="0"/>
                  </a:moveTo>
                  <a:lnTo>
                    <a:pt x="684859" y="0"/>
                  </a:lnTo>
                  <a:cubicBezTo>
                    <a:pt x="718791" y="0"/>
                    <a:pt x="751333" y="13479"/>
                    <a:pt x="775327" y="37473"/>
                  </a:cubicBezTo>
                  <a:cubicBezTo>
                    <a:pt x="799321" y="61467"/>
                    <a:pt x="812800" y="94009"/>
                    <a:pt x="812800" y="127941"/>
                  </a:cubicBezTo>
                  <a:lnTo>
                    <a:pt x="812800" y="684859"/>
                  </a:lnTo>
                  <a:cubicBezTo>
                    <a:pt x="812800" y="718791"/>
                    <a:pt x="799321" y="751333"/>
                    <a:pt x="775327" y="775327"/>
                  </a:cubicBezTo>
                  <a:cubicBezTo>
                    <a:pt x="751333" y="799321"/>
                    <a:pt x="718791" y="812800"/>
                    <a:pt x="684859" y="812800"/>
                  </a:cubicBezTo>
                  <a:lnTo>
                    <a:pt x="127941" y="812800"/>
                  </a:lnTo>
                  <a:cubicBezTo>
                    <a:pt x="94009" y="812800"/>
                    <a:pt x="61467" y="799321"/>
                    <a:pt x="37473" y="775327"/>
                  </a:cubicBezTo>
                  <a:cubicBezTo>
                    <a:pt x="13479" y="751333"/>
                    <a:pt x="0" y="718791"/>
                    <a:pt x="0" y="684859"/>
                  </a:cubicBezTo>
                  <a:lnTo>
                    <a:pt x="0" y="127941"/>
                  </a:lnTo>
                  <a:cubicBezTo>
                    <a:pt x="0" y="94009"/>
                    <a:pt x="13479" y="61467"/>
                    <a:pt x="37473" y="37473"/>
                  </a:cubicBezTo>
                  <a:cubicBezTo>
                    <a:pt x="61467" y="13479"/>
                    <a:pt x="94009" y="0"/>
                    <a:pt x="127941" y="0"/>
                  </a:cubicBezTo>
                  <a:close/>
                </a:path>
              </a:pathLst>
            </a:custGeom>
            <a:solidFill>
              <a:srgbClr val="23B2A3"/>
            </a:solidFill>
          </p:spPr>
        </p:sp>
        <p:sp>
          <p:nvSpPr>
            <p:cNvPr id="23" name="TextBox 23"/>
            <p:cNvSpPr txBox="1"/>
            <p:nvPr/>
          </p:nvSpPr>
          <p:spPr>
            <a:xfrm>
              <a:off x="0" y="-76200"/>
              <a:ext cx="812800" cy="889000"/>
            </a:xfrm>
            <a:prstGeom prst="rect">
              <a:avLst/>
            </a:prstGeom>
          </p:spPr>
          <p:txBody>
            <a:bodyPr lIns="50800" tIns="50800" rIns="50800" bIns="50800" rtlCol="0" anchor="ctr"/>
            <a:lstStyle/>
            <a:p>
              <a:pPr algn="ctr">
                <a:lnSpc>
                  <a:spcPts val="4479"/>
                </a:lnSpc>
              </a:pPr>
              <a:r>
                <a:rPr lang="ro-RO" sz="3199" dirty="0">
                  <a:solidFill>
                    <a:srgbClr val="FEFEFE"/>
                  </a:solidFill>
                  <a:latin typeface="Abhaya Libre Regular"/>
                </a:rPr>
                <a:t>Conceperea de soluții inteligente</a:t>
              </a:r>
              <a:endParaRPr lang="en-US" sz="3199" dirty="0">
                <a:solidFill>
                  <a:srgbClr val="FEFEFE"/>
                </a:solidFill>
                <a:latin typeface="Abhaya Libre Regular"/>
              </a:endParaRPr>
            </a:p>
          </p:txBody>
        </p:sp>
      </p:grpSp>
      <p:pic>
        <p:nvPicPr>
          <p:cNvPr id="24" name="Picture 24"/>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3665800" y="1440853"/>
            <a:ext cx="593582" cy="1239858"/>
          </a:xfrm>
          <a:prstGeom prst="rect">
            <a:avLst/>
          </a:prstGeom>
        </p:spPr>
      </p:pic>
      <p:pic>
        <p:nvPicPr>
          <p:cNvPr id="25" name="Picture 25"/>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2289686" y="3162015"/>
            <a:ext cx="1239858" cy="1239858"/>
          </a:xfrm>
          <a:prstGeom prst="rect">
            <a:avLst/>
          </a:prstGeom>
        </p:spPr>
      </p:pic>
      <p:pic>
        <p:nvPicPr>
          <p:cNvPr id="26" name="Picture 26"/>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3022445" y="8352972"/>
            <a:ext cx="1239034" cy="1250402"/>
          </a:xfrm>
          <a:prstGeom prst="rect">
            <a:avLst/>
          </a:prstGeom>
        </p:spPr>
      </p:pic>
      <p:sp>
        <p:nvSpPr>
          <p:cNvPr id="30" name="TextBox 30"/>
          <p:cNvSpPr txBox="1"/>
          <p:nvPr/>
        </p:nvSpPr>
        <p:spPr>
          <a:xfrm>
            <a:off x="1252126" y="2406576"/>
            <a:ext cx="10441058" cy="1846659"/>
          </a:xfrm>
          <a:prstGeom prst="rect">
            <a:avLst/>
          </a:prstGeom>
        </p:spPr>
        <p:txBody>
          <a:bodyPr wrap="square" lIns="0" tIns="0" rIns="0" bIns="0" rtlCol="0" anchor="t">
            <a:spAutoFit/>
          </a:bodyPr>
          <a:lstStyle/>
          <a:p>
            <a:pPr algn="just"/>
            <a:r>
              <a:rPr lang="ro-RO" sz="2400" b="1" i="0" dirty="0">
                <a:effectLst/>
                <a:latin typeface="Georgia" panose="02040502050405020303" pitchFamily="18" charset="0"/>
              </a:rPr>
              <a:t>Educație</a:t>
            </a:r>
            <a:r>
              <a:rPr lang="en-GB" sz="2400" b="0" i="0" dirty="0">
                <a:effectLst/>
                <a:latin typeface="Georgia" panose="02040502050405020303" pitchFamily="18" charset="0"/>
              </a:rPr>
              <a:t>: </a:t>
            </a:r>
            <a:r>
              <a:rPr lang="ro-RO" sz="2400" dirty="0">
                <a:latin typeface="Georgia" panose="02040502050405020303" pitchFamily="18" charset="0"/>
              </a:rPr>
              <a:t>Puteți include tehnologia și datele pentru a crea noi modalități de livrare a programelor educaționale și de formare. O universitate, de pildă, poate implementa platforme online de învățare pentru a ajunge la studenții din locații îndepărtate sau poate utiliza simulări virtuale pentru a oferi experiențe practice de învățare. </a:t>
            </a:r>
            <a:endParaRPr lang="en-GB" sz="2400" b="0" i="0" dirty="0">
              <a:effectLst/>
              <a:latin typeface="Georgia" panose="02040502050405020303" pitchFamily="18" charset="0"/>
            </a:endParaRPr>
          </a:p>
        </p:txBody>
      </p:sp>
      <p:pic>
        <p:nvPicPr>
          <p:cNvPr id="33" name="Picture 33"/>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0" y="-1490547"/>
            <a:ext cx="3334026" cy="3588482"/>
          </a:xfrm>
          <a:prstGeom prst="rect">
            <a:avLst/>
          </a:prstGeom>
        </p:spPr>
      </p:pic>
      <p:pic>
        <p:nvPicPr>
          <p:cNvPr id="34" name="Picture 34"/>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1185502">
            <a:off x="4360410" y="8753949"/>
            <a:ext cx="2029361" cy="2026701"/>
          </a:xfrm>
          <a:prstGeom prst="rect">
            <a:avLst/>
          </a:prstGeom>
        </p:spPr>
      </p:pic>
      <p:pic>
        <p:nvPicPr>
          <p:cNvPr id="35" name="Picture 3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52805">
            <a:off x="15825376" y="7661156"/>
            <a:ext cx="2252717" cy="2252717"/>
          </a:xfrm>
          <a:prstGeom prst="rect">
            <a:avLst/>
          </a:prstGeom>
        </p:spPr>
      </p:pic>
      <p:grpSp>
        <p:nvGrpSpPr>
          <p:cNvPr id="36" name="Group 36"/>
          <p:cNvGrpSpPr/>
          <p:nvPr/>
        </p:nvGrpSpPr>
        <p:grpSpPr>
          <a:xfrm>
            <a:off x="204695" y="8868809"/>
            <a:ext cx="2900572" cy="807705"/>
            <a:chOff x="0" y="0"/>
            <a:chExt cx="3867430" cy="1076939"/>
          </a:xfrm>
        </p:grpSpPr>
        <p:pic>
          <p:nvPicPr>
            <p:cNvPr id="37" name="Picture 37"/>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0" y="0"/>
              <a:ext cx="3867430" cy="618789"/>
            </a:xfrm>
            <a:prstGeom prst="rect">
              <a:avLst/>
            </a:prstGeom>
          </p:spPr>
        </p:pic>
        <p:pic>
          <p:nvPicPr>
            <p:cNvPr id="38" name="Picture 38"/>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0" y="458151"/>
              <a:ext cx="3867430" cy="618789"/>
            </a:xfrm>
            <a:prstGeom prst="rect">
              <a:avLst/>
            </a:prstGeom>
          </p:spPr>
        </p:pic>
      </p:grpSp>
      <p:pic>
        <p:nvPicPr>
          <p:cNvPr id="39" name="Picture 39"/>
          <p:cNvPicPr>
            <a:picLocks noChangeAspect="1"/>
          </p:cNvPicPr>
          <p:nvPr/>
        </p:nvPicPr>
        <p:blipFill>
          <a:blip r:embed="rId23"/>
          <a:srcRect/>
          <a:stretch>
            <a:fillRect/>
          </a:stretch>
        </p:blipFill>
        <p:spPr>
          <a:xfrm>
            <a:off x="7520403" y="9362287"/>
            <a:ext cx="3710720" cy="779251"/>
          </a:xfrm>
          <a:prstGeom prst="rect">
            <a:avLst/>
          </a:prstGeom>
        </p:spPr>
      </p:pic>
      <p:sp>
        <p:nvSpPr>
          <p:cNvPr id="27" name="TextBox 30">
            <a:extLst>
              <a:ext uri="{FF2B5EF4-FFF2-40B4-BE49-F238E27FC236}">
                <a16:creationId xmlns:a16="http://schemas.microsoft.com/office/drawing/2014/main" id="{FD3C9B5F-29F5-6E20-0BD9-B91C4F33F77F}"/>
              </a:ext>
            </a:extLst>
          </p:cNvPr>
          <p:cNvSpPr txBox="1"/>
          <p:nvPr/>
        </p:nvSpPr>
        <p:spPr>
          <a:xfrm>
            <a:off x="1221885" y="4480054"/>
            <a:ext cx="10485135" cy="2215991"/>
          </a:xfrm>
          <a:prstGeom prst="rect">
            <a:avLst/>
          </a:prstGeom>
        </p:spPr>
        <p:txBody>
          <a:bodyPr wrap="square" lIns="0" tIns="0" rIns="0" bIns="0" rtlCol="0" anchor="t">
            <a:spAutoFit/>
          </a:bodyPr>
          <a:lstStyle/>
          <a:p>
            <a:pPr algn="just"/>
            <a:r>
              <a:rPr lang="en-GB" sz="2400" b="1" i="0" dirty="0">
                <a:effectLst/>
                <a:latin typeface="Georgia" panose="02040502050405020303" pitchFamily="18" charset="0"/>
              </a:rPr>
              <a:t>Transport</a:t>
            </a:r>
            <a:r>
              <a:rPr lang="en-GB" sz="2400" b="0" i="0" dirty="0">
                <a:effectLst/>
                <a:latin typeface="Georgia" panose="02040502050405020303" pitchFamily="18" charset="0"/>
              </a:rPr>
              <a:t>: </a:t>
            </a:r>
            <a:r>
              <a:rPr lang="ro-RO" sz="2400" dirty="0">
                <a:latin typeface="Georgia" panose="02040502050405020303" pitchFamily="18" charset="0"/>
              </a:rPr>
              <a:t>În sectorul transporturilor, conceperea de soluții inteligente poate presupune dezvoltarea de noi tehnologii și sisteme care să facă transportul mai sigur, mai eficient și mai ecologic. Spre exemplu, o companie poate lucra la construirea de vehicule autonome sau poate utiliza datele și instrumentele de analiză pentru a optimiza traseele de transport și pentru a decongestiona traficul</a:t>
            </a:r>
            <a:r>
              <a:rPr lang="en-GB" sz="2400" b="0" i="0" dirty="0">
                <a:effectLst/>
                <a:latin typeface="Georgia" panose="02040502050405020303" pitchFamily="18" charset="0"/>
              </a:rPr>
              <a:t>. </a:t>
            </a:r>
          </a:p>
        </p:txBody>
      </p:sp>
      <p:sp>
        <p:nvSpPr>
          <p:cNvPr id="28" name="TextBox 30">
            <a:extLst>
              <a:ext uri="{FF2B5EF4-FFF2-40B4-BE49-F238E27FC236}">
                <a16:creationId xmlns:a16="http://schemas.microsoft.com/office/drawing/2014/main" id="{1DC91000-5878-3976-2BC2-3EF0ED1A330E}"/>
              </a:ext>
            </a:extLst>
          </p:cNvPr>
          <p:cNvSpPr txBox="1"/>
          <p:nvPr/>
        </p:nvSpPr>
        <p:spPr>
          <a:xfrm>
            <a:off x="1252126" y="6850343"/>
            <a:ext cx="10591465" cy="1846659"/>
          </a:xfrm>
          <a:prstGeom prst="rect">
            <a:avLst/>
          </a:prstGeom>
        </p:spPr>
        <p:txBody>
          <a:bodyPr wrap="square" lIns="0" tIns="0" rIns="0" bIns="0" rtlCol="0" anchor="t">
            <a:spAutoFit/>
          </a:bodyPr>
          <a:lstStyle/>
          <a:p>
            <a:pPr algn="just"/>
            <a:r>
              <a:rPr lang="ro-RO" sz="2400" dirty="0">
                <a:latin typeface="Georgia" panose="02040502050405020303" pitchFamily="18" charset="0"/>
              </a:rPr>
              <a:t>În cazul fiecăruia dintre exemplele de mai sus, conceperea de soluții inteligente a pornit de la analizarea cauzelor principale ale unei probleme, implementând soluții specifice pentru abordarea acestora. Această perspectivă poate fi aplicată unei game extinse de provocări din diverse industrii și poate conduce la soluții mai eficiente și mai eficace. </a:t>
            </a:r>
            <a:endParaRPr lang="en-GB" sz="2400" b="0" i="0" dirty="0">
              <a:solidFill>
                <a:srgbClr val="374151"/>
              </a:solidFill>
              <a:effectLst/>
              <a:latin typeface="Georgia" panose="02040502050405020303" pitchFamily="18" charset="0"/>
            </a:endParaRPr>
          </a:p>
        </p:txBody>
      </p:sp>
      <p:sp>
        <p:nvSpPr>
          <p:cNvPr id="31" name="TextBox 31">
            <a:extLst>
              <a:ext uri="{FF2B5EF4-FFF2-40B4-BE49-F238E27FC236}">
                <a16:creationId xmlns:a16="http://schemas.microsoft.com/office/drawing/2014/main" id="{5FBA3B42-9220-5787-6915-74D61EFCE2B7}"/>
              </a:ext>
            </a:extLst>
          </p:cNvPr>
          <p:cNvSpPr txBox="1"/>
          <p:nvPr/>
        </p:nvSpPr>
        <p:spPr>
          <a:xfrm>
            <a:off x="3161212" y="1413048"/>
            <a:ext cx="11965575" cy="445763"/>
          </a:xfrm>
          <a:prstGeom prst="rect">
            <a:avLst/>
          </a:prstGeom>
        </p:spPr>
        <p:txBody>
          <a:bodyPr wrap="square" lIns="0" tIns="0" rIns="0" bIns="0" rtlCol="0" anchor="t">
            <a:spAutoFit/>
          </a:bodyPr>
          <a:lstStyle/>
          <a:p>
            <a:pPr algn="ctr">
              <a:lnSpc>
                <a:spcPts val="3359"/>
              </a:lnSpc>
            </a:pPr>
            <a:r>
              <a:rPr lang="ro-RO" sz="4000" b="1" dirty="0">
                <a:solidFill>
                  <a:srgbClr val="374151"/>
                </a:solidFill>
                <a:latin typeface="Georgia" panose="02040502050405020303" pitchFamily="18" charset="0"/>
              </a:rPr>
              <a:t>C</a:t>
            </a:r>
            <a:r>
              <a:rPr lang="ro-RO" sz="4000" b="1" i="0" dirty="0">
                <a:solidFill>
                  <a:srgbClr val="374151"/>
                </a:solidFill>
                <a:effectLst/>
                <a:latin typeface="Georgia" panose="02040502050405020303" pitchFamily="18" charset="0"/>
              </a:rPr>
              <a:t>onceperea de soluții inteligente - exemple</a:t>
            </a:r>
            <a:endParaRPr lang="en-US" sz="4000" b="1" spc="-36" dirty="0">
              <a:solidFill>
                <a:srgbClr val="000000"/>
              </a:solidFill>
              <a:latin typeface="Georgia" panose="02040502050405020303" pitchFamily="18" charset="0"/>
            </a:endParaRPr>
          </a:p>
        </p:txBody>
      </p:sp>
    </p:spTree>
    <p:extLst>
      <p:ext uri="{BB962C8B-B14F-4D97-AF65-F5344CB8AC3E}">
        <p14:creationId xmlns:p14="http://schemas.microsoft.com/office/powerpoint/2010/main" val="41703789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974143" y="8370333"/>
            <a:ext cx="10675280" cy="1137869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614497">
            <a:off x="17215841" y="8047725"/>
            <a:ext cx="4352147" cy="4346443"/>
          </a:xfrm>
          <a:prstGeom prst="rect">
            <a:avLst/>
          </a:prstGeom>
        </p:spPr>
      </p:pic>
      <p:grpSp>
        <p:nvGrpSpPr>
          <p:cNvPr id="7" name="Group 7"/>
          <p:cNvGrpSpPr>
            <a:grpSpLocks noChangeAspect="1"/>
          </p:cNvGrpSpPr>
          <p:nvPr/>
        </p:nvGrpSpPr>
        <p:grpSpPr>
          <a:xfrm>
            <a:off x="10371593" y="1686837"/>
            <a:ext cx="6446740" cy="3414557"/>
            <a:chOff x="-10605" y="-148534"/>
            <a:chExt cx="2377441" cy="1780625"/>
          </a:xfrm>
        </p:grpSpPr>
        <p:sp>
          <p:nvSpPr>
            <p:cNvPr id="8" name="Freeform 8"/>
            <p:cNvSpPr/>
            <p:nvPr/>
          </p:nvSpPr>
          <p:spPr>
            <a:xfrm>
              <a:off x="-10605" y="-148534"/>
              <a:ext cx="2377441" cy="1780625"/>
            </a:xfrm>
            <a:custGeom>
              <a:avLst/>
              <a:gdLst/>
              <a:ahLst/>
              <a:cxnLst/>
              <a:rect l="l" t="t" r="r" b="b"/>
              <a:pathLst>
                <a:path w="2377441" h="2009140">
                  <a:moveTo>
                    <a:pt x="2376170" y="1778000"/>
                  </a:moveTo>
                  <a:cubicBezTo>
                    <a:pt x="2374900" y="1276350"/>
                    <a:pt x="2359660" y="598170"/>
                    <a:pt x="2359660" y="97790"/>
                  </a:cubicBezTo>
                  <a:cubicBezTo>
                    <a:pt x="2359660" y="90170"/>
                    <a:pt x="2360930" y="82550"/>
                    <a:pt x="2360930" y="76200"/>
                  </a:cubicBezTo>
                  <a:cubicBezTo>
                    <a:pt x="2359660" y="74930"/>
                    <a:pt x="2358390" y="74930"/>
                    <a:pt x="2357120" y="73660"/>
                  </a:cubicBezTo>
                  <a:cubicBezTo>
                    <a:pt x="2357120" y="73660"/>
                    <a:pt x="2355850" y="74930"/>
                    <a:pt x="2355850" y="76200"/>
                  </a:cubicBezTo>
                  <a:cubicBezTo>
                    <a:pt x="2353310" y="82550"/>
                    <a:pt x="2348230" y="82550"/>
                    <a:pt x="2343150" y="82550"/>
                  </a:cubicBezTo>
                  <a:cubicBezTo>
                    <a:pt x="2336800" y="81280"/>
                    <a:pt x="2330450" y="74930"/>
                    <a:pt x="2322830" y="77470"/>
                  </a:cubicBezTo>
                  <a:cubicBezTo>
                    <a:pt x="2320290" y="78740"/>
                    <a:pt x="2315210" y="76200"/>
                    <a:pt x="2313940" y="73660"/>
                  </a:cubicBezTo>
                  <a:cubicBezTo>
                    <a:pt x="2310130" y="68580"/>
                    <a:pt x="2305050" y="68580"/>
                    <a:pt x="2299970" y="71120"/>
                  </a:cubicBezTo>
                  <a:cubicBezTo>
                    <a:pt x="2297430" y="72390"/>
                    <a:pt x="2294890" y="71120"/>
                    <a:pt x="2292350" y="71120"/>
                  </a:cubicBezTo>
                  <a:cubicBezTo>
                    <a:pt x="2288540" y="71120"/>
                    <a:pt x="2283460" y="69850"/>
                    <a:pt x="2279650" y="68580"/>
                  </a:cubicBezTo>
                  <a:cubicBezTo>
                    <a:pt x="2278380" y="68580"/>
                    <a:pt x="2275840" y="67310"/>
                    <a:pt x="2274570" y="67310"/>
                  </a:cubicBezTo>
                  <a:cubicBezTo>
                    <a:pt x="2270760" y="66040"/>
                    <a:pt x="2266950" y="62230"/>
                    <a:pt x="2263140" y="67310"/>
                  </a:cubicBezTo>
                  <a:cubicBezTo>
                    <a:pt x="2263140" y="67310"/>
                    <a:pt x="2260600" y="67310"/>
                    <a:pt x="2259330" y="66040"/>
                  </a:cubicBezTo>
                  <a:cubicBezTo>
                    <a:pt x="2258060" y="63500"/>
                    <a:pt x="2256790" y="59690"/>
                    <a:pt x="2255520" y="57150"/>
                  </a:cubicBezTo>
                  <a:cubicBezTo>
                    <a:pt x="2252980" y="53340"/>
                    <a:pt x="2252980" y="46990"/>
                    <a:pt x="2249170" y="44450"/>
                  </a:cubicBezTo>
                  <a:cubicBezTo>
                    <a:pt x="2246630" y="43180"/>
                    <a:pt x="2245360" y="41910"/>
                    <a:pt x="2244090" y="39370"/>
                  </a:cubicBezTo>
                  <a:cubicBezTo>
                    <a:pt x="2244090" y="38100"/>
                    <a:pt x="2241550" y="36830"/>
                    <a:pt x="2241550" y="35560"/>
                  </a:cubicBezTo>
                  <a:lnTo>
                    <a:pt x="2237740" y="31750"/>
                  </a:lnTo>
                  <a:cubicBezTo>
                    <a:pt x="2236470" y="29210"/>
                    <a:pt x="2235200" y="25400"/>
                    <a:pt x="2232660" y="24130"/>
                  </a:cubicBezTo>
                  <a:cubicBezTo>
                    <a:pt x="2227580" y="20320"/>
                    <a:pt x="2226310" y="15240"/>
                    <a:pt x="2228850" y="8890"/>
                  </a:cubicBezTo>
                  <a:cubicBezTo>
                    <a:pt x="2225040" y="7620"/>
                    <a:pt x="2222500" y="5080"/>
                    <a:pt x="2218690" y="5080"/>
                  </a:cubicBezTo>
                  <a:cubicBezTo>
                    <a:pt x="2203450" y="6350"/>
                    <a:pt x="2186940" y="8890"/>
                    <a:pt x="2171700" y="10160"/>
                  </a:cubicBezTo>
                  <a:cubicBezTo>
                    <a:pt x="2169160" y="10160"/>
                    <a:pt x="2165350" y="11430"/>
                    <a:pt x="2164080" y="12700"/>
                  </a:cubicBezTo>
                  <a:cubicBezTo>
                    <a:pt x="2153920" y="19050"/>
                    <a:pt x="2143760" y="13970"/>
                    <a:pt x="2133600" y="12700"/>
                  </a:cubicBezTo>
                  <a:cubicBezTo>
                    <a:pt x="2125980" y="12700"/>
                    <a:pt x="2118360" y="8890"/>
                    <a:pt x="2110740" y="7620"/>
                  </a:cubicBezTo>
                  <a:cubicBezTo>
                    <a:pt x="2101850" y="6350"/>
                    <a:pt x="2094230" y="7620"/>
                    <a:pt x="2085340" y="6350"/>
                  </a:cubicBezTo>
                  <a:cubicBezTo>
                    <a:pt x="2084070" y="6350"/>
                    <a:pt x="2082800" y="5080"/>
                    <a:pt x="2081530" y="3810"/>
                  </a:cubicBezTo>
                  <a:cubicBezTo>
                    <a:pt x="2078990" y="0"/>
                    <a:pt x="2073910" y="1270"/>
                    <a:pt x="2071370" y="2540"/>
                  </a:cubicBezTo>
                  <a:cubicBezTo>
                    <a:pt x="2067560" y="5080"/>
                    <a:pt x="2066290" y="8890"/>
                    <a:pt x="2063750" y="12700"/>
                  </a:cubicBezTo>
                  <a:cubicBezTo>
                    <a:pt x="2057400" y="13970"/>
                    <a:pt x="2048510" y="15240"/>
                    <a:pt x="2042160" y="19050"/>
                  </a:cubicBezTo>
                  <a:cubicBezTo>
                    <a:pt x="2037080" y="21590"/>
                    <a:pt x="2034540" y="22860"/>
                    <a:pt x="2030730" y="20320"/>
                  </a:cubicBezTo>
                  <a:lnTo>
                    <a:pt x="2029460" y="21590"/>
                  </a:lnTo>
                  <a:cubicBezTo>
                    <a:pt x="2032000" y="24130"/>
                    <a:pt x="2033270" y="27940"/>
                    <a:pt x="2035810" y="30480"/>
                  </a:cubicBezTo>
                  <a:cubicBezTo>
                    <a:pt x="2032000" y="31750"/>
                    <a:pt x="2026920" y="34290"/>
                    <a:pt x="2024380" y="33020"/>
                  </a:cubicBezTo>
                  <a:cubicBezTo>
                    <a:pt x="2018030" y="31750"/>
                    <a:pt x="2015490" y="34290"/>
                    <a:pt x="2010410" y="36830"/>
                  </a:cubicBezTo>
                  <a:cubicBezTo>
                    <a:pt x="2005330" y="40640"/>
                    <a:pt x="1998980" y="43180"/>
                    <a:pt x="1993900" y="45720"/>
                  </a:cubicBezTo>
                  <a:cubicBezTo>
                    <a:pt x="1992630" y="45720"/>
                    <a:pt x="1991360" y="45720"/>
                    <a:pt x="1990090" y="44450"/>
                  </a:cubicBezTo>
                  <a:cubicBezTo>
                    <a:pt x="1988820" y="44450"/>
                    <a:pt x="1987550" y="43180"/>
                    <a:pt x="1987550" y="43180"/>
                  </a:cubicBezTo>
                  <a:cubicBezTo>
                    <a:pt x="1981200" y="45720"/>
                    <a:pt x="1974850" y="48260"/>
                    <a:pt x="1968500" y="45720"/>
                  </a:cubicBezTo>
                  <a:cubicBezTo>
                    <a:pt x="1967230" y="45720"/>
                    <a:pt x="1967230" y="46990"/>
                    <a:pt x="1965960" y="46990"/>
                  </a:cubicBezTo>
                  <a:cubicBezTo>
                    <a:pt x="1958340" y="49530"/>
                    <a:pt x="1953260" y="58420"/>
                    <a:pt x="1943100" y="58420"/>
                  </a:cubicBezTo>
                  <a:cubicBezTo>
                    <a:pt x="1935480" y="58420"/>
                    <a:pt x="1927860" y="64770"/>
                    <a:pt x="1920240" y="64770"/>
                  </a:cubicBezTo>
                  <a:cubicBezTo>
                    <a:pt x="1911350" y="66040"/>
                    <a:pt x="1903730" y="68580"/>
                    <a:pt x="1896110" y="72390"/>
                  </a:cubicBezTo>
                  <a:cubicBezTo>
                    <a:pt x="1893570" y="73660"/>
                    <a:pt x="1891030" y="73660"/>
                    <a:pt x="1889760" y="73660"/>
                  </a:cubicBezTo>
                  <a:cubicBezTo>
                    <a:pt x="1883410" y="71120"/>
                    <a:pt x="1879600" y="74930"/>
                    <a:pt x="1877060" y="78740"/>
                  </a:cubicBezTo>
                  <a:cubicBezTo>
                    <a:pt x="1870710" y="87630"/>
                    <a:pt x="1860550" y="90170"/>
                    <a:pt x="1851660" y="92710"/>
                  </a:cubicBezTo>
                  <a:cubicBezTo>
                    <a:pt x="1840230" y="95250"/>
                    <a:pt x="1828800" y="96520"/>
                    <a:pt x="1817370" y="97790"/>
                  </a:cubicBezTo>
                  <a:cubicBezTo>
                    <a:pt x="1816100" y="97790"/>
                    <a:pt x="1814830" y="101600"/>
                    <a:pt x="1812290" y="102870"/>
                  </a:cubicBezTo>
                  <a:cubicBezTo>
                    <a:pt x="1811020" y="102870"/>
                    <a:pt x="1809750" y="101600"/>
                    <a:pt x="1809750" y="101600"/>
                  </a:cubicBezTo>
                  <a:cubicBezTo>
                    <a:pt x="1803400" y="109220"/>
                    <a:pt x="1799590" y="120650"/>
                    <a:pt x="1786890" y="119380"/>
                  </a:cubicBezTo>
                  <a:lnTo>
                    <a:pt x="1785620" y="119380"/>
                  </a:lnTo>
                  <a:cubicBezTo>
                    <a:pt x="1775460" y="125730"/>
                    <a:pt x="1765300" y="123190"/>
                    <a:pt x="1756410" y="120650"/>
                  </a:cubicBezTo>
                  <a:cubicBezTo>
                    <a:pt x="1753870" y="120650"/>
                    <a:pt x="1750060" y="118110"/>
                    <a:pt x="1748790" y="115570"/>
                  </a:cubicBezTo>
                  <a:cubicBezTo>
                    <a:pt x="1744980" y="107950"/>
                    <a:pt x="1734820" y="105410"/>
                    <a:pt x="1727200" y="107950"/>
                  </a:cubicBezTo>
                  <a:cubicBezTo>
                    <a:pt x="1720850" y="110490"/>
                    <a:pt x="1714500" y="111760"/>
                    <a:pt x="1708150" y="114300"/>
                  </a:cubicBezTo>
                  <a:cubicBezTo>
                    <a:pt x="1697990" y="116840"/>
                    <a:pt x="1689100" y="118110"/>
                    <a:pt x="1678940" y="113030"/>
                  </a:cubicBezTo>
                  <a:cubicBezTo>
                    <a:pt x="1668780" y="107950"/>
                    <a:pt x="1661160" y="111760"/>
                    <a:pt x="1656080" y="123190"/>
                  </a:cubicBezTo>
                  <a:cubicBezTo>
                    <a:pt x="1652270" y="130810"/>
                    <a:pt x="1642109" y="132080"/>
                    <a:pt x="1635759" y="125730"/>
                  </a:cubicBezTo>
                  <a:cubicBezTo>
                    <a:pt x="1631949" y="121920"/>
                    <a:pt x="1629409" y="123190"/>
                    <a:pt x="1625599" y="125730"/>
                  </a:cubicBezTo>
                  <a:lnTo>
                    <a:pt x="1617979" y="133350"/>
                  </a:lnTo>
                  <a:cubicBezTo>
                    <a:pt x="1616709" y="134620"/>
                    <a:pt x="1614169" y="134620"/>
                    <a:pt x="1612899" y="134620"/>
                  </a:cubicBezTo>
                  <a:lnTo>
                    <a:pt x="1605279" y="134620"/>
                  </a:lnTo>
                  <a:cubicBezTo>
                    <a:pt x="1600199" y="134620"/>
                    <a:pt x="1595119" y="133350"/>
                    <a:pt x="1590040" y="132080"/>
                  </a:cubicBezTo>
                  <a:cubicBezTo>
                    <a:pt x="1583690" y="130810"/>
                    <a:pt x="1578609" y="127000"/>
                    <a:pt x="1572259" y="125730"/>
                  </a:cubicBezTo>
                  <a:cubicBezTo>
                    <a:pt x="1562099" y="124460"/>
                    <a:pt x="1559559" y="115570"/>
                    <a:pt x="1555749" y="109220"/>
                  </a:cubicBezTo>
                  <a:cubicBezTo>
                    <a:pt x="1553209" y="105410"/>
                    <a:pt x="1548129" y="100330"/>
                    <a:pt x="1543049" y="101600"/>
                  </a:cubicBezTo>
                  <a:cubicBezTo>
                    <a:pt x="1537969" y="104140"/>
                    <a:pt x="1532889" y="101600"/>
                    <a:pt x="1529079" y="100330"/>
                  </a:cubicBezTo>
                  <a:cubicBezTo>
                    <a:pt x="1527809" y="100330"/>
                    <a:pt x="1525269" y="99060"/>
                    <a:pt x="1523999" y="99060"/>
                  </a:cubicBezTo>
                  <a:cubicBezTo>
                    <a:pt x="1515109" y="96520"/>
                    <a:pt x="1508759" y="101600"/>
                    <a:pt x="1502409" y="107950"/>
                  </a:cubicBezTo>
                  <a:lnTo>
                    <a:pt x="1497329" y="113030"/>
                  </a:lnTo>
                  <a:cubicBezTo>
                    <a:pt x="1496059" y="114300"/>
                    <a:pt x="1496059" y="116840"/>
                    <a:pt x="1494790" y="118110"/>
                  </a:cubicBezTo>
                  <a:cubicBezTo>
                    <a:pt x="1487170" y="124460"/>
                    <a:pt x="1479550" y="121920"/>
                    <a:pt x="1470659" y="118110"/>
                  </a:cubicBezTo>
                  <a:cubicBezTo>
                    <a:pt x="1463040" y="114300"/>
                    <a:pt x="1454149" y="118110"/>
                    <a:pt x="1451609" y="125730"/>
                  </a:cubicBezTo>
                  <a:cubicBezTo>
                    <a:pt x="1450340" y="130810"/>
                    <a:pt x="1449070" y="134620"/>
                    <a:pt x="1442720" y="137160"/>
                  </a:cubicBezTo>
                  <a:cubicBezTo>
                    <a:pt x="1436370" y="140970"/>
                    <a:pt x="1428750" y="143510"/>
                    <a:pt x="1427480" y="152400"/>
                  </a:cubicBezTo>
                  <a:cubicBezTo>
                    <a:pt x="1427480" y="153670"/>
                    <a:pt x="1426210" y="154940"/>
                    <a:pt x="1424940" y="154940"/>
                  </a:cubicBezTo>
                  <a:cubicBezTo>
                    <a:pt x="1421130" y="156210"/>
                    <a:pt x="1418590" y="157480"/>
                    <a:pt x="1414780" y="158750"/>
                  </a:cubicBezTo>
                  <a:lnTo>
                    <a:pt x="1403350" y="158750"/>
                  </a:lnTo>
                  <a:cubicBezTo>
                    <a:pt x="1395730" y="157480"/>
                    <a:pt x="1388110" y="154940"/>
                    <a:pt x="1380490" y="153670"/>
                  </a:cubicBezTo>
                  <a:cubicBezTo>
                    <a:pt x="1371600" y="152400"/>
                    <a:pt x="1363979" y="157480"/>
                    <a:pt x="1355090" y="158750"/>
                  </a:cubicBezTo>
                  <a:lnTo>
                    <a:pt x="1353820" y="160020"/>
                  </a:lnTo>
                  <a:cubicBezTo>
                    <a:pt x="1351280" y="163830"/>
                    <a:pt x="1347470" y="162560"/>
                    <a:pt x="1344930" y="160020"/>
                  </a:cubicBezTo>
                  <a:cubicBezTo>
                    <a:pt x="1339850" y="154940"/>
                    <a:pt x="1330960" y="153670"/>
                    <a:pt x="1324610" y="156210"/>
                  </a:cubicBezTo>
                  <a:cubicBezTo>
                    <a:pt x="1316990" y="160020"/>
                    <a:pt x="1309370" y="162560"/>
                    <a:pt x="1301750" y="165100"/>
                  </a:cubicBezTo>
                  <a:cubicBezTo>
                    <a:pt x="1299210" y="165100"/>
                    <a:pt x="1296670" y="163830"/>
                    <a:pt x="1295400" y="163830"/>
                  </a:cubicBezTo>
                  <a:cubicBezTo>
                    <a:pt x="1292860" y="163830"/>
                    <a:pt x="1289050" y="162560"/>
                    <a:pt x="1287780" y="163830"/>
                  </a:cubicBezTo>
                  <a:cubicBezTo>
                    <a:pt x="1277620" y="171450"/>
                    <a:pt x="1267460" y="168910"/>
                    <a:pt x="1258570" y="163830"/>
                  </a:cubicBezTo>
                  <a:cubicBezTo>
                    <a:pt x="1253490" y="161290"/>
                    <a:pt x="1245870" y="158750"/>
                    <a:pt x="1243330" y="151130"/>
                  </a:cubicBezTo>
                  <a:cubicBezTo>
                    <a:pt x="1242060" y="146050"/>
                    <a:pt x="1236980" y="140970"/>
                    <a:pt x="1233170" y="137160"/>
                  </a:cubicBezTo>
                  <a:cubicBezTo>
                    <a:pt x="1226820" y="130810"/>
                    <a:pt x="1220470" y="121920"/>
                    <a:pt x="1209040" y="121920"/>
                  </a:cubicBezTo>
                  <a:cubicBezTo>
                    <a:pt x="1206500" y="121920"/>
                    <a:pt x="1203959" y="116840"/>
                    <a:pt x="1202690" y="118110"/>
                  </a:cubicBezTo>
                  <a:cubicBezTo>
                    <a:pt x="1197609" y="119380"/>
                    <a:pt x="1197609" y="116840"/>
                    <a:pt x="1195070" y="114300"/>
                  </a:cubicBezTo>
                  <a:cubicBezTo>
                    <a:pt x="1192530" y="111760"/>
                    <a:pt x="1188720" y="109220"/>
                    <a:pt x="1186180" y="105410"/>
                  </a:cubicBezTo>
                  <a:cubicBezTo>
                    <a:pt x="1182370" y="100330"/>
                    <a:pt x="1178560" y="93980"/>
                    <a:pt x="1174750" y="88900"/>
                  </a:cubicBezTo>
                  <a:cubicBezTo>
                    <a:pt x="1170940" y="83820"/>
                    <a:pt x="1168400" y="77470"/>
                    <a:pt x="1164590" y="72390"/>
                  </a:cubicBezTo>
                  <a:cubicBezTo>
                    <a:pt x="1163320" y="71120"/>
                    <a:pt x="1159509" y="69850"/>
                    <a:pt x="1158240" y="71120"/>
                  </a:cubicBezTo>
                  <a:lnTo>
                    <a:pt x="1143000" y="78740"/>
                  </a:lnTo>
                  <a:cubicBezTo>
                    <a:pt x="1140460" y="80010"/>
                    <a:pt x="1139190" y="82550"/>
                    <a:pt x="1137920" y="85090"/>
                  </a:cubicBezTo>
                  <a:lnTo>
                    <a:pt x="1136650" y="83820"/>
                  </a:lnTo>
                  <a:cubicBezTo>
                    <a:pt x="1137920" y="80010"/>
                    <a:pt x="1139190" y="76200"/>
                    <a:pt x="1140460" y="74930"/>
                  </a:cubicBezTo>
                  <a:lnTo>
                    <a:pt x="1125220" y="71120"/>
                  </a:lnTo>
                  <a:cubicBezTo>
                    <a:pt x="1121410" y="69850"/>
                    <a:pt x="1115060" y="69850"/>
                    <a:pt x="1112520" y="69850"/>
                  </a:cubicBezTo>
                  <a:lnTo>
                    <a:pt x="1092200" y="69850"/>
                  </a:lnTo>
                  <a:cubicBezTo>
                    <a:pt x="1084580" y="69850"/>
                    <a:pt x="1078230" y="68580"/>
                    <a:pt x="1070610" y="69850"/>
                  </a:cubicBezTo>
                  <a:cubicBezTo>
                    <a:pt x="1065530" y="71120"/>
                    <a:pt x="1061720" y="68580"/>
                    <a:pt x="1057910" y="66040"/>
                  </a:cubicBezTo>
                  <a:cubicBezTo>
                    <a:pt x="1047750" y="58420"/>
                    <a:pt x="1037590" y="49530"/>
                    <a:pt x="1023620" y="53340"/>
                  </a:cubicBezTo>
                  <a:cubicBezTo>
                    <a:pt x="1022350" y="53340"/>
                    <a:pt x="1019810" y="52070"/>
                    <a:pt x="1018540" y="50800"/>
                  </a:cubicBezTo>
                  <a:cubicBezTo>
                    <a:pt x="1014730" y="49530"/>
                    <a:pt x="1012190" y="46990"/>
                    <a:pt x="1007110" y="44450"/>
                  </a:cubicBezTo>
                  <a:cubicBezTo>
                    <a:pt x="1007110" y="48260"/>
                    <a:pt x="1007110" y="49530"/>
                    <a:pt x="1008380" y="52070"/>
                  </a:cubicBezTo>
                  <a:cubicBezTo>
                    <a:pt x="1005840" y="54610"/>
                    <a:pt x="1004570" y="53340"/>
                    <a:pt x="1003300" y="52070"/>
                  </a:cubicBezTo>
                  <a:cubicBezTo>
                    <a:pt x="1002030" y="53340"/>
                    <a:pt x="1000760" y="55880"/>
                    <a:pt x="999490" y="55880"/>
                  </a:cubicBezTo>
                  <a:cubicBezTo>
                    <a:pt x="993140" y="58420"/>
                    <a:pt x="986790" y="59690"/>
                    <a:pt x="980440" y="62230"/>
                  </a:cubicBezTo>
                  <a:cubicBezTo>
                    <a:pt x="977900" y="63500"/>
                    <a:pt x="975360" y="64770"/>
                    <a:pt x="974090" y="66040"/>
                  </a:cubicBezTo>
                  <a:cubicBezTo>
                    <a:pt x="969010" y="69850"/>
                    <a:pt x="965200" y="76200"/>
                    <a:pt x="956310" y="74930"/>
                  </a:cubicBezTo>
                  <a:cubicBezTo>
                    <a:pt x="955040" y="74930"/>
                    <a:pt x="952500" y="77470"/>
                    <a:pt x="949960" y="77470"/>
                  </a:cubicBezTo>
                  <a:cubicBezTo>
                    <a:pt x="947420" y="78740"/>
                    <a:pt x="943610" y="78740"/>
                    <a:pt x="941070" y="80010"/>
                  </a:cubicBezTo>
                  <a:lnTo>
                    <a:pt x="938530" y="80010"/>
                  </a:lnTo>
                  <a:cubicBezTo>
                    <a:pt x="930910" y="82550"/>
                    <a:pt x="924560" y="85090"/>
                    <a:pt x="916940" y="86360"/>
                  </a:cubicBezTo>
                  <a:lnTo>
                    <a:pt x="911860" y="86360"/>
                  </a:lnTo>
                  <a:cubicBezTo>
                    <a:pt x="905510" y="86360"/>
                    <a:pt x="900430" y="85090"/>
                    <a:pt x="894080" y="85090"/>
                  </a:cubicBezTo>
                  <a:cubicBezTo>
                    <a:pt x="887730" y="85090"/>
                    <a:pt x="881380" y="87630"/>
                    <a:pt x="875030" y="87630"/>
                  </a:cubicBezTo>
                  <a:cubicBezTo>
                    <a:pt x="867410" y="87630"/>
                    <a:pt x="858520" y="87630"/>
                    <a:pt x="852170" y="82550"/>
                  </a:cubicBezTo>
                  <a:cubicBezTo>
                    <a:pt x="850900" y="81280"/>
                    <a:pt x="847090" y="81280"/>
                    <a:pt x="844550" y="82550"/>
                  </a:cubicBezTo>
                  <a:cubicBezTo>
                    <a:pt x="835660" y="83820"/>
                    <a:pt x="826770" y="85090"/>
                    <a:pt x="819150" y="87630"/>
                  </a:cubicBezTo>
                  <a:cubicBezTo>
                    <a:pt x="811530" y="90170"/>
                    <a:pt x="807720" y="87630"/>
                    <a:pt x="805180" y="81280"/>
                  </a:cubicBezTo>
                  <a:cubicBezTo>
                    <a:pt x="803910" y="78740"/>
                    <a:pt x="801370" y="76200"/>
                    <a:pt x="798830" y="73660"/>
                  </a:cubicBezTo>
                  <a:cubicBezTo>
                    <a:pt x="795020" y="71120"/>
                    <a:pt x="791210" y="67310"/>
                    <a:pt x="787400" y="67310"/>
                  </a:cubicBezTo>
                  <a:cubicBezTo>
                    <a:pt x="778510" y="67310"/>
                    <a:pt x="773430" y="62230"/>
                    <a:pt x="767080" y="58420"/>
                  </a:cubicBezTo>
                  <a:cubicBezTo>
                    <a:pt x="756920" y="52070"/>
                    <a:pt x="748030" y="44450"/>
                    <a:pt x="735330" y="45720"/>
                  </a:cubicBezTo>
                  <a:lnTo>
                    <a:pt x="735330" y="39370"/>
                  </a:lnTo>
                  <a:cubicBezTo>
                    <a:pt x="737870" y="39370"/>
                    <a:pt x="740410" y="39370"/>
                    <a:pt x="742950" y="38100"/>
                  </a:cubicBezTo>
                  <a:cubicBezTo>
                    <a:pt x="739140" y="35560"/>
                    <a:pt x="739140" y="31750"/>
                    <a:pt x="736600" y="29210"/>
                  </a:cubicBezTo>
                  <a:cubicBezTo>
                    <a:pt x="731520" y="25400"/>
                    <a:pt x="726440" y="24130"/>
                    <a:pt x="721360" y="21590"/>
                  </a:cubicBezTo>
                  <a:cubicBezTo>
                    <a:pt x="717550" y="20320"/>
                    <a:pt x="712470" y="20320"/>
                    <a:pt x="715010" y="26670"/>
                  </a:cubicBezTo>
                  <a:cubicBezTo>
                    <a:pt x="708660" y="27940"/>
                    <a:pt x="703580" y="27940"/>
                    <a:pt x="701040" y="30480"/>
                  </a:cubicBezTo>
                  <a:cubicBezTo>
                    <a:pt x="695960" y="34290"/>
                    <a:pt x="690880" y="31750"/>
                    <a:pt x="687070" y="29210"/>
                  </a:cubicBezTo>
                  <a:cubicBezTo>
                    <a:pt x="684530" y="27940"/>
                    <a:pt x="681990" y="26670"/>
                    <a:pt x="679450" y="27940"/>
                  </a:cubicBezTo>
                  <a:cubicBezTo>
                    <a:pt x="664210" y="35560"/>
                    <a:pt x="648970" y="31750"/>
                    <a:pt x="633730" y="31750"/>
                  </a:cubicBezTo>
                  <a:cubicBezTo>
                    <a:pt x="631190" y="31750"/>
                    <a:pt x="628650" y="30480"/>
                    <a:pt x="624840" y="30480"/>
                  </a:cubicBezTo>
                  <a:cubicBezTo>
                    <a:pt x="619760" y="29210"/>
                    <a:pt x="615950" y="26670"/>
                    <a:pt x="610870" y="25400"/>
                  </a:cubicBezTo>
                  <a:cubicBezTo>
                    <a:pt x="605790" y="24130"/>
                    <a:pt x="599440" y="22860"/>
                    <a:pt x="594360" y="21590"/>
                  </a:cubicBezTo>
                  <a:lnTo>
                    <a:pt x="590550" y="21590"/>
                  </a:lnTo>
                  <a:cubicBezTo>
                    <a:pt x="581660" y="21590"/>
                    <a:pt x="572770" y="22860"/>
                    <a:pt x="565150" y="22860"/>
                  </a:cubicBezTo>
                  <a:cubicBezTo>
                    <a:pt x="558800" y="22860"/>
                    <a:pt x="552450" y="20320"/>
                    <a:pt x="544830" y="19050"/>
                  </a:cubicBezTo>
                  <a:cubicBezTo>
                    <a:pt x="543560" y="8890"/>
                    <a:pt x="533400" y="11430"/>
                    <a:pt x="527050" y="6350"/>
                  </a:cubicBezTo>
                  <a:cubicBezTo>
                    <a:pt x="525780" y="5080"/>
                    <a:pt x="523240" y="6350"/>
                    <a:pt x="521970" y="6350"/>
                  </a:cubicBezTo>
                  <a:cubicBezTo>
                    <a:pt x="514350" y="5080"/>
                    <a:pt x="509270" y="8890"/>
                    <a:pt x="506730" y="15240"/>
                  </a:cubicBezTo>
                  <a:cubicBezTo>
                    <a:pt x="502920" y="21590"/>
                    <a:pt x="492760" y="24130"/>
                    <a:pt x="496570" y="34290"/>
                  </a:cubicBezTo>
                  <a:cubicBezTo>
                    <a:pt x="497840" y="35560"/>
                    <a:pt x="500380" y="36830"/>
                    <a:pt x="501650" y="39370"/>
                  </a:cubicBezTo>
                  <a:cubicBezTo>
                    <a:pt x="501650" y="43180"/>
                    <a:pt x="500380" y="45720"/>
                    <a:pt x="496570" y="44450"/>
                  </a:cubicBezTo>
                  <a:cubicBezTo>
                    <a:pt x="495300" y="44450"/>
                    <a:pt x="494030" y="46990"/>
                    <a:pt x="492760" y="48260"/>
                  </a:cubicBezTo>
                  <a:cubicBezTo>
                    <a:pt x="491490" y="49530"/>
                    <a:pt x="491490" y="52070"/>
                    <a:pt x="490220" y="52070"/>
                  </a:cubicBezTo>
                  <a:cubicBezTo>
                    <a:pt x="482600" y="54610"/>
                    <a:pt x="477520" y="60960"/>
                    <a:pt x="468630" y="59690"/>
                  </a:cubicBezTo>
                  <a:lnTo>
                    <a:pt x="466090" y="59690"/>
                  </a:lnTo>
                  <a:cubicBezTo>
                    <a:pt x="458470" y="66040"/>
                    <a:pt x="450850" y="64770"/>
                    <a:pt x="441960" y="63500"/>
                  </a:cubicBezTo>
                  <a:cubicBezTo>
                    <a:pt x="438150" y="62230"/>
                    <a:pt x="433070" y="63500"/>
                    <a:pt x="427990" y="63500"/>
                  </a:cubicBezTo>
                  <a:cubicBezTo>
                    <a:pt x="424180" y="63500"/>
                    <a:pt x="420370" y="63500"/>
                    <a:pt x="416560" y="60960"/>
                  </a:cubicBezTo>
                  <a:cubicBezTo>
                    <a:pt x="411480" y="58420"/>
                    <a:pt x="406400" y="54610"/>
                    <a:pt x="401320" y="52070"/>
                  </a:cubicBezTo>
                  <a:cubicBezTo>
                    <a:pt x="396240" y="49530"/>
                    <a:pt x="389890" y="49530"/>
                    <a:pt x="389890" y="40640"/>
                  </a:cubicBezTo>
                  <a:cubicBezTo>
                    <a:pt x="389890" y="39370"/>
                    <a:pt x="387350" y="38100"/>
                    <a:pt x="387350" y="36830"/>
                  </a:cubicBezTo>
                  <a:cubicBezTo>
                    <a:pt x="378460" y="44450"/>
                    <a:pt x="370840" y="50800"/>
                    <a:pt x="363220" y="57150"/>
                  </a:cubicBezTo>
                  <a:cubicBezTo>
                    <a:pt x="359410" y="60960"/>
                    <a:pt x="354330" y="66040"/>
                    <a:pt x="356870" y="72390"/>
                  </a:cubicBezTo>
                  <a:cubicBezTo>
                    <a:pt x="356870" y="73660"/>
                    <a:pt x="355600" y="74930"/>
                    <a:pt x="355600" y="76200"/>
                  </a:cubicBezTo>
                  <a:cubicBezTo>
                    <a:pt x="354330" y="78740"/>
                    <a:pt x="353060" y="81280"/>
                    <a:pt x="350520" y="82550"/>
                  </a:cubicBezTo>
                  <a:cubicBezTo>
                    <a:pt x="347980" y="86360"/>
                    <a:pt x="345440" y="90170"/>
                    <a:pt x="342900" y="95250"/>
                  </a:cubicBezTo>
                  <a:lnTo>
                    <a:pt x="335280" y="102870"/>
                  </a:lnTo>
                  <a:cubicBezTo>
                    <a:pt x="332740" y="106680"/>
                    <a:pt x="330200" y="110490"/>
                    <a:pt x="326390" y="113030"/>
                  </a:cubicBezTo>
                  <a:cubicBezTo>
                    <a:pt x="317500" y="120650"/>
                    <a:pt x="308610" y="128270"/>
                    <a:pt x="298450" y="135890"/>
                  </a:cubicBezTo>
                  <a:cubicBezTo>
                    <a:pt x="293370" y="140970"/>
                    <a:pt x="287020" y="144780"/>
                    <a:pt x="281940" y="149860"/>
                  </a:cubicBezTo>
                  <a:cubicBezTo>
                    <a:pt x="273050" y="157480"/>
                    <a:pt x="262890" y="163830"/>
                    <a:pt x="257810" y="175260"/>
                  </a:cubicBezTo>
                  <a:cubicBezTo>
                    <a:pt x="257810" y="176530"/>
                    <a:pt x="255270" y="177800"/>
                    <a:pt x="254000" y="179070"/>
                  </a:cubicBezTo>
                  <a:cubicBezTo>
                    <a:pt x="247650" y="184150"/>
                    <a:pt x="237490" y="184150"/>
                    <a:pt x="237490" y="194310"/>
                  </a:cubicBezTo>
                  <a:cubicBezTo>
                    <a:pt x="227330" y="194310"/>
                    <a:pt x="222250" y="201930"/>
                    <a:pt x="217170" y="208280"/>
                  </a:cubicBezTo>
                  <a:cubicBezTo>
                    <a:pt x="213360" y="213360"/>
                    <a:pt x="209550" y="219710"/>
                    <a:pt x="204470" y="223520"/>
                  </a:cubicBezTo>
                  <a:cubicBezTo>
                    <a:pt x="199390" y="226060"/>
                    <a:pt x="193040" y="224790"/>
                    <a:pt x="186690" y="224790"/>
                  </a:cubicBezTo>
                  <a:cubicBezTo>
                    <a:pt x="184150" y="224790"/>
                    <a:pt x="181610" y="224790"/>
                    <a:pt x="181610" y="226060"/>
                  </a:cubicBezTo>
                  <a:cubicBezTo>
                    <a:pt x="176530" y="231140"/>
                    <a:pt x="170180" y="234950"/>
                    <a:pt x="166370" y="241300"/>
                  </a:cubicBezTo>
                  <a:cubicBezTo>
                    <a:pt x="162560" y="247650"/>
                    <a:pt x="158750" y="251460"/>
                    <a:pt x="152400" y="252730"/>
                  </a:cubicBezTo>
                  <a:cubicBezTo>
                    <a:pt x="146050" y="254000"/>
                    <a:pt x="139700" y="260350"/>
                    <a:pt x="130810" y="256540"/>
                  </a:cubicBezTo>
                  <a:cubicBezTo>
                    <a:pt x="123190" y="254000"/>
                    <a:pt x="114300" y="256540"/>
                    <a:pt x="109220" y="251460"/>
                  </a:cubicBezTo>
                  <a:cubicBezTo>
                    <a:pt x="99060" y="252730"/>
                    <a:pt x="91440" y="255270"/>
                    <a:pt x="82550" y="256540"/>
                  </a:cubicBezTo>
                  <a:cubicBezTo>
                    <a:pt x="72390" y="259080"/>
                    <a:pt x="60960" y="257810"/>
                    <a:pt x="52070" y="265430"/>
                  </a:cubicBezTo>
                  <a:cubicBezTo>
                    <a:pt x="44450" y="271780"/>
                    <a:pt x="38100" y="278130"/>
                    <a:pt x="26670" y="276860"/>
                  </a:cubicBezTo>
                  <a:cubicBezTo>
                    <a:pt x="27940" y="284480"/>
                    <a:pt x="29210" y="290830"/>
                    <a:pt x="30480" y="298450"/>
                  </a:cubicBezTo>
                  <a:cubicBezTo>
                    <a:pt x="33020" y="318770"/>
                    <a:pt x="35560" y="339090"/>
                    <a:pt x="36830" y="359410"/>
                  </a:cubicBezTo>
                  <a:cubicBezTo>
                    <a:pt x="40640" y="384810"/>
                    <a:pt x="41910" y="408940"/>
                    <a:pt x="39370" y="433070"/>
                  </a:cubicBezTo>
                  <a:cubicBezTo>
                    <a:pt x="36830" y="467360"/>
                    <a:pt x="25400" y="1640840"/>
                    <a:pt x="13970" y="1672590"/>
                  </a:cubicBezTo>
                  <a:lnTo>
                    <a:pt x="2540" y="1699260"/>
                  </a:lnTo>
                  <a:cubicBezTo>
                    <a:pt x="0" y="1705610"/>
                    <a:pt x="3810" y="1709420"/>
                    <a:pt x="10160" y="1710690"/>
                  </a:cubicBezTo>
                  <a:cubicBezTo>
                    <a:pt x="17780" y="1711960"/>
                    <a:pt x="20320" y="1717040"/>
                    <a:pt x="22860" y="1723390"/>
                  </a:cubicBezTo>
                  <a:cubicBezTo>
                    <a:pt x="25400" y="1733550"/>
                    <a:pt x="21590" y="1743710"/>
                    <a:pt x="26670" y="1753870"/>
                  </a:cubicBezTo>
                  <a:cubicBezTo>
                    <a:pt x="29210" y="1758950"/>
                    <a:pt x="26670" y="1767840"/>
                    <a:pt x="25400" y="1775460"/>
                  </a:cubicBezTo>
                  <a:cubicBezTo>
                    <a:pt x="24130" y="1785620"/>
                    <a:pt x="26670" y="1795780"/>
                    <a:pt x="30480" y="1804670"/>
                  </a:cubicBezTo>
                  <a:cubicBezTo>
                    <a:pt x="39370" y="1819910"/>
                    <a:pt x="40640" y="1837690"/>
                    <a:pt x="40640" y="1854200"/>
                  </a:cubicBezTo>
                  <a:cubicBezTo>
                    <a:pt x="40640" y="1858010"/>
                    <a:pt x="41910" y="1861820"/>
                    <a:pt x="43180" y="1864360"/>
                  </a:cubicBezTo>
                  <a:cubicBezTo>
                    <a:pt x="45720" y="1866900"/>
                    <a:pt x="50800" y="1869440"/>
                    <a:pt x="55880" y="1870710"/>
                  </a:cubicBezTo>
                  <a:lnTo>
                    <a:pt x="86360" y="1885950"/>
                  </a:lnTo>
                  <a:cubicBezTo>
                    <a:pt x="100330" y="1893570"/>
                    <a:pt x="111760" y="1892300"/>
                    <a:pt x="124460" y="1883410"/>
                  </a:cubicBezTo>
                  <a:cubicBezTo>
                    <a:pt x="125730" y="1882140"/>
                    <a:pt x="129540" y="1880870"/>
                    <a:pt x="130810" y="1880870"/>
                  </a:cubicBezTo>
                  <a:cubicBezTo>
                    <a:pt x="139700" y="1882140"/>
                    <a:pt x="148590" y="1882140"/>
                    <a:pt x="156210" y="1889760"/>
                  </a:cubicBezTo>
                  <a:cubicBezTo>
                    <a:pt x="165100" y="1897380"/>
                    <a:pt x="177800" y="1902460"/>
                    <a:pt x="187960" y="1908810"/>
                  </a:cubicBezTo>
                  <a:cubicBezTo>
                    <a:pt x="194310" y="1912620"/>
                    <a:pt x="201930" y="1917700"/>
                    <a:pt x="205740" y="1922780"/>
                  </a:cubicBezTo>
                  <a:cubicBezTo>
                    <a:pt x="208280" y="1925320"/>
                    <a:pt x="210820" y="1927860"/>
                    <a:pt x="213360" y="1929130"/>
                  </a:cubicBezTo>
                  <a:cubicBezTo>
                    <a:pt x="227330" y="1934210"/>
                    <a:pt x="234950" y="1946910"/>
                    <a:pt x="243840" y="1957070"/>
                  </a:cubicBezTo>
                  <a:cubicBezTo>
                    <a:pt x="251460" y="1965960"/>
                    <a:pt x="261620" y="1971040"/>
                    <a:pt x="273050" y="1972310"/>
                  </a:cubicBezTo>
                  <a:cubicBezTo>
                    <a:pt x="285750" y="1974850"/>
                    <a:pt x="298450" y="1976120"/>
                    <a:pt x="311150" y="1978660"/>
                  </a:cubicBezTo>
                  <a:cubicBezTo>
                    <a:pt x="316230" y="1979930"/>
                    <a:pt x="322580" y="1981200"/>
                    <a:pt x="327660" y="1983740"/>
                  </a:cubicBezTo>
                  <a:cubicBezTo>
                    <a:pt x="334010" y="1986280"/>
                    <a:pt x="340360" y="1986280"/>
                    <a:pt x="345440" y="1990090"/>
                  </a:cubicBezTo>
                  <a:cubicBezTo>
                    <a:pt x="353060" y="1996440"/>
                    <a:pt x="360680" y="2000250"/>
                    <a:pt x="370840" y="1997710"/>
                  </a:cubicBezTo>
                  <a:cubicBezTo>
                    <a:pt x="374650" y="1996440"/>
                    <a:pt x="379730" y="1998980"/>
                    <a:pt x="383540" y="2000250"/>
                  </a:cubicBezTo>
                  <a:cubicBezTo>
                    <a:pt x="384810" y="2000250"/>
                    <a:pt x="386080" y="2001520"/>
                    <a:pt x="387350" y="2001520"/>
                  </a:cubicBezTo>
                  <a:cubicBezTo>
                    <a:pt x="401320" y="2002790"/>
                    <a:pt x="414020" y="2000250"/>
                    <a:pt x="426720" y="1997710"/>
                  </a:cubicBezTo>
                  <a:cubicBezTo>
                    <a:pt x="431800" y="1996440"/>
                    <a:pt x="436880" y="1995170"/>
                    <a:pt x="441960" y="1992630"/>
                  </a:cubicBezTo>
                  <a:cubicBezTo>
                    <a:pt x="455930" y="1986280"/>
                    <a:pt x="469900" y="1979930"/>
                    <a:pt x="482600" y="1972310"/>
                  </a:cubicBezTo>
                  <a:cubicBezTo>
                    <a:pt x="491490" y="1967230"/>
                    <a:pt x="500380" y="1962150"/>
                    <a:pt x="510540" y="1967230"/>
                  </a:cubicBezTo>
                  <a:lnTo>
                    <a:pt x="515620" y="1967230"/>
                  </a:lnTo>
                  <a:cubicBezTo>
                    <a:pt x="524510" y="1967230"/>
                    <a:pt x="533400" y="1965960"/>
                    <a:pt x="541020" y="1964690"/>
                  </a:cubicBezTo>
                  <a:cubicBezTo>
                    <a:pt x="542290" y="1964690"/>
                    <a:pt x="544830" y="1964690"/>
                    <a:pt x="544830" y="1963420"/>
                  </a:cubicBezTo>
                  <a:cubicBezTo>
                    <a:pt x="548640" y="1958340"/>
                    <a:pt x="554990" y="1958340"/>
                    <a:pt x="561340" y="1957070"/>
                  </a:cubicBezTo>
                  <a:cubicBezTo>
                    <a:pt x="571500" y="1955800"/>
                    <a:pt x="581660" y="1955800"/>
                    <a:pt x="589280" y="1949450"/>
                  </a:cubicBezTo>
                  <a:cubicBezTo>
                    <a:pt x="596900" y="1944370"/>
                    <a:pt x="604520" y="1943100"/>
                    <a:pt x="613410" y="1941830"/>
                  </a:cubicBezTo>
                  <a:cubicBezTo>
                    <a:pt x="614680" y="1941830"/>
                    <a:pt x="617220" y="1940560"/>
                    <a:pt x="618490" y="1940560"/>
                  </a:cubicBezTo>
                  <a:cubicBezTo>
                    <a:pt x="624840" y="1939290"/>
                    <a:pt x="631190" y="1935480"/>
                    <a:pt x="636270" y="1936750"/>
                  </a:cubicBezTo>
                  <a:cubicBezTo>
                    <a:pt x="647700" y="1939290"/>
                    <a:pt x="652780" y="1935480"/>
                    <a:pt x="660400" y="1925320"/>
                  </a:cubicBezTo>
                  <a:cubicBezTo>
                    <a:pt x="661670" y="1922780"/>
                    <a:pt x="665480" y="1921510"/>
                    <a:pt x="668020" y="1920240"/>
                  </a:cubicBezTo>
                  <a:cubicBezTo>
                    <a:pt x="674370" y="1918970"/>
                    <a:pt x="680720" y="1920240"/>
                    <a:pt x="687070" y="1918970"/>
                  </a:cubicBezTo>
                  <a:cubicBezTo>
                    <a:pt x="690880" y="1918970"/>
                    <a:pt x="694690" y="1915160"/>
                    <a:pt x="697230" y="1915160"/>
                  </a:cubicBezTo>
                  <a:cubicBezTo>
                    <a:pt x="707390" y="1916430"/>
                    <a:pt x="718820" y="1912620"/>
                    <a:pt x="727710" y="1918970"/>
                  </a:cubicBezTo>
                  <a:cubicBezTo>
                    <a:pt x="728980" y="1920240"/>
                    <a:pt x="731520" y="1920240"/>
                    <a:pt x="734060" y="1920240"/>
                  </a:cubicBezTo>
                  <a:cubicBezTo>
                    <a:pt x="750570" y="1921510"/>
                    <a:pt x="764540" y="1926590"/>
                    <a:pt x="775970" y="1936750"/>
                  </a:cubicBezTo>
                  <a:cubicBezTo>
                    <a:pt x="779780" y="1940560"/>
                    <a:pt x="784860" y="1943100"/>
                    <a:pt x="788670" y="1945640"/>
                  </a:cubicBezTo>
                  <a:cubicBezTo>
                    <a:pt x="792480" y="1948180"/>
                    <a:pt x="797560" y="1948180"/>
                    <a:pt x="801370" y="1949450"/>
                  </a:cubicBezTo>
                  <a:cubicBezTo>
                    <a:pt x="805180" y="1950720"/>
                    <a:pt x="807720" y="1951990"/>
                    <a:pt x="811530" y="1951990"/>
                  </a:cubicBezTo>
                  <a:cubicBezTo>
                    <a:pt x="817880" y="1951990"/>
                    <a:pt x="822960" y="1954530"/>
                    <a:pt x="826770" y="1959610"/>
                  </a:cubicBezTo>
                  <a:cubicBezTo>
                    <a:pt x="828040" y="1960880"/>
                    <a:pt x="829310" y="1962150"/>
                    <a:pt x="830580" y="1964690"/>
                  </a:cubicBezTo>
                  <a:cubicBezTo>
                    <a:pt x="829310" y="1968500"/>
                    <a:pt x="836930" y="1978660"/>
                    <a:pt x="842010" y="1978660"/>
                  </a:cubicBezTo>
                  <a:cubicBezTo>
                    <a:pt x="850900" y="1978660"/>
                    <a:pt x="859790" y="1981200"/>
                    <a:pt x="867410" y="1987550"/>
                  </a:cubicBezTo>
                  <a:cubicBezTo>
                    <a:pt x="868680" y="1988820"/>
                    <a:pt x="871220" y="1988820"/>
                    <a:pt x="873760" y="1987550"/>
                  </a:cubicBezTo>
                  <a:cubicBezTo>
                    <a:pt x="877570" y="1986280"/>
                    <a:pt x="880110" y="1986280"/>
                    <a:pt x="882650" y="1990090"/>
                  </a:cubicBezTo>
                  <a:cubicBezTo>
                    <a:pt x="883920" y="1991360"/>
                    <a:pt x="889000" y="1991360"/>
                    <a:pt x="891540" y="1991360"/>
                  </a:cubicBezTo>
                  <a:cubicBezTo>
                    <a:pt x="897890" y="1991360"/>
                    <a:pt x="905510" y="1990090"/>
                    <a:pt x="911860" y="1991360"/>
                  </a:cubicBezTo>
                  <a:cubicBezTo>
                    <a:pt x="923290" y="1992630"/>
                    <a:pt x="933450" y="1993900"/>
                    <a:pt x="944880" y="1996440"/>
                  </a:cubicBezTo>
                  <a:cubicBezTo>
                    <a:pt x="947420" y="1996440"/>
                    <a:pt x="949960" y="1997710"/>
                    <a:pt x="951230" y="1998980"/>
                  </a:cubicBezTo>
                  <a:cubicBezTo>
                    <a:pt x="953770" y="2005330"/>
                    <a:pt x="960120" y="2005330"/>
                    <a:pt x="963930" y="2006600"/>
                  </a:cubicBezTo>
                  <a:cubicBezTo>
                    <a:pt x="967740" y="2007870"/>
                    <a:pt x="972820" y="2009140"/>
                    <a:pt x="975360" y="2009140"/>
                  </a:cubicBezTo>
                  <a:cubicBezTo>
                    <a:pt x="976630" y="2007870"/>
                    <a:pt x="979170" y="2006600"/>
                    <a:pt x="981710" y="2004060"/>
                  </a:cubicBezTo>
                  <a:cubicBezTo>
                    <a:pt x="976630" y="2004060"/>
                    <a:pt x="974090" y="2005330"/>
                    <a:pt x="971550" y="2005330"/>
                  </a:cubicBezTo>
                  <a:cubicBezTo>
                    <a:pt x="976630" y="1998980"/>
                    <a:pt x="981710" y="1997710"/>
                    <a:pt x="988060" y="2001520"/>
                  </a:cubicBezTo>
                  <a:cubicBezTo>
                    <a:pt x="995680" y="2007870"/>
                    <a:pt x="1002030" y="2007870"/>
                    <a:pt x="1010920" y="2001520"/>
                  </a:cubicBezTo>
                  <a:lnTo>
                    <a:pt x="1018540" y="1997710"/>
                  </a:lnTo>
                  <a:lnTo>
                    <a:pt x="1018540" y="1991360"/>
                  </a:lnTo>
                  <a:cubicBezTo>
                    <a:pt x="1022350" y="1992630"/>
                    <a:pt x="1026160" y="1995170"/>
                    <a:pt x="1028700" y="1995170"/>
                  </a:cubicBezTo>
                  <a:cubicBezTo>
                    <a:pt x="1036320" y="1991360"/>
                    <a:pt x="1043940" y="1987550"/>
                    <a:pt x="1050290" y="1982470"/>
                  </a:cubicBezTo>
                  <a:cubicBezTo>
                    <a:pt x="1057910" y="1977390"/>
                    <a:pt x="1064260" y="1971040"/>
                    <a:pt x="1070610" y="1965960"/>
                  </a:cubicBezTo>
                  <a:cubicBezTo>
                    <a:pt x="1071880" y="1965960"/>
                    <a:pt x="1071880" y="1964690"/>
                    <a:pt x="1073150" y="1964690"/>
                  </a:cubicBezTo>
                  <a:cubicBezTo>
                    <a:pt x="1082040" y="1962150"/>
                    <a:pt x="1089660" y="1960880"/>
                    <a:pt x="1098550" y="1958340"/>
                  </a:cubicBezTo>
                  <a:cubicBezTo>
                    <a:pt x="1103630" y="1957070"/>
                    <a:pt x="1107440" y="1954530"/>
                    <a:pt x="1112520" y="1953260"/>
                  </a:cubicBezTo>
                  <a:cubicBezTo>
                    <a:pt x="1116330" y="1951990"/>
                    <a:pt x="1118870" y="1951990"/>
                    <a:pt x="1122680" y="1950720"/>
                  </a:cubicBezTo>
                  <a:lnTo>
                    <a:pt x="1135380" y="1950720"/>
                  </a:lnTo>
                  <a:cubicBezTo>
                    <a:pt x="1137920" y="1950720"/>
                    <a:pt x="1141730" y="1950720"/>
                    <a:pt x="1144270" y="1949450"/>
                  </a:cubicBezTo>
                  <a:cubicBezTo>
                    <a:pt x="1145540" y="1946910"/>
                    <a:pt x="1148080" y="1943100"/>
                    <a:pt x="1149350" y="1943100"/>
                  </a:cubicBezTo>
                  <a:cubicBezTo>
                    <a:pt x="1153160" y="1943100"/>
                    <a:pt x="1155700" y="1945640"/>
                    <a:pt x="1159510" y="1946910"/>
                  </a:cubicBezTo>
                  <a:cubicBezTo>
                    <a:pt x="1160780" y="1946910"/>
                    <a:pt x="1160780" y="1948180"/>
                    <a:pt x="1160780" y="1949450"/>
                  </a:cubicBezTo>
                  <a:cubicBezTo>
                    <a:pt x="1165860" y="1954530"/>
                    <a:pt x="1169670" y="1960880"/>
                    <a:pt x="1174750" y="1965960"/>
                  </a:cubicBezTo>
                  <a:cubicBezTo>
                    <a:pt x="1181100" y="1972310"/>
                    <a:pt x="1187450" y="1972310"/>
                    <a:pt x="1191260" y="1968500"/>
                  </a:cubicBezTo>
                  <a:cubicBezTo>
                    <a:pt x="1197610" y="1963420"/>
                    <a:pt x="1202690" y="1959610"/>
                    <a:pt x="1211580" y="1962150"/>
                  </a:cubicBezTo>
                  <a:cubicBezTo>
                    <a:pt x="1212850" y="1962150"/>
                    <a:pt x="1215390" y="1963420"/>
                    <a:pt x="1216660" y="1962150"/>
                  </a:cubicBezTo>
                  <a:cubicBezTo>
                    <a:pt x="1223010" y="1959610"/>
                    <a:pt x="1230630" y="1957070"/>
                    <a:pt x="1236980" y="1953260"/>
                  </a:cubicBezTo>
                  <a:cubicBezTo>
                    <a:pt x="1240790" y="1951990"/>
                    <a:pt x="1245870" y="1951990"/>
                    <a:pt x="1247140" y="1949450"/>
                  </a:cubicBezTo>
                  <a:cubicBezTo>
                    <a:pt x="1250950" y="1941830"/>
                    <a:pt x="1257300" y="1938020"/>
                    <a:pt x="1263650" y="1932940"/>
                  </a:cubicBezTo>
                  <a:cubicBezTo>
                    <a:pt x="1267460" y="1929130"/>
                    <a:pt x="1271270" y="1924050"/>
                    <a:pt x="1275080" y="1922780"/>
                  </a:cubicBezTo>
                  <a:cubicBezTo>
                    <a:pt x="1283970" y="1920240"/>
                    <a:pt x="1290320" y="1912620"/>
                    <a:pt x="1297940" y="1907540"/>
                  </a:cubicBezTo>
                  <a:cubicBezTo>
                    <a:pt x="1304290" y="1903730"/>
                    <a:pt x="1308100" y="1896110"/>
                    <a:pt x="1314450" y="1894840"/>
                  </a:cubicBezTo>
                  <a:cubicBezTo>
                    <a:pt x="1324610" y="1892300"/>
                    <a:pt x="1332230" y="1885950"/>
                    <a:pt x="1341120" y="1879600"/>
                  </a:cubicBezTo>
                  <a:cubicBezTo>
                    <a:pt x="1346200" y="1875790"/>
                    <a:pt x="1352550" y="1873250"/>
                    <a:pt x="1358900" y="1874520"/>
                  </a:cubicBezTo>
                  <a:cubicBezTo>
                    <a:pt x="1362710" y="1875790"/>
                    <a:pt x="1367790" y="1874520"/>
                    <a:pt x="1370330" y="1873250"/>
                  </a:cubicBezTo>
                  <a:cubicBezTo>
                    <a:pt x="1375410" y="1870710"/>
                    <a:pt x="1380490" y="1866900"/>
                    <a:pt x="1385570" y="1864360"/>
                  </a:cubicBezTo>
                  <a:cubicBezTo>
                    <a:pt x="1389380" y="1861820"/>
                    <a:pt x="1393190" y="1859280"/>
                    <a:pt x="1397000" y="1859280"/>
                  </a:cubicBezTo>
                  <a:cubicBezTo>
                    <a:pt x="1409700" y="1858010"/>
                    <a:pt x="1419860" y="1855470"/>
                    <a:pt x="1426210" y="1842770"/>
                  </a:cubicBezTo>
                  <a:cubicBezTo>
                    <a:pt x="1428750" y="1837690"/>
                    <a:pt x="1441450" y="1831340"/>
                    <a:pt x="1446530" y="1833880"/>
                  </a:cubicBezTo>
                  <a:cubicBezTo>
                    <a:pt x="1455420" y="1837690"/>
                    <a:pt x="1461770" y="1835150"/>
                    <a:pt x="1466850" y="1827530"/>
                  </a:cubicBezTo>
                  <a:cubicBezTo>
                    <a:pt x="1470660" y="1823720"/>
                    <a:pt x="1475740" y="1824990"/>
                    <a:pt x="1479550" y="1827530"/>
                  </a:cubicBezTo>
                  <a:cubicBezTo>
                    <a:pt x="1482090" y="1830070"/>
                    <a:pt x="1484630" y="1831340"/>
                    <a:pt x="1487170" y="1831340"/>
                  </a:cubicBezTo>
                  <a:cubicBezTo>
                    <a:pt x="1496060" y="1832610"/>
                    <a:pt x="1506220" y="1831340"/>
                    <a:pt x="1515110" y="1832610"/>
                  </a:cubicBezTo>
                  <a:cubicBezTo>
                    <a:pt x="1522730" y="1833880"/>
                    <a:pt x="1530350" y="1831340"/>
                    <a:pt x="1535430" y="1826260"/>
                  </a:cubicBezTo>
                  <a:cubicBezTo>
                    <a:pt x="1540510" y="1821180"/>
                    <a:pt x="1544320" y="1821180"/>
                    <a:pt x="1551940" y="1823720"/>
                  </a:cubicBezTo>
                  <a:cubicBezTo>
                    <a:pt x="1558290" y="1826260"/>
                    <a:pt x="1563370" y="1832610"/>
                    <a:pt x="1572260" y="1831340"/>
                  </a:cubicBezTo>
                  <a:cubicBezTo>
                    <a:pt x="1579880" y="1830070"/>
                    <a:pt x="1588770" y="1833880"/>
                    <a:pt x="1597660" y="1830070"/>
                  </a:cubicBezTo>
                  <a:lnTo>
                    <a:pt x="1602740" y="1830070"/>
                  </a:lnTo>
                  <a:cubicBezTo>
                    <a:pt x="1610360" y="1832610"/>
                    <a:pt x="1617980" y="1833880"/>
                    <a:pt x="1624330" y="1840230"/>
                  </a:cubicBezTo>
                  <a:cubicBezTo>
                    <a:pt x="1631950" y="1846580"/>
                    <a:pt x="1633220" y="1799590"/>
                    <a:pt x="1640840" y="1804670"/>
                  </a:cubicBezTo>
                  <a:cubicBezTo>
                    <a:pt x="1652270" y="1812290"/>
                    <a:pt x="1649730" y="1804670"/>
                    <a:pt x="1661160" y="1811020"/>
                  </a:cubicBezTo>
                  <a:cubicBezTo>
                    <a:pt x="1670050" y="1814830"/>
                    <a:pt x="1666240" y="1800860"/>
                    <a:pt x="1676400" y="1803400"/>
                  </a:cubicBezTo>
                  <a:cubicBezTo>
                    <a:pt x="1677670" y="1803400"/>
                    <a:pt x="1692910" y="1813560"/>
                    <a:pt x="1692910" y="1812290"/>
                  </a:cubicBezTo>
                  <a:cubicBezTo>
                    <a:pt x="1699260" y="1808480"/>
                    <a:pt x="1705610" y="1770380"/>
                    <a:pt x="1711960" y="1771650"/>
                  </a:cubicBezTo>
                  <a:cubicBezTo>
                    <a:pt x="1724660" y="1775460"/>
                    <a:pt x="1736090" y="1772920"/>
                    <a:pt x="1747520" y="1767840"/>
                  </a:cubicBezTo>
                  <a:cubicBezTo>
                    <a:pt x="1753870" y="1765300"/>
                    <a:pt x="1764030" y="1756410"/>
                    <a:pt x="1769110" y="1760220"/>
                  </a:cubicBezTo>
                  <a:cubicBezTo>
                    <a:pt x="1778000" y="1766570"/>
                    <a:pt x="1786890" y="1769110"/>
                    <a:pt x="1797050" y="1770380"/>
                  </a:cubicBezTo>
                  <a:cubicBezTo>
                    <a:pt x="1798320" y="1770380"/>
                    <a:pt x="1799590" y="1771650"/>
                    <a:pt x="1800860" y="1772920"/>
                  </a:cubicBezTo>
                  <a:cubicBezTo>
                    <a:pt x="1804670" y="1778000"/>
                    <a:pt x="1822450" y="1764030"/>
                    <a:pt x="1826260" y="1769110"/>
                  </a:cubicBezTo>
                  <a:cubicBezTo>
                    <a:pt x="1831340" y="1776730"/>
                    <a:pt x="1836420" y="1784350"/>
                    <a:pt x="1841500" y="1790700"/>
                  </a:cubicBezTo>
                  <a:cubicBezTo>
                    <a:pt x="1844040" y="1793240"/>
                    <a:pt x="1847850" y="1794510"/>
                    <a:pt x="1849120" y="1797050"/>
                  </a:cubicBezTo>
                  <a:cubicBezTo>
                    <a:pt x="1850390" y="1803400"/>
                    <a:pt x="1852930" y="1805940"/>
                    <a:pt x="1859280" y="1805940"/>
                  </a:cubicBezTo>
                  <a:cubicBezTo>
                    <a:pt x="1863090" y="1805940"/>
                    <a:pt x="1866900" y="1807210"/>
                    <a:pt x="1869440" y="1809750"/>
                  </a:cubicBezTo>
                  <a:cubicBezTo>
                    <a:pt x="1875790" y="1813560"/>
                    <a:pt x="1880870" y="1817370"/>
                    <a:pt x="1885950" y="1821180"/>
                  </a:cubicBezTo>
                  <a:cubicBezTo>
                    <a:pt x="1892300" y="1824990"/>
                    <a:pt x="1898650" y="1828800"/>
                    <a:pt x="1901190" y="1835150"/>
                  </a:cubicBezTo>
                  <a:cubicBezTo>
                    <a:pt x="1902460" y="1837690"/>
                    <a:pt x="1903730" y="1838960"/>
                    <a:pt x="1905000" y="1840230"/>
                  </a:cubicBezTo>
                  <a:cubicBezTo>
                    <a:pt x="1910080" y="1845310"/>
                    <a:pt x="1915160" y="1849120"/>
                    <a:pt x="1920240" y="1854200"/>
                  </a:cubicBezTo>
                  <a:cubicBezTo>
                    <a:pt x="1927860" y="1860550"/>
                    <a:pt x="1934210" y="1868170"/>
                    <a:pt x="1941830" y="1874520"/>
                  </a:cubicBezTo>
                  <a:cubicBezTo>
                    <a:pt x="1944370" y="1875790"/>
                    <a:pt x="1946910" y="1878330"/>
                    <a:pt x="1949450" y="1879600"/>
                  </a:cubicBezTo>
                  <a:cubicBezTo>
                    <a:pt x="1954530" y="1882140"/>
                    <a:pt x="1959610" y="1884680"/>
                    <a:pt x="1963420" y="1888490"/>
                  </a:cubicBezTo>
                  <a:cubicBezTo>
                    <a:pt x="1967230" y="1892300"/>
                    <a:pt x="1985010" y="1869440"/>
                    <a:pt x="1987550" y="1874520"/>
                  </a:cubicBezTo>
                  <a:cubicBezTo>
                    <a:pt x="1987550" y="1875790"/>
                    <a:pt x="1988820" y="1875790"/>
                    <a:pt x="1990090" y="1875790"/>
                  </a:cubicBezTo>
                  <a:cubicBezTo>
                    <a:pt x="1997710" y="1882140"/>
                    <a:pt x="2005330" y="1879600"/>
                    <a:pt x="2012950" y="1877060"/>
                  </a:cubicBezTo>
                  <a:cubicBezTo>
                    <a:pt x="2015490" y="1875790"/>
                    <a:pt x="2018030" y="1874520"/>
                    <a:pt x="2019300" y="1875790"/>
                  </a:cubicBezTo>
                  <a:cubicBezTo>
                    <a:pt x="2028190" y="1879600"/>
                    <a:pt x="2034540" y="1888490"/>
                    <a:pt x="2045970" y="1889760"/>
                  </a:cubicBezTo>
                  <a:cubicBezTo>
                    <a:pt x="2045970" y="1889760"/>
                    <a:pt x="2047240" y="1889760"/>
                    <a:pt x="2047240" y="1891030"/>
                  </a:cubicBezTo>
                  <a:cubicBezTo>
                    <a:pt x="2049780" y="1898650"/>
                    <a:pt x="2057400" y="1898650"/>
                    <a:pt x="2063750" y="1899920"/>
                  </a:cubicBezTo>
                  <a:cubicBezTo>
                    <a:pt x="2067560" y="1899920"/>
                    <a:pt x="2071370" y="1901190"/>
                    <a:pt x="2073910" y="1902460"/>
                  </a:cubicBezTo>
                  <a:cubicBezTo>
                    <a:pt x="2081530" y="1906270"/>
                    <a:pt x="2089150" y="1911350"/>
                    <a:pt x="2098040" y="1913890"/>
                  </a:cubicBezTo>
                  <a:cubicBezTo>
                    <a:pt x="2109470" y="1917700"/>
                    <a:pt x="2120900" y="1920240"/>
                    <a:pt x="2129790" y="1926590"/>
                  </a:cubicBezTo>
                  <a:cubicBezTo>
                    <a:pt x="2131060" y="1926590"/>
                    <a:pt x="2132330" y="1926590"/>
                    <a:pt x="2132330" y="1927860"/>
                  </a:cubicBezTo>
                  <a:cubicBezTo>
                    <a:pt x="2136140" y="1930400"/>
                    <a:pt x="2142490" y="1931670"/>
                    <a:pt x="2145030" y="1935480"/>
                  </a:cubicBezTo>
                  <a:cubicBezTo>
                    <a:pt x="2148840" y="1943100"/>
                    <a:pt x="2159000" y="1941830"/>
                    <a:pt x="2164080" y="1948180"/>
                  </a:cubicBezTo>
                  <a:lnTo>
                    <a:pt x="2165350" y="1948180"/>
                  </a:lnTo>
                  <a:cubicBezTo>
                    <a:pt x="2170430" y="1948180"/>
                    <a:pt x="2175510" y="1949450"/>
                    <a:pt x="2181860" y="1949450"/>
                  </a:cubicBezTo>
                  <a:cubicBezTo>
                    <a:pt x="2184400" y="1948180"/>
                    <a:pt x="2188210" y="1945640"/>
                    <a:pt x="2190750" y="1945640"/>
                  </a:cubicBezTo>
                  <a:cubicBezTo>
                    <a:pt x="2202180" y="1949450"/>
                    <a:pt x="2213610" y="1949450"/>
                    <a:pt x="2221230" y="1939290"/>
                  </a:cubicBezTo>
                  <a:cubicBezTo>
                    <a:pt x="2222500" y="1938020"/>
                    <a:pt x="2225040" y="1938020"/>
                    <a:pt x="2227580" y="1938020"/>
                  </a:cubicBezTo>
                  <a:lnTo>
                    <a:pt x="2237740" y="1938020"/>
                  </a:lnTo>
                  <a:cubicBezTo>
                    <a:pt x="2249170" y="1935480"/>
                    <a:pt x="2259330" y="1932940"/>
                    <a:pt x="2270760" y="1931670"/>
                  </a:cubicBezTo>
                  <a:cubicBezTo>
                    <a:pt x="2275840" y="1930400"/>
                    <a:pt x="2282190" y="1932940"/>
                    <a:pt x="2287270" y="1934210"/>
                  </a:cubicBezTo>
                  <a:cubicBezTo>
                    <a:pt x="2292350" y="1935480"/>
                    <a:pt x="2297430" y="1935480"/>
                    <a:pt x="2302510" y="1935480"/>
                  </a:cubicBezTo>
                  <a:cubicBezTo>
                    <a:pt x="2308860" y="1935480"/>
                    <a:pt x="2313940" y="1932940"/>
                    <a:pt x="2320290" y="1932940"/>
                  </a:cubicBezTo>
                  <a:cubicBezTo>
                    <a:pt x="2325370" y="1931670"/>
                    <a:pt x="2331720" y="1931670"/>
                    <a:pt x="2336800" y="1930400"/>
                  </a:cubicBezTo>
                  <a:cubicBezTo>
                    <a:pt x="2348230" y="1927860"/>
                    <a:pt x="2358390" y="1925320"/>
                    <a:pt x="2369820" y="1924050"/>
                  </a:cubicBezTo>
                  <a:cubicBezTo>
                    <a:pt x="2377440" y="1880870"/>
                    <a:pt x="2376170" y="1830070"/>
                    <a:pt x="2376170" y="1778000"/>
                  </a:cubicBezTo>
                  <a:close/>
                </a:path>
              </a:pathLst>
            </a:custGeom>
            <a:solidFill>
              <a:srgbClr val="000000">
                <a:alpha val="0"/>
              </a:srgbClr>
            </a:solidFill>
            <a:ln w="12700">
              <a:solidFill>
                <a:srgbClr val="000000"/>
              </a:solidFill>
            </a:ln>
          </p:spPr>
          <p:txBody>
            <a:bodyPr/>
            <a:lstStyle/>
            <a:p>
              <a:pPr algn="ctr">
                <a:lnSpc>
                  <a:spcPts val="3359"/>
                </a:lnSpc>
              </a:pPr>
              <a:endParaRPr lang="en-GB" sz="5400" b="0" i="0" dirty="0">
                <a:solidFill>
                  <a:srgbClr val="374151"/>
                </a:solidFill>
                <a:effectLst/>
                <a:latin typeface="Söhne"/>
              </a:endParaRPr>
            </a:p>
            <a:p>
              <a:pPr algn="ctr"/>
              <a:r>
                <a:rPr lang="ro-RO" sz="5000" dirty="0">
                  <a:solidFill>
                    <a:srgbClr val="374151"/>
                  </a:solidFill>
                  <a:latin typeface="Georgia" panose="02040502050405020303" pitchFamily="18" charset="0"/>
                </a:rPr>
                <a:t>Cum pot fi reduse deșeurile în birourile unei companii?</a:t>
              </a:r>
              <a:endParaRPr lang="en-US" sz="5000" spc="-36" dirty="0">
                <a:solidFill>
                  <a:srgbClr val="000000"/>
                </a:solidFill>
                <a:latin typeface="Georgia" panose="02040502050405020303" pitchFamily="18" charset="0"/>
              </a:endParaRPr>
            </a:p>
            <a:p>
              <a:pPr algn="ctr">
                <a:lnSpc>
                  <a:spcPts val="3359"/>
                </a:lnSpc>
              </a:pPr>
              <a:endParaRPr lang="en-GB" sz="5400" b="0" i="0" dirty="0">
                <a:solidFill>
                  <a:srgbClr val="374151"/>
                </a:solidFill>
                <a:effectLst/>
                <a:latin typeface="Söhne"/>
              </a:endParaRPr>
            </a:p>
          </p:txBody>
        </p:sp>
      </p:grpSp>
      <p:sp>
        <p:nvSpPr>
          <p:cNvPr id="9" name="TextBox 9"/>
          <p:cNvSpPr txBox="1"/>
          <p:nvPr/>
        </p:nvSpPr>
        <p:spPr>
          <a:xfrm>
            <a:off x="4673499" y="743344"/>
            <a:ext cx="8280738" cy="709746"/>
          </a:xfrm>
          <a:prstGeom prst="rect">
            <a:avLst/>
          </a:prstGeom>
        </p:spPr>
        <p:txBody>
          <a:bodyPr lIns="0" tIns="0" rIns="0" bIns="0" rtlCol="0" anchor="t">
            <a:spAutoFit/>
          </a:bodyPr>
          <a:lstStyle/>
          <a:p>
            <a:pPr algn="ctr">
              <a:lnSpc>
                <a:spcPts val="5449"/>
              </a:lnSpc>
            </a:pPr>
            <a:r>
              <a:rPr lang="ro-RO" sz="6410" b="1" dirty="0">
                <a:solidFill>
                  <a:srgbClr val="000000"/>
                </a:solidFill>
                <a:latin typeface="Georgia" panose="02040502050405020303" pitchFamily="18" charset="0"/>
              </a:rPr>
              <a:t>Activitate practică</a:t>
            </a:r>
            <a:endParaRPr lang="en-US" sz="6410" b="1" dirty="0">
              <a:solidFill>
                <a:srgbClr val="000000"/>
              </a:solidFill>
              <a:latin typeface="Georgia" panose="02040502050405020303" pitchFamily="18" charset="0"/>
            </a:endParaRPr>
          </a:p>
        </p:txBody>
      </p:sp>
      <p:grpSp>
        <p:nvGrpSpPr>
          <p:cNvPr id="10" name="Group 10"/>
          <p:cNvGrpSpPr/>
          <p:nvPr/>
        </p:nvGrpSpPr>
        <p:grpSpPr>
          <a:xfrm>
            <a:off x="858972" y="1735778"/>
            <a:ext cx="9411827" cy="6530727"/>
            <a:chOff x="384664" y="35987"/>
            <a:chExt cx="11120086" cy="5500816"/>
          </a:xfrm>
        </p:grpSpPr>
        <p:sp>
          <p:nvSpPr>
            <p:cNvPr id="11" name="TextBox 11"/>
            <p:cNvSpPr txBox="1"/>
            <p:nvPr/>
          </p:nvSpPr>
          <p:spPr>
            <a:xfrm>
              <a:off x="384664" y="1878286"/>
              <a:ext cx="11120086" cy="3658517"/>
            </a:xfrm>
            <a:prstGeom prst="rect">
              <a:avLst/>
            </a:prstGeom>
          </p:spPr>
          <p:txBody>
            <a:bodyPr wrap="square" lIns="0" tIns="0" rIns="0" bIns="0" rtlCol="0" anchor="t">
              <a:spAutoFit/>
            </a:bodyPr>
            <a:lstStyle/>
            <a:p>
              <a:pPr marL="342900" indent="-342900" algn="just">
                <a:lnSpc>
                  <a:spcPts val="3359"/>
                </a:lnSpc>
                <a:buFont typeface="Arial" panose="020B0604020202020204" pitchFamily="34" charset="0"/>
                <a:buChar char="•"/>
              </a:pPr>
              <a:r>
                <a:rPr lang="ro-RO" sz="2400" b="0" i="0" dirty="0">
                  <a:effectLst/>
                  <a:latin typeface="Georgia" panose="02040502050405020303" pitchFamily="18" charset="0"/>
                </a:rPr>
                <a:t>Formați echipe de 3-4 persoane</a:t>
              </a:r>
              <a:endParaRPr lang="en-GB" sz="2400" b="0" i="0" dirty="0">
                <a:effectLst/>
                <a:latin typeface="Georgia" panose="02040502050405020303" pitchFamily="18" charset="0"/>
              </a:endParaRPr>
            </a:p>
            <a:p>
              <a:pPr marL="342900" indent="-342900" algn="just">
                <a:lnSpc>
                  <a:spcPts val="3359"/>
                </a:lnSpc>
                <a:buFont typeface="Arial" panose="020B0604020202020204" pitchFamily="34" charset="0"/>
                <a:buChar char="•"/>
              </a:pPr>
              <a:r>
                <a:rPr lang="ro-RO" sz="2400" b="0" i="0" dirty="0">
                  <a:effectLst/>
                  <a:latin typeface="Georgia" panose="02040502050405020303" pitchFamily="18" charset="0"/>
                </a:rPr>
                <a:t>Fiecare echipă are 5 minute pentru a veni cu cât mai multe soluții creative și fezabile.</a:t>
              </a:r>
              <a:endParaRPr lang="en-GB" sz="2400" b="0" i="0" dirty="0">
                <a:effectLst/>
                <a:latin typeface="Georgia" panose="02040502050405020303" pitchFamily="18" charset="0"/>
              </a:endParaRPr>
            </a:p>
            <a:p>
              <a:pPr marL="342900" indent="-342900" algn="just">
                <a:lnSpc>
                  <a:spcPts val="3359"/>
                </a:lnSpc>
                <a:buFont typeface="Arial" panose="020B0604020202020204" pitchFamily="34" charset="0"/>
                <a:buChar char="•"/>
              </a:pPr>
              <a:r>
                <a:rPr lang="ro-RO" sz="2400" dirty="0">
                  <a:latin typeface="Georgia" panose="02040502050405020303" pitchFamily="18" charset="0"/>
                </a:rPr>
                <a:t>Fiecare echipă își prezintă soluțiile în fața grupului.</a:t>
              </a:r>
              <a:endParaRPr lang="en-GB" sz="2400" b="0" i="0" dirty="0">
                <a:effectLst/>
                <a:latin typeface="Georgia" panose="02040502050405020303" pitchFamily="18" charset="0"/>
              </a:endParaRPr>
            </a:p>
            <a:p>
              <a:pPr marL="342900" indent="-342900" algn="just">
                <a:lnSpc>
                  <a:spcPts val="3359"/>
                </a:lnSpc>
                <a:buFont typeface="Arial" panose="020B0604020202020204" pitchFamily="34" charset="0"/>
                <a:buChar char="•"/>
              </a:pPr>
              <a:r>
                <a:rPr lang="ro-RO" sz="2400" dirty="0">
                  <a:latin typeface="Georgia" panose="02040502050405020303" pitchFamily="18" charset="0"/>
                </a:rPr>
                <a:t>Echipele vor pune întrebări și vor oferi feedback pentru soluțiile celorlalți. </a:t>
              </a:r>
              <a:endParaRPr lang="en-GB" sz="2400" b="0" i="0" dirty="0">
                <a:effectLst/>
                <a:latin typeface="Georgia" panose="02040502050405020303" pitchFamily="18" charset="0"/>
              </a:endParaRPr>
            </a:p>
            <a:p>
              <a:pPr marL="342900" indent="-342900" algn="just">
                <a:lnSpc>
                  <a:spcPts val="3359"/>
                </a:lnSpc>
                <a:buFont typeface="Arial" panose="020B0604020202020204" pitchFamily="34" charset="0"/>
                <a:buChar char="•"/>
              </a:pPr>
              <a:r>
                <a:rPr lang="ro-RO" sz="2400" dirty="0">
                  <a:latin typeface="Georgia" panose="02040502050405020303" pitchFamily="18" charset="0"/>
                </a:rPr>
                <a:t>Fiecare echipă va alege 3 soluții principale și le va ordona în funcție de prioritate. </a:t>
              </a:r>
            </a:p>
            <a:p>
              <a:pPr marL="342900" indent="-342900" algn="just">
                <a:lnSpc>
                  <a:spcPts val="3359"/>
                </a:lnSpc>
                <a:buFont typeface="Arial" panose="020B0604020202020204" pitchFamily="34" charset="0"/>
                <a:buChar char="•"/>
              </a:pPr>
              <a:r>
                <a:rPr lang="ro-RO" sz="2400" b="0" i="0" dirty="0">
                  <a:effectLst/>
                  <a:latin typeface="Georgia" panose="02040502050405020303" pitchFamily="18" charset="0"/>
                </a:rPr>
                <a:t>Discutați la nivelul grupului ce determină caracterul inteligent al soluțiilor și ce poate fi îmbunătățit. </a:t>
              </a:r>
              <a:endParaRPr lang="en-US" sz="2400" spc="-36" dirty="0">
                <a:latin typeface="Georgia" panose="02040502050405020303" pitchFamily="18" charset="0"/>
              </a:endParaRPr>
            </a:p>
          </p:txBody>
        </p:sp>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84664" y="35987"/>
              <a:ext cx="2384746" cy="1492776"/>
            </a:xfrm>
            <a:prstGeom prst="rect">
              <a:avLst/>
            </a:prstGeom>
          </p:spPr>
        </p:pic>
        <p:sp>
          <p:nvSpPr>
            <p:cNvPr id="13" name="TextBox 13"/>
            <p:cNvSpPr txBox="1"/>
            <p:nvPr/>
          </p:nvSpPr>
          <p:spPr>
            <a:xfrm>
              <a:off x="2718189" y="395735"/>
              <a:ext cx="5876901" cy="734512"/>
            </a:xfrm>
            <a:prstGeom prst="rect">
              <a:avLst/>
            </a:prstGeom>
          </p:spPr>
          <p:txBody>
            <a:bodyPr wrap="square" lIns="0" tIns="0" rIns="0" bIns="0" rtlCol="0" anchor="t">
              <a:spAutoFit/>
            </a:bodyPr>
            <a:lstStyle/>
            <a:p>
              <a:pPr algn="ctr">
                <a:lnSpc>
                  <a:spcPts val="3359"/>
                </a:lnSpc>
              </a:pPr>
              <a:r>
                <a:rPr lang="ro-RO" sz="3600" b="1" spc="-36" dirty="0">
                  <a:solidFill>
                    <a:srgbClr val="000000"/>
                  </a:solidFill>
                  <a:latin typeface="Georgia" panose="02040502050405020303" pitchFamily="18" charset="0"/>
                </a:rPr>
                <a:t>Conceperea soluțiilor inteligente</a:t>
              </a:r>
              <a:endParaRPr lang="en-US" sz="3600" b="1" spc="-36" dirty="0">
                <a:solidFill>
                  <a:srgbClr val="000000"/>
                </a:solidFill>
                <a:latin typeface="Georgia" panose="02040502050405020303" pitchFamily="18" charset="0"/>
              </a:endParaRPr>
            </a:p>
          </p:txBody>
        </p:sp>
      </p:grpSp>
      <p:pic>
        <p:nvPicPr>
          <p:cNvPr id="6146" name="Picture 2" descr="Free Pencil Sharpen photo and picture">
            <a:extLst>
              <a:ext uri="{FF2B5EF4-FFF2-40B4-BE49-F238E27FC236}">
                <a16:creationId xmlns:a16="http://schemas.microsoft.com/office/drawing/2014/main" id="{45B5957D-601D-2CA3-8954-C34EE6C5467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731507" y="5325086"/>
            <a:ext cx="5726911" cy="327507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a:extLst>
              <a:ext uri="{FF2B5EF4-FFF2-40B4-BE49-F238E27FC236}">
                <a16:creationId xmlns:a16="http://schemas.microsoft.com/office/drawing/2014/main" id="{58B2200A-FC22-AEFD-EE53-0481BE308EC2}"/>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9038683" y="2491835"/>
            <a:ext cx="1069138" cy="1286360"/>
          </a:xfrm>
          <a:prstGeom prst="rect">
            <a:avLst/>
          </a:prstGeom>
        </p:spPr>
      </p:pic>
    </p:spTree>
    <p:extLst>
      <p:ext uri="{BB962C8B-B14F-4D97-AF65-F5344CB8AC3E}">
        <p14:creationId xmlns:p14="http://schemas.microsoft.com/office/powerpoint/2010/main" val="3679971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13454982" y="6220244"/>
            <a:ext cx="3498315" cy="3728824"/>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752839" y="414767"/>
            <a:ext cx="2309311" cy="2485560"/>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sp>
        <p:nvSpPr>
          <p:cNvPr id="9" name="TextBox 9"/>
          <p:cNvSpPr txBox="1"/>
          <p:nvPr/>
        </p:nvSpPr>
        <p:spPr>
          <a:xfrm>
            <a:off x="3214630" y="997072"/>
            <a:ext cx="11858740" cy="692497"/>
          </a:xfrm>
          <a:prstGeom prst="rect">
            <a:avLst/>
          </a:prstGeom>
        </p:spPr>
        <p:txBody>
          <a:bodyPr wrap="square" lIns="0" tIns="0" rIns="0" bIns="0" rtlCol="0" anchor="t">
            <a:spAutoFit/>
          </a:bodyPr>
          <a:lstStyle/>
          <a:p>
            <a:pPr algn="ctr">
              <a:lnSpc>
                <a:spcPts val="5449"/>
              </a:lnSpc>
            </a:pPr>
            <a:r>
              <a:rPr lang="ro-RO" sz="5400" b="1" spc="-48" dirty="0">
                <a:solidFill>
                  <a:srgbClr val="000000"/>
                </a:solidFill>
                <a:latin typeface="Georgia" panose="02040502050405020303" pitchFamily="18" charset="0"/>
              </a:rPr>
              <a:t>Planificarea inteligentă</a:t>
            </a:r>
            <a:endParaRPr lang="en-US" sz="5400" b="1" spc="-48" dirty="0">
              <a:solidFill>
                <a:srgbClr val="000000"/>
              </a:solidFill>
              <a:latin typeface="Georgia" panose="02040502050405020303" pitchFamily="18" charset="0"/>
            </a:endParaRPr>
          </a:p>
        </p:txBody>
      </p:sp>
      <p:sp>
        <p:nvSpPr>
          <p:cNvPr id="6" name="TextBox 9">
            <a:extLst>
              <a:ext uri="{FF2B5EF4-FFF2-40B4-BE49-F238E27FC236}">
                <a16:creationId xmlns:a16="http://schemas.microsoft.com/office/drawing/2014/main" id="{4595C1D2-768D-EF4A-E2D8-15C2166CC5E4}"/>
              </a:ext>
            </a:extLst>
          </p:cNvPr>
          <p:cNvSpPr txBox="1"/>
          <p:nvPr/>
        </p:nvSpPr>
        <p:spPr>
          <a:xfrm>
            <a:off x="1295400" y="2420429"/>
            <a:ext cx="9448800" cy="5601533"/>
          </a:xfrm>
          <a:prstGeom prst="rect">
            <a:avLst/>
          </a:prstGeom>
        </p:spPr>
        <p:txBody>
          <a:bodyPr wrap="square" lIns="0" tIns="0" rIns="0" bIns="0" rtlCol="0" anchor="t">
            <a:spAutoFit/>
          </a:bodyPr>
          <a:lstStyle/>
          <a:p>
            <a:pPr algn="just"/>
            <a:r>
              <a:rPr lang="ro-RO" sz="2800" b="0" i="0" dirty="0">
                <a:solidFill>
                  <a:srgbClr val="374151"/>
                </a:solidFill>
                <a:effectLst/>
                <a:latin typeface="Georgia" panose="02040502050405020303" pitchFamily="18" charset="0"/>
              </a:rPr>
              <a:t>„Planificarea inteligentă” reprezintă implementarea unei abordări strategice și informate în procesul de planificare și luare a deciziilor. Scopul planificării inteligente este de a utiliza într-o manieră optimă resursele disponibile, de a crește eficiența și eficacitatea planurilor și de a îmbunătăți rezultatele generale ale proiectelor și inițiativelor. Acest tip de planificare încorporează date, analize și elemente creative pentru a dezvolta obiective realiste și realizabile, având în vedere, în egală măsură, potențialele obstacole și provocări care ar putea apărea pe parcurs. Cu ajutorul planificării inteligente, organizatorii și indivizii pot lua decizii informate și pot implementa strategii eficiente care să conducă la rezultate de succes. </a:t>
            </a:r>
            <a:endParaRPr lang="en-GB" sz="2800" b="0" i="0" dirty="0">
              <a:solidFill>
                <a:srgbClr val="303030"/>
              </a:solidFill>
              <a:effectLst/>
              <a:latin typeface="Georgia" panose="02040502050405020303" pitchFamily="18" charset="0"/>
            </a:endParaRPr>
          </a:p>
        </p:txBody>
      </p:sp>
      <p:pic>
        <p:nvPicPr>
          <p:cNvPr id="9218" name="Picture 2" descr="Free Businessman Tablet photo and picture">
            <a:extLst>
              <a:ext uri="{FF2B5EF4-FFF2-40B4-BE49-F238E27FC236}">
                <a16:creationId xmlns:a16="http://schemas.microsoft.com/office/drawing/2014/main" id="{BFC42524-BC75-A64C-EEE8-8931797EFC1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026479" y="2554861"/>
            <a:ext cx="6529003" cy="3426895"/>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36">
            <a:extLst>
              <a:ext uri="{FF2B5EF4-FFF2-40B4-BE49-F238E27FC236}">
                <a16:creationId xmlns:a16="http://schemas.microsoft.com/office/drawing/2014/main" id="{9DA2789D-FBBE-8C31-B2A5-8BFAEB0C577F}"/>
              </a:ext>
            </a:extLst>
          </p:cNvPr>
          <p:cNvGrpSpPr/>
          <p:nvPr/>
        </p:nvGrpSpPr>
        <p:grpSpPr>
          <a:xfrm>
            <a:off x="280918" y="8789736"/>
            <a:ext cx="2900572" cy="807705"/>
            <a:chOff x="0" y="0"/>
            <a:chExt cx="3867430" cy="1076939"/>
          </a:xfrm>
        </p:grpSpPr>
        <p:pic>
          <p:nvPicPr>
            <p:cNvPr id="10" name="Picture 37">
              <a:extLst>
                <a:ext uri="{FF2B5EF4-FFF2-40B4-BE49-F238E27FC236}">
                  <a16:creationId xmlns:a16="http://schemas.microsoft.com/office/drawing/2014/main" id="{D017CC8B-BB66-EBC2-3E0A-81492EE8948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0" y="0"/>
              <a:ext cx="3867430" cy="618789"/>
            </a:xfrm>
            <a:prstGeom prst="rect">
              <a:avLst/>
            </a:prstGeom>
          </p:spPr>
        </p:pic>
        <p:pic>
          <p:nvPicPr>
            <p:cNvPr id="11" name="Picture 38">
              <a:extLst>
                <a:ext uri="{FF2B5EF4-FFF2-40B4-BE49-F238E27FC236}">
                  <a16:creationId xmlns:a16="http://schemas.microsoft.com/office/drawing/2014/main" id="{FDC1A921-59A9-5011-1535-5D3CED46134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0" y="458151"/>
              <a:ext cx="3867430" cy="618789"/>
            </a:xfrm>
            <a:prstGeom prst="rect">
              <a:avLst/>
            </a:prstGeom>
          </p:spPr>
        </p:pic>
      </p:grpSp>
      <p:pic>
        <p:nvPicPr>
          <p:cNvPr id="12" name="Picture 32">
            <a:extLst>
              <a:ext uri="{FF2B5EF4-FFF2-40B4-BE49-F238E27FC236}">
                <a16:creationId xmlns:a16="http://schemas.microsoft.com/office/drawing/2014/main" id="{E00F85A4-4C63-1C5C-5996-860BB2879979}"/>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852805">
            <a:off x="11957929" y="-696269"/>
            <a:ext cx="1789735" cy="1789735"/>
          </a:xfrm>
          <a:prstGeom prst="rect">
            <a:avLst/>
          </a:prstGeom>
        </p:spPr>
      </p:pic>
    </p:spTree>
    <p:extLst>
      <p:ext uri="{BB962C8B-B14F-4D97-AF65-F5344CB8AC3E}">
        <p14:creationId xmlns:p14="http://schemas.microsoft.com/office/powerpoint/2010/main" val="5032663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1C65FB1C-506E-22D4-1053-B5C0D826390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36636">
            <a:off x="811203" y="436375"/>
            <a:ext cx="1313405" cy="1413645"/>
          </a:xfrm>
          <a:prstGeom prst="rect">
            <a:avLst/>
          </a:prstGeom>
        </p:spPr>
      </p:pic>
      <p:pic>
        <p:nvPicPr>
          <p:cNvPr id="3" name="Picture 4">
            <a:extLst>
              <a:ext uri="{FF2B5EF4-FFF2-40B4-BE49-F238E27FC236}">
                <a16:creationId xmlns:a16="http://schemas.microsoft.com/office/drawing/2014/main" id="{D04C7245-1157-632B-AD54-EA2B1F3F83B1}"/>
              </a:ext>
            </a:extLst>
          </p:cNvPr>
          <p:cNvPicPr>
            <a:picLocks noChangeAspect="1"/>
          </p:cNvPicPr>
          <p:nvPr/>
        </p:nvPicPr>
        <p:blipFill>
          <a:blip r:embed="rId4"/>
          <a:srcRect/>
          <a:stretch>
            <a:fillRect/>
          </a:stretch>
        </p:blipFill>
        <p:spPr>
          <a:xfrm>
            <a:off x="16418708" y="0"/>
            <a:ext cx="1869292" cy="1869292"/>
          </a:xfrm>
          <a:prstGeom prst="rect">
            <a:avLst/>
          </a:prstGeom>
        </p:spPr>
      </p:pic>
      <p:pic>
        <p:nvPicPr>
          <p:cNvPr id="4" name="Picture 5">
            <a:extLst>
              <a:ext uri="{FF2B5EF4-FFF2-40B4-BE49-F238E27FC236}">
                <a16:creationId xmlns:a16="http://schemas.microsoft.com/office/drawing/2014/main" id="{5BFF8BA1-D3B8-B5C1-546F-9E2ABE87D249}"/>
              </a:ext>
            </a:extLst>
          </p:cNvPr>
          <p:cNvPicPr>
            <a:picLocks noChangeAspect="1"/>
          </p:cNvPicPr>
          <p:nvPr/>
        </p:nvPicPr>
        <p:blipFill>
          <a:blip r:embed="rId5"/>
          <a:srcRect/>
          <a:stretch>
            <a:fillRect/>
          </a:stretch>
        </p:blipFill>
        <p:spPr>
          <a:xfrm>
            <a:off x="7870030" y="9245916"/>
            <a:ext cx="3710720" cy="779251"/>
          </a:xfrm>
          <a:prstGeom prst="rect">
            <a:avLst/>
          </a:prstGeom>
        </p:spPr>
      </p:pic>
      <p:sp>
        <p:nvSpPr>
          <p:cNvPr id="5" name="TextBox 9">
            <a:extLst>
              <a:ext uri="{FF2B5EF4-FFF2-40B4-BE49-F238E27FC236}">
                <a16:creationId xmlns:a16="http://schemas.microsoft.com/office/drawing/2014/main" id="{753CAEF7-81B3-5135-7AB9-3E2247C341D9}"/>
              </a:ext>
            </a:extLst>
          </p:cNvPr>
          <p:cNvSpPr txBox="1"/>
          <p:nvPr/>
        </p:nvSpPr>
        <p:spPr>
          <a:xfrm>
            <a:off x="1848967" y="5970423"/>
            <a:ext cx="14762633" cy="2585323"/>
          </a:xfrm>
          <a:prstGeom prst="rect">
            <a:avLst/>
          </a:prstGeom>
        </p:spPr>
        <p:txBody>
          <a:bodyPr wrap="square" lIns="0" tIns="0" rIns="0" bIns="0" rtlCol="0" anchor="t">
            <a:spAutoFit/>
          </a:bodyPr>
          <a:lstStyle/>
          <a:p>
            <a:pPr algn="just"/>
            <a:r>
              <a:rPr lang="ro-RO" sz="2800" b="0" i="0" dirty="0">
                <a:solidFill>
                  <a:srgbClr val="374151"/>
                </a:solidFill>
                <a:effectLst/>
                <a:latin typeface="Georgia" panose="02040502050405020303" pitchFamily="18" charset="0"/>
              </a:rPr>
              <a:t>Planificarea inteligentă implică întrebuințarea tehnologiei și a alto</a:t>
            </a:r>
            <a:r>
              <a:rPr lang="ro-RO" sz="2800" dirty="0">
                <a:solidFill>
                  <a:srgbClr val="374151"/>
                </a:solidFill>
                <a:latin typeface="Georgia" panose="02040502050405020303" pitchFamily="18" charset="0"/>
              </a:rPr>
              <a:t>r instrumente pentru colectarea, analiza și comunicarea datelor, dar și pentru implicarea actorilor relevați și a factorilor de decizie într-un proces transparent și incluziv de definire și implementare a obiectivelor de dezvoltare. O astfel de abordare necesită un ciclu continuu de monitorizare și evaluare, cu ajustări regulate, care să asigure relevanța și eficiența planificării în atingerea obiectivelor de dezvoltare regională. </a:t>
            </a:r>
            <a:endParaRPr lang="en-GB" sz="2800" b="0" i="0" dirty="0">
              <a:solidFill>
                <a:srgbClr val="303030"/>
              </a:solidFill>
              <a:effectLst/>
              <a:latin typeface="Georgia" panose="02040502050405020303" pitchFamily="18" charset="0"/>
            </a:endParaRPr>
          </a:p>
        </p:txBody>
      </p:sp>
      <p:grpSp>
        <p:nvGrpSpPr>
          <p:cNvPr id="6" name="Group 36">
            <a:extLst>
              <a:ext uri="{FF2B5EF4-FFF2-40B4-BE49-F238E27FC236}">
                <a16:creationId xmlns:a16="http://schemas.microsoft.com/office/drawing/2014/main" id="{A016D664-614C-38AE-728A-1B6D8B2A2A51}"/>
              </a:ext>
            </a:extLst>
          </p:cNvPr>
          <p:cNvGrpSpPr/>
          <p:nvPr/>
        </p:nvGrpSpPr>
        <p:grpSpPr>
          <a:xfrm>
            <a:off x="147428" y="8979682"/>
            <a:ext cx="2900572" cy="807705"/>
            <a:chOff x="0" y="0"/>
            <a:chExt cx="3867430" cy="1076939"/>
          </a:xfrm>
        </p:grpSpPr>
        <p:pic>
          <p:nvPicPr>
            <p:cNvPr id="7" name="Picture 37">
              <a:extLst>
                <a:ext uri="{FF2B5EF4-FFF2-40B4-BE49-F238E27FC236}">
                  <a16:creationId xmlns:a16="http://schemas.microsoft.com/office/drawing/2014/main" id="{2EBCB9A4-285E-D575-C1A2-AB509BDAB85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0"/>
              <a:ext cx="3867430" cy="618789"/>
            </a:xfrm>
            <a:prstGeom prst="rect">
              <a:avLst/>
            </a:prstGeom>
          </p:spPr>
        </p:pic>
        <p:pic>
          <p:nvPicPr>
            <p:cNvPr id="8" name="Picture 38">
              <a:extLst>
                <a:ext uri="{FF2B5EF4-FFF2-40B4-BE49-F238E27FC236}">
                  <a16:creationId xmlns:a16="http://schemas.microsoft.com/office/drawing/2014/main" id="{E1F1616C-D99B-3650-A219-5419C97416B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458151"/>
              <a:ext cx="3867430" cy="618789"/>
            </a:xfrm>
            <a:prstGeom prst="rect">
              <a:avLst/>
            </a:prstGeom>
          </p:spPr>
        </p:pic>
      </p:grpSp>
      <p:pic>
        <p:nvPicPr>
          <p:cNvPr id="9" name="Picture 32">
            <a:extLst>
              <a:ext uri="{FF2B5EF4-FFF2-40B4-BE49-F238E27FC236}">
                <a16:creationId xmlns:a16="http://schemas.microsoft.com/office/drawing/2014/main" id="{7D0BA6D9-C456-1E1E-E930-4CC77FD84B5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852805">
            <a:off x="7851962" y="169828"/>
            <a:ext cx="2250817" cy="2250817"/>
          </a:xfrm>
          <a:prstGeom prst="rect">
            <a:avLst/>
          </a:prstGeom>
        </p:spPr>
      </p:pic>
      <p:sp>
        <p:nvSpPr>
          <p:cNvPr id="10" name="TextBox 9">
            <a:extLst>
              <a:ext uri="{FF2B5EF4-FFF2-40B4-BE49-F238E27FC236}">
                <a16:creationId xmlns:a16="http://schemas.microsoft.com/office/drawing/2014/main" id="{9F93194D-4B65-C614-23F9-AEE2EA0E468A}"/>
              </a:ext>
            </a:extLst>
          </p:cNvPr>
          <p:cNvSpPr txBox="1"/>
          <p:nvPr/>
        </p:nvSpPr>
        <p:spPr>
          <a:xfrm>
            <a:off x="3043237" y="1052110"/>
            <a:ext cx="11858740" cy="692497"/>
          </a:xfrm>
          <a:prstGeom prst="rect">
            <a:avLst/>
          </a:prstGeom>
        </p:spPr>
        <p:txBody>
          <a:bodyPr wrap="square" lIns="0" tIns="0" rIns="0" bIns="0" rtlCol="0" anchor="t">
            <a:spAutoFit/>
          </a:bodyPr>
          <a:lstStyle/>
          <a:p>
            <a:pPr algn="ctr">
              <a:lnSpc>
                <a:spcPts val="5449"/>
              </a:lnSpc>
            </a:pPr>
            <a:r>
              <a:rPr lang="ro-RO" sz="5400" b="1" spc="-48" dirty="0">
                <a:solidFill>
                  <a:srgbClr val="000000"/>
                </a:solidFill>
                <a:latin typeface="Georgia" panose="02040502050405020303" pitchFamily="18" charset="0"/>
              </a:rPr>
              <a:t>Planificarea inteligentă</a:t>
            </a:r>
            <a:endParaRPr lang="en-US" sz="5400" b="1" spc="-48" dirty="0">
              <a:solidFill>
                <a:srgbClr val="000000"/>
              </a:solidFill>
              <a:latin typeface="Georgia" panose="02040502050405020303" pitchFamily="18" charset="0"/>
            </a:endParaRPr>
          </a:p>
        </p:txBody>
      </p:sp>
      <p:pic>
        <p:nvPicPr>
          <p:cNvPr id="12" name="Picture 11">
            <a:extLst>
              <a:ext uri="{FF2B5EF4-FFF2-40B4-BE49-F238E27FC236}">
                <a16:creationId xmlns:a16="http://schemas.microsoft.com/office/drawing/2014/main" id="{53B7D386-9896-C8DF-714C-651BE2701D1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27196" y="2421322"/>
            <a:ext cx="4572000" cy="3048000"/>
          </a:xfrm>
          <a:prstGeom prst="rect">
            <a:avLst/>
          </a:prstGeom>
        </p:spPr>
      </p:pic>
      <p:sp>
        <p:nvSpPr>
          <p:cNvPr id="14" name="TextBox 13">
            <a:extLst>
              <a:ext uri="{FF2B5EF4-FFF2-40B4-BE49-F238E27FC236}">
                <a16:creationId xmlns:a16="http://schemas.microsoft.com/office/drawing/2014/main" id="{B520C4A2-2C85-FF68-051E-174E35A95AC3}"/>
              </a:ext>
            </a:extLst>
          </p:cNvPr>
          <p:cNvSpPr txBox="1"/>
          <p:nvPr/>
        </p:nvSpPr>
        <p:spPr>
          <a:xfrm>
            <a:off x="6998399" y="2416293"/>
            <a:ext cx="9780814" cy="3108543"/>
          </a:xfrm>
          <a:prstGeom prst="rect">
            <a:avLst/>
          </a:prstGeom>
          <a:noFill/>
        </p:spPr>
        <p:txBody>
          <a:bodyPr wrap="square">
            <a:spAutoFit/>
          </a:bodyPr>
          <a:lstStyle/>
          <a:p>
            <a:pPr algn="just"/>
            <a:r>
              <a:rPr lang="ro-RO" sz="2800" dirty="0">
                <a:solidFill>
                  <a:srgbClr val="374151"/>
                </a:solidFill>
                <a:latin typeface="Georgia" panose="02040502050405020303" pitchFamily="18" charset="0"/>
              </a:rPr>
              <a:t>În contextul dezvoltării regionale, planificarea inteligentă presupune utilizarea abordărilor bazate pe date, strategice și inovative, pentru a adresa nevoile și provocările specifice ale regiunii, în ceea ce privește dezvoltarea sa economică, socială și de mediu. Aceste abordări iau în considerare interdependențele dintre factorii amintiți anterior și urmăresc echilibrarea acestora în procesul de planificare. </a:t>
            </a:r>
            <a:endParaRPr lang="en-RO" sz="2800" dirty="0">
              <a:latin typeface="Georgia" panose="02040502050405020303" pitchFamily="18" charset="0"/>
            </a:endParaRPr>
          </a:p>
        </p:txBody>
      </p:sp>
    </p:spTree>
    <p:extLst>
      <p:ext uri="{BB962C8B-B14F-4D97-AF65-F5344CB8AC3E}">
        <p14:creationId xmlns:p14="http://schemas.microsoft.com/office/powerpoint/2010/main" val="9759133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32">
            <a:extLst>
              <a:ext uri="{FF2B5EF4-FFF2-40B4-BE49-F238E27FC236}">
                <a16:creationId xmlns:a16="http://schemas.microsoft.com/office/drawing/2014/main" id="{7E1FFEB5-E6A0-49EB-3143-520B4B2F63A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52805">
            <a:off x="8271105" y="397104"/>
            <a:ext cx="1288996" cy="1288996"/>
          </a:xfrm>
          <a:prstGeom prst="rect">
            <a:avLst/>
          </a:prstGeom>
        </p:spPr>
      </p:pic>
      <p:pic>
        <p:nvPicPr>
          <p:cNvPr id="2" name="Picture 3">
            <a:extLst>
              <a:ext uri="{FF2B5EF4-FFF2-40B4-BE49-F238E27FC236}">
                <a16:creationId xmlns:a16="http://schemas.microsoft.com/office/drawing/2014/main" id="{FE3C0940-21CD-57A8-5CF1-2793C04B408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95784" y="-2045004"/>
            <a:ext cx="3334026" cy="3588482"/>
          </a:xfrm>
          <a:prstGeom prst="rect">
            <a:avLst/>
          </a:prstGeom>
        </p:spPr>
      </p:pic>
      <p:pic>
        <p:nvPicPr>
          <p:cNvPr id="3" name="Picture 4">
            <a:extLst>
              <a:ext uri="{FF2B5EF4-FFF2-40B4-BE49-F238E27FC236}">
                <a16:creationId xmlns:a16="http://schemas.microsoft.com/office/drawing/2014/main" id="{8320F8D2-43AB-761E-0D23-0ADC87AFBF7A}"/>
              </a:ext>
            </a:extLst>
          </p:cNvPr>
          <p:cNvPicPr>
            <a:picLocks noChangeAspect="1"/>
          </p:cNvPicPr>
          <p:nvPr/>
        </p:nvPicPr>
        <p:blipFill>
          <a:blip r:embed="rId6"/>
          <a:srcRect/>
          <a:stretch>
            <a:fillRect/>
          </a:stretch>
        </p:blipFill>
        <p:spPr>
          <a:xfrm>
            <a:off x="16418708" y="0"/>
            <a:ext cx="1869292" cy="1869292"/>
          </a:xfrm>
          <a:prstGeom prst="rect">
            <a:avLst/>
          </a:prstGeom>
        </p:spPr>
      </p:pic>
      <p:pic>
        <p:nvPicPr>
          <p:cNvPr id="4" name="Picture 5">
            <a:extLst>
              <a:ext uri="{FF2B5EF4-FFF2-40B4-BE49-F238E27FC236}">
                <a16:creationId xmlns:a16="http://schemas.microsoft.com/office/drawing/2014/main" id="{3D563E85-3073-FBC2-67DD-C8ABE9E4A3E1}"/>
              </a:ext>
            </a:extLst>
          </p:cNvPr>
          <p:cNvPicPr>
            <a:picLocks noChangeAspect="1"/>
          </p:cNvPicPr>
          <p:nvPr/>
        </p:nvPicPr>
        <p:blipFill>
          <a:blip r:embed="rId7"/>
          <a:srcRect/>
          <a:stretch>
            <a:fillRect/>
          </a:stretch>
        </p:blipFill>
        <p:spPr>
          <a:xfrm>
            <a:off x="7870030" y="9245916"/>
            <a:ext cx="3710720" cy="779251"/>
          </a:xfrm>
          <a:prstGeom prst="rect">
            <a:avLst/>
          </a:prstGeom>
        </p:spPr>
      </p:pic>
      <p:sp>
        <p:nvSpPr>
          <p:cNvPr id="5" name="TextBox 9">
            <a:extLst>
              <a:ext uri="{FF2B5EF4-FFF2-40B4-BE49-F238E27FC236}">
                <a16:creationId xmlns:a16="http://schemas.microsoft.com/office/drawing/2014/main" id="{D226372D-CAA7-3CC2-3EDA-1336A12F2A5B}"/>
              </a:ext>
            </a:extLst>
          </p:cNvPr>
          <p:cNvSpPr txBox="1"/>
          <p:nvPr/>
        </p:nvSpPr>
        <p:spPr>
          <a:xfrm>
            <a:off x="2743078" y="716559"/>
            <a:ext cx="13123748" cy="1442703"/>
          </a:xfrm>
          <a:prstGeom prst="rect">
            <a:avLst/>
          </a:prstGeom>
        </p:spPr>
        <p:txBody>
          <a:bodyPr wrap="square" lIns="0" tIns="0" rIns="0" bIns="0" rtlCol="0" anchor="t">
            <a:spAutoFit/>
          </a:bodyPr>
          <a:lstStyle/>
          <a:p>
            <a:pPr algn="ctr">
              <a:lnSpc>
                <a:spcPts val="5449"/>
              </a:lnSpc>
            </a:pPr>
            <a:r>
              <a:rPr lang="ro-RO" sz="6000" b="1" dirty="0">
                <a:latin typeface="Georgia" panose="02040502050405020303" pitchFamily="18" charset="0"/>
              </a:rPr>
              <a:t>Ce presupune conceptul de „SMART” sau „inteligent”? </a:t>
            </a:r>
            <a:endParaRPr lang="en-US" sz="6000" b="1" spc="-48" dirty="0">
              <a:solidFill>
                <a:srgbClr val="000000"/>
              </a:solidFill>
              <a:latin typeface="Georgia" panose="02040502050405020303" pitchFamily="18" charset="0"/>
            </a:endParaRPr>
          </a:p>
        </p:txBody>
      </p:sp>
      <p:grpSp>
        <p:nvGrpSpPr>
          <p:cNvPr id="6" name="Group 36">
            <a:extLst>
              <a:ext uri="{FF2B5EF4-FFF2-40B4-BE49-F238E27FC236}">
                <a16:creationId xmlns:a16="http://schemas.microsoft.com/office/drawing/2014/main" id="{740A7C41-E168-A871-8986-133EB2F35D83}"/>
              </a:ext>
            </a:extLst>
          </p:cNvPr>
          <p:cNvGrpSpPr/>
          <p:nvPr/>
        </p:nvGrpSpPr>
        <p:grpSpPr>
          <a:xfrm>
            <a:off x="705132" y="8796994"/>
            <a:ext cx="2900572" cy="807705"/>
            <a:chOff x="0" y="0"/>
            <a:chExt cx="3867430" cy="1076939"/>
          </a:xfrm>
        </p:grpSpPr>
        <p:pic>
          <p:nvPicPr>
            <p:cNvPr id="7" name="Picture 37">
              <a:extLst>
                <a:ext uri="{FF2B5EF4-FFF2-40B4-BE49-F238E27FC236}">
                  <a16:creationId xmlns:a16="http://schemas.microsoft.com/office/drawing/2014/main" id="{D4C8EED4-D905-78A7-F36C-972A880DED4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0" y="0"/>
              <a:ext cx="3867430" cy="618789"/>
            </a:xfrm>
            <a:prstGeom prst="rect">
              <a:avLst/>
            </a:prstGeom>
          </p:spPr>
        </p:pic>
        <p:pic>
          <p:nvPicPr>
            <p:cNvPr id="8" name="Picture 38">
              <a:extLst>
                <a:ext uri="{FF2B5EF4-FFF2-40B4-BE49-F238E27FC236}">
                  <a16:creationId xmlns:a16="http://schemas.microsoft.com/office/drawing/2014/main" id="{1A4484AE-18B2-9EA8-98CE-1D9B8829AA5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0" y="458151"/>
              <a:ext cx="3867430" cy="618789"/>
            </a:xfrm>
            <a:prstGeom prst="rect">
              <a:avLst/>
            </a:prstGeom>
          </p:spPr>
        </p:pic>
      </p:grpSp>
      <p:pic>
        <p:nvPicPr>
          <p:cNvPr id="9" name="Picture 3">
            <a:extLst>
              <a:ext uri="{FF2B5EF4-FFF2-40B4-BE49-F238E27FC236}">
                <a16:creationId xmlns:a16="http://schemas.microsoft.com/office/drawing/2014/main" id="{5CF1B5EE-6254-C452-F9F6-D69E091F734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499194" y="3389811"/>
            <a:ext cx="5226457" cy="4971667"/>
          </a:xfrm>
          <a:prstGeom prst="rect">
            <a:avLst/>
          </a:prstGeom>
        </p:spPr>
      </p:pic>
      <p:sp>
        <p:nvSpPr>
          <p:cNvPr id="11" name="TextBox 10">
            <a:extLst>
              <a:ext uri="{FF2B5EF4-FFF2-40B4-BE49-F238E27FC236}">
                <a16:creationId xmlns:a16="http://schemas.microsoft.com/office/drawing/2014/main" id="{E6F981FA-423D-9656-4D94-A540708DE6A3}"/>
              </a:ext>
            </a:extLst>
          </p:cNvPr>
          <p:cNvSpPr txBox="1"/>
          <p:nvPr/>
        </p:nvSpPr>
        <p:spPr>
          <a:xfrm>
            <a:off x="8534225" y="2189482"/>
            <a:ext cx="8963757" cy="1323439"/>
          </a:xfrm>
          <a:prstGeom prst="rect">
            <a:avLst/>
          </a:prstGeom>
          <a:noFill/>
        </p:spPr>
        <p:txBody>
          <a:bodyPr wrap="square">
            <a:spAutoFit/>
          </a:bodyPr>
          <a:lstStyle/>
          <a:p>
            <a:r>
              <a:rPr lang="en-GB" sz="3200" b="1" dirty="0">
                <a:effectLst/>
                <a:latin typeface="Georgia" panose="02040502050405020303" pitchFamily="18" charset="0"/>
              </a:rPr>
              <a:t>S</a:t>
            </a:r>
            <a:r>
              <a:rPr lang="en-GB" sz="2400" b="1" dirty="0">
                <a:effectLst/>
                <a:latin typeface="Georgia" panose="02040502050405020303" pitchFamily="18" charset="0"/>
              </a:rPr>
              <a:t>pecific</a:t>
            </a:r>
          </a:p>
          <a:p>
            <a:r>
              <a:rPr lang="en-GB" sz="2400" dirty="0">
                <a:effectLst/>
                <a:latin typeface="Georgia" panose="02040502050405020303" pitchFamily="18" charset="0"/>
              </a:rPr>
              <a:t>o </a:t>
            </a:r>
            <a:r>
              <a:rPr lang="ro-RO" sz="2400" dirty="0">
                <a:effectLst/>
                <a:latin typeface="Georgia" panose="02040502050405020303" pitchFamily="18" charset="0"/>
              </a:rPr>
              <a:t>Explicați obiectivul în detaliu – cine, ce, unde, de ce</a:t>
            </a:r>
            <a:br>
              <a:rPr lang="en-GB" sz="2400" dirty="0">
                <a:latin typeface="Georgia" panose="02040502050405020303" pitchFamily="18" charset="0"/>
              </a:rPr>
            </a:br>
            <a:r>
              <a:rPr lang="en-GB" sz="2400" dirty="0">
                <a:effectLst/>
                <a:latin typeface="Georgia" panose="02040502050405020303" pitchFamily="18" charset="0"/>
              </a:rPr>
              <a:t>o </a:t>
            </a:r>
            <a:r>
              <a:rPr lang="ro-RO" sz="2400" dirty="0">
                <a:effectLst/>
                <a:latin typeface="Georgia" panose="02040502050405020303" pitchFamily="18" charset="0"/>
              </a:rPr>
              <a:t>Obiectivul poate fi înțeles și de ceilalți?</a:t>
            </a:r>
            <a:endParaRPr lang="en-RO" sz="2400" dirty="0">
              <a:latin typeface="Georgia" panose="02040502050405020303" pitchFamily="18" charset="0"/>
            </a:endParaRPr>
          </a:p>
        </p:txBody>
      </p:sp>
      <p:sp>
        <p:nvSpPr>
          <p:cNvPr id="13" name="TextBox 12">
            <a:extLst>
              <a:ext uri="{FF2B5EF4-FFF2-40B4-BE49-F238E27FC236}">
                <a16:creationId xmlns:a16="http://schemas.microsoft.com/office/drawing/2014/main" id="{9FF1B2D4-D16A-F498-8608-F969E88D1DA6}"/>
              </a:ext>
            </a:extLst>
          </p:cNvPr>
          <p:cNvSpPr txBox="1"/>
          <p:nvPr/>
        </p:nvSpPr>
        <p:spPr>
          <a:xfrm>
            <a:off x="8634867" y="3868867"/>
            <a:ext cx="561474" cy="1015663"/>
          </a:xfrm>
          <a:prstGeom prst="rect">
            <a:avLst/>
          </a:prstGeom>
          <a:noFill/>
        </p:spPr>
        <p:txBody>
          <a:bodyPr wrap="square">
            <a:spAutoFit/>
          </a:bodyPr>
          <a:lstStyle/>
          <a:p>
            <a:r>
              <a:rPr lang="en-RO" sz="6000" dirty="0"/>
              <a:t>S</a:t>
            </a:r>
          </a:p>
        </p:txBody>
      </p:sp>
      <p:sp>
        <p:nvSpPr>
          <p:cNvPr id="14" name="TextBox 13">
            <a:extLst>
              <a:ext uri="{FF2B5EF4-FFF2-40B4-BE49-F238E27FC236}">
                <a16:creationId xmlns:a16="http://schemas.microsoft.com/office/drawing/2014/main" id="{B8177A3C-D18D-0476-F857-5C4D8824B4F1}"/>
              </a:ext>
            </a:extLst>
          </p:cNvPr>
          <p:cNvSpPr txBox="1"/>
          <p:nvPr/>
        </p:nvSpPr>
        <p:spPr>
          <a:xfrm>
            <a:off x="10107808" y="4943155"/>
            <a:ext cx="561474" cy="1015663"/>
          </a:xfrm>
          <a:prstGeom prst="rect">
            <a:avLst/>
          </a:prstGeom>
          <a:noFill/>
        </p:spPr>
        <p:txBody>
          <a:bodyPr wrap="square">
            <a:spAutoFit/>
          </a:bodyPr>
          <a:lstStyle/>
          <a:p>
            <a:r>
              <a:rPr lang="en-RO" sz="6000" dirty="0"/>
              <a:t>M</a:t>
            </a:r>
          </a:p>
        </p:txBody>
      </p:sp>
      <p:sp>
        <p:nvSpPr>
          <p:cNvPr id="15" name="TextBox 14">
            <a:extLst>
              <a:ext uri="{FF2B5EF4-FFF2-40B4-BE49-F238E27FC236}">
                <a16:creationId xmlns:a16="http://schemas.microsoft.com/office/drawing/2014/main" id="{8B9B649E-A423-CF4B-36D5-9384326B7269}"/>
              </a:ext>
            </a:extLst>
          </p:cNvPr>
          <p:cNvSpPr txBox="1"/>
          <p:nvPr/>
        </p:nvSpPr>
        <p:spPr>
          <a:xfrm>
            <a:off x="9709233" y="6652316"/>
            <a:ext cx="561474" cy="1015663"/>
          </a:xfrm>
          <a:prstGeom prst="rect">
            <a:avLst/>
          </a:prstGeom>
          <a:noFill/>
        </p:spPr>
        <p:txBody>
          <a:bodyPr wrap="square">
            <a:spAutoFit/>
          </a:bodyPr>
          <a:lstStyle/>
          <a:p>
            <a:r>
              <a:rPr lang="en-RO" sz="6000" dirty="0"/>
              <a:t>A</a:t>
            </a:r>
          </a:p>
        </p:txBody>
      </p:sp>
      <p:sp>
        <p:nvSpPr>
          <p:cNvPr id="16" name="TextBox 15">
            <a:extLst>
              <a:ext uri="{FF2B5EF4-FFF2-40B4-BE49-F238E27FC236}">
                <a16:creationId xmlns:a16="http://schemas.microsoft.com/office/drawing/2014/main" id="{1B09E714-39F0-D4E6-672A-6CD013101A82}"/>
              </a:ext>
            </a:extLst>
          </p:cNvPr>
          <p:cNvSpPr txBox="1"/>
          <p:nvPr/>
        </p:nvSpPr>
        <p:spPr>
          <a:xfrm>
            <a:off x="7888962" y="6726946"/>
            <a:ext cx="561474" cy="1015663"/>
          </a:xfrm>
          <a:prstGeom prst="rect">
            <a:avLst/>
          </a:prstGeom>
          <a:noFill/>
        </p:spPr>
        <p:txBody>
          <a:bodyPr wrap="square">
            <a:spAutoFit/>
          </a:bodyPr>
          <a:lstStyle/>
          <a:p>
            <a:r>
              <a:rPr lang="en-RO" sz="6000" dirty="0"/>
              <a:t>R</a:t>
            </a:r>
          </a:p>
        </p:txBody>
      </p:sp>
      <p:sp>
        <p:nvSpPr>
          <p:cNvPr id="17" name="TextBox 16">
            <a:extLst>
              <a:ext uri="{FF2B5EF4-FFF2-40B4-BE49-F238E27FC236}">
                <a16:creationId xmlns:a16="http://schemas.microsoft.com/office/drawing/2014/main" id="{DD684A24-DCB3-408B-EF06-7522382CCADB}"/>
              </a:ext>
            </a:extLst>
          </p:cNvPr>
          <p:cNvSpPr txBox="1"/>
          <p:nvPr/>
        </p:nvSpPr>
        <p:spPr>
          <a:xfrm>
            <a:off x="7023919" y="4859982"/>
            <a:ext cx="561474" cy="1015663"/>
          </a:xfrm>
          <a:prstGeom prst="rect">
            <a:avLst/>
          </a:prstGeom>
          <a:noFill/>
        </p:spPr>
        <p:txBody>
          <a:bodyPr wrap="square">
            <a:spAutoFit/>
          </a:bodyPr>
          <a:lstStyle/>
          <a:p>
            <a:r>
              <a:rPr lang="en-RO" sz="6000" dirty="0"/>
              <a:t>T</a:t>
            </a:r>
          </a:p>
        </p:txBody>
      </p:sp>
      <p:sp>
        <p:nvSpPr>
          <p:cNvPr id="19" name="TextBox 18">
            <a:extLst>
              <a:ext uri="{FF2B5EF4-FFF2-40B4-BE49-F238E27FC236}">
                <a16:creationId xmlns:a16="http://schemas.microsoft.com/office/drawing/2014/main" id="{7DCCF755-3197-9476-0CDB-8AF64952DCF0}"/>
              </a:ext>
            </a:extLst>
          </p:cNvPr>
          <p:cNvSpPr txBox="1"/>
          <p:nvPr/>
        </p:nvSpPr>
        <p:spPr>
          <a:xfrm>
            <a:off x="11580750" y="3944062"/>
            <a:ext cx="6609348" cy="1692771"/>
          </a:xfrm>
          <a:prstGeom prst="rect">
            <a:avLst/>
          </a:prstGeom>
          <a:noFill/>
        </p:spPr>
        <p:txBody>
          <a:bodyPr wrap="square">
            <a:spAutoFit/>
          </a:bodyPr>
          <a:lstStyle/>
          <a:p>
            <a:r>
              <a:rPr lang="en-GB" sz="3200" b="1" dirty="0">
                <a:effectLst/>
                <a:latin typeface="Georgia" panose="02040502050405020303" pitchFamily="18" charset="0"/>
              </a:rPr>
              <a:t>M</a:t>
            </a:r>
            <a:r>
              <a:rPr lang="ro-RO" sz="2400" b="1" dirty="0" err="1">
                <a:effectLst/>
                <a:latin typeface="Georgia" panose="02040502050405020303" pitchFamily="18" charset="0"/>
              </a:rPr>
              <a:t>ăsurabil</a:t>
            </a:r>
            <a:endParaRPr lang="en-GB" sz="2400" b="1" dirty="0">
              <a:effectLst/>
              <a:latin typeface="Georgia" panose="02040502050405020303" pitchFamily="18" charset="0"/>
            </a:endParaRPr>
          </a:p>
          <a:p>
            <a:r>
              <a:rPr lang="en-GB" sz="2400" dirty="0">
                <a:effectLst/>
                <a:latin typeface="Georgia" panose="02040502050405020303" pitchFamily="18" charset="0"/>
              </a:rPr>
              <a:t>o </a:t>
            </a:r>
            <a:r>
              <a:rPr lang="ro-RO" sz="2400" dirty="0">
                <a:effectLst/>
                <a:latin typeface="Georgia" panose="02040502050405020303" pitchFamily="18" charset="0"/>
              </a:rPr>
              <a:t>Cuantificați obiectivul</a:t>
            </a:r>
            <a:br>
              <a:rPr lang="en-GB" sz="2400" dirty="0">
                <a:latin typeface="Georgia" panose="02040502050405020303" pitchFamily="18" charset="0"/>
              </a:rPr>
            </a:br>
            <a:r>
              <a:rPr lang="en-GB" sz="2400" dirty="0">
                <a:effectLst/>
                <a:latin typeface="Georgia" panose="02040502050405020303" pitchFamily="18" charset="0"/>
              </a:rPr>
              <a:t>o </a:t>
            </a:r>
            <a:r>
              <a:rPr lang="ro-RO" sz="2400" dirty="0">
                <a:effectLst/>
                <a:latin typeface="Georgia" panose="02040502050405020303" pitchFamily="18" charset="0"/>
              </a:rPr>
              <a:t>Progresul poate fi monitorizat</a:t>
            </a:r>
            <a:r>
              <a:rPr lang="en-GB" sz="2400" dirty="0">
                <a:effectLst/>
                <a:latin typeface="Georgia" panose="02040502050405020303" pitchFamily="18" charset="0"/>
              </a:rPr>
              <a:t>?</a:t>
            </a:r>
            <a:br>
              <a:rPr lang="en-GB" sz="2400" dirty="0">
                <a:latin typeface="Georgia" panose="02040502050405020303" pitchFamily="18" charset="0"/>
              </a:rPr>
            </a:br>
            <a:r>
              <a:rPr lang="en-GB" sz="2400" dirty="0">
                <a:effectLst/>
                <a:latin typeface="Georgia" panose="02040502050405020303" pitchFamily="18" charset="0"/>
              </a:rPr>
              <a:t>o </a:t>
            </a:r>
            <a:r>
              <a:rPr lang="ro-RO" sz="2400" dirty="0">
                <a:effectLst/>
                <a:latin typeface="Georgia" panose="02040502050405020303" pitchFamily="18" charset="0"/>
              </a:rPr>
              <a:t>Cum veți ști că ați atins obiectivul</a:t>
            </a:r>
            <a:r>
              <a:rPr lang="en-GB" sz="2400" dirty="0">
                <a:effectLst/>
                <a:latin typeface="Georgia" panose="02040502050405020303" pitchFamily="18" charset="0"/>
              </a:rPr>
              <a:t>?</a:t>
            </a:r>
            <a:endParaRPr lang="en-RO" sz="2400" dirty="0">
              <a:latin typeface="Georgia" panose="02040502050405020303" pitchFamily="18" charset="0"/>
            </a:endParaRPr>
          </a:p>
        </p:txBody>
      </p:sp>
      <p:sp>
        <p:nvSpPr>
          <p:cNvPr id="21" name="TextBox 20">
            <a:extLst>
              <a:ext uri="{FF2B5EF4-FFF2-40B4-BE49-F238E27FC236}">
                <a16:creationId xmlns:a16="http://schemas.microsoft.com/office/drawing/2014/main" id="{838DA24D-C7FA-F7BF-0625-4CE3269FC0E4}"/>
              </a:ext>
            </a:extLst>
          </p:cNvPr>
          <p:cNvSpPr txBox="1"/>
          <p:nvPr/>
        </p:nvSpPr>
        <p:spPr>
          <a:xfrm>
            <a:off x="11385627" y="6061503"/>
            <a:ext cx="6428874" cy="2431435"/>
          </a:xfrm>
          <a:prstGeom prst="rect">
            <a:avLst/>
          </a:prstGeom>
          <a:noFill/>
        </p:spPr>
        <p:txBody>
          <a:bodyPr wrap="square">
            <a:spAutoFit/>
          </a:bodyPr>
          <a:lstStyle/>
          <a:p>
            <a:r>
              <a:rPr lang="ro-RO" sz="3200" b="1" dirty="0">
                <a:effectLst/>
                <a:latin typeface="Georgia" panose="02040502050405020303" pitchFamily="18" charset="0"/>
              </a:rPr>
              <a:t>A</a:t>
            </a:r>
            <a:r>
              <a:rPr lang="ro-RO" sz="2400" b="1" dirty="0">
                <a:effectLst/>
                <a:latin typeface="Georgia" panose="02040502050405020303" pitchFamily="18" charset="0"/>
              </a:rPr>
              <a:t>ccesibil (Realizabil)</a:t>
            </a:r>
            <a:endParaRPr lang="en-GB" sz="2400" b="1" dirty="0">
              <a:effectLst/>
              <a:latin typeface="Georgia" panose="02040502050405020303" pitchFamily="18" charset="0"/>
            </a:endParaRPr>
          </a:p>
          <a:p>
            <a:r>
              <a:rPr lang="en-GB" sz="2400" dirty="0">
                <a:effectLst/>
                <a:latin typeface="Georgia" panose="02040502050405020303" pitchFamily="18" charset="0"/>
              </a:rPr>
              <a:t>o </a:t>
            </a:r>
            <a:r>
              <a:rPr lang="ro-RO" sz="2400" dirty="0">
                <a:effectLst/>
                <a:latin typeface="Georgia" panose="02040502050405020303" pitchFamily="18" charset="0"/>
              </a:rPr>
              <a:t>Scopul trebuie să fie accesibil</a:t>
            </a:r>
            <a:r>
              <a:rPr lang="en-GB" sz="2400" dirty="0">
                <a:effectLst/>
                <a:latin typeface="Georgia" panose="02040502050405020303" pitchFamily="18" charset="0"/>
              </a:rPr>
              <a:t> – </a:t>
            </a:r>
            <a:r>
              <a:rPr lang="ro-RO" sz="2400" dirty="0">
                <a:effectLst/>
                <a:latin typeface="Georgia" panose="02040502050405020303" pitchFamily="18" charset="0"/>
              </a:rPr>
              <a:t>nici extrem de ușor de atins, dar nici irealizabil</a:t>
            </a:r>
            <a:br>
              <a:rPr lang="en-GB" sz="2400" dirty="0">
                <a:latin typeface="Georgia" panose="02040502050405020303" pitchFamily="18" charset="0"/>
              </a:rPr>
            </a:br>
            <a:r>
              <a:rPr lang="en-GB" sz="2400" dirty="0">
                <a:effectLst/>
                <a:latin typeface="Georgia" panose="02040502050405020303" pitchFamily="18" charset="0"/>
              </a:rPr>
              <a:t>o </a:t>
            </a:r>
            <a:r>
              <a:rPr lang="ro-RO" sz="2400" dirty="0">
                <a:effectLst/>
                <a:latin typeface="Georgia" panose="02040502050405020303" pitchFamily="18" charset="0"/>
              </a:rPr>
              <a:t>Obiectivul poate fi atins în mod realist</a:t>
            </a:r>
            <a:r>
              <a:rPr lang="en-GB" sz="2400" dirty="0">
                <a:effectLst/>
                <a:latin typeface="Georgia" panose="02040502050405020303" pitchFamily="18" charset="0"/>
              </a:rPr>
              <a:t>?</a:t>
            </a:r>
            <a:br>
              <a:rPr lang="en-GB" sz="2400" dirty="0">
                <a:latin typeface="Georgia" panose="02040502050405020303" pitchFamily="18" charset="0"/>
              </a:rPr>
            </a:br>
            <a:r>
              <a:rPr lang="en-GB" sz="2400" dirty="0">
                <a:effectLst/>
                <a:latin typeface="Georgia" panose="02040502050405020303" pitchFamily="18" charset="0"/>
              </a:rPr>
              <a:t>o </a:t>
            </a:r>
            <a:r>
              <a:rPr lang="ro-RO" sz="2400" dirty="0">
                <a:effectLst/>
                <a:latin typeface="Georgia" panose="02040502050405020303" pitchFamily="18" charset="0"/>
              </a:rPr>
              <a:t>Aveți resursele necesare pentru a atinge obiectivul</a:t>
            </a:r>
            <a:r>
              <a:rPr lang="en-GB" sz="2400" dirty="0">
                <a:effectLst/>
                <a:latin typeface="Georgia" panose="02040502050405020303" pitchFamily="18" charset="0"/>
              </a:rPr>
              <a:t>?</a:t>
            </a:r>
            <a:endParaRPr lang="en-RO" sz="2400" dirty="0">
              <a:latin typeface="Georgia" panose="02040502050405020303" pitchFamily="18" charset="0"/>
            </a:endParaRPr>
          </a:p>
        </p:txBody>
      </p:sp>
      <p:sp>
        <p:nvSpPr>
          <p:cNvPr id="23" name="TextBox 22">
            <a:extLst>
              <a:ext uri="{FF2B5EF4-FFF2-40B4-BE49-F238E27FC236}">
                <a16:creationId xmlns:a16="http://schemas.microsoft.com/office/drawing/2014/main" id="{773E665A-80D0-5556-A232-D363CD9D3DE2}"/>
              </a:ext>
            </a:extLst>
          </p:cNvPr>
          <p:cNvSpPr txBox="1"/>
          <p:nvPr/>
        </p:nvSpPr>
        <p:spPr>
          <a:xfrm>
            <a:off x="705132" y="5958819"/>
            <a:ext cx="6428874" cy="2062103"/>
          </a:xfrm>
          <a:prstGeom prst="rect">
            <a:avLst/>
          </a:prstGeom>
          <a:noFill/>
        </p:spPr>
        <p:txBody>
          <a:bodyPr wrap="square">
            <a:spAutoFit/>
          </a:bodyPr>
          <a:lstStyle/>
          <a:p>
            <a:r>
              <a:rPr lang="en-GB" sz="3200" b="1" dirty="0">
                <a:effectLst/>
                <a:latin typeface="Georgia" panose="02040502050405020303" pitchFamily="18" charset="0"/>
              </a:rPr>
              <a:t>R</a:t>
            </a:r>
            <a:r>
              <a:rPr lang="en-GB" sz="2400" b="1" dirty="0">
                <a:effectLst/>
                <a:latin typeface="Georgia" panose="02040502050405020303" pitchFamily="18" charset="0"/>
              </a:rPr>
              <a:t>elevant/Realist</a:t>
            </a:r>
          </a:p>
          <a:p>
            <a:r>
              <a:rPr lang="en-GB" sz="2400" dirty="0">
                <a:effectLst/>
                <a:latin typeface="Georgia" panose="02040502050405020303" pitchFamily="18" charset="0"/>
              </a:rPr>
              <a:t>o </a:t>
            </a:r>
            <a:r>
              <a:rPr lang="ro-RO" sz="2400" dirty="0">
                <a:effectLst/>
                <a:latin typeface="Georgia" panose="02040502050405020303" pitchFamily="18" charset="0"/>
              </a:rPr>
              <a:t>Asigurați-vă că obiectivul dumneavoastră se înscrie în preocupările actuale</a:t>
            </a:r>
            <a:br>
              <a:rPr lang="en-GB" sz="2400" dirty="0">
                <a:latin typeface="Georgia" panose="02040502050405020303" pitchFamily="18" charset="0"/>
              </a:rPr>
            </a:br>
            <a:r>
              <a:rPr lang="en-GB" sz="2400" dirty="0">
                <a:effectLst/>
                <a:latin typeface="Georgia" panose="02040502050405020303" pitchFamily="18" charset="0"/>
              </a:rPr>
              <a:t>o </a:t>
            </a:r>
            <a:r>
              <a:rPr lang="ro-RO" sz="2400" dirty="0">
                <a:effectLst/>
                <a:latin typeface="Georgia" panose="02040502050405020303" pitchFamily="18" charset="0"/>
              </a:rPr>
              <a:t>Obiectivul se aliniază cu scopurile dumneavoastră pe termen lung</a:t>
            </a:r>
            <a:r>
              <a:rPr lang="en-GB" sz="2400" dirty="0">
                <a:effectLst/>
                <a:latin typeface="Georgia" panose="02040502050405020303" pitchFamily="18" charset="0"/>
              </a:rPr>
              <a:t>?</a:t>
            </a:r>
            <a:endParaRPr lang="en-RO" sz="2400" dirty="0">
              <a:latin typeface="Georgia" panose="02040502050405020303" pitchFamily="18" charset="0"/>
            </a:endParaRPr>
          </a:p>
        </p:txBody>
      </p:sp>
      <p:sp>
        <p:nvSpPr>
          <p:cNvPr id="25" name="TextBox 24">
            <a:extLst>
              <a:ext uri="{FF2B5EF4-FFF2-40B4-BE49-F238E27FC236}">
                <a16:creationId xmlns:a16="http://schemas.microsoft.com/office/drawing/2014/main" id="{F367A6C3-D351-1138-4DB6-977DA1588D70}"/>
              </a:ext>
            </a:extLst>
          </p:cNvPr>
          <p:cNvSpPr txBox="1"/>
          <p:nvPr/>
        </p:nvSpPr>
        <p:spPr>
          <a:xfrm>
            <a:off x="726862" y="3798154"/>
            <a:ext cx="6072672" cy="2062103"/>
          </a:xfrm>
          <a:prstGeom prst="rect">
            <a:avLst/>
          </a:prstGeom>
          <a:noFill/>
        </p:spPr>
        <p:txBody>
          <a:bodyPr wrap="square">
            <a:spAutoFit/>
          </a:bodyPr>
          <a:lstStyle/>
          <a:p>
            <a:r>
              <a:rPr lang="ro-RO" sz="2400" b="1" dirty="0">
                <a:effectLst/>
                <a:latin typeface="Georgia" panose="02040502050405020303" pitchFamily="18" charset="0"/>
              </a:rPr>
              <a:t>Încadrat în </a:t>
            </a:r>
            <a:r>
              <a:rPr lang="ro-RO" sz="3200" b="1" dirty="0">
                <a:effectLst/>
                <a:latin typeface="Georgia" panose="02040502050405020303" pitchFamily="18" charset="0"/>
              </a:rPr>
              <a:t>T</a:t>
            </a:r>
            <a:r>
              <a:rPr lang="ro-RO" sz="2400" b="1" dirty="0">
                <a:effectLst/>
                <a:latin typeface="Georgia" panose="02040502050405020303" pitchFamily="18" charset="0"/>
              </a:rPr>
              <a:t>imp</a:t>
            </a:r>
            <a:endParaRPr lang="en-GB" sz="2400" b="1" dirty="0">
              <a:effectLst/>
              <a:latin typeface="Georgia" panose="02040502050405020303" pitchFamily="18" charset="0"/>
            </a:endParaRPr>
          </a:p>
          <a:p>
            <a:r>
              <a:rPr lang="en-GB" sz="2400" dirty="0">
                <a:effectLst/>
                <a:latin typeface="Georgia" panose="02040502050405020303" pitchFamily="18" charset="0"/>
              </a:rPr>
              <a:t>o </a:t>
            </a:r>
            <a:r>
              <a:rPr lang="ro-RO" sz="2400" dirty="0">
                <a:effectLst/>
                <a:latin typeface="Georgia" panose="02040502050405020303" pitchFamily="18" charset="0"/>
              </a:rPr>
              <a:t>Stabiliți o cronologie și un termen limită pentru atingerea obiectivului</a:t>
            </a:r>
            <a:br>
              <a:rPr lang="en-GB" sz="2400" dirty="0">
                <a:latin typeface="Georgia" panose="02040502050405020303" pitchFamily="18" charset="0"/>
              </a:rPr>
            </a:br>
            <a:r>
              <a:rPr lang="en-GB" sz="2400" dirty="0">
                <a:effectLst/>
                <a:latin typeface="Georgia" panose="02040502050405020303" pitchFamily="18" charset="0"/>
              </a:rPr>
              <a:t>o </a:t>
            </a:r>
            <a:r>
              <a:rPr lang="ro-RO" sz="2400" dirty="0">
                <a:effectLst/>
                <a:latin typeface="Georgia" panose="02040502050405020303" pitchFamily="18" charset="0"/>
              </a:rPr>
              <a:t>Care este durata de timp în care vă propuneți să atingeți obiectivul</a:t>
            </a:r>
            <a:r>
              <a:rPr lang="en-GB" sz="2400" dirty="0">
                <a:effectLst/>
                <a:latin typeface="Georgia" panose="02040502050405020303" pitchFamily="18" charset="0"/>
              </a:rPr>
              <a:t>?</a:t>
            </a:r>
            <a:endParaRPr lang="en-RO" sz="2400" dirty="0">
              <a:latin typeface="Georgia" panose="02040502050405020303" pitchFamily="18" charset="0"/>
            </a:endParaRPr>
          </a:p>
        </p:txBody>
      </p:sp>
    </p:spTree>
    <p:extLst>
      <p:ext uri="{BB962C8B-B14F-4D97-AF65-F5344CB8AC3E}">
        <p14:creationId xmlns:p14="http://schemas.microsoft.com/office/powerpoint/2010/main" val="35652244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770731" y="4768328"/>
            <a:ext cx="7775659" cy="189443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739527" y="5000829"/>
            <a:ext cx="1338808" cy="1143007"/>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427531" y="6846114"/>
            <a:ext cx="1218800" cy="1198994"/>
          </a:xfrm>
          <a:prstGeom prst="rect">
            <a:avLst/>
          </a:prstGeom>
        </p:spPr>
      </p:pic>
      <p:grpSp>
        <p:nvGrpSpPr>
          <p:cNvPr id="5" name="Group 5"/>
          <p:cNvGrpSpPr/>
          <p:nvPr/>
        </p:nvGrpSpPr>
        <p:grpSpPr>
          <a:xfrm>
            <a:off x="14658560" y="2060782"/>
            <a:ext cx="657082" cy="657082"/>
            <a:chOff x="0" y="0"/>
            <a:chExt cx="812800" cy="812800"/>
          </a:xfrm>
        </p:grpSpPr>
        <p:sp>
          <p:nvSpPr>
            <p:cNvPr id="6"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989E"/>
            </a:solidFill>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3665800" y="3547556"/>
            <a:ext cx="657082" cy="657082"/>
            <a:chOff x="0" y="0"/>
            <a:chExt cx="812800" cy="812800"/>
          </a:xfrm>
        </p:grpSpPr>
        <p:sp>
          <p:nvSpPr>
            <p:cNvPr id="9"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0E9E5"/>
            </a:solidFill>
          </p:spPr>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13382803" y="5303960"/>
            <a:ext cx="657082" cy="657082"/>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3A44"/>
            </a:solidFill>
          </p:spPr>
        </p:sp>
        <p:sp>
          <p:nvSpPr>
            <p:cNvPr id="13" name="TextBox 13"/>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13752257" y="7056417"/>
            <a:ext cx="657082" cy="657082"/>
            <a:chOff x="0" y="0"/>
            <a:chExt cx="812800" cy="812800"/>
          </a:xfrm>
        </p:grpSpPr>
        <p:sp>
          <p:nvSpPr>
            <p:cNvPr id="15"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35454"/>
            </a:solidFill>
          </p:spPr>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14658560" y="8705205"/>
            <a:ext cx="657082" cy="657082"/>
            <a:chOff x="0" y="0"/>
            <a:chExt cx="812800" cy="812800"/>
          </a:xfrm>
        </p:grpSpPr>
        <p:sp>
          <p:nvSpPr>
            <p:cNvPr id="18" name="Freeform 1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3B2A3"/>
            </a:solidFill>
          </p:spPr>
        </p:sp>
        <p:sp>
          <p:nvSpPr>
            <p:cNvPr id="19" name="TextBox 1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pic>
        <p:nvPicPr>
          <p:cNvPr id="20" name="Picture 20"/>
          <p:cNvPicPr>
            <a:picLocks noChangeAspect="1"/>
          </p:cNvPicPr>
          <p:nvPr/>
        </p:nvPicPr>
        <p:blipFill>
          <a:blip r:embed="rId8"/>
          <a:srcRect/>
          <a:stretch>
            <a:fillRect/>
          </a:stretch>
        </p:blipFill>
        <p:spPr>
          <a:xfrm>
            <a:off x="16418708" y="0"/>
            <a:ext cx="1869292" cy="1869292"/>
          </a:xfrm>
          <a:prstGeom prst="rect">
            <a:avLst/>
          </a:prstGeom>
        </p:spPr>
      </p:pic>
      <p:grpSp>
        <p:nvGrpSpPr>
          <p:cNvPr id="21" name="Group 21"/>
          <p:cNvGrpSpPr/>
          <p:nvPr/>
        </p:nvGrpSpPr>
        <p:grpSpPr>
          <a:xfrm>
            <a:off x="14770557" y="3970317"/>
            <a:ext cx="3086100" cy="3086100"/>
            <a:chOff x="0" y="0"/>
            <a:chExt cx="812800" cy="812800"/>
          </a:xfrm>
        </p:grpSpPr>
        <p:sp>
          <p:nvSpPr>
            <p:cNvPr id="22" name="Freeform 22"/>
            <p:cNvSpPr/>
            <p:nvPr/>
          </p:nvSpPr>
          <p:spPr>
            <a:xfrm>
              <a:off x="0" y="0"/>
              <a:ext cx="812800" cy="812800"/>
            </a:xfrm>
            <a:custGeom>
              <a:avLst/>
              <a:gdLst/>
              <a:ahLst/>
              <a:cxnLst/>
              <a:rect l="l" t="t" r="r" b="b"/>
              <a:pathLst>
                <a:path w="812800" h="812800">
                  <a:moveTo>
                    <a:pt x="127941" y="0"/>
                  </a:moveTo>
                  <a:lnTo>
                    <a:pt x="684859" y="0"/>
                  </a:lnTo>
                  <a:cubicBezTo>
                    <a:pt x="718791" y="0"/>
                    <a:pt x="751333" y="13479"/>
                    <a:pt x="775327" y="37473"/>
                  </a:cubicBezTo>
                  <a:cubicBezTo>
                    <a:pt x="799321" y="61467"/>
                    <a:pt x="812800" y="94009"/>
                    <a:pt x="812800" y="127941"/>
                  </a:cubicBezTo>
                  <a:lnTo>
                    <a:pt x="812800" y="684859"/>
                  </a:lnTo>
                  <a:cubicBezTo>
                    <a:pt x="812800" y="718791"/>
                    <a:pt x="799321" y="751333"/>
                    <a:pt x="775327" y="775327"/>
                  </a:cubicBezTo>
                  <a:cubicBezTo>
                    <a:pt x="751333" y="799321"/>
                    <a:pt x="718791" y="812800"/>
                    <a:pt x="684859" y="812800"/>
                  </a:cubicBezTo>
                  <a:lnTo>
                    <a:pt x="127941" y="812800"/>
                  </a:lnTo>
                  <a:cubicBezTo>
                    <a:pt x="94009" y="812800"/>
                    <a:pt x="61467" y="799321"/>
                    <a:pt x="37473" y="775327"/>
                  </a:cubicBezTo>
                  <a:cubicBezTo>
                    <a:pt x="13479" y="751333"/>
                    <a:pt x="0" y="718791"/>
                    <a:pt x="0" y="684859"/>
                  </a:cubicBezTo>
                  <a:lnTo>
                    <a:pt x="0" y="127941"/>
                  </a:lnTo>
                  <a:cubicBezTo>
                    <a:pt x="0" y="94009"/>
                    <a:pt x="13479" y="61467"/>
                    <a:pt x="37473" y="37473"/>
                  </a:cubicBezTo>
                  <a:cubicBezTo>
                    <a:pt x="61467" y="13479"/>
                    <a:pt x="94009" y="0"/>
                    <a:pt x="127941" y="0"/>
                  </a:cubicBezTo>
                  <a:close/>
                </a:path>
              </a:pathLst>
            </a:custGeom>
            <a:solidFill>
              <a:srgbClr val="23B2A3"/>
            </a:solidFill>
          </p:spPr>
        </p:sp>
        <p:sp>
          <p:nvSpPr>
            <p:cNvPr id="23" name="TextBox 23"/>
            <p:cNvSpPr txBox="1"/>
            <p:nvPr/>
          </p:nvSpPr>
          <p:spPr>
            <a:xfrm>
              <a:off x="0" y="-76200"/>
              <a:ext cx="812800" cy="889000"/>
            </a:xfrm>
            <a:prstGeom prst="rect">
              <a:avLst/>
            </a:prstGeom>
          </p:spPr>
          <p:txBody>
            <a:bodyPr lIns="50800" tIns="50800" rIns="50800" bIns="50800" rtlCol="0" anchor="ctr"/>
            <a:lstStyle/>
            <a:p>
              <a:pPr algn="ctr">
                <a:lnSpc>
                  <a:spcPts val="4479"/>
                </a:lnSpc>
              </a:pPr>
              <a:r>
                <a:rPr lang="ro-RO" sz="3199" dirty="0">
                  <a:solidFill>
                    <a:srgbClr val="FEFEFE"/>
                  </a:solidFill>
                  <a:latin typeface="Abhaya Libre Regular"/>
                </a:rPr>
                <a:t>Planificare inteligentă</a:t>
              </a:r>
              <a:endParaRPr lang="en-US" sz="3199" dirty="0">
                <a:solidFill>
                  <a:srgbClr val="FEFEFE"/>
                </a:solidFill>
                <a:latin typeface="Abhaya Libre Regular"/>
              </a:endParaRPr>
            </a:p>
          </p:txBody>
        </p:sp>
      </p:grpSp>
      <p:pic>
        <p:nvPicPr>
          <p:cNvPr id="24" name="Picture 2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3665800" y="1440853"/>
            <a:ext cx="593582" cy="1239858"/>
          </a:xfrm>
          <a:prstGeom prst="rect">
            <a:avLst/>
          </a:prstGeom>
        </p:spPr>
      </p:pic>
      <p:pic>
        <p:nvPicPr>
          <p:cNvPr id="25" name="Picture 25"/>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2289686" y="3162015"/>
            <a:ext cx="1239858" cy="1239858"/>
          </a:xfrm>
          <a:prstGeom prst="rect">
            <a:avLst/>
          </a:prstGeom>
        </p:spPr>
      </p:pic>
      <p:pic>
        <p:nvPicPr>
          <p:cNvPr id="26" name="Picture 2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3022445" y="8352972"/>
            <a:ext cx="1239034" cy="1250402"/>
          </a:xfrm>
          <a:prstGeom prst="rect">
            <a:avLst/>
          </a:prstGeom>
        </p:spPr>
      </p:pic>
      <p:sp>
        <p:nvSpPr>
          <p:cNvPr id="30" name="TextBox 30"/>
          <p:cNvSpPr txBox="1"/>
          <p:nvPr/>
        </p:nvSpPr>
        <p:spPr>
          <a:xfrm>
            <a:off x="1324744" y="2943103"/>
            <a:ext cx="10152011" cy="2585323"/>
          </a:xfrm>
          <a:prstGeom prst="rect">
            <a:avLst/>
          </a:prstGeom>
        </p:spPr>
        <p:txBody>
          <a:bodyPr wrap="square" lIns="0" tIns="0" rIns="0" bIns="0" rtlCol="0" anchor="t">
            <a:spAutoFit/>
          </a:bodyPr>
          <a:lstStyle/>
          <a:p>
            <a:pPr algn="just"/>
            <a:r>
              <a:rPr lang="ro-RO" sz="2800" b="1" i="0" dirty="0">
                <a:solidFill>
                  <a:srgbClr val="374151"/>
                </a:solidFill>
                <a:effectLst/>
                <a:latin typeface="Georgia" panose="02040502050405020303" pitchFamily="18" charset="0"/>
              </a:rPr>
              <a:t>Planificare urbană</a:t>
            </a:r>
            <a:r>
              <a:rPr lang="en-GB" sz="2800" b="0" i="0" dirty="0">
                <a:solidFill>
                  <a:srgbClr val="374151"/>
                </a:solidFill>
                <a:effectLst/>
                <a:latin typeface="Georgia" panose="02040502050405020303" pitchFamily="18" charset="0"/>
              </a:rPr>
              <a:t>: </a:t>
            </a:r>
            <a:r>
              <a:rPr lang="ro-RO" sz="2800" b="0" i="0" dirty="0">
                <a:solidFill>
                  <a:srgbClr val="374151"/>
                </a:solidFill>
                <a:effectLst/>
                <a:latin typeface="Georgia" panose="02040502050405020303" pitchFamily="18" charset="0"/>
              </a:rPr>
              <a:t>Dezvoltarea zonelor urbane sustenabile, care promovează o calitate ridicată a vieții și care protejează mediul înconjurător, reprezintă un exemplu de planificare inteligentă. Aceasta necesită includerea unor factori ca accesibilitatea, transportul public, spațiile verzi și nevoile diferitelor grupuri de populație. </a:t>
            </a:r>
            <a:endParaRPr lang="en-GB" sz="2800" b="0" i="0" dirty="0">
              <a:solidFill>
                <a:srgbClr val="374151"/>
              </a:solidFill>
              <a:effectLst/>
              <a:latin typeface="Georgia" panose="02040502050405020303" pitchFamily="18" charset="0"/>
            </a:endParaRPr>
          </a:p>
        </p:txBody>
      </p:sp>
      <p:pic>
        <p:nvPicPr>
          <p:cNvPr id="32" name="Picture 32"/>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852805">
            <a:off x="9551289" y="360808"/>
            <a:ext cx="2622735" cy="2622735"/>
          </a:xfrm>
          <a:prstGeom prst="rect">
            <a:avLst/>
          </a:prstGeom>
        </p:spPr>
      </p:pic>
      <p:pic>
        <p:nvPicPr>
          <p:cNvPr id="33" name="Picture 33"/>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377427" y="221265"/>
            <a:ext cx="2494397" cy="2684772"/>
          </a:xfrm>
          <a:prstGeom prst="rect">
            <a:avLst/>
          </a:prstGeom>
        </p:spPr>
      </p:pic>
      <p:pic>
        <p:nvPicPr>
          <p:cNvPr id="34" name="Picture 34"/>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1185502">
            <a:off x="4899743" y="8705706"/>
            <a:ext cx="2220317" cy="2217407"/>
          </a:xfrm>
          <a:prstGeom prst="rect">
            <a:avLst/>
          </a:prstGeom>
        </p:spPr>
      </p:pic>
      <p:pic>
        <p:nvPicPr>
          <p:cNvPr id="35" name="Picture 35"/>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852805">
            <a:off x="15860784" y="7440826"/>
            <a:ext cx="2253907" cy="2253907"/>
          </a:xfrm>
          <a:prstGeom prst="rect">
            <a:avLst/>
          </a:prstGeom>
        </p:spPr>
      </p:pic>
      <p:grpSp>
        <p:nvGrpSpPr>
          <p:cNvPr id="36" name="Group 36"/>
          <p:cNvGrpSpPr/>
          <p:nvPr/>
        </p:nvGrpSpPr>
        <p:grpSpPr>
          <a:xfrm>
            <a:off x="424489" y="8872389"/>
            <a:ext cx="2900572" cy="807705"/>
            <a:chOff x="0" y="0"/>
            <a:chExt cx="3867430" cy="1076939"/>
          </a:xfrm>
        </p:grpSpPr>
        <p:pic>
          <p:nvPicPr>
            <p:cNvPr id="37" name="Picture 37"/>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0" y="0"/>
              <a:ext cx="3867430" cy="618789"/>
            </a:xfrm>
            <a:prstGeom prst="rect">
              <a:avLst/>
            </a:prstGeom>
          </p:spPr>
        </p:pic>
        <p:pic>
          <p:nvPicPr>
            <p:cNvPr id="38" name="Picture 38"/>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0" y="458151"/>
              <a:ext cx="3867430" cy="618789"/>
            </a:xfrm>
            <a:prstGeom prst="rect">
              <a:avLst/>
            </a:prstGeom>
          </p:spPr>
        </p:pic>
      </p:grpSp>
      <p:pic>
        <p:nvPicPr>
          <p:cNvPr id="39" name="Picture 39"/>
          <p:cNvPicPr>
            <a:picLocks noChangeAspect="1"/>
          </p:cNvPicPr>
          <p:nvPr/>
        </p:nvPicPr>
        <p:blipFill>
          <a:blip r:embed="rId23"/>
          <a:srcRect/>
          <a:stretch>
            <a:fillRect/>
          </a:stretch>
        </p:blipFill>
        <p:spPr>
          <a:xfrm>
            <a:off x="7520403" y="9362287"/>
            <a:ext cx="3710720" cy="779251"/>
          </a:xfrm>
          <a:prstGeom prst="rect">
            <a:avLst/>
          </a:prstGeom>
        </p:spPr>
      </p:pic>
      <p:sp>
        <p:nvSpPr>
          <p:cNvPr id="27" name="TextBox 30">
            <a:extLst>
              <a:ext uri="{FF2B5EF4-FFF2-40B4-BE49-F238E27FC236}">
                <a16:creationId xmlns:a16="http://schemas.microsoft.com/office/drawing/2014/main" id="{FD3C9B5F-29F5-6E20-0BD9-B91C4F33F77F}"/>
              </a:ext>
            </a:extLst>
          </p:cNvPr>
          <p:cNvSpPr txBox="1"/>
          <p:nvPr/>
        </p:nvSpPr>
        <p:spPr>
          <a:xfrm>
            <a:off x="1324744" y="6006411"/>
            <a:ext cx="10152011" cy="2585323"/>
          </a:xfrm>
          <a:prstGeom prst="rect">
            <a:avLst/>
          </a:prstGeom>
        </p:spPr>
        <p:txBody>
          <a:bodyPr wrap="square" lIns="0" tIns="0" rIns="0" bIns="0" rtlCol="0" anchor="t">
            <a:spAutoFit/>
          </a:bodyPr>
          <a:lstStyle/>
          <a:p>
            <a:pPr algn="just"/>
            <a:r>
              <a:rPr lang="ro-RO" sz="2800" b="1" i="0" dirty="0">
                <a:solidFill>
                  <a:srgbClr val="374151"/>
                </a:solidFill>
                <a:effectLst/>
                <a:latin typeface="Georgia" panose="02040502050405020303" pitchFamily="18" charset="0"/>
              </a:rPr>
              <a:t>Planificarea sistemului de sănătate</a:t>
            </a:r>
            <a:r>
              <a:rPr lang="en-GB" sz="2800" b="0" i="0" dirty="0">
                <a:solidFill>
                  <a:srgbClr val="374151"/>
                </a:solidFill>
                <a:effectLst/>
                <a:latin typeface="Georgia" panose="02040502050405020303" pitchFamily="18" charset="0"/>
              </a:rPr>
              <a:t>: </a:t>
            </a:r>
            <a:r>
              <a:rPr lang="ro-RO" sz="2800" b="0" i="0" dirty="0">
                <a:solidFill>
                  <a:srgbClr val="374151"/>
                </a:solidFill>
                <a:effectLst/>
                <a:latin typeface="Georgia" panose="02040502050405020303" pitchFamily="18" charset="0"/>
              </a:rPr>
              <a:t>Planificarea inteligentă în sectorul sănătății implică utilizarea eficientă a resurselor și managementu</a:t>
            </a:r>
            <a:r>
              <a:rPr lang="ro-RO" sz="2800" dirty="0">
                <a:solidFill>
                  <a:srgbClr val="374151"/>
                </a:solidFill>
                <a:latin typeface="Georgia" panose="02040502050405020303" pitchFamily="18" charset="0"/>
              </a:rPr>
              <a:t>l eficace al îngrijirii pacienților, cu scopul de a </a:t>
            </a:r>
            <a:r>
              <a:rPr lang="ro-RO" sz="2800" b="0" i="0" dirty="0">
                <a:solidFill>
                  <a:srgbClr val="374151"/>
                </a:solidFill>
                <a:effectLst/>
                <a:latin typeface="Georgia" panose="02040502050405020303" pitchFamily="18" charset="0"/>
              </a:rPr>
              <a:t>îmbunătăți nivelul de sănătate al populației</a:t>
            </a:r>
            <a:r>
              <a:rPr lang="en-GB" sz="2800" b="0" i="0" dirty="0">
                <a:solidFill>
                  <a:srgbClr val="374151"/>
                </a:solidFill>
                <a:effectLst/>
                <a:latin typeface="Georgia" panose="02040502050405020303" pitchFamily="18" charset="0"/>
              </a:rPr>
              <a:t>. </a:t>
            </a:r>
            <a:r>
              <a:rPr lang="ro-RO" sz="2800" dirty="0">
                <a:solidFill>
                  <a:srgbClr val="374151"/>
                </a:solidFill>
                <a:latin typeface="Georgia" panose="02040502050405020303" pitchFamily="18" charset="0"/>
              </a:rPr>
              <a:t>Aceasta include folosirea fișelor medicale electronice, telemedicina și dezvoltarea unor trasee de îngrijire. </a:t>
            </a:r>
            <a:endParaRPr lang="en-GB" sz="2800" b="0" i="0" dirty="0">
              <a:solidFill>
                <a:srgbClr val="374151"/>
              </a:solidFill>
              <a:effectLst/>
              <a:latin typeface="Georgia" panose="02040502050405020303" pitchFamily="18" charset="0"/>
            </a:endParaRPr>
          </a:p>
        </p:txBody>
      </p:sp>
      <p:sp>
        <p:nvSpPr>
          <p:cNvPr id="28" name="TextBox 31">
            <a:extLst>
              <a:ext uri="{FF2B5EF4-FFF2-40B4-BE49-F238E27FC236}">
                <a16:creationId xmlns:a16="http://schemas.microsoft.com/office/drawing/2014/main" id="{E36610EA-11B5-39C2-85C5-24877F20B878}"/>
              </a:ext>
            </a:extLst>
          </p:cNvPr>
          <p:cNvSpPr txBox="1"/>
          <p:nvPr/>
        </p:nvSpPr>
        <p:spPr>
          <a:xfrm>
            <a:off x="4261536" y="1379252"/>
            <a:ext cx="10228453" cy="457626"/>
          </a:xfrm>
          <a:prstGeom prst="rect">
            <a:avLst/>
          </a:prstGeom>
        </p:spPr>
        <p:txBody>
          <a:bodyPr wrap="square" lIns="0" tIns="0" rIns="0" bIns="0" rtlCol="0" anchor="t">
            <a:spAutoFit/>
          </a:bodyPr>
          <a:lstStyle/>
          <a:p>
            <a:pPr algn="just">
              <a:lnSpc>
                <a:spcPts val="3359"/>
              </a:lnSpc>
            </a:pPr>
            <a:r>
              <a:rPr lang="ro-RO" sz="4400" b="1" i="0" dirty="0">
                <a:solidFill>
                  <a:srgbClr val="374151"/>
                </a:solidFill>
                <a:effectLst/>
                <a:latin typeface="Georgia" panose="02040502050405020303" pitchFamily="18" charset="0"/>
              </a:rPr>
              <a:t>Exemple de planificare inteligentă</a:t>
            </a:r>
            <a:endParaRPr lang="en-US" sz="4400" b="1" spc="-36" dirty="0">
              <a:solidFill>
                <a:srgbClr val="000000"/>
              </a:solidFill>
              <a:latin typeface="Georgia" panose="02040502050405020303" pitchFamily="18" charset="0"/>
            </a:endParaRPr>
          </a:p>
        </p:txBody>
      </p:sp>
    </p:spTree>
    <p:extLst>
      <p:ext uri="{BB962C8B-B14F-4D97-AF65-F5344CB8AC3E}">
        <p14:creationId xmlns:p14="http://schemas.microsoft.com/office/powerpoint/2010/main" val="3305607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80155" y="837458"/>
            <a:ext cx="17927690" cy="963613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52805">
            <a:off x="6163950" y="-3326906"/>
            <a:ext cx="5364129" cy="5364129"/>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167879">
            <a:off x="16541943" y="7503474"/>
            <a:ext cx="5721823" cy="5669807"/>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196164">
            <a:off x="-5667382" y="8118007"/>
            <a:ext cx="11622266" cy="12388074"/>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42319" y="-2559782"/>
            <a:ext cx="3334026" cy="3588482"/>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371492" y="9488339"/>
            <a:ext cx="2556197" cy="2751289"/>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185502">
            <a:off x="-3852602" y="189371"/>
            <a:ext cx="4352147" cy="4346443"/>
          </a:xfrm>
          <a:prstGeom prst="rect">
            <a:avLst/>
          </a:prstGeom>
        </p:spPr>
      </p:pic>
      <p:pic>
        <p:nvPicPr>
          <p:cNvPr id="9" name="Picture 9"/>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7379619">
            <a:off x="2804477" y="10361181"/>
            <a:ext cx="5810576" cy="5802961"/>
          </a:xfrm>
          <a:prstGeom prst="rect">
            <a:avLst/>
          </a:prstGeom>
        </p:spPr>
      </p:pic>
      <p:pic>
        <p:nvPicPr>
          <p:cNvPr id="10" name="Picture 10"/>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6632729">
            <a:off x="18127522" y="1732064"/>
            <a:ext cx="4881157" cy="4874760"/>
          </a:xfrm>
          <a:prstGeom prst="rect">
            <a:avLst/>
          </a:prstGeom>
        </p:spPr>
      </p:pic>
      <p:grpSp>
        <p:nvGrpSpPr>
          <p:cNvPr id="11" name="Group 11"/>
          <p:cNvGrpSpPr/>
          <p:nvPr/>
        </p:nvGrpSpPr>
        <p:grpSpPr>
          <a:xfrm>
            <a:off x="3249428" y="1707515"/>
            <a:ext cx="3086100" cy="2652117"/>
            <a:chOff x="0" y="0"/>
            <a:chExt cx="812800" cy="698500"/>
          </a:xfrm>
        </p:grpSpPr>
        <p:sp>
          <p:nvSpPr>
            <p:cNvPr id="12" name="Freeform 12"/>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a:solidFill>
                <a:srgbClr val="04989E"/>
              </a:solidFill>
            </a:ln>
          </p:spPr>
        </p:sp>
        <p:sp>
          <p:nvSpPr>
            <p:cNvPr id="13" name="TextBox 13"/>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5709765" y="3152626"/>
            <a:ext cx="3086100" cy="2652117"/>
            <a:chOff x="0" y="0"/>
            <a:chExt cx="812800" cy="698500"/>
          </a:xfrm>
        </p:grpSpPr>
        <p:sp>
          <p:nvSpPr>
            <p:cNvPr id="15" name="Freeform 15"/>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a:solidFill>
                <a:srgbClr val="04989E"/>
              </a:solidFill>
            </a:ln>
          </p:spPr>
        </p:sp>
        <p:sp>
          <p:nvSpPr>
            <p:cNvPr id="16" name="TextBox 16"/>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2691707" y="4508851"/>
            <a:ext cx="3643821" cy="3131408"/>
            <a:chOff x="0" y="0"/>
            <a:chExt cx="812800" cy="698500"/>
          </a:xfrm>
        </p:grpSpPr>
        <p:sp>
          <p:nvSpPr>
            <p:cNvPr id="18" name="Freeform 18"/>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a:solidFill>
                <a:srgbClr val="04989E"/>
              </a:solidFill>
            </a:ln>
          </p:spPr>
        </p:sp>
        <p:sp>
          <p:nvSpPr>
            <p:cNvPr id="19" name="TextBox 19"/>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a:off x="5759915" y="6157168"/>
            <a:ext cx="3086100" cy="2652117"/>
            <a:chOff x="0" y="0"/>
            <a:chExt cx="812800" cy="698500"/>
          </a:xfrm>
        </p:grpSpPr>
        <p:sp>
          <p:nvSpPr>
            <p:cNvPr id="21" name="Freeform 21"/>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a:solidFill>
                <a:srgbClr val="04989E"/>
              </a:solidFill>
            </a:ln>
          </p:spPr>
        </p:sp>
        <p:sp>
          <p:nvSpPr>
            <p:cNvPr id="22" name="TextBox 22"/>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23" name="Group 23"/>
          <p:cNvGrpSpPr/>
          <p:nvPr/>
        </p:nvGrpSpPr>
        <p:grpSpPr>
          <a:xfrm>
            <a:off x="8182339" y="4478685"/>
            <a:ext cx="3086100" cy="2652117"/>
            <a:chOff x="0" y="0"/>
            <a:chExt cx="812800" cy="698500"/>
          </a:xfrm>
        </p:grpSpPr>
        <p:sp>
          <p:nvSpPr>
            <p:cNvPr id="24" name="Freeform 24"/>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a:solidFill>
                <a:srgbClr val="04989E"/>
              </a:solidFill>
            </a:ln>
          </p:spPr>
        </p:sp>
        <p:sp>
          <p:nvSpPr>
            <p:cNvPr id="25" name="TextBox 25"/>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26" name="Group 26"/>
          <p:cNvGrpSpPr/>
          <p:nvPr/>
        </p:nvGrpSpPr>
        <p:grpSpPr>
          <a:xfrm>
            <a:off x="10749353" y="3182792"/>
            <a:ext cx="3086100" cy="2652117"/>
            <a:chOff x="0" y="0"/>
            <a:chExt cx="812800" cy="698500"/>
          </a:xfrm>
        </p:grpSpPr>
        <p:sp>
          <p:nvSpPr>
            <p:cNvPr id="27" name="Freeform 27"/>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a:solidFill>
                <a:srgbClr val="04989E"/>
              </a:solidFill>
            </a:ln>
          </p:spPr>
        </p:sp>
        <p:sp>
          <p:nvSpPr>
            <p:cNvPr id="28" name="TextBox 28"/>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29" name="Group 29"/>
          <p:cNvGrpSpPr/>
          <p:nvPr/>
        </p:nvGrpSpPr>
        <p:grpSpPr>
          <a:xfrm>
            <a:off x="10749353" y="5984128"/>
            <a:ext cx="3086100" cy="2652117"/>
            <a:chOff x="0" y="0"/>
            <a:chExt cx="812800" cy="698500"/>
          </a:xfrm>
        </p:grpSpPr>
        <p:sp>
          <p:nvSpPr>
            <p:cNvPr id="30" name="Freeform 30"/>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a:solidFill>
                <a:srgbClr val="04989E"/>
              </a:solidFill>
            </a:ln>
          </p:spPr>
        </p:sp>
        <p:sp>
          <p:nvSpPr>
            <p:cNvPr id="31" name="TextBox 31"/>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32" name="Group 32"/>
          <p:cNvGrpSpPr/>
          <p:nvPr/>
        </p:nvGrpSpPr>
        <p:grpSpPr>
          <a:xfrm>
            <a:off x="13225533" y="4508851"/>
            <a:ext cx="3086100" cy="2652117"/>
            <a:chOff x="0" y="0"/>
            <a:chExt cx="812800" cy="698500"/>
          </a:xfrm>
        </p:grpSpPr>
        <p:sp>
          <p:nvSpPr>
            <p:cNvPr id="33" name="Freeform 33"/>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a:solidFill>
                <a:srgbClr val="04989E"/>
              </a:solidFill>
            </a:ln>
          </p:spPr>
        </p:sp>
        <p:sp>
          <p:nvSpPr>
            <p:cNvPr id="34" name="TextBox 34"/>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pic>
        <p:nvPicPr>
          <p:cNvPr id="35" name="Picture 35"/>
          <p:cNvPicPr>
            <a:picLocks noChangeAspect="1"/>
          </p:cNvPicPr>
          <p:nvPr/>
        </p:nvPicPr>
        <p:blipFill>
          <a:blip r:embed="rId18"/>
          <a:srcRect/>
          <a:stretch>
            <a:fillRect/>
          </a:stretch>
        </p:blipFill>
        <p:spPr>
          <a:xfrm>
            <a:off x="16418708" y="0"/>
            <a:ext cx="1869292" cy="1869292"/>
          </a:xfrm>
          <a:prstGeom prst="rect">
            <a:avLst/>
          </a:prstGeom>
        </p:spPr>
      </p:pic>
      <p:pic>
        <p:nvPicPr>
          <p:cNvPr id="36" name="Picture 36"/>
          <p:cNvPicPr>
            <a:picLocks noChangeAspect="1"/>
          </p:cNvPicPr>
          <p:nvPr/>
        </p:nvPicPr>
        <p:blipFill>
          <a:blip r:embed="rId19"/>
          <a:srcRect/>
          <a:stretch>
            <a:fillRect/>
          </a:stretch>
        </p:blipFill>
        <p:spPr>
          <a:xfrm>
            <a:off x="3687102" y="2559643"/>
            <a:ext cx="2210751" cy="947860"/>
          </a:xfrm>
          <a:prstGeom prst="rect">
            <a:avLst/>
          </a:prstGeom>
        </p:spPr>
      </p:pic>
      <p:pic>
        <p:nvPicPr>
          <p:cNvPr id="37" name="Picture 37"/>
          <p:cNvPicPr>
            <a:picLocks noChangeAspect="1"/>
          </p:cNvPicPr>
          <p:nvPr/>
        </p:nvPicPr>
        <p:blipFill>
          <a:blip r:embed="rId20"/>
          <a:srcRect/>
          <a:stretch>
            <a:fillRect/>
          </a:stretch>
        </p:blipFill>
        <p:spPr>
          <a:xfrm>
            <a:off x="6243886" y="3864404"/>
            <a:ext cx="2017858" cy="1288893"/>
          </a:xfrm>
          <a:prstGeom prst="rect">
            <a:avLst/>
          </a:prstGeom>
        </p:spPr>
      </p:pic>
      <p:pic>
        <p:nvPicPr>
          <p:cNvPr id="38" name="Picture 38"/>
          <p:cNvPicPr>
            <a:picLocks noChangeAspect="1"/>
          </p:cNvPicPr>
          <p:nvPr/>
        </p:nvPicPr>
        <p:blipFill>
          <a:blip r:embed="rId21"/>
          <a:srcRect/>
          <a:stretch>
            <a:fillRect/>
          </a:stretch>
        </p:blipFill>
        <p:spPr>
          <a:xfrm>
            <a:off x="2989668" y="5655524"/>
            <a:ext cx="3047900" cy="793115"/>
          </a:xfrm>
          <a:prstGeom prst="rect">
            <a:avLst/>
          </a:prstGeom>
        </p:spPr>
      </p:pic>
      <p:pic>
        <p:nvPicPr>
          <p:cNvPr id="39" name="Picture 39"/>
          <p:cNvPicPr>
            <a:picLocks noChangeAspect="1"/>
          </p:cNvPicPr>
          <p:nvPr/>
        </p:nvPicPr>
        <p:blipFill>
          <a:blip r:embed="rId22"/>
          <a:srcRect/>
          <a:stretch>
            <a:fillRect/>
          </a:stretch>
        </p:blipFill>
        <p:spPr>
          <a:xfrm>
            <a:off x="8630487" y="5274869"/>
            <a:ext cx="2189806" cy="937237"/>
          </a:xfrm>
          <a:prstGeom prst="rect">
            <a:avLst/>
          </a:prstGeom>
        </p:spPr>
      </p:pic>
      <p:pic>
        <p:nvPicPr>
          <p:cNvPr id="40" name="Picture 40"/>
          <p:cNvPicPr>
            <a:picLocks noChangeAspect="1"/>
          </p:cNvPicPr>
          <p:nvPr/>
        </p:nvPicPr>
        <p:blipFill>
          <a:blip r:embed="rId23"/>
          <a:srcRect/>
          <a:stretch>
            <a:fillRect/>
          </a:stretch>
        </p:blipFill>
        <p:spPr>
          <a:xfrm>
            <a:off x="11121878" y="4169443"/>
            <a:ext cx="2341050" cy="698495"/>
          </a:xfrm>
          <a:prstGeom prst="rect">
            <a:avLst/>
          </a:prstGeom>
        </p:spPr>
      </p:pic>
      <p:pic>
        <p:nvPicPr>
          <p:cNvPr id="41" name="Picture 41"/>
          <p:cNvPicPr>
            <a:picLocks noChangeAspect="1"/>
          </p:cNvPicPr>
          <p:nvPr/>
        </p:nvPicPr>
        <p:blipFill>
          <a:blip r:embed="rId24"/>
          <a:srcRect/>
          <a:stretch>
            <a:fillRect/>
          </a:stretch>
        </p:blipFill>
        <p:spPr>
          <a:xfrm>
            <a:off x="13225533" y="5274869"/>
            <a:ext cx="2941124" cy="1105653"/>
          </a:xfrm>
          <a:prstGeom prst="rect">
            <a:avLst/>
          </a:prstGeom>
        </p:spPr>
      </p:pic>
      <p:pic>
        <p:nvPicPr>
          <p:cNvPr id="42" name="Picture 42"/>
          <p:cNvPicPr>
            <a:picLocks noChangeAspect="1"/>
          </p:cNvPicPr>
          <p:nvPr/>
        </p:nvPicPr>
        <p:blipFill>
          <a:blip r:embed="rId25"/>
          <a:srcRect/>
          <a:stretch>
            <a:fillRect/>
          </a:stretch>
        </p:blipFill>
        <p:spPr>
          <a:xfrm>
            <a:off x="11121878" y="6279508"/>
            <a:ext cx="2425650" cy="2061358"/>
          </a:xfrm>
          <a:prstGeom prst="rect">
            <a:avLst/>
          </a:prstGeom>
        </p:spPr>
      </p:pic>
      <p:pic>
        <p:nvPicPr>
          <p:cNvPr id="43" name="Picture 43"/>
          <p:cNvPicPr>
            <a:picLocks noChangeAspect="1"/>
          </p:cNvPicPr>
          <p:nvPr/>
        </p:nvPicPr>
        <p:blipFill>
          <a:blip r:embed="rId26"/>
          <a:srcRect/>
          <a:stretch>
            <a:fillRect/>
          </a:stretch>
        </p:blipFill>
        <p:spPr>
          <a:xfrm>
            <a:off x="5831152" y="6271468"/>
            <a:ext cx="3014863" cy="2131759"/>
          </a:xfrm>
          <a:prstGeom prst="rect">
            <a:avLst/>
          </a:prstGeom>
        </p:spPr>
      </p:pic>
      <p:sp>
        <p:nvSpPr>
          <p:cNvPr id="44" name="TextBox 44"/>
          <p:cNvSpPr txBox="1"/>
          <p:nvPr/>
        </p:nvSpPr>
        <p:spPr>
          <a:xfrm>
            <a:off x="7190358" y="1272094"/>
            <a:ext cx="4390391" cy="709746"/>
          </a:xfrm>
          <a:prstGeom prst="rect">
            <a:avLst/>
          </a:prstGeom>
        </p:spPr>
        <p:txBody>
          <a:bodyPr wrap="square" lIns="0" tIns="0" rIns="0" bIns="0" rtlCol="0" anchor="t">
            <a:spAutoFit/>
          </a:bodyPr>
          <a:lstStyle/>
          <a:p>
            <a:pPr algn="ctr">
              <a:lnSpc>
                <a:spcPts val="5449"/>
              </a:lnSpc>
            </a:pPr>
            <a:r>
              <a:rPr lang="ro-RO" sz="6410" b="1" dirty="0">
                <a:solidFill>
                  <a:srgbClr val="000000"/>
                </a:solidFill>
                <a:latin typeface="Georgia" panose="02040502050405020303" pitchFamily="18" charset="0"/>
              </a:rPr>
              <a:t>Consorțiu</a:t>
            </a:r>
            <a:endParaRPr lang="en-US" sz="6410" b="1" dirty="0">
              <a:solidFill>
                <a:srgbClr val="000000"/>
              </a:solidFill>
              <a:latin typeface="Georgia" panose="02040502050405020303" pitchFamily="18" charset="0"/>
            </a:endParaRPr>
          </a:p>
        </p:txBody>
      </p:sp>
      <p:pic>
        <p:nvPicPr>
          <p:cNvPr id="45" name="Picture 45"/>
          <p:cNvPicPr>
            <a:picLocks noChangeAspect="1"/>
          </p:cNvPicPr>
          <p:nvPr/>
        </p:nvPicPr>
        <p:blipFill>
          <a:blip r:embed="rId27"/>
          <a:srcRect/>
          <a:stretch>
            <a:fillRect/>
          </a:stretch>
        </p:blipFill>
        <p:spPr>
          <a:xfrm>
            <a:off x="7870030" y="9245916"/>
            <a:ext cx="3710720" cy="779251"/>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770731" y="4768328"/>
            <a:ext cx="7775659" cy="189443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739527" y="5000829"/>
            <a:ext cx="1338808" cy="1143007"/>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427531" y="6846114"/>
            <a:ext cx="1218800" cy="1198994"/>
          </a:xfrm>
          <a:prstGeom prst="rect">
            <a:avLst/>
          </a:prstGeom>
        </p:spPr>
      </p:pic>
      <p:grpSp>
        <p:nvGrpSpPr>
          <p:cNvPr id="5" name="Group 5"/>
          <p:cNvGrpSpPr/>
          <p:nvPr/>
        </p:nvGrpSpPr>
        <p:grpSpPr>
          <a:xfrm>
            <a:off x="14658560" y="2060782"/>
            <a:ext cx="657082" cy="657082"/>
            <a:chOff x="0" y="0"/>
            <a:chExt cx="812800" cy="812800"/>
          </a:xfrm>
        </p:grpSpPr>
        <p:sp>
          <p:nvSpPr>
            <p:cNvPr id="6"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989E"/>
            </a:solidFill>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3665800" y="3547556"/>
            <a:ext cx="657082" cy="657082"/>
            <a:chOff x="0" y="0"/>
            <a:chExt cx="812800" cy="812800"/>
          </a:xfrm>
        </p:grpSpPr>
        <p:sp>
          <p:nvSpPr>
            <p:cNvPr id="9"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0E9E5"/>
            </a:solidFill>
          </p:spPr>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13382803" y="5303960"/>
            <a:ext cx="657082" cy="657082"/>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3A44"/>
            </a:solidFill>
          </p:spPr>
        </p:sp>
        <p:sp>
          <p:nvSpPr>
            <p:cNvPr id="13" name="TextBox 13"/>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13752257" y="7056417"/>
            <a:ext cx="657082" cy="657082"/>
            <a:chOff x="0" y="0"/>
            <a:chExt cx="812800" cy="812800"/>
          </a:xfrm>
        </p:grpSpPr>
        <p:sp>
          <p:nvSpPr>
            <p:cNvPr id="15"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35454"/>
            </a:solidFill>
          </p:spPr>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14658560" y="8705205"/>
            <a:ext cx="657082" cy="657082"/>
            <a:chOff x="0" y="0"/>
            <a:chExt cx="812800" cy="812800"/>
          </a:xfrm>
        </p:grpSpPr>
        <p:sp>
          <p:nvSpPr>
            <p:cNvPr id="18" name="Freeform 1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3B2A3"/>
            </a:solidFill>
          </p:spPr>
        </p:sp>
        <p:sp>
          <p:nvSpPr>
            <p:cNvPr id="19" name="TextBox 1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pic>
        <p:nvPicPr>
          <p:cNvPr id="20" name="Picture 20"/>
          <p:cNvPicPr>
            <a:picLocks noChangeAspect="1"/>
          </p:cNvPicPr>
          <p:nvPr/>
        </p:nvPicPr>
        <p:blipFill>
          <a:blip r:embed="rId8"/>
          <a:srcRect/>
          <a:stretch>
            <a:fillRect/>
          </a:stretch>
        </p:blipFill>
        <p:spPr>
          <a:xfrm>
            <a:off x="16418708" y="0"/>
            <a:ext cx="1869292" cy="1869292"/>
          </a:xfrm>
          <a:prstGeom prst="rect">
            <a:avLst/>
          </a:prstGeom>
        </p:spPr>
      </p:pic>
      <p:grpSp>
        <p:nvGrpSpPr>
          <p:cNvPr id="21" name="Group 21"/>
          <p:cNvGrpSpPr/>
          <p:nvPr/>
        </p:nvGrpSpPr>
        <p:grpSpPr>
          <a:xfrm>
            <a:off x="14770557" y="3970317"/>
            <a:ext cx="3086100" cy="3086100"/>
            <a:chOff x="0" y="0"/>
            <a:chExt cx="812800" cy="812800"/>
          </a:xfrm>
        </p:grpSpPr>
        <p:sp>
          <p:nvSpPr>
            <p:cNvPr id="22" name="Freeform 22"/>
            <p:cNvSpPr/>
            <p:nvPr/>
          </p:nvSpPr>
          <p:spPr>
            <a:xfrm>
              <a:off x="0" y="0"/>
              <a:ext cx="812800" cy="812800"/>
            </a:xfrm>
            <a:custGeom>
              <a:avLst/>
              <a:gdLst/>
              <a:ahLst/>
              <a:cxnLst/>
              <a:rect l="l" t="t" r="r" b="b"/>
              <a:pathLst>
                <a:path w="812800" h="812800">
                  <a:moveTo>
                    <a:pt x="127941" y="0"/>
                  </a:moveTo>
                  <a:lnTo>
                    <a:pt x="684859" y="0"/>
                  </a:lnTo>
                  <a:cubicBezTo>
                    <a:pt x="718791" y="0"/>
                    <a:pt x="751333" y="13479"/>
                    <a:pt x="775327" y="37473"/>
                  </a:cubicBezTo>
                  <a:cubicBezTo>
                    <a:pt x="799321" y="61467"/>
                    <a:pt x="812800" y="94009"/>
                    <a:pt x="812800" y="127941"/>
                  </a:cubicBezTo>
                  <a:lnTo>
                    <a:pt x="812800" y="684859"/>
                  </a:lnTo>
                  <a:cubicBezTo>
                    <a:pt x="812800" y="718791"/>
                    <a:pt x="799321" y="751333"/>
                    <a:pt x="775327" y="775327"/>
                  </a:cubicBezTo>
                  <a:cubicBezTo>
                    <a:pt x="751333" y="799321"/>
                    <a:pt x="718791" y="812800"/>
                    <a:pt x="684859" y="812800"/>
                  </a:cubicBezTo>
                  <a:lnTo>
                    <a:pt x="127941" y="812800"/>
                  </a:lnTo>
                  <a:cubicBezTo>
                    <a:pt x="94009" y="812800"/>
                    <a:pt x="61467" y="799321"/>
                    <a:pt x="37473" y="775327"/>
                  </a:cubicBezTo>
                  <a:cubicBezTo>
                    <a:pt x="13479" y="751333"/>
                    <a:pt x="0" y="718791"/>
                    <a:pt x="0" y="684859"/>
                  </a:cubicBezTo>
                  <a:lnTo>
                    <a:pt x="0" y="127941"/>
                  </a:lnTo>
                  <a:cubicBezTo>
                    <a:pt x="0" y="94009"/>
                    <a:pt x="13479" y="61467"/>
                    <a:pt x="37473" y="37473"/>
                  </a:cubicBezTo>
                  <a:cubicBezTo>
                    <a:pt x="61467" y="13479"/>
                    <a:pt x="94009" y="0"/>
                    <a:pt x="127941" y="0"/>
                  </a:cubicBezTo>
                  <a:close/>
                </a:path>
              </a:pathLst>
            </a:custGeom>
            <a:solidFill>
              <a:srgbClr val="23B2A3"/>
            </a:solidFill>
          </p:spPr>
        </p:sp>
        <p:sp>
          <p:nvSpPr>
            <p:cNvPr id="23" name="TextBox 23"/>
            <p:cNvSpPr txBox="1"/>
            <p:nvPr/>
          </p:nvSpPr>
          <p:spPr>
            <a:xfrm>
              <a:off x="0" y="-76200"/>
              <a:ext cx="812800" cy="889000"/>
            </a:xfrm>
            <a:prstGeom prst="rect">
              <a:avLst/>
            </a:prstGeom>
          </p:spPr>
          <p:txBody>
            <a:bodyPr lIns="50800" tIns="50800" rIns="50800" bIns="50800" rtlCol="0" anchor="ctr"/>
            <a:lstStyle/>
            <a:p>
              <a:pPr algn="ctr">
                <a:lnSpc>
                  <a:spcPts val="4479"/>
                </a:lnSpc>
              </a:pPr>
              <a:r>
                <a:rPr lang="ro-RO" sz="3199" dirty="0">
                  <a:solidFill>
                    <a:srgbClr val="FEFEFE"/>
                  </a:solidFill>
                  <a:latin typeface="Abhaya Libre Regular"/>
                </a:rPr>
                <a:t>Planificare inteligentă</a:t>
              </a:r>
              <a:endParaRPr lang="en-US" sz="3199" dirty="0">
                <a:solidFill>
                  <a:srgbClr val="FEFEFE"/>
                </a:solidFill>
                <a:latin typeface="Abhaya Libre Regular"/>
              </a:endParaRPr>
            </a:p>
          </p:txBody>
        </p:sp>
      </p:grpSp>
      <p:pic>
        <p:nvPicPr>
          <p:cNvPr id="24" name="Picture 2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3665800" y="1440853"/>
            <a:ext cx="593582" cy="1239858"/>
          </a:xfrm>
          <a:prstGeom prst="rect">
            <a:avLst/>
          </a:prstGeom>
        </p:spPr>
      </p:pic>
      <p:pic>
        <p:nvPicPr>
          <p:cNvPr id="25" name="Picture 25"/>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2289686" y="3162015"/>
            <a:ext cx="1239858" cy="1239858"/>
          </a:xfrm>
          <a:prstGeom prst="rect">
            <a:avLst/>
          </a:prstGeom>
        </p:spPr>
      </p:pic>
      <p:pic>
        <p:nvPicPr>
          <p:cNvPr id="26" name="Picture 2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3022445" y="8352972"/>
            <a:ext cx="1239034" cy="1250402"/>
          </a:xfrm>
          <a:prstGeom prst="rect">
            <a:avLst/>
          </a:prstGeom>
        </p:spPr>
      </p:pic>
      <p:sp>
        <p:nvSpPr>
          <p:cNvPr id="30" name="TextBox 30"/>
          <p:cNvSpPr txBox="1"/>
          <p:nvPr/>
        </p:nvSpPr>
        <p:spPr>
          <a:xfrm>
            <a:off x="1450938" y="2415133"/>
            <a:ext cx="10228453" cy="3016210"/>
          </a:xfrm>
          <a:prstGeom prst="rect">
            <a:avLst/>
          </a:prstGeom>
        </p:spPr>
        <p:txBody>
          <a:bodyPr wrap="square" lIns="0" tIns="0" rIns="0" bIns="0" rtlCol="0" anchor="t">
            <a:spAutoFit/>
          </a:bodyPr>
          <a:lstStyle/>
          <a:p>
            <a:pPr algn="just"/>
            <a:r>
              <a:rPr lang="ro-RO" sz="2800" b="1" i="0" dirty="0">
                <a:solidFill>
                  <a:srgbClr val="374151"/>
                </a:solidFill>
                <a:effectLst/>
                <a:latin typeface="Georgia" panose="02040502050405020303" pitchFamily="18" charset="0"/>
              </a:rPr>
              <a:t>Planificarea mediului</a:t>
            </a:r>
            <a:r>
              <a:rPr lang="en-GB" sz="2800" b="0" i="0" dirty="0">
                <a:solidFill>
                  <a:srgbClr val="374151"/>
                </a:solidFill>
                <a:effectLst/>
                <a:latin typeface="Georgia" panose="02040502050405020303" pitchFamily="18" charset="0"/>
              </a:rPr>
              <a:t>: </a:t>
            </a:r>
            <a:r>
              <a:rPr lang="ro-RO" sz="2800" b="0" i="0" dirty="0">
                <a:solidFill>
                  <a:srgbClr val="374151"/>
                </a:solidFill>
                <a:effectLst/>
                <a:latin typeface="Georgia" panose="02040502050405020303" pitchFamily="18" charset="0"/>
              </a:rPr>
              <a:t>Planificarea inteligentă din perspectiva mediului înconjurător presupune evaluarea impactului pe termen lung al procesului de dezvoltare și adoptarea unei abordări proactive asupra protecției mediului. Aceasta include utilizarea surselor de energie regenerabilă, reducerea deșeurilor și a emisiilor de gaze cu efect de seră și promovarea practicilor sustenabile de exploatare a terenurilor. </a:t>
            </a:r>
            <a:endParaRPr lang="en-GB" sz="2800" b="0" i="0" dirty="0">
              <a:solidFill>
                <a:srgbClr val="374151"/>
              </a:solidFill>
              <a:effectLst/>
              <a:latin typeface="Georgia" panose="02040502050405020303" pitchFamily="18" charset="0"/>
            </a:endParaRPr>
          </a:p>
        </p:txBody>
      </p:sp>
      <p:pic>
        <p:nvPicPr>
          <p:cNvPr id="32" name="Picture 32"/>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852805">
            <a:off x="6323948" y="-3260923"/>
            <a:ext cx="5364129" cy="5364129"/>
          </a:xfrm>
          <a:prstGeom prst="rect">
            <a:avLst/>
          </a:prstGeom>
        </p:spPr>
      </p:pic>
      <p:pic>
        <p:nvPicPr>
          <p:cNvPr id="33" name="Picture 33"/>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0" y="-1490547"/>
            <a:ext cx="3334026" cy="3588482"/>
          </a:xfrm>
          <a:prstGeom prst="rect">
            <a:avLst/>
          </a:prstGeom>
        </p:spPr>
      </p:pic>
      <p:pic>
        <p:nvPicPr>
          <p:cNvPr id="34" name="Picture 34"/>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1185502">
            <a:off x="-3235988" y="28827"/>
            <a:ext cx="4352147" cy="4346443"/>
          </a:xfrm>
          <a:prstGeom prst="rect">
            <a:avLst/>
          </a:prstGeom>
        </p:spPr>
      </p:pic>
      <p:pic>
        <p:nvPicPr>
          <p:cNvPr id="35" name="Picture 35"/>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852805">
            <a:off x="15257830" y="7358583"/>
            <a:ext cx="5364129" cy="5364129"/>
          </a:xfrm>
          <a:prstGeom prst="rect">
            <a:avLst/>
          </a:prstGeom>
        </p:spPr>
      </p:pic>
      <p:grpSp>
        <p:nvGrpSpPr>
          <p:cNvPr id="36" name="Group 36"/>
          <p:cNvGrpSpPr/>
          <p:nvPr/>
        </p:nvGrpSpPr>
        <p:grpSpPr>
          <a:xfrm>
            <a:off x="-845096" y="8795670"/>
            <a:ext cx="2900572" cy="807705"/>
            <a:chOff x="0" y="0"/>
            <a:chExt cx="3867430" cy="1076939"/>
          </a:xfrm>
        </p:grpSpPr>
        <p:pic>
          <p:nvPicPr>
            <p:cNvPr id="37" name="Picture 37"/>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0" y="0"/>
              <a:ext cx="3867430" cy="618789"/>
            </a:xfrm>
            <a:prstGeom prst="rect">
              <a:avLst/>
            </a:prstGeom>
          </p:spPr>
        </p:pic>
        <p:pic>
          <p:nvPicPr>
            <p:cNvPr id="38" name="Picture 38"/>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0" y="458151"/>
              <a:ext cx="3867430" cy="618789"/>
            </a:xfrm>
            <a:prstGeom prst="rect">
              <a:avLst/>
            </a:prstGeom>
          </p:spPr>
        </p:pic>
      </p:grpSp>
      <p:pic>
        <p:nvPicPr>
          <p:cNvPr id="39" name="Picture 39"/>
          <p:cNvPicPr>
            <a:picLocks noChangeAspect="1"/>
          </p:cNvPicPr>
          <p:nvPr/>
        </p:nvPicPr>
        <p:blipFill>
          <a:blip r:embed="rId23"/>
          <a:srcRect/>
          <a:stretch>
            <a:fillRect/>
          </a:stretch>
        </p:blipFill>
        <p:spPr>
          <a:xfrm>
            <a:off x="7520403" y="9362287"/>
            <a:ext cx="3710720" cy="779251"/>
          </a:xfrm>
          <a:prstGeom prst="rect">
            <a:avLst/>
          </a:prstGeom>
        </p:spPr>
      </p:pic>
      <p:sp>
        <p:nvSpPr>
          <p:cNvPr id="27" name="TextBox 30">
            <a:extLst>
              <a:ext uri="{FF2B5EF4-FFF2-40B4-BE49-F238E27FC236}">
                <a16:creationId xmlns:a16="http://schemas.microsoft.com/office/drawing/2014/main" id="{FD3C9B5F-29F5-6E20-0BD9-B91C4F33F77F}"/>
              </a:ext>
            </a:extLst>
          </p:cNvPr>
          <p:cNvSpPr txBox="1"/>
          <p:nvPr/>
        </p:nvSpPr>
        <p:spPr>
          <a:xfrm>
            <a:off x="1450939" y="5894782"/>
            <a:ext cx="10288588" cy="2585323"/>
          </a:xfrm>
          <a:prstGeom prst="rect">
            <a:avLst/>
          </a:prstGeom>
        </p:spPr>
        <p:txBody>
          <a:bodyPr wrap="square" lIns="0" tIns="0" rIns="0" bIns="0" rtlCol="0" anchor="t">
            <a:spAutoFit/>
          </a:bodyPr>
          <a:lstStyle/>
          <a:p>
            <a:pPr algn="just"/>
            <a:r>
              <a:rPr lang="ro-RO" sz="2800" b="1" i="0" dirty="0">
                <a:solidFill>
                  <a:srgbClr val="374151"/>
                </a:solidFill>
                <a:effectLst/>
                <a:latin typeface="Georgia" panose="02040502050405020303" pitchFamily="18" charset="0"/>
              </a:rPr>
              <a:t>Planificarea transporturilor: </a:t>
            </a:r>
            <a:r>
              <a:rPr lang="ro-RO" sz="2800" i="0" dirty="0">
                <a:solidFill>
                  <a:srgbClr val="374151"/>
                </a:solidFill>
                <a:effectLst/>
                <a:latin typeface="Georgia" panose="02040502050405020303" pitchFamily="18" charset="0"/>
              </a:rPr>
              <a:t>Dezvoltarea unei rețele inteligente de transport, care să integreze diferite mijloace de transport, precum mersul pe jos sau cu bicicleta, transportul în comun și autovehiculele private, este un exemplu de planificare inteligentă. Aceasta contribuie la decongestionarea traficului și la creșterea mobilității, reducând impactul asupra mediului. </a:t>
            </a:r>
          </a:p>
        </p:txBody>
      </p:sp>
      <p:sp>
        <p:nvSpPr>
          <p:cNvPr id="29" name="TextBox 31">
            <a:extLst>
              <a:ext uri="{FF2B5EF4-FFF2-40B4-BE49-F238E27FC236}">
                <a16:creationId xmlns:a16="http://schemas.microsoft.com/office/drawing/2014/main" id="{B903C9B5-EA49-DF83-51E0-703BBF8315B3}"/>
              </a:ext>
            </a:extLst>
          </p:cNvPr>
          <p:cNvSpPr txBox="1"/>
          <p:nvPr/>
        </p:nvSpPr>
        <p:spPr>
          <a:xfrm>
            <a:off x="4261536" y="1379252"/>
            <a:ext cx="10228453" cy="457626"/>
          </a:xfrm>
          <a:prstGeom prst="rect">
            <a:avLst/>
          </a:prstGeom>
        </p:spPr>
        <p:txBody>
          <a:bodyPr wrap="square" lIns="0" tIns="0" rIns="0" bIns="0" rtlCol="0" anchor="t">
            <a:spAutoFit/>
          </a:bodyPr>
          <a:lstStyle/>
          <a:p>
            <a:pPr algn="just">
              <a:lnSpc>
                <a:spcPts val="3359"/>
              </a:lnSpc>
            </a:pPr>
            <a:r>
              <a:rPr lang="ro-RO" sz="4400" b="1" i="0" dirty="0">
                <a:solidFill>
                  <a:srgbClr val="374151"/>
                </a:solidFill>
                <a:effectLst/>
                <a:latin typeface="Georgia" panose="02040502050405020303" pitchFamily="18" charset="0"/>
              </a:rPr>
              <a:t>Exemple de planificare inteligentă</a:t>
            </a:r>
            <a:endParaRPr lang="en-US" sz="4400" b="1" spc="-36" dirty="0">
              <a:solidFill>
                <a:srgbClr val="000000"/>
              </a:solidFill>
              <a:latin typeface="Georgia" panose="02040502050405020303" pitchFamily="18" charset="0"/>
            </a:endParaRPr>
          </a:p>
        </p:txBody>
      </p:sp>
    </p:spTree>
    <p:extLst>
      <p:ext uri="{BB962C8B-B14F-4D97-AF65-F5344CB8AC3E}">
        <p14:creationId xmlns:p14="http://schemas.microsoft.com/office/powerpoint/2010/main" val="11270428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770731" y="4768328"/>
            <a:ext cx="7775659" cy="189443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739527" y="5000829"/>
            <a:ext cx="1338808" cy="1143007"/>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427531" y="6846114"/>
            <a:ext cx="1218800" cy="1198994"/>
          </a:xfrm>
          <a:prstGeom prst="rect">
            <a:avLst/>
          </a:prstGeom>
        </p:spPr>
      </p:pic>
      <p:grpSp>
        <p:nvGrpSpPr>
          <p:cNvPr id="5" name="Group 5"/>
          <p:cNvGrpSpPr/>
          <p:nvPr/>
        </p:nvGrpSpPr>
        <p:grpSpPr>
          <a:xfrm>
            <a:off x="14658560" y="2060782"/>
            <a:ext cx="657082" cy="657082"/>
            <a:chOff x="0" y="0"/>
            <a:chExt cx="812800" cy="812800"/>
          </a:xfrm>
        </p:grpSpPr>
        <p:sp>
          <p:nvSpPr>
            <p:cNvPr id="6"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989E"/>
            </a:solidFill>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3665800" y="3547556"/>
            <a:ext cx="657082" cy="657082"/>
            <a:chOff x="0" y="0"/>
            <a:chExt cx="812800" cy="812800"/>
          </a:xfrm>
        </p:grpSpPr>
        <p:sp>
          <p:nvSpPr>
            <p:cNvPr id="9"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0E9E5"/>
            </a:solidFill>
          </p:spPr>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13382803" y="5303960"/>
            <a:ext cx="657082" cy="657082"/>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3A44"/>
            </a:solidFill>
          </p:spPr>
        </p:sp>
        <p:sp>
          <p:nvSpPr>
            <p:cNvPr id="13" name="TextBox 13"/>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13752257" y="7056417"/>
            <a:ext cx="657082" cy="657082"/>
            <a:chOff x="0" y="0"/>
            <a:chExt cx="812800" cy="812800"/>
          </a:xfrm>
        </p:grpSpPr>
        <p:sp>
          <p:nvSpPr>
            <p:cNvPr id="15"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35454"/>
            </a:solidFill>
          </p:spPr>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14658560" y="8705205"/>
            <a:ext cx="657082" cy="657082"/>
            <a:chOff x="0" y="0"/>
            <a:chExt cx="812800" cy="812800"/>
          </a:xfrm>
        </p:grpSpPr>
        <p:sp>
          <p:nvSpPr>
            <p:cNvPr id="18" name="Freeform 1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3B2A3"/>
            </a:solidFill>
          </p:spPr>
        </p:sp>
        <p:sp>
          <p:nvSpPr>
            <p:cNvPr id="19" name="TextBox 1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pic>
        <p:nvPicPr>
          <p:cNvPr id="20" name="Picture 20"/>
          <p:cNvPicPr>
            <a:picLocks noChangeAspect="1"/>
          </p:cNvPicPr>
          <p:nvPr/>
        </p:nvPicPr>
        <p:blipFill>
          <a:blip r:embed="rId8"/>
          <a:srcRect/>
          <a:stretch>
            <a:fillRect/>
          </a:stretch>
        </p:blipFill>
        <p:spPr>
          <a:xfrm>
            <a:off x="16418708" y="0"/>
            <a:ext cx="1869292" cy="1869292"/>
          </a:xfrm>
          <a:prstGeom prst="rect">
            <a:avLst/>
          </a:prstGeom>
        </p:spPr>
      </p:pic>
      <p:grpSp>
        <p:nvGrpSpPr>
          <p:cNvPr id="21" name="Group 21"/>
          <p:cNvGrpSpPr/>
          <p:nvPr/>
        </p:nvGrpSpPr>
        <p:grpSpPr>
          <a:xfrm>
            <a:off x="14770557" y="3970317"/>
            <a:ext cx="3086100" cy="3086100"/>
            <a:chOff x="0" y="0"/>
            <a:chExt cx="812800" cy="812800"/>
          </a:xfrm>
        </p:grpSpPr>
        <p:sp>
          <p:nvSpPr>
            <p:cNvPr id="22" name="Freeform 22"/>
            <p:cNvSpPr/>
            <p:nvPr/>
          </p:nvSpPr>
          <p:spPr>
            <a:xfrm>
              <a:off x="0" y="0"/>
              <a:ext cx="812800" cy="812800"/>
            </a:xfrm>
            <a:custGeom>
              <a:avLst/>
              <a:gdLst/>
              <a:ahLst/>
              <a:cxnLst/>
              <a:rect l="l" t="t" r="r" b="b"/>
              <a:pathLst>
                <a:path w="812800" h="812800">
                  <a:moveTo>
                    <a:pt x="127941" y="0"/>
                  </a:moveTo>
                  <a:lnTo>
                    <a:pt x="684859" y="0"/>
                  </a:lnTo>
                  <a:cubicBezTo>
                    <a:pt x="718791" y="0"/>
                    <a:pt x="751333" y="13479"/>
                    <a:pt x="775327" y="37473"/>
                  </a:cubicBezTo>
                  <a:cubicBezTo>
                    <a:pt x="799321" y="61467"/>
                    <a:pt x="812800" y="94009"/>
                    <a:pt x="812800" y="127941"/>
                  </a:cubicBezTo>
                  <a:lnTo>
                    <a:pt x="812800" y="684859"/>
                  </a:lnTo>
                  <a:cubicBezTo>
                    <a:pt x="812800" y="718791"/>
                    <a:pt x="799321" y="751333"/>
                    <a:pt x="775327" y="775327"/>
                  </a:cubicBezTo>
                  <a:cubicBezTo>
                    <a:pt x="751333" y="799321"/>
                    <a:pt x="718791" y="812800"/>
                    <a:pt x="684859" y="812800"/>
                  </a:cubicBezTo>
                  <a:lnTo>
                    <a:pt x="127941" y="812800"/>
                  </a:lnTo>
                  <a:cubicBezTo>
                    <a:pt x="94009" y="812800"/>
                    <a:pt x="61467" y="799321"/>
                    <a:pt x="37473" y="775327"/>
                  </a:cubicBezTo>
                  <a:cubicBezTo>
                    <a:pt x="13479" y="751333"/>
                    <a:pt x="0" y="718791"/>
                    <a:pt x="0" y="684859"/>
                  </a:cubicBezTo>
                  <a:lnTo>
                    <a:pt x="0" y="127941"/>
                  </a:lnTo>
                  <a:cubicBezTo>
                    <a:pt x="0" y="94009"/>
                    <a:pt x="13479" y="61467"/>
                    <a:pt x="37473" y="37473"/>
                  </a:cubicBezTo>
                  <a:cubicBezTo>
                    <a:pt x="61467" y="13479"/>
                    <a:pt x="94009" y="0"/>
                    <a:pt x="127941" y="0"/>
                  </a:cubicBezTo>
                  <a:close/>
                </a:path>
              </a:pathLst>
            </a:custGeom>
            <a:solidFill>
              <a:srgbClr val="23B2A3"/>
            </a:solidFill>
          </p:spPr>
        </p:sp>
        <p:sp>
          <p:nvSpPr>
            <p:cNvPr id="23" name="TextBox 23"/>
            <p:cNvSpPr txBox="1"/>
            <p:nvPr/>
          </p:nvSpPr>
          <p:spPr>
            <a:xfrm>
              <a:off x="0" y="-76200"/>
              <a:ext cx="812800" cy="889000"/>
            </a:xfrm>
            <a:prstGeom prst="rect">
              <a:avLst/>
            </a:prstGeom>
          </p:spPr>
          <p:txBody>
            <a:bodyPr lIns="50800" tIns="50800" rIns="50800" bIns="50800" rtlCol="0" anchor="ctr"/>
            <a:lstStyle/>
            <a:p>
              <a:pPr algn="ctr">
                <a:lnSpc>
                  <a:spcPts val="4479"/>
                </a:lnSpc>
              </a:pPr>
              <a:r>
                <a:rPr lang="ro-RO" sz="3199" dirty="0">
                  <a:solidFill>
                    <a:srgbClr val="FEFEFE"/>
                  </a:solidFill>
                  <a:latin typeface="Abhaya Libre Regular"/>
                </a:rPr>
                <a:t>Planificare inteligentă</a:t>
              </a:r>
              <a:endParaRPr lang="en-US" sz="3199" dirty="0">
                <a:solidFill>
                  <a:srgbClr val="FEFEFE"/>
                </a:solidFill>
                <a:latin typeface="Abhaya Libre Regular"/>
              </a:endParaRPr>
            </a:p>
          </p:txBody>
        </p:sp>
      </p:grpSp>
      <p:pic>
        <p:nvPicPr>
          <p:cNvPr id="24" name="Picture 2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3665800" y="1440853"/>
            <a:ext cx="593582" cy="1239858"/>
          </a:xfrm>
          <a:prstGeom prst="rect">
            <a:avLst/>
          </a:prstGeom>
        </p:spPr>
      </p:pic>
      <p:pic>
        <p:nvPicPr>
          <p:cNvPr id="25" name="Picture 25"/>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2289686" y="3162015"/>
            <a:ext cx="1239858" cy="1239858"/>
          </a:xfrm>
          <a:prstGeom prst="rect">
            <a:avLst/>
          </a:prstGeom>
        </p:spPr>
      </p:pic>
      <p:pic>
        <p:nvPicPr>
          <p:cNvPr id="26" name="Picture 2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3022445" y="8352972"/>
            <a:ext cx="1239034" cy="1250402"/>
          </a:xfrm>
          <a:prstGeom prst="rect">
            <a:avLst/>
          </a:prstGeom>
        </p:spPr>
      </p:pic>
      <p:sp>
        <p:nvSpPr>
          <p:cNvPr id="30" name="TextBox 30"/>
          <p:cNvSpPr txBox="1"/>
          <p:nvPr/>
        </p:nvSpPr>
        <p:spPr>
          <a:xfrm>
            <a:off x="1722713" y="2980250"/>
            <a:ext cx="9994042" cy="1723549"/>
          </a:xfrm>
          <a:prstGeom prst="rect">
            <a:avLst/>
          </a:prstGeom>
        </p:spPr>
        <p:txBody>
          <a:bodyPr wrap="square" lIns="0" tIns="0" rIns="0" bIns="0" rtlCol="0" anchor="t">
            <a:spAutoFit/>
          </a:bodyPr>
          <a:lstStyle/>
          <a:p>
            <a:pPr algn="just"/>
            <a:r>
              <a:rPr lang="ro-RO" sz="2800" b="1" i="0" dirty="0">
                <a:solidFill>
                  <a:srgbClr val="374151"/>
                </a:solidFill>
                <a:effectLst/>
                <a:latin typeface="Georgia" panose="02040502050405020303" pitchFamily="18" charset="0"/>
              </a:rPr>
              <a:t>Planificarea privind orașele inteligente</a:t>
            </a:r>
            <a:r>
              <a:rPr lang="en-GB" sz="2800" b="0" i="0" dirty="0">
                <a:solidFill>
                  <a:srgbClr val="374151"/>
                </a:solidFill>
                <a:effectLst/>
                <a:latin typeface="Georgia" panose="02040502050405020303" pitchFamily="18" charset="0"/>
              </a:rPr>
              <a:t>: </a:t>
            </a:r>
            <a:r>
              <a:rPr lang="ro-RO" sz="2800" b="0" i="0" dirty="0">
                <a:solidFill>
                  <a:srgbClr val="374151"/>
                </a:solidFill>
                <a:effectLst/>
                <a:latin typeface="Georgia" panose="02040502050405020303" pitchFamily="18" charset="0"/>
              </a:rPr>
              <a:t>Presupune integrarea tehnologiilor și a analizei de date în procesul de management și de livrare a serviciilor urbane, precum transport, energie și management al deșeurilor. </a:t>
            </a:r>
            <a:endParaRPr lang="en-GB" sz="2800" b="0" i="0" dirty="0">
              <a:solidFill>
                <a:srgbClr val="374151"/>
              </a:solidFill>
              <a:effectLst/>
              <a:latin typeface="Georgia" panose="02040502050405020303" pitchFamily="18" charset="0"/>
            </a:endParaRPr>
          </a:p>
        </p:txBody>
      </p:sp>
      <p:pic>
        <p:nvPicPr>
          <p:cNvPr id="32" name="Picture 32"/>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852805">
            <a:off x="6323948" y="-3260923"/>
            <a:ext cx="5364129" cy="5364129"/>
          </a:xfrm>
          <a:prstGeom prst="rect">
            <a:avLst/>
          </a:prstGeom>
        </p:spPr>
      </p:pic>
      <p:pic>
        <p:nvPicPr>
          <p:cNvPr id="33" name="Picture 33"/>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0" y="-1490547"/>
            <a:ext cx="3334026" cy="3588482"/>
          </a:xfrm>
          <a:prstGeom prst="rect">
            <a:avLst/>
          </a:prstGeom>
        </p:spPr>
      </p:pic>
      <p:pic>
        <p:nvPicPr>
          <p:cNvPr id="34" name="Picture 34"/>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1185502">
            <a:off x="-3235988" y="28827"/>
            <a:ext cx="4352147" cy="4346443"/>
          </a:xfrm>
          <a:prstGeom prst="rect">
            <a:avLst/>
          </a:prstGeom>
        </p:spPr>
      </p:pic>
      <p:pic>
        <p:nvPicPr>
          <p:cNvPr id="35" name="Picture 35"/>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852805">
            <a:off x="15257830" y="7358583"/>
            <a:ext cx="5364129" cy="5364129"/>
          </a:xfrm>
          <a:prstGeom prst="rect">
            <a:avLst/>
          </a:prstGeom>
        </p:spPr>
      </p:pic>
      <p:grpSp>
        <p:nvGrpSpPr>
          <p:cNvPr id="36" name="Group 36"/>
          <p:cNvGrpSpPr/>
          <p:nvPr/>
        </p:nvGrpSpPr>
        <p:grpSpPr>
          <a:xfrm>
            <a:off x="-845096" y="8795670"/>
            <a:ext cx="2900572" cy="807705"/>
            <a:chOff x="0" y="0"/>
            <a:chExt cx="3867430" cy="1076939"/>
          </a:xfrm>
        </p:grpSpPr>
        <p:pic>
          <p:nvPicPr>
            <p:cNvPr id="37" name="Picture 37"/>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0" y="0"/>
              <a:ext cx="3867430" cy="618789"/>
            </a:xfrm>
            <a:prstGeom prst="rect">
              <a:avLst/>
            </a:prstGeom>
          </p:spPr>
        </p:pic>
        <p:pic>
          <p:nvPicPr>
            <p:cNvPr id="38" name="Picture 38"/>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0" y="458151"/>
              <a:ext cx="3867430" cy="618789"/>
            </a:xfrm>
            <a:prstGeom prst="rect">
              <a:avLst/>
            </a:prstGeom>
          </p:spPr>
        </p:pic>
      </p:grpSp>
      <p:pic>
        <p:nvPicPr>
          <p:cNvPr id="39" name="Picture 39"/>
          <p:cNvPicPr>
            <a:picLocks noChangeAspect="1"/>
          </p:cNvPicPr>
          <p:nvPr/>
        </p:nvPicPr>
        <p:blipFill>
          <a:blip r:embed="rId23"/>
          <a:srcRect/>
          <a:stretch>
            <a:fillRect/>
          </a:stretch>
        </p:blipFill>
        <p:spPr>
          <a:xfrm>
            <a:off x="7520403" y="9362287"/>
            <a:ext cx="3710720" cy="779251"/>
          </a:xfrm>
          <a:prstGeom prst="rect">
            <a:avLst/>
          </a:prstGeom>
        </p:spPr>
      </p:pic>
      <p:sp>
        <p:nvSpPr>
          <p:cNvPr id="27" name="TextBox 30">
            <a:extLst>
              <a:ext uri="{FF2B5EF4-FFF2-40B4-BE49-F238E27FC236}">
                <a16:creationId xmlns:a16="http://schemas.microsoft.com/office/drawing/2014/main" id="{FD3C9B5F-29F5-6E20-0BD9-B91C4F33F77F}"/>
              </a:ext>
            </a:extLst>
          </p:cNvPr>
          <p:cNvSpPr txBox="1"/>
          <p:nvPr/>
        </p:nvSpPr>
        <p:spPr>
          <a:xfrm>
            <a:off x="1658338" y="5414444"/>
            <a:ext cx="10058417" cy="2154436"/>
          </a:xfrm>
          <a:prstGeom prst="rect">
            <a:avLst/>
          </a:prstGeom>
        </p:spPr>
        <p:txBody>
          <a:bodyPr wrap="square" lIns="0" tIns="0" rIns="0" bIns="0" rtlCol="0" anchor="t">
            <a:spAutoFit/>
          </a:bodyPr>
          <a:lstStyle/>
          <a:p>
            <a:pPr algn="just"/>
            <a:r>
              <a:rPr lang="ro-RO" sz="2800" b="1" i="0" dirty="0">
                <a:solidFill>
                  <a:srgbClr val="374151"/>
                </a:solidFill>
                <a:effectLst/>
                <a:latin typeface="Georgia" panose="02040502050405020303" pitchFamily="18" charset="0"/>
              </a:rPr>
              <a:t>Planificarea dezvoltării economice regionale</a:t>
            </a:r>
            <a:r>
              <a:rPr lang="en-GB" sz="2800" b="0" i="0" dirty="0">
                <a:solidFill>
                  <a:srgbClr val="374151"/>
                </a:solidFill>
                <a:effectLst/>
                <a:latin typeface="Georgia" panose="02040502050405020303" pitchFamily="18" charset="0"/>
              </a:rPr>
              <a:t>: </a:t>
            </a:r>
            <a:r>
              <a:rPr lang="ro-RO" sz="2800" b="0" i="0" dirty="0">
                <a:solidFill>
                  <a:srgbClr val="374151"/>
                </a:solidFill>
                <a:effectLst/>
                <a:latin typeface="Georgia" panose="02040502050405020303" pitchFamily="18" charset="0"/>
              </a:rPr>
              <a:t>Implică dezvoltarea unei strategii comprehensive care să faciliteze creșterea economică și generarea de locuri de muncă într-o regiune specifică. </a:t>
            </a:r>
            <a:r>
              <a:rPr lang="ro-RO" sz="2800" dirty="0">
                <a:solidFill>
                  <a:srgbClr val="374151"/>
                </a:solidFill>
                <a:latin typeface="Georgia" panose="02040502050405020303" pitchFamily="18" charset="0"/>
              </a:rPr>
              <a:t>Aceasta implică, în general, colaborarea dintre autoritățile locale, mediul de afaceri și comunități. </a:t>
            </a:r>
            <a:endParaRPr lang="en-GB" sz="2800" b="0" i="0" dirty="0">
              <a:solidFill>
                <a:srgbClr val="374151"/>
              </a:solidFill>
              <a:effectLst/>
              <a:latin typeface="Georgia" panose="02040502050405020303" pitchFamily="18" charset="0"/>
            </a:endParaRPr>
          </a:p>
        </p:txBody>
      </p:sp>
      <p:sp>
        <p:nvSpPr>
          <p:cNvPr id="28" name="TextBox 31">
            <a:extLst>
              <a:ext uri="{FF2B5EF4-FFF2-40B4-BE49-F238E27FC236}">
                <a16:creationId xmlns:a16="http://schemas.microsoft.com/office/drawing/2014/main" id="{6F773C5F-418B-10F7-3A06-AE7F52CDC0C1}"/>
              </a:ext>
            </a:extLst>
          </p:cNvPr>
          <p:cNvSpPr txBox="1"/>
          <p:nvPr/>
        </p:nvSpPr>
        <p:spPr>
          <a:xfrm>
            <a:off x="4261536" y="1379252"/>
            <a:ext cx="10228453" cy="457626"/>
          </a:xfrm>
          <a:prstGeom prst="rect">
            <a:avLst/>
          </a:prstGeom>
        </p:spPr>
        <p:txBody>
          <a:bodyPr wrap="square" lIns="0" tIns="0" rIns="0" bIns="0" rtlCol="0" anchor="t">
            <a:spAutoFit/>
          </a:bodyPr>
          <a:lstStyle/>
          <a:p>
            <a:pPr algn="just">
              <a:lnSpc>
                <a:spcPts val="3359"/>
              </a:lnSpc>
            </a:pPr>
            <a:r>
              <a:rPr lang="ro-RO" sz="4400" b="1" i="0" dirty="0">
                <a:solidFill>
                  <a:srgbClr val="374151"/>
                </a:solidFill>
                <a:effectLst/>
                <a:latin typeface="Georgia" panose="02040502050405020303" pitchFamily="18" charset="0"/>
              </a:rPr>
              <a:t>Exemple de planificare inteligentă</a:t>
            </a:r>
            <a:endParaRPr lang="en-US" sz="4400" b="1" spc="-36" dirty="0">
              <a:solidFill>
                <a:srgbClr val="000000"/>
              </a:solidFill>
              <a:latin typeface="Georgia" panose="02040502050405020303" pitchFamily="18" charset="0"/>
            </a:endParaRPr>
          </a:p>
        </p:txBody>
      </p:sp>
    </p:spTree>
    <p:extLst>
      <p:ext uri="{BB962C8B-B14F-4D97-AF65-F5344CB8AC3E}">
        <p14:creationId xmlns:p14="http://schemas.microsoft.com/office/powerpoint/2010/main" val="26045658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Free Salento Quindío photo and picture">
            <a:extLst>
              <a:ext uri="{FF2B5EF4-FFF2-40B4-BE49-F238E27FC236}">
                <a16:creationId xmlns:a16="http://schemas.microsoft.com/office/drawing/2014/main" id="{C4AD631B-56EA-F3BA-D66B-B649B20AC9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5841" y="4188732"/>
            <a:ext cx="4501903" cy="300126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0770731" y="4768328"/>
            <a:ext cx="7775659" cy="1894433"/>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739527" y="5000829"/>
            <a:ext cx="1338808" cy="1143007"/>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2412751" y="6487721"/>
            <a:ext cx="1218800" cy="1198994"/>
          </a:xfrm>
          <a:prstGeom prst="rect">
            <a:avLst/>
          </a:prstGeom>
        </p:spPr>
      </p:pic>
      <p:grpSp>
        <p:nvGrpSpPr>
          <p:cNvPr id="5" name="Group 5"/>
          <p:cNvGrpSpPr/>
          <p:nvPr/>
        </p:nvGrpSpPr>
        <p:grpSpPr>
          <a:xfrm>
            <a:off x="14658560" y="2060782"/>
            <a:ext cx="657082" cy="657082"/>
            <a:chOff x="0" y="0"/>
            <a:chExt cx="812800" cy="812800"/>
          </a:xfrm>
        </p:grpSpPr>
        <p:sp>
          <p:nvSpPr>
            <p:cNvPr id="6"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989E"/>
            </a:solidFill>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3665800" y="3547556"/>
            <a:ext cx="657082" cy="657082"/>
            <a:chOff x="0" y="0"/>
            <a:chExt cx="812800" cy="812800"/>
          </a:xfrm>
        </p:grpSpPr>
        <p:sp>
          <p:nvSpPr>
            <p:cNvPr id="9"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0E9E5"/>
            </a:solidFill>
          </p:spPr>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13382803" y="5303960"/>
            <a:ext cx="657082" cy="657082"/>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3A44"/>
            </a:solidFill>
          </p:spPr>
        </p:sp>
        <p:sp>
          <p:nvSpPr>
            <p:cNvPr id="13" name="TextBox 13"/>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13752257" y="7056417"/>
            <a:ext cx="657082" cy="657082"/>
            <a:chOff x="0" y="0"/>
            <a:chExt cx="812800" cy="812800"/>
          </a:xfrm>
        </p:grpSpPr>
        <p:sp>
          <p:nvSpPr>
            <p:cNvPr id="15"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35454"/>
            </a:solidFill>
          </p:spPr>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14658560" y="8705205"/>
            <a:ext cx="657082" cy="657082"/>
            <a:chOff x="0" y="0"/>
            <a:chExt cx="812800" cy="812800"/>
          </a:xfrm>
        </p:grpSpPr>
        <p:sp>
          <p:nvSpPr>
            <p:cNvPr id="18" name="Freeform 1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3B2A3"/>
            </a:solidFill>
          </p:spPr>
        </p:sp>
        <p:sp>
          <p:nvSpPr>
            <p:cNvPr id="19" name="TextBox 1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pic>
        <p:nvPicPr>
          <p:cNvPr id="20" name="Picture 20"/>
          <p:cNvPicPr>
            <a:picLocks noChangeAspect="1"/>
          </p:cNvPicPr>
          <p:nvPr/>
        </p:nvPicPr>
        <p:blipFill>
          <a:blip r:embed="rId9"/>
          <a:srcRect/>
          <a:stretch>
            <a:fillRect/>
          </a:stretch>
        </p:blipFill>
        <p:spPr>
          <a:xfrm>
            <a:off x="16418708" y="0"/>
            <a:ext cx="1869292" cy="1869292"/>
          </a:xfrm>
          <a:prstGeom prst="rect">
            <a:avLst/>
          </a:prstGeom>
        </p:spPr>
      </p:pic>
      <p:grpSp>
        <p:nvGrpSpPr>
          <p:cNvPr id="21" name="Group 21"/>
          <p:cNvGrpSpPr/>
          <p:nvPr/>
        </p:nvGrpSpPr>
        <p:grpSpPr>
          <a:xfrm>
            <a:off x="14770557" y="3970317"/>
            <a:ext cx="3086100" cy="3086100"/>
            <a:chOff x="0" y="0"/>
            <a:chExt cx="812800" cy="812800"/>
          </a:xfrm>
        </p:grpSpPr>
        <p:sp>
          <p:nvSpPr>
            <p:cNvPr id="22" name="Freeform 22"/>
            <p:cNvSpPr/>
            <p:nvPr/>
          </p:nvSpPr>
          <p:spPr>
            <a:xfrm>
              <a:off x="0" y="0"/>
              <a:ext cx="812800" cy="812800"/>
            </a:xfrm>
            <a:custGeom>
              <a:avLst/>
              <a:gdLst/>
              <a:ahLst/>
              <a:cxnLst/>
              <a:rect l="l" t="t" r="r" b="b"/>
              <a:pathLst>
                <a:path w="812800" h="812800">
                  <a:moveTo>
                    <a:pt x="127941" y="0"/>
                  </a:moveTo>
                  <a:lnTo>
                    <a:pt x="684859" y="0"/>
                  </a:lnTo>
                  <a:cubicBezTo>
                    <a:pt x="718791" y="0"/>
                    <a:pt x="751333" y="13479"/>
                    <a:pt x="775327" y="37473"/>
                  </a:cubicBezTo>
                  <a:cubicBezTo>
                    <a:pt x="799321" y="61467"/>
                    <a:pt x="812800" y="94009"/>
                    <a:pt x="812800" y="127941"/>
                  </a:cubicBezTo>
                  <a:lnTo>
                    <a:pt x="812800" y="684859"/>
                  </a:lnTo>
                  <a:cubicBezTo>
                    <a:pt x="812800" y="718791"/>
                    <a:pt x="799321" y="751333"/>
                    <a:pt x="775327" y="775327"/>
                  </a:cubicBezTo>
                  <a:cubicBezTo>
                    <a:pt x="751333" y="799321"/>
                    <a:pt x="718791" y="812800"/>
                    <a:pt x="684859" y="812800"/>
                  </a:cubicBezTo>
                  <a:lnTo>
                    <a:pt x="127941" y="812800"/>
                  </a:lnTo>
                  <a:cubicBezTo>
                    <a:pt x="94009" y="812800"/>
                    <a:pt x="61467" y="799321"/>
                    <a:pt x="37473" y="775327"/>
                  </a:cubicBezTo>
                  <a:cubicBezTo>
                    <a:pt x="13479" y="751333"/>
                    <a:pt x="0" y="718791"/>
                    <a:pt x="0" y="684859"/>
                  </a:cubicBezTo>
                  <a:lnTo>
                    <a:pt x="0" y="127941"/>
                  </a:lnTo>
                  <a:cubicBezTo>
                    <a:pt x="0" y="94009"/>
                    <a:pt x="13479" y="61467"/>
                    <a:pt x="37473" y="37473"/>
                  </a:cubicBezTo>
                  <a:cubicBezTo>
                    <a:pt x="61467" y="13479"/>
                    <a:pt x="94009" y="0"/>
                    <a:pt x="127941" y="0"/>
                  </a:cubicBezTo>
                  <a:close/>
                </a:path>
              </a:pathLst>
            </a:custGeom>
            <a:solidFill>
              <a:srgbClr val="23B2A3"/>
            </a:solidFill>
          </p:spPr>
        </p:sp>
        <p:sp>
          <p:nvSpPr>
            <p:cNvPr id="23" name="TextBox 23"/>
            <p:cNvSpPr txBox="1"/>
            <p:nvPr/>
          </p:nvSpPr>
          <p:spPr>
            <a:xfrm>
              <a:off x="0" y="-76200"/>
              <a:ext cx="812800" cy="889000"/>
            </a:xfrm>
            <a:prstGeom prst="rect">
              <a:avLst/>
            </a:prstGeom>
          </p:spPr>
          <p:txBody>
            <a:bodyPr lIns="50800" tIns="50800" rIns="50800" bIns="50800" rtlCol="0" anchor="ctr"/>
            <a:lstStyle/>
            <a:p>
              <a:pPr algn="ctr">
                <a:lnSpc>
                  <a:spcPts val="4479"/>
                </a:lnSpc>
              </a:pPr>
              <a:r>
                <a:rPr lang="ro-RO" sz="3199" dirty="0">
                  <a:solidFill>
                    <a:srgbClr val="FEFEFE"/>
                  </a:solidFill>
                  <a:latin typeface="Abhaya Libre Regular"/>
                </a:rPr>
                <a:t>Planificare inteligentă</a:t>
              </a:r>
              <a:endParaRPr lang="en-US" sz="3199" dirty="0">
                <a:solidFill>
                  <a:srgbClr val="FEFEFE"/>
                </a:solidFill>
                <a:latin typeface="Abhaya Libre Regular"/>
              </a:endParaRPr>
            </a:p>
          </p:txBody>
        </p:sp>
      </p:grpSp>
      <p:pic>
        <p:nvPicPr>
          <p:cNvPr id="24" name="Picture 2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3665800" y="1440853"/>
            <a:ext cx="593582" cy="1239858"/>
          </a:xfrm>
          <a:prstGeom prst="rect">
            <a:avLst/>
          </a:prstGeom>
        </p:spPr>
      </p:pic>
      <p:pic>
        <p:nvPicPr>
          <p:cNvPr id="25" name="Picture 25"/>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2289686" y="3162015"/>
            <a:ext cx="1239858" cy="1239858"/>
          </a:xfrm>
          <a:prstGeom prst="rect">
            <a:avLst/>
          </a:prstGeom>
        </p:spPr>
      </p:pic>
      <p:pic>
        <p:nvPicPr>
          <p:cNvPr id="26" name="Picture 26"/>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3022445" y="8352972"/>
            <a:ext cx="1239034" cy="1250402"/>
          </a:xfrm>
          <a:prstGeom prst="rect">
            <a:avLst/>
          </a:prstGeom>
        </p:spPr>
      </p:pic>
      <p:sp>
        <p:nvSpPr>
          <p:cNvPr id="30" name="TextBox 30"/>
          <p:cNvSpPr txBox="1"/>
          <p:nvPr/>
        </p:nvSpPr>
        <p:spPr>
          <a:xfrm>
            <a:off x="1654981" y="2409289"/>
            <a:ext cx="10404098" cy="1846659"/>
          </a:xfrm>
          <a:prstGeom prst="rect">
            <a:avLst/>
          </a:prstGeom>
        </p:spPr>
        <p:txBody>
          <a:bodyPr wrap="square" lIns="0" tIns="0" rIns="0" bIns="0" rtlCol="0" anchor="t">
            <a:spAutoFit/>
          </a:bodyPr>
          <a:lstStyle/>
          <a:p>
            <a:pPr algn="just"/>
            <a:r>
              <a:rPr lang="ro-RO" sz="2400" b="1" i="0" dirty="0">
                <a:solidFill>
                  <a:srgbClr val="374151"/>
                </a:solidFill>
                <a:effectLst/>
                <a:latin typeface="Georgia" panose="02040502050405020303" pitchFamily="18" charset="0"/>
              </a:rPr>
              <a:t>Planificarea pentru reducerea riscului la dezastre</a:t>
            </a:r>
            <a:r>
              <a:rPr lang="en-GB" sz="2400" b="0" i="0" dirty="0">
                <a:solidFill>
                  <a:srgbClr val="374151"/>
                </a:solidFill>
                <a:effectLst/>
                <a:latin typeface="Georgia" panose="02040502050405020303" pitchFamily="18" charset="0"/>
              </a:rPr>
              <a:t>: </a:t>
            </a:r>
            <a:r>
              <a:rPr lang="ro-RO" sz="2400" b="0" i="0" dirty="0">
                <a:solidFill>
                  <a:srgbClr val="374151"/>
                </a:solidFill>
                <a:effectLst/>
                <a:latin typeface="Georgia" panose="02040502050405020303" pitchFamily="18" charset="0"/>
              </a:rPr>
              <a:t>Implică dezvoltarea unui plan comprehensiv care să reducă impactul dezastrelor naturale asupra unei regiuni și a comunităților sale. Aceasta include identificarea potențialelor riscuri, dezvoltarea planurilor de evacuare și identificarea infrastructurii și serviciilor critice. </a:t>
            </a:r>
            <a:endParaRPr lang="en-GB" sz="2400" b="0" i="0" dirty="0">
              <a:solidFill>
                <a:srgbClr val="374151"/>
              </a:solidFill>
              <a:effectLst/>
              <a:latin typeface="Georgia" panose="02040502050405020303" pitchFamily="18" charset="0"/>
            </a:endParaRPr>
          </a:p>
        </p:txBody>
      </p:sp>
      <p:pic>
        <p:nvPicPr>
          <p:cNvPr id="32" name="Picture 32"/>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1852805">
            <a:off x="6323948" y="-3260923"/>
            <a:ext cx="5364129" cy="5364129"/>
          </a:xfrm>
          <a:prstGeom prst="rect">
            <a:avLst/>
          </a:prstGeom>
        </p:spPr>
      </p:pic>
      <p:pic>
        <p:nvPicPr>
          <p:cNvPr id="33" name="Picture 33"/>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0" y="-1490547"/>
            <a:ext cx="3334026" cy="3588482"/>
          </a:xfrm>
          <a:prstGeom prst="rect">
            <a:avLst/>
          </a:prstGeom>
        </p:spPr>
      </p:pic>
      <p:pic>
        <p:nvPicPr>
          <p:cNvPr id="34" name="Picture 34"/>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1185502">
            <a:off x="-3235988" y="28827"/>
            <a:ext cx="4352147" cy="4346443"/>
          </a:xfrm>
          <a:prstGeom prst="rect">
            <a:avLst/>
          </a:prstGeom>
        </p:spPr>
      </p:pic>
      <p:pic>
        <p:nvPicPr>
          <p:cNvPr id="35" name="Picture 35"/>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1852805">
            <a:off x="15257830" y="7358583"/>
            <a:ext cx="5364129" cy="5364129"/>
          </a:xfrm>
          <a:prstGeom prst="rect">
            <a:avLst/>
          </a:prstGeom>
        </p:spPr>
      </p:pic>
      <p:grpSp>
        <p:nvGrpSpPr>
          <p:cNvPr id="36" name="Group 36"/>
          <p:cNvGrpSpPr/>
          <p:nvPr/>
        </p:nvGrpSpPr>
        <p:grpSpPr>
          <a:xfrm>
            <a:off x="-991420" y="9421066"/>
            <a:ext cx="2900572" cy="807705"/>
            <a:chOff x="0" y="0"/>
            <a:chExt cx="3867430" cy="1076939"/>
          </a:xfrm>
        </p:grpSpPr>
        <p:pic>
          <p:nvPicPr>
            <p:cNvPr id="37" name="Picture 37"/>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0" y="0"/>
              <a:ext cx="3867430" cy="618789"/>
            </a:xfrm>
            <a:prstGeom prst="rect">
              <a:avLst/>
            </a:prstGeom>
          </p:spPr>
        </p:pic>
        <p:pic>
          <p:nvPicPr>
            <p:cNvPr id="38" name="Picture 38"/>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0" y="458151"/>
              <a:ext cx="3867430" cy="618789"/>
            </a:xfrm>
            <a:prstGeom prst="rect">
              <a:avLst/>
            </a:prstGeom>
          </p:spPr>
        </p:pic>
      </p:grpSp>
      <p:pic>
        <p:nvPicPr>
          <p:cNvPr id="39" name="Picture 39"/>
          <p:cNvPicPr>
            <a:picLocks noChangeAspect="1"/>
          </p:cNvPicPr>
          <p:nvPr/>
        </p:nvPicPr>
        <p:blipFill>
          <a:blip r:embed="rId24"/>
          <a:srcRect/>
          <a:stretch>
            <a:fillRect/>
          </a:stretch>
        </p:blipFill>
        <p:spPr>
          <a:xfrm>
            <a:off x="7520403" y="9362287"/>
            <a:ext cx="3710720" cy="779251"/>
          </a:xfrm>
          <a:prstGeom prst="rect">
            <a:avLst/>
          </a:prstGeom>
        </p:spPr>
      </p:pic>
      <p:sp>
        <p:nvSpPr>
          <p:cNvPr id="27" name="TextBox 30">
            <a:extLst>
              <a:ext uri="{FF2B5EF4-FFF2-40B4-BE49-F238E27FC236}">
                <a16:creationId xmlns:a16="http://schemas.microsoft.com/office/drawing/2014/main" id="{FD3C9B5F-29F5-6E20-0BD9-B91C4F33F77F}"/>
              </a:ext>
            </a:extLst>
          </p:cNvPr>
          <p:cNvSpPr txBox="1"/>
          <p:nvPr/>
        </p:nvSpPr>
        <p:spPr>
          <a:xfrm>
            <a:off x="1654363" y="7352814"/>
            <a:ext cx="10404098" cy="1846659"/>
          </a:xfrm>
          <a:prstGeom prst="rect">
            <a:avLst/>
          </a:prstGeom>
        </p:spPr>
        <p:txBody>
          <a:bodyPr wrap="square" lIns="0" tIns="0" rIns="0" bIns="0" rtlCol="0" anchor="t">
            <a:spAutoFit/>
          </a:bodyPr>
          <a:lstStyle/>
          <a:p>
            <a:pPr algn="just"/>
            <a:r>
              <a:rPr lang="ro-RO" sz="2400" b="1" dirty="0">
                <a:solidFill>
                  <a:srgbClr val="374151"/>
                </a:solidFill>
                <a:latin typeface="Georgia" panose="02040502050405020303" pitchFamily="18" charset="0"/>
              </a:rPr>
              <a:t>Planificarea privind dezvoltarea turismului: </a:t>
            </a:r>
            <a:r>
              <a:rPr lang="ro-RO" sz="2400" dirty="0">
                <a:solidFill>
                  <a:srgbClr val="374151"/>
                </a:solidFill>
                <a:latin typeface="Georgia" panose="02040502050405020303" pitchFamily="18" charset="0"/>
              </a:rPr>
              <a:t>Se referă la conceperea și implementarea unei strategii de atragere a turiștilor într-o anumită regiune, asigurând, în același timp, conservarea resurselor naturale și culturale ale acesteia. Aceasta implică, în general, colaborarea dintre autoritățile locale, mediul de afaceri și comunități. </a:t>
            </a:r>
            <a:endParaRPr lang="en-GB" sz="2400" b="0" i="0" dirty="0">
              <a:solidFill>
                <a:srgbClr val="374151"/>
              </a:solidFill>
              <a:effectLst/>
              <a:latin typeface="Georgia" panose="02040502050405020303" pitchFamily="18" charset="0"/>
            </a:endParaRPr>
          </a:p>
        </p:txBody>
      </p:sp>
      <p:sp>
        <p:nvSpPr>
          <p:cNvPr id="28" name="TextBox 31">
            <a:extLst>
              <a:ext uri="{FF2B5EF4-FFF2-40B4-BE49-F238E27FC236}">
                <a16:creationId xmlns:a16="http://schemas.microsoft.com/office/drawing/2014/main" id="{6742B8A9-1BE6-C146-8486-75FD75D92358}"/>
              </a:ext>
            </a:extLst>
          </p:cNvPr>
          <p:cNvSpPr txBox="1"/>
          <p:nvPr/>
        </p:nvSpPr>
        <p:spPr>
          <a:xfrm>
            <a:off x="4261536" y="1379252"/>
            <a:ext cx="10228453" cy="457626"/>
          </a:xfrm>
          <a:prstGeom prst="rect">
            <a:avLst/>
          </a:prstGeom>
        </p:spPr>
        <p:txBody>
          <a:bodyPr wrap="square" lIns="0" tIns="0" rIns="0" bIns="0" rtlCol="0" anchor="t">
            <a:spAutoFit/>
          </a:bodyPr>
          <a:lstStyle/>
          <a:p>
            <a:pPr algn="just">
              <a:lnSpc>
                <a:spcPts val="3359"/>
              </a:lnSpc>
            </a:pPr>
            <a:r>
              <a:rPr lang="ro-RO" sz="4400" b="1" i="0" dirty="0">
                <a:solidFill>
                  <a:srgbClr val="374151"/>
                </a:solidFill>
                <a:effectLst/>
                <a:latin typeface="Georgia" panose="02040502050405020303" pitchFamily="18" charset="0"/>
              </a:rPr>
              <a:t>Exemple de planificare inteligentă</a:t>
            </a:r>
            <a:endParaRPr lang="en-US" sz="4400" b="1" spc="-36" dirty="0">
              <a:solidFill>
                <a:srgbClr val="000000"/>
              </a:solidFill>
              <a:latin typeface="Georgia" panose="02040502050405020303" pitchFamily="18" charset="0"/>
            </a:endParaRPr>
          </a:p>
        </p:txBody>
      </p:sp>
    </p:spTree>
    <p:extLst>
      <p:ext uri="{BB962C8B-B14F-4D97-AF65-F5344CB8AC3E}">
        <p14:creationId xmlns:p14="http://schemas.microsoft.com/office/powerpoint/2010/main" val="42435567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770731" y="4768328"/>
            <a:ext cx="7775659" cy="189443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739527" y="5000829"/>
            <a:ext cx="1338808" cy="1143007"/>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427531" y="6846114"/>
            <a:ext cx="1218800" cy="1198994"/>
          </a:xfrm>
          <a:prstGeom prst="rect">
            <a:avLst/>
          </a:prstGeom>
        </p:spPr>
      </p:pic>
      <p:grpSp>
        <p:nvGrpSpPr>
          <p:cNvPr id="5" name="Group 5"/>
          <p:cNvGrpSpPr/>
          <p:nvPr/>
        </p:nvGrpSpPr>
        <p:grpSpPr>
          <a:xfrm>
            <a:off x="14658560" y="2060782"/>
            <a:ext cx="657082" cy="657082"/>
            <a:chOff x="0" y="0"/>
            <a:chExt cx="812800" cy="812800"/>
          </a:xfrm>
        </p:grpSpPr>
        <p:sp>
          <p:nvSpPr>
            <p:cNvPr id="6"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989E"/>
            </a:solidFill>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3665800" y="3547556"/>
            <a:ext cx="657082" cy="657082"/>
            <a:chOff x="0" y="0"/>
            <a:chExt cx="812800" cy="812800"/>
          </a:xfrm>
        </p:grpSpPr>
        <p:sp>
          <p:nvSpPr>
            <p:cNvPr id="9"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0E9E5"/>
            </a:solidFill>
          </p:spPr>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13382803" y="5303960"/>
            <a:ext cx="657082" cy="657082"/>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3A44"/>
            </a:solidFill>
          </p:spPr>
        </p:sp>
        <p:sp>
          <p:nvSpPr>
            <p:cNvPr id="13" name="TextBox 13"/>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13752257" y="7056417"/>
            <a:ext cx="657082" cy="657082"/>
            <a:chOff x="0" y="0"/>
            <a:chExt cx="812800" cy="812800"/>
          </a:xfrm>
        </p:grpSpPr>
        <p:sp>
          <p:nvSpPr>
            <p:cNvPr id="15"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35454"/>
            </a:solidFill>
          </p:spPr>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14658560" y="8705205"/>
            <a:ext cx="657082" cy="657082"/>
            <a:chOff x="0" y="0"/>
            <a:chExt cx="812800" cy="812800"/>
          </a:xfrm>
        </p:grpSpPr>
        <p:sp>
          <p:nvSpPr>
            <p:cNvPr id="18" name="Freeform 1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3B2A3"/>
            </a:solidFill>
          </p:spPr>
        </p:sp>
        <p:sp>
          <p:nvSpPr>
            <p:cNvPr id="19" name="TextBox 1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pic>
        <p:nvPicPr>
          <p:cNvPr id="20" name="Picture 20"/>
          <p:cNvPicPr>
            <a:picLocks noChangeAspect="1"/>
          </p:cNvPicPr>
          <p:nvPr/>
        </p:nvPicPr>
        <p:blipFill>
          <a:blip r:embed="rId8"/>
          <a:srcRect/>
          <a:stretch>
            <a:fillRect/>
          </a:stretch>
        </p:blipFill>
        <p:spPr>
          <a:xfrm>
            <a:off x="16418708" y="0"/>
            <a:ext cx="1869292" cy="1869292"/>
          </a:xfrm>
          <a:prstGeom prst="rect">
            <a:avLst/>
          </a:prstGeom>
        </p:spPr>
      </p:pic>
      <p:grpSp>
        <p:nvGrpSpPr>
          <p:cNvPr id="21" name="Group 21"/>
          <p:cNvGrpSpPr/>
          <p:nvPr/>
        </p:nvGrpSpPr>
        <p:grpSpPr>
          <a:xfrm>
            <a:off x="14770557" y="3970317"/>
            <a:ext cx="3086100" cy="3086100"/>
            <a:chOff x="0" y="0"/>
            <a:chExt cx="812800" cy="812800"/>
          </a:xfrm>
        </p:grpSpPr>
        <p:sp>
          <p:nvSpPr>
            <p:cNvPr id="22" name="Freeform 22"/>
            <p:cNvSpPr/>
            <p:nvPr/>
          </p:nvSpPr>
          <p:spPr>
            <a:xfrm>
              <a:off x="0" y="0"/>
              <a:ext cx="812800" cy="812800"/>
            </a:xfrm>
            <a:custGeom>
              <a:avLst/>
              <a:gdLst/>
              <a:ahLst/>
              <a:cxnLst/>
              <a:rect l="l" t="t" r="r" b="b"/>
              <a:pathLst>
                <a:path w="812800" h="812800">
                  <a:moveTo>
                    <a:pt x="127941" y="0"/>
                  </a:moveTo>
                  <a:lnTo>
                    <a:pt x="684859" y="0"/>
                  </a:lnTo>
                  <a:cubicBezTo>
                    <a:pt x="718791" y="0"/>
                    <a:pt x="751333" y="13479"/>
                    <a:pt x="775327" y="37473"/>
                  </a:cubicBezTo>
                  <a:cubicBezTo>
                    <a:pt x="799321" y="61467"/>
                    <a:pt x="812800" y="94009"/>
                    <a:pt x="812800" y="127941"/>
                  </a:cubicBezTo>
                  <a:lnTo>
                    <a:pt x="812800" y="684859"/>
                  </a:lnTo>
                  <a:cubicBezTo>
                    <a:pt x="812800" y="718791"/>
                    <a:pt x="799321" y="751333"/>
                    <a:pt x="775327" y="775327"/>
                  </a:cubicBezTo>
                  <a:cubicBezTo>
                    <a:pt x="751333" y="799321"/>
                    <a:pt x="718791" y="812800"/>
                    <a:pt x="684859" y="812800"/>
                  </a:cubicBezTo>
                  <a:lnTo>
                    <a:pt x="127941" y="812800"/>
                  </a:lnTo>
                  <a:cubicBezTo>
                    <a:pt x="94009" y="812800"/>
                    <a:pt x="61467" y="799321"/>
                    <a:pt x="37473" y="775327"/>
                  </a:cubicBezTo>
                  <a:cubicBezTo>
                    <a:pt x="13479" y="751333"/>
                    <a:pt x="0" y="718791"/>
                    <a:pt x="0" y="684859"/>
                  </a:cubicBezTo>
                  <a:lnTo>
                    <a:pt x="0" y="127941"/>
                  </a:lnTo>
                  <a:cubicBezTo>
                    <a:pt x="0" y="94009"/>
                    <a:pt x="13479" y="61467"/>
                    <a:pt x="37473" y="37473"/>
                  </a:cubicBezTo>
                  <a:cubicBezTo>
                    <a:pt x="61467" y="13479"/>
                    <a:pt x="94009" y="0"/>
                    <a:pt x="127941" y="0"/>
                  </a:cubicBezTo>
                  <a:close/>
                </a:path>
              </a:pathLst>
            </a:custGeom>
            <a:solidFill>
              <a:srgbClr val="23B2A3"/>
            </a:solidFill>
          </p:spPr>
        </p:sp>
        <p:sp>
          <p:nvSpPr>
            <p:cNvPr id="23" name="TextBox 23"/>
            <p:cNvSpPr txBox="1"/>
            <p:nvPr/>
          </p:nvSpPr>
          <p:spPr>
            <a:xfrm>
              <a:off x="0" y="-76200"/>
              <a:ext cx="812800" cy="889000"/>
            </a:xfrm>
            <a:prstGeom prst="rect">
              <a:avLst/>
            </a:prstGeom>
          </p:spPr>
          <p:txBody>
            <a:bodyPr lIns="50800" tIns="50800" rIns="50800" bIns="50800" rtlCol="0" anchor="ctr"/>
            <a:lstStyle/>
            <a:p>
              <a:pPr algn="ctr">
                <a:lnSpc>
                  <a:spcPts val="4479"/>
                </a:lnSpc>
              </a:pPr>
              <a:r>
                <a:rPr lang="ro-RO" sz="3199" dirty="0">
                  <a:solidFill>
                    <a:srgbClr val="FEFEFE"/>
                  </a:solidFill>
                  <a:latin typeface="Abhaya Libre Regular"/>
                </a:rPr>
                <a:t>Planificare inteligentă</a:t>
              </a:r>
              <a:endParaRPr lang="en-US" sz="3199" dirty="0">
                <a:solidFill>
                  <a:srgbClr val="FEFEFE"/>
                </a:solidFill>
                <a:latin typeface="Abhaya Libre Regular"/>
              </a:endParaRPr>
            </a:p>
          </p:txBody>
        </p:sp>
      </p:grpSp>
      <p:pic>
        <p:nvPicPr>
          <p:cNvPr id="24" name="Picture 2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3665800" y="1440853"/>
            <a:ext cx="593582" cy="1239858"/>
          </a:xfrm>
          <a:prstGeom prst="rect">
            <a:avLst/>
          </a:prstGeom>
        </p:spPr>
      </p:pic>
      <p:pic>
        <p:nvPicPr>
          <p:cNvPr id="25" name="Picture 25"/>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2289686" y="3162015"/>
            <a:ext cx="1239858" cy="1239858"/>
          </a:xfrm>
          <a:prstGeom prst="rect">
            <a:avLst/>
          </a:prstGeom>
        </p:spPr>
      </p:pic>
      <p:pic>
        <p:nvPicPr>
          <p:cNvPr id="26" name="Picture 2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3022445" y="8352972"/>
            <a:ext cx="1239034" cy="1250402"/>
          </a:xfrm>
          <a:prstGeom prst="rect">
            <a:avLst/>
          </a:prstGeom>
        </p:spPr>
      </p:pic>
      <p:sp>
        <p:nvSpPr>
          <p:cNvPr id="30" name="TextBox 30"/>
          <p:cNvSpPr txBox="1"/>
          <p:nvPr/>
        </p:nvSpPr>
        <p:spPr>
          <a:xfrm>
            <a:off x="936183" y="4089276"/>
            <a:ext cx="10399752" cy="2585323"/>
          </a:xfrm>
          <a:prstGeom prst="rect">
            <a:avLst/>
          </a:prstGeom>
        </p:spPr>
        <p:txBody>
          <a:bodyPr wrap="square" lIns="0" tIns="0" rIns="0" bIns="0" rtlCol="0" anchor="t">
            <a:spAutoFit/>
          </a:bodyPr>
          <a:lstStyle/>
          <a:p>
            <a:pPr algn="just"/>
            <a:r>
              <a:rPr lang="ro-RO" sz="2800" i="0" dirty="0">
                <a:solidFill>
                  <a:srgbClr val="374151"/>
                </a:solidFill>
                <a:effectLst/>
                <a:latin typeface="Georgia" panose="02040502050405020303" pitchFamily="18" charset="0"/>
              </a:rPr>
              <a:t>Modele de bune practici din România</a:t>
            </a:r>
            <a:r>
              <a:rPr lang="en-GB" sz="2800" i="0" dirty="0">
                <a:solidFill>
                  <a:srgbClr val="374151"/>
                </a:solidFill>
                <a:effectLst/>
                <a:latin typeface="Georgia" panose="02040502050405020303" pitchFamily="18" charset="0"/>
              </a:rPr>
              <a:t>:</a:t>
            </a:r>
          </a:p>
          <a:p>
            <a:pPr marL="457200" indent="-457200" algn="just">
              <a:buFont typeface="Arial" panose="020B0604020202020204" pitchFamily="34" charset="0"/>
              <a:buChar char="•"/>
            </a:pPr>
            <a:r>
              <a:rPr lang="ro-RO" sz="2800" i="0" dirty="0">
                <a:solidFill>
                  <a:srgbClr val="374151"/>
                </a:solidFill>
                <a:effectLst/>
                <a:latin typeface="Georgia" panose="02040502050405020303" pitchFamily="18" charset="0"/>
              </a:rPr>
              <a:t>Inițiativa „</a:t>
            </a:r>
            <a:r>
              <a:rPr lang="ro-RO" sz="2800" b="1" i="0" dirty="0" err="1">
                <a:solidFill>
                  <a:srgbClr val="374151"/>
                </a:solidFill>
                <a:effectLst/>
                <a:latin typeface="Georgia" panose="02040502050405020303" pitchFamily="18" charset="0"/>
              </a:rPr>
              <a:t>Smart</a:t>
            </a:r>
            <a:r>
              <a:rPr lang="ro-RO" sz="2800" b="1" i="0" dirty="0">
                <a:solidFill>
                  <a:srgbClr val="374151"/>
                </a:solidFill>
                <a:effectLst/>
                <a:latin typeface="Georgia" panose="02040502050405020303" pitchFamily="18" charset="0"/>
              </a:rPr>
              <a:t> City</a:t>
            </a:r>
            <a:r>
              <a:rPr lang="ro-RO" sz="2800" i="0" dirty="0">
                <a:solidFill>
                  <a:srgbClr val="374151"/>
                </a:solidFill>
                <a:effectLst/>
                <a:latin typeface="Georgia" panose="02040502050405020303" pitchFamily="18" charset="0"/>
              </a:rPr>
              <a:t>” a orașului Timișoara utilizează tehnologia și datele pentru a îmbunătăți serviciile urbane și condițiile de trai ale cetă</a:t>
            </a:r>
            <a:r>
              <a:rPr lang="ro-RO" sz="2800" dirty="0">
                <a:solidFill>
                  <a:srgbClr val="374151"/>
                </a:solidFill>
                <a:latin typeface="Georgia" panose="02040502050405020303" pitchFamily="18" charset="0"/>
              </a:rPr>
              <a:t>țenilor. </a:t>
            </a:r>
          </a:p>
          <a:p>
            <a:pPr marL="457200" indent="-457200" algn="just">
              <a:buFont typeface="Arial" panose="020B0604020202020204" pitchFamily="34" charset="0"/>
              <a:buChar char="•"/>
            </a:pPr>
            <a:r>
              <a:rPr lang="ro-RO" sz="2800" i="0" dirty="0">
                <a:solidFill>
                  <a:srgbClr val="374151"/>
                </a:solidFill>
                <a:effectLst/>
                <a:latin typeface="Georgia" panose="02040502050405020303" pitchFamily="18" charset="0"/>
              </a:rPr>
              <a:t>Programul „</a:t>
            </a:r>
            <a:r>
              <a:rPr lang="ro-RO" sz="2800" b="1" i="0" dirty="0" err="1">
                <a:solidFill>
                  <a:srgbClr val="374151"/>
                </a:solidFill>
                <a:effectLst/>
                <a:latin typeface="Georgia" panose="02040502050405020303" pitchFamily="18" charset="0"/>
              </a:rPr>
              <a:t>Smart</a:t>
            </a:r>
            <a:r>
              <a:rPr lang="ro-RO" sz="2800" b="1" i="0" dirty="0">
                <a:solidFill>
                  <a:srgbClr val="374151"/>
                </a:solidFill>
                <a:effectLst/>
                <a:latin typeface="Georgia" panose="02040502050405020303" pitchFamily="18" charset="0"/>
              </a:rPr>
              <a:t> </a:t>
            </a:r>
            <a:r>
              <a:rPr lang="ro-RO" sz="2800" b="1" i="0" dirty="0" err="1">
                <a:solidFill>
                  <a:srgbClr val="374151"/>
                </a:solidFill>
                <a:effectLst/>
                <a:latin typeface="Georgia" panose="02040502050405020303" pitchFamily="18" charset="0"/>
              </a:rPr>
              <a:t>Region</a:t>
            </a:r>
            <a:r>
              <a:rPr lang="ro-RO" sz="2800" i="0" dirty="0">
                <a:solidFill>
                  <a:srgbClr val="374151"/>
                </a:solidFill>
                <a:effectLst/>
                <a:latin typeface="Georgia" panose="02040502050405020303" pitchFamily="18" charset="0"/>
              </a:rPr>
              <a:t>” din județul Cluj se concentrează pe inovația și digitalizarea economiei locale. </a:t>
            </a:r>
            <a:endParaRPr lang="en-GB" sz="2800" i="0" dirty="0">
              <a:solidFill>
                <a:srgbClr val="374151"/>
              </a:solidFill>
              <a:effectLst/>
              <a:latin typeface="Georgia" panose="02040502050405020303" pitchFamily="18" charset="0"/>
            </a:endParaRPr>
          </a:p>
        </p:txBody>
      </p:sp>
      <p:sp>
        <p:nvSpPr>
          <p:cNvPr id="31" name="TextBox 31"/>
          <p:cNvSpPr txBox="1"/>
          <p:nvPr/>
        </p:nvSpPr>
        <p:spPr>
          <a:xfrm>
            <a:off x="3269955" y="1123461"/>
            <a:ext cx="12211616" cy="445763"/>
          </a:xfrm>
          <a:prstGeom prst="rect">
            <a:avLst/>
          </a:prstGeom>
        </p:spPr>
        <p:txBody>
          <a:bodyPr wrap="square" lIns="0" tIns="0" rIns="0" bIns="0" rtlCol="0" anchor="t">
            <a:spAutoFit/>
          </a:bodyPr>
          <a:lstStyle/>
          <a:p>
            <a:pPr algn="just">
              <a:lnSpc>
                <a:spcPts val="3359"/>
              </a:lnSpc>
            </a:pPr>
            <a:r>
              <a:rPr lang="ro-RO" sz="4000" b="1" i="0" dirty="0">
                <a:solidFill>
                  <a:srgbClr val="374151"/>
                </a:solidFill>
                <a:effectLst/>
                <a:latin typeface="Georgia" panose="02040502050405020303" pitchFamily="18" charset="0"/>
              </a:rPr>
              <a:t>Exemple de planificare inteligentă în România</a:t>
            </a:r>
            <a:endParaRPr lang="en-US" sz="4000" b="1" spc="-36" dirty="0">
              <a:solidFill>
                <a:srgbClr val="000000"/>
              </a:solidFill>
              <a:latin typeface="Georgia" panose="02040502050405020303" pitchFamily="18" charset="0"/>
            </a:endParaRPr>
          </a:p>
        </p:txBody>
      </p:sp>
      <p:pic>
        <p:nvPicPr>
          <p:cNvPr id="32" name="Picture 32"/>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852805">
            <a:off x="6225659" y="-3260924"/>
            <a:ext cx="5364129" cy="5364129"/>
          </a:xfrm>
          <a:prstGeom prst="rect">
            <a:avLst/>
          </a:prstGeom>
        </p:spPr>
      </p:pic>
      <p:pic>
        <p:nvPicPr>
          <p:cNvPr id="33" name="Picture 33"/>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0" y="-1490547"/>
            <a:ext cx="3334026" cy="3588482"/>
          </a:xfrm>
          <a:prstGeom prst="rect">
            <a:avLst/>
          </a:prstGeom>
        </p:spPr>
      </p:pic>
      <p:pic>
        <p:nvPicPr>
          <p:cNvPr id="34" name="Picture 34"/>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1185502">
            <a:off x="-3235988" y="28827"/>
            <a:ext cx="4352147" cy="4346443"/>
          </a:xfrm>
          <a:prstGeom prst="rect">
            <a:avLst/>
          </a:prstGeom>
        </p:spPr>
      </p:pic>
      <p:pic>
        <p:nvPicPr>
          <p:cNvPr id="35" name="Picture 35"/>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852805">
            <a:off x="15257830" y="7358583"/>
            <a:ext cx="5364129" cy="5364129"/>
          </a:xfrm>
          <a:prstGeom prst="rect">
            <a:avLst/>
          </a:prstGeom>
        </p:spPr>
      </p:pic>
      <p:grpSp>
        <p:nvGrpSpPr>
          <p:cNvPr id="36" name="Group 36"/>
          <p:cNvGrpSpPr/>
          <p:nvPr/>
        </p:nvGrpSpPr>
        <p:grpSpPr>
          <a:xfrm>
            <a:off x="-845096" y="8795670"/>
            <a:ext cx="2900572" cy="807705"/>
            <a:chOff x="0" y="0"/>
            <a:chExt cx="3867430" cy="1076939"/>
          </a:xfrm>
        </p:grpSpPr>
        <p:pic>
          <p:nvPicPr>
            <p:cNvPr id="37" name="Picture 37"/>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0" y="0"/>
              <a:ext cx="3867430" cy="618789"/>
            </a:xfrm>
            <a:prstGeom prst="rect">
              <a:avLst/>
            </a:prstGeom>
          </p:spPr>
        </p:pic>
        <p:pic>
          <p:nvPicPr>
            <p:cNvPr id="38" name="Picture 38"/>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0" y="458151"/>
              <a:ext cx="3867430" cy="618789"/>
            </a:xfrm>
            <a:prstGeom prst="rect">
              <a:avLst/>
            </a:prstGeom>
          </p:spPr>
        </p:pic>
      </p:grpSp>
      <p:pic>
        <p:nvPicPr>
          <p:cNvPr id="39" name="Picture 39"/>
          <p:cNvPicPr>
            <a:picLocks noChangeAspect="1"/>
          </p:cNvPicPr>
          <p:nvPr/>
        </p:nvPicPr>
        <p:blipFill>
          <a:blip r:embed="rId23"/>
          <a:srcRect/>
          <a:stretch>
            <a:fillRect/>
          </a:stretch>
        </p:blipFill>
        <p:spPr>
          <a:xfrm>
            <a:off x="7520403" y="9362287"/>
            <a:ext cx="3710720" cy="779251"/>
          </a:xfrm>
          <a:prstGeom prst="rect">
            <a:avLst/>
          </a:prstGeom>
        </p:spPr>
      </p:pic>
    </p:spTree>
    <p:extLst>
      <p:ext uri="{BB962C8B-B14F-4D97-AF65-F5344CB8AC3E}">
        <p14:creationId xmlns:p14="http://schemas.microsoft.com/office/powerpoint/2010/main" val="10104465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0">
            <a:extLst>
              <a:ext uri="{FF2B5EF4-FFF2-40B4-BE49-F238E27FC236}">
                <a16:creationId xmlns:a16="http://schemas.microsoft.com/office/drawing/2014/main" id="{F5B8004B-83BD-B7A5-A8AA-2ADE3B21BD54}"/>
              </a:ext>
            </a:extLst>
          </p:cNvPr>
          <p:cNvPicPr>
            <a:picLocks noChangeAspect="1"/>
          </p:cNvPicPr>
          <p:nvPr/>
        </p:nvPicPr>
        <p:blipFill>
          <a:blip r:embed="rId3"/>
          <a:srcRect/>
          <a:stretch>
            <a:fillRect/>
          </a:stretch>
        </p:blipFill>
        <p:spPr>
          <a:xfrm>
            <a:off x="16418708" y="0"/>
            <a:ext cx="1869292" cy="1869292"/>
          </a:xfrm>
          <a:prstGeom prst="rect">
            <a:avLst/>
          </a:prstGeom>
        </p:spPr>
      </p:pic>
      <p:pic>
        <p:nvPicPr>
          <p:cNvPr id="3" name="Picture 32">
            <a:extLst>
              <a:ext uri="{FF2B5EF4-FFF2-40B4-BE49-F238E27FC236}">
                <a16:creationId xmlns:a16="http://schemas.microsoft.com/office/drawing/2014/main" id="{55B93129-ED8A-8BFC-2ECF-151C3092388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52805">
            <a:off x="6081246" y="-3110660"/>
            <a:ext cx="5364129" cy="5364129"/>
          </a:xfrm>
          <a:prstGeom prst="rect">
            <a:avLst/>
          </a:prstGeom>
        </p:spPr>
      </p:pic>
      <p:pic>
        <p:nvPicPr>
          <p:cNvPr id="4" name="Picture 33">
            <a:extLst>
              <a:ext uri="{FF2B5EF4-FFF2-40B4-BE49-F238E27FC236}">
                <a16:creationId xmlns:a16="http://schemas.microsoft.com/office/drawing/2014/main" id="{E2B5800B-7BE9-5AC7-DCF4-B852F0D1994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1490547"/>
            <a:ext cx="3334026" cy="3588482"/>
          </a:xfrm>
          <a:prstGeom prst="rect">
            <a:avLst/>
          </a:prstGeom>
        </p:spPr>
      </p:pic>
      <p:pic>
        <p:nvPicPr>
          <p:cNvPr id="5" name="Picture 34">
            <a:extLst>
              <a:ext uri="{FF2B5EF4-FFF2-40B4-BE49-F238E27FC236}">
                <a16:creationId xmlns:a16="http://schemas.microsoft.com/office/drawing/2014/main" id="{B0A3D34C-5DBC-BCF0-9A6B-992A1E4B144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185502">
            <a:off x="-3235988" y="28827"/>
            <a:ext cx="4352147" cy="4346443"/>
          </a:xfrm>
          <a:prstGeom prst="rect">
            <a:avLst/>
          </a:prstGeom>
        </p:spPr>
      </p:pic>
      <p:grpSp>
        <p:nvGrpSpPr>
          <p:cNvPr id="6" name="Group 36">
            <a:extLst>
              <a:ext uri="{FF2B5EF4-FFF2-40B4-BE49-F238E27FC236}">
                <a16:creationId xmlns:a16="http://schemas.microsoft.com/office/drawing/2014/main" id="{A4166C40-80C3-22F9-B6B7-92C723C563EC}"/>
              </a:ext>
            </a:extLst>
          </p:cNvPr>
          <p:cNvGrpSpPr/>
          <p:nvPr/>
        </p:nvGrpSpPr>
        <p:grpSpPr>
          <a:xfrm>
            <a:off x="-845096" y="8795670"/>
            <a:ext cx="2900572" cy="807705"/>
            <a:chOff x="0" y="0"/>
            <a:chExt cx="3867430" cy="1076939"/>
          </a:xfrm>
        </p:grpSpPr>
        <p:pic>
          <p:nvPicPr>
            <p:cNvPr id="7" name="Picture 37">
              <a:extLst>
                <a:ext uri="{FF2B5EF4-FFF2-40B4-BE49-F238E27FC236}">
                  <a16:creationId xmlns:a16="http://schemas.microsoft.com/office/drawing/2014/main" id="{ACBE60A3-9493-0552-D74F-6A60B2B9F72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0" y="0"/>
              <a:ext cx="3867430" cy="618789"/>
            </a:xfrm>
            <a:prstGeom prst="rect">
              <a:avLst/>
            </a:prstGeom>
          </p:spPr>
        </p:pic>
        <p:pic>
          <p:nvPicPr>
            <p:cNvPr id="8" name="Picture 38">
              <a:extLst>
                <a:ext uri="{FF2B5EF4-FFF2-40B4-BE49-F238E27FC236}">
                  <a16:creationId xmlns:a16="http://schemas.microsoft.com/office/drawing/2014/main" id="{81D779FA-E6FC-C727-F839-470A8DF9677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0" y="458151"/>
              <a:ext cx="3867430" cy="618789"/>
            </a:xfrm>
            <a:prstGeom prst="rect">
              <a:avLst/>
            </a:prstGeom>
          </p:spPr>
        </p:pic>
      </p:grpSp>
      <p:pic>
        <p:nvPicPr>
          <p:cNvPr id="9" name="Picture 39">
            <a:extLst>
              <a:ext uri="{FF2B5EF4-FFF2-40B4-BE49-F238E27FC236}">
                <a16:creationId xmlns:a16="http://schemas.microsoft.com/office/drawing/2014/main" id="{1CF60F18-2CC1-987D-8960-1A0D96732D21}"/>
              </a:ext>
            </a:extLst>
          </p:cNvPr>
          <p:cNvPicPr>
            <a:picLocks noChangeAspect="1"/>
          </p:cNvPicPr>
          <p:nvPr/>
        </p:nvPicPr>
        <p:blipFill>
          <a:blip r:embed="rId12"/>
          <a:srcRect/>
          <a:stretch>
            <a:fillRect/>
          </a:stretch>
        </p:blipFill>
        <p:spPr>
          <a:xfrm>
            <a:off x="7520403" y="9362287"/>
            <a:ext cx="3710720" cy="779251"/>
          </a:xfrm>
          <a:prstGeom prst="rect">
            <a:avLst/>
          </a:prstGeom>
        </p:spPr>
      </p:pic>
      <p:sp>
        <p:nvSpPr>
          <p:cNvPr id="11" name="TextBox 10">
            <a:extLst>
              <a:ext uri="{FF2B5EF4-FFF2-40B4-BE49-F238E27FC236}">
                <a16:creationId xmlns:a16="http://schemas.microsoft.com/office/drawing/2014/main" id="{2154B9C4-E63C-0C86-D8B0-A7514041C7E4}"/>
              </a:ext>
            </a:extLst>
          </p:cNvPr>
          <p:cNvSpPr txBox="1"/>
          <p:nvPr/>
        </p:nvSpPr>
        <p:spPr>
          <a:xfrm>
            <a:off x="2438399" y="812560"/>
            <a:ext cx="13174579" cy="1420966"/>
          </a:xfrm>
          <a:prstGeom prst="rect">
            <a:avLst/>
          </a:prstGeom>
          <a:noFill/>
        </p:spPr>
        <p:txBody>
          <a:bodyPr wrap="square">
            <a:spAutoFit/>
          </a:bodyPr>
          <a:lstStyle/>
          <a:p>
            <a:pPr algn="ctr">
              <a:lnSpc>
                <a:spcPts val="5449"/>
              </a:lnSpc>
            </a:pPr>
            <a:r>
              <a:rPr lang="ro-RO" sz="4000" b="1" dirty="0">
                <a:solidFill>
                  <a:srgbClr val="000000"/>
                </a:solidFill>
                <a:latin typeface="Georgia" panose="02040502050405020303" pitchFamily="18" charset="0"/>
                <a:cs typeface="Arial" panose="020B0604020202020204" pitchFamily="34" charset="0"/>
              </a:rPr>
              <a:t>Iată cum funcționează planificarea inteligentă în agricultură, de exemplu:</a:t>
            </a:r>
            <a:endParaRPr lang="en-US" sz="4000" b="1" dirty="0">
              <a:solidFill>
                <a:srgbClr val="000000"/>
              </a:solidFill>
              <a:latin typeface="Georgia" panose="02040502050405020303" pitchFamily="18" charset="0"/>
              <a:cs typeface="Arial" panose="020B0604020202020204" pitchFamily="34" charset="0"/>
            </a:endParaRPr>
          </a:p>
        </p:txBody>
      </p:sp>
      <p:pic>
        <p:nvPicPr>
          <p:cNvPr id="12" name="Online Media 11" descr="Empowering Smart Farming with VEST Embedded System Solution">
            <a:hlinkClick r:id="" action="ppaction://media"/>
            <a:extLst>
              <a:ext uri="{FF2B5EF4-FFF2-40B4-BE49-F238E27FC236}">
                <a16:creationId xmlns:a16="http://schemas.microsoft.com/office/drawing/2014/main" id="{A78AC677-3542-DFAD-17EC-32046DC8E9BA}"/>
              </a:ext>
            </a:extLst>
          </p:cNvPr>
          <p:cNvPicPr>
            <a:picLocks noRot="1" noChangeAspect="1"/>
          </p:cNvPicPr>
          <p:nvPr>
            <a:videoFile r:link="rId1"/>
          </p:nvPr>
        </p:nvPicPr>
        <p:blipFill>
          <a:blip r:embed="rId13"/>
          <a:stretch>
            <a:fillRect/>
          </a:stretch>
        </p:blipFill>
        <p:spPr>
          <a:xfrm>
            <a:off x="3310689" y="2389635"/>
            <a:ext cx="11430000" cy="6457949"/>
          </a:xfrm>
          <a:prstGeom prst="rect">
            <a:avLst/>
          </a:prstGeom>
        </p:spPr>
      </p:pic>
    </p:spTree>
    <p:extLst>
      <p:ext uri="{BB962C8B-B14F-4D97-AF65-F5344CB8AC3E}">
        <p14:creationId xmlns:p14="http://schemas.microsoft.com/office/powerpoint/2010/main" val="1214781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9">
            <a:extLst>
              <a:ext uri="{FF2B5EF4-FFF2-40B4-BE49-F238E27FC236}">
                <a16:creationId xmlns:a16="http://schemas.microsoft.com/office/drawing/2014/main" id="{827C4919-F917-7E8F-15DE-9C5149EACEA5}"/>
              </a:ext>
            </a:extLst>
          </p:cNvPr>
          <p:cNvSpPr txBox="1"/>
          <p:nvPr/>
        </p:nvSpPr>
        <p:spPr>
          <a:xfrm>
            <a:off x="4495800" y="1529662"/>
            <a:ext cx="8280738" cy="706475"/>
          </a:xfrm>
          <a:prstGeom prst="rect">
            <a:avLst/>
          </a:prstGeom>
        </p:spPr>
        <p:txBody>
          <a:bodyPr lIns="0" tIns="0" rIns="0" bIns="0" rtlCol="0" anchor="t">
            <a:spAutoFit/>
          </a:bodyPr>
          <a:lstStyle/>
          <a:p>
            <a:pPr algn="ctr">
              <a:lnSpc>
                <a:spcPts val="5449"/>
              </a:lnSpc>
            </a:pPr>
            <a:r>
              <a:rPr lang="ro-RO" sz="6410" b="1" dirty="0">
                <a:solidFill>
                  <a:srgbClr val="000000"/>
                </a:solidFill>
                <a:latin typeface="Georgia" panose="02040502050405020303" pitchFamily="18" charset="0"/>
                <a:cs typeface="Arial" panose="020B0604020202020204" pitchFamily="34" charset="0"/>
              </a:rPr>
              <a:t>Activitate practică</a:t>
            </a:r>
            <a:endParaRPr lang="en-US" sz="6410" b="1" dirty="0">
              <a:solidFill>
                <a:srgbClr val="000000"/>
              </a:solidFill>
              <a:latin typeface="Georgia" panose="02040502050405020303" pitchFamily="18" charset="0"/>
              <a:cs typeface="Arial" panose="020B0604020202020204" pitchFamily="34" charset="0"/>
            </a:endParaRPr>
          </a:p>
        </p:txBody>
      </p:sp>
      <p:pic>
        <p:nvPicPr>
          <p:cNvPr id="3" name="Picture 20">
            <a:extLst>
              <a:ext uri="{FF2B5EF4-FFF2-40B4-BE49-F238E27FC236}">
                <a16:creationId xmlns:a16="http://schemas.microsoft.com/office/drawing/2014/main" id="{2427A0F7-C966-0293-B8A4-D3EE0D021A7A}"/>
              </a:ext>
            </a:extLst>
          </p:cNvPr>
          <p:cNvPicPr>
            <a:picLocks noChangeAspect="1"/>
          </p:cNvPicPr>
          <p:nvPr/>
        </p:nvPicPr>
        <p:blipFill>
          <a:blip r:embed="rId2"/>
          <a:srcRect/>
          <a:stretch>
            <a:fillRect/>
          </a:stretch>
        </p:blipFill>
        <p:spPr>
          <a:xfrm>
            <a:off x="16418708" y="0"/>
            <a:ext cx="1869292" cy="1869292"/>
          </a:xfrm>
          <a:prstGeom prst="rect">
            <a:avLst/>
          </a:prstGeom>
        </p:spPr>
      </p:pic>
      <p:pic>
        <p:nvPicPr>
          <p:cNvPr id="4" name="Picture 32">
            <a:extLst>
              <a:ext uri="{FF2B5EF4-FFF2-40B4-BE49-F238E27FC236}">
                <a16:creationId xmlns:a16="http://schemas.microsoft.com/office/drawing/2014/main" id="{D04FF60C-F55F-FF7F-5A03-C892E37CDC7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852805">
            <a:off x="6081246" y="-3110660"/>
            <a:ext cx="5364129" cy="5364129"/>
          </a:xfrm>
          <a:prstGeom prst="rect">
            <a:avLst/>
          </a:prstGeom>
        </p:spPr>
      </p:pic>
      <p:pic>
        <p:nvPicPr>
          <p:cNvPr id="5" name="Picture 33">
            <a:extLst>
              <a:ext uri="{FF2B5EF4-FFF2-40B4-BE49-F238E27FC236}">
                <a16:creationId xmlns:a16="http://schemas.microsoft.com/office/drawing/2014/main" id="{ED284EEA-3EBE-3AF8-E155-22D0F88177B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1490547"/>
            <a:ext cx="3334026" cy="3588482"/>
          </a:xfrm>
          <a:prstGeom prst="rect">
            <a:avLst/>
          </a:prstGeom>
        </p:spPr>
      </p:pic>
      <p:pic>
        <p:nvPicPr>
          <p:cNvPr id="6" name="Picture 34">
            <a:extLst>
              <a:ext uri="{FF2B5EF4-FFF2-40B4-BE49-F238E27FC236}">
                <a16:creationId xmlns:a16="http://schemas.microsoft.com/office/drawing/2014/main" id="{D24E8E53-E2D4-F02F-461C-F31D27F550D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185502">
            <a:off x="-3235988" y="28827"/>
            <a:ext cx="4352147" cy="4346443"/>
          </a:xfrm>
          <a:prstGeom prst="rect">
            <a:avLst/>
          </a:prstGeom>
        </p:spPr>
      </p:pic>
      <p:grpSp>
        <p:nvGrpSpPr>
          <p:cNvPr id="7" name="Group 36">
            <a:extLst>
              <a:ext uri="{FF2B5EF4-FFF2-40B4-BE49-F238E27FC236}">
                <a16:creationId xmlns:a16="http://schemas.microsoft.com/office/drawing/2014/main" id="{FADE68D4-EF4F-71E4-5F9A-50C566AF93BB}"/>
              </a:ext>
            </a:extLst>
          </p:cNvPr>
          <p:cNvGrpSpPr/>
          <p:nvPr/>
        </p:nvGrpSpPr>
        <p:grpSpPr>
          <a:xfrm>
            <a:off x="-845096" y="8795670"/>
            <a:ext cx="2900572" cy="807705"/>
            <a:chOff x="0" y="0"/>
            <a:chExt cx="3867430" cy="1076939"/>
          </a:xfrm>
        </p:grpSpPr>
        <p:pic>
          <p:nvPicPr>
            <p:cNvPr id="8" name="Picture 37">
              <a:extLst>
                <a:ext uri="{FF2B5EF4-FFF2-40B4-BE49-F238E27FC236}">
                  <a16:creationId xmlns:a16="http://schemas.microsoft.com/office/drawing/2014/main" id="{97C0C700-8C25-5703-5D02-1FD4067AFCB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0" y="0"/>
              <a:ext cx="3867430" cy="618789"/>
            </a:xfrm>
            <a:prstGeom prst="rect">
              <a:avLst/>
            </a:prstGeom>
          </p:spPr>
        </p:pic>
        <p:pic>
          <p:nvPicPr>
            <p:cNvPr id="9" name="Picture 38">
              <a:extLst>
                <a:ext uri="{FF2B5EF4-FFF2-40B4-BE49-F238E27FC236}">
                  <a16:creationId xmlns:a16="http://schemas.microsoft.com/office/drawing/2014/main" id="{BC73DF15-BBEB-2C52-DFFB-4D864EC71DC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0" y="458151"/>
              <a:ext cx="3867430" cy="618789"/>
            </a:xfrm>
            <a:prstGeom prst="rect">
              <a:avLst/>
            </a:prstGeom>
          </p:spPr>
        </p:pic>
      </p:grpSp>
      <p:pic>
        <p:nvPicPr>
          <p:cNvPr id="10" name="Picture 39">
            <a:extLst>
              <a:ext uri="{FF2B5EF4-FFF2-40B4-BE49-F238E27FC236}">
                <a16:creationId xmlns:a16="http://schemas.microsoft.com/office/drawing/2014/main" id="{44A515D7-F157-10C8-B749-D510A42288C1}"/>
              </a:ext>
            </a:extLst>
          </p:cNvPr>
          <p:cNvPicPr>
            <a:picLocks noChangeAspect="1"/>
          </p:cNvPicPr>
          <p:nvPr/>
        </p:nvPicPr>
        <p:blipFill>
          <a:blip r:embed="rId11"/>
          <a:srcRect/>
          <a:stretch>
            <a:fillRect/>
          </a:stretch>
        </p:blipFill>
        <p:spPr>
          <a:xfrm>
            <a:off x="7520403" y="9362287"/>
            <a:ext cx="3710720" cy="779251"/>
          </a:xfrm>
          <a:prstGeom prst="rect">
            <a:avLst/>
          </a:prstGeom>
        </p:spPr>
      </p:pic>
      <p:pic>
        <p:nvPicPr>
          <p:cNvPr id="11" name="Picture 6">
            <a:extLst>
              <a:ext uri="{FF2B5EF4-FFF2-40B4-BE49-F238E27FC236}">
                <a16:creationId xmlns:a16="http://schemas.microsoft.com/office/drawing/2014/main" id="{B145A40A-82A6-1C1E-1A81-59BEE8165073}"/>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6200000">
            <a:off x="826850" y="4260030"/>
            <a:ext cx="5179167" cy="1445850"/>
          </a:xfrm>
          <a:prstGeom prst="rect">
            <a:avLst/>
          </a:prstGeom>
        </p:spPr>
      </p:pic>
      <p:sp>
        <p:nvSpPr>
          <p:cNvPr id="12" name="TextBox 30">
            <a:extLst>
              <a:ext uri="{FF2B5EF4-FFF2-40B4-BE49-F238E27FC236}">
                <a16:creationId xmlns:a16="http://schemas.microsoft.com/office/drawing/2014/main" id="{2375DC06-B741-701E-74D6-6DCBE1DF995A}"/>
              </a:ext>
            </a:extLst>
          </p:cNvPr>
          <p:cNvSpPr txBox="1"/>
          <p:nvPr/>
        </p:nvSpPr>
        <p:spPr>
          <a:xfrm>
            <a:off x="4397812" y="2712267"/>
            <a:ext cx="9492375" cy="1292662"/>
          </a:xfrm>
          <a:prstGeom prst="rect">
            <a:avLst/>
          </a:prstGeom>
        </p:spPr>
        <p:txBody>
          <a:bodyPr wrap="square" lIns="0" tIns="0" rIns="0" bIns="0" rtlCol="0" anchor="t">
            <a:spAutoFit/>
          </a:bodyPr>
          <a:lstStyle/>
          <a:p>
            <a:pPr algn="just"/>
            <a:r>
              <a:rPr lang="ro-RO" sz="2800" i="0" dirty="0">
                <a:solidFill>
                  <a:srgbClr val="374151"/>
                </a:solidFill>
                <a:effectLst/>
                <a:latin typeface="Georgia" panose="02040502050405020303" pitchFamily="18" charset="0"/>
              </a:rPr>
              <a:t>Formați echipe de 3-4 membri.</a:t>
            </a:r>
          </a:p>
          <a:p>
            <a:pPr algn="just"/>
            <a:r>
              <a:rPr lang="ro-RO" sz="2800" dirty="0">
                <a:solidFill>
                  <a:srgbClr val="374151"/>
                </a:solidFill>
                <a:latin typeface="Georgia" panose="02040502050405020303" pitchFamily="18" charset="0"/>
              </a:rPr>
              <a:t>Dacă sunteți </a:t>
            </a:r>
            <a:r>
              <a:rPr lang="en-GB" sz="2800" dirty="0">
                <a:solidFill>
                  <a:srgbClr val="374151"/>
                </a:solidFill>
                <a:latin typeface="Georgia" panose="02040502050405020303" pitchFamily="18" charset="0"/>
              </a:rPr>
              <a:t>city manager, </a:t>
            </a:r>
            <a:r>
              <a:rPr lang="ro-RO" sz="2800" dirty="0">
                <a:solidFill>
                  <a:srgbClr val="374151"/>
                </a:solidFill>
                <a:latin typeface="Georgia" panose="02040502050405020303" pitchFamily="18" charset="0"/>
              </a:rPr>
              <a:t>oferiți 3 exemple de Planificare Inteligentă pentru orașul dumneavoastră. </a:t>
            </a:r>
            <a:endParaRPr lang="en-GB" sz="2800" i="0" dirty="0">
              <a:solidFill>
                <a:srgbClr val="374151"/>
              </a:solidFill>
              <a:effectLst/>
              <a:latin typeface="Georgia" panose="02040502050405020303" pitchFamily="18" charset="0"/>
            </a:endParaRPr>
          </a:p>
        </p:txBody>
      </p:sp>
      <p:sp>
        <p:nvSpPr>
          <p:cNvPr id="13" name="TextBox 30">
            <a:extLst>
              <a:ext uri="{FF2B5EF4-FFF2-40B4-BE49-F238E27FC236}">
                <a16:creationId xmlns:a16="http://schemas.microsoft.com/office/drawing/2014/main" id="{96FBD936-3703-B7B7-8241-82C781341F2E}"/>
              </a:ext>
            </a:extLst>
          </p:cNvPr>
          <p:cNvSpPr txBox="1"/>
          <p:nvPr/>
        </p:nvSpPr>
        <p:spPr>
          <a:xfrm>
            <a:off x="4397812" y="6350387"/>
            <a:ext cx="9492375" cy="861774"/>
          </a:xfrm>
          <a:prstGeom prst="rect">
            <a:avLst/>
          </a:prstGeom>
        </p:spPr>
        <p:txBody>
          <a:bodyPr wrap="square" lIns="0" tIns="0" rIns="0" bIns="0" rtlCol="0" anchor="t">
            <a:spAutoFit/>
          </a:bodyPr>
          <a:lstStyle/>
          <a:p>
            <a:pPr algn="just"/>
            <a:r>
              <a:rPr lang="ro-RO" sz="2800" dirty="0">
                <a:solidFill>
                  <a:srgbClr val="374151"/>
                </a:solidFill>
                <a:latin typeface="Georgia" panose="02040502050405020303" pitchFamily="18" charset="0"/>
              </a:rPr>
              <a:t>La final, dintre toate echipele, vor fi selectate cele mai bune 3 soluții de Planificare Inteligentă.</a:t>
            </a:r>
            <a:endParaRPr lang="en-GB" sz="2800" i="0" dirty="0">
              <a:solidFill>
                <a:srgbClr val="374151"/>
              </a:solidFill>
              <a:effectLst/>
              <a:latin typeface="Georgia" panose="02040502050405020303" pitchFamily="18" charset="0"/>
            </a:endParaRPr>
          </a:p>
        </p:txBody>
      </p:sp>
      <p:sp>
        <p:nvSpPr>
          <p:cNvPr id="14" name="TextBox 30">
            <a:extLst>
              <a:ext uri="{FF2B5EF4-FFF2-40B4-BE49-F238E27FC236}">
                <a16:creationId xmlns:a16="http://schemas.microsoft.com/office/drawing/2014/main" id="{16BE7AF2-F595-9F78-FA70-660EE97A86F9}"/>
              </a:ext>
            </a:extLst>
          </p:cNvPr>
          <p:cNvSpPr txBox="1"/>
          <p:nvPr/>
        </p:nvSpPr>
        <p:spPr>
          <a:xfrm>
            <a:off x="4397811" y="4712613"/>
            <a:ext cx="9492375" cy="861774"/>
          </a:xfrm>
          <a:prstGeom prst="rect">
            <a:avLst/>
          </a:prstGeom>
        </p:spPr>
        <p:txBody>
          <a:bodyPr wrap="square" lIns="0" tIns="0" rIns="0" bIns="0" rtlCol="0" anchor="t">
            <a:spAutoFit/>
          </a:bodyPr>
          <a:lstStyle/>
          <a:p>
            <a:pPr algn="just"/>
            <a:r>
              <a:rPr lang="ro-RO" sz="2800" i="0" dirty="0">
                <a:solidFill>
                  <a:srgbClr val="374151"/>
                </a:solidFill>
                <a:effectLst/>
                <a:latin typeface="Georgia" panose="02040502050405020303" pitchFamily="18" charset="0"/>
              </a:rPr>
              <a:t>Aveți la dispoziție 10 minute pentru a veni cu aceste exemple, după care fiecare echipă își va prezenta planul. </a:t>
            </a:r>
            <a:endParaRPr lang="en-GB" sz="2800" i="0" dirty="0">
              <a:solidFill>
                <a:srgbClr val="374151"/>
              </a:solidFill>
              <a:effectLst/>
              <a:latin typeface="Georgia" panose="02040502050405020303" pitchFamily="18" charset="0"/>
            </a:endParaRPr>
          </a:p>
        </p:txBody>
      </p:sp>
      <p:pic>
        <p:nvPicPr>
          <p:cNvPr id="15" name="Picture 11">
            <a:extLst>
              <a:ext uri="{FF2B5EF4-FFF2-40B4-BE49-F238E27FC236}">
                <a16:creationId xmlns:a16="http://schemas.microsoft.com/office/drawing/2014/main" id="{809D17D3-15DF-E5E1-03CE-2D6E958CD017}"/>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4997929" y="6293237"/>
            <a:ext cx="2336366" cy="2251408"/>
          </a:xfrm>
          <a:prstGeom prst="rect">
            <a:avLst/>
          </a:prstGeom>
        </p:spPr>
      </p:pic>
    </p:spTree>
    <p:extLst>
      <p:ext uri="{BB962C8B-B14F-4D97-AF65-F5344CB8AC3E}">
        <p14:creationId xmlns:p14="http://schemas.microsoft.com/office/powerpoint/2010/main" val="3498831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167879">
            <a:off x="15048952" y="6594634"/>
            <a:ext cx="5721823" cy="566980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228850">
            <a:off x="-3894162" y="-4468275"/>
            <a:ext cx="6836042" cy="6773896"/>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878502" y="8579500"/>
            <a:ext cx="2556197" cy="2751289"/>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6632729">
            <a:off x="17605408" y="3001377"/>
            <a:ext cx="4881157" cy="4874760"/>
          </a:xfrm>
          <a:prstGeom prst="rect">
            <a:avLst/>
          </a:prstGeom>
        </p:spPr>
      </p:pic>
      <p:pic>
        <p:nvPicPr>
          <p:cNvPr id="6" name="Picture 6"/>
          <p:cNvPicPr>
            <a:picLocks noChangeAspect="1"/>
          </p:cNvPicPr>
          <p:nvPr/>
        </p:nvPicPr>
        <p:blipFill>
          <a:blip r:embed="rId10"/>
          <a:srcRect/>
          <a:stretch>
            <a:fillRect/>
          </a:stretch>
        </p:blipFill>
        <p:spPr>
          <a:xfrm>
            <a:off x="16418708" y="0"/>
            <a:ext cx="1869292" cy="1869292"/>
          </a:xfrm>
          <a:prstGeom prst="rect">
            <a:avLst/>
          </a:prstGeom>
        </p:spPr>
      </p:pic>
      <p:sp>
        <p:nvSpPr>
          <p:cNvPr id="7" name="TextBox 7"/>
          <p:cNvSpPr txBox="1"/>
          <p:nvPr/>
        </p:nvSpPr>
        <p:spPr>
          <a:xfrm>
            <a:off x="1524000" y="2469472"/>
            <a:ext cx="14633256" cy="6891310"/>
          </a:xfrm>
          <a:prstGeom prst="rect">
            <a:avLst/>
          </a:prstGeom>
        </p:spPr>
        <p:txBody>
          <a:bodyPr wrap="square" lIns="0" tIns="0" rIns="0" bIns="0" rtlCol="0" anchor="t">
            <a:spAutoFit/>
          </a:bodyPr>
          <a:lstStyle/>
          <a:p>
            <a:pPr marL="457200" indent="-457200">
              <a:lnSpc>
                <a:spcPts val="3600"/>
              </a:lnSpc>
              <a:buFont typeface="Arial" panose="020B0604020202020204" pitchFamily="34" charset="0"/>
              <a:buChar char="•"/>
            </a:pPr>
            <a:r>
              <a:rPr lang="en-US" sz="2800" i="1" spc="-36" dirty="0">
                <a:solidFill>
                  <a:srgbClr val="000000"/>
                </a:solidFill>
                <a:latin typeface="Georgia" panose="02040502050405020303" pitchFamily="18" charset="0"/>
                <a:cs typeface="Arial" panose="020B0604020202020204" pitchFamily="34" charset="0"/>
              </a:rPr>
              <a:t>Overcoming the challenges of smart solution development: Co-alignment of processes, routines, and practices to manage product, service, and software integration</a:t>
            </a:r>
            <a:r>
              <a:rPr lang="ro-RO" sz="2800" i="1" spc="-36" dirty="0">
                <a:solidFill>
                  <a:srgbClr val="000000"/>
                </a:solidFill>
                <a:latin typeface="Georgia" panose="02040502050405020303" pitchFamily="18" charset="0"/>
                <a:cs typeface="Arial" panose="020B0604020202020204" pitchFamily="34" charset="0"/>
              </a:rPr>
              <a:t>,</a:t>
            </a:r>
            <a:r>
              <a:rPr lang="en-US" sz="2800" i="1" spc="-36" dirty="0">
                <a:solidFill>
                  <a:srgbClr val="000000"/>
                </a:solidFill>
                <a:latin typeface="Georgia" panose="02040502050405020303" pitchFamily="18" charset="0"/>
                <a:cs typeface="Arial" panose="020B0604020202020204" pitchFamily="34" charset="0"/>
              </a:rPr>
              <a:t> </a:t>
            </a:r>
            <a:r>
              <a:rPr lang="en-US" sz="2800" spc="-36" dirty="0">
                <a:solidFill>
                  <a:srgbClr val="000000"/>
                </a:solidFill>
                <a:latin typeface="Georgia" panose="02040502050405020303" pitchFamily="18" charset="0"/>
                <a:cs typeface="Arial" panose="020B0604020202020204" pitchFamily="34" charset="0"/>
                <a:hlinkClick r:id="rId11"/>
              </a:rPr>
              <a:t>https://www.sciencedirect.com/science/article/pii/S0166497221001632</a:t>
            </a:r>
            <a:r>
              <a:rPr lang="ro-RO" sz="2800" spc="-36" dirty="0">
                <a:solidFill>
                  <a:srgbClr val="000000"/>
                </a:solidFill>
                <a:latin typeface="Georgia" panose="02040502050405020303" pitchFamily="18" charset="0"/>
                <a:cs typeface="Arial" panose="020B0604020202020204" pitchFamily="34" charset="0"/>
              </a:rPr>
              <a:t>. </a:t>
            </a:r>
            <a:endParaRPr lang="en-US" sz="2800" spc="-36" dirty="0">
              <a:solidFill>
                <a:srgbClr val="000000"/>
              </a:solidFill>
              <a:latin typeface="Georgia" panose="02040502050405020303" pitchFamily="18" charset="0"/>
              <a:cs typeface="Arial" panose="020B0604020202020204" pitchFamily="34" charset="0"/>
            </a:endParaRPr>
          </a:p>
          <a:p>
            <a:pPr marL="457200" indent="-457200">
              <a:lnSpc>
                <a:spcPts val="3600"/>
              </a:lnSpc>
              <a:buFont typeface="Arial" panose="020B0604020202020204" pitchFamily="34" charset="0"/>
              <a:buChar char="•"/>
            </a:pPr>
            <a:r>
              <a:rPr lang="en-US" sz="2800" i="1" spc="-36" dirty="0">
                <a:solidFill>
                  <a:srgbClr val="000000"/>
                </a:solidFill>
                <a:latin typeface="Georgia" panose="02040502050405020303" pitchFamily="18" charset="0"/>
                <a:cs typeface="Arial" panose="020B0604020202020204" pitchFamily="34" charset="0"/>
              </a:rPr>
              <a:t>Career challenges in smart cities: A sociotechnical systems view on sustainable careers</a:t>
            </a:r>
            <a:r>
              <a:rPr lang="ro-RO" sz="2800" i="1" spc="-36" dirty="0">
                <a:solidFill>
                  <a:srgbClr val="000000"/>
                </a:solidFill>
                <a:latin typeface="Georgia" panose="02040502050405020303" pitchFamily="18" charset="0"/>
                <a:cs typeface="Arial" panose="020B0604020202020204" pitchFamily="34" charset="0"/>
              </a:rPr>
              <a:t>,</a:t>
            </a:r>
            <a:r>
              <a:rPr lang="en-US" sz="2800" spc="-36" dirty="0">
                <a:solidFill>
                  <a:srgbClr val="000000"/>
                </a:solidFill>
                <a:latin typeface="Georgia" panose="02040502050405020303" pitchFamily="18" charset="0"/>
                <a:cs typeface="Arial" panose="020B0604020202020204" pitchFamily="34" charset="0"/>
              </a:rPr>
              <a:t> </a:t>
            </a:r>
            <a:r>
              <a:rPr lang="en-US" sz="2800" spc="-36" dirty="0">
                <a:solidFill>
                  <a:srgbClr val="000000"/>
                </a:solidFill>
                <a:latin typeface="Georgia" panose="02040502050405020303" pitchFamily="18" charset="0"/>
                <a:cs typeface="Arial" panose="020B0604020202020204" pitchFamily="34" charset="0"/>
                <a:hlinkClick r:id="rId12"/>
              </a:rPr>
              <a:t>https://journals.sagepub.com/doi/10.1177/0018726720949925</a:t>
            </a:r>
            <a:r>
              <a:rPr lang="ro-RO" sz="2800" spc="-36" dirty="0">
                <a:solidFill>
                  <a:srgbClr val="000000"/>
                </a:solidFill>
                <a:latin typeface="Georgia" panose="02040502050405020303" pitchFamily="18" charset="0"/>
                <a:cs typeface="Arial" panose="020B0604020202020204" pitchFamily="34" charset="0"/>
              </a:rPr>
              <a:t>. </a:t>
            </a:r>
            <a:endParaRPr lang="en-US" sz="2800" spc="-36" dirty="0">
              <a:solidFill>
                <a:srgbClr val="000000"/>
              </a:solidFill>
              <a:latin typeface="Georgia" panose="02040502050405020303" pitchFamily="18" charset="0"/>
              <a:cs typeface="Arial" panose="020B0604020202020204" pitchFamily="34" charset="0"/>
            </a:endParaRPr>
          </a:p>
          <a:p>
            <a:pPr marL="457200" indent="-457200">
              <a:lnSpc>
                <a:spcPts val="3600"/>
              </a:lnSpc>
              <a:buFont typeface="Arial" panose="020B0604020202020204" pitchFamily="34" charset="0"/>
              <a:buChar char="•"/>
            </a:pPr>
            <a:r>
              <a:rPr lang="en-US" sz="2800" i="1" spc="-36" dirty="0">
                <a:solidFill>
                  <a:srgbClr val="000000"/>
                </a:solidFill>
                <a:latin typeface="Georgia" panose="02040502050405020303" pitchFamily="18" charset="0"/>
                <a:cs typeface="Arial" panose="020B0604020202020204" pitchFamily="34" charset="0"/>
              </a:rPr>
              <a:t>Building a Workforce for Smart City Governance: Challenges and Opportunities for the Planning and Administrative Professions</a:t>
            </a:r>
            <a:r>
              <a:rPr lang="ro-RO" sz="2800" spc="-36" dirty="0">
                <a:solidFill>
                  <a:srgbClr val="000000"/>
                </a:solidFill>
                <a:latin typeface="Georgia" panose="02040502050405020303" pitchFamily="18" charset="0"/>
                <a:cs typeface="Arial" panose="020B0604020202020204" pitchFamily="34" charset="0"/>
              </a:rPr>
              <a:t>,</a:t>
            </a:r>
            <a:r>
              <a:rPr lang="en-US" sz="2800" spc="-36" dirty="0">
                <a:solidFill>
                  <a:srgbClr val="000000"/>
                </a:solidFill>
                <a:latin typeface="Georgia" panose="02040502050405020303" pitchFamily="18" charset="0"/>
                <a:cs typeface="Arial" panose="020B0604020202020204" pitchFamily="34" charset="0"/>
              </a:rPr>
              <a:t> </a:t>
            </a:r>
            <a:r>
              <a:rPr lang="en-US" sz="2800" spc="-36" dirty="0">
                <a:solidFill>
                  <a:srgbClr val="000000"/>
                </a:solidFill>
                <a:latin typeface="Georgia" panose="02040502050405020303" pitchFamily="18" charset="0"/>
                <a:cs typeface="Arial" panose="020B0604020202020204" pitchFamily="34" charset="0"/>
                <a:hlinkClick r:id="rId13"/>
              </a:rPr>
              <a:t>https://www.mdpi.com/2227-9709/6/4/47</a:t>
            </a:r>
            <a:r>
              <a:rPr lang="ro-RO" sz="2800" spc="-36" dirty="0">
                <a:solidFill>
                  <a:srgbClr val="000000"/>
                </a:solidFill>
                <a:latin typeface="Georgia" panose="02040502050405020303" pitchFamily="18" charset="0"/>
                <a:cs typeface="Arial" panose="020B0604020202020204" pitchFamily="34" charset="0"/>
              </a:rPr>
              <a:t>. </a:t>
            </a:r>
            <a:endParaRPr lang="en-US" sz="2800" spc="-36" dirty="0">
              <a:solidFill>
                <a:srgbClr val="000000"/>
              </a:solidFill>
              <a:latin typeface="Georgia" panose="02040502050405020303" pitchFamily="18" charset="0"/>
              <a:cs typeface="Arial" panose="020B0604020202020204" pitchFamily="34" charset="0"/>
            </a:endParaRPr>
          </a:p>
          <a:p>
            <a:pPr marL="457200" indent="-457200">
              <a:lnSpc>
                <a:spcPts val="3600"/>
              </a:lnSpc>
              <a:buFont typeface="Arial" panose="020B0604020202020204" pitchFamily="34" charset="0"/>
              <a:buChar char="•"/>
            </a:pPr>
            <a:r>
              <a:rPr lang="en-US" sz="2800" i="1" spc="-36" dirty="0">
                <a:solidFill>
                  <a:srgbClr val="000000"/>
                </a:solidFill>
                <a:latin typeface="Georgia" panose="02040502050405020303" pitchFamily="18" charset="0"/>
                <a:cs typeface="Arial" panose="020B0604020202020204" pitchFamily="34" charset="0"/>
              </a:rPr>
              <a:t>Smart cities: shaping the society of 2030</a:t>
            </a:r>
            <a:r>
              <a:rPr lang="ro-RO" sz="2800" spc="-36" dirty="0">
                <a:solidFill>
                  <a:srgbClr val="000000"/>
                </a:solidFill>
                <a:latin typeface="Georgia" panose="02040502050405020303" pitchFamily="18" charset="0"/>
                <a:cs typeface="Arial" panose="020B0604020202020204" pitchFamily="34" charset="0"/>
              </a:rPr>
              <a:t>, </a:t>
            </a:r>
            <a:r>
              <a:rPr lang="en-US" sz="2800" spc="-36" dirty="0">
                <a:solidFill>
                  <a:srgbClr val="000000"/>
                </a:solidFill>
                <a:latin typeface="Georgia" panose="02040502050405020303" pitchFamily="18" charset="0"/>
                <a:cs typeface="Arial" panose="020B0604020202020204" pitchFamily="34" charset="0"/>
                <a:hlinkClick r:id="rId14"/>
              </a:rPr>
              <a:t>https://unesdoc.unesco.org/ark:/48223/pf0000367762</a:t>
            </a:r>
            <a:r>
              <a:rPr lang="ro-RO" sz="2800" spc="-36" dirty="0">
                <a:solidFill>
                  <a:srgbClr val="000000"/>
                </a:solidFill>
                <a:latin typeface="Georgia" panose="02040502050405020303" pitchFamily="18" charset="0"/>
                <a:cs typeface="Arial" panose="020B0604020202020204" pitchFamily="34" charset="0"/>
              </a:rPr>
              <a:t>. </a:t>
            </a:r>
            <a:endParaRPr lang="en-US" sz="2800" spc="-36" dirty="0">
              <a:solidFill>
                <a:srgbClr val="000000"/>
              </a:solidFill>
              <a:latin typeface="Georgia" panose="02040502050405020303" pitchFamily="18" charset="0"/>
              <a:cs typeface="Arial" panose="020B0604020202020204" pitchFamily="34" charset="0"/>
            </a:endParaRPr>
          </a:p>
          <a:p>
            <a:pPr marL="457200" indent="-457200">
              <a:lnSpc>
                <a:spcPts val="3600"/>
              </a:lnSpc>
              <a:buFont typeface="Arial" panose="020B0604020202020204" pitchFamily="34" charset="0"/>
              <a:buChar char="•"/>
            </a:pPr>
            <a:r>
              <a:rPr lang="en-US" sz="2800" i="1" spc="-36" dirty="0">
                <a:solidFill>
                  <a:srgbClr val="000000"/>
                </a:solidFill>
                <a:latin typeface="Georgia" panose="02040502050405020303" pitchFamily="18" charset="0"/>
                <a:cs typeface="Arial" panose="020B0604020202020204" pitchFamily="34" charset="0"/>
              </a:rPr>
              <a:t>Vocational education and training: Skills for today and for the future</a:t>
            </a:r>
            <a:r>
              <a:rPr lang="ro-RO" sz="2800" spc="-36" dirty="0">
                <a:solidFill>
                  <a:srgbClr val="000000"/>
                </a:solidFill>
                <a:latin typeface="Georgia" panose="02040502050405020303" pitchFamily="18" charset="0"/>
                <a:cs typeface="Arial" panose="020B0604020202020204" pitchFamily="34" charset="0"/>
              </a:rPr>
              <a:t>, </a:t>
            </a:r>
            <a:r>
              <a:rPr lang="en-US" sz="2800" spc="-36" dirty="0">
                <a:solidFill>
                  <a:srgbClr val="000000"/>
                </a:solidFill>
                <a:latin typeface="Georgia" panose="02040502050405020303" pitchFamily="18" charset="0"/>
                <a:cs typeface="Arial" panose="020B0604020202020204" pitchFamily="34" charset="0"/>
                <a:hlinkClick r:id="rId15"/>
              </a:rPr>
              <a:t>https://ec.europa.eu/social/main.jsp?catId=738&amp;langId=en&amp;pubId=8450&amp;furtherPubs=yes</a:t>
            </a:r>
            <a:r>
              <a:rPr lang="ro-RO" sz="2800" spc="-36" dirty="0">
                <a:solidFill>
                  <a:srgbClr val="000000"/>
                </a:solidFill>
                <a:latin typeface="Georgia" panose="02040502050405020303" pitchFamily="18" charset="0"/>
                <a:cs typeface="Arial" panose="020B0604020202020204" pitchFamily="34" charset="0"/>
              </a:rPr>
              <a:t>. </a:t>
            </a:r>
            <a:endParaRPr lang="en-US" sz="2800" spc="-36" dirty="0">
              <a:solidFill>
                <a:srgbClr val="000000"/>
              </a:solidFill>
              <a:latin typeface="Georgia" panose="02040502050405020303" pitchFamily="18" charset="0"/>
              <a:cs typeface="Arial" panose="020B0604020202020204" pitchFamily="34" charset="0"/>
            </a:endParaRPr>
          </a:p>
          <a:p>
            <a:pPr marL="457200" indent="-457200">
              <a:lnSpc>
                <a:spcPts val="3600"/>
              </a:lnSpc>
              <a:buFont typeface="Arial" panose="020B0604020202020204" pitchFamily="34" charset="0"/>
              <a:buChar char="•"/>
            </a:pPr>
            <a:r>
              <a:rPr lang="en-US" sz="2800" i="1" spc="-36" dirty="0">
                <a:solidFill>
                  <a:srgbClr val="000000"/>
                </a:solidFill>
                <a:latin typeface="Georgia" panose="02040502050405020303" pitchFamily="18" charset="0"/>
                <a:cs typeface="Arial" panose="020B0604020202020204" pitchFamily="34" charset="0"/>
              </a:rPr>
              <a:t>The T-Shaped Person: Building Deep Expertise AND a Wide Knowledge Base</a:t>
            </a:r>
            <a:r>
              <a:rPr lang="ro-RO" sz="2800" spc="-36" dirty="0">
                <a:solidFill>
                  <a:srgbClr val="000000"/>
                </a:solidFill>
                <a:latin typeface="Georgia" panose="02040502050405020303" pitchFamily="18" charset="0"/>
                <a:cs typeface="Arial" panose="020B0604020202020204" pitchFamily="34" charset="0"/>
              </a:rPr>
              <a:t>, </a:t>
            </a:r>
            <a:r>
              <a:rPr lang="en-US" sz="2800" spc="-36" dirty="0">
                <a:solidFill>
                  <a:srgbClr val="000000"/>
                </a:solidFill>
                <a:latin typeface="Georgia" panose="02040502050405020303" pitchFamily="18" charset="0"/>
                <a:cs typeface="Arial" panose="020B0604020202020204" pitchFamily="34" charset="0"/>
                <a:hlinkClick r:id="rId16"/>
              </a:rPr>
              <a:t>https://collegeinfogeek.com/become-t-shaped-person/</a:t>
            </a:r>
            <a:r>
              <a:rPr lang="ro-RO" sz="2800" spc="-36" dirty="0">
                <a:solidFill>
                  <a:srgbClr val="000000"/>
                </a:solidFill>
                <a:latin typeface="Georgia" panose="02040502050405020303" pitchFamily="18" charset="0"/>
                <a:cs typeface="Arial" panose="020B0604020202020204" pitchFamily="34" charset="0"/>
              </a:rPr>
              <a:t>. </a:t>
            </a:r>
            <a:endParaRPr lang="en-US" sz="2800" spc="-36" dirty="0">
              <a:solidFill>
                <a:srgbClr val="000000"/>
              </a:solidFill>
              <a:latin typeface="Georgia" panose="02040502050405020303" pitchFamily="18" charset="0"/>
              <a:cs typeface="Arial" panose="020B0604020202020204" pitchFamily="34" charset="0"/>
            </a:endParaRPr>
          </a:p>
          <a:p>
            <a:pPr marL="0" lvl="0" indent="0" algn="l">
              <a:lnSpc>
                <a:spcPts val="3600"/>
              </a:lnSpc>
              <a:spcBef>
                <a:spcPct val="0"/>
              </a:spcBef>
            </a:pPr>
            <a:endParaRPr lang="en-US" sz="2800" spc="-36" dirty="0">
              <a:solidFill>
                <a:srgbClr val="000000"/>
              </a:solidFill>
              <a:latin typeface="Arial" panose="020B0604020202020204" pitchFamily="34" charset="0"/>
              <a:cs typeface="Arial" panose="020B0604020202020204" pitchFamily="34" charset="0"/>
            </a:endParaRPr>
          </a:p>
        </p:txBody>
      </p:sp>
      <p:sp>
        <p:nvSpPr>
          <p:cNvPr id="8" name="TextBox 8"/>
          <p:cNvSpPr txBox="1"/>
          <p:nvPr/>
        </p:nvSpPr>
        <p:spPr>
          <a:xfrm>
            <a:off x="1524000" y="1006560"/>
            <a:ext cx="8280738" cy="709746"/>
          </a:xfrm>
          <a:prstGeom prst="rect">
            <a:avLst/>
          </a:prstGeom>
        </p:spPr>
        <p:txBody>
          <a:bodyPr lIns="0" tIns="0" rIns="0" bIns="0" rtlCol="0" anchor="t">
            <a:spAutoFit/>
          </a:bodyPr>
          <a:lstStyle/>
          <a:p>
            <a:pPr>
              <a:lnSpc>
                <a:spcPts val="5449"/>
              </a:lnSpc>
            </a:pPr>
            <a:r>
              <a:rPr lang="ro-RO" sz="6410" b="1" dirty="0">
                <a:solidFill>
                  <a:srgbClr val="000000"/>
                </a:solidFill>
                <a:latin typeface="Georgia" panose="02040502050405020303" pitchFamily="18" charset="0"/>
              </a:rPr>
              <a:t>Referințe: </a:t>
            </a:r>
            <a:endParaRPr lang="en-US" sz="6410" b="1" dirty="0">
              <a:solidFill>
                <a:srgbClr val="000000"/>
              </a:solidFill>
              <a:latin typeface="Georgia" panose="02040502050405020303" pitchFamily="18" charset="0"/>
            </a:endParaRPr>
          </a:p>
        </p:txBody>
      </p:sp>
      <p:pic>
        <p:nvPicPr>
          <p:cNvPr id="9" name="Picture 9"/>
          <p:cNvPicPr>
            <a:picLocks noChangeAspect="1"/>
          </p:cNvPicPr>
          <p:nvPr/>
        </p:nvPicPr>
        <p:blipFill>
          <a:blip r:embed="rId17"/>
          <a:srcRect/>
          <a:stretch>
            <a:fillRect/>
          </a:stretch>
        </p:blipFill>
        <p:spPr>
          <a:xfrm>
            <a:off x="7870030" y="9245916"/>
            <a:ext cx="3710720" cy="779251"/>
          </a:xfrm>
          <a:prstGeom prst="rect">
            <a:avLst/>
          </a:prstGeom>
        </p:spPr>
      </p:pic>
      <p:grpSp>
        <p:nvGrpSpPr>
          <p:cNvPr id="10" name="Group 10"/>
          <p:cNvGrpSpPr/>
          <p:nvPr/>
        </p:nvGrpSpPr>
        <p:grpSpPr>
          <a:xfrm>
            <a:off x="-906316" y="8854448"/>
            <a:ext cx="2900572" cy="807705"/>
            <a:chOff x="0" y="0"/>
            <a:chExt cx="3867430" cy="1076939"/>
          </a:xfrm>
        </p:grpSpPr>
        <p:pic>
          <p:nvPicPr>
            <p:cNvPr id="11" name="Picture 11"/>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0" y="0"/>
              <a:ext cx="3867430" cy="618789"/>
            </a:xfrm>
            <a:prstGeom prst="rect">
              <a:avLst/>
            </a:prstGeom>
          </p:spPr>
        </p:pic>
        <p:pic>
          <p:nvPicPr>
            <p:cNvPr id="12" name="Picture 12"/>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0" y="458151"/>
              <a:ext cx="3867430" cy="618789"/>
            </a:xfrm>
            <a:prstGeom prst="rect">
              <a:avLst/>
            </a:prstGeom>
          </p:spPr>
        </p:pic>
      </p:gr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sp>
        <p:nvSpPr>
          <p:cNvPr id="2" name="TextBox 2"/>
          <p:cNvSpPr txBox="1"/>
          <p:nvPr/>
        </p:nvSpPr>
        <p:spPr>
          <a:xfrm>
            <a:off x="2830888" y="4005165"/>
            <a:ext cx="12325712" cy="1618841"/>
          </a:xfrm>
          <a:prstGeom prst="rect">
            <a:avLst/>
          </a:prstGeom>
        </p:spPr>
        <p:txBody>
          <a:bodyPr lIns="0" tIns="0" rIns="0" bIns="0" rtlCol="0" anchor="t">
            <a:spAutoFit/>
          </a:bodyPr>
          <a:lstStyle/>
          <a:p>
            <a:pPr algn="ctr">
              <a:lnSpc>
                <a:spcPts val="12486"/>
              </a:lnSpc>
            </a:pPr>
            <a:r>
              <a:rPr lang="ro-RO" sz="14030" dirty="0">
                <a:solidFill>
                  <a:srgbClr val="000000"/>
                </a:solidFill>
                <a:latin typeface="Georgia" panose="02040502050405020303" pitchFamily="18" charset="0"/>
              </a:rPr>
              <a:t>Vă mulțumim!</a:t>
            </a:r>
            <a:endParaRPr lang="en-US" sz="14030" dirty="0">
              <a:solidFill>
                <a:srgbClr val="000000"/>
              </a:solidFill>
              <a:latin typeface="Georgia" panose="02040502050405020303" pitchFamily="18" charset="0"/>
            </a:endParaRPr>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52805">
            <a:off x="5778439" y="-2562204"/>
            <a:ext cx="5364129" cy="5364129"/>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67879">
            <a:off x="15048952" y="6594634"/>
            <a:ext cx="5721823" cy="5669807"/>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196164">
            <a:off x="-4478873" y="6861709"/>
            <a:ext cx="11622266" cy="12388074"/>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228850">
            <a:off x="14026237" y="-3786037"/>
            <a:ext cx="6836042" cy="6773896"/>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9014864">
            <a:off x="-336415" y="7596737"/>
            <a:ext cx="5099239" cy="1965525"/>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46191" y="-1794241"/>
            <a:ext cx="3334026" cy="3588482"/>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3878502" y="8579500"/>
            <a:ext cx="2556197" cy="2751289"/>
          </a:xfrm>
          <a:prstGeom prst="rect">
            <a:avLst/>
          </a:prstGeom>
        </p:spPr>
      </p:pic>
      <p:pic>
        <p:nvPicPr>
          <p:cNvPr id="10" name="Picture 10"/>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185502">
            <a:off x="-3202910" y="120674"/>
            <a:ext cx="4352147" cy="4346443"/>
          </a:xfrm>
          <a:prstGeom prst="rect">
            <a:avLst/>
          </a:prstGeom>
        </p:spPr>
      </p:pic>
      <p:pic>
        <p:nvPicPr>
          <p:cNvPr id="11" name="Picture 11"/>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7379619">
            <a:off x="3992986" y="9104884"/>
            <a:ext cx="5810576" cy="5802961"/>
          </a:xfrm>
          <a:prstGeom prst="rect">
            <a:avLst/>
          </a:prstGeom>
        </p:spPr>
      </p:pic>
      <p:pic>
        <p:nvPicPr>
          <p:cNvPr id="12" name="Picture 12"/>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6632729">
            <a:off x="16634531" y="823224"/>
            <a:ext cx="4881157" cy="4874760"/>
          </a:xfrm>
          <a:prstGeom prst="rect">
            <a:avLst/>
          </a:prstGeom>
        </p:spPr>
      </p:pic>
      <p:grpSp>
        <p:nvGrpSpPr>
          <p:cNvPr id="13" name="Group 13"/>
          <p:cNvGrpSpPr/>
          <p:nvPr/>
        </p:nvGrpSpPr>
        <p:grpSpPr>
          <a:xfrm>
            <a:off x="14267800" y="1219491"/>
            <a:ext cx="2900572" cy="807705"/>
            <a:chOff x="0" y="0"/>
            <a:chExt cx="3867430" cy="1076939"/>
          </a:xfrm>
        </p:grpSpPr>
        <p:pic>
          <p:nvPicPr>
            <p:cNvPr id="14" name="Picture 14"/>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0" y="0"/>
              <a:ext cx="3867430" cy="618789"/>
            </a:xfrm>
            <a:prstGeom prst="rect">
              <a:avLst/>
            </a:prstGeom>
          </p:spPr>
        </p:pic>
        <p:pic>
          <p:nvPicPr>
            <p:cNvPr id="15" name="Picture 15"/>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0" y="458151"/>
              <a:ext cx="3867430" cy="618789"/>
            </a:xfrm>
            <a:prstGeom prst="rect">
              <a:avLst/>
            </a:prstGeom>
          </p:spPr>
        </p:pic>
      </p:grpSp>
      <p:sp>
        <p:nvSpPr>
          <p:cNvPr id="16" name="TextBox 16"/>
          <p:cNvSpPr txBox="1"/>
          <p:nvPr/>
        </p:nvSpPr>
        <p:spPr>
          <a:xfrm>
            <a:off x="5036420" y="5624006"/>
            <a:ext cx="8215159" cy="1326389"/>
          </a:xfrm>
          <a:prstGeom prst="rect">
            <a:avLst/>
          </a:prstGeom>
        </p:spPr>
        <p:txBody>
          <a:bodyPr wrap="square" lIns="0" tIns="0" rIns="0" bIns="0" rtlCol="0" anchor="t">
            <a:spAutoFit/>
          </a:bodyPr>
          <a:lstStyle/>
          <a:p>
            <a:pPr algn="ctr">
              <a:lnSpc>
                <a:spcPts val="11295"/>
              </a:lnSpc>
              <a:spcBef>
                <a:spcPct val="0"/>
              </a:spcBef>
            </a:pPr>
            <a:r>
              <a:rPr lang="en-US" sz="8068" dirty="0">
                <a:solidFill>
                  <a:srgbClr val="04989E"/>
                </a:solidFill>
                <a:latin typeface="Georgia" panose="02040502050405020303" pitchFamily="18" charset="0"/>
              </a:rPr>
              <a:t>@Regio.Digi.Hub </a:t>
            </a:r>
          </a:p>
        </p:txBody>
      </p:sp>
      <p:pic>
        <p:nvPicPr>
          <p:cNvPr id="17" name="Picture 17"/>
          <p:cNvPicPr>
            <a:picLocks noChangeAspect="1"/>
          </p:cNvPicPr>
          <p:nvPr/>
        </p:nvPicPr>
        <p:blipFill>
          <a:blip r:embed="rId22"/>
          <a:srcRect/>
          <a:stretch>
            <a:fillRect/>
          </a:stretch>
        </p:blipFill>
        <p:spPr>
          <a:xfrm>
            <a:off x="7555793" y="9258300"/>
            <a:ext cx="3710720" cy="779251"/>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sp>
        <p:nvSpPr>
          <p:cNvPr id="2" name="TextBox 2"/>
          <p:cNvSpPr txBox="1"/>
          <p:nvPr/>
        </p:nvSpPr>
        <p:spPr>
          <a:xfrm>
            <a:off x="5796877" y="1834105"/>
            <a:ext cx="4684714" cy="528991"/>
          </a:xfrm>
          <a:prstGeom prst="rect">
            <a:avLst/>
          </a:prstGeom>
        </p:spPr>
        <p:txBody>
          <a:bodyPr lIns="0" tIns="0" rIns="0" bIns="0" rtlCol="0" anchor="t">
            <a:spAutoFit/>
          </a:bodyPr>
          <a:lstStyle/>
          <a:p>
            <a:pPr>
              <a:lnSpc>
                <a:spcPts val="4534"/>
              </a:lnSpc>
            </a:pPr>
            <a:r>
              <a:rPr lang="ro-RO" sz="3000" b="1" spc="-48" dirty="0">
                <a:solidFill>
                  <a:srgbClr val="000000"/>
                </a:solidFill>
                <a:latin typeface="Georgia" panose="02040502050405020303" pitchFamily="18" charset="0"/>
              </a:rPr>
              <a:t>Introducere</a:t>
            </a:r>
            <a:endParaRPr lang="en-US" sz="3000" b="1" spc="-48" dirty="0">
              <a:solidFill>
                <a:srgbClr val="000000"/>
              </a:solidFill>
              <a:latin typeface="Georgia" panose="02040502050405020303" pitchFamily="18" charset="0"/>
            </a:endParaRPr>
          </a:p>
        </p:txBody>
      </p:sp>
      <p:sp>
        <p:nvSpPr>
          <p:cNvPr id="3" name="TextBox 3"/>
          <p:cNvSpPr txBox="1"/>
          <p:nvPr/>
        </p:nvSpPr>
        <p:spPr>
          <a:xfrm>
            <a:off x="5774754" y="3678236"/>
            <a:ext cx="10620272" cy="528991"/>
          </a:xfrm>
          <a:prstGeom prst="rect">
            <a:avLst/>
          </a:prstGeom>
        </p:spPr>
        <p:txBody>
          <a:bodyPr wrap="square" lIns="0" tIns="0" rIns="0" bIns="0" rtlCol="0" anchor="t">
            <a:spAutoFit/>
          </a:bodyPr>
          <a:lstStyle/>
          <a:p>
            <a:pPr>
              <a:lnSpc>
                <a:spcPts val="4534"/>
              </a:lnSpc>
            </a:pPr>
            <a:r>
              <a:rPr lang="ro-RO" sz="3000" b="1" spc="-48" dirty="0">
                <a:solidFill>
                  <a:srgbClr val="000000"/>
                </a:solidFill>
                <a:latin typeface="Georgia" panose="02040502050405020303" pitchFamily="18" charset="0"/>
              </a:rPr>
              <a:t>Cum să devii un individ cu abilități în formă de T</a:t>
            </a:r>
            <a:endParaRPr lang="en-US" sz="3000" spc="-48" dirty="0">
              <a:solidFill>
                <a:srgbClr val="000000"/>
              </a:solidFill>
              <a:latin typeface="Georgia" panose="02040502050405020303" pitchFamily="18" charset="0"/>
            </a:endParaRPr>
          </a:p>
        </p:txBody>
      </p:sp>
      <p:sp>
        <p:nvSpPr>
          <p:cNvPr id="4" name="TextBox 4"/>
          <p:cNvSpPr txBox="1"/>
          <p:nvPr/>
        </p:nvSpPr>
        <p:spPr>
          <a:xfrm>
            <a:off x="5774754" y="5579269"/>
            <a:ext cx="12139396" cy="1098955"/>
          </a:xfrm>
          <a:prstGeom prst="rect">
            <a:avLst/>
          </a:prstGeom>
        </p:spPr>
        <p:txBody>
          <a:bodyPr wrap="square" lIns="0" tIns="0" rIns="0" bIns="0" rtlCol="0" anchor="t">
            <a:spAutoFit/>
          </a:bodyPr>
          <a:lstStyle/>
          <a:p>
            <a:pPr>
              <a:lnSpc>
                <a:spcPts val="4534"/>
              </a:lnSpc>
            </a:pPr>
            <a:r>
              <a:rPr lang="ro-RO" sz="3000" b="1" spc="-48" dirty="0">
                <a:solidFill>
                  <a:srgbClr val="000000"/>
                </a:solidFill>
                <a:latin typeface="Georgia" panose="02040502050405020303" pitchFamily="18" charset="0"/>
              </a:rPr>
              <a:t>CAPITOLUL 4</a:t>
            </a:r>
            <a:r>
              <a:rPr lang="en-US" sz="3000" spc="-48" dirty="0">
                <a:solidFill>
                  <a:srgbClr val="000000"/>
                </a:solidFill>
                <a:latin typeface="Georgia" panose="02040502050405020303" pitchFamily="18" charset="0"/>
              </a:rPr>
              <a:t>: </a:t>
            </a:r>
            <a:r>
              <a:rPr lang="ro-RO" sz="3000" spc="-48" dirty="0">
                <a:solidFill>
                  <a:srgbClr val="000000"/>
                </a:solidFill>
                <a:latin typeface="Georgia" panose="02040502050405020303" pitchFamily="18" charset="0"/>
              </a:rPr>
              <a:t>Identificarea elementelor comune între nișele de specializare inteligentă ale fiecărui sector și provocările regionale majore</a:t>
            </a:r>
            <a:endParaRPr lang="en-US" sz="3000" spc="-48" dirty="0">
              <a:solidFill>
                <a:srgbClr val="000000"/>
              </a:solidFill>
              <a:latin typeface="Georgia" panose="02040502050405020303" pitchFamily="18" charset="0"/>
            </a:endParaRPr>
          </a:p>
        </p:txBody>
      </p:sp>
      <p:sp>
        <p:nvSpPr>
          <p:cNvPr id="5" name="TextBox 5"/>
          <p:cNvSpPr txBox="1"/>
          <p:nvPr/>
        </p:nvSpPr>
        <p:spPr>
          <a:xfrm>
            <a:off x="5831290" y="2680438"/>
            <a:ext cx="10620272" cy="528991"/>
          </a:xfrm>
          <a:prstGeom prst="rect">
            <a:avLst/>
          </a:prstGeom>
        </p:spPr>
        <p:txBody>
          <a:bodyPr wrap="square" lIns="0" tIns="0" rIns="0" bIns="0" rtlCol="0" anchor="t">
            <a:spAutoFit/>
          </a:bodyPr>
          <a:lstStyle/>
          <a:p>
            <a:pPr>
              <a:lnSpc>
                <a:spcPts val="4534"/>
              </a:lnSpc>
            </a:pPr>
            <a:r>
              <a:rPr lang="ro-RO" sz="3000" b="1" spc="-48" dirty="0">
                <a:solidFill>
                  <a:srgbClr val="000000"/>
                </a:solidFill>
                <a:latin typeface="Georgia" panose="02040502050405020303" pitchFamily="18" charset="0"/>
              </a:rPr>
              <a:t>Abilitățile în formă de T</a:t>
            </a:r>
            <a:endParaRPr lang="en-US" sz="3000" spc="-48" dirty="0">
              <a:solidFill>
                <a:srgbClr val="000000"/>
              </a:solidFill>
              <a:latin typeface="Georgia" panose="02040502050405020303" pitchFamily="18" charset="0"/>
            </a:endParaRPr>
          </a:p>
        </p:txBody>
      </p:sp>
      <p:sp>
        <p:nvSpPr>
          <p:cNvPr id="6" name="TextBox 6"/>
          <p:cNvSpPr txBox="1"/>
          <p:nvPr/>
        </p:nvSpPr>
        <p:spPr>
          <a:xfrm>
            <a:off x="5798436" y="4662303"/>
            <a:ext cx="10620272" cy="528991"/>
          </a:xfrm>
          <a:prstGeom prst="rect">
            <a:avLst/>
          </a:prstGeom>
        </p:spPr>
        <p:txBody>
          <a:bodyPr wrap="square" lIns="0" tIns="0" rIns="0" bIns="0" rtlCol="0" anchor="t">
            <a:spAutoFit/>
          </a:bodyPr>
          <a:lstStyle/>
          <a:p>
            <a:pPr>
              <a:lnSpc>
                <a:spcPts val="4534"/>
              </a:lnSpc>
            </a:pPr>
            <a:r>
              <a:rPr lang="ro-RO" sz="3000" b="1" spc="-48" dirty="0">
                <a:solidFill>
                  <a:srgbClr val="000000"/>
                </a:solidFill>
                <a:latin typeface="Georgia" panose="02040502050405020303" pitchFamily="18" charset="0"/>
              </a:rPr>
              <a:t>Conceperea soluțiilor inteligente</a:t>
            </a:r>
            <a:endParaRPr lang="en-US" sz="3000" spc="-48" dirty="0">
              <a:solidFill>
                <a:srgbClr val="000000"/>
              </a:solidFill>
              <a:latin typeface="Georgia" panose="02040502050405020303" pitchFamily="18" charset="0"/>
            </a:endParaRPr>
          </a:p>
        </p:txBody>
      </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947194">
            <a:off x="6660949" y="7876457"/>
            <a:ext cx="5364129" cy="5364129"/>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632120">
            <a:off x="-2174154" y="-1705919"/>
            <a:ext cx="5721823" cy="5669807"/>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6603835">
            <a:off x="5295880" y="-10406627"/>
            <a:ext cx="11622266" cy="12388074"/>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800000">
            <a:off x="15414085" y="8264626"/>
            <a:ext cx="3334026" cy="3588482"/>
          </a:xfrm>
          <a:prstGeom prst="rect">
            <a:avLst/>
          </a:prstGeom>
        </p:spPr>
      </p:pic>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0800000">
            <a:off x="2161922" y="-772267"/>
            <a:ext cx="2556197" cy="2751289"/>
          </a:xfrm>
          <a:prstGeom prst="rect">
            <a:avLst/>
          </a:prstGeom>
        </p:spPr>
      </p:pic>
      <p:pic>
        <p:nvPicPr>
          <p:cNvPr id="13" name="Picture 13"/>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9614497">
            <a:off x="17447384" y="6091404"/>
            <a:ext cx="4352147" cy="4346443"/>
          </a:xfrm>
          <a:prstGeom prst="rect">
            <a:avLst/>
          </a:prstGeom>
        </p:spPr>
      </p:pic>
      <p:pic>
        <p:nvPicPr>
          <p:cNvPr id="14" name="Picture 14"/>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3420380">
            <a:off x="5570971" y="-4349323"/>
            <a:ext cx="5810576" cy="5802961"/>
          </a:xfrm>
          <a:prstGeom prst="rect">
            <a:avLst/>
          </a:prstGeom>
        </p:spPr>
      </p:pic>
      <p:sp>
        <p:nvSpPr>
          <p:cNvPr id="15" name="TextBox 15"/>
          <p:cNvSpPr txBox="1"/>
          <p:nvPr/>
        </p:nvSpPr>
        <p:spPr>
          <a:xfrm>
            <a:off x="1160102" y="5050278"/>
            <a:ext cx="8280738" cy="692497"/>
          </a:xfrm>
          <a:prstGeom prst="rect">
            <a:avLst/>
          </a:prstGeom>
        </p:spPr>
        <p:txBody>
          <a:bodyPr lIns="0" tIns="0" rIns="0" bIns="0" rtlCol="0" anchor="t">
            <a:spAutoFit/>
          </a:bodyPr>
          <a:lstStyle/>
          <a:p>
            <a:pPr>
              <a:lnSpc>
                <a:spcPts val="5449"/>
              </a:lnSpc>
            </a:pPr>
            <a:r>
              <a:rPr lang="ro-RO" sz="4800" b="1" dirty="0">
                <a:solidFill>
                  <a:srgbClr val="000000"/>
                </a:solidFill>
                <a:latin typeface="Georgia" panose="02040502050405020303" pitchFamily="18" charset="0"/>
              </a:rPr>
              <a:t>Cuprins</a:t>
            </a:r>
            <a:endParaRPr lang="en-US" sz="4800" b="1" dirty="0">
              <a:solidFill>
                <a:srgbClr val="000000"/>
              </a:solidFill>
              <a:latin typeface="Georgia" panose="02040502050405020303" pitchFamily="18" charset="0"/>
            </a:endParaRPr>
          </a:p>
        </p:txBody>
      </p:sp>
      <p:sp>
        <p:nvSpPr>
          <p:cNvPr id="16" name="TextBox 16"/>
          <p:cNvSpPr txBox="1"/>
          <p:nvPr/>
        </p:nvSpPr>
        <p:spPr>
          <a:xfrm>
            <a:off x="5013066" y="1638300"/>
            <a:ext cx="1079688" cy="637290"/>
          </a:xfrm>
          <a:prstGeom prst="rect">
            <a:avLst/>
          </a:prstGeom>
        </p:spPr>
        <p:txBody>
          <a:bodyPr lIns="0" tIns="0" rIns="0" bIns="0" rtlCol="0" anchor="t">
            <a:spAutoFit/>
          </a:bodyPr>
          <a:lstStyle/>
          <a:p>
            <a:pPr>
              <a:lnSpc>
                <a:spcPts val="5654"/>
              </a:lnSpc>
            </a:pPr>
            <a:r>
              <a:rPr lang="en-US" sz="3000" spc="-60" dirty="0">
                <a:solidFill>
                  <a:srgbClr val="000000"/>
                </a:solidFill>
                <a:latin typeface="Georgia" panose="02040502050405020303" pitchFamily="18" charset="0"/>
              </a:rPr>
              <a:t>01</a:t>
            </a:r>
          </a:p>
        </p:txBody>
      </p:sp>
      <p:sp>
        <p:nvSpPr>
          <p:cNvPr id="17" name="TextBox 17"/>
          <p:cNvSpPr txBox="1"/>
          <p:nvPr/>
        </p:nvSpPr>
        <p:spPr>
          <a:xfrm>
            <a:off x="5013066" y="2476500"/>
            <a:ext cx="1079688" cy="637290"/>
          </a:xfrm>
          <a:prstGeom prst="rect">
            <a:avLst/>
          </a:prstGeom>
        </p:spPr>
        <p:txBody>
          <a:bodyPr lIns="0" tIns="0" rIns="0" bIns="0" rtlCol="0" anchor="t">
            <a:spAutoFit/>
          </a:bodyPr>
          <a:lstStyle/>
          <a:p>
            <a:pPr>
              <a:lnSpc>
                <a:spcPts val="5654"/>
              </a:lnSpc>
            </a:pPr>
            <a:r>
              <a:rPr lang="en-US" sz="3000" spc="-60" dirty="0">
                <a:solidFill>
                  <a:srgbClr val="000000"/>
                </a:solidFill>
                <a:latin typeface="Georgia" panose="02040502050405020303" pitchFamily="18" charset="0"/>
              </a:rPr>
              <a:t>02</a:t>
            </a:r>
          </a:p>
        </p:txBody>
      </p:sp>
      <p:sp>
        <p:nvSpPr>
          <p:cNvPr id="18" name="TextBox 18"/>
          <p:cNvSpPr txBox="1"/>
          <p:nvPr/>
        </p:nvSpPr>
        <p:spPr>
          <a:xfrm>
            <a:off x="5013066" y="3467100"/>
            <a:ext cx="1079688" cy="637290"/>
          </a:xfrm>
          <a:prstGeom prst="rect">
            <a:avLst/>
          </a:prstGeom>
        </p:spPr>
        <p:txBody>
          <a:bodyPr lIns="0" tIns="0" rIns="0" bIns="0" rtlCol="0" anchor="t">
            <a:spAutoFit/>
          </a:bodyPr>
          <a:lstStyle/>
          <a:p>
            <a:pPr>
              <a:lnSpc>
                <a:spcPts val="5654"/>
              </a:lnSpc>
            </a:pPr>
            <a:r>
              <a:rPr lang="en-US" sz="3000" spc="-60" dirty="0">
                <a:solidFill>
                  <a:srgbClr val="000000"/>
                </a:solidFill>
                <a:latin typeface="Georgia" panose="02040502050405020303" pitchFamily="18" charset="0"/>
              </a:rPr>
              <a:t>03</a:t>
            </a:r>
          </a:p>
        </p:txBody>
      </p:sp>
      <p:sp>
        <p:nvSpPr>
          <p:cNvPr id="19" name="TextBox 19"/>
          <p:cNvSpPr txBox="1"/>
          <p:nvPr/>
        </p:nvSpPr>
        <p:spPr>
          <a:xfrm>
            <a:off x="5013066" y="4529178"/>
            <a:ext cx="1079688" cy="637290"/>
          </a:xfrm>
          <a:prstGeom prst="rect">
            <a:avLst/>
          </a:prstGeom>
        </p:spPr>
        <p:txBody>
          <a:bodyPr lIns="0" tIns="0" rIns="0" bIns="0" rtlCol="0" anchor="t">
            <a:spAutoFit/>
          </a:bodyPr>
          <a:lstStyle/>
          <a:p>
            <a:pPr>
              <a:lnSpc>
                <a:spcPts val="5654"/>
              </a:lnSpc>
            </a:pPr>
            <a:r>
              <a:rPr lang="en-US" sz="3000" spc="-60" dirty="0">
                <a:solidFill>
                  <a:srgbClr val="000000"/>
                </a:solidFill>
                <a:latin typeface="Georgia" panose="02040502050405020303" pitchFamily="18" charset="0"/>
              </a:rPr>
              <a:t>04</a:t>
            </a:r>
          </a:p>
        </p:txBody>
      </p:sp>
      <p:sp>
        <p:nvSpPr>
          <p:cNvPr id="20" name="TextBox 20"/>
          <p:cNvSpPr txBox="1"/>
          <p:nvPr/>
        </p:nvSpPr>
        <p:spPr>
          <a:xfrm>
            <a:off x="5013066" y="5434129"/>
            <a:ext cx="1079688" cy="637290"/>
          </a:xfrm>
          <a:prstGeom prst="rect">
            <a:avLst/>
          </a:prstGeom>
        </p:spPr>
        <p:txBody>
          <a:bodyPr lIns="0" tIns="0" rIns="0" bIns="0" rtlCol="0" anchor="t">
            <a:spAutoFit/>
          </a:bodyPr>
          <a:lstStyle/>
          <a:p>
            <a:pPr>
              <a:lnSpc>
                <a:spcPts val="5654"/>
              </a:lnSpc>
            </a:pPr>
            <a:r>
              <a:rPr lang="en-US" sz="3000" spc="-60" dirty="0">
                <a:solidFill>
                  <a:srgbClr val="000000"/>
                </a:solidFill>
                <a:latin typeface="Georgia" panose="02040502050405020303" pitchFamily="18" charset="0"/>
              </a:rPr>
              <a:t>05</a:t>
            </a:r>
          </a:p>
        </p:txBody>
      </p:sp>
      <p:sp>
        <p:nvSpPr>
          <p:cNvPr id="21" name="TextBox 21"/>
          <p:cNvSpPr txBox="1"/>
          <p:nvPr/>
        </p:nvSpPr>
        <p:spPr>
          <a:xfrm>
            <a:off x="5013066" y="6876320"/>
            <a:ext cx="1079688" cy="637290"/>
          </a:xfrm>
          <a:prstGeom prst="rect">
            <a:avLst/>
          </a:prstGeom>
        </p:spPr>
        <p:txBody>
          <a:bodyPr lIns="0" tIns="0" rIns="0" bIns="0" rtlCol="0" anchor="t">
            <a:spAutoFit/>
          </a:bodyPr>
          <a:lstStyle/>
          <a:p>
            <a:pPr>
              <a:lnSpc>
                <a:spcPts val="5654"/>
              </a:lnSpc>
            </a:pPr>
            <a:r>
              <a:rPr lang="en-US" sz="3000" spc="-60" dirty="0">
                <a:solidFill>
                  <a:srgbClr val="000000"/>
                </a:solidFill>
                <a:latin typeface="Georgia" panose="02040502050405020303" pitchFamily="18" charset="0"/>
              </a:rPr>
              <a:t>06</a:t>
            </a:r>
          </a:p>
        </p:txBody>
      </p:sp>
      <p:pic>
        <p:nvPicPr>
          <p:cNvPr id="22" name="Picture 22"/>
          <p:cNvPicPr>
            <a:picLocks noChangeAspect="1"/>
          </p:cNvPicPr>
          <p:nvPr/>
        </p:nvPicPr>
        <p:blipFill>
          <a:blip r:embed="rId16"/>
          <a:srcRect/>
          <a:stretch>
            <a:fillRect/>
          </a:stretch>
        </p:blipFill>
        <p:spPr>
          <a:xfrm>
            <a:off x="16418708" y="0"/>
            <a:ext cx="1869292" cy="1869292"/>
          </a:xfrm>
          <a:prstGeom prst="rect">
            <a:avLst/>
          </a:prstGeom>
        </p:spPr>
      </p:pic>
      <p:pic>
        <p:nvPicPr>
          <p:cNvPr id="23" name="Picture 23"/>
          <p:cNvPicPr>
            <a:picLocks noChangeAspect="1"/>
          </p:cNvPicPr>
          <p:nvPr/>
        </p:nvPicPr>
        <p:blipFill>
          <a:blip r:embed="rId17"/>
          <a:srcRect/>
          <a:stretch>
            <a:fillRect/>
          </a:stretch>
        </p:blipFill>
        <p:spPr>
          <a:xfrm>
            <a:off x="7870030" y="9245916"/>
            <a:ext cx="3710720" cy="779251"/>
          </a:xfrm>
          <a:prstGeom prst="rect">
            <a:avLst/>
          </a:prstGeom>
        </p:spPr>
      </p:pic>
      <p:sp>
        <p:nvSpPr>
          <p:cNvPr id="7" name="TextBox 7"/>
          <p:cNvSpPr txBox="1"/>
          <p:nvPr/>
        </p:nvSpPr>
        <p:spPr>
          <a:xfrm>
            <a:off x="5798436" y="7004785"/>
            <a:ext cx="11042393" cy="1098955"/>
          </a:xfrm>
          <a:prstGeom prst="rect">
            <a:avLst/>
          </a:prstGeom>
        </p:spPr>
        <p:txBody>
          <a:bodyPr wrap="square" lIns="0" tIns="0" rIns="0" bIns="0" rtlCol="0" anchor="t">
            <a:spAutoFit/>
          </a:bodyPr>
          <a:lstStyle/>
          <a:p>
            <a:pPr>
              <a:lnSpc>
                <a:spcPts val="4534"/>
              </a:lnSpc>
            </a:pPr>
            <a:r>
              <a:rPr lang="ro-RO" sz="3000" b="1" spc="-48" dirty="0">
                <a:solidFill>
                  <a:srgbClr val="000000"/>
                </a:solidFill>
                <a:latin typeface="Georgia" panose="02040502050405020303" pitchFamily="18" charset="0"/>
              </a:rPr>
              <a:t>CAPITOLUL 5</a:t>
            </a:r>
            <a:r>
              <a:rPr lang="en-US" sz="3000" spc="-48" dirty="0">
                <a:solidFill>
                  <a:srgbClr val="000000"/>
                </a:solidFill>
                <a:latin typeface="Georgia" panose="02040502050405020303" pitchFamily="18" charset="0"/>
              </a:rPr>
              <a:t>: </a:t>
            </a:r>
            <a:r>
              <a:rPr lang="ro-RO" sz="3000" spc="-48" dirty="0">
                <a:solidFill>
                  <a:srgbClr val="000000"/>
                </a:solidFill>
                <a:latin typeface="Georgia" panose="02040502050405020303" pitchFamily="18" charset="0"/>
              </a:rPr>
              <a:t>Dezvoltarea abilităților inteligente: </a:t>
            </a:r>
            <a:r>
              <a:rPr lang="en-US" sz="3000" spc="-48" dirty="0" err="1">
                <a:solidFill>
                  <a:srgbClr val="000000"/>
                </a:solidFill>
                <a:latin typeface="Georgia" panose="02040502050405020303" pitchFamily="18" charset="0"/>
              </a:rPr>
              <a:t>abilitățile</a:t>
            </a:r>
            <a:r>
              <a:rPr lang="en-US" sz="3000" spc="-48" dirty="0">
                <a:solidFill>
                  <a:srgbClr val="000000"/>
                </a:solidFill>
                <a:latin typeface="Georgia" panose="02040502050405020303" pitchFamily="18" charset="0"/>
              </a:rPr>
              <a:t> </a:t>
            </a:r>
            <a:r>
              <a:rPr lang="en-US" sz="3000" spc="-48" dirty="0" err="1">
                <a:solidFill>
                  <a:srgbClr val="000000"/>
                </a:solidFill>
                <a:latin typeface="Georgia" panose="02040502050405020303" pitchFamily="18" charset="0"/>
              </a:rPr>
              <a:t>în</a:t>
            </a:r>
            <a:r>
              <a:rPr lang="en-US" sz="3000" spc="-48" dirty="0">
                <a:solidFill>
                  <a:srgbClr val="000000"/>
                </a:solidFill>
                <a:latin typeface="Georgia" panose="02040502050405020303" pitchFamily="18" charset="0"/>
              </a:rPr>
              <a:t> </a:t>
            </a:r>
            <a:r>
              <a:rPr lang="en-US" sz="3000" spc="-48" dirty="0" err="1">
                <a:solidFill>
                  <a:srgbClr val="000000"/>
                </a:solidFill>
                <a:latin typeface="Georgia" panose="02040502050405020303" pitchFamily="18" charset="0"/>
              </a:rPr>
              <a:t>formă</a:t>
            </a:r>
            <a:r>
              <a:rPr lang="en-US" sz="3000" spc="-48" dirty="0">
                <a:solidFill>
                  <a:srgbClr val="000000"/>
                </a:solidFill>
                <a:latin typeface="Georgia" panose="02040502050405020303" pitchFamily="18" charset="0"/>
              </a:rPr>
              <a:t> de T, </a:t>
            </a:r>
            <a:r>
              <a:rPr lang="en-US" sz="3000" spc="-48" dirty="0" err="1">
                <a:solidFill>
                  <a:srgbClr val="000000"/>
                </a:solidFill>
                <a:latin typeface="Georgia" panose="02040502050405020303" pitchFamily="18" charset="0"/>
              </a:rPr>
              <a:t>gândirea</a:t>
            </a:r>
            <a:r>
              <a:rPr lang="en-US" sz="3000" spc="-48" dirty="0">
                <a:solidFill>
                  <a:srgbClr val="000000"/>
                </a:solidFill>
                <a:latin typeface="Georgia" panose="02040502050405020303" pitchFamily="18" charset="0"/>
              </a:rPr>
              <a:t> </a:t>
            </a:r>
            <a:r>
              <a:rPr lang="ro-RO" sz="3000" spc="-48" dirty="0">
                <a:solidFill>
                  <a:srgbClr val="000000"/>
                </a:solidFill>
                <a:latin typeface="Georgia" panose="02040502050405020303" pitchFamily="18" charset="0"/>
              </a:rPr>
              <a:t>inteligentă la soluții</a:t>
            </a:r>
            <a:r>
              <a:rPr lang="en-US" sz="3000" spc="-48" dirty="0">
                <a:solidFill>
                  <a:srgbClr val="000000"/>
                </a:solidFill>
                <a:latin typeface="Georgia" panose="02040502050405020303" pitchFamily="18" charset="0"/>
              </a:rPr>
              <a:t>, </a:t>
            </a:r>
            <a:r>
              <a:rPr lang="en-US" sz="3000" spc="-48" dirty="0" err="1">
                <a:solidFill>
                  <a:srgbClr val="000000"/>
                </a:solidFill>
                <a:latin typeface="Georgia" panose="02040502050405020303" pitchFamily="18" charset="0"/>
              </a:rPr>
              <a:t>planificarea</a:t>
            </a:r>
            <a:r>
              <a:rPr lang="en-US" sz="3000" spc="-48" dirty="0">
                <a:solidFill>
                  <a:srgbClr val="000000"/>
                </a:solidFill>
                <a:latin typeface="Georgia" panose="02040502050405020303" pitchFamily="18" charset="0"/>
              </a:rPr>
              <a:t> </a:t>
            </a:r>
            <a:r>
              <a:rPr lang="en-US" sz="3000" spc="-48" dirty="0" err="1">
                <a:solidFill>
                  <a:srgbClr val="000000"/>
                </a:solidFill>
                <a:latin typeface="Georgia" panose="02040502050405020303" pitchFamily="18" charset="0"/>
              </a:rPr>
              <a:t>inteligentă</a:t>
            </a:r>
            <a:endParaRPr lang="en-US" sz="3000" spc="-48" dirty="0">
              <a:solidFill>
                <a:srgbClr val="000000"/>
              </a:solidFill>
              <a:latin typeface="Georgia" panose="02040502050405020303" pitchFamily="18" charset="0"/>
            </a:endParaRPr>
          </a:p>
        </p:txBody>
      </p:sp>
      <p:sp>
        <p:nvSpPr>
          <p:cNvPr id="25" name="TextBox 21">
            <a:extLst>
              <a:ext uri="{FF2B5EF4-FFF2-40B4-BE49-F238E27FC236}">
                <a16:creationId xmlns:a16="http://schemas.microsoft.com/office/drawing/2014/main" id="{E81E6B41-C70D-A24B-1F71-CA783CF4223D}"/>
              </a:ext>
            </a:extLst>
          </p:cNvPr>
          <p:cNvSpPr txBox="1"/>
          <p:nvPr/>
        </p:nvSpPr>
        <p:spPr>
          <a:xfrm>
            <a:off x="5005381" y="8181563"/>
            <a:ext cx="1079688" cy="637290"/>
          </a:xfrm>
          <a:prstGeom prst="rect">
            <a:avLst/>
          </a:prstGeom>
        </p:spPr>
        <p:txBody>
          <a:bodyPr lIns="0" tIns="0" rIns="0" bIns="0" rtlCol="0" anchor="t">
            <a:spAutoFit/>
          </a:bodyPr>
          <a:lstStyle/>
          <a:p>
            <a:pPr>
              <a:lnSpc>
                <a:spcPts val="5654"/>
              </a:lnSpc>
            </a:pPr>
            <a:r>
              <a:rPr lang="en-US" sz="3000" spc="-60" dirty="0">
                <a:solidFill>
                  <a:srgbClr val="000000"/>
                </a:solidFill>
                <a:latin typeface="Georgia" panose="02040502050405020303" pitchFamily="18" charset="0"/>
              </a:rPr>
              <a:t>07</a:t>
            </a:r>
          </a:p>
        </p:txBody>
      </p:sp>
      <p:sp>
        <p:nvSpPr>
          <p:cNvPr id="26" name="TextBox 7">
            <a:extLst>
              <a:ext uri="{FF2B5EF4-FFF2-40B4-BE49-F238E27FC236}">
                <a16:creationId xmlns:a16="http://schemas.microsoft.com/office/drawing/2014/main" id="{5D25EA0E-341F-C590-E5C3-12E5EC7E1207}"/>
              </a:ext>
            </a:extLst>
          </p:cNvPr>
          <p:cNvSpPr txBox="1"/>
          <p:nvPr/>
        </p:nvSpPr>
        <p:spPr>
          <a:xfrm>
            <a:off x="5798436" y="8317885"/>
            <a:ext cx="10620272" cy="528991"/>
          </a:xfrm>
          <a:prstGeom prst="rect">
            <a:avLst/>
          </a:prstGeom>
        </p:spPr>
        <p:txBody>
          <a:bodyPr wrap="square" lIns="0" tIns="0" rIns="0" bIns="0" rtlCol="0" anchor="t">
            <a:spAutoFit/>
          </a:bodyPr>
          <a:lstStyle/>
          <a:p>
            <a:pPr>
              <a:lnSpc>
                <a:spcPts val="4534"/>
              </a:lnSpc>
            </a:pPr>
            <a:r>
              <a:rPr lang="ro-RO" sz="3000" b="1" spc="-48" dirty="0">
                <a:solidFill>
                  <a:srgbClr val="000000"/>
                </a:solidFill>
                <a:latin typeface="Georgia" panose="02040502050405020303" pitchFamily="18" charset="0"/>
              </a:rPr>
              <a:t>FINAL</a:t>
            </a:r>
            <a:endParaRPr lang="en-US" sz="3000" spc="-48" dirty="0">
              <a:solidFill>
                <a:srgbClr val="000000"/>
              </a:solidFill>
              <a:latin typeface="Georgia" panose="02040502050405020303" pitchFamily="18"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4510958" y="7447299"/>
            <a:ext cx="11622266" cy="12388074"/>
          </a:xfrm>
          <a:prstGeom prst="rect">
            <a:avLst/>
          </a:prstGeom>
        </p:spPr>
      </p:pic>
      <p:grpSp>
        <p:nvGrpSpPr>
          <p:cNvPr id="2" name="Group 2"/>
          <p:cNvGrpSpPr>
            <a:grpSpLocks noChangeAspect="1"/>
          </p:cNvGrpSpPr>
          <p:nvPr/>
        </p:nvGrpSpPr>
        <p:grpSpPr>
          <a:xfrm>
            <a:off x="10201305" y="1207152"/>
            <a:ext cx="7067037" cy="7872695"/>
            <a:chOff x="0" y="-109220"/>
            <a:chExt cx="5759450" cy="6416040"/>
          </a:xfrm>
        </p:grpSpPr>
        <p:sp>
          <p:nvSpPr>
            <p:cNvPr id="3" name="Freeform 3"/>
            <p:cNvSpPr/>
            <p:nvPr/>
          </p:nvSpPr>
          <p:spPr>
            <a:xfrm>
              <a:off x="0" y="-109220"/>
              <a:ext cx="5759450" cy="6416040"/>
            </a:xfrm>
            <a:custGeom>
              <a:avLst/>
              <a:gdLst/>
              <a:ahLst/>
              <a:cxnLst/>
              <a:rect l="l" t="t" r="r" b="b"/>
              <a:pathLst>
                <a:path w="5759450" h="6416040">
                  <a:moveTo>
                    <a:pt x="3689350" y="2145030"/>
                  </a:moveTo>
                  <a:lnTo>
                    <a:pt x="5759450" y="1197610"/>
                  </a:lnTo>
                  <a:lnTo>
                    <a:pt x="5759450" y="2886710"/>
                  </a:lnTo>
                  <a:lnTo>
                    <a:pt x="4556760" y="3754120"/>
                  </a:lnTo>
                  <a:cubicBezTo>
                    <a:pt x="4946650" y="3728720"/>
                    <a:pt x="5336540" y="3740150"/>
                    <a:pt x="5723890" y="3787140"/>
                  </a:cubicBezTo>
                  <a:lnTo>
                    <a:pt x="5585460" y="5309870"/>
                  </a:lnTo>
                  <a:cubicBezTo>
                    <a:pt x="3920490" y="5110480"/>
                    <a:pt x="871220" y="6416040"/>
                    <a:pt x="871220" y="6416040"/>
                  </a:cubicBezTo>
                  <a:lnTo>
                    <a:pt x="871220" y="5125720"/>
                  </a:lnTo>
                  <a:lnTo>
                    <a:pt x="833120" y="5143500"/>
                  </a:lnTo>
                  <a:cubicBezTo>
                    <a:pt x="538480" y="5278120"/>
                    <a:pt x="189230" y="5148580"/>
                    <a:pt x="54610" y="4852670"/>
                  </a:cubicBezTo>
                  <a:cubicBezTo>
                    <a:pt x="17780" y="4776470"/>
                    <a:pt x="0" y="4692650"/>
                    <a:pt x="0" y="4607560"/>
                  </a:cubicBezTo>
                  <a:lnTo>
                    <a:pt x="0" y="4607560"/>
                  </a:lnTo>
                  <a:cubicBezTo>
                    <a:pt x="0" y="4114800"/>
                    <a:pt x="207010" y="3644900"/>
                    <a:pt x="570230" y="3310890"/>
                  </a:cubicBezTo>
                  <a:lnTo>
                    <a:pt x="1681480" y="2293620"/>
                  </a:lnTo>
                  <a:cubicBezTo>
                    <a:pt x="1130300" y="2419350"/>
                    <a:pt x="563880" y="2466340"/>
                    <a:pt x="0" y="2437130"/>
                  </a:cubicBezTo>
                  <a:lnTo>
                    <a:pt x="0" y="1084580"/>
                  </a:lnTo>
                  <a:cubicBezTo>
                    <a:pt x="1257300" y="1145540"/>
                    <a:pt x="2424430" y="811530"/>
                    <a:pt x="3529330" y="203200"/>
                  </a:cubicBezTo>
                  <a:cubicBezTo>
                    <a:pt x="3896360" y="0"/>
                    <a:pt x="4358640" y="133350"/>
                    <a:pt x="4561840" y="500380"/>
                  </a:cubicBezTo>
                  <a:cubicBezTo>
                    <a:pt x="4624070" y="613410"/>
                    <a:pt x="4657090" y="739140"/>
                    <a:pt x="4657090" y="867410"/>
                  </a:cubicBezTo>
                  <a:lnTo>
                    <a:pt x="4657090" y="923290"/>
                  </a:lnTo>
                  <a:cubicBezTo>
                    <a:pt x="4657090" y="1136650"/>
                    <a:pt x="4568190" y="1339850"/>
                    <a:pt x="4410710" y="1483360"/>
                  </a:cubicBezTo>
                  <a:cubicBezTo>
                    <a:pt x="4122420" y="1747520"/>
                    <a:pt x="3689350" y="2145030"/>
                    <a:pt x="3689350" y="2145030"/>
                  </a:cubicBezTo>
                  <a:close/>
                </a:path>
              </a:pathLst>
            </a:custGeom>
            <a:solidFill>
              <a:srgbClr val="000000">
                <a:alpha val="0"/>
              </a:srgbClr>
            </a:solidFill>
            <a:ln w="12700">
              <a:solidFill>
                <a:srgbClr val="000000"/>
              </a:solidFill>
            </a:ln>
          </p:spPr>
          <p:txBody>
            <a:bodyPr/>
            <a:lstStyle/>
            <a:p>
              <a:endParaRPr lang="es-ES" dirty="0"/>
            </a:p>
          </p:txBody>
        </p:sp>
      </p:grpSp>
      <p:sp>
        <p:nvSpPr>
          <p:cNvPr id="4" name="TextBox 4"/>
          <p:cNvSpPr txBox="1"/>
          <p:nvPr/>
        </p:nvSpPr>
        <p:spPr>
          <a:xfrm>
            <a:off x="3729661" y="1368240"/>
            <a:ext cx="8280738" cy="709746"/>
          </a:xfrm>
          <a:prstGeom prst="rect">
            <a:avLst/>
          </a:prstGeom>
        </p:spPr>
        <p:txBody>
          <a:bodyPr lIns="0" tIns="0" rIns="0" bIns="0" rtlCol="0" anchor="t">
            <a:spAutoFit/>
          </a:bodyPr>
          <a:lstStyle/>
          <a:p>
            <a:pPr algn="ctr">
              <a:lnSpc>
                <a:spcPts val="5449"/>
              </a:lnSpc>
            </a:pPr>
            <a:r>
              <a:rPr lang="ro-RO" sz="6410" b="1" dirty="0">
                <a:solidFill>
                  <a:srgbClr val="000000"/>
                </a:solidFill>
                <a:latin typeface="Georgia" panose="02040502050405020303" pitchFamily="18" charset="0"/>
              </a:rPr>
              <a:t>Introducere</a:t>
            </a:r>
            <a:endParaRPr lang="en-US" sz="6410" b="1" dirty="0">
              <a:solidFill>
                <a:srgbClr val="000000"/>
              </a:solidFill>
              <a:latin typeface="Georgia" panose="02040502050405020303" pitchFamily="18" charset="0"/>
            </a:endParaRPr>
          </a:p>
        </p:txBody>
      </p:sp>
      <p:sp>
        <p:nvSpPr>
          <p:cNvPr id="5" name="TextBox 5"/>
          <p:cNvSpPr txBox="1"/>
          <p:nvPr/>
        </p:nvSpPr>
        <p:spPr>
          <a:xfrm>
            <a:off x="1202882" y="2773619"/>
            <a:ext cx="8418862" cy="5170646"/>
          </a:xfrm>
          <a:prstGeom prst="rect">
            <a:avLst/>
          </a:prstGeom>
        </p:spPr>
        <p:txBody>
          <a:bodyPr wrap="square" lIns="0" tIns="0" rIns="0" bIns="0" rtlCol="0" anchor="t">
            <a:spAutoFit/>
          </a:bodyPr>
          <a:lstStyle/>
          <a:p>
            <a:pPr algn="just"/>
            <a:r>
              <a:rPr lang="ro-RO" sz="2800" b="0" i="0" dirty="0">
                <a:solidFill>
                  <a:srgbClr val="374151"/>
                </a:solidFill>
                <a:effectLst/>
                <a:latin typeface="Georgia" panose="02040502050405020303" pitchFamily="18" charset="0"/>
              </a:rPr>
              <a:t>Abordarea referitoare la specializarea inteligentă se regăsește în politicile de inovare regională ale Uniunii Europene încă din 2010, însă rolul competențelor și al educației vocaționale în formarea și implementarea Strategiilor de Specializare Inteligentă a atras atenția relativ recent. Deși a fost abordată în documente de politici anterioare, Comunicarea referitoare la consolidarea capacităților de inovare în </a:t>
            </a:r>
            <a:r>
              <a:rPr lang="ro-RO" sz="2800" dirty="0">
                <a:solidFill>
                  <a:srgbClr val="374151"/>
                </a:solidFill>
                <a:latin typeface="Georgia" panose="02040502050405020303" pitchFamily="18" charset="0"/>
              </a:rPr>
              <a:t>r</a:t>
            </a:r>
            <a:r>
              <a:rPr lang="ro-RO" sz="2800" b="0" i="0" dirty="0">
                <a:solidFill>
                  <a:srgbClr val="374151"/>
                </a:solidFill>
                <a:effectLst/>
                <a:latin typeface="Georgia" panose="02040502050405020303" pitchFamily="18" charset="0"/>
              </a:rPr>
              <a:t>egiunile Europei din 2017 a fost cea care a introdus experiența implementării Specializării Inteligente în practică, ilustrând importanța acesteia pentru politicile regionale de inovare.  </a:t>
            </a:r>
            <a:endParaRPr lang="en-GB" sz="2800" b="0" i="0" dirty="0">
              <a:solidFill>
                <a:srgbClr val="374151"/>
              </a:solidFill>
              <a:effectLst/>
              <a:latin typeface="Georgia" panose="02040502050405020303" pitchFamily="18" charset="0"/>
            </a:endParaRPr>
          </a:p>
        </p:txBody>
      </p:sp>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9" name="Picture 9"/>
          <p:cNvPicPr>
            <a:picLocks noChangeAspect="1"/>
          </p:cNvPicPr>
          <p:nvPr/>
        </p:nvPicPr>
        <p:blipFill>
          <a:blip r:embed="rId6"/>
          <a:srcRect/>
          <a:stretch>
            <a:fillRect/>
          </a:stretch>
        </p:blipFill>
        <p:spPr>
          <a:xfrm>
            <a:off x="16418708" y="0"/>
            <a:ext cx="1869292" cy="1869292"/>
          </a:xfrm>
          <a:prstGeom prst="rect">
            <a:avLst/>
          </a:prstGeom>
        </p:spPr>
      </p:pic>
      <p:pic>
        <p:nvPicPr>
          <p:cNvPr id="10" name="Picture 10"/>
          <p:cNvPicPr>
            <a:picLocks noChangeAspect="1"/>
          </p:cNvPicPr>
          <p:nvPr/>
        </p:nvPicPr>
        <p:blipFill>
          <a:blip r:embed="rId7"/>
          <a:srcRect/>
          <a:stretch>
            <a:fillRect/>
          </a:stretch>
        </p:blipFill>
        <p:spPr>
          <a:xfrm>
            <a:off x="7870030" y="9245916"/>
            <a:ext cx="3710720" cy="779251"/>
          </a:xfrm>
          <a:prstGeom prst="rect">
            <a:avLst/>
          </a:prstGeom>
        </p:spPr>
      </p:pic>
      <p:pic>
        <p:nvPicPr>
          <p:cNvPr id="1028" name="Picture 4" descr="Free Businessman Tablet photo and picture">
            <a:extLst>
              <a:ext uri="{FF2B5EF4-FFF2-40B4-BE49-F238E27FC236}">
                <a16:creationId xmlns:a16="http://schemas.microsoft.com/office/drawing/2014/main" id="{A970FA27-1555-EBDB-5D5D-0CD7A2179C5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201305" y="4016768"/>
            <a:ext cx="6997445" cy="291560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2">
            <a:extLst>
              <a:ext uri="{FF2B5EF4-FFF2-40B4-BE49-F238E27FC236}">
                <a16:creationId xmlns:a16="http://schemas.microsoft.com/office/drawing/2014/main" id="{785B8112-FE51-FEF6-D79E-69912C16D00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852805">
            <a:off x="6330350" y="-3385150"/>
            <a:ext cx="5364129" cy="5364129"/>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5">
            <a:extLst>
              <a:ext uri="{FF2B5EF4-FFF2-40B4-BE49-F238E27FC236}">
                <a16:creationId xmlns:a16="http://schemas.microsoft.com/office/drawing/2014/main" id="{C0914DE8-3267-AC10-62AC-3B98A4E128E7}"/>
              </a:ext>
            </a:extLst>
          </p:cNvPr>
          <p:cNvSpPr txBox="1"/>
          <p:nvPr/>
        </p:nvSpPr>
        <p:spPr>
          <a:xfrm>
            <a:off x="7087337" y="3196612"/>
            <a:ext cx="8986825" cy="3877985"/>
          </a:xfrm>
          <a:prstGeom prst="rect">
            <a:avLst/>
          </a:prstGeom>
        </p:spPr>
        <p:txBody>
          <a:bodyPr wrap="square" lIns="0" tIns="0" rIns="0" bIns="0" rtlCol="0" anchor="t">
            <a:spAutoFit/>
          </a:bodyPr>
          <a:lstStyle/>
          <a:p>
            <a:pPr algn="just"/>
            <a:r>
              <a:rPr lang="ro-RO" sz="2800" b="0" i="0" dirty="0">
                <a:solidFill>
                  <a:srgbClr val="374151"/>
                </a:solidFill>
                <a:effectLst/>
                <a:latin typeface="Georgia" panose="02040502050405020303" pitchFamily="18" charset="0"/>
              </a:rPr>
              <a:t>Pandemia COVID-19 a accelerat nevoia de recalificare și perfecționare a forței de muncă, în special în regiunile puternic afectate de criză. Sectorul VET are un rol important în echiparea indivizilor cu abilitățile necesare pentru a prospera într-o piață a muncii dinamică. În acest context, dezvoltarea competențelor inteligente, inclusiv a celor în formă de T (T-</a:t>
            </a:r>
            <a:r>
              <a:rPr lang="ro-RO" sz="2800" b="0" i="0" dirty="0" err="1">
                <a:solidFill>
                  <a:srgbClr val="374151"/>
                </a:solidFill>
                <a:effectLst/>
                <a:latin typeface="Georgia" panose="02040502050405020303" pitchFamily="18" charset="0"/>
              </a:rPr>
              <a:t>shaped</a:t>
            </a:r>
            <a:r>
              <a:rPr lang="ro-RO" sz="2800" b="0" i="0" dirty="0">
                <a:solidFill>
                  <a:srgbClr val="374151"/>
                </a:solidFill>
                <a:effectLst/>
                <a:latin typeface="Georgia" panose="02040502050405020303" pitchFamily="18" charset="0"/>
              </a:rPr>
              <a:t>), gândirea orientată spre soluții inteligente și planificarea inteligentă sunt esențiale</a:t>
            </a:r>
            <a:r>
              <a:rPr lang="en-GB" sz="2800" b="0" i="0" dirty="0">
                <a:solidFill>
                  <a:srgbClr val="374151"/>
                </a:solidFill>
                <a:effectLst/>
                <a:latin typeface="Georgia" panose="02040502050405020303" pitchFamily="18" charset="0"/>
              </a:rPr>
              <a:t>. </a:t>
            </a:r>
          </a:p>
        </p:txBody>
      </p:sp>
      <p:pic>
        <p:nvPicPr>
          <p:cNvPr id="3" name="Picture 6">
            <a:extLst>
              <a:ext uri="{FF2B5EF4-FFF2-40B4-BE49-F238E27FC236}">
                <a16:creationId xmlns:a16="http://schemas.microsoft.com/office/drawing/2014/main" id="{8BFDA1CE-3C19-8BB3-B025-5EC70565734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4510958" y="7447299"/>
            <a:ext cx="11622266" cy="12388074"/>
          </a:xfrm>
          <a:prstGeom prst="rect">
            <a:avLst/>
          </a:prstGeom>
        </p:spPr>
      </p:pic>
      <p:pic>
        <p:nvPicPr>
          <p:cNvPr id="4" name="Picture 7">
            <a:extLst>
              <a:ext uri="{FF2B5EF4-FFF2-40B4-BE49-F238E27FC236}">
                <a16:creationId xmlns:a16="http://schemas.microsoft.com/office/drawing/2014/main" id="{9338C864-00C4-ED2C-0B7D-0799D85AC5F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5" name="Picture 9">
            <a:extLst>
              <a:ext uri="{FF2B5EF4-FFF2-40B4-BE49-F238E27FC236}">
                <a16:creationId xmlns:a16="http://schemas.microsoft.com/office/drawing/2014/main" id="{F77F1175-B58A-3010-D7E4-AF1F889B969C}"/>
              </a:ext>
            </a:extLst>
          </p:cNvPr>
          <p:cNvPicPr>
            <a:picLocks noChangeAspect="1"/>
          </p:cNvPicPr>
          <p:nvPr/>
        </p:nvPicPr>
        <p:blipFill>
          <a:blip r:embed="rId6"/>
          <a:srcRect/>
          <a:stretch>
            <a:fillRect/>
          </a:stretch>
        </p:blipFill>
        <p:spPr>
          <a:xfrm>
            <a:off x="16418708" y="0"/>
            <a:ext cx="1869292" cy="1869292"/>
          </a:xfrm>
          <a:prstGeom prst="rect">
            <a:avLst/>
          </a:prstGeom>
        </p:spPr>
      </p:pic>
      <p:pic>
        <p:nvPicPr>
          <p:cNvPr id="6" name="Picture 10">
            <a:extLst>
              <a:ext uri="{FF2B5EF4-FFF2-40B4-BE49-F238E27FC236}">
                <a16:creationId xmlns:a16="http://schemas.microsoft.com/office/drawing/2014/main" id="{99431EC7-9A45-EB48-A4CC-F6D0C0EDDF1B}"/>
              </a:ext>
            </a:extLst>
          </p:cNvPr>
          <p:cNvPicPr>
            <a:picLocks noChangeAspect="1"/>
          </p:cNvPicPr>
          <p:nvPr/>
        </p:nvPicPr>
        <p:blipFill>
          <a:blip r:embed="rId7"/>
          <a:srcRect/>
          <a:stretch>
            <a:fillRect/>
          </a:stretch>
        </p:blipFill>
        <p:spPr>
          <a:xfrm>
            <a:off x="7870030" y="9245916"/>
            <a:ext cx="3710720" cy="779251"/>
          </a:xfrm>
          <a:prstGeom prst="rect">
            <a:avLst/>
          </a:prstGeom>
        </p:spPr>
      </p:pic>
      <p:sp>
        <p:nvSpPr>
          <p:cNvPr id="7" name="TextBox 8">
            <a:extLst>
              <a:ext uri="{FF2B5EF4-FFF2-40B4-BE49-F238E27FC236}">
                <a16:creationId xmlns:a16="http://schemas.microsoft.com/office/drawing/2014/main" id="{6E20A8C7-EEBF-5D47-D718-F7656D33140D}"/>
              </a:ext>
            </a:extLst>
          </p:cNvPr>
          <p:cNvSpPr txBox="1"/>
          <p:nvPr/>
        </p:nvSpPr>
        <p:spPr>
          <a:xfrm>
            <a:off x="4059414" y="1393432"/>
            <a:ext cx="9906000" cy="659604"/>
          </a:xfrm>
          <a:prstGeom prst="rect">
            <a:avLst/>
          </a:prstGeom>
        </p:spPr>
        <p:txBody>
          <a:bodyPr wrap="square" lIns="0" tIns="0" rIns="0" bIns="0" rtlCol="0" anchor="t">
            <a:spAutoFit/>
          </a:bodyPr>
          <a:lstStyle/>
          <a:p>
            <a:pPr>
              <a:lnSpc>
                <a:spcPts val="5460"/>
              </a:lnSpc>
            </a:pPr>
            <a:r>
              <a:rPr lang="ro-RO" sz="4400" b="1" dirty="0">
                <a:solidFill>
                  <a:srgbClr val="000000"/>
                </a:solidFill>
                <a:latin typeface="Georgia" panose="02040502050405020303" pitchFamily="18" charset="0"/>
              </a:rPr>
              <a:t>Dezvoltarea abilităților inteligente</a:t>
            </a:r>
            <a:endParaRPr lang="en-US" sz="4400" b="1" dirty="0">
              <a:solidFill>
                <a:srgbClr val="000000"/>
              </a:solidFill>
              <a:latin typeface="Georgia" panose="02040502050405020303" pitchFamily="18" charset="0"/>
            </a:endParaRPr>
          </a:p>
        </p:txBody>
      </p:sp>
      <p:pic>
        <p:nvPicPr>
          <p:cNvPr id="8" name="Picture 32">
            <a:extLst>
              <a:ext uri="{FF2B5EF4-FFF2-40B4-BE49-F238E27FC236}">
                <a16:creationId xmlns:a16="http://schemas.microsoft.com/office/drawing/2014/main" id="{AB28DC33-BBEF-A0A0-59DF-C5E07EA2634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852805">
            <a:off x="6330350" y="-3385150"/>
            <a:ext cx="5364129" cy="5364129"/>
          </a:xfrm>
          <a:prstGeom prst="rect">
            <a:avLst/>
          </a:prstGeom>
        </p:spPr>
      </p:pic>
      <p:pic>
        <p:nvPicPr>
          <p:cNvPr id="10" name="Picture 9">
            <a:extLst>
              <a:ext uri="{FF2B5EF4-FFF2-40B4-BE49-F238E27FC236}">
                <a16:creationId xmlns:a16="http://schemas.microsoft.com/office/drawing/2014/main" id="{07F0A20E-E9E3-9C83-3B53-0558E0CCDFA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24000" y="2585342"/>
            <a:ext cx="4696680" cy="4657541"/>
          </a:xfrm>
          <a:prstGeom prst="rect">
            <a:avLst/>
          </a:prstGeom>
        </p:spPr>
      </p:pic>
    </p:spTree>
    <p:extLst>
      <p:ext uri="{BB962C8B-B14F-4D97-AF65-F5344CB8AC3E}">
        <p14:creationId xmlns:p14="http://schemas.microsoft.com/office/powerpoint/2010/main" val="24371811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4065789" y="7371100"/>
            <a:ext cx="11622266" cy="12388074"/>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78331" y="-1191888"/>
            <a:ext cx="3334026" cy="3588482"/>
          </a:xfrm>
          <a:prstGeom prst="rect">
            <a:avLst/>
          </a:prstGeom>
        </p:spPr>
      </p:pic>
      <p:sp>
        <p:nvSpPr>
          <p:cNvPr id="8" name="TextBox 8"/>
          <p:cNvSpPr txBox="1"/>
          <p:nvPr/>
        </p:nvSpPr>
        <p:spPr>
          <a:xfrm>
            <a:off x="4734290" y="1412358"/>
            <a:ext cx="9982200" cy="659604"/>
          </a:xfrm>
          <a:prstGeom prst="rect">
            <a:avLst/>
          </a:prstGeom>
        </p:spPr>
        <p:txBody>
          <a:bodyPr wrap="square" lIns="0" tIns="0" rIns="0" bIns="0" rtlCol="0" anchor="t">
            <a:spAutoFit/>
          </a:bodyPr>
          <a:lstStyle/>
          <a:p>
            <a:pPr>
              <a:lnSpc>
                <a:spcPts val="5460"/>
              </a:lnSpc>
            </a:pPr>
            <a:r>
              <a:rPr lang="ro-RO" sz="4400" b="1" dirty="0">
                <a:solidFill>
                  <a:srgbClr val="000000"/>
                </a:solidFill>
                <a:latin typeface="Georgia" panose="02040502050405020303" pitchFamily="18" charset="0"/>
              </a:rPr>
              <a:t>Dezvoltarea abilităților inteligente</a:t>
            </a:r>
            <a:endParaRPr lang="en-US" sz="4400" b="1" dirty="0">
              <a:solidFill>
                <a:srgbClr val="000000"/>
              </a:solidFill>
              <a:latin typeface="Georgia" panose="02040502050405020303" pitchFamily="18" charset="0"/>
            </a:endParaRPr>
          </a:p>
        </p:txBody>
      </p:sp>
      <p:pic>
        <p:nvPicPr>
          <p:cNvPr id="9" name="Picture 9"/>
          <p:cNvPicPr>
            <a:picLocks noChangeAspect="1"/>
          </p:cNvPicPr>
          <p:nvPr/>
        </p:nvPicPr>
        <p:blipFill>
          <a:blip r:embed="rId6"/>
          <a:srcRect/>
          <a:stretch>
            <a:fillRect/>
          </a:stretch>
        </p:blipFill>
        <p:spPr>
          <a:xfrm>
            <a:off x="16418708" y="0"/>
            <a:ext cx="1869292" cy="1869292"/>
          </a:xfrm>
          <a:prstGeom prst="rect">
            <a:avLst/>
          </a:prstGeom>
        </p:spPr>
      </p:pic>
      <p:pic>
        <p:nvPicPr>
          <p:cNvPr id="10" name="Picture 10"/>
          <p:cNvPicPr>
            <a:picLocks noChangeAspect="1"/>
          </p:cNvPicPr>
          <p:nvPr/>
        </p:nvPicPr>
        <p:blipFill>
          <a:blip r:embed="rId7"/>
          <a:srcRect/>
          <a:stretch>
            <a:fillRect/>
          </a:stretch>
        </p:blipFill>
        <p:spPr>
          <a:xfrm>
            <a:off x="7870030" y="9245916"/>
            <a:ext cx="3710720" cy="779251"/>
          </a:xfrm>
          <a:prstGeom prst="rect">
            <a:avLst/>
          </a:prstGeom>
        </p:spPr>
      </p:pic>
      <p:sp>
        <p:nvSpPr>
          <p:cNvPr id="5" name="TextBox 5"/>
          <p:cNvSpPr txBox="1"/>
          <p:nvPr/>
        </p:nvSpPr>
        <p:spPr>
          <a:xfrm>
            <a:off x="1280300" y="2835175"/>
            <a:ext cx="9982200" cy="4616648"/>
          </a:xfrm>
          <a:prstGeom prst="rect">
            <a:avLst/>
          </a:prstGeom>
        </p:spPr>
        <p:txBody>
          <a:bodyPr wrap="square" lIns="0" tIns="0" rIns="0" bIns="0" rtlCol="0" anchor="t">
            <a:spAutoFit/>
          </a:bodyPr>
          <a:lstStyle/>
          <a:p>
            <a:pPr algn="just"/>
            <a:r>
              <a:rPr lang="ro-RO" sz="3000" dirty="0">
                <a:solidFill>
                  <a:srgbClr val="374151"/>
                </a:solidFill>
                <a:latin typeface="Georgia" panose="02040502050405020303" pitchFamily="18" charset="0"/>
              </a:rPr>
              <a:t>Pași generali pentru dezvoltarea abilităților inteligente</a:t>
            </a:r>
            <a:r>
              <a:rPr lang="en-GB" sz="3000" b="0" i="0" dirty="0">
                <a:solidFill>
                  <a:srgbClr val="374151"/>
                </a:solidFill>
                <a:effectLst/>
                <a:latin typeface="Georgia" panose="02040502050405020303" pitchFamily="18" charset="0"/>
              </a:rPr>
              <a:t>:</a:t>
            </a:r>
          </a:p>
          <a:p>
            <a:pPr algn="just">
              <a:buFont typeface="+mj-lt"/>
              <a:buAutoNum type="arabicPeriod"/>
            </a:pPr>
            <a:r>
              <a:rPr lang="ro-RO" sz="3000" b="0" i="1" dirty="0">
                <a:solidFill>
                  <a:srgbClr val="374151"/>
                </a:solidFill>
                <a:effectLst/>
                <a:latin typeface="Georgia" panose="02040502050405020303" pitchFamily="18" charset="0"/>
              </a:rPr>
              <a:t> Evaluați-vă abilitățile curente</a:t>
            </a:r>
            <a:r>
              <a:rPr lang="ro-RO" sz="3000" b="0" i="0" dirty="0">
                <a:solidFill>
                  <a:srgbClr val="374151"/>
                </a:solidFill>
                <a:effectLst/>
                <a:latin typeface="Georgia" panose="02040502050405020303" pitchFamily="18" charset="0"/>
              </a:rPr>
              <a:t>: Începeți cu identificarea competențelor dumneavoastră curente și stabiliți pe care doriți să le îmbunătățiți</a:t>
            </a:r>
            <a:r>
              <a:rPr lang="en-GB" sz="3000" b="0" i="0" dirty="0">
                <a:solidFill>
                  <a:srgbClr val="374151"/>
                </a:solidFill>
                <a:effectLst/>
                <a:latin typeface="Georgia" panose="02040502050405020303" pitchFamily="18" charset="0"/>
              </a:rPr>
              <a:t>.</a:t>
            </a:r>
          </a:p>
          <a:p>
            <a:pPr algn="just">
              <a:buFont typeface="+mj-lt"/>
              <a:buAutoNum type="arabicPeriod"/>
            </a:pPr>
            <a:r>
              <a:rPr lang="ro-RO" sz="3000" b="0" i="1" dirty="0">
                <a:solidFill>
                  <a:srgbClr val="374151"/>
                </a:solidFill>
                <a:effectLst/>
                <a:latin typeface="Georgia" panose="02040502050405020303" pitchFamily="18" charset="0"/>
              </a:rPr>
              <a:t> Setați-vă obiective specifice</a:t>
            </a:r>
            <a:r>
              <a:rPr lang="ro-RO" sz="3000" b="0" i="0" dirty="0">
                <a:solidFill>
                  <a:srgbClr val="374151"/>
                </a:solidFill>
                <a:effectLst/>
                <a:latin typeface="Georgia" panose="02040502050405020303" pitchFamily="18" charset="0"/>
              </a:rPr>
              <a:t>: Determinați în mod specific abilitățile inteligente pe care vreți să vi le dezvoltați și setați obiective clare și realizabile pentru fiecar</a:t>
            </a:r>
            <a:r>
              <a:rPr lang="ro-RO" sz="3000" dirty="0">
                <a:solidFill>
                  <a:srgbClr val="374151"/>
                </a:solidFill>
                <a:latin typeface="Georgia" panose="02040502050405020303" pitchFamily="18" charset="0"/>
              </a:rPr>
              <a:t>e</a:t>
            </a:r>
            <a:r>
              <a:rPr lang="en-GB" sz="3000" b="0" i="0" dirty="0">
                <a:solidFill>
                  <a:srgbClr val="374151"/>
                </a:solidFill>
                <a:effectLst/>
                <a:latin typeface="Georgia" panose="02040502050405020303" pitchFamily="18" charset="0"/>
              </a:rPr>
              <a:t>.</a:t>
            </a:r>
          </a:p>
          <a:p>
            <a:pPr algn="just">
              <a:buFont typeface="+mj-lt"/>
              <a:buAutoNum type="arabicPeriod"/>
            </a:pPr>
            <a:r>
              <a:rPr lang="ro-RO" sz="3000" b="0" i="1" dirty="0">
                <a:solidFill>
                  <a:srgbClr val="374151"/>
                </a:solidFill>
                <a:effectLst/>
                <a:latin typeface="Georgia" panose="02040502050405020303" pitchFamily="18" charset="0"/>
              </a:rPr>
              <a:t> Construiți un plan</a:t>
            </a:r>
            <a:r>
              <a:rPr lang="en-GB" sz="3000" b="0" i="0" dirty="0">
                <a:solidFill>
                  <a:srgbClr val="374151"/>
                </a:solidFill>
                <a:effectLst/>
                <a:latin typeface="Georgia" panose="02040502050405020303" pitchFamily="18" charset="0"/>
              </a:rPr>
              <a:t>: </a:t>
            </a:r>
            <a:r>
              <a:rPr lang="ro-RO" sz="3000" dirty="0">
                <a:solidFill>
                  <a:srgbClr val="374151"/>
                </a:solidFill>
                <a:latin typeface="Georgia" panose="02040502050405020303" pitchFamily="18" charset="0"/>
              </a:rPr>
              <a:t>Creați un plan prin care să dobândiți abilitățile de care aveți nevoie, cum ar fi urmarea de cursuri, participarea la ateliere sau căutarea unui mentor. </a:t>
            </a:r>
            <a:endParaRPr lang="en-GB" sz="3000" b="0" i="0" dirty="0">
              <a:solidFill>
                <a:srgbClr val="374151"/>
              </a:solidFill>
              <a:effectLst/>
              <a:latin typeface="Georgia" panose="02040502050405020303" pitchFamily="18" charset="0"/>
            </a:endParaRPr>
          </a:p>
        </p:txBody>
      </p:sp>
      <p:pic>
        <p:nvPicPr>
          <p:cNvPr id="3" name="Picture 2">
            <a:extLst>
              <a:ext uri="{FF2B5EF4-FFF2-40B4-BE49-F238E27FC236}">
                <a16:creationId xmlns:a16="http://schemas.microsoft.com/office/drawing/2014/main" id="{F24B513A-CC4E-8445-32FA-15F5A18EC22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734800" y="3043901"/>
            <a:ext cx="6375719" cy="4199197"/>
          </a:xfrm>
          <a:prstGeom prst="rect">
            <a:avLst/>
          </a:prstGeom>
        </p:spPr>
      </p:pic>
    </p:spTree>
    <p:extLst>
      <p:ext uri="{BB962C8B-B14F-4D97-AF65-F5344CB8AC3E}">
        <p14:creationId xmlns:p14="http://schemas.microsoft.com/office/powerpoint/2010/main" val="37106829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589536D1-BC32-B95D-45E8-87DF514BC10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4510958" y="7447299"/>
            <a:ext cx="11622266" cy="12388074"/>
          </a:xfrm>
          <a:prstGeom prst="rect">
            <a:avLst/>
          </a:prstGeom>
        </p:spPr>
      </p:pic>
      <p:pic>
        <p:nvPicPr>
          <p:cNvPr id="3" name="Picture 7">
            <a:extLst>
              <a:ext uri="{FF2B5EF4-FFF2-40B4-BE49-F238E27FC236}">
                <a16:creationId xmlns:a16="http://schemas.microsoft.com/office/drawing/2014/main" id="{D699A6B8-B7E2-970E-1EEE-277F5D0CCF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9">
            <a:extLst>
              <a:ext uri="{FF2B5EF4-FFF2-40B4-BE49-F238E27FC236}">
                <a16:creationId xmlns:a16="http://schemas.microsoft.com/office/drawing/2014/main" id="{561A8989-5DA5-21AB-C07A-FCA1EF3259C5}"/>
              </a:ext>
            </a:extLst>
          </p:cNvPr>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10">
            <a:extLst>
              <a:ext uri="{FF2B5EF4-FFF2-40B4-BE49-F238E27FC236}">
                <a16:creationId xmlns:a16="http://schemas.microsoft.com/office/drawing/2014/main" id="{CAEE968D-6B70-6472-C3F5-E3D791672B42}"/>
              </a:ext>
            </a:extLst>
          </p:cNvPr>
          <p:cNvPicPr>
            <a:picLocks noChangeAspect="1"/>
          </p:cNvPicPr>
          <p:nvPr/>
        </p:nvPicPr>
        <p:blipFill>
          <a:blip r:embed="rId7"/>
          <a:srcRect/>
          <a:stretch>
            <a:fillRect/>
          </a:stretch>
        </p:blipFill>
        <p:spPr>
          <a:xfrm>
            <a:off x="7870030" y="9245916"/>
            <a:ext cx="3710720" cy="779251"/>
          </a:xfrm>
          <a:prstGeom prst="rect">
            <a:avLst/>
          </a:prstGeom>
        </p:spPr>
      </p:pic>
      <p:pic>
        <p:nvPicPr>
          <p:cNvPr id="6" name="Picture 32">
            <a:extLst>
              <a:ext uri="{FF2B5EF4-FFF2-40B4-BE49-F238E27FC236}">
                <a16:creationId xmlns:a16="http://schemas.microsoft.com/office/drawing/2014/main" id="{31FAE572-53D5-983E-1CF4-23E4FAA6539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852805">
            <a:off x="5661526" y="-3156550"/>
            <a:ext cx="5364129" cy="5364129"/>
          </a:xfrm>
          <a:prstGeom prst="rect">
            <a:avLst/>
          </a:prstGeom>
        </p:spPr>
      </p:pic>
      <p:sp>
        <p:nvSpPr>
          <p:cNvPr id="7" name="TextBox 8">
            <a:extLst>
              <a:ext uri="{FF2B5EF4-FFF2-40B4-BE49-F238E27FC236}">
                <a16:creationId xmlns:a16="http://schemas.microsoft.com/office/drawing/2014/main" id="{C9FF1658-D183-0DC7-3194-B366A56AD1E5}"/>
              </a:ext>
            </a:extLst>
          </p:cNvPr>
          <p:cNvSpPr txBox="1"/>
          <p:nvPr/>
        </p:nvSpPr>
        <p:spPr>
          <a:xfrm>
            <a:off x="4734290" y="1269555"/>
            <a:ext cx="9982200" cy="659604"/>
          </a:xfrm>
          <a:prstGeom prst="rect">
            <a:avLst/>
          </a:prstGeom>
        </p:spPr>
        <p:txBody>
          <a:bodyPr wrap="square" lIns="0" tIns="0" rIns="0" bIns="0" rtlCol="0" anchor="t">
            <a:spAutoFit/>
          </a:bodyPr>
          <a:lstStyle/>
          <a:p>
            <a:pPr>
              <a:lnSpc>
                <a:spcPts val="5460"/>
              </a:lnSpc>
            </a:pPr>
            <a:r>
              <a:rPr lang="ro-RO" sz="4400" b="1" dirty="0">
                <a:solidFill>
                  <a:srgbClr val="000000"/>
                </a:solidFill>
                <a:latin typeface="Georgia" panose="02040502050405020303" pitchFamily="18" charset="0"/>
              </a:rPr>
              <a:t>Dezvoltarea abilităților inteligente</a:t>
            </a:r>
            <a:endParaRPr lang="en-US" sz="4400" b="1" dirty="0">
              <a:solidFill>
                <a:srgbClr val="000000"/>
              </a:solidFill>
              <a:latin typeface="Georgia" panose="02040502050405020303" pitchFamily="18" charset="0"/>
            </a:endParaRPr>
          </a:p>
        </p:txBody>
      </p:sp>
      <p:sp>
        <p:nvSpPr>
          <p:cNvPr id="8" name="TextBox 5">
            <a:extLst>
              <a:ext uri="{FF2B5EF4-FFF2-40B4-BE49-F238E27FC236}">
                <a16:creationId xmlns:a16="http://schemas.microsoft.com/office/drawing/2014/main" id="{959992DB-6B86-0A9A-3E40-E274BD82527B}"/>
              </a:ext>
            </a:extLst>
          </p:cNvPr>
          <p:cNvSpPr txBox="1"/>
          <p:nvPr/>
        </p:nvSpPr>
        <p:spPr>
          <a:xfrm>
            <a:off x="6934200" y="2931787"/>
            <a:ext cx="10363200" cy="4739759"/>
          </a:xfrm>
          <a:prstGeom prst="rect">
            <a:avLst/>
          </a:prstGeom>
        </p:spPr>
        <p:txBody>
          <a:bodyPr wrap="square" lIns="0" tIns="0" rIns="0" bIns="0" rtlCol="0" anchor="t">
            <a:spAutoFit/>
          </a:bodyPr>
          <a:lstStyle/>
          <a:p>
            <a:pPr algn="just"/>
            <a:r>
              <a:rPr lang="en-GB" sz="2800" b="0" i="0" dirty="0">
                <a:solidFill>
                  <a:srgbClr val="374151"/>
                </a:solidFill>
                <a:effectLst/>
                <a:latin typeface="Georgia" panose="02040502050405020303" pitchFamily="18" charset="0"/>
              </a:rPr>
              <a:t>4. </a:t>
            </a:r>
            <a:r>
              <a:rPr lang="ro-RO" sz="2800" b="0" i="1" dirty="0">
                <a:solidFill>
                  <a:srgbClr val="374151"/>
                </a:solidFill>
                <a:effectLst/>
                <a:latin typeface="Georgia" panose="02040502050405020303" pitchFamily="18" charset="0"/>
              </a:rPr>
              <a:t>Dobândiți experiență practică</a:t>
            </a:r>
            <a:r>
              <a:rPr lang="en-GB" sz="2800" b="0" i="0" dirty="0">
                <a:solidFill>
                  <a:srgbClr val="374151"/>
                </a:solidFill>
                <a:effectLst/>
                <a:latin typeface="Georgia" panose="02040502050405020303" pitchFamily="18" charset="0"/>
              </a:rPr>
              <a:t>: </a:t>
            </a:r>
            <a:r>
              <a:rPr lang="ro-RO" sz="2800" b="0" i="0" dirty="0">
                <a:solidFill>
                  <a:srgbClr val="374151"/>
                </a:solidFill>
                <a:effectLst/>
                <a:latin typeface="Georgia" panose="02040502050405020303" pitchFamily="18" charset="0"/>
              </a:rPr>
              <a:t>Exersați competențele pe care le-ați câștigat în cadrul situațiilor și al proiectelor din viața reală</a:t>
            </a:r>
            <a:r>
              <a:rPr lang="en-GB" sz="2800" b="0" i="0" dirty="0">
                <a:solidFill>
                  <a:srgbClr val="374151"/>
                </a:solidFill>
                <a:effectLst/>
                <a:latin typeface="Georgia" panose="02040502050405020303" pitchFamily="18" charset="0"/>
              </a:rPr>
              <a:t>.</a:t>
            </a:r>
          </a:p>
          <a:p>
            <a:pPr algn="just"/>
            <a:r>
              <a:rPr lang="en-GB" sz="2800" b="0" i="0" dirty="0">
                <a:solidFill>
                  <a:srgbClr val="374151"/>
                </a:solidFill>
                <a:effectLst/>
                <a:latin typeface="Georgia" panose="02040502050405020303" pitchFamily="18" charset="0"/>
              </a:rPr>
              <a:t>5. </a:t>
            </a:r>
            <a:r>
              <a:rPr lang="ro-RO" sz="2800" b="0" i="1" dirty="0">
                <a:solidFill>
                  <a:srgbClr val="374151"/>
                </a:solidFill>
                <a:effectLst/>
                <a:latin typeface="Georgia" panose="02040502050405020303" pitchFamily="18" charset="0"/>
              </a:rPr>
              <a:t>Reflectați asupra progresului dumneavoastră</a:t>
            </a:r>
            <a:r>
              <a:rPr lang="ro-RO" sz="2800" b="0" i="0" dirty="0">
                <a:solidFill>
                  <a:srgbClr val="374151"/>
                </a:solidFill>
                <a:effectLst/>
                <a:latin typeface="Georgia" panose="02040502050405020303" pitchFamily="18" charset="0"/>
              </a:rPr>
              <a:t>: Reflectați cu regularitate asupra progresului pe care l-ați înregistrat și ajustați-vă planul în consecință</a:t>
            </a:r>
            <a:r>
              <a:rPr lang="en-GB" sz="2800" b="0" i="0" dirty="0">
                <a:solidFill>
                  <a:srgbClr val="374151"/>
                </a:solidFill>
                <a:effectLst/>
                <a:latin typeface="Georgia" panose="02040502050405020303" pitchFamily="18" charset="0"/>
              </a:rPr>
              <a:t>.</a:t>
            </a:r>
          </a:p>
          <a:p>
            <a:pPr algn="just"/>
            <a:r>
              <a:rPr lang="en-GB" sz="2800" b="0" i="0" dirty="0">
                <a:solidFill>
                  <a:srgbClr val="374151"/>
                </a:solidFill>
                <a:effectLst/>
                <a:latin typeface="Georgia" panose="02040502050405020303" pitchFamily="18" charset="0"/>
              </a:rPr>
              <a:t>6. </a:t>
            </a:r>
            <a:r>
              <a:rPr lang="ro-RO" sz="2800" b="0" i="1" dirty="0">
                <a:solidFill>
                  <a:srgbClr val="374151"/>
                </a:solidFill>
                <a:effectLst/>
                <a:latin typeface="Georgia" panose="02040502050405020303" pitchFamily="18" charset="0"/>
              </a:rPr>
              <a:t>Căutați feedback</a:t>
            </a:r>
            <a:r>
              <a:rPr lang="en-GB" sz="2800" b="0" i="0" dirty="0">
                <a:solidFill>
                  <a:srgbClr val="374151"/>
                </a:solidFill>
                <a:effectLst/>
                <a:latin typeface="Georgia" panose="02040502050405020303" pitchFamily="18" charset="0"/>
              </a:rPr>
              <a:t>: </a:t>
            </a:r>
            <a:r>
              <a:rPr lang="ro-RO" sz="2800" b="0" i="0" dirty="0">
                <a:solidFill>
                  <a:srgbClr val="374151"/>
                </a:solidFill>
                <a:effectLst/>
                <a:latin typeface="Georgia" panose="02040502050405020303" pitchFamily="18" charset="0"/>
              </a:rPr>
              <a:t>Cereți feedback de la ceilalți pentru a vedea cum progresați și pentru a identifica acele aspecte care trebuie îmbunătățite</a:t>
            </a:r>
            <a:r>
              <a:rPr lang="en-GB" sz="2800" b="0" i="0" dirty="0">
                <a:solidFill>
                  <a:srgbClr val="374151"/>
                </a:solidFill>
                <a:effectLst/>
                <a:latin typeface="Georgia" panose="02040502050405020303" pitchFamily="18" charset="0"/>
              </a:rPr>
              <a:t>.</a:t>
            </a:r>
          </a:p>
          <a:p>
            <a:pPr algn="just"/>
            <a:r>
              <a:rPr lang="en-GB" sz="2800" b="0" i="0" dirty="0">
                <a:solidFill>
                  <a:srgbClr val="374151"/>
                </a:solidFill>
                <a:effectLst/>
                <a:latin typeface="Georgia" panose="02040502050405020303" pitchFamily="18" charset="0"/>
              </a:rPr>
              <a:t>7. </a:t>
            </a:r>
            <a:r>
              <a:rPr lang="ro-RO" sz="2800" b="0" i="1" dirty="0">
                <a:solidFill>
                  <a:srgbClr val="374151"/>
                </a:solidFill>
                <a:effectLst/>
                <a:latin typeface="Georgia" panose="02040502050405020303" pitchFamily="18" charset="0"/>
              </a:rPr>
              <a:t>Învățați și dezvoltați-vă continuu</a:t>
            </a:r>
            <a:r>
              <a:rPr lang="en-GB" sz="2800" b="0" i="0" dirty="0">
                <a:solidFill>
                  <a:srgbClr val="374151"/>
                </a:solidFill>
                <a:effectLst/>
                <a:latin typeface="Georgia" panose="02040502050405020303" pitchFamily="18" charset="0"/>
              </a:rPr>
              <a:t>: </a:t>
            </a:r>
            <a:r>
              <a:rPr lang="ro-RO" sz="2800" b="0" i="0" dirty="0">
                <a:solidFill>
                  <a:srgbClr val="374151"/>
                </a:solidFill>
                <a:effectLst/>
                <a:latin typeface="Georgia" panose="02040502050405020303" pitchFamily="18" charset="0"/>
              </a:rPr>
              <a:t>Piața muncii și tehnologia sunt într-o continuă schimbare, așa că este esențial să învățați constant și să vă cultivați abilitățile pentru a rămâne relevant. </a:t>
            </a:r>
            <a:endParaRPr lang="en-GB" sz="2800" b="0" i="0" dirty="0">
              <a:solidFill>
                <a:srgbClr val="374151"/>
              </a:solidFill>
              <a:effectLst/>
              <a:latin typeface="Georgia" panose="02040502050405020303" pitchFamily="18" charset="0"/>
            </a:endParaRPr>
          </a:p>
        </p:txBody>
      </p:sp>
      <p:pic>
        <p:nvPicPr>
          <p:cNvPr id="12" name="Picture 11">
            <a:extLst>
              <a:ext uri="{FF2B5EF4-FFF2-40B4-BE49-F238E27FC236}">
                <a16:creationId xmlns:a16="http://schemas.microsoft.com/office/drawing/2014/main" id="{289CD960-5C4A-86A6-CE39-9C784AB3F33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57200" y="3512675"/>
            <a:ext cx="5808798" cy="3267449"/>
          </a:xfrm>
          <a:prstGeom prst="rect">
            <a:avLst/>
          </a:prstGeom>
        </p:spPr>
      </p:pic>
    </p:spTree>
    <p:extLst>
      <p:ext uri="{BB962C8B-B14F-4D97-AF65-F5344CB8AC3E}">
        <p14:creationId xmlns:p14="http://schemas.microsoft.com/office/powerpoint/2010/main" val="404665683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16736</TotalTime>
  <Words>5250</Words>
  <Application>Microsoft Office PowerPoint</Application>
  <PresentationFormat>Particularizare</PresentationFormat>
  <Paragraphs>241</Paragraphs>
  <Slides>47</Slides>
  <Notes>3</Notes>
  <HiddenSlides>0</HiddenSlides>
  <MMClips>2</MMClips>
  <ScaleCrop>false</ScaleCrop>
  <HeadingPairs>
    <vt:vector size="6" baseType="variant">
      <vt:variant>
        <vt:lpstr>Fonturi utilizate</vt:lpstr>
      </vt:variant>
      <vt:variant>
        <vt:i4>6</vt:i4>
      </vt:variant>
      <vt:variant>
        <vt:lpstr>Temă</vt:lpstr>
      </vt:variant>
      <vt:variant>
        <vt:i4>1</vt:i4>
      </vt:variant>
      <vt:variant>
        <vt:lpstr>Titluri diapozitive</vt:lpstr>
      </vt:variant>
      <vt:variant>
        <vt:i4>47</vt:i4>
      </vt:variant>
    </vt:vector>
  </HeadingPairs>
  <TitlesOfParts>
    <vt:vector size="54" baseType="lpstr">
      <vt:lpstr>Calibri</vt:lpstr>
      <vt:lpstr>Abhaya Libre Regular</vt:lpstr>
      <vt:lpstr>Arial</vt:lpstr>
      <vt:lpstr>Söhne</vt:lpstr>
      <vt:lpstr>System Font Regular</vt:lpstr>
      <vt:lpstr>Georgia</vt:lpstr>
      <vt:lpstr>Office Theme</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REGIO.DIGI.HUB Content Development</dc:title>
  <dc:creator>MIREN</dc:creator>
  <cp:lastModifiedBy>Paula Diaconu</cp:lastModifiedBy>
  <cp:revision>28</cp:revision>
  <dcterms:created xsi:type="dcterms:W3CDTF">2006-08-16T00:00:00Z</dcterms:created>
  <dcterms:modified xsi:type="dcterms:W3CDTF">2023-07-19T07:26:27Z</dcterms:modified>
  <dc:identifier>DAFSGCxx1iQ</dc:identifier>
</cp:coreProperties>
</file>