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8288000" cy="10287000"/>
  <p:notesSz cx="6858000" cy="9144000"/>
  <p:embeddedFontLst>
    <p:embeddedFont>
      <p:font typeface="Abhaya Libre Regular" panose="020B0604020202020204" charset="-18"/>
      <p:regular r:id="rId47"/>
    </p:embeddedFont>
    <p:embeddedFont>
      <p:font typeface="Abhaya Libre Regular Bold" panose="020B0604020202020204" charset="-1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  <p:embeddedFont>
      <p:font typeface="Open Sans Extra Bold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842E5-5BE0-4A56-819F-3AAB89AB2683}" v="6" dt="2023-02-28T13:58:1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60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n Arrien" userId="sV3ulnFFzSTe+a+uAT7WoFvDbkIjPON+TAp7rzouHqA=" providerId="None" clId="Web-{BF9842E5-5BE0-4A56-819F-3AAB89AB2683}"/>
    <pc:docChg chg="modSld">
      <pc:chgData name="Miren Arrien" userId="sV3ulnFFzSTe+a+uAT7WoFvDbkIjPON+TAp7rzouHqA=" providerId="None" clId="Web-{BF9842E5-5BE0-4A56-819F-3AAB89AB2683}" dt="2023-02-28T13:58:11.393" v="5" actId="20577"/>
      <pc:docMkLst>
        <pc:docMk/>
      </pc:docMkLst>
      <pc:sldChg chg="modSp">
        <pc:chgData name="Miren Arrien" userId="sV3ulnFFzSTe+a+uAT7WoFvDbkIjPON+TAp7rzouHqA=" providerId="None" clId="Web-{BF9842E5-5BE0-4A56-819F-3AAB89AB2683}" dt="2023-02-28T13:58:11.393" v="5" actId="20577"/>
        <pc:sldMkLst>
          <pc:docMk/>
          <pc:sldMk cId="0" sldId="293"/>
        </pc:sldMkLst>
        <pc:spChg chg="mod">
          <ac:chgData name="Miren Arrien" userId="sV3ulnFFzSTe+a+uAT7WoFvDbkIjPON+TAp7rzouHqA=" providerId="None" clId="Web-{BF9842E5-5BE0-4A56-819F-3AAB89AB2683}" dt="2023-02-28T13:58:11.393" v="5" actId="20577"/>
          <ac:spMkLst>
            <pc:docMk/>
            <pc:sldMk cId="0" sldId="293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O-4ithG_07Q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57.jpeg"/><Relationship Id="rId5" Type="http://schemas.openxmlformats.org/officeDocument/2006/relationships/image" Target="../media/image20.png"/><Relationship Id="rId15" Type="http://schemas.openxmlformats.org/officeDocument/2006/relationships/image" Target="../media/image15.svg"/><Relationship Id="rId10" Type="http://schemas.openxmlformats.org/officeDocument/2006/relationships/image" Target="../media/image29.svg"/><Relationship Id="rId4" Type="http://schemas.openxmlformats.org/officeDocument/2006/relationships/image" Target="../media/image4.svg"/><Relationship Id="rId9" Type="http://schemas.openxmlformats.org/officeDocument/2006/relationships/image" Target="../media/image28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4.svg"/><Relationship Id="rId5" Type="http://schemas.openxmlformats.org/officeDocument/2006/relationships/image" Target="../media/image21.svg"/><Relationship Id="rId1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76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5.sv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21.svg"/><Relationship Id="rId10" Type="http://schemas.openxmlformats.org/officeDocument/2006/relationships/image" Target="../media/image77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mnfHGPM3e8o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57.jpeg"/><Relationship Id="rId5" Type="http://schemas.openxmlformats.org/officeDocument/2006/relationships/image" Target="../media/image20.png"/><Relationship Id="rId10" Type="http://schemas.openxmlformats.org/officeDocument/2006/relationships/image" Target="../media/image29.svg"/><Relationship Id="rId4" Type="http://schemas.openxmlformats.org/officeDocument/2006/relationships/image" Target="../media/image4.svg"/><Relationship Id="rId9" Type="http://schemas.openxmlformats.org/officeDocument/2006/relationships/image" Target="../media/image28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jpeg"/><Relationship Id="rId3" Type="http://schemas.openxmlformats.org/officeDocument/2006/relationships/image" Target="../media/image78.jpeg"/><Relationship Id="rId7" Type="http://schemas.openxmlformats.org/officeDocument/2006/relationships/image" Target="../media/image21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dWOt2HyjCno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57.jpeg"/><Relationship Id="rId5" Type="http://schemas.openxmlformats.org/officeDocument/2006/relationships/image" Target="../media/image4.svg"/><Relationship Id="rId15" Type="http://schemas.openxmlformats.org/officeDocument/2006/relationships/image" Target="../media/image15.svg"/><Relationship Id="rId10" Type="http://schemas.openxmlformats.org/officeDocument/2006/relationships/image" Target="../media/image29.sv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7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3.png"/><Relationship Id="rId5" Type="http://schemas.openxmlformats.org/officeDocument/2006/relationships/image" Target="../media/image21.svg"/><Relationship Id="rId15" Type="http://schemas.openxmlformats.org/officeDocument/2006/relationships/image" Target="../media/image15.svg"/><Relationship Id="rId10" Type="http://schemas.openxmlformats.org/officeDocument/2006/relationships/image" Target="../media/image79.jpeg"/><Relationship Id="rId4" Type="http://schemas.openxmlformats.org/officeDocument/2006/relationships/image" Target="../media/image20.png"/><Relationship Id="rId9" Type="http://schemas.openxmlformats.org/officeDocument/2006/relationships/image" Target="../media/image29.sv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.svg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15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14.png"/><Relationship Id="rId2" Type="http://schemas.openxmlformats.org/officeDocument/2006/relationships/image" Target="../media/image16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lCbDRM1IvZY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jpeg"/><Relationship Id="rId4" Type="http://schemas.openxmlformats.org/officeDocument/2006/relationships/image" Target="../media/image4.sv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1eO5j2w03uI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jpeg"/><Relationship Id="rId4" Type="http://schemas.openxmlformats.org/officeDocument/2006/relationships/image" Target="../media/image4.svg"/><Relationship Id="rId9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ddt_IGMMOrI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jpeg"/><Relationship Id="rId4" Type="http://schemas.openxmlformats.org/officeDocument/2006/relationships/image" Target="../media/image4.svg"/><Relationship Id="rId9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8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5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FRsJbpppvEU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jpeg"/><Relationship Id="rId4" Type="http://schemas.openxmlformats.org/officeDocument/2006/relationships/image" Target="../media/image4.svg"/><Relationship Id="rId9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2.png"/><Relationship Id="rId1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17.svg"/><Relationship Id="rId17" Type="http://schemas.openxmlformats.org/officeDocument/2006/relationships/image" Target="../media/image33.sv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6.png"/><Relationship Id="rId5" Type="http://schemas.openxmlformats.org/officeDocument/2006/relationships/image" Target="../media/image6.svg"/><Relationship Id="rId15" Type="http://schemas.openxmlformats.org/officeDocument/2006/relationships/image" Target="../media/image10.svg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31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9.svg"/><Relationship Id="rId18" Type="http://schemas.openxmlformats.org/officeDocument/2006/relationships/image" Target="../media/image11.png"/><Relationship Id="rId26" Type="http://schemas.openxmlformats.org/officeDocument/2006/relationships/image" Target="../media/image47.png"/><Relationship Id="rId3" Type="http://schemas.openxmlformats.org/officeDocument/2006/relationships/image" Target="../media/image35.svg"/><Relationship Id="rId21" Type="http://schemas.openxmlformats.org/officeDocument/2006/relationships/image" Target="../media/image42.png"/><Relationship Id="rId7" Type="http://schemas.openxmlformats.org/officeDocument/2006/relationships/image" Target="../media/image37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46.png"/><Relationship Id="rId2" Type="http://schemas.openxmlformats.org/officeDocument/2006/relationships/image" Target="../media/image34.png"/><Relationship Id="rId16" Type="http://schemas.openxmlformats.org/officeDocument/2006/relationships/image" Target="../media/image30.png"/><Relationship Id="rId20" Type="http://schemas.openxmlformats.org/officeDocument/2006/relationships/image" Target="../media/image41.jpe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.svg"/><Relationship Id="rId24" Type="http://schemas.openxmlformats.org/officeDocument/2006/relationships/image" Target="../media/image45.png"/><Relationship Id="rId5" Type="http://schemas.openxmlformats.org/officeDocument/2006/relationships/image" Target="../media/image2.svg"/><Relationship Id="rId15" Type="http://schemas.openxmlformats.org/officeDocument/2006/relationships/image" Target="../media/image39.svg"/><Relationship Id="rId23" Type="http://schemas.openxmlformats.org/officeDocument/2006/relationships/image" Target="../media/image44.png"/><Relationship Id="rId28" Type="http://schemas.openxmlformats.org/officeDocument/2006/relationships/image" Target="../media/image13.jpeg"/><Relationship Id="rId10" Type="http://schemas.openxmlformats.org/officeDocument/2006/relationships/image" Target="../media/image5.png"/><Relationship Id="rId19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4.svg"/><Relationship Id="rId14" Type="http://schemas.openxmlformats.org/officeDocument/2006/relationships/image" Target="../media/image38.png"/><Relationship Id="rId22" Type="http://schemas.openxmlformats.org/officeDocument/2006/relationships/image" Target="../media/image43.png"/><Relationship Id="rId27" Type="http://schemas.openxmlformats.org/officeDocument/2006/relationships/image" Target="../media/image12.png"/><Relationship Id="rId30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95.svg"/><Relationship Id="rId4" Type="http://schemas.openxmlformats.org/officeDocument/2006/relationships/image" Target="../media/image20.png"/><Relationship Id="rId9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1.svg"/><Relationship Id="rId10" Type="http://schemas.openxmlformats.org/officeDocument/2006/relationships/image" Target="../media/image97.svg"/><Relationship Id="rId4" Type="http://schemas.openxmlformats.org/officeDocument/2006/relationships/image" Target="../media/image20.png"/><Relationship Id="rId9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33.svg"/><Relationship Id="rId18" Type="http://schemas.openxmlformats.org/officeDocument/2006/relationships/hyperlink" Target="https://brainfall.com/quizzes/which-of-these-historical-leaders-are-you/" TargetMode="External"/><Relationship Id="rId3" Type="http://schemas.openxmlformats.org/officeDocument/2006/relationships/image" Target="../media/image99.svg"/><Relationship Id="rId7" Type="http://schemas.openxmlformats.org/officeDocument/2006/relationships/image" Target="../media/image6.svg"/><Relationship Id="rId12" Type="http://schemas.openxmlformats.org/officeDocument/2006/relationships/image" Target="../media/image32.png"/><Relationship Id="rId17" Type="http://schemas.openxmlformats.org/officeDocument/2006/relationships/hyperlink" Target="https://www.umassglobal.edu/news-and-events/blog/what-type-of-leader-are-you-quiz" TargetMode="External"/><Relationship Id="rId2" Type="http://schemas.openxmlformats.org/officeDocument/2006/relationships/image" Target="../media/image98.png"/><Relationship Id="rId16" Type="http://schemas.openxmlformats.org/officeDocument/2006/relationships/hyperlink" Target="http://www.professorpeaches.com/wp-content/uploads/2015/02/What-is-leadership-Forb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9.svg"/><Relationship Id="rId15" Type="http://schemas.openxmlformats.org/officeDocument/2006/relationships/hyperlink" Target="https://johnmattone.com/blog/historys-5-best-leaders/#:~:text=1.-,Mahatma%20Gandhi,example%20through%20word%20and%20deed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1.svg"/><Relationship Id="rId14" Type="http://schemas.openxmlformats.org/officeDocument/2006/relationships/hyperlink" Target="https://www.forbes.com/sites/jimbarnett/2020/01/06/heres-what-happens-when-leaders-get-employee-motivation-right/?sh=4f6fa7aa5c1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9.svg"/><Relationship Id="rId18" Type="http://schemas.openxmlformats.org/officeDocument/2006/relationships/image" Target="../media/image13.jpeg"/><Relationship Id="rId3" Type="http://schemas.openxmlformats.org/officeDocument/2006/relationships/image" Target="../media/image17.svg"/><Relationship Id="rId7" Type="http://schemas.openxmlformats.org/officeDocument/2006/relationships/image" Target="../media/image49.svg"/><Relationship Id="rId12" Type="http://schemas.openxmlformats.org/officeDocument/2006/relationships/image" Target="../media/image28.png"/><Relationship Id="rId17" Type="http://schemas.openxmlformats.org/officeDocument/2006/relationships/image" Target="../media/image12.png"/><Relationship Id="rId2" Type="http://schemas.openxmlformats.org/officeDocument/2006/relationships/image" Target="../media/image16.png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1.svg"/><Relationship Id="rId5" Type="http://schemas.openxmlformats.org/officeDocument/2006/relationships/image" Target="../media/image19.svg"/><Relationship Id="rId15" Type="http://schemas.openxmlformats.org/officeDocument/2006/relationships/image" Target="../media/image53.svg"/><Relationship Id="rId10" Type="http://schemas.openxmlformats.org/officeDocument/2006/relationships/image" Target="../media/image20.png"/><Relationship Id="rId19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51.sv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12" Type="http://schemas.openxmlformats.org/officeDocument/2006/relationships/image" Target="../media/image32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6.svg"/><Relationship Id="rId5" Type="http://schemas.openxmlformats.org/officeDocument/2006/relationships/image" Target="../media/image50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pn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youtu.be/wE5ZV7HfrXU" TargetMode="External"/><Relationship Id="rId6" Type="http://schemas.openxmlformats.org/officeDocument/2006/relationships/image" Target="../media/image21.svg"/><Relationship Id="rId11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image" Target="../media/image13.jpeg"/><Relationship Id="rId4" Type="http://schemas.openxmlformats.org/officeDocument/2006/relationships/image" Target="../media/image4.svg"/><Relationship Id="rId9" Type="http://schemas.openxmlformats.org/officeDocument/2006/relationships/image" Target="../media/image5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.svg"/><Relationship Id="rId18" Type="http://schemas.openxmlformats.org/officeDocument/2006/relationships/image" Target="../media/image68.png"/><Relationship Id="rId3" Type="http://schemas.openxmlformats.org/officeDocument/2006/relationships/image" Target="../media/image2.svg"/><Relationship Id="rId21" Type="http://schemas.openxmlformats.org/officeDocument/2006/relationships/image" Target="../media/image7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67.svg"/><Relationship Id="rId25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.svg"/><Relationship Id="rId24" Type="http://schemas.openxmlformats.org/officeDocument/2006/relationships/image" Target="../media/image14.png"/><Relationship Id="rId5" Type="http://schemas.openxmlformats.org/officeDocument/2006/relationships/image" Target="../media/image59.svg"/><Relationship Id="rId15" Type="http://schemas.openxmlformats.org/officeDocument/2006/relationships/image" Target="../media/image65.svg"/><Relationship Id="rId23" Type="http://schemas.openxmlformats.org/officeDocument/2006/relationships/image" Target="../media/image13.jpe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8.png"/><Relationship Id="rId9" Type="http://schemas.openxmlformats.org/officeDocument/2006/relationships/image" Target="../media/image61.svg"/><Relationship Id="rId14" Type="http://schemas.openxmlformats.org/officeDocument/2006/relationships/image" Target="../media/image64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7890475" y="-2171729"/>
            <a:ext cx="5364129" cy="53641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7651" y="8452049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5502">
            <a:off x="-1434135" y="-1156985"/>
            <a:ext cx="3750108" cy="3745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32729">
            <a:off x="16143270" y="-2037213"/>
            <a:ext cx="4881157" cy="48747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43213" y="715612"/>
            <a:ext cx="7274007" cy="72740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52212" y="9258300"/>
            <a:ext cx="3710720" cy="7792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847534" y="9434788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2" name="Google Shape;91;p1">
            <a:extLst>
              <a:ext uri="{FF2B5EF4-FFF2-40B4-BE49-F238E27FC236}">
                <a16:creationId xmlns:a16="http://schemas.microsoft.com/office/drawing/2014/main" id="{9EF4B095-F144-4655-0BE5-C127E25FC184}"/>
              </a:ext>
            </a:extLst>
          </p:cNvPr>
          <p:cNvSpPr txBox="1"/>
          <p:nvPr/>
        </p:nvSpPr>
        <p:spPr>
          <a:xfrm>
            <a:off x="7752212" y="3645911"/>
            <a:ext cx="9010597" cy="242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ro-RO" sz="4500" b="1" dirty="0">
                <a:solidFill>
                  <a:srgbClr val="000000"/>
                </a:solidFill>
                <a:latin typeface="Georgia" panose="02040502050405020303" pitchFamily="18" charset="0"/>
              </a:rPr>
              <a:t>Promovarea Dezvoltării Regionale prin consolidarea capacității sistemului VET</a:t>
            </a:r>
            <a:endParaRPr lang="en-US" sz="45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70130" y="2537985"/>
            <a:ext cx="9478316" cy="177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0"/>
              </a:lnSpc>
            </a:pPr>
            <a:r>
              <a:rPr lang="en-US" sz="2200" spc="-36" dirty="0">
                <a:solidFill>
                  <a:srgbClr val="000000"/>
                </a:solidFill>
                <a:latin typeface="Georgia" panose="02040502050405020303" pitchFamily="18" charset="0"/>
              </a:rPr>
              <a:t>Maslow </a:t>
            </a:r>
            <a:r>
              <a:rPr lang="ro-RO" sz="2200" spc="-36" dirty="0">
                <a:solidFill>
                  <a:srgbClr val="000000"/>
                </a:solidFill>
                <a:latin typeface="Georgia" panose="02040502050405020303" pitchFamily="18" charset="0"/>
              </a:rPr>
              <a:t>argumentează că există o ierarhie a 5 nevoi de bază. Pe măsură ce una dintre acestea este satisfăcută semnificativ, următoarea devine dominantă. El susține că trebuie satisfăcute întâi nevoile de la nivelurile inferioare, pentru a progresa către cele din vârful piramidei. </a:t>
            </a:r>
            <a:endParaRPr lang="en-US" sz="2200" spc="-36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0507016" y="3718222"/>
            <a:ext cx="7178038" cy="40376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70130" y="4315972"/>
            <a:ext cx="6821630" cy="514319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24191" y="841753"/>
            <a:ext cx="9439617" cy="68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0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Piramida lui </a:t>
            </a:r>
            <a:r>
              <a:rPr lang="ro-RO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Maslow</a:t>
            </a:r>
            <a:r>
              <a:rPr lang="en-US" sz="4741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9699" y="2064430"/>
            <a:ext cx="15468600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ro-RO" sz="2200" b="1" dirty="0">
                <a:solidFill>
                  <a:srgbClr val="000000"/>
                </a:solidFill>
                <a:latin typeface="Georgia" panose="02040502050405020303" pitchFamily="18" charset="0"/>
              </a:rPr>
              <a:t>Ideea de bază este aceea că indivizii au nevoi care, atunci când rămân nesatisfăcute, generează motivație. </a:t>
            </a:r>
            <a:endParaRPr lang="en-US" sz="2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120963" y="7862457"/>
            <a:ext cx="6104305" cy="30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7"/>
              </a:lnSpc>
            </a:pPr>
            <a:r>
              <a:rPr lang="en-US" sz="1834">
                <a:solidFill>
                  <a:srgbClr val="04989E"/>
                </a:solidFill>
                <a:latin typeface="Open Sans Extra Bold"/>
              </a:rPr>
              <a:t>https://www.youtube.com/watch?v=O-4ithG_07Q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72372" y="7744612"/>
            <a:ext cx="1504737" cy="157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12"/>
          <a:srcRect l="10534" r="4228"/>
          <a:stretch/>
        </p:blipFill>
        <p:spPr>
          <a:xfrm>
            <a:off x="10896600" y="2494478"/>
            <a:ext cx="7010401" cy="547652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792141" y="1342539"/>
            <a:ext cx="1270371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Teoria ERG a lui </a:t>
            </a:r>
            <a:r>
              <a:rPr lang="ro-RO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Clayton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Alderfer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90600" y="3009021"/>
            <a:ext cx="9347654" cy="4447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47"/>
              </a:lnSpc>
            </a:pPr>
            <a:r>
              <a:rPr lang="en-US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Alderfer </a:t>
            </a: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consideră că mai multe nevoi pot fi importante în același timp. Acesta argumentează că, dacă nu se satisface o nevoie de ordin superior, crește dorința de a satisface una de nivel inferior.</a:t>
            </a:r>
          </a:p>
          <a:p>
            <a:pPr algn="just">
              <a:lnSpc>
                <a:spcPts val="3947"/>
              </a:lnSpc>
            </a:pP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Teoria sa se bazează pe 3 dimensiuni:</a:t>
            </a:r>
          </a:p>
          <a:p>
            <a:pPr marL="342900" indent="-3429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Existența (</a:t>
            </a:r>
            <a:r>
              <a:rPr lang="ro-RO" sz="2400" spc="-42" dirty="0" err="1">
                <a:solidFill>
                  <a:srgbClr val="000000"/>
                </a:solidFill>
                <a:latin typeface="Georgia" panose="02040502050405020303" pitchFamily="18" charset="0"/>
              </a:rPr>
              <a:t>Existence</a:t>
            </a: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): preocupată de asigurarea cerințelor de bază ale existenței materiale;</a:t>
            </a:r>
          </a:p>
          <a:p>
            <a:pPr marL="342900" indent="-3429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Relaționarea (</a:t>
            </a:r>
            <a:r>
              <a:rPr lang="ro-RO" sz="2400" spc="-42" dirty="0" err="1">
                <a:solidFill>
                  <a:srgbClr val="000000"/>
                </a:solidFill>
                <a:latin typeface="Georgia" panose="02040502050405020303" pitchFamily="18" charset="0"/>
              </a:rPr>
              <a:t>Relatedness</a:t>
            </a: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): dorința de a menține relații interpersonale importante;</a:t>
            </a:r>
          </a:p>
          <a:p>
            <a:pPr marL="342900" indent="-342900" algn="just">
              <a:lnSpc>
                <a:spcPts val="3947"/>
              </a:lnSpc>
              <a:buFont typeface="Arial" panose="020B0604020202020204" pitchFamily="34" charset="0"/>
              <a:buChar char="•"/>
            </a:pP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Creșterea (</a:t>
            </a:r>
            <a:r>
              <a:rPr lang="ro-RO" sz="2400" spc="-42" dirty="0" err="1">
                <a:solidFill>
                  <a:srgbClr val="000000"/>
                </a:solidFill>
                <a:latin typeface="Georgia" panose="02040502050405020303" pitchFamily="18" charset="0"/>
              </a:rPr>
              <a:t>Growth</a:t>
            </a:r>
            <a:r>
              <a:rPr lang="ro-RO" sz="2400" spc="-42" dirty="0">
                <a:solidFill>
                  <a:srgbClr val="000000"/>
                </a:solidFill>
                <a:latin typeface="Georgia" panose="02040502050405020303" pitchFamily="18" charset="0"/>
              </a:rPr>
              <a:t>): dorința intrinsecă de dezvoltare personală.</a:t>
            </a:r>
            <a:endParaRPr lang="en-US" sz="2400" spc="-42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285572" y="2769856"/>
            <a:ext cx="5973728" cy="52202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73499" y="743344"/>
            <a:ext cx="8280738" cy="77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6410" dirty="0">
                <a:solidFill>
                  <a:srgbClr val="000000"/>
                </a:solidFill>
                <a:latin typeface="Abhaya Libre Regular"/>
              </a:rPr>
              <a:t>Teoria lui </a:t>
            </a:r>
            <a:r>
              <a:rPr lang="en-US" sz="6410" dirty="0">
                <a:solidFill>
                  <a:srgbClr val="000000"/>
                </a:solidFill>
                <a:latin typeface="Abhaya Libre Regular"/>
              </a:rPr>
              <a:t>McClelland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333" y="2637562"/>
            <a:ext cx="9789617" cy="6817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4"/>
              </a:lnSpc>
            </a:pPr>
            <a:r>
              <a:rPr lang="en-US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McClelland </a:t>
            </a: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consideră că indivizii au nevoi variate. El afirmă că motivația și performanța lor în situații profesionale sunt legate de nevoia de realizare, de afiliere sau de putere. </a:t>
            </a:r>
          </a:p>
          <a:p>
            <a:pPr algn="just">
              <a:lnSpc>
                <a:spcPts val="4134"/>
              </a:lnSpc>
            </a:pP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În comparație cu piramida lui </a:t>
            </a:r>
            <a:r>
              <a:rPr lang="ro-RO" sz="2800" spc="-44" dirty="0" err="1">
                <a:solidFill>
                  <a:srgbClr val="000000"/>
                </a:solidFill>
                <a:latin typeface="Georgia" panose="02040502050405020303" pitchFamily="18" charset="0"/>
              </a:rPr>
              <a:t>Maslow</a:t>
            </a: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o-RO" sz="2800" spc="-44" dirty="0" err="1">
                <a:solidFill>
                  <a:srgbClr val="000000"/>
                </a:solidFill>
                <a:latin typeface="Georgia" panose="02040502050405020303" pitchFamily="18" charset="0"/>
              </a:rPr>
              <a:t>McClelland</a:t>
            </a: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 grupează nevoile astfel:</a:t>
            </a: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Nevoia de realizare: dorința de a excela, de a performa în raport cu un set de standarde sau de a reuși;</a:t>
            </a: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Nevoia de putere: dorința de a-i face pe ceilalți să se comporte într-un mod în care nu s-ar fi comportat altfel;</a:t>
            </a:r>
          </a:p>
          <a:p>
            <a:pPr marL="457200" indent="-457200" algn="just">
              <a:lnSpc>
                <a:spcPts val="4134"/>
              </a:lnSpc>
              <a:buFont typeface="Arial" panose="020B0604020202020204" pitchFamily="34" charset="0"/>
              <a:buChar char="•"/>
            </a:pPr>
            <a:r>
              <a:rPr lang="ro-RO" sz="2800" spc="-44" dirty="0">
                <a:solidFill>
                  <a:srgbClr val="000000"/>
                </a:solidFill>
                <a:latin typeface="Georgia" panose="02040502050405020303" pitchFamily="18" charset="0"/>
              </a:rPr>
              <a:t>Nevoia de afiliere: dorința de a avea relații interpersonale prietenoase și apropiate. </a:t>
            </a:r>
          </a:p>
          <a:p>
            <a:pPr algn="just">
              <a:lnSpc>
                <a:spcPts val="4134"/>
              </a:lnSpc>
            </a:pPr>
            <a:endParaRPr lang="ro-RO" sz="2953" spc="-44" dirty="0">
              <a:solidFill>
                <a:srgbClr val="000000"/>
              </a:solidFill>
              <a:latin typeface="Abhaya Libre Regular"/>
            </a:endParaRPr>
          </a:p>
          <a:p>
            <a:pPr algn="just">
              <a:lnSpc>
                <a:spcPts val="4134"/>
              </a:lnSpc>
            </a:pPr>
            <a:endParaRPr lang="en-US" sz="2953" spc="-44" dirty="0">
              <a:solidFill>
                <a:srgbClr val="000000"/>
              </a:solidFill>
              <a:latin typeface="Abhaya Libre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725389" y="2180334"/>
            <a:ext cx="7322621" cy="52837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20595" y="1712488"/>
            <a:ext cx="8853721" cy="849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9"/>
              </a:lnSpc>
            </a:pPr>
            <a:r>
              <a:rPr lang="en-US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He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r</a:t>
            </a:r>
            <a:r>
              <a:rPr lang="en-US" sz="2300" spc="-40" dirty="0" err="1">
                <a:solidFill>
                  <a:srgbClr val="000000"/>
                </a:solidFill>
                <a:latin typeface="Georgia" panose="02040502050405020303" pitchFamily="18" charset="0"/>
              </a:rPr>
              <a:t>zberg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 argumentează că factorii de igienă trebuie îndepliniți pentru ca o persoană să nu fie nemulțumită. Aceștia, însă, nu conduc, la satisfacție, motivatorii fiind cei care generează satisfacție extremă.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39"/>
              </a:lnSpc>
            </a:pP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576624" lvl="1" indent="-288312" algn="just">
              <a:lnSpc>
                <a:spcPts val="3739"/>
              </a:lnSpc>
              <a:buFont typeface="Arial"/>
              <a:buChar char="•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Factorii de igienă – ce conduc la o insatisfacție extremă</a:t>
            </a:r>
            <a:r>
              <a:rPr lang="en-US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</a:p>
          <a:p>
            <a:pPr marL="1153247" lvl="2" indent="-384416" algn="just">
              <a:lnSpc>
                <a:spcPts val="3739"/>
              </a:lnSpc>
              <a:buFont typeface="Arial"/>
              <a:buChar char="⚬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Factori externi (contextul de muncă)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Politicile și modalitatea de administrare a companiei;</a:t>
            </a: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Relațiile nesatisfăcătoare cu superiorii;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Relațiile interpersonale nesatisfăcătoare cu colegii; 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Condițiile nefavorabile de muncă.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576624" lvl="1" indent="-288312" algn="just">
              <a:lnSpc>
                <a:spcPts val="3739"/>
              </a:lnSpc>
              <a:buFont typeface="Arial"/>
              <a:buChar char="•"/>
            </a:pPr>
            <a:r>
              <a:rPr lang="en-US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Motivator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ii</a:t>
            </a:r>
            <a:r>
              <a:rPr lang="en-US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 – 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sursă de satisfacție extremă: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153247" lvl="2" indent="-384416" algn="just">
              <a:lnSpc>
                <a:spcPts val="3739"/>
              </a:lnSpc>
              <a:buFont typeface="Arial"/>
              <a:buChar char="⚬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Factori intrinseci (natura muncii)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Realizările;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Recunoașterea;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Munca variată, interesantă sau plină de provocări; 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en-US" sz="2300" spc="-40" dirty="0" err="1">
                <a:solidFill>
                  <a:srgbClr val="000000"/>
                </a:solidFill>
                <a:latin typeface="Georgia" panose="02040502050405020303" pitchFamily="18" charset="0"/>
              </a:rPr>
              <a:t>Respons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a</a:t>
            </a:r>
            <a:r>
              <a:rPr lang="en-US" sz="2300" spc="-40" dirty="0" err="1">
                <a:solidFill>
                  <a:srgbClr val="000000"/>
                </a:solidFill>
                <a:latin typeface="Georgia" panose="02040502050405020303" pitchFamily="18" charset="0"/>
              </a:rPr>
              <a:t>bilit</a:t>
            </a:r>
            <a:r>
              <a:rPr lang="ro-RO" sz="2300" spc="-40" dirty="0" err="1">
                <a:solidFill>
                  <a:srgbClr val="000000"/>
                </a:solidFill>
                <a:latin typeface="Georgia" panose="02040502050405020303" pitchFamily="18" charset="0"/>
              </a:rPr>
              <a:t>atea</a:t>
            </a: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729871" lvl="3" indent="-432468" algn="just">
              <a:lnSpc>
                <a:spcPts val="3739"/>
              </a:lnSpc>
              <a:buFont typeface="Arial"/>
              <a:buChar char="￭"/>
            </a:pPr>
            <a:r>
              <a:rPr lang="ro-RO" sz="2300" spc="-40" dirty="0">
                <a:solidFill>
                  <a:srgbClr val="000000"/>
                </a:solidFill>
                <a:latin typeface="Georgia" panose="02040502050405020303" pitchFamily="18" charset="0"/>
              </a:rPr>
              <a:t>Avansarea.</a:t>
            </a: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739"/>
              </a:lnSpc>
            </a:pPr>
            <a:endParaRPr lang="en-US" sz="2300" spc="-4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35424" y="923585"/>
            <a:ext cx="14195942" cy="583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2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Teoria factorilor duali a lui 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Herzberg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-297679" y="-1492240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69334" y="3286349"/>
            <a:ext cx="7841915" cy="4578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22"/>
              </a:lnSpc>
            </a:pPr>
            <a:endParaRPr dirty="0">
              <a:latin typeface="Georgia" panose="02040502050405020303" pitchFamily="18" charset="0"/>
            </a:endParaRPr>
          </a:p>
          <a:p>
            <a:pPr algn="just">
              <a:lnSpc>
                <a:spcPts val="4622"/>
              </a:lnSpc>
            </a:pPr>
            <a:r>
              <a:rPr lang="ro-RO" sz="3301" spc="-49" dirty="0">
                <a:solidFill>
                  <a:srgbClr val="000000"/>
                </a:solidFill>
                <a:latin typeface="Georgia" panose="02040502050405020303" pitchFamily="18" charset="0"/>
              </a:rPr>
              <a:t>Potrivit acestei teorii, indivizii acționează atunci când efortul lor conduce la o performanță bună, atunci când acea performanță este urmată de un anumit rezultat și atunci când acel rezultat este atractiv sau dezirabil.</a:t>
            </a:r>
            <a:endParaRPr lang="en-US" sz="3301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502"/>
              </a:lnSpc>
            </a:pPr>
            <a:endParaRPr lang="en-US" sz="3301" spc="-49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03631" y="2086467"/>
            <a:ext cx="8280738" cy="145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Teoria expectanței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ts val="5449"/>
              </a:lnSpc>
            </a:pPr>
            <a:endParaRPr lang="en-US" sz="641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7163" y="1397649"/>
            <a:ext cx="14873458" cy="325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ro-RO" sz="2200" b="1" dirty="0">
                <a:solidFill>
                  <a:srgbClr val="000000"/>
                </a:solidFill>
                <a:latin typeface="Georgia" panose="02040502050405020303" pitchFamily="18" charset="0"/>
              </a:rPr>
              <a:t>Procesul efectiv de motivare se bazează pe două teorii: teoria expectanței și cea a stabilirii obiectivelor. </a:t>
            </a:r>
            <a:endParaRPr lang="en-US" sz="22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9725389" y="3196794"/>
            <a:ext cx="7841915" cy="441107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773290" y="5759685"/>
            <a:ext cx="4464" cy="16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>
              <a:latin typeface="Georgia" panose="02040502050405020303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0216507" y="7824406"/>
            <a:ext cx="6859680" cy="32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US" sz="2025">
                <a:solidFill>
                  <a:srgbClr val="04989E"/>
                </a:solidFill>
                <a:latin typeface="Georgia" panose="02040502050405020303" pitchFamily="18" charset="0"/>
              </a:rPr>
              <a:t>https://www.youtube.com/watch?v=mnfHGPM3e8o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/>
          <a:srcRect t="12707"/>
          <a:stretch/>
        </p:blipFill>
        <p:spPr>
          <a:xfrm>
            <a:off x="7979467" y="2832627"/>
            <a:ext cx="9939452" cy="54091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5864" y="1740624"/>
            <a:ext cx="7816135" cy="4639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7"/>
              </a:lnSpc>
            </a:pPr>
            <a:r>
              <a:rPr lang="ro-RO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Această teorie argumentează că obiectivele specifice și complexe conduc la o performanță ridicată. </a:t>
            </a:r>
            <a:endParaRPr lang="en-US" sz="2300" spc="-35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503896" lvl="1" indent="-251948" algn="just">
              <a:lnSpc>
                <a:spcPts val="3267"/>
              </a:lnSpc>
              <a:buFont typeface="Arial"/>
              <a:buChar char="•"/>
            </a:pPr>
            <a:r>
              <a:rPr lang="ro-RO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Obiectivele le arată angajaților ce trebuie făcut și cât de mult efort trebuie investit.</a:t>
            </a:r>
          </a:p>
          <a:p>
            <a:pPr marL="503896" lvl="1" indent="-251948" algn="just">
              <a:lnSpc>
                <a:spcPts val="3267"/>
              </a:lnSpc>
              <a:buFont typeface="Arial"/>
              <a:buChar char="•"/>
            </a:pPr>
            <a:r>
              <a:rPr lang="ro-RO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Obiectivele specifice cresc performanța.</a:t>
            </a:r>
          </a:p>
          <a:p>
            <a:pPr marL="503896" lvl="1" indent="-251948" algn="just">
              <a:lnSpc>
                <a:spcPts val="3267"/>
              </a:lnSpc>
              <a:buFont typeface="Arial"/>
              <a:buChar char="•"/>
            </a:pPr>
            <a:r>
              <a:rPr lang="ro-RO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Obiectivele complexe, atunci când sunt agreate, rezultă într-o performanță mai ridicată, comparativ cu obiectivele facile. </a:t>
            </a:r>
          </a:p>
          <a:p>
            <a:pPr marL="503896" lvl="1" indent="-251948" algn="just">
              <a:lnSpc>
                <a:spcPts val="3267"/>
              </a:lnSpc>
              <a:buFont typeface="Arial"/>
              <a:buChar char="•"/>
            </a:pPr>
            <a:r>
              <a:rPr lang="en-US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Feedback</a:t>
            </a:r>
            <a:r>
              <a:rPr lang="ro-RO" sz="2300" spc="-35" dirty="0" err="1">
                <a:solidFill>
                  <a:srgbClr val="000000"/>
                </a:solidFill>
                <a:latin typeface="Georgia" panose="02040502050405020303" pitchFamily="18" charset="0"/>
              </a:rPr>
              <a:t>ul</a:t>
            </a:r>
            <a:r>
              <a:rPr lang="ro-RO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 crește performanța, în comparație cu situațiile în care acesta nu există.</a:t>
            </a:r>
            <a:r>
              <a:rPr lang="en-US" sz="2300" spc="-35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ts val="3267"/>
              </a:lnSpc>
            </a:pPr>
            <a:endParaRPr lang="en-US" sz="2300" spc="-35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052530" y="6016934"/>
            <a:ext cx="5925644" cy="333317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91000" y="992472"/>
            <a:ext cx="1054116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Teoria stabilirii obiectivelor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73290" y="5759685"/>
            <a:ext cx="4464" cy="15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83079" y="9350108"/>
            <a:ext cx="5664547" cy="28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04989E"/>
                </a:solidFill>
                <a:latin typeface="Open Sans Extra Bold"/>
              </a:rPr>
              <a:t>https://www.youtube.com/watch?v=dWOt2HyjCno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974143" y="8370333"/>
            <a:ext cx="10675280" cy="113786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-297679" y="-1492240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14497">
            <a:off x="17215841" y="8047725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10"/>
          <a:srcRect l="50204" t="27068" r="20116" b="4708"/>
          <a:stretch/>
        </p:blipFill>
        <p:spPr>
          <a:xfrm>
            <a:off x="10626735" y="2857500"/>
            <a:ext cx="3876185" cy="440003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73290" y="5759685"/>
            <a:ext cx="4464" cy="15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"/>
              </a:lnSpc>
              <a:spcBef>
                <a:spcPct val="0"/>
              </a:spcBef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829820" y="2539753"/>
            <a:ext cx="2723974" cy="2859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2" name="CasetăText 11">
            <a:extLst>
              <a:ext uri="{FF2B5EF4-FFF2-40B4-BE49-F238E27FC236}">
                <a16:creationId xmlns:a16="http://schemas.microsoft.com/office/drawing/2014/main" id="{9BE183DF-76E7-A9AE-110A-28395E40AAC9}"/>
              </a:ext>
            </a:extLst>
          </p:cNvPr>
          <p:cNvSpPr txBox="1"/>
          <p:nvPr/>
        </p:nvSpPr>
        <p:spPr>
          <a:xfrm>
            <a:off x="1828800" y="3501843"/>
            <a:ext cx="879793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Georgia" panose="02040502050405020303" pitchFamily="18" charset="0"/>
              </a:rPr>
              <a:t>Modalități de motivare a indivizilor:</a:t>
            </a:r>
          </a:p>
          <a:p>
            <a:endParaRPr lang="ro-RO" dirty="0"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Training;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Mentorat;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Atribuirea de sarcini;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Recompense bazate pe performanță;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Recompense valoroase.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09532" y="4439547"/>
            <a:ext cx="12468935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4"/>
              </a:lnSpc>
            </a:pPr>
            <a:r>
              <a:rPr lang="en-US" sz="8000" b="1" dirty="0">
                <a:solidFill>
                  <a:srgbClr val="000000"/>
                </a:solidFill>
                <a:latin typeface="Georgia" panose="02040502050405020303" pitchFamily="18" charset="0"/>
              </a:rPr>
              <a:t>3.</a:t>
            </a:r>
            <a:r>
              <a:rPr lang="ro-RO" sz="80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Leadership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96293" y="9038848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36636">
            <a:off x="-720080" y="1189828"/>
            <a:ext cx="3334026" cy="35884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994360" y="5920903"/>
            <a:ext cx="4537024" cy="1263397"/>
            <a:chOff x="0" y="0"/>
            <a:chExt cx="6049366" cy="168453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49366" cy="967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716631"/>
              <a:ext cx="6049366" cy="96789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943029" y="3013246"/>
            <a:ext cx="6891735" cy="49226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00953" y="1282475"/>
            <a:ext cx="82807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Ce este leadershipul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67051"/>
            <a:ext cx="7812622" cy="628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8"/>
              </a:lnSpc>
            </a:pPr>
            <a:r>
              <a:rPr lang="ro-RO" sz="2800" spc="-48" dirty="0">
                <a:solidFill>
                  <a:srgbClr val="000000"/>
                </a:solidFill>
                <a:latin typeface="Georgia" panose="02040502050405020303" pitchFamily="18" charset="0"/>
              </a:rPr>
              <a:t>Motivația poate fi definită drept simbioza factorilor interni și externi care stimulează dorința și energia indivizilor de a fi în permanență interesați și dedicați unui loc de muncă, rol sau subiect, sau de a depune un efort pentru a atinge un obiectiv. Cu alte cuvinte, se referă la intensitatea, direcția și persistența efortului pe care o persoană îl depune pentru a atinge un obiectiv:</a:t>
            </a:r>
          </a:p>
          <a:p>
            <a:pPr marL="457200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ro-RO" sz="2800" spc="-48" dirty="0">
                <a:solidFill>
                  <a:srgbClr val="000000"/>
                </a:solidFill>
                <a:latin typeface="Georgia" panose="02040502050405020303" pitchFamily="18" charset="0"/>
              </a:rPr>
              <a:t>Intensitate: cât de mult efort depune o persoană;</a:t>
            </a:r>
          </a:p>
          <a:p>
            <a:pPr marL="457200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ro-RO" sz="2800" spc="-48" dirty="0">
                <a:solidFill>
                  <a:srgbClr val="000000"/>
                </a:solidFill>
                <a:latin typeface="Georgia" panose="02040502050405020303" pitchFamily="18" charset="0"/>
              </a:rPr>
              <a:t>Direcție: unde se canalizează efortul;</a:t>
            </a:r>
          </a:p>
          <a:p>
            <a:pPr marL="457200" indent="-457200" algn="just">
              <a:lnSpc>
                <a:spcPts val="4498"/>
              </a:lnSpc>
              <a:buFont typeface="Arial" panose="020B0604020202020204" pitchFamily="34" charset="0"/>
              <a:buChar char="•"/>
            </a:pPr>
            <a:r>
              <a:rPr lang="ro-RO" sz="2800" spc="-48" dirty="0">
                <a:solidFill>
                  <a:srgbClr val="000000"/>
                </a:solidFill>
                <a:latin typeface="Georgia" panose="02040502050405020303" pitchFamily="18" charset="0"/>
              </a:rPr>
              <a:t>Persistență: cât se menține efortul.</a:t>
            </a:r>
            <a:endParaRPr lang="en-US" sz="2800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1144" y="3212168"/>
            <a:ext cx="12325712" cy="309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4.</a:t>
            </a: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Teoriile leadershipului</a:t>
            </a: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98262"/>
            <a:ext cx="19062365" cy="3086100"/>
            <a:chOff x="0" y="0"/>
            <a:chExt cx="502054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20540" cy="812800"/>
            </a:xfrm>
            <a:custGeom>
              <a:avLst/>
              <a:gdLst/>
              <a:ahLst/>
              <a:cxnLst/>
              <a:rect l="l" t="t" r="r" b="b"/>
              <a:pathLst>
                <a:path w="5020540" h="812800">
                  <a:moveTo>
                    <a:pt x="0" y="0"/>
                  </a:moveTo>
                  <a:lnTo>
                    <a:pt x="5020540" y="0"/>
                  </a:lnTo>
                  <a:lnTo>
                    <a:pt x="502054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0E9E5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660949" y="7604935"/>
            <a:ext cx="5364129" cy="5364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431639" y="-1705919"/>
            <a:ext cx="5721823" cy="5669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571149">
            <a:off x="-2523144" y="7570662"/>
            <a:ext cx="6836042" cy="67738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156600" y="8264626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904437" y="-772267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614497">
            <a:off x="17189899" y="609140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420380">
            <a:off x="5570971" y="-4349323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167270">
            <a:off x="-3176552" y="4860538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170764" y="8531326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58608" y="9258300"/>
            <a:ext cx="3710720" cy="779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60040" y="4424460"/>
            <a:ext cx="14307856" cy="14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7200" b="1" dirty="0">
                <a:solidFill>
                  <a:srgbClr val="04989E"/>
                </a:solidFill>
                <a:latin typeface="Georgia" panose="02040502050405020303" pitchFamily="18" charset="0"/>
              </a:rPr>
              <a:t>Leadership </a:t>
            </a:r>
            <a:r>
              <a:rPr lang="ro-RO" sz="7200" b="1" dirty="0">
                <a:solidFill>
                  <a:srgbClr val="04989E"/>
                </a:solidFill>
                <a:latin typeface="Georgia" panose="02040502050405020303" pitchFamily="18" charset="0"/>
              </a:rPr>
              <a:t>și motivație</a:t>
            </a:r>
            <a:endParaRPr lang="en-US" sz="7200" b="1" dirty="0">
              <a:solidFill>
                <a:srgbClr val="04989E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03631" y="1232183"/>
            <a:ext cx="82807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Teoriile contingenței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3103947"/>
            <a:ext cx="8603082" cy="559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62581" lvl="1" indent="-381290" algn="just">
              <a:lnSpc>
                <a:spcPts val="4944"/>
              </a:lnSpc>
              <a:buFont typeface="Arial"/>
              <a:buChar char="•"/>
            </a:pPr>
            <a:r>
              <a:rPr lang="ro-RO" sz="3300" spc="-52" dirty="0">
                <a:solidFill>
                  <a:srgbClr val="000000"/>
                </a:solidFill>
                <a:latin typeface="Georgia" panose="02040502050405020303" pitchFamily="18" charset="0"/>
              </a:rPr>
              <a:t>În timp ce teoriile axate pe trăsături și comportamente ne ajută să înțelegem leadershipul, acestea omit o componentă importantă: mediul în care activează liderul.</a:t>
            </a:r>
            <a:endParaRPr lang="en-US" sz="3300" spc="-52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62581" lvl="1" indent="-381290" algn="just">
              <a:lnSpc>
                <a:spcPts val="4944"/>
              </a:lnSpc>
              <a:buFont typeface="Arial"/>
              <a:buChar char="•"/>
            </a:pPr>
            <a:r>
              <a:rPr lang="ro-RO" sz="3300" spc="-52" dirty="0">
                <a:solidFill>
                  <a:srgbClr val="000000"/>
                </a:solidFill>
                <a:latin typeface="Georgia" panose="02040502050405020303" pitchFamily="18" charset="0"/>
              </a:rPr>
              <a:t>Teoria contingenței abordează acest aspect suplimentar al studiilor privind eficiența leadershipului. </a:t>
            </a:r>
            <a:endParaRPr lang="en-US" sz="3300" spc="-52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944"/>
              </a:lnSpc>
            </a:pPr>
            <a:endParaRPr lang="en-US" sz="3300" spc="-52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9985203" y="3405730"/>
            <a:ext cx="7651107" cy="43037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633299" y="7802171"/>
            <a:ext cx="6626001" cy="35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6">
                <a:solidFill>
                  <a:srgbClr val="04989E"/>
                </a:solidFill>
                <a:latin typeface="Open Sans Extra Bold"/>
              </a:rPr>
              <a:t>https://www.youtube.com/watch?v=lCbDRM1IvZY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03631" y="821888"/>
            <a:ext cx="828073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Modelul lui Fiedler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5554" y="1716458"/>
            <a:ext cx="10357061" cy="7315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Performanța eficientă a grupului depinde de armonizarea adecvată a stilului de conducere la situație. </a:t>
            </a: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Modelul pleacă de la premisa că stilul de leadership este fix.</a:t>
            </a:r>
            <a:endParaRPr lang="en-US" sz="28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Fiedler ia în considerare trei factori situaționali: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Relația dintre lider și membri: gradul de încredere în lider;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Structura sarcinilor: nivelul de structurare a muncii;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Poziția de putere: abilitatea liderului de a angaja, concedia și recompensa. </a:t>
            </a:r>
            <a:endParaRPr lang="en-US" sz="28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800" spc="-50" dirty="0">
                <a:solidFill>
                  <a:srgbClr val="000000"/>
                </a:solidFill>
                <a:latin typeface="Georgia" panose="02040502050405020303" pitchFamily="18" charset="0"/>
              </a:rPr>
              <a:t>Pentru un leadership eficient, este necesar să se identifice un lider care să se potrivească situației sau să se modifice variabilele situaționale în funcție de lider. </a:t>
            </a:r>
            <a:endParaRPr lang="en-US" sz="28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752"/>
              </a:lnSpc>
            </a:pPr>
            <a:endParaRPr lang="en-US" sz="28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380336" y="3382529"/>
            <a:ext cx="6261231" cy="35219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147766" y="7118015"/>
            <a:ext cx="6755264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3"/>
              </a:lnSpc>
            </a:pPr>
            <a:r>
              <a:rPr lang="en-US" sz="1917" dirty="0">
                <a:solidFill>
                  <a:srgbClr val="04989E"/>
                </a:solidFill>
                <a:latin typeface="Open Sans Extra Bold"/>
              </a:rPr>
              <a:t>https://www.youtube.com/watch?v=1eO5j2w03uI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422646" y="3326119"/>
            <a:ext cx="7223075" cy="36347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1082184"/>
            <a:ext cx="828073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Teorii contemporane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79" y="2343672"/>
            <a:ext cx="9213907" cy="794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Accentul cade pe calitatea de comunicator a liderului.</a:t>
            </a: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Liderii sun văzuți drept indivizi care îi inspiră pe ceilalți prin cuvintele, ideile și comportamentele lor.  </a:t>
            </a: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Există 4 teorii contemporane ale leadershipului: 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carismatic;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transformațional/ tranzacțional;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autentic;</a:t>
            </a:r>
          </a:p>
          <a:p>
            <a:pPr marL="1190155" lvl="2" indent="-366477" algn="just">
              <a:lnSpc>
                <a:spcPts val="4752"/>
              </a:lnSpc>
              <a:buFont typeface="Arial"/>
              <a:buChar char="•"/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„servant” sau tip servitor.</a:t>
            </a:r>
          </a:p>
          <a:p>
            <a:pPr algn="just">
              <a:lnSpc>
                <a:spcPts val="4752"/>
              </a:lnSpc>
            </a:pP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752"/>
              </a:lnSpc>
            </a:pP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752"/>
              </a:lnSpc>
            </a:pP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8"/>
          <a:srcRect l="63191" t="44953"/>
          <a:stretch/>
        </p:blipFill>
        <p:spPr>
          <a:xfrm>
            <a:off x="13362039" y="3384307"/>
            <a:ext cx="3991315" cy="36284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02477" y="891089"/>
            <a:ext cx="926901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Leadershipul carismatic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46D20650-4D88-0A01-E8E7-3B4AB6B98F68}"/>
              </a:ext>
            </a:extLst>
          </p:cNvPr>
          <p:cNvSpPr txBox="1"/>
          <p:nvPr/>
        </p:nvSpPr>
        <p:spPr>
          <a:xfrm>
            <a:off x="1295400" y="2413929"/>
            <a:ext cx="123792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dirty="0">
                <a:latin typeface="Georgia" panose="02040502050405020303" pitchFamily="18" charset="0"/>
              </a:rPr>
              <a:t>Se referă la o persoană care posedă anumite abilități sau particularități care îi ajută să câștige adepți prin propria personalitate și nu neapărat prin intermediul puterii sau al autorității.</a:t>
            </a:r>
          </a:p>
          <a:p>
            <a:endParaRPr lang="ro-RO" sz="3200" dirty="0">
              <a:latin typeface="Georgia" panose="02040502050405020303" pitchFamily="18" charset="0"/>
            </a:endParaRPr>
          </a:p>
          <a:p>
            <a:r>
              <a:rPr lang="ro-RO" sz="3200" dirty="0">
                <a:latin typeface="Georgia" panose="02040502050405020303" pitchFamily="18" charset="0"/>
              </a:rPr>
              <a:t>Liderii carismatici se remarcă prin: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Comportament neconvențional: care demonstrează curaj și convingeri puternice;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Viziune (Scop idealizat): propun un viitor mai bun;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Sensibilitate față de adepți: răspund la nevoile și sentimentele acestora, generând un atașament emoțional;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3200" dirty="0">
                <a:latin typeface="Georgia" panose="02040502050405020303" pitchFamily="18" charset="0"/>
              </a:rPr>
              <a:t>Risc personal: sacrifică sinele pentru a atinge viziunea.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730510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Leadershipul t</a:t>
            </a:r>
            <a:r>
              <a:rPr lang="en-US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ransforma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ț</a:t>
            </a:r>
            <a:r>
              <a:rPr lang="en-US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ional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și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t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ran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z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ac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ț</a:t>
            </a:r>
            <a:r>
              <a:rPr lang="en-US" sz="5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ional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6239" y="2345117"/>
            <a:ext cx="10662136" cy="668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6478" lvl="1" algn="just">
              <a:lnSpc>
                <a:spcPts val="4752"/>
              </a:lnSpc>
            </a:pPr>
            <a:r>
              <a:rPr lang="ro-RO" sz="2400" b="1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tranzacțional: </a:t>
            </a:r>
            <a:endParaRPr lang="en-US" sz="2400" b="1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400" spc="-50" dirty="0">
                <a:solidFill>
                  <a:srgbClr val="000000"/>
                </a:solidFill>
                <a:latin typeface="Georgia" panose="02040502050405020303" pitchFamily="18" charset="0"/>
              </a:rPr>
              <a:t>Se referă la acei lideri care își ghidează sau motivează adepții/ angajații în direcția obiectivelor stabilite prin clarificarea rolurilor și atribuirea de sarcini.</a:t>
            </a:r>
          </a:p>
          <a:p>
            <a:pPr marL="366478" lvl="1" algn="just">
              <a:lnSpc>
                <a:spcPts val="4752"/>
              </a:lnSpc>
            </a:pPr>
            <a:endParaRPr lang="ro-RO" sz="24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366478" lvl="1" algn="just">
              <a:lnSpc>
                <a:spcPts val="4752"/>
              </a:lnSpc>
            </a:pPr>
            <a:r>
              <a:rPr lang="ro-RO" sz="2400" b="1" spc="-50" dirty="0">
                <a:solidFill>
                  <a:srgbClr val="000000"/>
                </a:solidFill>
                <a:latin typeface="Georgia" panose="02040502050405020303" pitchFamily="18" charset="0"/>
              </a:rPr>
              <a:t>Leadershipul transformațional: </a:t>
            </a:r>
            <a:endParaRPr lang="en-US" sz="2400" b="1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400" spc="-50" dirty="0">
                <a:solidFill>
                  <a:srgbClr val="000000"/>
                </a:solidFill>
                <a:latin typeface="Georgia" panose="02040502050405020303" pitchFamily="18" charset="0"/>
              </a:rPr>
              <a:t>Îi motivează și inspiră pe adepți/ angajați să treacă peste interesele proprii pentru binele organizației, acești lideri putând avea un efect profund asupra celor care îi urmează.</a:t>
            </a: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400" spc="-50" dirty="0">
                <a:solidFill>
                  <a:srgbClr val="000000"/>
                </a:solidFill>
                <a:latin typeface="Georgia" panose="02040502050405020303" pitchFamily="18" charset="0"/>
              </a:rPr>
              <a:t>Oferă o abordare complementară modelelor tradiționale de leadership.</a:t>
            </a:r>
            <a:endParaRPr lang="en-US" sz="24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32955" lvl="1" indent="-366477" algn="just">
              <a:lnSpc>
                <a:spcPts val="4752"/>
              </a:lnSpc>
              <a:buFont typeface="Arial"/>
              <a:buChar char="•"/>
            </a:pPr>
            <a:r>
              <a:rPr lang="ro-RO" sz="2400" spc="-50" dirty="0">
                <a:solidFill>
                  <a:srgbClr val="000000"/>
                </a:solidFill>
                <a:latin typeface="Georgia" panose="02040502050405020303" pitchFamily="18" charset="0"/>
              </a:rPr>
              <a:t>Cei mai buni lideri transformaționali trebuie să fie, în același timp, și tranzacționali. Doar o singură tipologie nu asigură succesul.</a:t>
            </a:r>
            <a:endParaRPr lang="en-US" sz="24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233571" y="3372547"/>
            <a:ext cx="6758190" cy="38014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1599801" y="7468218"/>
            <a:ext cx="6025729" cy="30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</a:pPr>
            <a:r>
              <a:rPr lang="en-US" sz="1829">
                <a:solidFill>
                  <a:srgbClr val="04989E"/>
                </a:solidFill>
                <a:latin typeface="Open Sans Extra Bold"/>
              </a:rPr>
              <a:t>https://www.youtube.com/watch?v=ddt_IGMMOrI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91800" y="2230402"/>
            <a:ext cx="7477369" cy="62066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36461" y="867269"/>
            <a:ext cx="1141507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Leadershipul autentic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6393" y="2104134"/>
            <a:ext cx="10337807" cy="6274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Liderii autentici își asumă responsabilitatea pentru propriile greșeli, sunt altruiști și onești, știu cine sunt, în ce cred și ce prețuiesc și acționează conform acestor valori și convingeri. </a:t>
            </a: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Accentul cade pe aspectele morale ale leadershipului.</a:t>
            </a:r>
            <a:r>
              <a:rPr lang="en-US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marL="1377642" lvl="2" indent="-459214" algn="just">
              <a:lnSpc>
                <a:spcPts val="4466"/>
              </a:lnSpc>
              <a:buFont typeface="Arial"/>
              <a:buChar char="⚬"/>
            </a:pPr>
            <a:r>
              <a:rPr lang="en-US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Relația dintre etică și leadership: 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066464" lvl="3" indent="-516616" algn="just">
              <a:lnSpc>
                <a:spcPts val="4466"/>
              </a:lnSpc>
              <a:buFont typeface="Arial"/>
              <a:buChar char="￭"/>
            </a:pPr>
            <a:r>
              <a:rPr lang="en-US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Leadership</a:t>
            </a:r>
            <a:r>
              <a:rPr lang="ro-RO" sz="2400" spc="-47" dirty="0" err="1">
                <a:solidFill>
                  <a:srgbClr val="000000"/>
                </a:solidFill>
                <a:latin typeface="Georgia" panose="02040502050405020303" pitchFamily="18" charset="0"/>
              </a:rPr>
              <a:t>ul</a:t>
            </a: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 nu există în afara valorilor. Martin Luther King nu poate fi asemănat cu Hitler, de exemplu. 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066464" lvl="3" indent="-516616" algn="just">
              <a:lnSpc>
                <a:spcPts val="4466"/>
              </a:lnSpc>
              <a:buFont typeface="Arial"/>
              <a:buChar char="￭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Liderii etici își utilizează carisma sau puterea într-o manieră constructivă social și îi deservesc pe ceilalți.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2066464" lvl="3" indent="-516616" algn="just">
              <a:lnSpc>
                <a:spcPts val="4466"/>
              </a:lnSpc>
              <a:buFont typeface="Arial"/>
              <a:buChar char="￭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Liderii non-etici își folosesc carisma și puterea pentru a-și spori influența asupra adepților, fiind orientați spre scopuri egoiste.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1101" r="1101"/>
          <a:stretch>
            <a:fillRect/>
          </a:stretch>
        </p:blipFill>
        <p:spPr>
          <a:xfrm>
            <a:off x="10432226" y="2942486"/>
            <a:ext cx="7511485" cy="47015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36461" y="1153440"/>
            <a:ext cx="1141507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Încrederea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0510" y="2575761"/>
            <a:ext cx="9577831" cy="6298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Încrederea este definită drept o stare fiziologică ce ne determină să acceptăm să devenim vulnerabili în fața altei persoane, deoarece avem așteptări pozitive asupra modului în care se vor derula lucrurile.</a:t>
            </a:r>
            <a:endParaRPr lang="en-US" sz="32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Încrederea este un element cheie asociat cu leadershipul și, implicit, performanța.</a:t>
            </a:r>
            <a:endParaRPr lang="en-US" sz="32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Încrederea se referă la convingerea că liderul nu va abuza de interesele adeptului/ angajatului, acesta din urmă aliniindu-și acțiunile și atitudinile la comportamentele și cerințele liderului. </a:t>
            </a:r>
            <a:endParaRPr lang="en-US" sz="32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746930" y="1252914"/>
            <a:ext cx="127941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Provocări la adresa leadershipului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9975" y="1901748"/>
            <a:ext cx="12107825" cy="8121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66"/>
              </a:lnSpc>
            </a:pPr>
            <a:endParaRPr sz="2400" dirty="0">
              <a:latin typeface="Georgia" panose="02040502050405020303" pitchFamily="18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en-US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Leadership</a:t>
            </a:r>
            <a:r>
              <a:rPr lang="ro-RO" sz="2400" spc="-44" dirty="0" err="1">
                <a:solidFill>
                  <a:srgbClr val="000000"/>
                </a:solidFill>
                <a:latin typeface="Georgia" panose="02040502050405020303" pitchFamily="18" charset="0"/>
              </a:rPr>
              <a:t>ul</a:t>
            </a: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 este adesea o inferență pe care oamenii o atribuie altor indivizi (stereotipuri legate de lideri; accentuarea aspectului fizic în defavoarea realizărilor efective).</a:t>
            </a: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Substituenți/ Neutralizatori ai leadershipului.</a:t>
            </a:r>
          </a:p>
          <a:p>
            <a:pPr marL="1102842" lvl="2" indent="-322821" algn="just">
              <a:lnSpc>
                <a:spcPts val="4186"/>
              </a:lnSpc>
              <a:buFont typeface="Arial"/>
              <a:buChar char="•"/>
            </a:pP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Este simplist să considerăm că un lider se definește doar prin acțiuni. În multe situații, acțiunile liderului nu au niciun efect asupra rezultatelor obținute de adepți/ angajați, mai importante fiind obiectivele formale ale organizației, regulile rigide, procedurile, coeziunea grupurilor de lucru sau recompensele organizaționale. </a:t>
            </a: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45642" lvl="1" indent="-322821" algn="just">
              <a:lnSpc>
                <a:spcPts val="4186"/>
              </a:lnSpc>
              <a:buFont typeface="Arial"/>
              <a:buChar char="•"/>
            </a:pP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Leadershipul o</a:t>
            </a:r>
            <a:r>
              <a:rPr lang="en-US" sz="2400" spc="-44" dirty="0" err="1">
                <a:solidFill>
                  <a:srgbClr val="000000"/>
                </a:solidFill>
                <a:latin typeface="Georgia" panose="02040502050405020303" pitchFamily="18" charset="0"/>
              </a:rPr>
              <a:t>nline</a:t>
            </a: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102842" lvl="2" indent="-322821" algn="just">
              <a:lnSpc>
                <a:spcPts val="4186"/>
              </a:lnSpc>
              <a:buFont typeface="Arial"/>
              <a:buChar char="•"/>
            </a:pPr>
            <a:r>
              <a:rPr lang="ro-RO" sz="2400" spc="-44" dirty="0">
                <a:solidFill>
                  <a:srgbClr val="000000"/>
                </a:solidFill>
                <a:latin typeface="Georgia" panose="02040502050405020303" pitchFamily="18" charset="0"/>
              </a:rPr>
              <a:t>Încrederea și înțelegerea reciprocă sunt dificil de realizat în absența unei interacțiuni directe (față în față). În acest sens, abilitățile de scriere care să consolideze sprijinul și încrederea sunt esențiale. </a:t>
            </a: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2400" spc="-4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097698" y="3852923"/>
            <a:ext cx="4466306" cy="32563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105405" y="865356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Pot fi formați indivizii în noile modele de leadership? 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3079221"/>
            <a:ext cx="9577831" cy="514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Oamenii pot fi instruiți pentru a adopta noile abordări privind leadershipul. </a:t>
            </a:r>
            <a:endParaRPr lang="en-US" sz="32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Liderii pot concepe programe de ameliorare pentru a-și consolida punctele slabe și pot lucra alături de traineri specializați pentru a-și dezvolta abilitățile de leadership. </a:t>
            </a:r>
          </a:p>
          <a:p>
            <a:pPr marL="688821" lvl="1" indent="-344411" algn="just">
              <a:lnSpc>
                <a:spcPts val="4466"/>
              </a:lnSpc>
              <a:buFont typeface="Arial"/>
              <a:buChar char="•"/>
            </a:pPr>
            <a:r>
              <a:rPr lang="ro-RO" sz="3200" spc="-47" dirty="0">
                <a:solidFill>
                  <a:srgbClr val="000000"/>
                </a:solidFill>
                <a:latin typeface="Georgia" panose="02040502050405020303" pitchFamily="18" charset="0"/>
              </a:rPr>
              <a:t>Liderii nu apar, pur și simplu. Ei trebuie descoperiți și formați, pentru fiecare situație particulară. </a:t>
            </a:r>
            <a:endParaRPr lang="en-US" sz="32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910300" y="3356521"/>
            <a:ext cx="6870761" cy="38648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901118" y="9363589"/>
            <a:ext cx="889127" cy="92341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68306" y="7429500"/>
            <a:ext cx="6304354" cy="300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5"/>
              </a:lnSpc>
            </a:pPr>
            <a:r>
              <a:rPr lang="en-US" sz="1804" dirty="0">
                <a:solidFill>
                  <a:srgbClr val="04989E"/>
                </a:solidFill>
                <a:latin typeface="Open Sans Extra Bold"/>
              </a:rPr>
              <a:t>https://www.youtube.com/watch?v=FRsJbpppvEU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38272" y="3019609"/>
            <a:ext cx="14011456" cy="4693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5. </a:t>
            </a: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Cei mai relevanți lideri și personalități motivaționale</a:t>
            </a: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4782433" y="7448371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5502">
            <a:off x="-3467133" y="353201"/>
            <a:ext cx="4352147" cy="434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9619">
            <a:off x="3146606" y="8906714"/>
            <a:ext cx="5810576" cy="5802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947194">
            <a:off x="13506859" y="7477485"/>
            <a:ext cx="5364129" cy="53641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784075" y="6481135"/>
            <a:ext cx="7870946" cy="16528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32729">
            <a:off x="15049004" y="4145049"/>
            <a:ext cx="4881157" cy="487476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3890147" y="6582429"/>
            <a:ext cx="2900572" cy="807705"/>
            <a:chOff x="0" y="0"/>
            <a:chExt cx="3867430" cy="107693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899065" y="9421791"/>
            <a:ext cx="2360235" cy="6027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EF9B3D89-2220-9429-822B-A674FFD8B01D}"/>
              </a:ext>
            </a:extLst>
          </p:cNvPr>
          <p:cNvSpPr txBox="1"/>
          <p:nvPr/>
        </p:nvSpPr>
        <p:spPr>
          <a:xfrm>
            <a:off x="1784074" y="1894978"/>
            <a:ext cx="10560325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Declinarea responsabilității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02886422-43B7-945A-5B6A-143060D08F1A}"/>
              </a:ext>
            </a:extLst>
          </p:cNvPr>
          <p:cNvSpPr txBox="1"/>
          <p:nvPr/>
        </p:nvSpPr>
        <p:spPr>
          <a:xfrm>
            <a:off x="1784075" y="2828851"/>
            <a:ext cx="15741892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ro-RO" sz="3200" spc="-49" dirty="0">
                <a:solidFill>
                  <a:srgbClr val="000000"/>
                </a:solidFill>
                <a:latin typeface="Georgia" panose="02040502050405020303" pitchFamily="18" charset="0"/>
              </a:rPr>
              <a:t>Sprijinul acordat de Comisia Europeană în realizarea acestui material nu implică susținerea conținuturilor, acestea reflectând doar poziția autorilor. Comisia nu poate fi trasă la răspundere pentru niciun fel de utilizare a informațiilor cuprinse în prezenta publicație.</a:t>
            </a:r>
            <a:r>
              <a:rPr lang="en-US" sz="3200" spc="-49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just">
              <a:lnSpc>
                <a:spcPts val="2380"/>
              </a:lnSpc>
            </a:pPr>
            <a:endParaRPr lang="en-US" sz="3200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619"/>
              </a:lnSpc>
            </a:pPr>
            <a:r>
              <a:rPr lang="ro-RO" sz="3200" spc="-49" dirty="0">
                <a:solidFill>
                  <a:srgbClr val="000000"/>
                </a:solidFill>
                <a:latin typeface="Georgia" panose="02040502050405020303" pitchFamily="18" charset="0"/>
              </a:rPr>
              <a:t>Nr. proiect</a:t>
            </a:r>
            <a:r>
              <a:rPr lang="en-US" sz="3200" spc="-49" dirty="0">
                <a:solidFill>
                  <a:srgbClr val="000000"/>
                </a:solidFill>
                <a:latin typeface="Georgia" panose="02040502050405020303" pitchFamily="18" charset="0"/>
              </a:rPr>
              <a:t>: 2021-1-RO01-KA220-VET-000028118</a:t>
            </a:r>
          </a:p>
          <a:p>
            <a:pPr algn="just">
              <a:lnSpc>
                <a:spcPts val="4619"/>
              </a:lnSpc>
            </a:pPr>
            <a:endParaRPr lang="en-US" sz="3299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ts val="3499"/>
              </a:lnSpc>
            </a:pPr>
            <a:endParaRPr lang="en-US" sz="3299" spc="-49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1138699"/>
            <a:ext cx="11415078" cy="8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1. Mahatma Gandhi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0963" y="1922363"/>
            <a:ext cx="11733836" cy="785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66"/>
              </a:lnSpc>
            </a:pPr>
            <a:endParaRPr sz="2800" dirty="0">
              <a:latin typeface="Georgia" panose="02040502050405020303" pitchFamily="18" charset="0"/>
            </a:endParaRPr>
          </a:p>
          <a:p>
            <a:pPr algn="just">
              <a:lnSpc>
                <a:spcPts val="5166"/>
              </a:lnSpc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Părintele fondator al protestelor pașnice și un promotor neobosit al păcii, Mahatma Gandhi a îmbrățișat, de asemenea, multe dintre principiile leadershipului inteligent. În același timp, el:</a:t>
            </a: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A valorizat învățarea pe tot parcursul vieții;</a:t>
            </a: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I-a tratat cu bunătate pe toți cei din jurul său;</a:t>
            </a: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A fost un model de disciplină pentru discipolii săi;</a:t>
            </a: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Și-a construit o strategie;</a:t>
            </a:r>
          </a:p>
          <a:p>
            <a:pPr marL="571500" indent="-571500" algn="just">
              <a:lnSpc>
                <a:spcPts val="5166"/>
              </a:lnSpc>
              <a:buFont typeface="Arial" panose="020B0604020202020204" pitchFamily="34" charset="0"/>
              <a:buChar char="•"/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A modelat schimbarea pe care dorea să o producă în lume. </a:t>
            </a:r>
          </a:p>
          <a:p>
            <a:pPr algn="just">
              <a:lnSpc>
                <a:spcPts val="5166"/>
              </a:lnSpc>
            </a:pPr>
            <a:r>
              <a:rPr lang="ro-RO" sz="2800" spc="-55" dirty="0">
                <a:solidFill>
                  <a:srgbClr val="000000"/>
                </a:solidFill>
                <a:latin typeface="Georgia" panose="02040502050405020303" pitchFamily="18" charset="0"/>
              </a:rPr>
              <a:t>Gandhi s-a conectat cu adepții săi printr-o mentalitate pașnică, bazată pe simplitate. </a:t>
            </a:r>
            <a:endParaRPr lang="en-US" sz="2800" spc="-55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2800" spc="-55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2851" r="12851"/>
          <a:stretch>
            <a:fillRect/>
          </a:stretch>
        </p:blipFill>
        <p:spPr>
          <a:xfrm>
            <a:off x="12646470" y="2791706"/>
            <a:ext cx="4706884" cy="5460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828611"/>
            <a:ext cx="11415078" cy="8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2. Martin Luther King Jr.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4278" y="1994645"/>
            <a:ext cx="12637361" cy="726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49"/>
              </a:lnSpc>
            </a:pP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Un reprezentant emblematic al mișcării pentru drepturile civile, Martin Luther King Jr. a fost o inspirație pentru adepții săi de pretutindeni prin: 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en-US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Inteligen</a:t>
            </a:r>
            <a:r>
              <a:rPr lang="ro-RO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ță</a:t>
            </a: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en-US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Respect</a:t>
            </a: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en-US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Creativit</a:t>
            </a:r>
            <a:r>
              <a:rPr lang="ro-RO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ate</a:t>
            </a: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ro-RO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Concentare</a:t>
            </a: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;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en-US" sz="3200" spc="-56" dirty="0" err="1">
                <a:solidFill>
                  <a:srgbClr val="000000"/>
                </a:solidFill>
                <a:latin typeface="Georgia" panose="02040502050405020303" pitchFamily="18" charset="0"/>
              </a:rPr>
              <a:t>Determina</a:t>
            </a: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re;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809536" lvl="1" indent="-404768" algn="just">
              <a:lnSpc>
                <a:spcPts val="5249"/>
              </a:lnSpc>
              <a:buFont typeface="Arial"/>
              <a:buChar char="•"/>
            </a:pP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Dorința de a învăța.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5249"/>
              </a:lnSpc>
            </a:pPr>
            <a:r>
              <a:rPr lang="ro-RO" sz="3200" spc="-56" dirty="0">
                <a:solidFill>
                  <a:srgbClr val="000000"/>
                </a:solidFill>
                <a:latin typeface="Georgia" panose="02040502050405020303" pitchFamily="18" charset="0"/>
              </a:rPr>
              <a:t>Abilitățile sale oratorice și de comunicare erau excepționale, concentrându-se pe un limbaj pozitiv și evitând acuzațiile de incitare la violență. </a:t>
            </a:r>
            <a:endParaRPr lang="en-US" sz="3200" spc="-56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716000" y="2555926"/>
            <a:ext cx="3443826" cy="5175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80571" y="9258300"/>
            <a:ext cx="3379663" cy="7097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62864" y="508883"/>
            <a:ext cx="11415078" cy="302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3. Abraham Lincoln</a:t>
            </a:r>
          </a:p>
          <a:p>
            <a:pPr algn="ctr">
              <a:lnSpc>
                <a:spcPts val="5449"/>
              </a:lnSpc>
            </a:pPr>
            <a:endParaRPr lang="en-US" sz="80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endParaRPr lang="en-US" sz="8010" dirty="0">
              <a:solidFill>
                <a:srgbClr val="000000"/>
              </a:solidFill>
              <a:latin typeface="Abhaya Libre Regular Bold"/>
            </a:endParaRPr>
          </a:p>
          <a:p>
            <a:pPr algn="ctr">
              <a:lnSpc>
                <a:spcPts val="5449"/>
              </a:lnSpc>
            </a:pPr>
            <a:r>
              <a:rPr lang="en-US" sz="6410" dirty="0">
                <a:solidFill>
                  <a:srgbClr val="000000"/>
                </a:solidFill>
                <a:latin typeface="Abhaya Libre Regular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7977" y="1633732"/>
            <a:ext cx="12123133" cy="7322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60"/>
              </a:lnSpc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Cel de-al 16-lea Președinte al Statelor Unite ale Americii a avut un mandat scurt, din 1861 și până la asasinarea sa din 1865, timp în care: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condus o națiune divizată înainte și după un război civil;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abolit sclavia;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păstrat uniunea;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consolidat guvernul federal;</a:t>
            </a:r>
          </a:p>
          <a:p>
            <a:pPr marL="457200" indent="-457200" algn="just">
              <a:lnSpc>
                <a:spcPts val="446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stimulat economia SUA prin modernizare.</a:t>
            </a:r>
          </a:p>
          <a:p>
            <a:pPr algn="just">
              <a:lnSpc>
                <a:spcPts val="3200"/>
              </a:lnSpc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 fost liderul inteligent prin excelență al epocii sale, stăpânind abilități precum: 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Empatie;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Competențe excepționale de comunicare;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Abilități sociale remarcabile;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Capacitatea de a convinge cu blândețe, folosind inteligența emoțională;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Trezirea emoțiilor;</a:t>
            </a:r>
          </a:p>
          <a:p>
            <a:pPr marL="457200" indent="-457200" algn="just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ro-RO" sz="2800" spc="-47" dirty="0">
                <a:solidFill>
                  <a:srgbClr val="000000"/>
                </a:solidFill>
                <a:latin typeface="Georgia" panose="02040502050405020303" pitchFamily="18" charset="0"/>
              </a:rPr>
              <a:t>Manifestarea vulnerabilității prin asumarea responsabilității pentru propriile greșeli. </a:t>
            </a:r>
            <a:endParaRPr lang="en-US" sz="28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2167" r="16555"/>
          <a:stretch>
            <a:fillRect/>
          </a:stretch>
        </p:blipFill>
        <p:spPr>
          <a:xfrm>
            <a:off x="13182600" y="1869292"/>
            <a:ext cx="4608946" cy="64662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733791"/>
            <a:ext cx="11415078" cy="8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4.Nelson Mandela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1201" y="1548181"/>
            <a:ext cx="12582748" cy="8006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4"/>
              </a:lnSpc>
            </a:pPr>
            <a:endParaRPr sz="2400" dirty="0">
              <a:latin typeface="Georgia" panose="02040502050405020303" pitchFamily="18" charset="0"/>
            </a:endParaRPr>
          </a:p>
          <a:p>
            <a:pPr algn="just">
              <a:lnSpc>
                <a:spcPts val="4474"/>
              </a:lnSpc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Asemenea altor lideri de pe această listă, N</a:t>
            </a:r>
            <a:r>
              <a:rPr lang="en-US" sz="2400" spc="-47" dirty="0" err="1">
                <a:solidFill>
                  <a:srgbClr val="000000"/>
                </a:solidFill>
                <a:latin typeface="Georgia" panose="02040502050405020303" pitchFamily="18" charset="0"/>
              </a:rPr>
              <a:t>elson</a:t>
            </a:r>
            <a:r>
              <a:rPr lang="en-US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 Mandela </a:t>
            </a: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a refuzat să se adapteze la realitățile lumii, alegând să o modeleze conform idealurilor sale. </a:t>
            </a:r>
          </a:p>
          <a:p>
            <a:pPr algn="just">
              <a:lnSpc>
                <a:spcPts val="4474"/>
              </a:lnSpc>
            </a:pPr>
            <a:endParaRPr lang="ro-RO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74"/>
              </a:lnSpc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Ce abilități de leadership l-au transformat pe Mandela în liderul remarcabil care a fost?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Pasiunea: Mandela a înțeles posibilele consecințe ale luptei sale, însă nu a renunțat niciodată. 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Modestia: Mandela nu a fost niciodată un lider opulent, reușind să atragă mase de susținători din întreaga lume prin modestia sa.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en-US" sz="2400" spc="-47" dirty="0" err="1">
                <a:solidFill>
                  <a:srgbClr val="000000"/>
                </a:solidFill>
                <a:latin typeface="Georgia" panose="02040502050405020303" pitchFamily="18" charset="0"/>
              </a:rPr>
              <a:t>Empat</a:t>
            </a: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ie;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Dorința de a învăța;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Excelente abilități de comunicare;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Răbdare;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89964" lvl="1" indent="-344982" algn="just">
              <a:lnSpc>
                <a:spcPts val="4474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Curaj.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19765" r="17899"/>
          <a:stretch>
            <a:fillRect/>
          </a:stretch>
        </p:blipFill>
        <p:spPr>
          <a:xfrm>
            <a:off x="13456555" y="2484169"/>
            <a:ext cx="3943047" cy="53186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6042302" y="811415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6461" y="508883"/>
            <a:ext cx="11415078" cy="81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5. Winston Churchill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9474" y="1116352"/>
            <a:ext cx="13036219" cy="7980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11"/>
              </a:lnSpc>
            </a:pPr>
            <a:endParaRPr sz="2800" dirty="0">
              <a:latin typeface="Georgia" panose="02040502050405020303" pitchFamily="18" charset="0"/>
            </a:endParaRPr>
          </a:p>
          <a:p>
            <a:pPr algn="just">
              <a:lnSpc>
                <a:spcPts val="4811"/>
              </a:lnSpc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Probabil cel mai proeminent lider din perioada războiului din istorie, Churchill s-a remarcat prin abilități de leadership precum:  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Pasiune;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Curaj;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Abilitatea și disponibilitatea de a învăța din propriile greșeli;</a:t>
            </a: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Perseverență;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Încredere puternică în adepții săi;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742034" lvl="1" indent="-371017" algn="just">
              <a:lnSpc>
                <a:spcPts val="4811"/>
              </a:lnSpc>
              <a:buFont typeface="Arial"/>
              <a:buChar char="•"/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Umor.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811"/>
              </a:lnSpc>
            </a:pPr>
            <a:r>
              <a:rPr lang="ro-RO" sz="2800" spc="-51" dirty="0">
                <a:solidFill>
                  <a:srgbClr val="000000"/>
                </a:solidFill>
                <a:latin typeface="Georgia" panose="02040502050405020303" pitchFamily="18" charset="0"/>
              </a:rPr>
              <a:t>În mod interesant, Winston Churchill nu a fost un orator înnăscut. Și-a dezvoltat abilitățile de comunicare prin determinare și perseverență, rămânând în istorie ca o personalitate ce continuă să îi inspire pe cei care se confruntă cu adversități, chiar și în ziua de astăzi. </a:t>
            </a:r>
            <a:endParaRPr lang="en-US" sz="2800" spc="-5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l="7427" r="7768"/>
          <a:stretch>
            <a:fillRect/>
          </a:stretch>
        </p:blipFill>
        <p:spPr>
          <a:xfrm>
            <a:off x="13808597" y="2449528"/>
            <a:ext cx="3544757" cy="53141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8766" y="3487689"/>
            <a:ext cx="14870467" cy="63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3"/>
              </a:lnSpc>
            </a:pP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6. </a:t>
            </a: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algn="ctr">
              <a:lnSpc>
                <a:spcPts val="7098"/>
              </a:lnSpc>
            </a:pP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ts val="7098"/>
              </a:lnSpc>
            </a:pP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ts val="7098"/>
              </a:lnSpc>
            </a:pP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66559" y="7857985"/>
            <a:ext cx="11300275" cy="12044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644918" y="678797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2417" y="2525885"/>
            <a:ext cx="17194742" cy="108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821" lvl="1" indent="-344410" algn="just">
              <a:lnSpc>
                <a:spcPts val="4466"/>
              </a:lnSpc>
              <a:buFont typeface="Arial"/>
              <a:buChar char="•"/>
            </a:pPr>
            <a:r>
              <a:rPr lang="ro-RO" sz="2400" spc="-47" dirty="0">
                <a:solidFill>
                  <a:srgbClr val="000000"/>
                </a:solidFill>
                <a:latin typeface="Georgia" panose="02040502050405020303" pitchFamily="18" charset="0"/>
              </a:rPr>
              <a:t>În următoarea secțiune, vom prezenta câteva exemple de bune practici implementate în Spania pentru stimularea leadershipului și a motivației în rândul elevilor din învățământul profesional și tehnic, exemple ce pot fi implementate și în cadrul proiectului. </a:t>
            </a:r>
            <a:endParaRPr lang="en-US" sz="2400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80868" y="3993588"/>
            <a:ext cx="14437840" cy="528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70"/>
              </a:lnSpc>
            </a:pPr>
            <a:r>
              <a:rPr lang="en-US" sz="4400" b="1" spc="-75" dirty="0">
                <a:solidFill>
                  <a:srgbClr val="000000"/>
                </a:solidFill>
                <a:latin typeface="Georgia" panose="02040502050405020303" pitchFamily="18" charset="0"/>
              </a:rPr>
              <a:t>                                    1. </a:t>
            </a:r>
            <a:r>
              <a:rPr lang="ro-RO" sz="4400" b="1" spc="-75" dirty="0">
                <a:solidFill>
                  <a:srgbClr val="000000"/>
                </a:solidFill>
                <a:latin typeface="Georgia" panose="02040502050405020303" pitchFamily="18" charset="0"/>
              </a:rPr>
              <a:t>Concursul </a:t>
            </a:r>
            <a:r>
              <a:rPr lang="en-US" sz="4400" b="1" spc="-75" dirty="0">
                <a:solidFill>
                  <a:srgbClr val="000000"/>
                </a:solidFill>
                <a:latin typeface="Georgia" panose="02040502050405020303" pitchFamily="18" charset="0"/>
              </a:rPr>
              <a:t>Final e-FP</a:t>
            </a:r>
            <a:endParaRPr lang="ro-RO" sz="4400" b="1" spc="-75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5652"/>
              </a:lnSpc>
            </a:pPr>
            <a:endParaRPr lang="ro-RO" sz="4400" b="1" spc="-75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5652"/>
              </a:lnSpc>
            </a:pPr>
            <a:r>
              <a:rPr lang="en-US" sz="3200" spc="-60" dirty="0">
                <a:solidFill>
                  <a:srgbClr val="000000"/>
                </a:solidFill>
                <a:latin typeface="Georgia" panose="02040502050405020303" pitchFamily="18" charset="0"/>
              </a:rPr>
              <a:t>Final e-FP </a:t>
            </a:r>
            <a:r>
              <a:rPr lang="ro-RO" sz="3200" spc="-60" dirty="0">
                <a:solidFill>
                  <a:srgbClr val="000000"/>
                </a:solidFill>
                <a:latin typeface="Georgia" panose="02040502050405020303" pitchFamily="18" charset="0"/>
              </a:rPr>
              <a:t>este un program susținut de Fundația </a:t>
            </a:r>
            <a:r>
              <a:rPr lang="en-US" sz="3200" spc="-60" dirty="0" err="1">
                <a:solidFill>
                  <a:srgbClr val="000000"/>
                </a:solidFill>
                <a:latin typeface="Georgia" panose="02040502050405020303" pitchFamily="18" charset="0"/>
              </a:rPr>
              <a:t>Créate</a:t>
            </a:r>
            <a:r>
              <a:rPr lang="en-US" sz="3200" spc="-6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3200" spc="-60" dirty="0">
                <a:solidFill>
                  <a:srgbClr val="000000"/>
                </a:solidFill>
                <a:latin typeface="Georgia" panose="02040502050405020303" pitchFamily="18" charset="0"/>
              </a:rPr>
              <a:t>și de Camera de Comerț din Spania, ce își propune să promoveze antreprenoriatul și inovația în sistemul de învățământ VET. Astfel, programul a recunoscut și premiat cele mai bune proiecte VET din anul academic 2021-2022. </a:t>
            </a:r>
            <a:endParaRPr lang="en-US" sz="3200" spc="-6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6462"/>
              </a:lnSpc>
            </a:pPr>
            <a:endParaRPr lang="en-US" sz="3200" spc="-6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66559" y="7857985"/>
            <a:ext cx="11300275" cy="12044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17130" y="3266198"/>
            <a:ext cx="6416536" cy="490623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3402" y="2407811"/>
            <a:ext cx="10054901" cy="6542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13"/>
              </a:lnSpc>
            </a:pPr>
            <a:r>
              <a:rPr lang="en-US" sz="4400" b="1" spc="-66" dirty="0">
                <a:solidFill>
                  <a:srgbClr val="000000"/>
                </a:solidFill>
                <a:latin typeface="Georgia" panose="02040502050405020303" pitchFamily="18" charset="0"/>
              </a:rPr>
              <a:t>              1. </a:t>
            </a:r>
            <a:r>
              <a:rPr lang="ro-RO" sz="4400" b="1" spc="-66" dirty="0">
                <a:solidFill>
                  <a:srgbClr val="000000"/>
                </a:solidFill>
                <a:latin typeface="Georgia" panose="02040502050405020303" pitchFamily="18" charset="0"/>
              </a:rPr>
              <a:t>Concursul </a:t>
            </a:r>
            <a:r>
              <a:rPr lang="en-US" sz="4400" b="1" spc="-66" dirty="0">
                <a:solidFill>
                  <a:srgbClr val="000000"/>
                </a:solidFill>
                <a:latin typeface="Georgia" panose="02040502050405020303" pitchFamily="18" charset="0"/>
              </a:rPr>
              <a:t>Final e-FP</a:t>
            </a:r>
          </a:p>
          <a:p>
            <a:pPr algn="just">
              <a:lnSpc>
                <a:spcPts val="4967"/>
              </a:lnSpc>
            </a:pPr>
            <a:endParaRPr lang="en-US" sz="4438" spc="-66" dirty="0">
              <a:solidFill>
                <a:srgbClr val="000000"/>
              </a:solidFill>
              <a:latin typeface="Abhaya Libre Regular Bold"/>
            </a:endParaRPr>
          </a:p>
          <a:p>
            <a:pPr algn="just">
              <a:lnSpc>
                <a:spcPts val="4967"/>
              </a:lnSpc>
            </a:pPr>
            <a:r>
              <a:rPr lang="ro-RO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Câștigătorii finalei au participat la un seminar despre învățare și dezvoltarea abilităților, susținut de către experți, în cadrul unei vizite ghidate a clădirii</a:t>
            </a:r>
            <a:r>
              <a:rPr lang="en-US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3200" spc="-53" dirty="0" err="1">
                <a:solidFill>
                  <a:srgbClr val="000000"/>
                </a:solidFill>
                <a:latin typeface="Georgia" panose="02040502050405020303" pitchFamily="18" charset="0"/>
              </a:rPr>
              <a:t>CentroCentro</a:t>
            </a:r>
            <a:r>
              <a:rPr lang="en-US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ro-RO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un spațiu de schimburi interculturale pentru cetățenii din </a:t>
            </a:r>
            <a:r>
              <a:rPr lang="en-US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Madrid).</a:t>
            </a:r>
          </a:p>
          <a:p>
            <a:pPr algn="just">
              <a:lnSpc>
                <a:spcPts val="4967"/>
              </a:lnSpc>
            </a:pPr>
            <a:r>
              <a:rPr lang="ro-RO" sz="3200" spc="-53" dirty="0">
                <a:solidFill>
                  <a:srgbClr val="000000"/>
                </a:solidFill>
                <a:latin typeface="Georgia" panose="02040502050405020303" pitchFamily="18" charset="0"/>
              </a:rPr>
              <a:t>Concursurile de acest tip stimulează motivația tinerilor din sistemul de învățământ VET de a deveni proactivi și de a genera proiecte inovative. </a:t>
            </a:r>
            <a:endParaRPr lang="en-US" sz="3200" spc="-53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7C3A5200-8162-A6F6-0BA2-6AFC58FC27AA}"/>
              </a:ext>
            </a:extLst>
          </p:cNvPr>
          <p:cNvSpPr txBox="1"/>
          <p:nvPr/>
        </p:nvSpPr>
        <p:spPr>
          <a:xfrm>
            <a:off x="3644918" y="678797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564227" y="7947065"/>
            <a:ext cx="11324455" cy="120706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9064" y="2533914"/>
            <a:ext cx="15929872" cy="7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46"/>
              </a:lnSpc>
            </a:pPr>
            <a:r>
              <a:rPr lang="en-US" sz="3850" spc="-58" dirty="0">
                <a:solidFill>
                  <a:srgbClr val="000000"/>
                </a:solidFill>
                <a:latin typeface="Georgia" panose="02040502050405020303" pitchFamily="18" charset="0"/>
              </a:rPr>
              <a:t>  </a:t>
            </a:r>
            <a:r>
              <a:rPr lang="ro-RO" sz="3850" spc="-58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2. </a:t>
            </a:r>
            <a:r>
              <a:rPr lang="en-US" sz="4400" b="1" spc="-58" dirty="0" err="1">
                <a:solidFill>
                  <a:srgbClr val="000000"/>
                </a:solidFill>
                <a:latin typeface="Georgia" panose="02040502050405020303" pitchFamily="18" charset="0"/>
              </a:rPr>
              <a:t>Idei</a:t>
            </a:r>
            <a:r>
              <a:rPr lang="en-US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 de antreprenoriat </a:t>
            </a:r>
            <a:r>
              <a:rPr lang="ro-RO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în cadrul unui concurs video</a:t>
            </a:r>
            <a:endParaRPr lang="en-US" sz="4400" b="1" dirty="0">
              <a:latin typeface="Georgia" panose="02040502050405020303" pitchFamily="18" charset="0"/>
            </a:endParaRPr>
          </a:p>
          <a:p>
            <a:pPr algn="just">
              <a:lnSpc>
                <a:spcPts val="5446"/>
              </a:lnSpc>
            </a:pPr>
            <a:endParaRPr lang="en-US" sz="3850" spc="-58" dirty="0">
              <a:solidFill>
                <a:srgbClr val="000000"/>
              </a:solidFill>
              <a:latin typeface="Georgia" panose="02040502050405020303" pitchFamily="18" charset="0"/>
              <a:cs typeface="Abhaya Libre Regular Bold"/>
            </a:endParaRPr>
          </a:p>
          <a:p>
            <a:pPr algn="just">
              <a:lnSpc>
                <a:spcPts val="4746"/>
              </a:lnSpc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La nivel local, în </a:t>
            </a:r>
            <a:r>
              <a:rPr lang="en-US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Txorierri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(</a:t>
            </a:r>
            <a:r>
              <a:rPr lang="ro-RO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Derio</a:t>
            </a: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, Țara bascilor), a avut loc un concurs de idei antreprenoriale, transpuse sub formă de videoclipuri. Concursul a fost organizat de către 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EGAZ </a:t>
            </a:r>
            <a:r>
              <a:rPr lang="en-US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Txorierri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un serviciu de promovare economică a comunității, și de către </a:t>
            </a:r>
            <a:r>
              <a:rPr lang="en-US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Politeknika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Ikastegia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. </a:t>
            </a:r>
          </a:p>
          <a:p>
            <a:pPr algn="just">
              <a:lnSpc>
                <a:spcPts val="4746"/>
              </a:lnSpc>
            </a:pP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746"/>
              </a:lnSpc>
            </a:pP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Concursul a urmărit motivarea elevilor din școlile din </a:t>
            </a:r>
            <a:r>
              <a:rPr lang="en-US" sz="3200" spc="-50" dirty="0" err="1">
                <a:solidFill>
                  <a:srgbClr val="000000"/>
                </a:solidFill>
                <a:latin typeface="Georgia" panose="02040502050405020303" pitchFamily="18" charset="0"/>
              </a:rPr>
              <a:t>Txorierri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o-RO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astfel încât aceștia să se implice în comunitate prin crearea unor idei de afaceri inovative, pe care să le prezinte prin intermediul unor videoclipuri.</a:t>
            </a:r>
            <a:r>
              <a:rPr lang="en-US" sz="3200" spc="-50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endParaRPr lang="en-US" sz="3200" spc="-50" dirty="0">
              <a:solidFill>
                <a:srgbClr val="000000"/>
              </a:solidFill>
              <a:latin typeface="Georgia" panose="02040502050405020303" pitchFamily="18" charset="0"/>
              <a:cs typeface="Abhaya Libre Regular"/>
            </a:endParaRPr>
          </a:p>
          <a:p>
            <a:pPr algn="just">
              <a:lnSpc>
                <a:spcPts val="4746"/>
              </a:lnSpc>
            </a:pPr>
            <a:endParaRPr lang="en-US" sz="3350" spc="-50" dirty="0">
              <a:solidFill>
                <a:srgbClr val="000000"/>
              </a:solidFill>
              <a:latin typeface="Georgia" panose="02040502050405020303" pitchFamily="18" charset="0"/>
              <a:cs typeface="Abhaya Libre Regular"/>
            </a:endParaRPr>
          </a:p>
          <a:p>
            <a:pPr algn="just">
              <a:lnSpc>
                <a:spcPts val="4466"/>
              </a:lnSpc>
            </a:pPr>
            <a:endParaRPr lang="en-US" sz="3390" spc="-5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3390" spc="-5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615817" y="9258300"/>
            <a:ext cx="909581" cy="94465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E2AF033B-BD71-38D7-7BD1-B7991933AA2C}"/>
              </a:ext>
            </a:extLst>
          </p:cNvPr>
          <p:cNvSpPr txBox="1"/>
          <p:nvPr/>
        </p:nvSpPr>
        <p:spPr>
          <a:xfrm>
            <a:off x="3644918" y="678797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564227" y="7947065"/>
            <a:ext cx="11324455" cy="1207064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7925" y="3409986"/>
            <a:ext cx="9890505" cy="4375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6"/>
              </a:lnSpc>
            </a:pPr>
            <a:r>
              <a:rPr lang="ro-RO" sz="3200" spc="-52" dirty="0">
                <a:solidFill>
                  <a:srgbClr val="000000"/>
                </a:solidFill>
                <a:latin typeface="Georgia" panose="02040502050405020303" pitchFamily="18" charset="0"/>
              </a:rPr>
              <a:t>Acest concurs a avut loc la nivel regional, în zona </a:t>
            </a:r>
            <a:r>
              <a:rPr lang="ro-RO" sz="3200" spc="-52" dirty="0" err="1">
                <a:solidFill>
                  <a:srgbClr val="000000"/>
                </a:solidFill>
                <a:latin typeface="Georgia" panose="02040502050405020303" pitchFamily="18" charset="0"/>
              </a:rPr>
              <a:t>Txorierri</a:t>
            </a:r>
            <a:r>
              <a:rPr lang="ro-RO" sz="3200" spc="-52" dirty="0">
                <a:solidFill>
                  <a:srgbClr val="000000"/>
                </a:solidFill>
                <a:latin typeface="Georgia" panose="02040502050405020303" pitchFamily="18" charset="0"/>
              </a:rPr>
              <a:t>, și nu la nivel național, ca în cazul Final e-FP. O astfel de alternativă necesită mai puține resurse (nu implică finanțări majore de la entități publice sau de stat) și se implementează cu elevi și studenți din regiune, într-un cadru în care aceștia se simt confortabil și în siguranță. </a:t>
            </a:r>
            <a:endParaRPr lang="en-US" sz="3200" spc="-52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668303" y="3188315"/>
            <a:ext cx="7357847" cy="4741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E4B9E88-ED32-5D85-9915-65BEF31690B2}"/>
              </a:ext>
            </a:extLst>
          </p:cNvPr>
          <p:cNvSpPr txBox="1"/>
          <p:nvPr/>
        </p:nvSpPr>
        <p:spPr>
          <a:xfrm>
            <a:off x="3644918" y="678797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B5C9B0CB-3BB2-C7B4-AF34-19786FF934DA}"/>
              </a:ext>
            </a:extLst>
          </p:cNvPr>
          <p:cNvSpPr txBox="1"/>
          <p:nvPr/>
        </p:nvSpPr>
        <p:spPr>
          <a:xfrm>
            <a:off x="341671" y="2271635"/>
            <a:ext cx="17604658" cy="74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46"/>
              </a:lnSpc>
            </a:pPr>
            <a:r>
              <a:rPr lang="en-US" sz="4400" spc="-58" dirty="0">
                <a:solidFill>
                  <a:srgbClr val="000000"/>
                </a:solidFill>
                <a:latin typeface="Georgia" panose="02040502050405020303" pitchFamily="18" charset="0"/>
              </a:rPr>
              <a:t>  </a:t>
            </a:r>
            <a:r>
              <a:rPr lang="ro-RO" sz="4400" spc="-58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2. </a:t>
            </a:r>
            <a:r>
              <a:rPr lang="en-US" sz="4400" b="1" spc="-58" dirty="0" err="1">
                <a:solidFill>
                  <a:srgbClr val="000000"/>
                </a:solidFill>
                <a:latin typeface="Georgia" panose="02040502050405020303" pitchFamily="18" charset="0"/>
              </a:rPr>
              <a:t>Idei</a:t>
            </a:r>
            <a:r>
              <a:rPr lang="en-US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 de antreprenoriat </a:t>
            </a:r>
            <a:r>
              <a:rPr lang="ro-RO" sz="4400" b="1" spc="-58" dirty="0">
                <a:solidFill>
                  <a:srgbClr val="000000"/>
                </a:solidFill>
                <a:latin typeface="Georgia" panose="02040502050405020303" pitchFamily="18" charset="0"/>
              </a:rPr>
              <a:t>în cadrul unui concurs video</a:t>
            </a:r>
            <a:endParaRPr lang="en-US" sz="44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0155" y="837458"/>
            <a:ext cx="17927690" cy="96361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52805">
            <a:off x="6163950" y="-3326906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67879">
            <a:off x="16541943" y="750347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42319" y="-2559782"/>
            <a:ext cx="3334026" cy="35884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71492" y="9488339"/>
            <a:ext cx="2556197" cy="27512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5502">
            <a:off x="-3852602" y="189371"/>
            <a:ext cx="4352147" cy="43464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379619">
            <a:off x="2804477" y="10361181"/>
            <a:ext cx="5810576" cy="58029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632729">
            <a:off x="18127522" y="1732064"/>
            <a:ext cx="4881157" cy="487476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249428" y="1707515"/>
            <a:ext cx="3086100" cy="265211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9765" y="3152626"/>
            <a:ext cx="3086100" cy="2652117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91707" y="4508851"/>
            <a:ext cx="3643821" cy="313140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759915" y="6157168"/>
            <a:ext cx="3086100" cy="26521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182339" y="4478685"/>
            <a:ext cx="3086100" cy="26521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749353" y="3182792"/>
            <a:ext cx="3086100" cy="26521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749353" y="5984128"/>
            <a:ext cx="3086100" cy="2652117"/>
            <a:chOff x="0" y="0"/>
            <a:chExt cx="812800" cy="6985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225533" y="4508851"/>
            <a:ext cx="3086100" cy="2652117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EFEFE"/>
            </a:solidFill>
            <a:ln w="38100">
              <a:solidFill>
                <a:srgbClr val="04989E"/>
              </a:solidFill>
            </a:ln>
          </p:spPr>
          <p:txBody>
            <a:bodyPr/>
            <a:lstStyle/>
            <a:p>
              <a:endParaRPr lang="ro-RO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687102" y="2559643"/>
            <a:ext cx="2210751" cy="9478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6243886" y="3864404"/>
            <a:ext cx="2017858" cy="1288893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2989668" y="5655524"/>
            <a:ext cx="3047900" cy="793115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8630487" y="5274869"/>
            <a:ext cx="2189806" cy="937237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121878" y="4169443"/>
            <a:ext cx="2341050" cy="698495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3225533" y="5274869"/>
            <a:ext cx="2941124" cy="1105653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1121878" y="6279508"/>
            <a:ext cx="2425650" cy="206135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5831152" y="6271468"/>
            <a:ext cx="3014863" cy="2131759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48" name="TextBox 44">
            <a:extLst>
              <a:ext uri="{FF2B5EF4-FFF2-40B4-BE49-F238E27FC236}">
                <a16:creationId xmlns:a16="http://schemas.microsoft.com/office/drawing/2014/main" id="{6B7AD233-4DB3-0845-259A-C5624CCCE294}"/>
              </a:ext>
            </a:extLst>
          </p:cNvPr>
          <p:cNvSpPr txBox="1"/>
          <p:nvPr/>
        </p:nvSpPr>
        <p:spPr>
          <a:xfrm>
            <a:off x="7190358" y="1272094"/>
            <a:ext cx="4390391" cy="70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6410" b="1" dirty="0">
                <a:solidFill>
                  <a:srgbClr val="000000"/>
                </a:solidFill>
                <a:latin typeface="Georgia" panose="02040502050405020303" pitchFamily="18" charset="0"/>
              </a:rPr>
              <a:t>Consorțiu</a:t>
            </a:r>
            <a:endParaRPr lang="en-US" sz="641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957584" y="9258300"/>
            <a:ext cx="3710720" cy="7792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9064" y="2777415"/>
            <a:ext cx="15929872" cy="6519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26"/>
              </a:lnSpc>
            </a:pPr>
            <a:r>
              <a:rPr lang="en-US" sz="4400" b="1" spc="-53" dirty="0">
                <a:solidFill>
                  <a:srgbClr val="000000"/>
                </a:solidFill>
                <a:latin typeface="Georgia" panose="02040502050405020303" pitchFamily="18" charset="0"/>
              </a:rPr>
              <a:t>           3. </a:t>
            </a:r>
            <a:r>
              <a:rPr lang="ro-RO" sz="4400" b="1" spc="-53" dirty="0">
                <a:solidFill>
                  <a:srgbClr val="000000"/>
                </a:solidFill>
                <a:latin typeface="Georgia" panose="02040502050405020303" pitchFamily="18" charset="0"/>
              </a:rPr>
              <a:t>Programul de leadership al </a:t>
            </a:r>
            <a:r>
              <a:rPr lang="en-US" sz="4400" b="1" spc="-53" dirty="0">
                <a:solidFill>
                  <a:srgbClr val="000000"/>
                </a:solidFill>
                <a:latin typeface="Georgia" panose="02040502050405020303" pitchFamily="18" charset="0"/>
              </a:rPr>
              <a:t>Prat VET Centre</a:t>
            </a:r>
          </a:p>
          <a:p>
            <a:pPr algn="just">
              <a:lnSpc>
                <a:spcPts val="5026"/>
              </a:lnSpc>
            </a:pPr>
            <a:endParaRPr lang="en-US" sz="3590" spc="-5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606"/>
              </a:lnSpc>
            </a:pPr>
            <a:r>
              <a:rPr lang="ro-RO" sz="3200" spc="-49" dirty="0">
                <a:solidFill>
                  <a:srgbClr val="000000"/>
                </a:solidFill>
                <a:latin typeface="Georgia" panose="02040502050405020303" pitchFamily="18" charset="0"/>
              </a:rPr>
              <a:t>Prat VET Centre din Barcelona a dezvoltat un modul de învățare pentru studenții săi. Acesta este un exemplu un bun exemplu despre cum programele educaționale se pot concentra în mod specific pe o singură abilitate și despre cum elevii pot fi ajutați să învețe și să își adapteze cunoștințele despre o abilitate cu care nu sunt familiari. În acest fel, elevii din sistemul VET își pot stimula liderul interior și pot genera proiecte antreprenoriale inovatoare, care să evidențieze motivația lor de a conduce un grup către obiective comune. </a:t>
            </a:r>
            <a:endParaRPr lang="en-US" sz="3200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606"/>
              </a:lnSpc>
            </a:pPr>
            <a:endParaRPr lang="en-US" sz="3290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3290" spc="-49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4466"/>
              </a:lnSpc>
            </a:pPr>
            <a:endParaRPr lang="en-US" sz="3290" spc="-49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AC921274-48C3-DC12-DE72-BFFD301D818C}"/>
              </a:ext>
            </a:extLst>
          </p:cNvPr>
          <p:cNvSpPr txBox="1"/>
          <p:nvPr/>
        </p:nvSpPr>
        <p:spPr>
          <a:xfrm>
            <a:off x="3644918" y="678797"/>
            <a:ext cx="11415078" cy="140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Materiale relevante de instruire (bune practici)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4375" y="4197104"/>
            <a:ext cx="13453555" cy="14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7</a:t>
            </a: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Activități practice</a:t>
            </a: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018428" y="3155167"/>
            <a:ext cx="5013940" cy="50139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4600" y="3955516"/>
            <a:ext cx="8800012" cy="3413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Scanați codul QR și răspundeți la întrebările din </a:t>
            </a:r>
            <a:r>
              <a:rPr lang="ro-RO" sz="3200" spc="-74" dirty="0" err="1">
                <a:solidFill>
                  <a:srgbClr val="000000"/>
                </a:solidFill>
                <a:latin typeface="Georgia" panose="02040502050405020303" pitchFamily="18" charset="0"/>
              </a:rPr>
              <a:t>quiz</a:t>
            </a: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Sunteți de acord cu rezultatul obținut?</a:t>
            </a:r>
            <a:endParaRPr lang="en-US" sz="3200" spc="-74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Dacă răspunsul este da, de ce?</a:t>
            </a:r>
            <a:endParaRPr lang="en-US" sz="3200" spc="-7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36461" y="934646"/>
            <a:ext cx="11415078" cy="168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Ce stil de leadership vă descrie cel mai bine?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0" y="3337578"/>
            <a:ext cx="10782300" cy="4298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Scanați codul QR și răspundeți la întrebările din </a:t>
            </a:r>
            <a:r>
              <a:rPr lang="ro-RO" sz="3200" spc="-74" dirty="0" err="1">
                <a:solidFill>
                  <a:srgbClr val="000000"/>
                </a:solidFill>
                <a:latin typeface="Georgia" panose="02040502050405020303" pitchFamily="18" charset="0"/>
              </a:rPr>
              <a:t>quiz</a:t>
            </a: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Sunteți de acord cu rezultatul acestuia?</a:t>
            </a:r>
            <a:r>
              <a:rPr lang="en-US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Vă puteți gândi la alt lider despre care considerați că vă asemănați mai mult?</a:t>
            </a:r>
          </a:p>
          <a:p>
            <a:pPr marL="1065313" lvl="1" indent="-532657" algn="just">
              <a:lnSpc>
                <a:spcPts val="6908"/>
              </a:lnSpc>
              <a:buFont typeface="Arial"/>
              <a:buChar char="•"/>
            </a:pPr>
            <a:r>
              <a:rPr lang="ro-RO" sz="3200" spc="-74" dirty="0">
                <a:solidFill>
                  <a:srgbClr val="000000"/>
                </a:solidFill>
                <a:latin typeface="Georgia" panose="02040502050405020303" pitchFamily="18" charset="0"/>
              </a:rPr>
              <a:t>Dacă răspunsul este da, care este acela și de ce?</a:t>
            </a:r>
            <a:endParaRPr lang="en-US" sz="3200" spc="-74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22813" y="2916322"/>
            <a:ext cx="5140613" cy="514061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36461" y="706383"/>
            <a:ext cx="11415078" cy="1686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Cu care dintre acești lideri istorici vă asemănați</a:t>
            </a: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?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20" name="Google Shape;654;p16">
            <a:extLst>
              <a:ext uri="{FF2B5EF4-FFF2-40B4-BE49-F238E27FC236}">
                <a16:creationId xmlns:a16="http://schemas.microsoft.com/office/drawing/2014/main" id="{CF4C5501-49F2-6349-9AF1-C67EA9AA7981}"/>
              </a:ext>
            </a:extLst>
          </p:cNvPr>
          <p:cNvSpPr txBox="1"/>
          <p:nvPr/>
        </p:nvSpPr>
        <p:spPr>
          <a:xfrm>
            <a:off x="2713829" y="4013218"/>
            <a:ext cx="13392338" cy="18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8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30"/>
              <a:buFont typeface="Arial"/>
              <a:buNone/>
            </a:pPr>
            <a:r>
              <a:rPr lang="ro-RO" sz="13500" b="1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Abhaya Libre"/>
                <a:cs typeface="Abhaya Libre"/>
                <a:sym typeface="Abhaya Libre"/>
              </a:rPr>
              <a:t>Vă mulțumim!</a:t>
            </a:r>
            <a:endParaRPr sz="13500" b="0" i="0" u="none" strike="noStrike" cap="none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</p:txBody>
      </p:sp>
      <p:sp>
        <p:nvSpPr>
          <p:cNvPr id="21" name="Google Shape;668;p16">
            <a:extLst>
              <a:ext uri="{FF2B5EF4-FFF2-40B4-BE49-F238E27FC236}">
                <a16:creationId xmlns:a16="http://schemas.microsoft.com/office/drawing/2014/main" id="{9CDA80BE-41AC-9961-B06E-4AEA4F517E3D}"/>
              </a:ext>
            </a:extLst>
          </p:cNvPr>
          <p:cNvSpPr txBox="1"/>
          <p:nvPr/>
        </p:nvSpPr>
        <p:spPr>
          <a:xfrm>
            <a:off x="4641431" y="5738176"/>
            <a:ext cx="9539443" cy="1738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68"/>
              <a:buFont typeface="Arial"/>
              <a:buNone/>
            </a:pPr>
            <a:r>
              <a:rPr lang="en-US" sz="8068" b="1" i="0" u="none" strike="noStrike" cap="none" dirty="0">
                <a:solidFill>
                  <a:srgbClr val="04989E"/>
                </a:solidFill>
                <a:latin typeface="Georgia" panose="02040502050405020303" pitchFamily="18" charset="0"/>
                <a:ea typeface="Abhaya Libre"/>
                <a:cs typeface="Abhaya Libre"/>
                <a:sym typeface="Abhaya Libre"/>
              </a:rPr>
              <a:t>@Regio.Digi.Hub</a:t>
            </a:r>
            <a:r>
              <a:rPr lang="en-US" sz="8068" b="0" i="0" u="none" strike="noStrike" cap="none" dirty="0">
                <a:solidFill>
                  <a:srgbClr val="04989E"/>
                </a:solidFill>
                <a:latin typeface="Georgia" panose="02040502050405020303" pitchFamily="18" charset="0"/>
                <a:ea typeface="Abhaya Libre"/>
                <a:cs typeface="Abhaya Libre"/>
                <a:sym typeface="Abhaya Libre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Georgia" panose="02040502050405020303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28850">
            <a:off x="-3894162" y="-4468275"/>
            <a:ext cx="6836042" cy="67738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632729">
            <a:off x="17605408" y="3001377"/>
            <a:ext cx="4881157" cy="48747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94256" y="1261737"/>
            <a:ext cx="828073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Referințe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906316" y="8854448"/>
            <a:ext cx="2900572" cy="807705"/>
            <a:chOff x="0" y="0"/>
            <a:chExt cx="3867430" cy="107693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444651" y="2182894"/>
            <a:ext cx="15237046" cy="695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Barnett, Jim (2020): "Here’s What Happens When Leaders Get Employee Motivation Right". 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Disponibil la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  <a:hlinkClick r:id="rId14"/>
              </a:rPr>
              <a:t>https://www.forbes.com/sites/jimbarnett/2020/01/06/heres-what-happens-when-leaders-get-employee-motivation-right/?sh=4f6fa7aa5c13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ts val="1540"/>
              </a:lnSpc>
            </a:pP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John 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M</a:t>
            </a:r>
            <a:r>
              <a:rPr lang="en-US" sz="2800" spc="-43" dirty="0" err="1">
                <a:solidFill>
                  <a:srgbClr val="000000"/>
                </a:solidFill>
                <a:latin typeface="Georgia" panose="02040502050405020303" pitchFamily="18" charset="0"/>
              </a:rPr>
              <a:t>attone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G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lobal, </a:t>
            </a:r>
            <a:r>
              <a:rPr lang="en-US" sz="2800" spc="-43" dirty="0" err="1">
                <a:solidFill>
                  <a:srgbClr val="000000"/>
                </a:solidFill>
                <a:latin typeface="Georgia" panose="02040502050405020303" pitchFamily="18" charset="0"/>
              </a:rPr>
              <a:t>inc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(2021): "The world’s #1 executive coaching and business coaching blog (2017-2021)". 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Disponibil la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  <a:hlinkClick r:id="rId15"/>
              </a:rPr>
              <a:t>https://johnmattone.com/blog/historys-5-best-leaders/#:~:text=1.-,Mahatma%20Gandhi,example%20through%20word%20and%20deed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ts val="1260"/>
              </a:lnSpc>
            </a:pP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Kruse, K. (2013): "What is leadership?" Retrieved from: 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  <a:hlinkClick r:id="rId16" tooltip="http://www.professorpeaches.com/wp-content/uploads/2015/02/What-is-leadership-Forbes.pdf"/>
              </a:rPr>
              <a:t>http://www.professorpeaches.com/wp-content/uploads/2015/02/What-is-leadership-Forbes.pdf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ts val="1260"/>
              </a:lnSpc>
            </a:pP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26107" lvl="1" indent="-313054">
              <a:lnSpc>
                <a:spcPts val="4059"/>
              </a:lnSpc>
              <a:buFont typeface="Arial"/>
              <a:buChar char="•"/>
            </a:pP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„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What type of leader are you? Embracing your leadership style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”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[Quiz]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, Disponibil la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  <a:hlinkClick r:id="rId17"/>
              </a:rPr>
              <a:t>https://www.umassglobal.edu/news-and-events/blog/what-type-of-leader-are-you-quiz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>
              <a:lnSpc>
                <a:spcPts val="1260"/>
              </a:lnSpc>
            </a:pP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26107" lvl="1" indent="-313054" algn="l">
              <a:lnSpc>
                <a:spcPts val="4059"/>
              </a:lnSpc>
              <a:buFont typeface="Arial"/>
              <a:buChar char="•"/>
            </a:pP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„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Which of These Historical Leaders Are You?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”. Disponibil la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US" sz="2800" spc="-43" dirty="0">
                <a:solidFill>
                  <a:srgbClr val="000000"/>
                </a:solidFill>
                <a:latin typeface="Georgia" panose="02040502050405020303" pitchFamily="18" charset="0"/>
                <a:hlinkClick r:id="rId18"/>
              </a:rPr>
              <a:t>https://brainfall.com/quizzes/which-of-these-historical-leaders-are-you/</a:t>
            </a:r>
            <a:r>
              <a:rPr lang="ro-RO" sz="2800" spc="-43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endParaRPr lang="en-US" sz="2800" spc="-43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67692" y="1667730"/>
            <a:ext cx="4684714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o-RO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Motivația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67692" y="3484352"/>
            <a:ext cx="9170682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ro-RO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Leadership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67692" y="5303788"/>
            <a:ext cx="10220308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it-IT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Cei mai relevanți lideri și personalități motivaționale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7692" y="2604592"/>
            <a:ext cx="8504116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ro-RO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Teoriile motivației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67692" y="4395453"/>
            <a:ext cx="5840560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ro-RO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Teoriile leadershipului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67692" y="6177548"/>
            <a:ext cx="10220308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en-US" sz="3238" spc="-48" dirty="0" err="1">
                <a:solidFill>
                  <a:srgbClr val="000000"/>
                </a:solidFill>
                <a:latin typeface="Georgia" panose="02040502050405020303" pitchFamily="18" charset="0"/>
              </a:rPr>
              <a:t>Materiale</a:t>
            </a: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Georgia" panose="02040502050405020303" pitchFamily="18" charset="0"/>
              </a:rPr>
              <a:t>relevante</a:t>
            </a: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 de </a:t>
            </a:r>
            <a:r>
              <a:rPr lang="en-US" sz="3238" spc="-48" dirty="0" err="1">
                <a:solidFill>
                  <a:srgbClr val="000000"/>
                </a:solidFill>
                <a:latin typeface="Georgia" panose="02040502050405020303" pitchFamily="18" charset="0"/>
              </a:rPr>
              <a:t>instruire</a:t>
            </a: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 (</a:t>
            </a:r>
            <a:r>
              <a:rPr lang="en-US" sz="3238" spc="-48" dirty="0" err="1">
                <a:solidFill>
                  <a:srgbClr val="000000"/>
                </a:solidFill>
                <a:latin typeface="Georgia" panose="02040502050405020303" pitchFamily="18" charset="0"/>
              </a:rPr>
              <a:t>bune</a:t>
            </a: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sz="3238" spc="-48" dirty="0" err="1">
                <a:solidFill>
                  <a:srgbClr val="000000"/>
                </a:solidFill>
                <a:latin typeface="Georgia" panose="02040502050405020303" pitchFamily="18" charset="0"/>
              </a:rPr>
              <a:t>practici</a:t>
            </a:r>
            <a:r>
              <a:rPr lang="en-US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)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6559364" y="7562145"/>
            <a:ext cx="4858039" cy="48580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632120">
            <a:off x="-2174154" y="-1705919"/>
            <a:ext cx="5721823" cy="5669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603835">
            <a:off x="5125238" y="-11192783"/>
            <a:ext cx="11622266" cy="123880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2161922" y="-772267"/>
            <a:ext cx="2556197" cy="27512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614497">
            <a:off x="17447384" y="6778646"/>
            <a:ext cx="4352147" cy="43464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420380">
            <a:off x="5472590" y="-4782765"/>
            <a:ext cx="5810576" cy="580296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739807" y="1636341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39807" y="2453462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39807" y="3393138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39807" y="4366878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39807" y="5211212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39807" y="6089610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06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067692" y="7023981"/>
            <a:ext cx="4684714" cy="528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4"/>
              </a:lnSpc>
            </a:pPr>
            <a:r>
              <a:rPr lang="ro-RO" sz="3238" spc="-48" dirty="0">
                <a:solidFill>
                  <a:srgbClr val="000000"/>
                </a:solidFill>
                <a:latin typeface="Georgia" panose="02040502050405020303" pitchFamily="18" charset="0"/>
              </a:rPr>
              <a:t>Activități practice</a:t>
            </a:r>
            <a:endParaRPr lang="en-US" sz="3238" spc="-48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947194">
            <a:off x="5385628" y="9147741"/>
            <a:ext cx="5364129" cy="536412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739807" y="6872850"/>
            <a:ext cx="1079688" cy="668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54"/>
              </a:lnSpc>
            </a:pPr>
            <a:r>
              <a:rPr lang="en-US" sz="4038" spc="-60">
                <a:solidFill>
                  <a:srgbClr val="000000"/>
                </a:solidFill>
                <a:latin typeface="Georgia" panose="02040502050405020303" pitchFamily="18" charset="0"/>
              </a:rPr>
              <a:t>07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31" name="TextBox 15">
            <a:extLst>
              <a:ext uri="{FF2B5EF4-FFF2-40B4-BE49-F238E27FC236}">
                <a16:creationId xmlns:a16="http://schemas.microsoft.com/office/drawing/2014/main" id="{2D82C3D3-7623-DFE5-449E-DA2B30AE4201}"/>
              </a:ext>
            </a:extLst>
          </p:cNvPr>
          <p:cNvSpPr txBox="1"/>
          <p:nvPr/>
        </p:nvSpPr>
        <p:spPr>
          <a:xfrm>
            <a:off x="2161922" y="4991693"/>
            <a:ext cx="82807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9"/>
              </a:lnSpc>
            </a:pPr>
            <a:r>
              <a:rPr lang="ro-RO" sz="4800" b="1" dirty="0">
                <a:solidFill>
                  <a:srgbClr val="000000"/>
                </a:solidFill>
                <a:latin typeface="Georgia" panose="02040502050405020303" pitchFamily="18" charset="0"/>
              </a:rPr>
              <a:t>Cuprins</a:t>
            </a:r>
            <a:endParaRPr lang="en-US" sz="48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6842" y="4376285"/>
            <a:ext cx="802975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414"/>
              </a:lnSpc>
            </a:pPr>
            <a:r>
              <a:rPr lang="en-US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1.</a:t>
            </a: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 Motivația</a:t>
            </a: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667382" y="8118007"/>
            <a:ext cx="11622266" cy="12388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>
            <a:off x="15414085" y="8264626"/>
            <a:ext cx="3334026" cy="35884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6603835">
            <a:off x="5295880" y="-10406627"/>
            <a:ext cx="11622266" cy="123880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656358" y="9067744"/>
            <a:ext cx="3710720" cy="779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36636">
            <a:off x="-720080" y="1189828"/>
            <a:ext cx="3334026" cy="358848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994360" y="5920903"/>
            <a:ext cx="4537024" cy="1263397"/>
            <a:chOff x="0" y="0"/>
            <a:chExt cx="6049366" cy="168453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49366" cy="96789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716631"/>
              <a:ext cx="6049366" cy="967899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2418" r="4125"/>
          <a:stretch>
            <a:fillRect/>
          </a:stretch>
        </p:blipFill>
        <p:spPr>
          <a:xfrm>
            <a:off x="9351068" y="2823243"/>
            <a:ext cx="8002286" cy="480913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03631" y="1265672"/>
            <a:ext cx="8280738" cy="70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1. Ce este motivația?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11525" y="3422015"/>
            <a:ext cx="6731709" cy="399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79"/>
              </a:lnSpc>
            </a:pPr>
            <a:r>
              <a:rPr lang="ro-RO" sz="3199" spc="-47" dirty="0">
                <a:solidFill>
                  <a:srgbClr val="000000"/>
                </a:solidFill>
                <a:latin typeface="Georgia" panose="02040502050405020303" pitchFamily="18" charset="0"/>
              </a:rPr>
              <a:t>Motivația este asocierea de factori interni și externi care stimulează dorința și energia oamenilor de a fi în permanență interesați și dedicați unui loc de muncă, rol sau subiect, ori de a face un efort pentru a atinge un obiectiv.</a:t>
            </a:r>
            <a:endParaRPr lang="en-US" sz="3199" spc="-47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196164">
            <a:off x="-5811133" y="7594029"/>
            <a:ext cx="11622266" cy="12388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36636">
            <a:off x="0" y="-2006961"/>
            <a:ext cx="3334026" cy="35884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418708" y="0"/>
            <a:ext cx="1869292" cy="1869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870030" y="9245916"/>
            <a:ext cx="3710720" cy="7792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7013" y="3821913"/>
            <a:ext cx="7565386" cy="4483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086" lvl="1" indent="-301043" algn="just">
              <a:lnSpc>
                <a:spcPts val="3904"/>
              </a:lnSpc>
              <a:buFont typeface="Arial"/>
              <a:buChar char="•"/>
            </a:pPr>
            <a:r>
              <a:rPr lang="ro-RO" sz="2800" b="1" spc="-41" dirty="0">
                <a:solidFill>
                  <a:srgbClr val="000000"/>
                </a:solidFill>
                <a:latin typeface="Georgia" panose="02040502050405020303" pitchFamily="18" charset="0"/>
              </a:rPr>
              <a:t>Motivatori intrinseci</a:t>
            </a:r>
            <a:r>
              <a:rPr lang="ro-RO" sz="2800" spc="-41" dirty="0">
                <a:solidFill>
                  <a:srgbClr val="000000"/>
                </a:solidFill>
                <a:latin typeface="Georgia" panose="02040502050405020303" pitchFamily="18" charset="0"/>
              </a:rPr>
              <a:t>: Se referă la dorința interioară a unei persoane de a face un anumit lucru, pe baza intereselor, provocărilor și satisfacțiilor personale. </a:t>
            </a:r>
            <a:endParaRPr lang="en-US" sz="2800" spc="-4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>
              <a:lnSpc>
                <a:spcPts val="3904"/>
              </a:lnSpc>
            </a:pPr>
            <a:endParaRPr lang="en-US" sz="2800" spc="-4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602086" lvl="1" indent="-301043" algn="just">
              <a:lnSpc>
                <a:spcPts val="3904"/>
              </a:lnSpc>
              <a:buFont typeface="Arial"/>
              <a:buChar char="•"/>
            </a:pPr>
            <a:r>
              <a:rPr lang="ro-RO" sz="2800" b="1" spc="-41" dirty="0">
                <a:solidFill>
                  <a:srgbClr val="000000"/>
                </a:solidFill>
                <a:latin typeface="Georgia" panose="02040502050405020303" pitchFamily="18" charset="0"/>
              </a:rPr>
              <a:t>Motivatorii extrinseci</a:t>
            </a:r>
            <a:r>
              <a:rPr lang="ro-RO" sz="2800" spc="-41" dirty="0">
                <a:solidFill>
                  <a:srgbClr val="000000"/>
                </a:solidFill>
                <a:latin typeface="Georgia" panose="02040502050405020303" pitchFamily="18" charset="0"/>
              </a:rPr>
              <a:t>: Se referă la motivația care vine din afara persoanei și include elemente precum remunerația, bonusurile și alte recompense tangibile. </a:t>
            </a:r>
            <a:endParaRPr lang="en-US" sz="2800" spc="-4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30515" y="1295761"/>
            <a:ext cx="1122696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49"/>
              </a:lnSpc>
            </a:pPr>
            <a:r>
              <a:rPr lang="en-US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2</a:t>
            </a:r>
            <a:r>
              <a:rPr lang="ro-RO" sz="5400" b="1" dirty="0">
                <a:solidFill>
                  <a:srgbClr val="000000"/>
                </a:solidFill>
                <a:latin typeface="Georgia" panose="02040502050405020303" pitchFamily="18" charset="0"/>
              </a:rPr>
              <a:t>. Oamenii care îi motivează pe ceilalți: motivatorii</a:t>
            </a:r>
            <a:endParaRPr lang="en-US" sz="54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192263" y="3501546"/>
            <a:ext cx="7310429" cy="4112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503784" y="7721976"/>
            <a:ext cx="6449970" cy="34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1944">
                <a:solidFill>
                  <a:srgbClr val="04989E"/>
                </a:solidFill>
                <a:latin typeface="Open Sans Extra Bold"/>
              </a:rPr>
              <a:t>https://www.youtube.com/watch?v=wE5ZV7HfrXU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5425" y="3578933"/>
            <a:ext cx="14011456" cy="14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6"/>
              </a:lnSpc>
            </a:pPr>
            <a:r>
              <a:rPr lang="ro-RO" sz="9600" b="1" dirty="0">
                <a:solidFill>
                  <a:srgbClr val="000000"/>
                </a:solidFill>
                <a:latin typeface="Georgia" panose="02040502050405020303" pitchFamily="18" charset="0"/>
              </a:rPr>
              <a:t>2. Teoriile motivației</a:t>
            </a:r>
            <a:endParaRPr lang="en-US" sz="9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2805">
            <a:off x="5778439" y="-2562204"/>
            <a:ext cx="5364129" cy="5364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7879">
            <a:off x="15048952" y="6594634"/>
            <a:ext cx="5721823" cy="56698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96164">
            <a:off x="-4478873" y="6861709"/>
            <a:ext cx="11622266" cy="123880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28850">
            <a:off x="14026237" y="-3786037"/>
            <a:ext cx="6836042" cy="67738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014864">
            <a:off x="-336415" y="7596737"/>
            <a:ext cx="5099239" cy="1965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6191" y="-1794241"/>
            <a:ext cx="3334026" cy="3588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78502" y="8579500"/>
            <a:ext cx="2556197" cy="2751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185502">
            <a:off x="-3202910" y="120674"/>
            <a:ext cx="4352147" cy="4346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379619">
            <a:off x="3992986" y="9104884"/>
            <a:ext cx="5810576" cy="5802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632729">
            <a:off x="16634531" y="823224"/>
            <a:ext cx="4881157" cy="487476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4267800" y="1219491"/>
            <a:ext cx="2900572" cy="807705"/>
            <a:chOff x="0" y="0"/>
            <a:chExt cx="3867430" cy="107693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67430" cy="61878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0" y="458151"/>
              <a:ext cx="3867430" cy="618789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7555793" y="9258300"/>
            <a:ext cx="3710720" cy="779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993119" y="9508512"/>
            <a:ext cx="2360235" cy="60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56555" y="9092897"/>
            <a:ext cx="1068843" cy="1110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2985</Words>
  <Application>Microsoft Office PowerPoint</Application>
  <PresentationFormat>Particularizare</PresentationFormat>
  <Paragraphs>260</Paragraphs>
  <Slides>45</Slides>
  <Notes>0</Notes>
  <HiddenSlides>0</HiddenSlides>
  <MMClips>8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45</vt:i4>
      </vt:variant>
    </vt:vector>
  </HeadingPairs>
  <TitlesOfParts>
    <vt:vector size="52" baseType="lpstr">
      <vt:lpstr>Abhaya Libre Regular Bold</vt:lpstr>
      <vt:lpstr>Arial</vt:lpstr>
      <vt:lpstr>Open Sans Extra Bold</vt:lpstr>
      <vt:lpstr>Georgia</vt:lpstr>
      <vt:lpstr>Calibri</vt:lpstr>
      <vt:lpstr>Abhaya Libre Regular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REGIO.DIGI.HUB Content Development_Leadership &amp; Motivation_First Draft</dc:title>
  <cp:lastModifiedBy>Paula Diaconu</cp:lastModifiedBy>
  <cp:revision>10</cp:revision>
  <dcterms:created xsi:type="dcterms:W3CDTF">2006-08-16T00:00:00Z</dcterms:created>
  <dcterms:modified xsi:type="dcterms:W3CDTF">2023-08-16T12:42:53Z</dcterms:modified>
  <dc:identifier>DAFZgYBFAgM</dc:identifier>
</cp:coreProperties>
</file>