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2" r:id="rId3"/>
  </p:sldMasterIdLst>
  <p:sldIdLst>
    <p:sldId id="256" r:id="rId4"/>
    <p:sldId id="257" r:id="rId5"/>
    <p:sldId id="258" r:id="rId6"/>
    <p:sldId id="259" r:id="rId7"/>
    <p:sldId id="260" r:id="rId8"/>
    <p:sldId id="261" r:id="rId9"/>
    <p:sldId id="262" r:id="rId10"/>
    <p:sldId id="316" r:id="rId11"/>
    <p:sldId id="315" r:id="rId12"/>
    <p:sldId id="263" r:id="rId13"/>
    <p:sldId id="317" r:id="rId14"/>
    <p:sldId id="285" r:id="rId15"/>
    <p:sldId id="298" r:id="rId16"/>
    <p:sldId id="302" r:id="rId17"/>
    <p:sldId id="303" r:id="rId18"/>
    <p:sldId id="304" r:id="rId19"/>
    <p:sldId id="305" r:id="rId20"/>
    <p:sldId id="291" r:id="rId21"/>
    <p:sldId id="264" r:id="rId22"/>
    <p:sldId id="314" r:id="rId23"/>
    <p:sldId id="308" r:id="rId24"/>
    <p:sldId id="313" r:id="rId25"/>
    <p:sldId id="323" r:id="rId26"/>
    <p:sldId id="265" r:id="rId27"/>
    <p:sldId id="324" r:id="rId28"/>
    <p:sldId id="288" r:id="rId29"/>
    <p:sldId id="310" r:id="rId30"/>
    <p:sldId id="309" r:id="rId31"/>
    <p:sldId id="311" r:id="rId32"/>
    <p:sldId id="295" r:id="rId33"/>
    <p:sldId id="296" r:id="rId34"/>
    <p:sldId id="292" r:id="rId35"/>
    <p:sldId id="293" r:id="rId36"/>
    <p:sldId id="267" r:id="rId37"/>
    <p:sldId id="318" r:id="rId38"/>
    <p:sldId id="320" r:id="rId39"/>
    <p:sldId id="321" r:id="rId40"/>
    <p:sldId id="322" r:id="rId41"/>
    <p:sldId id="270" r:id="rId42"/>
    <p:sldId id="319" r:id="rId43"/>
    <p:sldId id="271" r:id="rId44"/>
  </p:sldIdLst>
  <p:sldSz cx="18288000" cy="10287000"/>
  <p:notesSz cx="6858000" cy="9144000"/>
  <p:embeddedFontLst>
    <p:embeddedFont>
      <p:font typeface="Abhaya Libre Regular" panose="020B0604020202020204" charset="-18"/>
      <p:regular r:id="rId45"/>
    </p:embeddedFont>
    <p:embeddedFont>
      <p:font typeface="Calibri" panose="020F0502020204030204" pitchFamily="34" charset="0"/>
      <p:regular r:id="rId46"/>
      <p:bold r:id="rId47"/>
      <p:italic r:id="rId48"/>
      <p:boldItalic r:id="rId49"/>
    </p:embeddedFont>
    <p:embeddedFont>
      <p:font typeface="Georgia" panose="02040502050405020303" pitchFamily="18" charset="0"/>
      <p:regular r:id="rId50"/>
      <p:bold r:id="rId51"/>
      <p:italic r:id="rId52"/>
      <p:boldItalic r:id="rId5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2" d="100"/>
          <a:sy n="52" d="100"/>
        </p:scale>
        <p:origin x="994" y="101"/>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font" Target="fonts/font3.fntdata"/><Relationship Id="rId50" Type="http://schemas.openxmlformats.org/officeDocument/2006/relationships/font" Target="fonts/font6.fntdata"/><Relationship Id="rId55"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font" Target="fonts/font1.fntdata"/><Relationship Id="rId53" Type="http://schemas.openxmlformats.org/officeDocument/2006/relationships/font" Target="fonts/font9.fntdata"/><Relationship Id="rId5" Type="http://schemas.openxmlformats.org/officeDocument/2006/relationships/slide" Target="slides/slide2.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font" Target="fonts/font4.fntdata"/><Relationship Id="rId56"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font" Target="fonts/font7.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font" Target="fonts/font2.fntdata"/><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5.fntdata"/><Relationship Id="rId57" Type="http://schemas.openxmlformats.org/officeDocument/2006/relationships/tableStyles" Target="tableStyles.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font" Target="fonts/font8.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7/28/2023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84971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7/28/2023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322994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7/28/2023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871366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7/28/2023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269178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7/28/2023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681259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7/28/2023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4616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7/28/2023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87341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7/28/2023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451208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7/28/2023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920333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7/28/2023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390754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7/28/2023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926137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7/28/2023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465559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7/28/2023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19245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7/28/2023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51434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7/28/2023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6893453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7/28/2023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425402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7/28/2023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97003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7/28/2023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830102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7/28/2023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883040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7/28/2023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8137935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7/28/2023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1702751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7/28/2023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73647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7/28/2023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7/28/2023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7/28/2023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7/28/2023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7/28/2023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pPr/>
              <a:t>7/28/2023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256568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pPr/>
              <a:t>7/28/2023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3285024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4.svg"/><Relationship Id="rId7" Type="http://schemas.openxmlformats.org/officeDocument/2006/relationships/image" Target="../media/image12.png"/><Relationship Id="rId12" Type="http://schemas.openxmlformats.org/officeDocument/2006/relationships/image" Target="../media/image63.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62.png"/><Relationship Id="rId5" Type="http://schemas.openxmlformats.org/officeDocument/2006/relationships/image" Target="../media/image18.svg"/><Relationship Id="rId10" Type="http://schemas.openxmlformats.org/officeDocument/2006/relationships/image" Target="../media/image61.svg"/><Relationship Id="rId4" Type="http://schemas.openxmlformats.org/officeDocument/2006/relationships/image" Target="../media/image17.png"/><Relationship Id="rId9" Type="http://schemas.openxmlformats.org/officeDocument/2006/relationships/image" Target="../media/image60.png"/></Relationships>
</file>

<file path=ppt/slides/_rels/slide11.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4.svg"/><Relationship Id="rId7"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63.svg"/><Relationship Id="rId5" Type="http://schemas.openxmlformats.org/officeDocument/2006/relationships/image" Target="../media/image18.svg"/><Relationship Id="rId10" Type="http://schemas.openxmlformats.org/officeDocument/2006/relationships/image" Target="../media/image62.png"/><Relationship Id="rId4" Type="http://schemas.openxmlformats.org/officeDocument/2006/relationships/image" Target="../media/image17.png"/><Relationship Id="rId9" Type="http://schemas.openxmlformats.org/officeDocument/2006/relationships/image" Target="../media/image26.svg"/></Relationships>
</file>

<file path=ppt/slides/_rels/slide12.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67.svg"/><Relationship Id="rId3" Type="http://schemas.openxmlformats.org/officeDocument/2006/relationships/image" Target="../media/image4.svg"/><Relationship Id="rId7" Type="http://schemas.openxmlformats.org/officeDocument/2006/relationships/image" Target="../media/image12.png"/><Relationship Id="rId12" Type="http://schemas.openxmlformats.org/officeDocument/2006/relationships/image" Target="../media/image66.png"/><Relationship Id="rId2" Type="http://schemas.openxmlformats.org/officeDocument/2006/relationships/image" Target="../media/image3.png"/><Relationship Id="rId16" Type="http://schemas.openxmlformats.org/officeDocument/2006/relationships/image" Target="../media/image70.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65.svg"/><Relationship Id="rId5" Type="http://schemas.openxmlformats.org/officeDocument/2006/relationships/image" Target="../media/image18.svg"/><Relationship Id="rId15" Type="http://schemas.openxmlformats.org/officeDocument/2006/relationships/image" Target="../media/image69.svg"/><Relationship Id="rId10" Type="http://schemas.openxmlformats.org/officeDocument/2006/relationships/image" Target="../media/image64.png"/><Relationship Id="rId4" Type="http://schemas.openxmlformats.org/officeDocument/2006/relationships/image" Target="../media/image17.png"/><Relationship Id="rId9" Type="http://schemas.openxmlformats.org/officeDocument/2006/relationships/image" Target="../media/image26.svg"/><Relationship Id="rId14" Type="http://schemas.openxmlformats.org/officeDocument/2006/relationships/image" Target="../media/image68.png"/></Relationships>
</file>

<file path=ppt/slides/_rels/slide1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4.svg"/><Relationship Id="rId7" Type="http://schemas.openxmlformats.org/officeDocument/2006/relationships/image" Target="../media/image12.png"/><Relationship Id="rId12" Type="http://schemas.openxmlformats.org/officeDocument/2006/relationships/image" Target="../media/image73.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72.png"/><Relationship Id="rId5" Type="http://schemas.openxmlformats.org/officeDocument/2006/relationships/image" Target="../media/image18.svg"/><Relationship Id="rId10" Type="http://schemas.openxmlformats.org/officeDocument/2006/relationships/image" Target="../media/image71.png"/><Relationship Id="rId4" Type="http://schemas.openxmlformats.org/officeDocument/2006/relationships/image" Target="../media/image17.png"/><Relationship Id="rId9" Type="http://schemas.openxmlformats.org/officeDocument/2006/relationships/image" Target="../media/image26.svg"/></Relationships>
</file>

<file path=ppt/slides/_rels/slide14.xml.rels><?xml version="1.0" encoding="UTF-8" standalone="yes"?>
<Relationships xmlns="http://schemas.openxmlformats.org/package/2006/relationships"><Relationship Id="rId8" Type="http://schemas.openxmlformats.org/officeDocument/2006/relationships/image" Target="../media/image46.svg"/><Relationship Id="rId13" Type="http://schemas.openxmlformats.org/officeDocument/2006/relationships/image" Target="../media/image12.png"/><Relationship Id="rId3" Type="http://schemas.openxmlformats.org/officeDocument/2006/relationships/image" Target="../media/image65.svg"/><Relationship Id="rId7" Type="http://schemas.openxmlformats.org/officeDocument/2006/relationships/image" Target="../media/image45.png"/><Relationship Id="rId12" Type="http://schemas.openxmlformats.org/officeDocument/2006/relationships/image" Target="../media/image18.svg"/><Relationship Id="rId17" Type="http://schemas.openxmlformats.org/officeDocument/2006/relationships/image" Target="../media/image77.svg"/><Relationship Id="rId2" Type="http://schemas.openxmlformats.org/officeDocument/2006/relationships/image" Target="../media/image64.png"/><Relationship Id="rId16" Type="http://schemas.openxmlformats.org/officeDocument/2006/relationships/image" Target="../media/image76.png"/><Relationship Id="rId1" Type="http://schemas.openxmlformats.org/officeDocument/2006/relationships/slideLayout" Target="../slideLayouts/slideLayout7.xml"/><Relationship Id="rId6" Type="http://schemas.openxmlformats.org/officeDocument/2006/relationships/image" Target="../media/image16.svg"/><Relationship Id="rId11" Type="http://schemas.openxmlformats.org/officeDocument/2006/relationships/image" Target="../media/image17.png"/><Relationship Id="rId5" Type="http://schemas.openxmlformats.org/officeDocument/2006/relationships/image" Target="../media/image15.png"/><Relationship Id="rId15" Type="http://schemas.openxmlformats.org/officeDocument/2006/relationships/image" Target="../media/image75.png"/><Relationship Id="rId10" Type="http://schemas.openxmlformats.org/officeDocument/2006/relationships/image" Target="../media/image48.svg"/><Relationship Id="rId4" Type="http://schemas.openxmlformats.org/officeDocument/2006/relationships/image" Target="../media/image11.png"/><Relationship Id="rId9" Type="http://schemas.openxmlformats.org/officeDocument/2006/relationships/image" Target="../media/image47.png"/><Relationship Id="rId14" Type="http://schemas.openxmlformats.org/officeDocument/2006/relationships/image" Target="../media/image74.png"/></Relationships>
</file>

<file path=ppt/slides/_rels/slide15.xml.rels><?xml version="1.0" encoding="UTF-8" standalone="yes"?>
<Relationships xmlns="http://schemas.openxmlformats.org/package/2006/relationships"><Relationship Id="rId8" Type="http://schemas.openxmlformats.org/officeDocument/2006/relationships/image" Target="../media/image46.svg"/><Relationship Id="rId13" Type="http://schemas.openxmlformats.org/officeDocument/2006/relationships/image" Target="../media/image76.png"/><Relationship Id="rId3" Type="http://schemas.openxmlformats.org/officeDocument/2006/relationships/image" Target="../media/image65.svg"/><Relationship Id="rId7" Type="http://schemas.openxmlformats.org/officeDocument/2006/relationships/image" Target="../media/image45.png"/><Relationship Id="rId12" Type="http://schemas.openxmlformats.org/officeDocument/2006/relationships/image" Target="../media/image18.svg"/><Relationship Id="rId17" Type="http://schemas.openxmlformats.org/officeDocument/2006/relationships/image" Target="../media/image78.png"/><Relationship Id="rId2" Type="http://schemas.openxmlformats.org/officeDocument/2006/relationships/image" Target="../media/image64.png"/><Relationship Id="rId16" Type="http://schemas.openxmlformats.org/officeDocument/2006/relationships/image" Target="../media/image74.png"/><Relationship Id="rId1" Type="http://schemas.openxmlformats.org/officeDocument/2006/relationships/slideLayout" Target="../slideLayouts/slideLayout7.xml"/><Relationship Id="rId6" Type="http://schemas.openxmlformats.org/officeDocument/2006/relationships/image" Target="../media/image16.svg"/><Relationship Id="rId11" Type="http://schemas.openxmlformats.org/officeDocument/2006/relationships/image" Target="../media/image17.png"/><Relationship Id="rId5" Type="http://schemas.openxmlformats.org/officeDocument/2006/relationships/image" Target="../media/image15.png"/><Relationship Id="rId15" Type="http://schemas.openxmlformats.org/officeDocument/2006/relationships/image" Target="../media/image12.png"/><Relationship Id="rId10" Type="http://schemas.openxmlformats.org/officeDocument/2006/relationships/image" Target="../media/image48.svg"/><Relationship Id="rId4" Type="http://schemas.openxmlformats.org/officeDocument/2006/relationships/image" Target="../media/image11.png"/><Relationship Id="rId9" Type="http://schemas.openxmlformats.org/officeDocument/2006/relationships/image" Target="../media/image47.png"/><Relationship Id="rId14" Type="http://schemas.openxmlformats.org/officeDocument/2006/relationships/image" Target="../media/image77.svg"/></Relationships>
</file>

<file path=ppt/slides/_rels/slide16.xml.rels><?xml version="1.0" encoding="UTF-8" standalone="yes"?>
<Relationships xmlns="http://schemas.openxmlformats.org/package/2006/relationships"><Relationship Id="rId8" Type="http://schemas.openxmlformats.org/officeDocument/2006/relationships/image" Target="../media/image46.svg"/><Relationship Id="rId13" Type="http://schemas.openxmlformats.org/officeDocument/2006/relationships/image" Target="../media/image76.png"/><Relationship Id="rId3" Type="http://schemas.openxmlformats.org/officeDocument/2006/relationships/image" Target="../media/image65.svg"/><Relationship Id="rId7" Type="http://schemas.openxmlformats.org/officeDocument/2006/relationships/image" Target="../media/image45.png"/><Relationship Id="rId12" Type="http://schemas.openxmlformats.org/officeDocument/2006/relationships/image" Target="../media/image18.svg"/><Relationship Id="rId17" Type="http://schemas.openxmlformats.org/officeDocument/2006/relationships/image" Target="../media/image78.png"/><Relationship Id="rId2" Type="http://schemas.openxmlformats.org/officeDocument/2006/relationships/image" Target="../media/image64.png"/><Relationship Id="rId16" Type="http://schemas.openxmlformats.org/officeDocument/2006/relationships/image" Target="../media/image75.png"/><Relationship Id="rId1" Type="http://schemas.openxmlformats.org/officeDocument/2006/relationships/slideLayout" Target="../slideLayouts/slideLayout7.xml"/><Relationship Id="rId6" Type="http://schemas.openxmlformats.org/officeDocument/2006/relationships/image" Target="../media/image16.svg"/><Relationship Id="rId11" Type="http://schemas.openxmlformats.org/officeDocument/2006/relationships/image" Target="../media/image17.png"/><Relationship Id="rId5" Type="http://schemas.openxmlformats.org/officeDocument/2006/relationships/image" Target="../media/image15.png"/><Relationship Id="rId15" Type="http://schemas.openxmlformats.org/officeDocument/2006/relationships/image" Target="../media/image12.png"/><Relationship Id="rId10" Type="http://schemas.openxmlformats.org/officeDocument/2006/relationships/image" Target="../media/image48.svg"/><Relationship Id="rId4" Type="http://schemas.openxmlformats.org/officeDocument/2006/relationships/image" Target="../media/image11.png"/><Relationship Id="rId9" Type="http://schemas.openxmlformats.org/officeDocument/2006/relationships/image" Target="../media/image47.png"/><Relationship Id="rId14" Type="http://schemas.openxmlformats.org/officeDocument/2006/relationships/image" Target="../media/image77.svg"/></Relationships>
</file>

<file path=ppt/slides/_rels/slide17.xml.rels><?xml version="1.0" encoding="UTF-8" standalone="yes"?>
<Relationships xmlns="http://schemas.openxmlformats.org/package/2006/relationships"><Relationship Id="rId8" Type="http://schemas.openxmlformats.org/officeDocument/2006/relationships/image" Target="../media/image46.svg"/><Relationship Id="rId13" Type="http://schemas.openxmlformats.org/officeDocument/2006/relationships/image" Target="../media/image76.png"/><Relationship Id="rId18" Type="http://schemas.openxmlformats.org/officeDocument/2006/relationships/image" Target="../media/image81.svg"/><Relationship Id="rId3" Type="http://schemas.openxmlformats.org/officeDocument/2006/relationships/image" Target="../media/image65.svg"/><Relationship Id="rId7" Type="http://schemas.openxmlformats.org/officeDocument/2006/relationships/image" Target="../media/image45.png"/><Relationship Id="rId12" Type="http://schemas.openxmlformats.org/officeDocument/2006/relationships/image" Target="../media/image18.svg"/><Relationship Id="rId17" Type="http://schemas.openxmlformats.org/officeDocument/2006/relationships/image" Target="../media/image80.png"/><Relationship Id="rId2" Type="http://schemas.openxmlformats.org/officeDocument/2006/relationships/image" Target="../media/image64.png"/><Relationship Id="rId16" Type="http://schemas.openxmlformats.org/officeDocument/2006/relationships/image" Target="../media/image79.png"/><Relationship Id="rId1" Type="http://schemas.openxmlformats.org/officeDocument/2006/relationships/slideLayout" Target="../slideLayouts/slideLayout7.xml"/><Relationship Id="rId6" Type="http://schemas.openxmlformats.org/officeDocument/2006/relationships/image" Target="../media/image16.svg"/><Relationship Id="rId11" Type="http://schemas.openxmlformats.org/officeDocument/2006/relationships/image" Target="../media/image17.png"/><Relationship Id="rId5" Type="http://schemas.openxmlformats.org/officeDocument/2006/relationships/image" Target="../media/image15.png"/><Relationship Id="rId15" Type="http://schemas.openxmlformats.org/officeDocument/2006/relationships/image" Target="../media/image12.png"/><Relationship Id="rId10" Type="http://schemas.openxmlformats.org/officeDocument/2006/relationships/image" Target="../media/image48.svg"/><Relationship Id="rId4" Type="http://schemas.openxmlformats.org/officeDocument/2006/relationships/image" Target="../media/image11.png"/><Relationship Id="rId9" Type="http://schemas.openxmlformats.org/officeDocument/2006/relationships/image" Target="../media/image47.png"/><Relationship Id="rId14" Type="http://schemas.openxmlformats.org/officeDocument/2006/relationships/image" Target="../media/image77.svg"/></Relationships>
</file>

<file path=ppt/slides/_rels/slide18.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83.svg"/><Relationship Id="rId3" Type="http://schemas.openxmlformats.org/officeDocument/2006/relationships/image" Target="../media/image4.svg"/><Relationship Id="rId7" Type="http://schemas.openxmlformats.org/officeDocument/2006/relationships/image" Target="../media/image12.png"/><Relationship Id="rId12" Type="http://schemas.openxmlformats.org/officeDocument/2006/relationships/image" Target="../media/image82.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55.svg"/><Relationship Id="rId5" Type="http://schemas.openxmlformats.org/officeDocument/2006/relationships/image" Target="../media/image18.svg"/><Relationship Id="rId15" Type="http://schemas.openxmlformats.org/officeDocument/2006/relationships/image" Target="../media/image73.svg"/><Relationship Id="rId10" Type="http://schemas.openxmlformats.org/officeDocument/2006/relationships/image" Target="../media/image54.png"/><Relationship Id="rId4" Type="http://schemas.openxmlformats.org/officeDocument/2006/relationships/image" Target="../media/image17.png"/><Relationship Id="rId9" Type="http://schemas.openxmlformats.org/officeDocument/2006/relationships/image" Target="../media/image26.svg"/><Relationship Id="rId14" Type="http://schemas.openxmlformats.org/officeDocument/2006/relationships/image" Target="../media/image72.png"/></Relationships>
</file>

<file path=ppt/slides/_rels/slide19.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61.svg"/><Relationship Id="rId3" Type="http://schemas.openxmlformats.org/officeDocument/2006/relationships/image" Target="../media/image4.svg"/><Relationship Id="rId7" Type="http://schemas.openxmlformats.org/officeDocument/2006/relationships/image" Target="../media/image12.png"/><Relationship Id="rId12" Type="http://schemas.openxmlformats.org/officeDocument/2006/relationships/image" Target="../media/image60.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85.svg"/><Relationship Id="rId5" Type="http://schemas.openxmlformats.org/officeDocument/2006/relationships/image" Target="../media/image18.svg"/><Relationship Id="rId15" Type="http://schemas.openxmlformats.org/officeDocument/2006/relationships/image" Target="../media/image26.svg"/><Relationship Id="rId10" Type="http://schemas.openxmlformats.org/officeDocument/2006/relationships/image" Target="../media/image84.png"/><Relationship Id="rId4" Type="http://schemas.openxmlformats.org/officeDocument/2006/relationships/image" Target="../media/image17.png"/><Relationship Id="rId9" Type="http://schemas.openxmlformats.org/officeDocument/2006/relationships/image" Target="../media/image55.svg"/><Relationship Id="rId14" Type="http://schemas.openxmlformats.org/officeDocument/2006/relationships/image" Target="../media/image25.png"/></Relationships>
</file>

<file path=ppt/slides/_rels/slide2.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svg"/><Relationship Id="rId3" Type="http://schemas.openxmlformats.org/officeDocument/2006/relationships/image" Target="../media/image14.svg"/><Relationship Id="rId7" Type="http://schemas.openxmlformats.org/officeDocument/2006/relationships/image" Target="../media/image18.svg"/><Relationship Id="rId12" Type="http://schemas.openxmlformats.org/officeDocument/2006/relationships/image" Target="../media/image23.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2.svg"/><Relationship Id="rId5" Type="http://schemas.openxmlformats.org/officeDocument/2006/relationships/image" Target="../media/image16.svg"/><Relationship Id="rId15" Type="http://schemas.openxmlformats.org/officeDocument/2006/relationships/image" Target="../media/image12.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svg"/><Relationship Id="rId14" Type="http://schemas.openxmlformats.org/officeDocument/2006/relationships/image" Target="../media/image11.png"/></Relationships>
</file>

<file path=ppt/slides/_rels/slide20.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4.svg"/><Relationship Id="rId7"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8.svg"/><Relationship Id="rId10" Type="http://schemas.openxmlformats.org/officeDocument/2006/relationships/image" Target="../media/image86.jpeg"/><Relationship Id="rId4" Type="http://schemas.openxmlformats.org/officeDocument/2006/relationships/image" Target="../media/image17.png"/><Relationship Id="rId9" Type="http://schemas.openxmlformats.org/officeDocument/2006/relationships/image" Target="../media/image26.svg"/></Relationships>
</file>

<file path=ppt/slides/_rels/slide21.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4.svg"/><Relationship Id="rId7"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88.svg"/><Relationship Id="rId5" Type="http://schemas.openxmlformats.org/officeDocument/2006/relationships/image" Target="../media/image18.svg"/><Relationship Id="rId10" Type="http://schemas.openxmlformats.org/officeDocument/2006/relationships/image" Target="../media/image87.png"/><Relationship Id="rId4" Type="http://schemas.openxmlformats.org/officeDocument/2006/relationships/image" Target="../media/image17.png"/><Relationship Id="rId9" Type="http://schemas.openxmlformats.org/officeDocument/2006/relationships/image" Target="../media/image26.svg"/></Relationships>
</file>

<file path=ppt/slides/_rels/slide2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4.svg"/><Relationship Id="rId7"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8.svg"/><Relationship Id="rId4" Type="http://schemas.openxmlformats.org/officeDocument/2006/relationships/image" Target="../media/image17.png"/><Relationship Id="rId9" Type="http://schemas.openxmlformats.org/officeDocument/2006/relationships/image" Target="../media/image26.svg"/></Relationships>
</file>

<file path=ppt/slides/_rels/slide2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4.svg"/><Relationship Id="rId7"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18.xml"/><Relationship Id="rId6" Type="http://schemas.openxmlformats.org/officeDocument/2006/relationships/image" Target="../media/image11.png"/><Relationship Id="rId5" Type="http://schemas.openxmlformats.org/officeDocument/2006/relationships/image" Target="../media/image18.svg"/><Relationship Id="rId4" Type="http://schemas.openxmlformats.org/officeDocument/2006/relationships/image" Target="../media/image17.png"/><Relationship Id="rId9" Type="http://schemas.openxmlformats.org/officeDocument/2006/relationships/image" Target="../media/image26.svg"/></Relationships>
</file>

<file path=ppt/slides/_rels/slide24.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69.svg"/><Relationship Id="rId3" Type="http://schemas.openxmlformats.org/officeDocument/2006/relationships/image" Target="../media/image4.svg"/><Relationship Id="rId7" Type="http://schemas.openxmlformats.org/officeDocument/2006/relationships/image" Target="../media/image12.png"/><Relationship Id="rId12" Type="http://schemas.openxmlformats.org/officeDocument/2006/relationships/image" Target="../media/image68.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90.svg"/><Relationship Id="rId5" Type="http://schemas.openxmlformats.org/officeDocument/2006/relationships/image" Target="../media/image18.svg"/><Relationship Id="rId10" Type="http://schemas.openxmlformats.org/officeDocument/2006/relationships/image" Target="../media/image89.png"/><Relationship Id="rId4" Type="http://schemas.openxmlformats.org/officeDocument/2006/relationships/image" Target="../media/image17.png"/><Relationship Id="rId9" Type="http://schemas.openxmlformats.org/officeDocument/2006/relationships/image" Target="../media/image26.svg"/></Relationships>
</file>

<file path=ppt/slides/_rels/slide25.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81.svg"/><Relationship Id="rId3" Type="http://schemas.openxmlformats.org/officeDocument/2006/relationships/image" Target="../media/image4.svg"/><Relationship Id="rId7" Type="http://schemas.openxmlformats.org/officeDocument/2006/relationships/image" Target="../media/image12.png"/><Relationship Id="rId12" Type="http://schemas.openxmlformats.org/officeDocument/2006/relationships/image" Target="../media/image80.png"/><Relationship Id="rId2" Type="http://schemas.openxmlformats.org/officeDocument/2006/relationships/image" Target="../media/image3.png"/><Relationship Id="rId1" Type="http://schemas.openxmlformats.org/officeDocument/2006/relationships/slideLayout" Target="../slideLayouts/slideLayout29.xml"/><Relationship Id="rId6" Type="http://schemas.openxmlformats.org/officeDocument/2006/relationships/image" Target="../media/image11.png"/><Relationship Id="rId11" Type="http://schemas.openxmlformats.org/officeDocument/2006/relationships/image" Target="../media/image90.svg"/><Relationship Id="rId5" Type="http://schemas.openxmlformats.org/officeDocument/2006/relationships/image" Target="../media/image18.svg"/><Relationship Id="rId10" Type="http://schemas.openxmlformats.org/officeDocument/2006/relationships/image" Target="../media/image89.png"/><Relationship Id="rId4" Type="http://schemas.openxmlformats.org/officeDocument/2006/relationships/image" Target="../media/image17.png"/><Relationship Id="rId9" Type="http://schemas.openxmlformats.org/officeDocument/2006/relationships/image" Target="../media/image26.svg"/></Relationships>
</file>

<file path=ppt/slides/_rels/slide26.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90.svg"/><Relationship Id="rId3" Type="http://schemas.openxmlformats.org/officeDocument/2006/relationships/image" Target="../media/image4.svg"/><Relationship Id="rId7" Type="http://schemas.openxmlformats.org/officeDocument/2006/relationships/image" Target="../media/image12.png"/><Relationship Id="rId12" Type="http://schemas.openxmlformats.org/officeDocument/2006/relationships/image" Target="../media/image89.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92.svg"/><Relationship Id="rId5" Type="http://schemas.openxmlformats.org/officeDocument/2006/relationships/image" Target="../media/image18.svg"/><Relationship Id="rId10" Type="http://schemas.openxmlformats.org/officeDocument/2006/relationships/image" Target="../media/image91.png"/><Relationship Id="rId4" Type="http://schemas.openxmlformats.org/officeDocument/2006/relationships/image" Target="../media/image17.png"/><Relationship Id="rId9" Type="http://schemas.openxmlformats.org/officeDocument/2006/relationships/image" Target="../media/image26.svg"/><Relationship Id="rId14" Type="http://schemas.openxmlformats.org/officeDocument/2006/relationships/image" Target="../media/image93.png"/></Relationships>
</file>

<file path=ppt/slides/_rels/slide27.xml.rels><?xml version="1.0" encoding="UTF-8" standalone="yes"?>
<Relationships xmlns="http://schemas.openxmlformats.org/package/2006/relationships"><Relationship Id="rId8" Type="http://schemas.openxmlformats.org/officeDocument/2006/relationships/image" Target="../media/image46.svg"/><Relationship Id="rId13" Type="http://schemas.openxmlformats.org/officeDocument/2006/relationships/image" Target="../media/image76.png"/><Relationship Id="rId3" Type="http://schemas.openxmlformats.org/officeDocument/2006/relationships/image" Target="../media/image65.svg"/><Relationship Id="rId7" Type="http://schemas.openxmlformats.org/officeDocument/2006/relationships/image" Target="../media/image45.png"/><Relationship Id="rId12" Type="http://schemas.openxmlformats.org/officeDocument/2006/relationships/image" Target="../media/image18.svg"/><Relationship Id="rId17" Type="http://schemas.openxmlformats.org/officeDocument/2006/relationships/image" Target="../media/image90.svg"/><Relationship Id="rId2" Type="http://schemas.openxmlformats.org/officeDocument/2006/relationships/image" Target="../media/image64.png"/><Relationship Id="rId16" Type="http://schemas.openxmlformats.org/officeDocument/2006/relationships/image" Target="../media/image89.png"/><Relationship Id="rId1" Type="http://schemas.openxmlformats.org/officeDocument/2006/relationships/slideLayout" Target="../slideLayouts/slideLayout7.xml"/><Relationship Id="rId6" Type="http://schemas.openxmlformats.org/officeDocument/2006/relationships/image" Target="../media/image16.svg"/><Relationship Id="rId11" Type="http://schemas.openxmlformats.org/officeDocument/2006/relationships/image" Target="../media/image17.png"/><Relationship Id="rId5" Type="http://schemas.openxmlformats.org/officeDocument/2006/relationships/image" Target="../media/image15.png"/><Relationship Id="rId15" Type="http://schemas.openxmlformats.org/officeDocument/2006/relationships/image" Target="../media/image12.png"/><Relationship Id="rId10" Type="http://schemas.openxmlformats.org/officeDocument/2006/relationships/image" Target="../media/image48.svg"/><Relationship Id="rId4" Type="http://schemas.openxmlformats.org/officeDocument/2006/relationships/image" Target="../media/image11.png"/><Relationship Id="rId9" Type="http://schemas.openxmlformats.org/officeDocument/2006/relationships/image" Target="../media/image47.png"/><Relationship Id="rId14" Type="http://schemas.openxmlformats.org/officeDocument/2006/relationships/image" Target="../media/image77.svg"/></Relationships>
</file>

<file path=ppt/slides/_rels/slide28.xml.rels><?xml version="1.0" encoding="UTF-8" standalone="yes"?>
<Relationships xmlns="http://schemas.openxmlformats.org/package/2006/relationships"><Relationship Id="rId8" Type="http://schemas.openxmlformats.org/officeDocument/2006/relationships/image" Target="../media/image46.svg"/><Relationship Id="rId13" Type="http://schemas.openxmlformats.org/officeDocument/2006/relationships/image" Target="../media/image76.png"/><Relationship Id="rId3" Type="http://schemas.openxmlformats.org/officeDocument/2006/relationships/image" Target="../media/image65.svg"/><Relationship Id="rId7" Type="http://schemas.openxmlformats.org/officeDocument/2006/relationships/image" Target="../media/image45.png"/><Relationship Id="rId12" Type="http://schemas.openxmlformats.org/officeDocument/2006/relationships/image" Target="../media/image18.svg"/><Relationship Id="rId2" Type="http://schemas.openxmlformats.org/officeDocument/2006/relationships/image" Target="../media/image64.png"/><Relationship Id="rId1" Type="http://schemas.openxmlformats.org/officeDocument/2006/relationships/slideLayout" Target="../slideLayouts/slideLayout7.xml"/><Relationship Id="rId6" Type="http://schemas.openxmlformats.org/officeDocument/2006/relationships/image" Target="../media/image16.svg"/><Relationship Id="rId11" Type="http://schemas.openxmlformats.org/officeDocument/2006/relationships/image" Target="../media/image17.png"/><Relationship Id="rId5" Type="http://schemas.openxmlformats.org/officeDocument/2006/relationships/image" Target="../media/image15.png"/><Relationship Id="rId15" Type="http://schemas.openxmlformats.org/officeDocument/2006/relationships/image" Target="../media/image12.png"/><Relationship Id="rId10" Type="http://schemas.openxmlformats.org/officeDocument/2006/relationships/image" Target="../media/image48.svg"/><Relationship Id="rId4" Type="http://schemas.openxmlformats.org/officeDocument/2006/relationships/image" Target="../media/image11.png"/><Relationship Id="rId9" Type="http://schemas.openxmlformats.org/officeDocument/2006/relationships/image" Target="../media/image47.png"/><Relationship Id="rId14" Type="http://schemas.openxmlformats.org/officeDocument/2006/relationships/image" Target="../media/image77.svg"/></Relationships>
</file>

<file path=ppt/slides/_rels/slide29.xml.rels><?xml version="1.0" encoding="UTF-8" standalone="yes"?>
<Relationships xmlns="http://schemas.openxmlformats.org/package/2006/relationships"><Relationship Id="rId8" Type="http://schemas.openxmlformats.org/officeDocument/2006/relationships/image" Target="../media/image46.svg"/><Relationship Id="rId13" Type="http://schemas.openxmlformats.org/officeDocument/2006/relationships/image" Target="../media/image76.png"/><Relationship Id="rId3" Type="http://schemas.openxmlformats.org/officeDocument/2006/relationships/image" Target="../media/image65.svg"/><Relationship Id="rId7" Type="http://schemas.openxmlformats.org/officeDocument/2006/relationships/image" Target="../media/image45.png"/><Relationship Id="rId12" Type="http://schemas.openxmlformats.org/officeDocument/2006/relationships/image" Target="../media/image18.svg"/><Relationship Id="rId2" Type="http://schemas.openxmlformats.org/officeDocument/2006/relationships/image" Target="../media/image64.png"/><Relationship Id="rId1" Type="http://schemas.openxmlformats.org/officeDocument/2006/relationships/slideLayout" Target="../slideLayouts/slideLayout7.xml"/><Relationship Id="rId6" Type="http://schemas.openxmlformats.org/officeDocument/2006/relationships/image" Target="../media/image16.svg"/><Relationship Id="rId11" Type="http://schemas.openxmlformats.org/officeDocument/2006/relationships/image" Target="../media/image17.png"/><Relationship Id="rId5" Type="http://schemas.openxmlformats.org/officeDocument/2006/relationships/image" Target="../media/image15.png"/><Relationship Id="rId15" Type="http://schemas.openxmlformats.org/officeDocument/2006/relationships/image" Target="../media/image12.png"/><Relationship Id="rId10" Type="http://schemas.openxmlformats.org/officeDocument/2006/relationships/image" Target="../media/image48.svg"/><Relationship Id="rId4" Type="http://schemas.openxmlformats.org/officeDocument/2006/relationships/image" Target="../media/image11.png"/><Relationship Id="rId9" Type="http://schemas.openxmlformats.org/officeDocument/2006/relationships/image" Target="../media/image47.png"/><Relationship Id="rId14" Type="http://schemas.openxmlformats.org/officeDocument/2006/relationships/image" Target="../media/image77.svg"/></Relationships>
</file>

<file path=ppt/slides/_rels/slide3.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12.png"/><Relationship Id="rId3" Type="http://schemas.openxmlformats.org/officeDocument/2006/relationships/image" Target="../media/image4.svg"/><Relationship Id="rId7" Type="http://schemas.openxmlformats.org/officeDocument/2006/relationships/image" Target="../media/image26.svg"/><Relationship Id="rId12" Type="http://schemas.openxmlformats.org/officeDocument/2006/relationships/image" Target="../media/image14.svg"/><Relationship Id="rId17" Type="http://schemas.openxmlformats.org/officeDocument/2006/relationships/image" Target="../media/image30.svg"/><Relationship Id="rId2" Type="http://schemas.openxmlformats.org/officeDocument/2006/relationships/image" Target="../media/image3.png"/><Relationship Id="rId16"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13.png"/><Relationship Id="rId5" Type="http://schemas.openxmlformats.org/officeDocument/2006/relationships/image" Target="../media/image6.svg"/><Relationship Id="rId15" Type="http://schemas.openxmlformats.org/officeDocument/2006/relationships/image" Target="../media/image10.sv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28.svg"/><Relationship Id="rId14" Type="http://schemas.openxmlformats.org/officeDocument/2006/relationships/image" Target="../media/image9.png"/></Relationships>
</file>

<file path=ppt/slides/_rels/slide30.xml.rels><?xml version="1.0" encoding="UTF-8" standalone="yes"?>
<Relationships xmlns="http://schemas.openxmlformats.org/package/2006/relationships"><Relationship Id="rId8" Type="http://schemas.openxmlformats.org/officeDocument/2006/relationships/image" Target="../media/image48.svg"/><Relationship Id="rId13" Type="http://schemas.openxmlformats.org/officeDocument/2006/relationships/image" Target="../media/image12.png"/><Relationship Id="rId3" Type="http://schemas.openxmlformats.org/officeDocument/2006/relationships/image" Target="../media/image15.png"/><Relationship Id="rId7" Type="http://schemas.openxmlformats.org/officeDocument/2006/relationships/image" Target="../media/image47.png"/><Relationship Id="rId12" Type="http://schemas.openxmlformats.org/officeDocument/2006/relationships/image" Target="../media/image77.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46.svg"/><Relationship Id="rId11" Type="http://schemas.openxmlformats.org/officeDocument/2006/relationships/image" Target="../media/image76.png"/><Relationship Id="rId5" Type="http://schemas.openxmlformats.org/officeDocument/2006/relationships/image" Target="../media/image45.png"/><Relationship Id="rId10" Type="http://schemas.openxmlformats.org/officeDocument/2006/relationships/image" Target="../media/image18.svg"/><Relationship Id="rId4" Type="http://schemas.openxmlformats.org/officeDocument/2006/relationships/image" Target="../media/image16.svg"/><Relationship Id="rId9" Type="http://schemas.openxmlformats.org/officeDocument/2006/relationships/image" Target="../media/image17.png"/></Relationships>
</file>

<file path=ppt/slides/_rels/slide31.xml.rels><?xml version="1.0" encoding="UTF-8" standalone="yes"?>
<Relationships xmlns="http://schemas.openxmlformats.org/package/2006/relationships"><Relationship Id="rId8" Type="http://schemas.openxmlformats.org/officeDocument/2006/relationships/image" Target="../media/image48.svg"/><Relationship Id="rId13" Type="http://schemas.openxmlformats.org/officeDocument/2006/relationships/image" Target="../media/image12.png"/><Relationship Id="rId3" Type="http://schemas.openxmlformats.org/officeDocument/2006/relationships/image" Target="../media/image15.png"/><Relationship Id="rId7" Type="http://schemas.openxmlformats.org/officeDocument/2006/relationships/image" Target="../media/image47.png"/><Relationship Id="rId12" Type="http://schemas.openxmlformats.org/officeDocument/2006/relationships/image" Target="../media/image77.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46.svg"/><Relationship Id="rId11" Type="http://schemas.openxmlformats.org/officeDocument/2006/relationships/image" Target="../media/image76.png"/><Relationship Id="rId5" Type="http://schemas.openxmlformats.org/officeDocument/2006/relationships/image" Target="../media/image45.png"/><Relationship Id="rId10" Type="http://schemas.openxmlformats.org/officeDocument/2006/relationships/image" Target="../media/image18.svg"/><Relationship Id="rId4" Type="http://schemas.openxmlformats.org/officeDocument/2006/relationships/image" Target="../media/image16.svg"/><Relationship Id="rId9" Type="http://schemas.openxmlformats.org/officeDocument/2006/relationships/image" Target="../media/image17.png"/><Relationship Id="rId14" Type="http://schemas.openxmlformats.org/officeDocument/2006/relationships/hyperlink" Target="http://www.uni-sz.bg/tsj/Volume%2017,%202019,%20Supplement%201,%20Series%20Social%20Sciences/3/za%20pe4at/79.pdf" TargetMode="External"/></Relationships>
</file>

<file path=ppt/slides/_rels/slide32.xml.rels><?xml version="1.0" encoding="UTF-8" standalone="yes"?>
<Relationships xmlns="http://schemas.openxmlformats.org/package/2006/relationships"><Relationship Id="rId8" Type="http://schemas.openxmlformats.org/officeDocument/2006/relationships/image" Target="../media/image98.png"/><Relationship Id="rId13" Type="http://schemas.openxmlformats.org/officeDocument/2006/relationships/image" Target="../media/image6.svg"/><Relationship Id="rId3" Type="http://schemas.openxmlformats.org/officeDocument/2006/relationships/image" Target="../media/image95.svg"/><Relationship Id="rId7" Type="http://schemas.openxmlformats.org/officeDocument/2006/relationships/image" Target="../media/image12.png"/><Relationship Id="rId12" Type="http://schemas.openxmlformats.org/officeDocument/2006/relationships/image" Target="../media/image5.png"/><Relationship Id="rId17" Type="http://schemas.openxmlformats.org/officeDocument/2006/relationships/image" Target="../media/image67.svg"/><Relationship Id="rId2" Type="http://schemas.openxmlformats.org/officeDocument/2006/relationships/image" Target="../media/image94.png"/><Relationship Id="rId16" Type="http://schemas.openxmlformats.org/officeDocument/2006/relationships/image" Target="../media/image66.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16.svg"/><Relationship Id="rId5" Type="http://schemas.openxmlformats.org/officeDocument/2006/relationships/image" Target="../media/image97.svg"/><Relationship Id="rId15" Type="http://schemas.openxmlformats.org/officeDocument/2006/relationships/image" Target="../media/image101.svg"/><Relationship Id="rId10" Type="http://schemas.openxmlformats.org/officeDocument/2006/relationships/image" Target="../media/image15.png"/><Relationship Id="rId4" Type="http://schemas.openxmlformats.org/officeDocument/2006/relationships/image" Target="../media/image96.png"/><Relationship Id="rId9" Type="http://schemas.openxmlformats.org/officeDocument/2006/relationships/image" Target="../media/image99.svg"/><Relationship Id="rId14" Type="http://schemas.openxmlformats.org/officeDocument/2006/relationships/image" Target="../media/image100.png"/></Relationships>
</file>

<file path=ppt/slides/_rels/slide3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4.svg"/><Relationship Id="rId7"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103.jpeg"/><Relationship Id="rId5" Type="http://schemas.openxmlformats.org/officeDocument/2006/relationships/image" Target="../media/image18.svg"/><Relationship Id="rId10" Type="http://schemas.openxmlformats.org/officeDocument/2006/relationships/image" Target="../media/image102.png"/><Relationship Id="rId4" Type="http://schemas.openxmlformats.org/officeDocument/2006/relationships/image" Target="../media/image17.png"/><Relationship Id="rId9" Type="http://schemas.openxmlformats.org/officeDocument/2006/relationships/image" Target="../media/image26.svg"/></Relationships>
</file>

<file path=ppt/slides/_rels/slide3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4.svg"/><Relationship Id="rId7" Type="http://schemas.openxmlformats.org/officeDocument/2006/relationships/image" Target="../media/image12.png"/><Relationship Id="rId12" Type="http://schemas.openxmlformats.org/officeDocument/2006/relationships/image" Target="../media/image88.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87.png"/><Relationship Id="rId5" Type="http://schemas.openxmlformats.org/officeDocument/2006/relationships/image" Target="../media/image18.svg"/><Relationship Id="rId10" Type="http://schemas.openxmlformats.org/officeDocument/2006/relationships/image" Target="../media/image104.png"/><Relationship Id="rId4" Type="http://schemas.openxmlformats.org/officeDocument/2006/relationships/image" Target="../media/image17.png"/><Relationship Id="rId9" Type="http://schemas.openxmlformats.org/officeDocument/2006/relationships/image" Target="../media/image26.svg"/></Relationships>
</file>

<file path=ppt/slides/_rels/slide3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06.svg"/><Relationship Id="rId7" Type="http://schemas.openxmlformats.org/officeDocument/2006/relationships/image" Target="../media/image26.svg"/><Relationship Id="rId2" Type="http://schemas.openxmlformats.org/officeDocument/2006/relationships/image" Target="../media/image105.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18.svg"/><Relationship Id="rId10" Type="http://schemas.openxmlformats.org/officeDocument/2006/relationships/image" Target="../media/image107.png"/><Relationship Id="rId4" Type="http://schemas.openxmlformats.org/officeDocument/2006/relationships/image" Target="../media/image17.png"/><Relationship Id="rId9" Type="http://schemas.openxmlformats.org/officeDocument/2006/relationships/image" Target="../media/image12.png"/></Relationships>
</file>

<file path=ppt/slides/_rels/slide3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06.svg"/><Relationship Id="rId7" Type="http://schemas.openxmlformats.org/officeDocument/2006/relationships/image" Target="../media/image26.svg"/><Relationship Id="rId2" Type="http://schemas.openxmlformats.org/officeDocument/2006/relationships/image" Target="../media/image105.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18.svg"/><Relationship Id="rId4" Type="http://schemas.openxmlformats.org/officeDocument/2006/relationships/image" Target="../media/image17.png"/><Relationship Id="rId9" Type="http://schemas.openxmlformats.org/officeDocument/2006/relationships/image" Target="../media/image12.png"/></Relationships>
</file>

<file path=ppt/slides/_rels/slide3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06.svg"/><Relationship Id="rId7" Type="http://schemas.openxmlformats.org/officeDocument/2006/relationships/image" Target="../media/image26.svg"/><Relationship Id="rId2" Type="http://schemas.openxmlformats.org/officeDocument/2006/relationships/image" Target="../media/image105.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18.svg"/><Relationship Id="rId4" Type="http://schemas.openxmlformats.org/officeDocument/2006/relationships/image" Target="../media/image17.png"/><Relationship Id="rId9" Type="http://schemas.openxmlformats.org/officeDocument/2006/relationships/image" Target="../media/image12.png"/></Relationships>
</file>

<file path=ppt/slides/_rels/slide3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06.svg"/><Relationship Id="rId7" Type="http://schemas.openxmlformats.org/officeDocument/2006/relationships/image" Target="../media/image26.svg"/><Relationship Id="rId2" Type="http://schemas.openxmlformats.org/officeDocument/2006/relationships/image" Target="../media/image105.png"/><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81.svg"/><Relationship Id="rId5" Type="http://schemas.openxmlformats.org/officeDocument/2006/relationships/image" Target="../media/image18.svg"/><Relationship Id="rId10" Type="http://schemas.openxmlformats.org/officeDocument/2006/relationships/image" Target="../media/image80.png"/><Relationship Id="rId4" Type="http://schemas.openxmlformats.org/officeDocument/2006/relationships/image" Target="../media/image17.png"/><Relationship Id="rId9" Type="http://schemas.openxmlformats.org/officeDocument/2006/relationships/image" Target="../media/image12.png"/></Relationships>
</file>

<file path=ppt/slides/_rels/slide39.xml.rels><?xml version="1.0" encoding="UTF-8" standalone="yes"?>
<Relationships xmlns="http://schemas.openxmlformats.org/package/2006/relationships"><Relationship Id="rId8" Type="http://schemas.openxmlformats.org/officeDocument/2006/relationships/image" Target="../media/image100.png"/><Relationship Id="rId13" Type="http://schemas.openxmlformats.org/officeDocument/2006/relationships/hyperlink" Target="https://www.oecd.org/cfe/leed/social-economy/social-entrepreneurship.htm#:~:text=Social%20entrepreneurship%20%26%20Social%20enterprises%20Social%20entrepreneurship%20is,either%20social%20enterprises%20or%20other%20types%20of%20organisations." TargetMode="External"/><Relationship Id="rId18" Type="http://schemas.openxmlformats.org/officeDocument/2006/relationships/hyperlink" Target="https://www.researchgate.net/publication/319115517_Social_Enterprise_as_a_Catalyst_for_Sustainable_Local_and_Regional_Development" TargetMode="External"/><Relationship Id="rId3" Type="http://schemas.openxmlformats.org/officeDocument/2006/relationships/image" Target="../media/image99.svg"/><Relationship Id="rId21" Type="http://schemas.openxmlformats.org/officeDocument/2006/relationships/image" Target="../media/image29.png"/><Relationship Id="rId7" Type="http://schemas.openxmlformats.org/officeDocument/2006/relationships/image" Target="../media/image6.svg"/><Relationship Id="rId12" Type="http://schemas.openxmlformats.org/officeDocument/2006/relationships/hyperlink" Target="https://www.investopedia.com/terms/s/social-entrepreneur.asp#toc-6-ps-of-social-entrepreneurial-enterprises" TargetMode="External"/><Relationship Id="rId17" Type="http://schemas.openxmlformats.org/officeDocument/2006/relationships/hyperlink" Target="https://view.officeapps.live.com/op/view.aspx?src=http://www.abgr.org/documents/3%D0%A1%D1%8A%D1%89%D0%BD%D0%BE%D1%81%D1%82%20%D0%B8%20%D1%80%D0%BE%D0%BB%D1%8F%20%D0%BD%D0%B0%20%D1%81%D0%BE%D1%86%D0%B8%D0%B0%D0%BB%D0%BD%D0%BE%D1%82%D0%BE%20%D0%BF%D1%80%D0%B5%D0%B4%D0%BF%D1%80%D0%B8%D0%B5%D0%BC%D0%B0%D1%87%D0%B5%D1%81%D1%82%D0%B2%D0%BE.ppt&amp;wdOrigin=BROWSELINK" TargetMode="External"/><Relationship Id="rId2" Type="http://schemas.openxmlformats.org/officeDocument/2006/relationships/image" Target="../media/image98.png"/><Relationship Id="rId16" Type="http://schemas.openxmlformats.org/officeDocument/2006/relationships/hyperlink" Target="https://ssir.org/articles/entry/teaching_the_key_skills_of_successful_social_entrepreneurs" TargetMode="External"/><Relationship Id="rId20"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hyperlink" Target="https://www.wix.com/encyclopedia/definition/social-entrepreneurship" TargetMode="External"/><Relationship Id="rId5" Type="http://schemas.openxmlformats.org/officeDocument/2006/relationships/image" Target="../media/image16.svg"/><Relationship Id="rId15" Type="http://schemas.openxmlformats.org/officeDocument/2006/relationships/hyperlink" Target="https://blog.goodhere.org/social-impact-startups-facts-statistics" TargetMode="External"/><Relationship Id="rId10" Type="http://schemas.openxmlformats.org/officeDocument/2006/relationships/image" Target="../media/image11.png"/><Relationship Id="rId19" Type="http://schemas.openxmlformats.org/officeDocument/2006/relationships/hyperlink" Target="https://www.researchgate.net/publication/263214103_Leadership_in_Social_Enterprise_How_to_Manage_Yourself_and_the_Team" TargetMode="External"/><Relationship Id="rId4" Type="http://schemas.openxmlformats.org/officeDocument/2006/relationships/image" Target="../media/image15.png"/><Relationship Id="rId9" Type="http://schemas.openxmlformats.org/officeDocument/2006/relationships/image" Target="../media/image101.svg"/><Relationship Id="rId14" Type="http://schemas.openxmlformats.org/officeDocument/2006/relationships/hyperlink" Target="https://harappa.education/harappa-diaries/social-entrepreneurship/#heading_1" TargetMode="External"/><Relationship Id="rId22" Type="http://schemas.openxmlformats.org/officeDocument/2006/relationships/image" Target="../media/image30.svg"/></Relationships>
</file>

<file path=ppt/slides/_rels/slide4.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26.svg"/><Relationship Id="rId18" Type="http://schemas.openxmlformats.org/officeDocument/2006/relationships/image" Target="../media/image11.png"/><Relationship Id="rId26" Type="http://schemas.openxmlformats.org/officeDocument/2006/relationships/image" Target="../media/image44.png"/><Relationship Id="rId3" Type="http://schemas.openxmlformats.org/officeDocument/2006/relationships/image" Target="../media/image32.svg"/><Relationship Id="rId21" Type="http://schemas.openxmlformats.org/officeDocument/2006/relationships/image" Target="../media/image39.png"/><Relationship Id="rId7" Type="http://schemas.openxmlformats.org/officeDocument/2006/relationships/image" Target="../media/image34.svg"/><Relationship Id="rId12" Type="http://schemas.openxmlformats.org/officeDocument/2006/relationships/image" Target="../media/image25.png"/><Relationship Id="rId17" Type="http://schemas.openxmlformats.org/officeDocument/2006/relationships/image" Target="../media/image28.svg"/><Relationship Id="rId25" Type="http://schemas.openxmlformats.org/officeDocument/2006/relationships/image" Target="../media/image43.png"/><Relationship Id="rId2" Type="http://schemas.openxmlformats.org/officeDocument/2006/relationships/image" Target="../media/image31.png"/><Relationship Id="rId16" Type="http://schemas.openxmlformats.org/officeDocument/2006/relationships/image" Target="../media/image27.png"/><Relationship Id="rId20" Type="http://schemas.openxmlformats.org/officeDocument/2006/relationships/image" Target="../media/image38.jpeg"/><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6.svg"/><Relationship Id="rId24" Type="http://schemas.openxmlformats.org/officeDocument/2006/relationships/image" Target="../media/image42.png"/><Relationship Id="rId5" Type="http://schemas.openxmlformats.org/officeDocument/2006/relationships/image" Target="../media/image2.svg"/><Relationship Id="rId15" Type="http://schemas.openxmlformats.org/officeDocument/2006/relationships/image" Target="../media/image36.svg"/><Relationship Id="rId23" Type="http://schemas.openxmlformats.org/officeDocument/2006/relationships/image" Target="../media/image41.png"/><Relationship Id="rId10" Type="http://schemas.openxmlformats.org/officeDocument/2006/relationships/image" Target="../media/image5.png"/><Relationship Id="rId19" Type="http://schemas.openxmlformats.org/officeDocument/2006/relationships/image" Target="../media/image37.png"/><Relationship Id="rId4" Type="http://schemas.openxmlformats.org/officeDocument/2006/relationships/image" Target="../media/image1.png"/><Relationship Id="rId9" Type="http://schemas.openxmlformats.org/officeDocument/2006/relationships/image" Target="../media/image4.svg"/><Relationship Id="rId14" Type="http://schemas.openxmlformats.org/officeDocument/2006/relationships/image" Target="../media/image35.png"/><Relationship Id="rId22" Type="http://schemas.openxmlformats.org/officeDocument/2006/relationships/image" Target="../media/image40.png"/><Relationship Id="rId27" Type="http://schemas.openxmlformats.org/officeDocument/2006/relationships/image" Target="../media/image12.png"/></Relationships>
</file>

<file path=ppt/slides/_rels/slide40.xml.rels><?xml version="1.0" encoding="UTF-8" standalone="yes"?>
<Relationships xmlns="http://schemas.openxmlformats.org/package/2006/relationships"><Relationship Id="rId8" Type="http://schemas.openxmlformats.org/officeDocument/2006/relationships/image" Target="../media/image100.png"/><Relationship Id="rId13" Type="http://schemas.openxmlformats.org/officeDocument/2006/relationships/image" Target="../media/image30.svg"/><Relationship Id="rId3" Type="http://schemas.openxmlformats.org/officeDocument/2006/relationships/image" Target="../media/image99.svg"/><Relationship Id="rId7" Type="http://schemas.openxmlformats.org/officeDocument/2006/relationships/image" Target="../media/image6.svg"/><Relationship Id="rId12" Type="http://schemas.openxmlformats.org/officeDocument/2006/relationships/image" Target="../media/image29.png"/><Relationship Id="rId17" Type="http://schemas.openxmlformats.org/officeDocument/2006/relationships/hyperlink" Target="https://www.britishcouncil.gr/sites/default/files/life-skills-developing-social-entrepreneurs-en.pdf" TargetMode="External"/><Relationship Id="rId2" Type="http://schemas.openxmlformats.org/officeDocument/2006/relationships/image" Target="../media/image98.png"/><Relationship Id="rId16" Type="http://schemas.openxmlformats.org/officeDocument/2006/relationships/hyperlink" Target="https://santafeinnovates.com/five-trends-social-entrepreneurship/" TargetMode="External"/><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2.png"/><Relationship Id="rId5" Type="http://schemas.openxmlformats.org/officeDocument/2006/relationships/image" Target="../media/image16.svg"/><Relationship Id="rId15" Type="http://schemas.openxmlformats.org/officeDocument/2006/relationships/hyperlink" Target="https://www.forbes.com/sites/forbesbusinesscouncil/2021/01/28/six-ways-to-approach-social-entrepreneurship-at-your-organization/?sh=692321671810" TargetMode="External"/><Relationship Id="rId10" Type="http://schemas.openxmlformats.org/officeDocument/2006/relationships/image" Target="../media/image11.png"/><Relationship Id="rId4" Type="http://schemas.openxmlformats.org/officeDocument/2006/relationships/image" Target="../media/image15.png"/><Relationship Id="rId9" Type="http://schemas.openxmlformats.org/officeDocument/2006/relationships/image" Target="../media/image101.svg"/><Relationship Id="rId14" Type="http://schemas.openxmlformats.org/officeDocument/2006/relationships/hyperlink" Target="https://www.weforum.org/agenda/2018/08/6-steps-to-become-a-successful-social-entrepreneur" TargetMode="External"/></Relationships>
</file>

<file path=ppt/slides/_rels/slide41.xml.rels><?xml version="1.0" encoding="UTF-8" standalone="yes"?>
<Relationships xmlns="http://schemas.openxmlformats.org/package/2006/relationships"><Relationship Id="rId8" Type="http://schemas.openxmlformats.org/officeDocument/2006/relationships/image" Target="../media/image110.png"/><Relationship Id="rId13" Type="http://schemas.openxmlformats.org/officeDocument/2006/relationships/image" Target="../media/image6.svg"/><Relationship Id="rId18" Type="http://schemas.openxmlformats.org/officeDocument/2006/relationships/image" Target="../media/image118.png"/><Relationship Id="rId3" Type="http://schemas.openxmlformats.org/officeDocument/2006/relationships/image" Target="../media/image2.svg"/><Relationship Id="rId21" Type="http://schemas.openxmlformats.org/officeDocument/2006/relationships/image" Target="../media/image121.svg"/><Relationship Id="rId7" Type="http://schemas.openxmlformats.org/officeDocument/2006/relationships/image" Target="../media/image4.svg"/><Relationship Id="rId12" Type="http://schemas.openxmlformats.org/officeDocument/2006/relationships/image" Target="../media/image5.png"/><Relationship Id="rId17" Type="http://schemas.openxmlformats.org/officeDocument/2006/relationships/image" Target="../media/image117.svg"/><Relationship Id="rId2" Type="http://schemas.openxmlformats.org/officeDocument/2006/relationships/image" Target="../media/image1.png"/><Relationship Id="rId16" Type="http://schemas.openxmlformats.org/officeDocument/2006/relationships/image" Target="../media/image116.png"/><Relationship Id="rId20" Type="http://schemas.openxmlformats.org/officeDocument/2006/relationships/image" Target="../media/image120.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13.svg"/><Relationship Id="rId5" Type="http://schemas.openxmlformats.org/officeDocument/2006/relationships/image" Target="../media/image109.svg"/><Relationship Id="rId15" Type="http://schemas.openxmlformats.org/officeDocument/2006/relationships/image" Target="../media/image115.svg"/><Relationship Id="rId10" Type="http://schemas.openxmlformats.org/officeDocument/2006/relationships/image" Target="../media/image112.png"/><Relationship Id="rId19" Type="http://schemas.openxmlformats.org/officeDocument/2006/relationships/image" Target="../media/image119.svg"/><Relationship Id="rId4" Type="http://schemas.openxmlformats.org/officeDocument/2006/relationships/image" Target="../media/image108.png"/><Relationship Id="rId9" Type="http://schemas.openxmlformats.org/officeDocument/2006/relationships/image" Target="../media/image111.svg"/><Relationship Id="rId14" Type="http://schemas.openxmlformats.org/officeDocument/2006/relationships/image" Target="../media/image114.png"/><Relationship Id="rId22"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26.svg"/><Relationship Id="rId3" Type="http://schemas.openxmlformats.org/officeDocument/2006/relationships/image" Target="../media/image14.svg"/><Relationship Id="rId7" Type="http://schemas.openxmlformats.org/officeDocument/2006/relationships/image" Target="../media/image46.svg"/><Relationship Id="rId12" Type="http://schemas.openxmlformats.org/officeDocument/2006/relationships/image" Target="../media/image25.png"/><Relationship Id="rId17" Type="http://schemas.openxmlformats.org/officeDocument/2006/relationships/image" Target="../media/image12.png"/><Relationship Id="rId2" Type="http://schemas.openxmlformats.org/officeDocument/2006/relationships/image" Target="../media/image13.png"/><Relationship Id="rId16"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45.png"/><Relationship Id="rId11" Type="http://schemas.openxmlformats.org/officeDocument/2006/relationships/image" Target="../media/image18.svg"/><Relationship Id="rId5" Type="http://schemas.openxmlformats.org/officeDocument/2006/relationships/image" Target="../media/image16.svg"/><Relationship Id="rId15" Type="http://schemas.openxmlformats.org/officeDocument/2006/relationships/image" Target="../media/image50.svg"/><Relationship Id="rId10" Type="http://schemas.openxmlformats.org/officeDocument/2006/relationships/image" Target="../media/image17.png"/><Relationship Id="rId4" Type="http://schemas.openxmlformats.org/officeDocument/2006/relationships/image" Target="../media/image15.png"/><Relationship Id="rId9" Type="http://schemas.openxmlformats.org/officeDocument/2006/relationships/image" Target="../media/image48.svg"/><Relationship Id="rId14" Type="http://schemas.openxmlformats.org/officeDocument/2006/relationships/image" Target="../media/image49.png"/></Relationships>
</file>

<file path=ppt/slides/_rels/slide6.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52.svg"/><Relationship Id="rId7" Type="http://schemas.openxmlformats.org/officeDocument/2006/relationships/image" Target="../media/image12.png"/><Relationship Id="rId2"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8.sv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svg"/><Relationship Id="rId7"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8.svg"/><Relationship Id="rId10" Type="http://schemas.openxmlformats.org/officeDocument/2006/relationships/image" Target="../media/image56.jpeg"/><Relationship Id="rId4" Type="http://schemas.openxmlformats.org/officeDocument/2006/relationships/image" Target="../media/image17.png"/><Relationship Id="rId9" Type="http://schemas.openxmlformats.org/officeDocument/2006/relationships/image" Target="../media/image55.svg"/></Relationships>
</file>

<file path=ppt/slides/_rels/slide8.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image" Target="../media/image4.svg"/><Relationship Id="rId7"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8.sv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3.png"/><Relationship Id="rId7" Type="http://schemas.openxmlformats.org/officeDocument/2006/relationships/image" Target="../media/image11.png"/><Relationship Id="rId12" Type="http://schemas.openxmlformats.org/officeDocument/2006/relationships/hyperlink" Target="https://www.youtube.com/watch?v=1ecKK3S8DOE" TargetMode="External"/><Relationship Id="rId2" Type="http://schemas.openxmlformats.org/officeDocument/2006/relationships/slideLayout" Target="../slideLayouts/slideLayout7.xml"/><Relationship Id="rId1" Type="http://schemas.openxmlformats.org/officeDocument/2006/relationships/video" Target="https://www.youtube.com/embed/1ecKK3S8DOE?feature=oembed" TargetMode="External"/><Relationship Id="rId6" Type="http://schemas.openxmlformats.org/officeDocument/2006/relationships/image" Target="../media/image18.svg"/><Relationship Id="rId11" Type="http://schemas.openxmlformats.org/officeDocument/2006/relationships/image" Target="../media/image55.svg"/><Relationship Id="rId5" Type="http://schemas.openxmlformats.org/officeDocument/2006/relationships/image" Target="../media/image17.png"/><Relationship Id="rId10" Type="http://schemas.openxmlformats.org/officeDocument/2006/relationships/image" Target="../media/image54.png"/><Relationship Id="rId4" Type="http://schemas.openxmlformats.org/officeDocument/2006/relationships/image" Target="../media/image4.svg"/><Relationship Id="rId9" Type="http://schemas.openxmlformats.org/officeDocument/2006/relationships/image" Target="../media/image5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52805">
            <a:off x="7890475" y="-2171729"/>
            <a:ext cx="5364129" cy="5364129"/>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196164">
            <a:off x="-4478873" y="6861709"/>
            <a:ext cx="11622266" cy="12388074"/>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027651" y="8452049"/>
            <a:ext cx="2556197" cy="2751289"/>
          </a:xfrm>
          <a:prstGeom prst="rect">
            <a:avLst/>
          </a:prstGeom>
        </p:spPr>
      </p:pic>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185502">
            <a:off x="-1434135" y="-1156985"/>
            <a:ext cx="3750108" cy="3745193"/>
          </a:xfrm>
          <a:prstGeom prst="rect">
            <a:avLst/>
          </a:prstGeom>
        </p:spPr>
      </p:pic>
      <p:pic>
        <p:nvPicPr>
          <p:cNvPr id="6" name="Picture 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6632729">
            <a:off x="16143270" y="-2037213"/>
            <a:ext cx="4881157" cy="4874760"/>
          </a:xfrm>
          <a:prstGeom prst="rect">
            <a:avLst/>
          </a:prstGeom>
        </p:spPr>
      </p:pic>
      <p:pic>
        <p:nvPicPr>
          <p:cNvPr id="7" name="Picture 7"/>
          <p:cNvPicPr>
            <a:picLocks noChangeAspect="1"/>
          </p:cNvPicPr>
          <p:nvPr/>
        </p:nvPicPr>
        <p:blipFill>
          <a:blip r:embed="rId12"/>
          <a:srcRect/>
          <a:stretch>
            <a:fillRect/>
          </a:stretch>
        </p:blipFill>
        <p:spPr>
          <a:xfrm>
            <a:off x="243213" y="715612"/>
            <a:ext cx="7274007" cy="7274007"/>
          </a:xfrm>
          <a:prstGeom prst="rect">
            <a:avLst/>
          </a:prstGeom>
        </p:spPr>
      </p:pic>
      <p:pic>
        <p:nvPicPr>
          <p:cNvPr id="8" name="Picture 8"/>
          <p:cNvPicPr>
            <a:picLocks noChangeAspect="1"/>
          </p:cNvPicPr>
          <p:nvPr/>
        </p:nvPicPr>
        <p:blipFill>
          <a:blip r:embed="rId13"/>
          <a:srcRect/>
          <a:stretch>
            <a:fillRect/>
          </a:stretch>
        </p:blipFill>
        <p:spPr>
          <a:xfrm>
            <a:off x="7752212" y="9258300"/>
            <a:ext cx="3710720" cy="779251"/>
          </a:xfrm>
          <a:prstGeom prst="rect">
            <a:avLst/>
          </a:prstGeom>
        </p:spPr>
      </p:pic>
      <p:sp>
        <p:nvSpPr>
          <p:cNvPr id="10" name="Google Shape;91;p1">
            <a:extLst>
              <a:ext uri="{FF2B5EF4-FFF2-40B4-BE49-F238E27FC236}">
                <a16:creationId xmlns:a16="http://schemas.microsoft.com/office/drawing/2014/main" id="{ED70333A-439D-128E-8504-D40765892926}"/>
              </a:ext>
            </a:extLst>
          </p:cNvPr>
          <p:cNvSpPr txBox="1"/>
          <p:nvPr/>
        </p:nvSpPr>
        <p:spPr>
          <a:xfrm>
            <a:off x="7752212" y="3645911"/>
            <a:ext cx="9010597" cy="2423740"/>
          </a:xfrm>
          <a:prstGeom prst="rect">
            <a:avLst/>
          </a:prstGeom>
          <a:noFill/>
          <a:ln>
            <a:noFill/>
          </a:ln>
        </p:spPr>
        <p:txBody>
          <a:bodyPr spcFirstLastPara="1" wrap="square" lIns="0" tIns="0" rIns="0" bIns="0" anchor="t" anchorCtr="0">
            <a:spAutoFit/>
          </a:bodyPr>
          <a:lstStyle/>
          <a:p>
            <a:pPr algn="ctr">
              <a:lnSpc>
                <a:spcPts val="6300"/>
              </a:lnSpc>
            </a:pPr>
            <a:r>
              <a:rPr lang="ro-RO" sz="4500" b="1" dirty="0">
                <a:solidFill>
                  <a:srgbClr val="000000"/>
                </a:solidFill>
                <a:latin typeface="Georgia" panose="02040502050405020303" pitchFamily="18" charset="0"/>
              </a:rPr>
              <a:t>Promovarea Dezvoltării Regionale prin consolidarea capacității sistemului VET</a:t>
            </a:r>
            <a:endParaRPr lang="en-US" sz="4500" b="1" dirty="0">
              <a:solidFill>
                <a:srgbClr val="000000"/>
              </a:solidFill>
              <a:latin typeface="Georgia" panose="02040502050405020303" pitchFamily="18"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96164">
            <a:off x="-5811133" y="7594029"/>
            <a:ext cx="11622266" cy="12388074"/>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36636">
            <a:off x="0" y="-2006961"/>
            <a:ext cx="3334026" cy="3588482"/>
          </a:xfrm>
          <a:prstGeom prst="rect">
            <a:avLst/>
          </a:prstGeom>
        </p:spPr>
      </p:pic>
      <p:pic>
        <p:nvPicPr>
          <p:cNvPr id="4" name="Picture 4"/>
          <p:cNvPicPr>
            <a:picLocks noChangeAspect="1"/>
          </p:cNvPicPr>
          <p:nvPr/>
        </p:nvPicPr>
        <p:blipFill>
          <a:blip r:embed="rId6"/>
          <a:srcRect/>
          <a:stretch>
            <a:fillRect/>
          </a:stretch>
        </p:blipFill>
        <p:spPr>
          <a:xfrm>
            <a:off x="16418708" y="0"/>
            <a:ext cx="1869292" cy="1869292"/>
          </a:xfrm>
          <a:prstGeom prst="rect">
            <a:avLst/>
          </a:prstGeom>
        </p:spPr>
      </p:pic>
      <p:pic>
        <p:nvPicPr>
          <p:cNvPr id="5" name="Picture 5"/>
          <p:cNvPicPr>
            <a:picLocks noChangeAspect="1"/>
          </p:cNvPicPr>
          <p:nvPr/>
        </p:nvPicPr>
        <p:blipFill>
          <a:blip r:embed="rId7"/>
          <a:srcRect/>
          <a:stretch>
            <a:fillRect/>
          </a:stretch>
        </p:blipFill>
        <p:spPr>
          <a:xfrm>
            <a:off x="7870030" y="9245916"/>
            <a:ext cx="3710720" cy="779251"/>
          </a:xfrm>
          <a:prstGeom prst="rect">
            <a:avLst/>
          </a:prstGeom>
        </p:spPr>
      </p:pic>
      <p:grpSp>
        <p:nvGrpSpPr>
          <p:cNvPr id="6" name="Group 6"/>
          <p:cNvGrpSpPr>
            <a:grpSpLocks noChangeAspect="1"/>
          </p:cNvGrpSpPr>
          <p:nvPr/>
        </p:nvGrpSpPr>
        <p:grpSpPr>
          <a:xfrm>
            <a:off x="918793" y="3151057"/>
            <a:ext cx="7728426" cy="5939880"/>
            <a:chOff x="-5302555" y="17135"/>
            <a:chExt cx="4557632" cy="4212312"/>
          </a:xfrm>
        </p:grpSpPr>
        <p:sp>
          <p:nvSpPr>
            <p:cNvPr id="7" name="Freeform 7"/>
            <p:cNvSpPr/>
            <p:nvPr/>
          </p:nvSpPr>
          <p:spPr>
            <a:xfrm>
              <a:off x="-5302555" y="17135"/>
              <a:ext cx="4557632" cy="4212312"/>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solidFill>
              <a:srgbClr val="000000">
                <a:alpha val="0"/>
              </a:srgbClr>
            </a:solidFill>
            <a:ln w="12700">
              <a:solidFill>
                <a:srgbClr val="000000"/>
              </a:solidFill>
            </a:ln>
          </p:spPr>
          <p:txBody>
            <a:bodyPr/>
            <a:lstStyle/>
            <a:p>
              <a:endParaRPr lang="ro-RO"/>
            </a:p>
          </p:txBody>
        </p:sp>
      </p:grpSp>
      <p:sp>
        <p:nvSpPr>
          <p:cNvPr id="8" name="TextBox 8"/>
          <p:cNvSpPr txBox="1"/>
          <p:nvPr/>
        </p:nvSpPr>
        <p:spPr>
          <a:xfrm>
            <a:off x="1838591" y="3997506"/>
            <a:ext cx="5888830" cy="2578335"/>
          </a:xfrm>
          <a:prstGeom prst="rect">
            <a:avLst/>
          </a:prstGeom>
        </p:spPr>
        <p:txBody>
          <a:bodyPr wrap="square" lIns="0" tIns="0" rIns="0" bIns="0" rtlCol="0" anchor="t">
            <a:spAutoFit/>
          </a:bodyPr>
          <a:lstStyle/>
          <a:p>
            <a:pPr algn="just">
              <a:lnSpc>
                <a:spcPts val="3359"/>
              </a:lnSpc>
            </a:pPr>
            <a:r>
              <a:rPr lang="ro-RO" sz="2400" spc="-36" dirty="0">
                <a:solidFill>
                  <a:srgbClr val="000000"/>
                </a:solidFill>
                <a:latin typeface="Georgia" panose="02040502050405020303" pitchFamily="18" charset="0"/>
              </a:rPr>
              <a:t>Indivizii sau organizațiile care practică antreprenoriatul social dezvoltă, finanțează și implementează oportunități de consolidare a bunăstării sociale într-un mod inovativ. Aceștia pun bazele unei afaceri pentru a produce o schimbare în comunitate.</a:t>
            </a:r>
            <a:endParaRPr lang="en-US" sz="2400" spc="-36" dirty="0">
              <a:solidFill>
                <a:srgbClr val="000000"/>
              </a:solidFill>
              <a:latin typeface="Georgia" panose="02040502050405020303" pitchFamily="18" charset="0"/>
            </a:endParaRPr>
          </a:p>
        </p:txBody>
      </p:sp>
      <p:sp>
        <p:nvSpPr>
          <p:cNvPr id="10" name="TextBox 10"/>
          <p:cNvSpPr txBox="1"/>
          <p:nvPr/>
        </p:nvSpPr>
        <p:spPr>
          <a:xfrm>
            <a:off x="4152900" y="2337689"/>
            <a:ext cx="9982200" cy="647741"/>
          </a:xfrm>
          <a:prstGeom prst="rect">
            <a:avLst/>
          </a:prstGeom>
        </p:spPr>
        <p:txBody>
          <a:bodyPr wrap="square" lIns="0" tIns="0" rIns="0" bIns="0" rtlCol="0" anchor="t">
            <a:spAutoFit/>
          </a:bodyPr>
          <a:lstStyle/>
          <a:p>
            <a:pPr algn="ctr">
              <a:lnSpc>
                <a:spcPts val="5460"/>
              </a:lnSpc>
            </a:pPr>
            <a:r>
              <a:rPr lang="ro-RO" sz="3600" spc="-36" dirty="0">
                <a:solidFill>
                  <a:srgbClr val="000000"/>
                </a:solidFill>
                <a:latin typeface="Georgia" panose="02040502050405020303" pitchFamily="18" charset="0"/>
              </a:rPr>
              <a:t>Caracteristicile antreprenoriatului social</a:t>
            </a:r>
            <a:endParaRPr lang="en-US" sz="3600" dirty="0">
              <a:solidFill>
                <a:srgbClr val="000000"/>
              </a:solidFill>
              <a:latin typeface="Georgia" panose="02040502050405020303" pitchFamily="18" charset="0"/>
            </a:endParaRPr>
          </a:p>
        </p:txBody>
      </p:sp>
      <p:pic>
        <p:nvPicPr>
          <p:cNvPr id="15" name="Picture 14">
            <a:extLst>
              <a:ext uri="{FF2B5EF4-FFF2-40B4-BE49-F238E27FC236}">
                <a16:creationId xmlns:a16="http://schemas.microsoft.com/office/drawing/2014/main" id="{EB557F93-6655-FAD8-6F12-68E64767BBA6}"/>
              </a:ext>
            </a:extLst>
          </p:cNvPr>
          <p:cNvPicPr>
            <a:picLocks noChangeAspect="1"/>
          </p:cNvPicPr>
          <p:nvPr/>
        </p:nvPicPr>
        <p:blipFill>
          <a:blip r:embed="rId8"/>
          <a:stretch>
            <a:fillRect/>
          </a:stretch>
        </p:blipFill>
        <p:spPr>
          <a:xfrm>
            <a:off x="12496800" y="3259131"/>
            <a:ext cx="1828800" cy="1515534"/>
          </a:xfrm>
          <a:prstGeom prst="rect">
            <a:avLst/>
          </a:prstGeom>
        </p:spPr>
      </p:pic>
      <p:sp>
        <p:nvSpPr>
          <p:cNvPr id="21" name="TextBox 20">
            <a:extLst>
              <a:ext uri="{FF2B5EF4-FFF2-40B4-BE49-F238E27FC236}">
                <a16:creationId xmlns:a16="http://schemas.microsoft.com/office/drawing/2014/main" id="{5538986A-5B0B-750C-86ED-CEC61304F52B}"/>
              </a:ext>
            </a:extLst>
          </p:cNvPr>
          <p:cNvSpPr txBox="1"/>
          <p:nvPr/>
        </p:nvSpPr>
        <p:spPr>
          <a:xfrm>
            <a:off x="9821779" y="4987252"/>
            <a:ext cx="7547428" cy="4414735"/>
          </a:xfrm>
          <a:prstGeom prst="rect">
            <a:avLst/>
          </a:prstGeom>
          <a:noFill/>
        </p:spPr>
        <p:txBody>
          <a:bodyPr wrap="square">
            <a:spAutoFit/>
          </a:bodyPr>
          <a:lstStyle/>
          <a:p>
            <a:pPr algn="just">
              <a:lnSpc>
                <a:spcPts val="3359"/>
              </a:lnSpc>
            </a:pPr>
            <a:r>
              <a:rPr lang="ro-RO" sz="2400" spc="-36" dirty="0">
                <a:solidFill>
                  <a:srgbClr val="000000"/>
                </a:solidFill>
                <a:latin typeface="Georgia" panose="02040502050405020303" pitchFamily="18" charset="0"/>
              </a:rPr>
              <a:t>Afacerile de acest tip prezintă o serie de atribute similare, precum:</a:t>
            </a:r>
            <a:endParaRPr lang="en-US" sz="2400" spc="-36" dirty="0">
              <a:solidFill>
                <a:srgbClr val="000000"/>
              </a:solidFill>
              <a:latin typeface="Georgia" panose="02040502050405020303" pitchFamily="18" charset="0"/>
            </a:endParaRPr>
          </a:p>
          <a:p>
            <a:pPr algn="just">
              <a:lnSpc>
                <a:spcPts val="3359"/>
              </a:lnSpc>
            </a:pPr>
            <a:r>
              <a:rPr lang="en-US" sz="2400" spc="-36" dirty="0">
                <a:solidFill>
                  <a:srgbClr val="000000"/>
                </a:solidFill>
                <a:latin typeface="Georgia" panose="02040502050405020303" pitchFamily="18" charset="0"/>
              </a:rPr>
              <a:t>	Focus </a:t>
            </a:r>
            <a:r>
              <a:rPr lang="ro-RO" sz="2400" spc="-36" dirty="0">
                <a:solidFill>
                  <a:srgbClr val="000000"/>
                </a:solidFill>
                <a:latin typeface="Georgia" panose="02040502050405020303" pitchFamily="18" charset="0"/>
              </a:rPr>
              <a:t>pe rezolvarea unei probleme sociale,        culturale sau de mediu specifice și elaborarea unor strategii inovatoare pentru a găsi o soluție;</a:t>
            </a:r>
            <a:r>
              <a:rPr lang="en-US" sz="2400" spc="-36" dirty="0">
                <a:solidFill>
                  <a:srgbClr val="000000"/>
                </a:solidFill>
                <a:latin typeface="Georgia" panose="02040502050405020303" pitchFamily="18" charset="0"/>
              </a:rPr>
              <a:t> </a:t>
            </a:r>
          </a:p>
          <a:p>
            <a:pPr lvl="2" algn="just">
              <a:lnSpc>
                <a:spcPts val="3359"/>
              </a:lnSpc>
            </a:pPr>
            <a:r>
              <a:rPr lang="ro-RO" sz="2400" spc="-36" dirty="0">
                <a:solidFill>
                  <a:srgbClr val="000000"/>
                </a:solidFill>
                <a:latin typeface="Georgia" panose="02040502050405020303" pitchFamily="18" charset="0"/>
              </a:rPr>
              <a:t>Realizarea de profit și utilizarea unei părți a acestuia pentru a sprijini misiunea organizației;</a:t>
            </a:r>
            <a:endParaRPr lang="en-US" sz="2400" spc="-36" dirty="0">
              <a:solidFill>
                <a:srgbClr val="000000"/>
              </a:solidFill>
              <a:latin typeface="Georgia" panose="02040502050405020303" pitchFamily="18" charset="0"/>
            </a:endParaRPr>
          </a:p>
          <a:p>
            <a:pPr lvl="2" algn="just">
              <a:lnSpc>
                <a:spcPts val="3359"/>
              </a:lnSpc>
            </a:pPr>
            <a:r>
              <a:rPr lang="ro-RO" sz="2400" spc="-36" dirty="0">
                <a:solidFill>
                  <a:srgbClr val="000000"/>
                </a:solidFill>
                <a:latin typeface="Georgia" panose="02040502050405020303" pitchFamily="18" charset="0"/>
              </a:rPr>
              <a:t>Utilizarea feedback-ului și a sugestiilor comunității pentru a evolua și a implementa schimbări în cel mai potrivit mod cu putință. </a:t>
            </a:r>
            <a:endParaRPr lang="en-US" sz="2400" spc="-36" dirty="0">
              <a:solidFill>
                <a:srgbClr val="000000"/>
              </a:solidFill>
              <a:latin typeface="Georgia" panose="02040502050405020303" pitchFamily="18" charset="0"/>
            </a:endParaRPr>
          </a:p>
        </p:txBody>
      </p:sp>
      <p:pic>
        <p:nvPicPr>
          <p:cNvPr id="22" name="Picture 19">
            <a:extLst>
              <a:ext uri="{FF2B5EF4-FFF2-40B4-BE49-F238E27FC236}">
                <a16:creationId xmlns:a16="http://schemas.microsoft.com/office/drawing/2014/main" id="{EC92064F-8A9D-2A7A-4594-CF7A068C8C3B}"/>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3657600" y="6651458"/>
            <a:ext cx="1583499" cy="1899591"/>
          </a:xfrm>
          <a:prstGeom prst="rect">
            <a:avLst/>
          </a:prstGeom>
        </p:spPr>
      </p:pic>
      <p:pic>
        <p:nvPicPr>
          <p:cNvPr id="9" name="Picture 3">
            <a:extLst>
              <a:ext uri="{FF2B5EF4-FFF2-40B4-BE49-F238E27FC236}">
                <a16:creationId xmlns:a16="http://schemas.microsoft.com/office/drawing/2014/main" id="{DD468C6D-14C8-CF06-B8AF-4803806415A0}"/>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0134600" y="5953865"/>
            <a:ext cx="323985" cy="389810"/>
          </a:xfrm>
          <a:prstGeom prst="rect">
            <a:avLst/>
          </a:prstGeom>
        </p:spPr>
      </p:pic>
      <p:pic>
        <p:nvPicPr>
          <p:cNvPr id="12" name="Picture 3">
            <a:extLst>
              <a:ext uri="{FF2B5EF4-FFF2-40B4-BE49-F238E27FC236}">
                <a16:creationId xmlns:a16="http://schemas.microsoft.com/office/drawing/2014/main" id="{CAD7499E-DEA0-4BB8-547D-D627F578EDC1}"/>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0134600" y="7224028"/>
            <a:ext cx="323985" cy="389810"/>
          </a:xfrm>
          <a:prstGeom prst="rect">
            <a:avLst/>
          </a:prstGeom>
        </p:spPr>
      </p:pic>
      <p:pic>
        <p:nvPicPr>
          <p:cNvPr id="13" name="Picture 3">
            <a:extLst>
              <a:ext uri="{FF2B5EF4-FFF2-40B4-BE49-F238E27FC236}">
                <a16:creationId xmlns:a16="http://schemas.microsoft.com/office/drawing/2014/main" id="{3DCC3AFD-39CD-D592-E0BD-63DCCC971535}"/>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0134600" y="8161239"/>
            <a:ext cx="323985" cy="389810"/>
          </a:xfrm>
          <a:prstGeom prst="rect">
            <a:avLst/>
          </a:prstGeom>
        </p:spPr>
      </p:pic>
      <p:sp>
        <p:nvSpPr>
          <p:cNvPr id="14" name="TextBox 4">
            <a:extLst>
              <a:ext uri="{FF2B5EF4-FFF2-40B4-BE49-F238E27FC236}">
                <a16:creationId xmlns:a16="http://schemas.microsoft.com/office/drawing/2014/main" id="{20D2D802-B64E-B2FD-949D-ADD6603EEFAA}"/>
              </a:ext>
            </a:extLst>
          </p:cNvPr>
          <p:cNvSpPr txBox="1"/>
          <p:nvPr/>
        </p:nvSpPr>
        <p:spPr>
          <a:xfrm>
            <a:off x="1837168" y="1283777"/>
            <a:ext cx="14613664" cy="1170257"/>
          </a:xfrm>
          <a:prstGeom prst="rect">
            <a:avLst/>
          </a:prstGeom>
        </p:spPr>
        <p:txBody>
          <a:bodyPr wrap="square" lIns="0" tIns="0" rIns="0" bIns="0" rtlCol="0" anchor="t">
            <a:spAutoFit/>
          </a:bodyPr>
          <a:lstStyle/>
          <a:p>
            <a:pPr algn="ctr">
              <a:lnSpc>
                <a:spcPts val="4534"/>
              </a:lnSpc>
            </a:pPr>
            <a:r>
              <a:rPr lang="ro-RO" sz="5400" b="1" spc="-48" dirty="0">
                <a:solidFill>
                  <a:srgbClr val="000000"/>
                </a:solidFill>
                <a:latin typeface="Georgia" panose="02040502050405020303" pitchFamily="18" charset="0"/>
              </a:rPr>
              <a:t>1. Ce reprezintă antreprenoriatul social și antreprenorul social?</a:t>
            </a:r>
            <a:endParaRPr lang="en-US" sz="5400" b="1" spc="-48" dirty="0">
              <a:solidFill>
                <a:srgbClr val="000000"/>
              </a:solidFill>
              <a:latin typeface="Georgia" panose="02040502050405020303" pitchFamily="18"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grpSp>
        <p:nvGrpSpPr>
          <p:cNvPr id="18" name="Group 6">
            <a:extLst>
              <a:ext uri="{FF2B5EF4-FFF2-40B4-BE49-F238E27FC236}">
                <a16:creationId xmlns:a16="http://schemas.microsoft.com/office/drawing/2014/main" id="{2E50E88D-2B21-BFC7-A3FA-AE1884C35079}"/>
              </a:ext>
            </a:extLst>
          </p:cNvPr>
          <p:cNvGrpSpPr>
            <a:grpSpLocks noChangeAspect="1"/>
          </p:cNvGrpSpPr>
          <p:nvPr/>
        </p:nvGrpSpPr>
        <p:grpSpPr>
          <a:xfrm>
            <a:off x="552002" y="2978941"/>
            <a:ext cx="8185362" cy="6291070"/>
            <a:chOff x="-2797093" y="1196014"/>
            <a:chExt cx="4557632" cy="4212312"/>
          </a:xfrm>
        </p:grpSpPr>
        <p:sp>
          <p:nvSpPr>
            <p:cNvPr id="19" name="Freeform 7">
              <a:extLst>
                <a:ext uri="{FF2B5EF4-FFF2-40B4-BE49-F238E27FC236}">
                  <a16:creationId xmlns:a16="http://schemas.microsoft.com/office/drawing/2014/main" id="{B49DBDDD-6857-3BF9-3FF2-AFE94D449EFE}"/>
                </a:ext>
              </a:extLst>
            </p:cNvPr>
            <p:cNvSpPr/>
            <p:nvPr/>
          </p:nvSpPr>
          <p:spPr>
            <a:xfrm>
              <a:off x="-2797093" y="1196014"/>
              <a:ext cx="4557632" cy="4212312"/>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solidFill>
              <a:srgbClr val="000000">
                <a:alpha val="0"/>
              </a:srgbClr>
            </a:solidFill>
            <a:ln w="12700">
              <a:solidFill>
                <a:srgbClr val="000000"/>
              </a:solidFill>
            </a:ln>
          </p:spPr>
          <p:txBody>
            <a:bodyPr/>
            <a:lstStyle/>
            <a:p>
              <a:endParaRPr lang="bg-BG" dirty="0"/>
            </a:p>
          </p:txBody>
        </p:sp>
      </p:grpSp>
      <p:grpSp>
        <p:nvGrpSpPr>
          <p:cNvPr id="23" name="Group 6">
            <a:extLst>
              <a:ext uri="{FF2B5EF4-FFF2-40B4-BE49-F238E27FC236}">
                <a16:creationId xmlns:a16="http://schemas.microsoft.com/office/drawing/2014/main" id="{833A87D8-204A-BF81-546F-33615F65600B}"/>
              </a:ext>
            </a:extLst>
          </p:cNvPr>
          <p:cNvGrpSpPr>
            <a:grpSpLocks noChangeAspect="1"/>
          </p:cNvGrpSpPr>
          <p:nvPr/>
        </p:nvGrpSpPr>
        <p:grpSpPr>
          <a:xfrm>
            <a:off x="9167992" y="3004140"/>
            <a:ext cx="8185362" cy="6291070"/>
            <a:chOff x="-2757285" y="5709662"/>
            <a:chExt cx="4557632" cy="4212312"/>
          </a:xfrm>
        </p:grpSpPr>
        <p:sp>
          <p:nvSpPr>
            <p:cNvPr id="24" name="Freeform 7">
              <a:extLst>
                <a:ext uri="{FF2B5EF4-FFF2-40B4-BE49-F238E27FC236}">
                  <a16:creationId xmlns:a16="http://schemas.microsoft.com/office/drawing/2014/main" id="{728C3D50-F112-7A0E-4D1B-CDCA7C873DF4}"/>
                </a:ext>
              </a:extLst>
            </p:cNvPr>
            <p:cNvSpPr/>
            <p:nvPr/>
          </p:nvSpPr>
          <p:spPr>
            <a:xfrm>
              <a:off x="-2757285" y="5709662"/>
              <a:ext cx="4557632" cy="4212312"/>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solidFill>
              <a:srgbClr val="000000">
                <a:alpha val="0"/>
              </a:srgbClr>
            </a:solidFill>
            <a:ln w="12700">
              <a:solidFill>
                <a:srgbClr val="000000"/>
              </a:solidFill>
            </a:ln>
          </p:spPr>
          <p:txBody>
            <a:bodyPr/>
            <a:lstStyle/>
            <a:p>
              <a:endParaRPr lang="bg-BG" dirty="0"/>
            </a:p>
          </p:txBody>
        </p:sp>
      </p:grpSp>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96164">
            <a:off x="-5974143" y="8370333"/>
            <a:ext cx="10675280" cy="1137869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36636">
            <a:off x="0" y="-2006961"/>
            <a:ext cx="3334026" cy="3588482"/>
          </a:xfrm>
          <a:prstGeom prst="rect">
            <a:avLst/>
          </a:prstGeom>
        </p:spPr>
      </p:pic>
      <p:pic>
        <p:nvPicPr>
          <p:cNvPr id="4" name="Picture 4"/>
          <p:cNvPicPr>
            <a:picLocks noChangeAspect="1"/>
          </p:cNvPicPr>
          <p:nvPr/>
        </p:nvPicPr>
        <p:blipFill>
          <a:blip r:embed="rId6"/>
          <a:srcRect/>
          <a:stretch>
            <a:fillRect/>
          </a:stretch>
        </p:blipFill>
        <p:spPr>
          <a:xfrm>
            <a:off x="16418708" y="0"/>
            <a:ext cx="1869292" cy="1869292"/>
          </a:xfrm>
          <a:prstGeom prst="rect">
            <a:avLst/>
          </a:prstGeom>
        </p:spPr>
      </p:pic>
      <p:pic>
        <p:nvPicPr>
          <p:cNvPr id="5" name="Picture 5"/>
          <p:cNvPicPr>
            <a:picLocks noChangeAspect="1"/>
          </p:cNvPicPr>
          <p:nvPr/>
        </p:nvPicPr>
        <p:blipFill>
          <a:blip r:embed="rId7"/>
          <a:srcRect/>
          <a:stretch>
            <a:fillRect/>
          </a:stretch>
        </p:blipFill>
        <p:spPr>
          <a:xfrm>
            <a:off x="7870030" y="9245916"/>
            <a:ext cx="3710720" cy="779251"/>
          </a:xfrm>
          <a:prstGeom prst="rect">
            <a:avLst/>
          </a:prstGeom>
        </p:spPr>
      </p:pic>
      <p:pic>
        <p:nvPicPr>
          <p:cNvPr id="6" name="Picture 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9614497">
            <a:off x="17215841" y="8047725"/>
            <a:ext cx="4352147" cy="4346443"/>
          </a:xfrm>
          <a:prstGeom prst="rect">
            <a:avLst/>
          </a:prstGeom>
        </p:spPr>
      </p:pic>
      <p:sp>
        <p:nvSpPr>
          <p:cNvPr id="7" name="TextBox 7"/>
          <p:cNvSpPr txBox="1"/>
          <p:nvPr/>
        </p:nvSpPr>
        <p:spPr>
          <a:xfrm>
            <a:off x="2370524" y="2049547"/>
            <a:ext cx="13594936" cy="553998"/>
          </a:xfrm>
          <a:prstGeom prst="rect">
            <a:avLst/>
          </a:prstGeom>
        </p:spPr>
        <p:txBody>
          <a:bodyPr wrap="square" lIns="0" tIns="0" rIns="0" bIns="0" rtlCol="0" anchor="t">
            <a:spAutoFit/>
          </a:bodyPr>
          <a:lstStyle/>
          <a:p>
            <a:pPr algn="ctr"/>
            <a:r>
              <a:rPr lang="ro-RO" sz="3600" dirty="0">
                <a:latin typeface="Georgia" panose="02040502050405020303" pitchFamily="18" charset="0"/>
                <a:cs typeface="Abhaya Libre Regular" panose="020B0604020202020204" charset="0"/>
              </a:rPr>
              <a:t>Cum diferă antreprenoriatul social de cel convențional?</a:t>
            </a:r>
            <a:endParaRPr lang="en-US" sz="2800" dirty="0">
              <a:latin typeface="Georgia" panose="02040502050405020303" pitchFamily="18" charset="0"/>
              <a:cs typeface="Abhaya Libre Regular" panose="020B0604020202020204" charset="0"/>
            </a:endParaRPr>
          </a:p>
        </p:txBody>
      </p:sp>
      <p:grpSp>
        <p:nvGrpSpPr>
          <p:cNvPr id="9" name="Group 9"/>
          <p:cNvGrpSpPr/>
          <p:nvPr/>
        </p:nvGrpSpPr>
        <p:grpSpPr>
          <a:xfrm>
            <a:off x="1445894" y="2556121"/>
            <a:ext cx="15274103" cy="7046224"/>
            <a:chOff x="454195" y="-1380467"/>
            <a:chExt cx="20365469" cy="9394962"/>
          </a:xfrm>
        </p:grpSpPr>
        <p:sp>
          <p:nvSpPr>
            <p:cNvPr id="10" name="TextBox 10"/>
            <p:cNvSpPr txBox="1"/>
            <p:nvPr/>
          </p:nvSpPr>
          <p:spPr>
            <a:xfrm>
              <a:off x="11906770" y="-1380467"/>
              <a:ext cx="8912894" cy="9394962"/>
            </a:xfrm>
            <a:prstGeom prst="rect">
              <a:avLst/>
            </a:prstGeom>
          </p:spPr>
          <p:txBody>
            <a:bodyPr wrap="square" lIns="0" tIns="0" rIns="0" bIns="0" rtlCol="0" anchor="t">
              <a:spAutoFit/>
            </a:bodyPr>
            <a:lstStyle/>
            <a:p>
              <a:pPr algn="just">
                <a:lnSpc>
                  <a:spcPts val="3359"/>
                </a:lnSpc>
              </a:pPr>
              <a:endParaRPr lang="en-US" sz="2400" spc="-36" dirty="0">
                <a:solidFill>
                  <a:srgbClr val="000000"/>
                </a:solidFill>
                <a:latin typeface="Georgia" panose="02040502050405020303" pitchFamily="18" charset="0"/>
                <a:cs typeface="Abhaya Libre Regular" panose="020B0604020202020204" charset="0"/>
              </a:endParaRPr>
            </a:p>
            <a:p>
              <a:endParaRPr lang="en-US" sz="2400" dirty="0">
                <a:latin typeface="Georgia" panose="02040502050405020303" pitchFamily="18" charset="0"/>
                <a:cs typeface="Abhaya Libre Regular" panose="020B0604020202020204" charset="0"/>
              </a:endParaRPr>
            </a:p>
            <a:p>
              <a:pPr>
                <a:spcBef>
                  <a:spcPts val="600"/>
                </a:spcBef>
              </a:pPr>
              <a:r>
                <a:rPr lang="ro-RO" sz="2400" dirty="0">
                  <a:latin typeface="Georgia" panose="02040502050405020303" pitchFamily="18" charset="0"/>
                  <a:cs typeface="Abhaya Libre Regular" panose="020B0604020202020204" charset="0"/>
                </a:rPr>
                <a:t>Antreprenoriatul social:</a:t>
              </a:r>
              <a:endParaRPr lang="en-US" sz="2400" dirty="0">
                <a:latin typeface="Georgia" panose="02040502050405020303" pitchFamily="18" charset="0"/>
                <a:cs typeface="Abhaya Libre Regular" panose="020B0604020202020204" charset="0"/>
              </a:endParaRPr>
            </a:p>
            <a:p>
              <a:pPr>
                <a:spcBef>
                  <a:spcPts val="600"/>
                </a:spcBef>
              </a:pPr>
              <a:endParaRPr lang="en-US" sz="2400" dirty="0">
                <a:latin typeface="Georgia" panose="02040502050405020303" pitchFamily="18" charset="0"/>
                <a:cs typeface="Abhaya Libre Regular" panose="020B0604020202020204" charset="0"/>
              </a:endParaRPr>
            </a:p>
            <a:p>
              <a:pPr algn="just">
                <a:spcBef>
                  <a:spcPts val="600"/>
                </a:spcBef>
              </a:pPr>
              <a:r>
                <a:rPr lang="en-US" sz="2400" dirty="0">
                  <a:latin typeface="Georgia" panose="02040502050405020303" pitchFamily="18" charset="0"/>
                  <a:cs typeface="Abhaya Libre Regular" panose="020B0604020202020204" charset="0"/>
                </a:rPr>
                <a:t>	</a:t>
              </a:r>
              <a:r>
                <a:rPr lang="ro-RO" sz="2400" dirty="0">
                  <a:latin typeface="Georgia" panose="02040502050405020303" pitchFamily="18" charset="0"/>
                  <a:cs typeface="Abhaya Libre Regular" panose="020B0604020202020204" charset="0"/>
                </a:rPr>
                <a:t>Centrat pe eforturi colective pentru binele social</a:t>
              </a:r>
              <a:endParaRPr lang="en-US" sz="2400" dirty="0">
                <a:latin typeface="Georgia" panose="02040502050405020303" pitchFamily="18" charset="0"/>
                <a:cs typeface="Abhaya Libre Regular" panose="020B0604020202020204" charset="0"/>
              </a:endParaRPr>
            </a:p>
            <a:p>
              <a:pPr algn="just">
                <a:spcBef>
                  <a:spcPts val="600"/>
                </a:spcBef>
              </a:pPr>
              <a:r>
                <a:rPr lang="en-US" sz="2400" dirty="0">
                  <a:latin typeface="Georgia" panose="02040502050405020303" pitchFamily="18" charset="0"/>
                  <a:cs typeface="Abhaya Libre Regular" panose="020B0604020202020204" charset="0"/>
                </a:rPr>
                <a:t>	</a:t>
              </a:r>
              <a:r>
                <a:rPr lang="ro-RO" sz="2400" dirty="0">
                  <a:latin typeface="Georgia" panose="02040502050405020303" pitchFamily="18" charset="0"/>
                  <a:cs typeface="Abhaya Libre Regular" panose="020B0604020202020204" charset="0"/>
                </a:rPr>
                <a:t>Urmărește producerea de bunuri și servicii care pot servi comunitatea și care pot rezolva o problemă</a:t>
              </a:r>
            </a:p>
            <a:p>
              <a:pPr algn="just">
                <a:spcBef>
                  <a:spcPts val="600"/>
                </a:spcBef>
              </a:pPr>
              <a:r>
                <a:rPr lang="en-US" sz="2400" dirty="0">
                  <a:latin typeface="Georgia" panose="02040502050405020303" pitchFamily="18" charset="0"/>
                  <a:cs typeface="Abhaya Libre Regular" panose="020B0604020202020204" charset="0"/>
                </a:rPr>
                <a:t>	</a:t>
              </a:r>
              <a:r>
                <a:rPr lang="ro-RO" sz="2400" dirty="0">
                  <a:latin typeface="Georgia" panose="02040502050405020303" pitchFamily="18" charset="0"/>
                  <a:cs typeface="Abhaya Libre Regular" panose="020B0604020202020204" charset="0"/>
                </a:rPr>
                <a:t>Axat pe o abordare orientată spre soluții a problemelor sociale</a:t>
              </a:r>
              <a:endParaRPr lang="en-US" sz="2400" dirty="0">
                <a:latin typeface="Georgia" panose="02040502050405020303" pitchFamily="18" charset="0"/>
                <a:cs typeface="Abhaya Libre Regular" panose="020B0604020202020204" charset="0"/>
              </a:endParaRPr>
            </a:p>
            <a:p>
              <a:pPr>
                <a:spcBef>
                  <a:spcPts val="600"/>
                </a:spcBef>
              </a:pPr>
              <a:r>
                <a:rPr lang="en-US" sz="2400" dirty="0">
                  <a:latin typeface="Georgia" panose="02040502050405020303" pitchFamily="18" charset="0"/>
                  <a:cs typeface="Abhaya Libre Regular" panose="020B0604020202020204" charset="0"/>
                </a:rPr>
                <a:t>	</a:t>
              </a:r>
              <a:r>
                <a:rPr lang="ro-RO" sz="2400" dirty="0">
                  <a:latin typeface="Georgia" panose="02040502050405020303" pitchFamily="18" charset="0"/>
                  <a:cs typeface="Abhaya Libre Regular" panose="020B0604020202020204" charset="0"/>
                </a:rPr>
                <a:t>Măsoară performanța în funcție de impact</a:t>
              </a:r>
              <a:endParaRPr lang="en-US" sz="2400" dirty="0">
                <a:latin typeface="Georgia" panose="02040502050405020303" pitchFamily="18" charset="0"/>
                <a:cs typeface="Abhaya Libre Regular" panose="020B0604020202020204" charset="0"/>
              </a:endParaRPr>
            </a:p>
            <a:p>
              <a:pPr>
                <a:spcBef>
                  <a:spcPts val="600"/>
                </a:spcBef>
              </a:pPr>
              <a:r>
                <a:rPr lang="en-US" sz="2400" dirty="0">
                  <a:latin typeface="Georgia" panose="02040502050405020303" pitchFamily="18" charset="0"/>
                  <a:cs typeface="Abhaya Libre Regular" panose="020B0604020202020204" charset="0"/>
                </a:rPr>
                <a:t>	</a:t>
              </a:r>
              <a:r>
                <a:rPr lang="ro-RO" sz="2400" dirty="0">
                  <a:latin typeface="Georgia" panose="02040502050405020303" pitchFamily="18" charset="0"/>
                  <a:cs typeface="Abhaya Libre Regular" panose="020B0604020202020204" charset="0"/>
                </a:rPr>
                <a:t>Scopul este de a o promova o cauză și de a consolida societate</a:t>
              </a:r>
              <a:endParaRPr lang="en-US" sz="2400" spc="-36" dirty="0">
                <a:solidFill>
                  <a:srgbClr val="000000"/>
                </a:solidFill>
                <a:latin typeface="Georgia" panose="02040502050405020303" pitchFamily="18" charset="0"/>
              </a:endParaRPr>
            </a:p>
            <a:p>
              <a:pPr marL="457200" indent="-457200" algn="just">
                <a:lnSpc>
                  <a:spcPts val="3359"/>
                </a:lnSpc>
                <a:buAutoNum type="arabicPeriod"/>
              </a:pPr>
              <a:endParaRPr lang="en-US" sz="2400" spc="-36" dirty="0">
                <a:solidFill>
                  <a:srgbClr val="000000"/>
                </a:solidFill>
                <a:latin typeface="Georgia" panose="02040502050405020303" pitchFamily="18" charset="0"/>
              </a:endParaRPr>
            </a:p>
            <a:p>
              <a:pPr marL="457200" indent="-457200" algn="just">
                <a:lnSpc>
                  <a:spcPts val="3359"/>
                </a:lnSpc>
                <a:buAutoNum type="arabicPeriod"/>
              </a:pPr>
              <a:endParaRPr lang="en-US" sz="2400" spc="-36" dirty="0">
                <a:solidFill>
                  <a:srgbClr val="000000"/>
                </a:solidFill>
                <a:latin typeface="Georgia" panose="02040502050405020303" pitchFamily="18" charset="0"/>
              </a:endParaRPr>
            </a:p>
            <a:p>
              <a:pPr algn="just">
                <a:lnSpc>
                  <a:spcPts val="3359"/>
                </a:lnSpc>
              </a:pPr>
              <a:endParaRPr lang="en-US" sz="2400" spc="-36" dirty="0">
                <a:solidFill>
                  <a:srgbClr val="000000"/>
                </a:solidFill>
                <a:latin typeface="Georgia" panose="02040502050405020303" pitchFamily="18" charset="0"/>
              </a:endParaRPr>
            </a:p>
          </p:txBody>
        </p:sp>
        <p:sp>
          <p:nvSpPr>
            <p:cNvPr id="12" name="TextBox 12"/>
            <p:cNvSpPr txBox="1"/>
            <p:nvPr/>
          </p:nvSpPr>
          <p:spPr>
            <a:xfrm>
              <a:off x="454195" y="-279564"/>
              <a:ext cx="8616269" cy="5797397"/>
            </a:xfrm>
            <a:prstGeom prst="rect">
              <a:avLst/>
            </a:prstGeom>
          </p:spPr>
          <p:txBody>
            <a:bodyPr wrap="square" lIns="0" tIns="0" rIns="0" bIns="0" rtlCol="0" anchor="t">
              <a:spAutoFit/>
            </a:bodyPr>
            <a:lstStyle/>
            <a:p>
              <a:pPr algn="just">
                <a:lnSpc>
                  <a:spcPts val="3359"/>
                </a:lnSpc>
                <a:spcBef>
                  <a:spcPts val="600"/>
                </a:spcBef>
              </a:pPr>
              <a:r>
                <a:rPr lang="ro-RO" sz="2400" spc="-36" dirty="0">
                  <a:solidFill>
                    <a:srgbClr val="000000"/>
                  </a:solidFill>
                  <a:latin typeface="Georgia" panose="02040502050405020303" pitchFamily="18" charset="0"/>
                </a:rPr>
                <a:t>Antreprenoriatul convențional (de afaceri):</a:t>
              </a:r>
              <a:endParaRPr lang="en-US" sz="2400" spc="-36" dirty="0">
                <a:solidFill>
                  <a:srgbClr val="000000"/>
                </a:solidFill>
                <a:latin typeface="Georgia" panose="02040502050405020303" pitchFamily="18" charset="0"/>
              </a:endParaRPr>
            </a:p>
            <a:p>
              <a:pPr algn="just">
                <a:lnSpc>
                  <a:spcPts val="3359"/>
                </a:lnSpc>
                <a:spcBef>
                  <a:spcPts val="600"/>
                </a:spcBef>
              </a:pPr>
              <a:endParaRPr lang="en-US" sz="2400" spc="-36" dirty="0">
                <a:solidFill>
                  <a:srgbClr val="000000"/>
                </a:solidFill>
                <a:latin typeface="Georgia" panose="02040502050405020303" pitchFamily="18" charset="0"/>
              </a:endParaRPr>
            </a:p>
            <a:p>
              <a:pPr algn="just">
                <a:lnSpc>
                  <a:spcPts val="3359"/>
                </a:lnSpc>
                <a:spcBef>
                  <a:spcPts val="600"/>
                </a:spcBef>
              </a:pPr>
              <a:r>
                <a:rPr lang="en-US" sz="2400" spc="-36" dirty="0">
                  <a:solidFill>
                    <a:srgbClr val="000000"/>
                  </a:solidFill>
                  <a:latin typeface="Georgia" panose="02040502050405020303" pitchFamily="18" charset="0"/>
                </a:rPr>
                <a:t>	</a:t>
              </a:r>
              <a:r>
                <a:rPr lang="ro-RO" sz="2400" spc="-36" dirty="0">
                  <a:solidFill>
                    <a:srgbClr val="000000"/>
                  </a:solidFill>
                  <a:latin typeface="Georgia" panose="02040502050405020303" pitchFamily="18" charset="0"/>
                </a:rPr>
                <a:t>Orientat spre individ</a:t>
              </a:r>
              <a:endParaRPr lang="en-US" sz="2400" spc="-36" dirty="0">
                <a:solidFill>
                  <a:srgbClr val="000000"/>
                </a:solidFill>
                <a:latin typeface="Georgia" panose="02040502050405020303" pitchFamily="18" charset="0"/>
              </a:endParaRPr>
            </a:p>
            <a:p>
              <a:pPr algn="just">
                <a:lnSpc>
                  <a:spcPts val="3359"/>
                </a:lnSpc>
                <a:spcBef>
                  <a:spcPts val="600"/>
                </a:spcBef>
              </a:pPr>
              <a:r>
                <a:rPr lang="en-US" sz="2400" spc="-36" dirty="0">
                  <a:solidFill>
                    <a:srgbClr val="000000"/>
                  </a:solidFill>
                  <a:latin typeface="Georgia" panose="02040502050405020303" pitchFamily="18" charset="0"/>
                </a:rPr>
                <a:t>	</a:t>
              </a:r>
              <a:r>
                <a:rPr lang="ro-RO" sz="2400" spc="-36" dirty="0">
                  <a:solidFill>
                    <a:srgbClr val="000000"/>
                  </a:solidFill>
                  <a:latin typeface="Georgia" panose="02040502050405020303" pitchFamily="18" charset="0"/>
                </a:rPr>
                <a:t>Axat pe producerea de bunuri și servicii </a:t>
              </a:r>
              <a:endParaRPr lang="en-US" sz="2400" spc="-36" dirty="0">
                <a:solidFill>
                  <a:srgbClr val="000000"/>
                </a:solidFill>
                <a:latin typeface="Georgia" panose="02040502050405020303" pitchFamily="18" charset="0"/>
              </a:endParaRPr>
            </a:p>
            <a:p>
              <a:pPr algn="just">
                <a:lnSpc>
                  <a:spcPts val="3359"/>
                </a:lnSpc>
                <a:spcBef>
                  <a:spcPts val="600"/>
                </a:spcBef>
              </a:pPr>
              <a:r>
                <a:rPr lang="en-US" sz="2400" spc="-36" dirty="0">
                  <a:solidFill>
                    <a:srgbClr val="000000"/>
                  </a:solidFill>
                  <a:latin typeface="Georgia" panose="02040502050405020303" pitchFamily="18" charset="0"/>
                </a:rPr>
                <a:t>	</a:t>
              </a:r>
              <a:r>
                <a:rPr lang="ro-RO" sz="2400" spc="-36" dirty="0">
                  <a:solidFill>
                    <a:srgbClr val="000000"/>
                  </a:solidFill>
                  <a:latin typeface="Georgia" panose="02040502050405020303" pitchFamily="18" charset="0"/>
                </a:rPr>
                <a:t>Concentrat pe cerințele și tendințele pieței</a:t>
              </a:r>
              <a:endParaRPr lang="en-US" sz="2400" spc="-36" dirty="0">
                <a:solidFill>
                  <a:srgbClr val="000000"/>
                </a:solidFill>
                <a:latin typeface="Georgia" panose="02040502050405020303" pitchFamily="18" charset="0"/>
              </a:endParaRPr>
            </a:p>
            <a:p>
              <a:pPr algn="just">
                <a:lnSpc>
                  <a:spcPts val="3359"/>
                </a:lnSpc>
                <a:spcBef>
                  <a:spcPts val="600"/>
                </a:spcBef>
              </a:pPr>
              <a:r>
                <a:rPr lang="en-US" sz="2400" spc="-36" dirty="0">
                  <a:solidFill>
                    <a:srgbClr val="000000"/>
                  </a:solidFill>
                  <a:latin typeface="Georgia" panose="02040502050405020303" pitchFamily="18" charset="0"/>
                </a:rPr>
                <a:t>	</a:t>
              </a:r>
              <a:r>
                <a:rPr lang="ro-RO" sz="2400" spc="-36" dirty="0">
                  <a:solidFill>
                    <a:srgbClr val="000000"/>
                  </a:solidFill>
                  <a:latin typeface="Georgia" panose="02040502050405020303" pitchFamily="18" charset="0"/>
                </a:rPr>
                <a:t>Măsoară performanța în funcție de profit </a:t>
              </a:r>
              <a:endParaRPr lang="en-US" sz="2400" spc="-36" dirty="0">
                <a:solidFill>
                  <a:srgbClr val="000000"/>
                </a:solidFill>
                <a:latin typeface="Georgia" panose="02040502050405020303" pitchFamily="18" charset="0"/>
              </a:endParaRPr>
            </a:p>
            <a:p>
              <a:pPr algn="just">
                <a:lnSpc>
                  <a:spcPts val="3359"/>
                </a:lnSpc>
                <a:spcBef>
                  <a:spcPts val="600"/>
                </a:spcBef>
              </a:pPr>
              <a:r>
                <a:rPr lang="en-US" sz="2400" spc="-36" dirty="0">
                  <a:solidFill>
                    <a:srgbClr val="000000"/>
                  </a:solidFill>
                  <a:latin typeface="Georgia" panose="02040502050405020303" pitchFamily="18" charset="0"/>
                </a:rPr>
                <a:t>	</a:t>
              </a:r>
              <a:r>
                <a:rPr lang="ro-RO" sz="2400" spc="-36" dirty="0">
                  <a:solidFill>
                    <a:srgbClr val="000000"/>
                  </a:solidFill>
                  <a:latin typeface="Georgia" panose="02040502050405020303" pitchFamily="18" charset="0"/>
                </a:rPr>
                <a:t>Scopul este de a satisface nevoile clienților, de a performa pe piață și de a realiza profituri</a:t>
              </a:r>
              <a:endParaRPr lang="en-US" sz="2400" spc="-36" dirty="0">
                <a:solidFill>
                  <a:srgbClr val="000000"/>
                </a:solidFill>
                <a:latin typeface="Georgia" panose="02040502050405020303" pitchFamily="18" charset="0"/>
              </a:endParaRPr>
            </a:p>
          </p:txBody>
        </p:sp>
        <p:sp>
          <p:nvSpPr>
            <p:cNvPr id="13" name="TextBox 13"/>
            <p:cNvSpPr txBox="1"/>
            <p:nvPr/>
          </p:nvSpPr>
          <p:spPr>
            <a:xfrm>
              <a:off x="1501282" y="-570241"/>
              <a:ext cx="7398833" cy="581356"/>
            </a:xfrm>
            <a:prstGeom prst="rect">
              <a:avLst/>
            </a:prstGeom>
          </p:spPr>
          <p:txBody>
            <a:bodyPr wrap="square" lIns="0" tIns="0" rIns="0" bIns="0" rtlCol="0" anchor="t">
              <a:spAutoFit/>
            </a:bodyPr>
            <a:lstStyle/>
            <a:p>
              <a:pPr algn="just">
                <a:lnSpc>
                  <a:spcPts val="3359"/>
                </a:lnSpc>
              </a:pPr>
              <a:endParaRPr lang="en-US" sz="2800" b="1" i="1" spc="-36" dirty="0">
                <a:solidFill>
                  <a:srgbClr val="000000"/>
                </a:solidFill>
                <a:latin typeface="Abhaya Libre Regular"/>
              </a:endParaRPr>
            </a:p>
          </p:txBody>
        </p:sp>
      </p:grpSp>
      <p:pic>
        <p:nvPicPr>
          <p:cNvPr id="25" name="Picture 3">
            <a:extLst>
              <a:ext uri="{FF2B5EF4-FFF2-40B4-BE49-F238E27FC236}">
                <a16:creationId xmlns:a16="http://schemas.microsoft.com/office/drawing/2014/main" id="{64230117-47EF-16D8-7635-A077D4167254}"/>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875074" y="4471338"/>
            <a:ext cx="275770" cy="331800"/>
          </a:xfrm>
          <a:prstGeom prst="rect">
            <a:avLst/>
          </a:prstGeom>
        </p:spPr>
      </p:pic>
      <p:pic>
        <p:nvPicPr>
          <p:cNvPr id="28" name="Picture 3">
            <a:extLst>
              <a:ext uri="{FF2B5EF4-FFF2-40B4-BE49-F238E27FC236}">
                <a16:creationId xmlns:a16="http://schemas.microsoft.com/office/drawing/2014/main" id="{67C7E5D9-557B-2F92-D9EF-DF7EFFFFE74A}"/>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861160" y="4941546"/>
            <a:ext cx="275770" cy="331800"/>
          </a:xfrm>
          <a:prstGeom prst="rect">
            <a:avLst/>
          </a:prstGeom>
        </p:spPr>
      </p:pic>
      <p:pic>
        <p:nvPicPr>
          <p:cNvPr id="29" name="Picture 3">
            <a:extLst>
              <a:ext uri="{FF2B5EF4-FFF2-40B4-BE49-F238E27FC236}">
                <a16:creationId xmlns:a16="http://schemas.microsoft.com/office/drawing/2014/main" id="{DB20D838-3CA5-6F5B-9FA5-4ABB5D65FFBA}"/>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861160" y="5416422"/>
            <a:ext cx="275770" cy="331800"/>
          </a:xfrm>
          <a:prstGeom prst="rect">
            <a:avLst/>
          </a:prstGeom>
        </p:spPr>
      </p:pic>
      <p:pic>
        <p:nvPicPr>
          <p:cNvPr id="30" name="Picture 3">
            <a:extLst>
              <a:ext uri="{FF2B5EF4-FFF2-40B4-BE49-F238E27FC236}">
                <a16:creationId xmlns:a16="http://schemas.microsoft.com/office/drawing/2014/main" id="{455259A7-886A-49F9-F6C1-121CC7B38E8D}"/>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875074" y="5922632"/>
            <a:ext cx="275770" cy="331800"/>
          </a:xfrm>
          <a:prstGeom prst="rect">
            <a:avLst/>
          </a:prstGeom>
        </p:spPr>
      </p:pic>
      <p:pic>
        <p:nvPicPr>
          <p:cNvPr id="31" name="Picture 3">
            <a:extLst>
              <a:ext uri="{FF2B5EF4-FFF2-40B4-BE49-F238E27FC236}">
                <a16:creationId xmlns:a16="http://schemas.microsoft.com/office/drawing/2014/main" id="{4BC60973-4178-2C21-5C57-39954F465C6B}"/>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875074" y="6485855"/>
            <a:ext cx="275770" cy="331800"/>
          </a:xfrm>
          <a:prstGeom prst="rect">
            <a:avLst/>
          </a:prstGeom>
        </p:spPr>
      </p:pic>
      <p:pic>
        <p:nvPicPr>
          <p:cNvPr id="33" name="Picture 3">
            <a:extLst>
              <a:ext uri="{FF2B5EF4-FFF2-40B4-BE49-F238E27FC236}">
                <a16:creationId xmlns:a16="http://schemas.microsoft.com/office/drawing/2014/main" id="{D4A7B1EC-96DD-E761-4657-EBF388AD347F}"/>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0497484" y="4305438"/>
            <a:ext cx="275770" cy="331800"/>
          </a:xfrm>
          <a:prstGeom prst="rect">
            <a:avLst/>
          </a:prstGeom>
        </p:spPr>
      </p:pic>
      <p:pic>
        <p:nvPicPr>
          <p:cNvPr id="34" name="Picture 3">
            <a:extLst>
              <a:ext uri="{FF2B5EF4-FFF2-40B4-BE49-F238E27FC236}">
                <a16:creationId xmlns:a16="http://schemas.microsoft.com/office/drawing/2014/main" id="{87916088-AF52-054E-5D7E-834B8074557E}"/>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0517909" y="5085257"/>
            <a:ext cx="275770" cy="331800"/>
          </a:xfrm>
          <a:prstGeom prst="rect">
            <a:avLst/>
          </a:prstGeom>
        </p:spPr>
      </p:pic>
      <p:pic>
        <p:nvPicPr>
          <p:cNvPr id="35" name="Picture 3">
            <a:extLst>
              <a:ext uri="{FF2B5EF4-FFF2-40B4-BE49-F238E27FC236}">
                <a16:creationId xmlns:a16="http://schemas.microsoft.com/office/drawing/2014/main" id="{E1D0DB8F-971C-7DFE-9233-32E395F5E1CF}"/>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0517909" y="6319955"/>
            <a:ext cx="275770" cy="331800"/>
          </a:xfrm>
          <a:prstGeom prst="rect">
            <a:avLst/>
          </a:prstGeom>
        </p:spPr>
      </p:pic>
      <p:pic>
        <p:nvPicPr>
          <p:cNvPr id="36" name="Picture 3">
            <a:extLst>
              <a:ext uri="{FF2B5EF4-FFF2-40B4-BE49-F238E27FC236}">
                <a16:creationId xmlns:a16="http://schemas.microsoft.com/office/drawing/2014/main" id="{42C53824-0654-C323-EABE-B88640932B69}"/>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0517909" y="7108238"/>
            <a:ext cx="275770" cy="331800"/>
          </a:xfrm>
          <a:prstGeom prst="rect">
            <a:avLst/>
          </a:prstGeom>
        </p:spPr>
      </p:pic>
      <p:pic>
        <p:nvPicPr>
          <p:cNvPr id="37" name="Picture 3">
            <a:extLst>
              <a:ext uri="{FF2B5EF4-FFF2-40B4-BE49-F238E27FC236}">
                <a16:creationId xmlns:a16="http://schemas.microsoft.com/office/drawing/2014/main" id="{85D8A4C7-C0AB-8E80-A817-F0862A8D80F4}"/>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0497484" y="7556257"/>
            <a:ext cx="275770" cy="331800"/>
          </a:xfrm>
          <a:prstGeom prst="rect">
            <a:avLst/>
          </a:prstGeom>
        </p:spPr>
      </p:pic>
      <p:sp>
        <p:nvSpPr>
          <p:cNvPr id="8" name="TextBox 4">
            <a:extLst>
              <a:ext uri="{FF2B5EF4-FFF2-40B4-BE49-F238E27FC236}">
                <a16:creationId xmlns:a16="http://schemas.microsoft.com/office/drawing/2014/main" id="{55121763-ACB0-6E83-A2DB-20771351DB7A}"/>
              </a:ext>
            </a:extLst>
          </p:cNvPr>
          <p:cNvSpPr txBox="1"/>
          <p:nvPr/>
        </p:nvSpPr>
        <p:spPr>
          <a:xfrm>
            <a:off x="1861160" y="826987"/>
            <a:ext cx="14613664" cy="1170257"/>
          </a:xfrm>
          <a:prstGeom prst="rect">
            <a:avLst/>
          </a:prstGeom>
        </p:spPr>
        <p:txBody>
          <a:bodyPr wrap="square" lIns="0" tIns="0" rIns="0" bIns="0" rtlCol="0" anchor="t">
            <a:spAutoFit/>
          </a:bodyPr>
          <a:lstStyle/>
          <a:p>
            <a:pPr algn="ctr">
              <a:lnSpc>
                <a:spcPts val="4534"/>
              </a:lnSpc>
            </a:pPr>
            <a:r>
              <a:rPr lang="ro-RO" sz="5400" b="1" spc="-48" dirty="0">
                <a:solidFill>
                  <a:srgbClr val="000000"/>
                </a:solidFill>
                <a:latin typeface="Georgia" panose="02040502050405020303" pitchFamily="18" charset="0"/>
              </a:rPr>
              <a:t>1. Ce reprezintă antreprenoriatul social și antreprenorul social?</a:t>
            </a:r>
            <a:endParaRPr lang="en-US" sz="5400" b="1" spc="-48" dirty="0">
              <a:solidFill>
                <a:srgbClr val="000000"/>
              </a:solidFill>
              <a:latin typeface="Georgia" panose="02040502050405020303" pitchFamily="18" charset="0"/>
            </a:endParaRPr>
          </a:p>
        </p:txBody>
      </p:sp>
    </p:spTree>
    <p:extLst>
      <p:ext uri="{BB962C8B-B14F-4D97-AF65-F5344CB8AC3E}">
        <p14:creationId xmlns:p14="http://schemas.microsoft.com/office/powerpoint/2010/main" val="18957081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96164">
            <a:off x="-5974143" y="8370333"/>
            <a:ext cx="10675280" cy="1137869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36636">
            <a:off x="0" y="-2006961"/>
            <a:ext cx="3334026" cy="3588482"/>
          </a:xfrm>
          <a:prstGeom prst="rect">
            <a:avLst/>
          </a:prstGeom>
        </p:spPr>
      </p:pic>
      <p:pic>
        <p:nvPicPr>
          <p:cNvPr id="4" name="Picture 4"/>
          <p:cNvPicPr>
            <a:picLocks noChangeAspect="1"/>
          </p:cNvPicPr>
          <p:nvPr/>
        </p:nvPicPr>
        <p:blipFill>
          <a:blip r:embed="rId6"/>
          <a:srcRect/>
          <a:stretch>
            <a:fillRect/>
          </a:stretch>
        </p:blipFill>
        <p:spPr>
          <a:xfrm>
            <a:off x="16418708" y="0"/>
            <a:ext cx="1869292" cy="1869292"/>
          </a:xfrm>
          <a:prstGeom prst="rect">
            <a:avLst/>
          </a:prstGeom>
        </p:spPr>
      </p:pic>
      <p:pic>
        <p:nvPicPr>
          <p:cNvPr id="5" name="Picture 5"/>
          <p:cNvPicPr>
            <a:picLocks noChangeAspect="1"/>
          </p:cNvPicPr>
          <p:nvPr/>
        </p:nvPicPr>
        <p:blipFill>
          <a:blip r:embed="rId7"/>
          <a:srcRect/>
          <a:stretch>
            <a:fillRect/>
          </a:stretch>
        </p:blipFill>
        <p:spPr>
          <a:xfrm>
            <a:off x="7870030" y="9245916"/>
            <a:ext cx="3710720" cy="779251"/>
          </a:xfrm>
          <a:prstGeom prst="rect">
            <a:avLst/>
          </a:prstGeom>
        </p:spPr>
      </p:pic>
      <p:pic>
        <p:nvPicPr>
          <p:cNvPr id="6" name="Picture 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9614497">
            <a:off x="17215841" y="8047725"/>
            <a:ext cx="4352147" cy="4346443"/>
          </a:xfrm>
          <a:prstGeom prst="rect">
            <a:avLst/>
          </a:prstGeom>
        </p:spPr>
      </p:pic>
      <p:grpSp>
        <p:nvGrpSpPr>
          <p:cNvPr id="10" name="Group 10"/>
          <p:cNvGrpSpPr/>
          <p:nvPr/>
        </p:nvGrpSpPr>
        <p:grpSpPr>
          <a:xfrm>
            <a:off x="7141527" y="1552899"/>
            <a:ext cx="9929291" cy="7127095"/>
            <a:chOff x="-2173367" y="111913"/>
            <a:chExt cx="12953078" cy="9007617"/>
          </a:xfrm>
        </p:grpSpPr>
        <p:sp>
          <p:nvSpPr>
            <p:cNvPr id="11" name="TextBox 11"/>
            <p:cNvSpPr txBox="1"/>
            <p:nvPr/>
          </p:nvSpPr>
          <p:spPr>
            <a:xfrm>
              <a:off x="-2173367" y="6980112"/>
              <a:ext cx="12953078" cy="2139418"/>
            </a:xfrm>
            <a:prstGeom prst="rect">
              <a:avLst/>
            </a:prstGeom>
          </p:spPr>
          <p:txBody>
            <a:bodyPr wrap="square" lIns="0" tIns="0" rIns="0" bIns="0" rtlCol="0" anchor="t">
              <a:spAutoFit/>
            </a:bodyPr>
            <a:lstStyle/>
            <a:p>
              <a:pPr algn="just" rtl="0" fontAlgn="base">
                <a:buFont typeface="Arial" panose="020B0604020202020204" pitchFamily="34" charset="0"/>
                <a:buChar char="•"/>
              </a:pPr>
              <a:r>
                <a:rPr lang="ro-RO" sz="2200" b="1" i="0" dirty="0">
                  <a:solidFill>
                    <a:srgbClr val="000000"/>
                  </a:solidFill>
                  <a:effectLst/>
                  <a:latin typeface="Georgia" panose="02040502050405020303" pitchFamily="18" charset="0"/>
                </a:rPr>
                <a:t>Întreprinderile sociale hibride: </a:t>
              </a:r>
              <a:r>
                <a:rPr lang="ro-RO" sz="2200" i="0" dirty="0">
                  <a:solidFill>
                    <a:srgbClr val="000000"/>
                  </a:solidFill>
                  <a:effectLst/>
                  <a:latin typeface="Georgia" panose="02040502050405020303" pitchFamily="18" charset="0"/>
                </a:rPr>
                <a:t>Sunt organizații non-profit care doresc să genereze venituri, prin estomparea granițelor dintre sectorul non-profit și cel lucrativ, cu scopul de a susține inițiative cu obiective sociale sau comunitare. Structurile acestor organizații pot varia în funcție de gradul de prioritate al inițiativelor lor. </a:t>
              </a:r>
              <a:endParaRPr kumimoji="0" lang="en-US" sz="2200" b="0" i="0" u="none" strike="noStrike" kern="1200" cap="none" spc="-36" normalizeH="0" baseline="0" noProof="0" dirty="0">
                <a:ln>
                  <a:noFill/>
                </a:ln>
                <a:solidFill>
                  <a:srgbClr val="000000"/>
                </a:solidFill>
                <a:effectLst/>
                <a:uLnTx/>
                <a:uFillTx/>
                <a:latin typeface="Georgia" panose="02040502050405020303" pitchFamily="18" charset="0"/>
              </a:endParaRPr>
            </a:p>
          </p:txBody>
        </p:sp>
        <p:sp>
          <p:nvSpPr>
            <p:cNvPr id="12" name="TextBox 12"/>
            <p:cNvSpPr txBox="1"/>
            <p:nvPr/>
          </p:nvSpPr>
          <p:spPr>
            <a:xfrm>
              <a:off x="2141506" y="3517999"/>
              <a:ext cx="8517618" cy="2995185"/>
            </a:xfrm>
            <a:prstGeom prst="rect">
              <a:avLst/>
            </a:prstGeom>
          </p:spPr>
          <p:txBody>
            <a:bodyPr wrap="square" lIns="0" tIns="0" rIns="0" bIns="0" rtlCol="0" anchor="t">
              <a:spAutoFit/>
            </a:bodyPr>
            <a:lstStyle/>
            <a:p>
              <a:pPr algn="just" rtl="0" fontAlgn="base">
                <a:buFont typeface="Arial" panose="020B0604020202020204" pitchFamily="34" charset="0"/>
                <a:buChar char="•"/>
              </a:pPr>
              <a:r>
                <a:rPr lang="ro-RO" sz="2200" b="1" i="0" dirty="0">
                  <a:solidFill>
                    <a:srgbClr val="000000"/>
                  </a:solidFill>
                  <a:effectLst/>
                  <a:latin typeface="Georgia" panose="02040502050405020303" pitchFamily="18" charset="0"/>
                </a:rPr>
                <a:t>Întreprinderile sociale cu scop lucrativ</a:t>
              </a:r>
              <a:r>
                <a:rPr lang="en-US" sz="2200" b="1" i="0" dirty="0">
                  <a:solidFill>
                    <a:srgbClr val="000000"/>
                  </a:solidFill>
                  <a:effectLst/>
                  <a:latin typeface="Georgia" panose="02040502050405020303" pitchFamily="18" charset="0"/>
                </a:rPr>
                <a:t>:</a:t>
              </a:r>
              <a:r>
                <a:rPr lang="en-US" sz="2200" b="0" i="0" dirty="0">
                  <a:solidFill>
                    <a:srgbClr val="000000"/>
                  </a:solidFill>
                  <a:effectLst/>
                  <a:latin typeface="Georgia" panose="02040502050405020303" pitchFamily="18" charset="0"/>
                </a:rPr>
                <a:t> </a:t>
              </a:r>
              <a:r>
                <a:rPr lang="ro-RO" sz="2200" b="0" i="0" dirty="0">
                  <a:solidFill>
                    <a:srgbClr val="000000"/>
                  </a:solidFill>
                  <a:effectLst/>
                  <a:latin typeface="Georgia" panose="02040502050405020303" pitchFamily="18" charset="0"/>
                </a:rPr>
                <a:t>Acestea se concentrează pe obținerea de venituri, dar cu scopul de a produce un impac</a:t>
              </a:r>
              <a:r>
                <a:rPr lang="ro-RO" sz="2200" dirty="0">
                  <a:solidFill>
                    <a:srgbClr val="000000"/>
                  </a:solidFill>
                  <a:latin typeface="Georgia" panose="02040502050405020303" pitchFamily="18" charset="0"/>
                </a:rPr>
                <a:t>t sau de a rezolva o problemă socială. Inițiativele de antreprenorial social diferă de afacerile tradiționale prin faptul că urmăresc mai degrabă dezvoltarea activității sociale decât creșterea profitului. </a:t>
              </a:r>
              <a:endParaRPr lang="en-US" sz="2200" b="0" i="0" dirty="0">
                <a:solidFill>
                  <a:srgbClr val="000000"/>
                </a:solidFill>
                <a:effectLst/>
                <a:latin typeface="Georgia" panose="02040502050405020303" pitchFamily="18" charset="0"/>
              </a:endParaRPr>
            </a:p>
          </p:txBody>
        </p:sp>
        <p:sp>
          <p:nvSpPr>
            <p:cNvPr id="13" name="TextBox 13"/>
            <p:cNvSpPr txBox="1"/>
            <p:nvPr/>
          </p:nvSpPr>
          <p:spPr>
            <a:xfrm>
              <a:off x="-2173367" y="111913"/>
              <a:ext cx="10261821" cy="2995185"/>
            </a:xfrm>
            <a:prstGeom prst="rect">
              <a:avLst/>
            </a:prstGeom>
          </p:spPr>
          <p:txBody>
            <a:bodyPr wrap="square" lIns="0" tIns="0" rIns="0" bIns="0" rtlCol="0" anchor="t">
              <a:spAutoFit/>
            </a:bodyPr>
            <a:lstStyle/>
            <a:p>
              <a:pPr algn="just" rtl="0" fontAlgn="base">
                <a:buFont typeface="Arial" panose="020B0604020202020204" pitchFamily="34" charset="0"/>
                <a:buChar char="•"/>
              </a:pPr>
              <a:r>
                <a:rPr lang="ro-RO" sz="2200" b="1" i="0" dirty="0">
                  <a:solidFill>
                    <a:srgbClr val="000000"/>
                  </a:solidFill>
                  <a:effectLst/>
                  <a:latin typeface="Georgia" panose="02040502050405020303" pitchFamily="18" charset="0"/>
                </a:rPr>
                <a:t>Organizațiile sociale </a:t>
              </a:r>
              <a:r>
                <a:rPr lang="ro-RO" sz="2200" b="1" dirty="0">
                  <a:solidFill>
                    <a:srgbClr val="000000"/>
                  </a:solidFill>
                  <a:latin typeface="Georgia" panose="02040502050405020303" pitchFamily="18" charset="0"/>
                </a:rPr>
                <a:t>non-profit</a:t>
              </a:r>
              <a:r>
                <a:rPr lang="en-US" sz="2200" b="1" i="0" dirty="0">
                  <a:solidFill>
                    <a:srgbClr val="000000"/>
                  </a:solidFill>
                  <a:effectLst/>
                  <a:latin typeface="Georgia" panose="02040502050405020303" pitchFamily="18" charset="0"/>
                </a:rPr>
                <a:t>:</a:t>
              </a:r>
              <a:r>
                <a:rPr lang="en-US" sz="2200" b="0" i="0" dirty="0">
                  <a:solidFill>
                    <a:srgbClr val="000000"/>
                  </a:solidFill>
                  <a:effectLst/>
                  <a:latin typeface="Georgia" panose="02040502050405020303" pitchFamily="18" charset="0"/>
                </a:rPr>
                <a:t> </a:t>
              </a:r>
              <a:r>
                <a:rPr lang="ro-RO" sz="2200" dirty="0">
                  <a:solidFill>
                    <a:srgbClr val="000000"/>
                  </a:solidFill>
                  <a:latin typeface="Georgia" panose="02040502050405020303" pitchFamily="18" charset="0"/>
                </a:rPr>
                <a:t>Sunt organizații care nu au ca obiectiv obținerea de venituri și care își folosesc toate resursele disponibile într-un mod inovator pentru a răspunde nevoilor și provocărilor sociale. Sunt necesare finanțări externe pentru ca acestea să funcționeze, dar sunt adesea reciproc avantajoase, deoarece finanțatorii și investitorii pot avea un interes personal în succesul organizațiilor. </a:t>
              </a:r>
            </a:p>
          </p:txBody>
        </p:sp>
      </p:grpSp>
      <p:sp>
        <p:nvSpPr>
          <p:cNvPr id="28" name="TextBox 27">
            <a:extLst>
              <a:ext uri="{FF2B5EF4-FFF2-40B4-BE49-F238E27FC236}">
                <a16:creationId xmlns:a16="http://schemas.microsoft.com/office/drawing/2014/main" id="{5DB6141A-CFBC-CA14-6293-F1EE5C80ECF7}"/>
              </a:ext>
            </a:extLst>
          </p:cNvPr>
          <p:cNvSpPr txBox="1"/>
          <p:nvPr/>
        </p:nvSpPr>
        <p:spPr>
          <a:xfrm>
            <a:off x="-322943" y="9024648"/>
            <a:ext cx="15000514" cy="369332"/>
          </a:xfrm>
          <a:prstGeom prst="rect">
            <a:avLst/>
          </a:prstGeom>
          <a:noFill/>
        </p:spPr>
        <p:txBody>
          <a:bodyPr wrap="square">
            <a:spAutoFit/>
          </a:bodyPr>
          <a:lstStyle/>
          <a:p>
            <a:endParaRPr lang="bg-BG" dirty="0">
              <a:latin typeface="Georgia" panose="02040502050405020303" pitchFamily="18" charset="0"/>
            </a:endParaRPr>
          </a:p>
        </p:txBody>
      </p:sp>
      <p:sp>
        <p:nvSpPr>
          <p:cNvPr id="30" name="TextBox 29">
            <a:extLst>
              <a:ext uri="{FF2B5EF4-FFF2-40B4-BE49-F238E27FC236}">
                <a16:creationId xmlns:a16="http://schemas.microsoft.com/office/drawing/2014/main" id="{FB4D49CA-C293-43E0-0490-994EB3BE855E}"/>
              </a:ext>
            </a:extLst>
          </p:cNvPr>
          <p:cNvSpPr txBox="1"/>
          <p:nvPr/>
        </p:nvSpPr>
        <p:spPr>
          <a:xfrm>
            <a:off x="-322943" y="9024648"/>
            <a:ext cx="15000514" cy="369332"/>
          </a:xfrm>
          <a:prstGeom prst="rect">
            <a:avLst/>
          </a:prstGeom>
          <a:noFill/>
        </p:spPr>
        <p:txBody>
          <a:bodyPr wrap="square">
            <a:spAutoFit/>
          </a:bodyPr>
          <a:lstStyle/>
          <a:p>
            <a:endParaRPr lang="bg-BG" dirty="0">
              <a:latin typeface="Georgia" panose="02040502050405020303" pitchFamily="18" charset="0"/>
            </a:endParaRPr>
          </a:p>
        </p:txBody>
      </p:sp>
      <p:pic>
        <p:nvPicPr>
          <p:cNvPr id="33" name="Picture 2">
            <a:extLst>
              <a:ext uri="{FF2B5EF4-FFF2-40B4-BE49-F238E27FC236}">
                <a16:creationId xmlns:a16="http://schemas.microsoft.com/office/drawing/2014/main" id="{89FF80C1-B135-3BEF-9EFF-A77C39799DD3}"/>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6200000">
            <a:off x="2306480" y="4823733"/>
            <a:ext cx="7775659" cy="1894433"/>
          </a:xfrm>
          <a:prstGeom prst="rect">
            <a:avLst/>
          </a:prstGeom>
        </p:spPr>
      </p:pic>
      <p:pic>
        <p:nvPicPr>
          <p:cNvPr id="34" name="Picture 24">
            <a:extLst>
              <a:ext uri="{FF2B5EF4-FFF2-40B4-BE49-F238E27FC236}">
                <a16:creationId xmlns:a16="http://schemas.microsoft.com/office/drawing/2014/main" id="{17144614-8A5E-E062-10BF-D6D307E76364}"/>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5350994" y="2115526"/>
            <a:ext cx="1719824" cy="1425304"/>
          </a:xfrm>
          <a:prstGeom prst="rect">
            <a:avLst/>
          </a:prstGeom>
        </p:spPr>
      </p:pic>
      <p:pic>
        <p:nvPicPr>
          <p:cNvPr id="35" name="Picture 14">
            <a:extLst>
              <a:ext uri="{FF2B5EF4-FFF2-40B4-BE49-F238E27FC236}">
                <a16:creationId xmlns:a16="http://schemas.microsoft.com/office/drawing/2014/main" id="{68C072AB-4E27-8D74-1258-00A8B3806B03}"/>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7719604" y="4511682"/>
            <a:ext cx="2419928" cy="1737948"/>
          </a:xfrm>
          <a:prstGeom prst="rect">
            <a:avLst/>
          </a:prstGeom>
        </p:spPr>
      </p:pic>
      <p:pic>
        <p:nvPicPr>
          <p:cNvPr id="37" name="Picture 36">
            <a:extLst>
              <a:ext uri="{FF2B5EF4-FFF2-40B4-BE49-F238E27FC236}">
                <a16:creationId xmlns:a16="http://schemas.microsoft.com/office/drawing/2014/main" id="{69BBF436-0E67-4751-33B5-7629B619E5A2}"/>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8639" y="2663581"/>
            <a:ext cx="5917542" cy="5992028"/>
          </a:xfrm>
          <a:prstGeom prst="rect">
            <a:avLst/>
          </a:prstGeom>
        </p:spPr>
      </p:pic>
      <p:sp>
        <p:nvSpPr>
          <p:cNvPr id="7" name="TextBox 18">
            <a:extLst>
              <a:ext uri="{FF2B5EF4-FFF2-40B4-BE49-F238E27FC236}">
                <a16:creationId xmlns:a16="http://schemas.microsoft.com/office/drawing/2014/main" id="{089859AB-EBF9-B59E-A981-E808BBA89D69}"/>
              </a:ext>
            </a:extLst>
          </p:cNvPr>
          <p:cNvSpPr txBox="1"/>
          <p:nvPr/>
        </p:nvSpPr>
        <p:spPr>
          <a:xfrm>
            <a:off x="2400300" y="524059"/>
            <a:ext cx="13487400" cy="1402243"/>
          </a:xfrm>
          <a:prstGeom prst="rect">
            <a:avLst/>
          </a:prstGeom>
        </p:spPr>
        <p:txBody>
          <a:bodyPr wrap="square" lIns="0" tIns="0" rIns="0" bIns="0" rtlCol="0" anchor="t">
            <a:spAutoFit/>
          </a:bodyPr>
          <a:lstStyle/>
          <a:p>
            <a:pPr algn="ctr">
              <a:lnSpc>
                <a:spcPts val="5449"/>
              </a:lnSpc>
            </a:pPr>
            <a:r>
              <a:rPr lang="ro-RO" sz="5400" b="1" dirty="0">
                <a:solidFill>
                  <a:srgbClr val="000000"/>
                </a:solidFill>
                <a:latin typeface="Georgia" panose="02040502050405020303" pitchFamily="18" charset="0"/>
              </a:rPr>
              <a:t>2. Tipuri de modele organizaționale</a:t>
            </a:r>
            <a:endParaRPr lang="en-US" sz="5400" b="1" dirty="0">
              <a:solidFill>
                <a:srgbClr val="000000"/>
              </a:solidFill>
              <a:latin typeface="Georgia" panose="02040502050405020303" pitchFamily="18" charset="0"/>
            </a:endParaRPr>
          </a:p>
          <a:p>
            <a:pPr algn="ctr">
              <a:lnSpc>
                <a:spcPts val="5449"/>
              </a:lnSpc>
            </a:pPr>
            <a:endParaRPr lang="en-US" sz="5400" b="1" dirty="0">
              <a:solidFill>
                <a:srgbClr val="000000"/>
              </a:solidFill>
              <a:latin typeface="Georgia" panose="02040502050405020303" pitchFamily="18" charset="0"/>
            </a:endParaRPr>
          </a:p>
        </p:txBody>
      </p:sp>
    </p:spTree>
    <p:extLst>
      <p:ext uri="{BB962C8B-B14F-4D97-AF65-F5344CB8AC3E}">
        <p14:creationId xmlns:p14="http://schemas.microsoft.com/office/powerpoint/2010/main" val="12590142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96164">
            <a:off x="-5974143" y="8370333"/>
            <a:ext cx="10675280" cy="1137869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36636">
            <a:off x="0" y="-2006961"/>
            <a:ext cx="3334026" cy="3588482"/>
          </a:xfrm>
          <a:prstGeom prst="rect">
            <a:avLst/>
          </a:prstGeom>
        </p:spPr>
      </p:pic>
      <p:pic>
        <p:nvPicPr>
          <p:cNvPr id="4" name="Picture 4"/>
          <p:cNvPicPr>
            <a:picLocks noChangeAspect="1"/>
          </p:cNvPicPr>
          <p:nvPr/>
        </p:nvPicPr>
        <p:blipFill>
          <a:blip r:embed="rId6"/>
          <a:srcRect/>
          <a:stretch>
            <a:fillRect/>
          </a:stretch>
        </p:blipFill>
        <p:spPr>
          <a:xfrm>
            <a:off x="16418708" y="0"/>
            <a:ext cx="1869292" cy="1869292"/>
          </a:xfrm>
          <a:prstGeom prst="rect">
            <a:avLst/>
          </a:prstGeom>
        </p:spPr>
      </p:pic>
      <p:pic>
        <p:nvPicPr>
          <p:cNvPr id="5" name="Picture 5"/>
          <p:cNvPicPr>
            <a:picLocks noChangeAspect="1"/>
          </p:cNvPicPr>
          <p:nvPr/>
        </p:nvPicPr>
        <p:blipFill>
          <a:blip r:embed="rId7"/>
          <a:srcRect/>
          <a:stretch>
            <a:fillRect/>
          </a:stretch>
        </p:blipFill>
        <p:spPr>
          <a:xfrm>
            <a:off x="7870030" y="9245916"/>
            <a:ext cx="3710720" cy="779251"/>
          </a:xfrm>
          <a:prstGeom prst="rect">
            <a:avLst/>
          </a:prstGeom>
        </p:spPr>
      </p:pic>
      <p:pic>
        <p:nvPicPr>
          <p:cNvPr id="6" name="Picture 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9614497">
            <a:off x="17215841" y="8047725"/>
            <a:ext cx="4352147" cy="4346443"/>
          </a:xfrm>
          <a:prstGeom prst="rect">
            <a:avLst/>
          </a:prstGeom>
        </p:spPr>
      </p:pic>
      <p:sp>
        <p:nvSpPr>
          <p:cNvPr id="14" name="TextBox 14"/>
          <p:cNvSpPr txBox="1"/>
          <p:nvPr/>
        </p:nvSpPr>
        <p:spPr>
          <a:xfrm>
            <a:off x="2791810" y="3377158"/>
            <a:ext cx="7229286" cy="2142318"/>
          </a:xfrm>
          <a:prstGeom prst="rect">
            <a:avLst/>
          </a:prstGeom>
        </p:spPr>
        <p:txBody>
          <a:bodyPr wrap="square" lIns="0" tIns="0" rIns="0" bIns="0" rtlCol="0" anchor="t">
            <a:spAutoFit/>
          </a:bodyPr>
          <a:lstStyle/>
          <a:p>
            <a:pPr algn="just">
              <a:lnSpc>
                <a:spcPts val="3359"/>
              </a:lnSpc>
            </a:pPr>
            <a:r>
              <a:rPr lang="ro-RO" sz="2400" spc="-36" dirty="0">
                <a:solidFill>
                  <a:srgbClr val="000000"/>
                </a:solidFill>
                <a:latin typeface="Georgia" panose="02040502050405020303" pitchFamily="18" charset="0"/>
              </a:rPr>
              <a:t>Pe măsură ce antreprenorii sociali se angajează să își transforme ideile în realități de succes, ei trec adesea prin componentele de mai jos. Fiecare dintre acestea se referă la diferite resurse, obstacole sau etape pe care un antreprenor social trebuie să le aibă în vedere.</a:t>
            </a:r>
            <a:endParaRPr lang="en-US" sz="2400" spc="-36" dirty="0">
              <a:solidFill>
                <a:srgbClr val="000000"/>
              </a:solidFill>
              <a:latin typeface="Georgia" panose="02040502050405020303" pitchFamily="18" charset="0"/>
            </a:endParaRPr>
          </a:p>
        </p:txBody>
      </p:sp>
      <p:pic>
        <p:nvPicPr>
          <p:cNvPr id="21" name="Picture 20">
            <a:extLst>
              <a:ext uri="{FF2B5EF4-FFF2-40B4-BE49-F238E27FC236}">
                <a16:creationId xmlns:a16="http://schemas.microsoft.com/office/drawing/2014/main" id="{DF4B4C11-2CFF-2421-59E6-8DEA9B1C96D9}"/>
              </a:ext>
            </a:extLst>
          </p:cNvPr>
          <p:cNvPicPr>
            <a:picLocks noChangeAspect="1"/>
          </p:cNvPicPr>
          <p:nvPr/>
        </p:nvPicPr>
        <p:blipFill>
          <a:blip r:embed="rId10"/>
          <a:stretch>
            <a:fillRect/>
          </a:stretch>
        </p:blipFill>
        <p:spPr>
          <a:xfrm>
            <a:off x="1538287" y="5871508"/>
            <a:ext cx="15211425" cy="2638425"/>
          </a:xfrm>
          <a:prstGeom prst="rect">
            <a:avLst/>
          </a:prstGeom>
        </p:spPr>
      </p:pic>
      <p:pic>
        <p:nvPicPr>
          <p:cNvPr id="22" name="Picture 23">
            <a:extLst>
              <a:ext uri="{FF2B5EF4-FFF2-40B4-BE49-F238E27FC236}">
                <a16:creationId xmlns:a16="http://schemas.microsoft.com/office/drawing/2014/main" id="{EC846BC4-3F27-6812-3155-880C1D4E9B5A}"/>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0972800" y="2512013"/>
            <a:ext cx="3338103" cy="3267167"/>
          </a:xfrm>
          <a:prstGeom prst="rect">
            <a:avLst/>
          </a:prstGeom>
        </p:spPr>
      </p:pic>
      <p:sp>
        <p:nvSpPr>
          <p:cNvPr id="7" name="TextBox 9">
            <a:extLst>
              <a:ext uri="{FF2B5EF4-FFF2-40B4-BE49-F238E27FC236}">
                <a16:creationId xmlns:a16="http://schemas.microsoft.com/office/drawing/2014/main" id="{FE337387-609C-3BFE-663D-4C07D5D7679E}"/>
              </a:ext>
            </a:extLst>
          </p:cNvPr>
          <p:cNvSpPr txBox="1"/>
          <p:nvPr/>
        </p:nvSpPr>
        <p:spPr>
          <a:xfrm>
            <a:off x="2791810" y="1233917"/>
            <a:ext cx="12704378" cy="692497"/>
          </a:xfrm>
          <a:prstGeom prst="rect">
            <a:avLst/>
          </a:prstGeom>
        </p:spPr>
        <p:txBody>
          <a:bodyPr wrap="square" lIns="0" tIns="0" rIns="0" bIns="0" rtlCol="0" anchor="t">
            <a:spAutoFit/>
          </a:bodyPr>
          <a:lstStyle/>
          <a:p>
            <a:pPr algn="ctr">
              <a:lnSpc>
                <a:spcPts val="5449"/>
              </a:lnSpc>
            </a:pPr>
            <a:r>
              <a:rPr lang="bg-BG" sz="5400" b="1" dirty="0">
                <a:solidFill>
                  <a:srgbClr val="000000"/>
                </a:solidFill>
                <a:latin typeface="Georgia" panose="02040502050405020303" pitchFamily="18" charset="0"/>
              </a:rPr>
              <a:t>3</a:t>
            </a:r>
            <a:r>
              <a:rPr lang="ro-RO" sz="5400" b="1" dirty="0">
                <a:solidFill>
                  <a:srgbClr val="000000"/>
                </a:solidFill>
                <a:latin typeface="Georgia" panose="02040502050405020303" pitchFamily="18" charset="0"/>
              </a:rPr>
              <a:t>. Cei 6 P ai întreprinderilor sociale</a:t>
            </a:r>
            <a:endParaRPr lang="en-US" sz="5400" b="1" dirty="0">
              <a:solidFill>
                <a:srgbClr val="000000"/>
              </a:solidFill>
              <a:latin typeface="Georgia" panose="02040502050405020303" pitchFamily="18" charset="0"/>
            </a:endParaRPr>
          </a:p>
        </p:txBody>
      </p:sp>
    </p:spTree>
    <p:extLst>
      <p:ext uri="{BB962C8B-B14F-4D97-AF65-F5344CB8AC3E}">
        <p14:creationId xmlns:p14="http://schemas.microsoft.com/office/powerpoint/2010/main" val="28882190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0770731" y="4768328"/>
            <a:ext cx="7775659" cy="1894433"/>
          </a:xfrm>
          <a:prstGeom prst="rect">
            <a:avLst/>
          </a:prstGeom>
        </p:spPr>
      </p:pic>
      <p:grpSp>
        <p:nvGrpSpPr>
          <p:cNvPr id="4" name="Group 4"/>
          <p:cNvGrpSpPr/>
          <p:nvPr/>
        </p:nvGrpSpPr>
        <p:grpSpPr>
          <a:xfrm>
            <a:off x="14658560" y="2060782"/>
            <a:ext cx="657082" cy="657082"/>
            <a:chOff x="0" y="0"/>
            <a:chExt cx="812800" cy="812800"/>
          </a:xfrm>
        </p:grpSpPr>
        <p:sp>
          <p:nvSpPr>
            <p:cNvPr id="5" name="Freeform 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4989E"/>
            </a:solidFill>
          </p:spPr>
          <p:txBody>
            <a:bodyPr/>
            <a:lstStyle/>
            <a:p>
              <a:endParaRPr lang="ro-RO"/>
            </a:p>
          </p:txBody>
        </p:sp>
        <p:sp>
          <p:nvSpPr>
            <p:cNvPr id="6" name="TextBox 6"/>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13665800" y="3547556"/>
            <a:ext cx="657082" cy="657082"/>
            <a:chOff x="0" y="0"/>
            <a:chExt cx="812800" cy="812800"/>
          </a:xfrm>
        </p:grpSpPr>
        <p:sp>
          <p:nvSpPr>
            <p:cNvPr id="8" name="Freeform 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0E9E5"/>
            </a:solidFill>
          </p:spPr>
          <p:txBody>
            <a:bodyPr/>
            <a:lstStyle/>
            <a:p>
              <a:endParaRPr lang="ro-RO"/>
            </a:p>
          </p:txBody>
        </p:sp>
        <p:sp>
          <p:nvSpPr>
            <p:cNvPr id="9" name="TextBox 9"/>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0" name="Group 10"/>
          <p:cNvGrpSpPr/>
          <p:nvPr/>
        </p:nvGrpSpPr>
        <p:grpSpPr>
          <a:xfrm>
            <a:off x="13382803" y="5303960"/>
            <a:ext cx="657082" cy="657082"/>
            <a:chOff x="0" y="0"/>
            <a:chExt cx="812800" cy="812800"/>
          </a:xfrm>
        </p:grpSpPr>
        <p:sp>
          <p:nvSpPr>
            <p:cNvPr id="11" name="Freeform 1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43A44"/>
            </a:solidFill>
          </p:spPr>
          <p:txBody>
            <a:bodyPr/>
            <a:lstStyle/>
            <a:p>
              <a:endParaRPr lang="ro-RO"/>
            </a:p>
          </p:txBody>
        </p:sp>
        <p:sp>
          <p:nvSpPr>
            <p:cNvPr id="12" name="TextBox 12"/>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3" name="Group 13"/>
          <p:cNvGrpSpPr/>
          <p:nvPr/>
        </p:nvGrpSpPr>
        <p:grpSpPr>
          <a:xfrm>
            <a:off x="13752257" y="7056417"/>
            <a:ext cx="657082" cy="657082"/>
            <a:chOff x="0" y="0"/>
            <a:chExt cx="812800" cy="812800"/>
          </a:xfrm>
        </p:grpSpPr>
        <p:sp>
          <p:nvSpPr>
            <p:cNvPr id="14" name="Freeform 1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535454"/>
            </a:solidFill>
          </p:spPr>
          <p:txBody>
            <a:bodyPr/>
            <a:lstStyle/>
            <a:p>
              <a:endParaRPr lang="ro-RO"/>
            </a:p>
          </p:txBody>
        </p:sp>
        <p:sp>
          <p:nvSpPr>
            <p:cNvPr id="15" name="TextBox 15"/>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6" name="Group 16"/>
          <p:cNvGrpSpPr/>
          <p:nvPr/>
        </p:nvGrpSpPr>
        <p:grpSpPr>
          <a:xfrm>
            <a:off x="14658560" y="8705205"/>
            <a:ext cx="657082" cy="657082"/>
            <a:chOff x="0" y="0"/>
            <a:chExt cx="812800" cy="812800"/>
          </a:xfrm>
        </p:grpSpPr>
        <p:sp>
          <p:nvSpPr>
            <p:cNvPr id="17" name="Freeform 1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3B2A3"/>
            </a:solidFill>
          </p:spPr>
          <p:txBody>
            <a:bodyPr/>
            <a:lstStyle/>
            <a:p>
              <a:endParaRPr lang="ro-RO"/>
            </a:p>
          </p:txBody>
        </p:sp>
        <p:sp>
          <p:nvSpPr>
            <p:cNvPr id="18" name="TextBox 18"/>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pic>
        <p:nvPicPr>
          <p:cNvPr id="19" name="Picture 19"/>
          <p:cNvPicPr>
            <a:picLocks noChangeAspect="1"/>
          </p:cNvPicPr>
          <p:nvPr/>
        </p:nvPicPr>
        <p:blipFill>
          <a:blip r:embed="rId4"/>
          <a:srcRect/>
          <a:stretch>
            <a:fillRect/>
          </a:stretch>
        </p:blipFill>
        <p:spPr>
          <a:xfrm>
            <a:off x="16418708" y="0"/>
            <a:ext cx="1869292" cy="1869292"/>
          </a:xfrm>
          <a:prstGeom prst="rect">
            <a:avLst/>
          </a:prstGeom>
        </p:spPr>
      </p:pic>
      <p:grpSp>
        <p:nvGrpSpPr>
          <p:cNvPr id="20" name="Group 20"/>
          <p:cNvGrpSpPr/>
          <p:nvPr/>
        </p:nvGrpSpPr>
        <p:grpSpPr>
          <a:xfrm>
            <a:off x="14770557" y="3970317"/>
            <a:ext cx="3086100" cy="3086100"/>
            <a:chOff x="0" y="0"/>
            <a:chExt cx="812800" cy="812800"/>
          </a:xfrm>
        </p:grpSpPr>
        <p:sp>
          <p:nvSpPr>
            <p:cNvPr id="21" name="Freeform 21"/>
            <p:cNvSpPr/>
            <p:nvPr/>
          </p:nvSpPr>
          <p:spPr>
            <a:xfrm>
              <a:off x="0" y="0"/>
              <a:ext cx="812800" cy="812800"/>
            </a:xfrm>
            <a:custGeom>
              <a:avLst/>
              <a:gdLst/>
              <a:ahLst/>
              <a:cxnLst/>
              <a:rect l="l" t="t" r="r" b="b"/>
              <a:pathLst>
                <a:path w="812800" h="812800">
                  <a:moveTo>
                    <a:pt x="127941" y="0"/>
                  </a:moveTo>
                  <a:lnTo>
                    <a:pt x="684859" y="0"/>
                  </a:lnTo>
                  <a:cubicBezTo>
                    <a:pt x="718791" y="0"/>
                    <a:pt x="751333" y="13479"/>
                    <a:pt x="775327" y="37473"/>
                  </a:cubicBezTo>
                  <a:cubicBezTo>
                    <a:pt x="799321" y="61467"/>
                    <a:pt x="812800" y="94009"/>
                    <a:pt x="812800" y="127941"/>
                  </a:cubicBezTo>
                  <a:lnTo>
                    <a:pt x="812800" y="684859"/>
                  </a:lnTo>
                  <a:cubicBezTo>
                    <a:pt x="812800" y="718791"/>
                    <a:pt x="799321" y="751333"/>
                    <a:pt x="775327" y="775327"/>
                  </a:cubicBezTo>
                  <a:cubicBezTo>
                    <a:pt x="751333" y="799321"/>
                    <a:pt x="718791" y="812800"/>
                    <a:pt x="684859" y="812800"/>
                  </a:cubicBezTo>
                  <a:lnTo>
                    <a:pt x="127941" y="812800"/>
                  </a:lnTo>
                  <a:cubicBezTo>
                    <a:pt x="94009" y="812800"/>
                    <a:pt x="61467" y="799321"/>
                    <a:pt x="37473" y="775327"/>
                  </a:cubicBezTo>
                  <a:cubicBezTo>
                    <a:pt x="13479" y="751333"/>
                    <a:pt x="0" y="718791"/>
                    <a:pt x="0" y="684859"/>
                  </a:cubicBezTo>
                  <a:lnTo>
                    <a:pt x="0" y="127941"/>
                  </a:lnTo>
                  <a:cubicBezTo>
                    <a:pt x="0" y="94009"/>
                    <a:pt x="13479" y="61467"/>
                    <a:pt x="37473" y="37473"/>
                  </a:cubicBezTo>
                  <a:cubicBezTo>
                    <a:pt x="61467" y="13479"/>
                    <a:pt x="94009" y="0"/>
                    <a:pt x="127941" y="0"/>
                  </a:cubicBezTo>
                  <a:close/>
                </a:path>
              </a:pathLst>
            </a:custGeom>
            <a:solidFill>
              <a:srgbClr val="23B2A3"/>
            </a:solidFill>
          </p:spPr>
          <p:txBody>
            <a:bodyPr/>
            <a:lstStyle/>
            <a:p>
              <a:endParaRPr lang="ro-RO"/>
            </a:p>
          </p:txBody>
        </p:sp>
        <p:sp>
          <p:nvSpPr>
            <p:cNvPr id="22" name="TextBox 22"/>
            <p:cNvSpPr txBox="1"/>
            <p:nvPr/>
          </p:nvSpPr>
          <p:spPr>
            <a:xfrm>
              <a:off x="0" y="-76200"/>
              <a:ext cx="812800" cy="889000"/>
            </a:xfrm>
            <a:prstGeom prst="rect">
              <a:avLst/>
            </a:prstGeom>
          </p:spPr>
          <p:txBody>
            <a:bodyPr lIns="50800" tIns="50800" rIns="50800" bIns="50800" rtlCol="0" anchor="ctr"/>
            <a:lstStyle/>
            <a:p>
              <a:pPr algn="ctr">
                <a:lnSpc>
                  <a:spcPts val="4479"/>
                </a:lnSpc>
              </a:pPr>
              <a:r>
                <a:rPr lang="ro-RO" sz="2400" b="1" dirty="0">
                  <a:solidFill>
                    <a:srgbClr val="FEFEFE"/>
                  </a:solidFill>
                  <a:latin typeface="Georgia" panose="02040502050405020303" pitchFamily="18" charset="0"/>
                </a:rPr>
                <a:t>Antreprenoriatul social</a:t>
              </a:r>
              <a:endParaRPr lang="en-US" sz="2400" b="1" dirty="0">
                <a:solidFill>
                  <a:srgbClr val="FEFEFE"/>
                </a:solidFill>
                <a:latin typeface="Georgia" panose="02040502050405020303" pitchFamily="18" charset="0"/>
              </a:endParaRPr>
            </a:p>
          </p:txBody>
        </p:sp>
      </p:grpSp>
      <p:sp>
        <p:nvSpPr>
          <p:cNvPr id="28" name="TextBox 28"/>
          <p:cNvSpPr txBox="1"/>
          <p:nvPr/>
        </p:nvSpPr>
        <p:spPr>
          <a:xfrm>
            <a:off x="2410397" y="6687206"/>
            <a:ext cx="9972508" cy="2142318"/>
          </a:xfrm>
          <a:prstGeom prst="rect">
            <a:avLst/>
          </a:prstGeom>
        </p:spPr>
        <p:txBody>
          <a:bodyPr wrap="square" lIns="0" tIns="0" rIns="0" bIns="0" rtlCol="0" anchor="t">
            <a:spAutoFit/>
          </a:bodyPr>
          <a:lstStyle/>
          <a:p>
            <a:pPr algn="just">
              <a:lnSpc>
                <a:spcPts val="3359"/>
              </a:lnSpc>
            </a:pPr>
            <a:r>
              <a:rPr lang="en-US" sz="2400" b="1" spc="-36" dirty="0">
                <a:solidFill>
                  <a:srgbClr val="000000"/>
                </a:solidFill>
                <a:latin typeface="Georgia" panose="02040502050405020303" pitchFamily="18" charset="0"/>
              </a:rPr>
              <a:t>2. </a:t>
            </a:r>
            <a:r>
              <a:rPr lang="ro-RO" sz="2400" b="1" spc="-36" dirty="0">
                <a:solidFill>
                  <a:srgbClr val="000000"/>
                </a:solidFill>
                <a:latin typeface="Georgia" panose="02040502050405020303" pitchFamily="18" charset="0"/>
              </a:rPr>
              <a:t>Care este cea mai presantă problemă cu care se confruntă persoanele identificate anterior?</a:t>
            </a:r>
            <a:r>
              <a:rPr lang="en-US" sz="2400" b="1" spc="-36" dirty="0">
                <a:solidFill>
                  <a:srgbClr val="000000"/>
                </a:solidFill>
                <a:latin typeface="Georgia" panose="02040502050405020303" pitchFamily="18" charset="0"/>
              </a:rPr>
              <a:t> </a:t>
            </a:r>
            <a:r>
              <a:rPr lang="ro-RO" sz="2400" spc="-36" dirty="0">
                <a:solidFill>
                  <a:srgbClr val="000000"/>
                </a:solidFill>
                <a:latin typeface="Georgia" panose="02040502050405020303" pitchFamily="18" charset="0"/>
              </a:rPr>
              <a:t>Antreprenoriatul social încearcă să rezolve probleme specifice, motiv pentru care antreprenorul trebuie să identifice principala problemă a cărei rezolvare va produce un impact semnificativ.</a:t>
            </a:r>
            <a:endParaRPr lang="en-US" sz="2400" spc="-36" dirty="0">
              <a:solidFill>
                <a:srgbClr val="000000"/>
              </a:solidFill>
              <a:latin typeface="Georgia" panose="02040502050405020303" pitchFamily="18" charset="0"/>
            </a:endParaRPr>
          </a:p>
        </p:txBody>
      </p:sp>
      <p:sp>
        <p:nvSpPr>
          <p:cNvPr id="29" name="TextBox 29"/>
          <p:cNvSpPr txBox="1"/>
          <p:nvPr/>
        </p:nvSpPr>
        <p:spPr>
          <a:xfrm>
            <a:off x="2457481" y="4867677"/>
            <a:ext cx="9925424" cy="1291379"/>
          </a:xfrm>
          <a:prstGeom prst="rect">
            <a:avLst/>
          </a:prstGeom>
        </p:spPr>
        <p:txBody>
          <a:bodyPr wrap="square" lIns="0" tIns="0" rIns="0" bIns="0" rtlCol="0" anchor="t">
            <a:spAutoFit/>
          </a:bodyPr>
          <a:lstStyle/>
          <a:p>
            <a:pPr algn="just">
              <a:lnSpc>
                <a:spcPts val="3359"/>
              </a:lnSpc>
            </a:pPr>
            <a:r>
              <a:rPr lang="ro-RO" sz="2300" spc="-36" dirty="0">
                <a:solidFill>
                  <a:srgbClr val="000000"/>
                </a:solidFill>
                <a:latin typeface="Georgia" panose="02040502050405020303" pitchFamily="18" charset="0"/>
              </a:rPr>
              <a:t>Uneori, este vorba despre persoanele dintr-un areal geografic specific. Alteori, poate fi vorba despre persoane dintr-un anumit sector demografic (de exemplu, persoane cu venituri scăzute).</a:t>
            </a:r>
            <a:endParaRPr lang="en-US" sz="2300" spc="-36" dirty="0">
              <a:solidFill>
                <a:srgbClr val="000000"/>
              </a:solidFill>
              <a:latin typeface="Georgia" panose="02040502050405020303" pitchFamily="18" charset="0"/>
            </a:endParaRPr>
          </a:p>
        </p:txBody>
      </p:sp>
      <p:sp>
        <p:nvSpPr>
          <p:cNvPr id="30" name="TextBox 30"/>
          <p:cNvSpPr txBox="1"/>
          <p:nvPr/>
        </p:nvSpPr>
        <p:spPr>
          <a:xfrm>
            <a:off x="2410397" y="2959108"/>
            <a:ext cx="9972508" cy="1727396"/>
          </a:xfrm>
          <a:prstGeom prst="rect">
            <a:avLst/>
          </a:prstGeom>
        </p:spPr>
        <p:txBody>
          <a:bodyPr wrap="square" lIns="0" tIns="0" rIns="0" bIns="0" rtlCol="0" anchor="t">
            <a:spAutoFit/>
          </a:bodyPr>
          <a:lstStyle/>
          <a:p>
            <a:pPr algn="just">
              <a:lnSpc>
                <a:spcPts val="3359"/>
              </a:lnSpc>
            </a:pPr>
            <a:r>
              <a:rPr lang="en-US" sz="2400" b="1" spc="-36" dirty="0">
                <a:solidFill>
                  <a:srgbClr val="000000"/>
                </a:solidFill>
                <a:latin typeface="Georgia" panose="02040502050405020303" pitchFamily="18" charset="0"/>
              </a:rPr>
              <a:t>1. </a:t>
            </a:r>
            <a:r>
              <a:rPr lang="ro-RO" sz="2400" b="1" spc="-36" dirty="0">
                <a:solidFill>
                  <a:srgbClr val="000000"/>
                </a:solidFill>
                <a:latin typeface="Georgia" panose="02040502050405020303" pitchFamily="18" charset="0"/>
              </a:rPr>
              <a:t>Căror persoane li se adresează întreprinderea socială?</a:t>
            </a:r>
            <a:r>
              <a:rPr lang="en-US" sz="2400" b="1" spc="-36" dirty="0">
                <a:solidFill>
                  <a:srgbClr val="000000"/>
                </a:solidFill>
                <a:latin typeface="Georgia" panose="02040502050405020303" pitchFamily="18" charset="0"/>
              </a:rPr>
              <a:t> </a:t>
            </a:r>
            <a:r>
              <a:rPr lang="ro-RO" sz="2400" spc="-36" dirty="0">
                <a:solidFill>
                  <a:srgbClr val="000000"/>
                </a:solidFill>
                <a:latin typeface="Georgia" panose="02040502050405020303" pitchFamily="18" charset="0"/>
              </a:rPr>
              <a:t>Aceasta este prima întrebare la care orice antreprenor social trebuie să răspundă. Fără o viziune clară asupra grupului-țintă deservit, vor apărea dificultăți în definirea adecvată a scopului întreprinderii. </a:t>
            </a:r>
            <a:endParaRPr lang="en-US" sz="2400" spc="-36" dirty="0">
              <a:solidFill>
                <a:srgbClr val="000000"/>
              </a:solidFill>
              <a:latin typeface="Georgia" panose="02040502050405020303" pitchFamily="18" charset="0"/>
            </a:endParaRPr>
          </a:p>
        </p:txBody>
      </p:sp>
      <p:pic>
        <p:nvPicPr>
          <p:cNvPr id="32" name="Picture 32"/>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9632120">
            <a:off x="-4359519" y="-2644076"/>
            <a:ext cx="5721823" cy="5669807"/>
          </a:xfrm>
          <a:prstGeom prst="rect">
            <a:avLst/>
          </a:prstGeom>
        </p:spPr>
      </p:pic>
      <p:pic>
        <p:nvPicPr>
          <p:cNvPr id="33" name="Picture 33"/>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6603835">
            <a:off x="5191393" y="-10749108"/>
            <a:ext cx="11622266" cy="12388074"/>
          </a:xfrm>
          <a:prstGeom prst="rect">
            <a:avLst/>
          </a:prstGeom>
        </p:spPr>
      </p:pic>
      <p:pic>
        <p:nvPicPr>
          <p:cNvPr id="34" name="Picture 34"/>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0800000">
            <a:off x="15480240" y="8115777"/>
            <a:ext cx="3334026" cy="3588482"/>
          </a:xfrm>
          <a:prstGeom prst="rect">
            <a:avLst/>
          </a:prstGeom>
        </p:spPr>
      </p:pic>
      <p:pic>
        <p:nvPicPr>
          <p:cNvPr id="35" name="Picture 35"/>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10800000">
            <a:off x="-23442" y="-1710424"/>
            <a:ext cx="2556197" cy="2751289"/>
          </a:xfrm>
          <a:prstGeom prst="rect">
            <a:avLst/>
          </a:prstGeom>
        </p:spPr>
      </p:pic>
      <p:pic>
        <p:nvPicPr>
          <p:cNvPr id="37" name="Picture 37"/>
          <p:cNvPicPr>
            <a:picLocks noChangeAspect="1"/>
          </p:cNvPicPr>
          <p:nvPr/>
        </p:nvPicPr>
        <p:blipFill>
          <a:blip r:embed="rId13"/>
          <a:srcRect/>
          <a:stretch>
            <a:fillRect/>
          </a:stretch>
        </p:blipFill>
        <p:spPr>
          <a:xfrm>
            <a:off x="7555793" y="9357675"/>
            <a:ext cx="3710720" cy="779251"/>
          </a:xfrm>
          <a:prstGeom prst="rect">
            <a:avLst/>
          </a:prstGeom>
        </p:spPr>
      </p:pic>
      <p:pic>
        <p:nvPicPr>
          <p:cNvPr id="40" name="Picture 39">
            <a:extLst>
              <a:ext uri="{FF2B5EF4-FFF2-40B4-BE49-F238E27FC236}">
                <a16:creationId xmlns:a16="http://schemas.microsoft.com/office/drawing/2014/main" id="{F6FEE71A-968F-CE57-AD21-1AA026C28F93}"/>
              </a:ext>
            </a:extLst>
          </p:cNvPr>
          <p:cNvPicPr>
            <a:picLocks noChangeAspect="1"/>
          </p:cNvPicPr>
          <p:nvPr/>
        </p:nvPicPr>
        <p:blipFill>
          <a:blip r:embed="rId14"/>
          <a:stretch>
            <a:fillRect/>
          </a:stretch>
        </p:blipFill>
        <p:spPr>
          <a:xfrm>
            <a:off x="495330" y="3216331"/>
            <a:ext cx="1795462" cy="1507971"/>
          </a:xfrm>
          <a:prstGeom prst="rect">
            <a:avLst/>
          </a:prstGeom>
        </p:spPr>
      </p:pic>
      <p:pic>
        <p:nvPicPr>
          <p:cNvPr id="43" name="Picture 42">
            <a:extLst>
              <a:ext uri="{FF2B5EF4-FFF2-40B4-BE49-F238E27FC236}">
                <a16:creationId xmlns:a16="http://schemas.microsoft.com/office/drawing/2014/main" id="{9699AF83-E1D7-9037-921E-413EC32F6D66}"/>
              </a:ext>
            </a:extLst>
          </p:cNvPr>
          <p:cNvPicPr>
            <a:picLocks noChangeAspect="1"/>
          </p:cNvPicPr>
          <p:nvPr/>
        </p:nvPicPr>
        <p:blipFill>
          <a:blip r:embed="rId15"/>
          <a:stretch>
            <a:fillRect/>
          </a:stretch>
        </p:blipFill>
        <p:spPr>
          <a:xfrm>
            <a:off x="507633" y="6630972"/>
            <a:ext cx="1805242" cy="1507971"/>
          </a:xfrm>
          <a:prstGeom prst="rect">
            <a:avLst/>
          </a:prstGeom>
        </p:spPr>
      </p:pic>
      <p:sp>
        <p:nvSpPr>
          <p:cNvPr id="45" name="TextBox 44">
            <a:extLst>
              <a:ext uri="{FF2B5EF4-FFF2-40B4-BE49-F238E27FC236}">
                <a16:creationId xmlns:a16="http://schemas.microsoft.com/office/drawing/2014/main" id="{EA7ECD6F-C10E-1157-C220-83CD75CAADA3}"/>
              </a:ext>
            </a:extLst>
          </p:cNvPr>
          <p:cNvSpPr txBox="1"/>
          <p:nvPr/>
        </p:nvSpPr>
        <p:spPr>
          <a:xfrm>
            <a:off x="527298" y="3754872"/>
            <a:ext cx="1661742" cy="430887"/>
          </a:xfrm>
          <a:prstGeom prst="rect">
            <a:avLst/>
          </a:prstGeom>
          <a:noFill/>
        </p:spPr>
        <p:txBody>
          <a:bodyPr wrap="square">
            <a:spAutoFit/>
          </a:bodyPr>
          <a:lstStyle/>
          <a:p>
            <a:r>
              <a:rPr lang="ro-RO" sz="2200" b="1" dirty="0">
                <a:latin typeface="Georgia" panose="02040502050405020303" pitchFamily="18" charset="0"/>
                <a:cs typeface="Abhaya Libre Regular" panose="020B0604020202020204" charset="0"/>
              </a:rPr>
              <a:t>Persoane</a:t>
            </a:r>
            <a:endParaRPr lang="bg-BG" sz="2200" b="1" dirty="0">
              <a:latin typeface="Georgia" panose="02040502050405020303" pitchFamily="18" charset="0"/>
              <a:cs typeface="Abhaya Libre Regular" panose="020B0604020202020204" charset="0"/>
            </a:endParaRPr>
          </a:p>
        </p:txBody>
      </p:sp>
      <p:sp>
        <p:nvSpPr>
          <p:cNvPr id="51" name="TextBox 50">
            <a:extLst>
              <a:ext uri="{FF2B5EF4-FFF2-40B4-BE49-F238E27FC236}">
                <a16:creationId xmlns:a16="http://schemas.microsoft.com/office/drawing/2014/main" id="{640F6B91-D959-D8A9-23C4-E4BE4022682B}"/>
              </a:ext>
            </a:extLst>
          </p:cNvPr>
          <p:cNvSpPr txBox="1"/>
          <p:nvPr/>
        </p:nvSpPr>
        <p:spPr>
          <a:xfrm>
            <a:off x="503945" y="7154114"/>
            <a:ext cx="1653647" cy="430887"/>
          </a:xfrm>
          <a:prstGeom prst="rect">
            <a:avLst/>
          </a:prstGeom>
          <a:noFill/>
        </p:spPr>
        <p:txBody>
          <a:bodyPr wrap="square">
            <a:spAutoFit/>
          </a:bodyPr>
          <a:lstStyle/>
          <a:p>
            <a:r>
              <a:rPr lang="en-US" sz="2200" b="1" dirty="0">
                <a:latin typeface="Georgia" panose="02040502050405020303" pitchFamily="18" charset="0"/>
                <a:cs typeface="Abhaya Libre Regular" panose="020B0604020202020204" charset="0"/>
              </a:rPr>
              <a:t>Problem</a:t>
            </a:r>
            <a:r>
              <a:rPr lang="ro-RO" sz="2200" b="1" dirty="0">
                <a:latin typeface="Georgia" panose="02040502050405020303" pitchFamily="18" charset="0"/>
                <a:cs typeface="Abhaya Libre Regular" panose="020B0604020202020204" charset="0"/>
              </a:rPr>
              <a:t>ă</a:t>
            </a:r>
            <a:endParaRPr lang="en-US" sz="2200" b="1" dirty="0">
              <a:latin typeface="Georgia" panose="02040502050405020303" pitchFamily="18" charset="0"/>
              <a:cs typeface="Abhaya Libre Regular" panose="020B0604020202020204" charset="0"/>
            </a:endParaRPr>
          </a:p>
        </p:txBody>
      </p:sp>
      <p:pic>
        <p:nvPicPr>
          <p:cNvPr id="36" name="Picture 36"/>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9614497">
            <a:off x="-1147374" y="7574079"/>
            <a:ext cx="4352147" cy="4346443"/>
          </a:xfrm>
          <a:prstGeom prst="rect">
            <a:avLst/>
          </a:prstGeom>
        </p:spPr>
      </p:pic>
      <p:sp>
        <p:nvSpPr>
          <p:cNvPr id="3" name="TextBox 9">
            <a:extLst>
              <a:ext uri="{FF2B5EF4-FFF2-40B4-BE49-F238E27FC236}">
                <a16:creationId xmlns:a16="http://schemas.microsoft.com/office/drawing/2014/main" id="{99311355-8FFF-0FA5-524C-1728FD8C2641}"/>
              </a:ext>
            </a:extLst>
          </p:cNvPr>
          <p:cNvSpPr txBox="1"/>
          <p:nvPr/>
        </p:nvSpPr>
        <p:spPr>
          <a:xfrm>
            <a:off x="2791810" y="1233917"/>
            <a:ext cx="12704378" cy="692497"/>
          </a:xfrm>
          <a:prstGeom prst="rect">
            <a:avLst/>
          </a:prstGeom>
        </p:spPr>
        <p:txBody>
          <a:bodyPr wrap="square" lIns="0" tIns="0" rIns="0" bIns="0" rtlCol="0" anchor="t">
            <a:spAutoFit/>
          </a:bodyPr>
          <a:lstStyle/>
          <a:p>
            <a:pPr algn="ctr">
              <a:lnSpc>
                <a:spcPts val="5449"/>
              </a:lnSpc>
            </a:pPr>
            <a:r>
              <a:rPr lang="bg-BG" sz="5400" b="1" dirty="0">
                <a:solidFill>
                  <a:srgbClr val="000000"/>
                </a:solidFill>
                <a:latin typeface="Georgia" panose="02040502050405020303" pitchFamily="18" charset="0"/>
              </a:rPr>
              <a:t>3</a:t>
            </a:r>
            <a:r>
              <a:rPr lang="ro-RO" sz="5400" b="1" dirty="0">
                <a:solidFill>
                  <a:srgbClr val="000000"/>
                </a:solidFill>
                <a:latin typeface="Georgia" panose="02040502050405020303" pitchFamily="18" charset="0"/>
              </a:rPr>
              <a:t>. Cei 6 P ai întreprinderilor sociale</a:t>
            </a:r>
            <a:endParaRPr lang="en-US" sz="5400" b="1" dirty="0">
              <a:solidFill>
                <a:srgbClr val="000000"/>
              </a:solidFill>
              <a:latin typeface="Georgia" panose="02040502050405020303" pitchFamily="18" charset="0"/>
            </a:endParaRPr>
          </a:p>
        </p:txBody>
      </p:sp>
    </p:spTree>
    <p:extLst>
      <p:ext uri="{BB962C8B-B14F-4D97-AF65-F5344CB8AC3E}">
        <p14:creationId xmlns:p14="http://schemas.microsoft.com/office/powerpoint/2010/main" val="23404192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0770731" y="4768328"/>
            <a:ext cx="7775659" cy="1894433"/>
          </a:xfrm>
          <a:prstGeom prst="rect">
            <a:avLst/>
          </a:prstGeom>
        </p:spPr>
      </p:pic>
      <p:grpSp>
        <p:nvGrpSpPr>
          <p:cNvPr id="4" name="Group 4"/>
          <p:cNvGrpSpPr/>
          <p:nvPr/>
        </p:nvGrpSpPr>
        <p:grpSpPr>
          <a:xfrm>
            <a:off x="14658560" y="2060782"/>
            <a:ext cx="657082" cy="657082"/>
            <a:chOff x="0" y="0"/>
            <a:chExt cx="812800" cy="812800"/>
          </a:xfrm>
        </p:grpSpPr>
        <p:sp>
          <p:nvSpPr>
            <p:cNvPr id="5" name="Freeform 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4989E"/>
            </a:solidFill>
          </p:spPr>
          <p:txBody>
            <a:bodyPr/>
            <a:lstStyle/>
            <a:p>
              <a:endParaRPr lang="ro-RO"/>
            </a:p>
          </p:txBody>
        </p:sp>
        <p:sp>
          <p:nvSpPr>
            <p:cNvPr id="6" name="TextBox 6"/>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13665800" y="3547556"/>
            <a:ext cx="657082" cy="657082"/>
            <a:chOff x="0" y="0"/>
            <a:chExt cx="812800" cy="812800"/>
          </a:xfrm>
        </p:grpSpPr>
        <p:sp>
          <p:nvSpPr>
            <p:cNvPr id="8" name="Freeform 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0E9E5"/>
            </a:solidFill>
          </p:spPr>
          <p:txBody>
            <a:bodyPr/>
            <a:lstStyle/>
            <a:p>
              <a:endParaRPr lang="ro-RO"/>
            </a:p>
          </p:txBody>
        </p:sp>
        <p:sp>
          <p:nvSpPr>
            <p:cNvPr id="9" name="TextBox 9"/>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0" name="Group 10"/>
          <p:cNvGrpSpPr/>
          <p:nvPr/>
        </p:nvGrpSpPr>
        <p:grpSpPr>
          <a:xfrm>
            <a:off x="13382803" y="5303960"/>
            <a:ext cx="657082" cy="657082"/>
            <a:chOff x="0" y="0"/>
            <a:chExt cx="812800" cy="812800"/>
          </a:xfrm>
        </p:grpSpPr>
        <p:sp>
          <p:nvSpPr>
            <p:cNvPr id="11" name="Freeform 1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43A44"/>
            </a:solidFill>
          </p:spPr>
          <p:txBody>
            <a:bodyPr/>
            <a:lstStyle/>
            <a:p>
              <a:endParaRPr lang="ro-RO"/>
            </a:p>
          </p:txBody>
        </p:sp>
        <p:sp>
          <p:nvSpPr>
            <p:cNvPr id="12" name="TextBox 12"/>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3" name="Group 13"/>
          <p:cNvGrpSpPr/>
          <p:nvPr/>
        </p:nvGrpSpPr>
        <p:grpSpPr>
          <a:xfrm>
            <a:off x="13752257" y="7056417"/>
            <a:ext cx="657082" cy="657082"/>
            <a:chOff x="0" y="0"/>
            <a:chExt cx="812800" cy="812800"/>
          </a:xfrm>
        </p:grpSpPr>
        <p:sp>
          <p:nvSpPr>
            <p:cNvPr id="14" name="Freeform 1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535454"/>
            </a:solidFill>
          </p:spPr>
          <p:txBody>
            <a:bodyPr/>
            <a:lstStyle/>
            <a:p>
              <a:endParaRPr lang="ro-RO"/>
            </a:p>
          </p:txBody>
        </p:sp>
        <p:sp>
          <p:nvSpPr>
            <p:cNvPr id="15" name="TextBox 15"/>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6" name="Group 16"/>
          <p:cNvGrpSpPr/>
          <p:nvPr/>
        </p:nvGrpSpPr>
        <p:grpSpPr>
          <a:xfrm>
            <a:off x="14658560" y="8705205"/>
            <a:ext cx="657082" cy="657082"/>
            <a:chOff x="0" y="0"/>
            <a:chExt cx="812800" cy="812800"/>
          </a:xfrm>
        </p:grpSpPr>
        <p:sp>
          <p:nvSpPr>
            <p:cNvPr id="17" name="Freeform 1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3B2A3"/>
            </a:solidFill>
          </p:spPr>
          <p:txBody>
            <a:bodyPr/>
            <a:lstStyle/>
            <a:p>
              <a:endParaRPr lang="ro-RO"/>
            </a:p>
          </p:txBody>
        </p:sp>
        <p:sp>
          <p:nvSpPr>
            <p:cNvPr id="18" name="TextBox 18"/>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pic>
        <p:nvPicPr>
          <p:cNvPr id="19" name="Picture 19"/>
          <p:cNvPicPr>
            <a:picLocks noChangeAspect="1"/>
          </p:cNvPicPr>
          <p:nvPr/>
        </p:nvPicPr>
        <p:blipFill>
          <a:blip r:embed="rId4"/>
          <a:srcRect/>
          <a:stretch>
            <a:fillRect/>
          </a:stretch>
        </p:blipFill>
        <p:spPr>
          <a:xfrm>
            <a:off x="16418708" y="0"/>
            <a:ext cx="1869292" cy="1869292"/>
          </a:xfrm>
          <a:prstGeom prst="rect">
            <a:avLst/>
          </a:prstGeom>
        </p:spPr>
      </p:pic>
      <p:grpSp>
        <p:nvGrpSpPr>
          <p:cNvPr id="20" name="Group 20"/>
          <p:cNvGrpSpPr/>
          <p:nvPr/>
        </p:nvGrpSpPr>
        <p:grpSpPr>
          <a:xfrm>
            <a:off x="14770557" y="3680995"/>
            <a:ext cx="3086100" cy="3375422"/>
            <a:chOff x="0" y="-76200"/>
            <a:chExt cx="812800" cy="889000"/>
          </a:xfrm>
        </p:grpSpPr>
        <p:sp>
          <p:nvSpPr>
            <p:cNvPr id="21" name="Freeform 21"/>
            <p:cNvSpPr/>
            <p:nvPr/>
          </p:nvSpPr>
          <p:spPr>
            <a:xfrm>
              <a:off x="0" y="0"/>
              <a:ext cx="812800" cy="812800"/>
            </a:xfrm>
            <a:custGeom>
              <a:avLst/>
              <a:gdLst/>
              <a:ahLst/>
              <a:cxnLst/>
              <a:rect l="l" t="t" r="r" b="b"/>
              <a:pathLst>
                <a:path w="812800" h="812800">
                  <a:moveTo>
                    <a:pt x="127941" y="0"/>
                  </a:moveTo>
                  <a:lnTo>
                    <a:pt x="684859" y="0"/>
                  </a:lnTo>
                  <a:cubicBezTo>
                    <a:pt x="718791" y="0"/>
                    <a:pt x="751333" y="13479"/>
                    <a:pt x="775327" y="37473"/>
                  </a:cubicBezTo>
                  <a:cubicBezTo>
                    <a:pt x="799321" y="61467"/>
                    <a:pt x="812800" y="94009"/>
                    <a:pt x="812800" y="127941"/>
                  </a:cubicBezTo>
                  <a:lnTo>
                    <a:pt x="812800" y="684859"/>
                  </a:lnTo>
                  <a:cubicBezTo>
                    <a:pt x="812800" y="718791"/>
                    <a:pt x="799321" y="751333"/>
                    <a:pt x="775327" y="775327"/>
                  </a:cubicBezTo>
                  <a:cubicBezTo>
                    <a:pt x="751333" y="799321"/>
                    <a:pt x="718791" y="812800"/>
                    <a:pt x="684859" y="812800"/>
                  </a:cubicBezTo>
                  <a:lnTo>
                    <a:pt x="127941" y="812800"/>
                  </a:lnTo>
                  <a:cubicBezTo>
                    <a:pt x="94009" y="812800"/>
                    <a:pt x="61467" y="799321"/>
                    <a:pt x="37473" y="775327"/>
                  </a:cubicBezTo>
                  <a:cubicBezTo>
                    <a:pt x="13479" y="751333"/>
                    <a:pt x="0" y="718791"/>
                    <a:pt x="0" y="684859"/>
                  </a:cubicBezTo>
                  <a:lnTo>
                    <a:pt x="0" y="127941"/>
                  </a:lnTo>
                  <a:cubicBezTo>
                    <a:pt x="0" y="94009"/>
                    <a:pt x="13479" y="61467"/>
                    <a:pt x="37473" y="37473"/>
                  </a:cubicBezTo>
                  <a:cubicBezTo>
                    <a:pt x="61467" y="13479"/>
                    <a:pt x="94009" y="0"/>
                    <a:pt x="127941" y="0"/>
                  </a:cubicBezTo>
                  <a:close/>
                </a:path>
              </a:pathLst>
            </a:custGeom>
            <a:solidFill>
              <a:srgbClr val="23B2A3"/>
            </a:solidFill>
          </p:spPr>
          <p:txBody>
            <a:bodyPr/>
            <a:lstStyle/>
            <a:p>
              <a:endParaRPr lang="ro-RO"/>
            </a:p>
          </p:txBody>
        </p:sp>
        <p:sp>
          <p:nvSpPr>
            <p:cNvPr id="22" name="TextBox 22"/>
            <p:cNvSpPr txBox="1"/>
            <p:nvPr/>
          </p:nvSpPr>
          <p:spPr>
            <a:xfrm>
              <a:off x="0" y="-76200"/>
              <a:ext cx="812800" cy="889000"/>
            </a:xfrm>
            <a:prstGeom prst="rect">
              <a:avLst/>
            </a:prstGeom>
          </p:spPr>
          <p:txBody>
            <a:bodyPr lIns="50800" tIns="50800" rIns="50800" bIns="50800" rtlCol="0" anchor="ctr"/>
            <a:lstStyle/>
            <a:p>
              <a:pPr algn="ctr">
                <a:lnSpc>
                  <a:spcPts val="4479"/>
                </a:lnSpc>
              </a:pPr>
              <a:r>
                <a:rPr lang="ro-RO" sz="2400" b="1" dirty="0">
                  <a:solidFill>
                    <a:srgbClr val="FEFEFE"/>
                  </a:solidFill>
                  <a:latin typeface="Georgia" panose="02040502050405020303" pitchFamily="18" charset="0"/>
                </a:rPr>
                <a:t>Antreprenoriatul social</a:t>
              </a:r>
              <a:endParaRPr lang="en-US" sz="2400" b="1" dirty="0">
                <a:solidFill>
                  <a:srgbClr val="FEFEFE"/>
                </a:solidFill>
                <a:latin typeface="Georgia" panose="02040502050405020303" pitchFamily="18" charset="0"/>
              </a:endParaRPr>
            </a:p>
          </p:txBody>
        </p:sp>
      </p:grpSp>
      <p:sp>
        <p:nvSpPr>
          <p:cNvPr id="28" name="TextBox 28"/>
          <p:cNvSpPr txBox="1"/>
          <p:nvPr/>
        </p:nvSpPr>
        <p:spPr>
          <a:xfrm>
            <a:off x="2441852" y="5988315"/>
            <a:ext cx="10281082" cy="3011402"/>
          </a:xfrm>
          <a:prstGeom prst="rect">
            <a:avLst/>
          </a:prstGeom>
        </p:spPr>
        <p:txBody>
          <a:bodyPr wrap="square" lIns="0" tIns="0" rIns="0" bIns="0" rtlCol="0" anchor="t">
            <a:spAutoFit/>
          </a:bodyPr>
          <a:lstStyle/>
          <a:p>
            <a:pPr algn="just">
              <a:lnSpc>
                <a:spcPts val="3359"/>
              </a:lnSpc>
            </a:pPr>
            <a:r>
              <a:rPr lang="en-US" sz="2300" b="1" spc="-36" dirty="0">
                <a:solidFill>
                  <a:srgbClr val="000000"/>
                </a:solidFill>
                <a:latin typeface="Georgia" panose="02040502050405020303" pitchFamily="18" charset="0"/>
              </a:rPr>
              <a:t>4. </a:t>
            </a:r>
            <a:r>
              <a:rPr lang="ro-RO" sz="2300" b="1" spc="-36" dirty="0">
                <a:solidFill>
                  <a:srgbClr val="000000"/>
                </a:solidFill>
                <a:latin typeface="Georgia" panose="02040502050405020303" pitchFamily="18" charset="0"/>
              </a:rPr>
              <a:t>O provocare importantă pentru orice antreprenor social este reprezentată de lipsa de resurse necesare pentru a aborda problema pe care dorește să o rezolve. </a:t>
            </a:r>
            <a:r>
              <a:rPr lang="ro-RO" sz="2300" spc="-36" dirty="0">
                <a:solidFill>
                  <a:srgbClr val="000000"/>
                </a:solidFill>
                <a:latin typeface="Georgia" panose="02040502050405020303" pitchFamily="18" charset="0"/>
              </a:rPr>
              <a:t>Antreprenorii sociali se confruntă cu diverse constrângeri – lipsa de capital suficient, lipsa de cunoștințe specializate sau forțe externe ce nu pot fi controlate. În acest context, este recomandat ca aceștia să își stabilească prioritățile în cea ce privește problema vizată, modul de lucru și maniera de expansiune.</a:t>
            </a:r>
            <a:endParaRPr lang="en-US" sz="2300" spc="-36" dirty="0">
              <a:solidFill>
                <a:srgbClr val="000000"/>
              </a:solidFill>
              <a:latin typeface="Georgia" panose="02040502050405020303" pitchFamily="18" charset="0"/>
            </a:endParaRPr>
          </a:p>
        </p:txBody>
      </p:sp>
      <p:sp>
        <p:nvSpPr>
          <p:cNvPr id="30" name="TextBox 30"/>
          <p:cNvSpPr txBox="1"/>
          <p:nvPr/>
        </p:nvSpPr>
        <p:spPr>
          <a:xfrm>
            <a:off x="2532755" y="2647660"/>
            <a:ext cx="10190179" cy="3011402"/>
          </a:xfrm>
          <a:prstGeom prst="rect">
            <a:avLst/>
          </a:prstGeom>
        </p:spPr>
        <p:txBody>
          <a:bodyPr wrap="square" lIns="0" tIns="0" rIns="0" bIns="0" rtlCol="0" anchor="t">
            <a:spAutoFit/>
          </a:bodyPr>
          <a:lstStyle/>
          <a:p>
            <a:pPr algn="just">
              <a:lnSpc>
                <a:spcPts val="3359"/>
              </a:lnSpc>
            </a:pPr>
            <a:r>
              <a:rPr lang="en-US" sz="2300" b="1" spc="-36" dirty="0">
                <a:solidFill>
                  <a:srgbClr val="000000"/>
                </a:solidFill>
                <a:latin typeface="Georgia" panose="02040502050405020303" pitchFamily="18" charset="0"/>
              </a:rPr>
              <a:t>3. </a:t>
            </a:r>
            <a:r>
              <a:rPr lang="ro-RO" sz="2300" b="1" spc="-36" dirty="0">
                <a:solidFill>
                  <a:srgbClr val="000000"/>
                </a:solidFill>
                <a:latin typeface="Georgia" panose="02040502050405020303" pitchFamily="18" charset="0"/>
              </a:rPr>
              <a:t>Cum plănuiește antreprenorul social să rezolve problema?</a:t>
            </a:r>
            <a:r>
              <a:rPr lang="en-US" sz="2300" b="1" spc="-36" dirty="0">
                <a:solidFill>
                  <a:srgbClr val="000000"/>
                </a:solidFill>
                <a:latin typeface="Georgia" panose="02040502050405020303" pitchFamily="18" charset="0"/>
              </a:rPr>
              <a:t> </a:t>
            </a:r>
            <a:r>
              <a:rPr lang="ro-RO" sz="2300" spc="-36" dirty="0">
                <a:solidFill>
                  <a:srgbClr val="000000"/>
                </a:solidFill>
                <a:latin typeface="Georgia" panose="02040502050405020303" pitchFamily="18" charset="0"/>
              </a:rPr>
              <a:t>Odată identificate persoanele și problema, antreprenorul social trebuie să conceapă un plan prin care implementeze soluția. Antreprenorul social nu se străduiește doar să creeze un plan de afaceri pentru a opera o entitate, dar trebuie să stabilească și modul în care acest tip de entitate va primi finanțare și va rămâne sustenabilă din punct de vedere financiar. Antreprenorul social trebuie, de asemenea, să evalueze modul în care părțile externe îl pot ajuta să își atingă obiectivele sociale.</a:t>
            </a:r>
            <a:endParaRPr lang="en-US" sz="2300" spc="-36" dirty="0">
              <a:solidFill>
                <a:srgbClr val="000000"/>
              </a:solidFill>
              <a:latin typeface="Georgia" panose="02040502050405020303" pitchFamily="18" charset="0"/>
              <a:cs typeface="Abhaya Libre Regular" panose="020B0604020202020204" charset="0"/>
            </a:endParaRPr>
          </a:p>
        </p:txBody>
      </p:sp>
      <p:pic>
        <p:nvPicPr>
          <p:cNvPr id="32" name="Picture 32"/>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9632120">
            <a:off x="-4359519" y="-2644076"/>
            <a:ext cx="5721823" cy="5669807"/>
          </a:xfrm>
          <a:prstGeom prst="rect">
            <a:avLst/>
          </a:prstGeom>
        </p:spPr>
      </p:pic>
      <p:pic>
        <p:nvPicPr>
          <p:cNvPr id="33" name="Picture 33"/>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6603835">
            <a:off x="5191393" y="-10749108"/>
            <a:ext cx="11622266" cy="12388074"/>
          </a:xfrm>
          <a:prstGeom prst="rect">
            <a:avLst/>
          </a:prstGeom>
        </p:spPr>
      </p:pic>
      <p:pic>
        <p:nvPicPr>
          <p:cNvPr id="34" name="Picture 34"/>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0800000">
            <a:off x="15480240" y="8115777"/>
            <a:ext cx="3334026" cy="3588482"/>
          </a:xfrm>
          <a:prstGeom prst="rect">
            <a:avLst/>
          </a:prstGeom>
        </p:spPr>
      </p:pic>
      <p:pic>
        <p:nvPicPr>
          <p:cNvPr id="35" name="Picture 35"/>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10800000">
            <a:off x="-23442" y="-1710424"/>
            <a:ext cx="2556197" cy="2751289"/>
          </a:xfrm>
          <a:prstGeom prst="rect">
            <a:avLst/>
          </a:prstGeom>
        </p:spPr>
      </p:pic>
      <p:pic>
        <p:nvPicPr>
          <p:cNvPr id="36" name="Picture 36"/>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9614497">
            <a:off x="-1985102" y="7615995"/>
            <a:ext cx="4352147" cy="4346443"/>
          </a:xfrm>
          <a:prstGeom prst="rect">
            <a:avLst/>
          </a:prstGeom>
        </p:spPr>
      </p:pic>
      <p:pic>
        <p:nvPicPr>
          <p:cNvPr id="37" name="Picture 37"/>
          <p:cNvPicPr>
            <a:picLocks noChangeAspect="1"/>
          </p:cNvPicPr>
          <p:nvPr/>
        </p:nvPicPr>
        <p:blipFill>
          <a:blip r:embed="rId15"/>
          <a:srcRect/>
          <a:stretch>
            <a:fillRect/>
          </a:stretch>
        </p:blipFill>
        <p:spPr>
          <a:xfrm>
            <a:off x="7555793" y="9357675"/>
            <a:ext cx="3710720" cy="779251"/>
          </a:xfrm>
          <a:prstGeom prst="rect">
            <a:avLst/>
          </a:prstGeom>
        </p:spPr>
      </p:pic>
      <p:pic>
        <p:nvPicPr>
          <p:cNvPr id="40" name="Picture 39">
            <a:extLst>
              <a:ext uri="{FF2B5EF4-FFF2-40B4-BE49-F238E27FC236}">
                <a16:creationId xmlns:a16="http://schemas.microsoft.com/office/drawing/2014/main" id="{F6FEE71A-968F-CE57-AD21-1AA026C28F93}"/>
              </a:ext>
            </a:extLst>
          </p:cNvPr>
          <p:cNvPicPr>
            <a:picLocks noChangeAspect="1"/>
          </p:cNvPicPr>
          <p:nvPr/>
        </p:nvPicPr>
        <p:blipFill>
          <a:blip r:embed="rId16"/>
          <a:stretch>
            <a:fillRect/>
          </a:stretch>
        </p:blipFill>
        <p:spPr>
          <a:xfrm>
            <a:off x="378339" y="6429154"/>
            <a:ext cx="1795462" cy="1507971"/>
          </a:xfrm>
          <a:prstGeom prst="rect">
            <a:avLst/>
          </a:prstGeom>
        </p:spPr>
      </p:pic>
      <p:pic>
        <p:nvPicPr>
          <p:cNvPr id="31" name="Picture 30">
            <a:extLst>
              <a:ext uri="{FF2B5EF4-FFF2-40B4-BE49-F238E27FC236}">
                <a16:creationId xmlns:a16="http://schemas.microsoft.com/office/drawing/2014/main" id="{A4E0502C-4F8B-BAA0-70FF-B156F96C9E57}"/>
              </a:ext>
            </a:extLst>
          </p:cNvPr>
          <p:cNvPicPr>
            <a:picLocks noChangeAspect="1"/>
          </p:cNvPicPr>
          <p:nvPr/>
        </p:nvPicPr>
        <p:blipFill>
          <a:blip r:embed="rId17"/>
          <a:stretch>
            <a:fillRect/>
          </a:stretch>
        </p:blipFill>
        <p:spPr>
          <a:xfrm>
            <a:off x="378339" y="2929003"/>
            <a:ext cx="1781175" cy="1518916"/>
          </a:xfrm>
          <a:prstGeom prst="rect">
            <a:avLst/>
          </a:prstGeom>
        </p:spPr>
      </p:pic>
      <p:sp>
        <p:nvSpPr>
          <p:cNvPr id="41" name="TextBox 40">
            <a:extLst>
              <a:ext uri="{FF2B5EF4-FFF2-40B4-BE49-F238E27FC236}">
                <a16:creationId xmlns:a16="http://schemas.microsoft.com/office/drawing/2014/main" id="{50F63EEF-77A6-0887-CE21-C7369B744F46}"/>
              </a:ext>
            </a:extLst>
          </p:cNvPr>
          <p:cNvSpPr txBox="1"/>
          <p:nvPr/>
        </p:nvSpPr>
        <p:spPr>
          <a:xfrm>
            <a:off x="768000" y="3429810"/>
            <a:ext cx="910590" cy="430887"/>
          </a:xfrm>
          <a:prstGeom prst="rect">
            <a:avLst/>
          </a:prstGeom>
          <a:noFill/>
        </p:spPr>
        <p:txBody>
          <a:bodyPr wrap="square">
            <a:spAutoFit/>
          </a:bodyPr>
          <a:lstStyle/>
          <a:p>
            <a:r>
              <a:rPr lang="en-US" sz="2200" b="1" dirty="0">
                <a:latin typeface="Georgia" panose="02040502050405020303" pitchFamily="18" charset="0"/>
              </a:rPr>
              <a:t>Plan</a:t>
            </a:r>
            <a:endParaRPr lang="bg-BG" sz="2200" b="1" dirty="0">
              <a:latin typeface="Georgia" panose="02040502050405020303" pitchFamily="18" charset="0"/>
            </a:endParaRPr>
          </a:p>
        </p:txBody>
      </p:sp>
      <p:sp>
        <p:nvSpPr>
          <p:cNvPr id="43" name="TextBox 42">
            <a:extLst>
              <a:ext uri="{FF2B5EF4-FFF2-40B4-BE49-F238E27FC236}">
                <a16:creationId xmlns:a16="http://schemas.microsoft.com/office/drawing/2014/main" id="{486B357E-A4AE-8DEC-6600-C387F67F958D}"/>
              </a:ext>
            </a:extLst>
          </p:cNvPr>
          <p:cNvSpPr txBox="1"/>
          <p:nvPr/>
        </p:nvSpPr>
        <p:spPr>
          <a:xfrm>
            <a:off x="325564" y="6983084"/>
            <a:ext cx="1795462" cy="400110"/>
          </a:xfrm>
          <a:prstGeom prst="rect">
            <a:avLst/>
          </a:prstGeom>
          <a:noFill/>
        </p:spPr>
        <p:txBody>
          <a:bodyPr wrap="square">
            <a:spAutoFit/>
          </a:bodyPr>
          <a:lstStyle/>
          <a:p>
            <a:r>
              <a:rPr lang="ro-RO" sz="2000" b="1" dirty="0" err="1">
                <a:latin typeface="Georgia" panose="02040502050405020303" pitchFamily="18" charset="0"/>
                <a:cs typeface="Abhaya Libre Regular" panose="020B0604020202020204" charset="0"/>
              </a:rPr>
              <a:t>Prioritizare</a:t>
            </a:r>
            <a:endParaRPr lang="en-US" sz="2000" b="1" dirty="0">
              <a:latin typeface="Georgia" panose="02040502050405020303" pitchFamily="18" charset="0"/>
              <a:cs typeface="Abhaya Libre Regular" panose="020B0604020202020204" charset="0"/>
            </a:endParaRPr>
          </a:p>
        </p:txBody>
      </p:sp>
      <p:sp>
        <p:nvSpPr>
          <p:cNvPr id="3" name="TextBox 9">
            <a:extLst>
              <a:ext uri="{FF2B5EF4-FFF2-40B4-BE49-F238E27FC236}">
                <a16:creationId xmlns:a16="http://schemas.microsoft.com/office/drawing/2014/main" id="{3D948034-26C1-5B97-56B2-46201D52F7E3}"/>
              </a:ext>
            </a:extLst>
          </p:cNvPr>
          <p:cNvSpPr txBox="1"/>
          <p:nvPr/>
        </p:nvSpPr>
        <p:spPr>
          <a:xfrm>
            <a:off x="2791810" y="1233917"/>
            <a:ext cx="12704378" cy="692497"/>
          </a:xfrm>
          <a:prstGeom prst="rect">
            <a:avLst/>
          </a:prstGeom>
        </p:spPr>
        <p:txBody>
          <a:bodyPr wrap="square" lIns="0" tIns="0" rIns="0" bIns="0" rtlCol="0" anchor="t">
            <a:spAutoFit/>
          </a:bodyPr>
          <a:lstStyle/>
          <a:p>
            <a:pPr algn="ctr">
              <a:lnSpc>
                <a:spcPts val="5449"/>
              </a:lnSpc>
            </a:pPr>
            <a:r>
              <a:rPr lang="bg-BG" sz="5400" b="1" dirty="0">
                <a:solidFill>
                  <a:srgbClr val="000000"/>
                </a:solidFill>
                <a:latin typeface="Georgia" panose="02040502050405020303" pitchFamily="18" charset="0"/>
              </a:rPr>
              <a:t>3</a:t>
            </a:r>
            <a:r>
              <a:rPr lang="ro-RO" sz="5400" b="1" dirty="0">
                <a:solidFill>
                  <a:srgbClr val="000000"/>
                </a:solidFill>
                <a:latin typeface="Georgia" panose="02040502050405020303" pitchFamily="18" charset="0"/>
              </a:rPr>
              <a:t>. Cei 6 P ai întreprinderilor sociale</a:t>
            </a:r>
            <a:endParaRPr lang="en-US" sz="5400" b="1" dirty="0">
              <a:solidFill>
                <a:srgbClr val="000000"/>
              </a:solidFill>
              <a:latin typeface="Georgia" panose="02040502050405020303" pitchFamily="18" charset="0"/>
            </a:endParaRPr>
          </a:p>
        </p:txBody>
      </p:sp>
    </p:spTree>
    <p:extLst>
      <p:ext uri="{BB962C8B-B14F-4D97-AF65-F5344CB8AC3E}">
        <p14:creationId xmlns:p14="http://schemas.microsoft.com/office/powerpoint/2010/main" val="27441291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0770731" y="4768328"/>
            <a:ext cx="7775659" cy="1894433"/>
          </a:xfrm>
          <a:prstGeom prst="rect">
            <a:avLst/>
          </a:prstGeom>
        </p:spPr>
      </p:pic>
      <p:grpSp>
        <p:nvGrpSpPr>
          <p:cNvPr id="4" name="Group 4"/>
          <p:cNvGrpSpPr/>
          <p:nvPr/>
        </p:nvGrpSpPr>
        <p:grpSpPr>
          <a:xfrm>
            <a:off x="14658560" y="2060782"/>
            <a:ext cx="657082" cy="657082"/>
            <a:chOff x="0" y="0"/>
            <a:chExt cx="812800" cy="812800"/>
          </a:xfrm>
        </p:grpSpPr>
        <p:sp>
          <p:nvSpPr>
            <p:cNvPr id="5" name="Freeform 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4989E"/>
            </a:solidFill>
          </p:spPr>
          <p:txBody>
            <a:bodyPr/>
            <a:lstStyle/>
            <a:p>
              <a:endParaRPr lang="ro-RO"/>
            </a:p>
          </p:txBody>
        </p:sp>
        <p:sp>
          <p:nvSpPr>
            <p:cNvPr id="6" name="TextBox 6"/>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13665800" y="3547556"/>
            <a:ext cx="657082" cy="657082"/>
            <a:chOff x="0" y="0"/>
            <a:chExt cx="812800" cy="812800"/>
          </a:xfrm>
        </p:grpSpPr>
        <p:sp>
          <p:nvSpPr>
            <p:cNvPr id="8" name="Freeform 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0E9E5"/>
            </a:solidFill>
          </p:spPr>
          <p:txBody>
            <a:bodyPr/>
            <a:lstStyle/>
            <a:p>
              <a:endParaRPr lang="ro-RO"/>
            </a:p>
          </p:txBody>
        </p:sp>
        <p:sp>
          <p:nvSpPr>
            <p:cNvPr id="9" name="TextBox 9"/>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0" name="Group 10"/>
          <p:cNvGrpSpPr/>
          <p:nvPr/>
        </p:nvGrpSpPr>
        <p:grpSpPr>
          <a:xfrm>
            <a:off x="13382803" y="5303960"/>
            <a:ext cx="657082" cy="657082"/>
            <a:chOff x="0" y="0"/>
            <a:chExt cx="812800" cy="812800"/>
          </a:xfrm>
        </p:grpSpPr>
        <p:sp>
          <p:nvSpPr>
            <p:cNvPr id="11" name="Freeform 1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43A44"/>
            </a:solidFill>
          </p:spPr>
          <p:txBody>
            <a:bodyPr/>
            <a:lstStyle/>
            <a:p>
              <a:endParaRPr lang="ro-RO"/>
            </a:p>
          </p:txBody>
        </p:sp>
        <p:sp>
          <p:nvSpPr>
            <p:cNvPr id="12" name="TextBox 12"/>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3" name="Group 13"/>
          <p:cNvGrpSpPr/>
          <p:nvPr/>
        </p:nvGrpSpPr>
        <p:grpSpPr>
          <a:xfrm>
            <a:off x="13752257" y="7056417"/>
            <a:ext cx="657082" cy="657082"/>
            <a:chOff x="0" y="0"/>
            <a:chExt cx="812800" cy="812800"/>
          </a:xfrm>
        </p:grpSpPr>
        <p:sp>
          <p:nvSpPr>
            <p:cNvPr id="14" name="Freeform 1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535454"/>
            </a:solidFill>
          </p:spPr>
          <p:txBody>
            <a:bodyPr/>
            <a:lstStyle/>
            <a:p>
              <a:endParaRPr lang="ro-RO"/>
            </a:p>
          </p:txBody>
        </p:sp>
        <p:sp>
          <p:nvSpPr>
            <p:cNvPr id="15" name="TextBox 15"/>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6" name="Group 16"/>
          <p:cNvGrpSpPr/>
          <p:nvPr/>
        </p:nvGrpSpPr>
        <p:grpSpPr>
          <a:xfrm>
            <a:off x="14658560" y="8705205"/>
            <a:ext cx="657082" cy="657082"/>
            <a:chOff x="0" y="0"/>
            <a:chExt cx="812800" cy="812800"/>
          </a:xfrm>
        </p:grpSpPr>
        <p:sp>
          <p:nvSpPr>
            <p:cNvPr id="17" name="Freeform 1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3B2A3"/>
            </a:solidFill>
          </p:spPr>
          <p:txBody>
            <a:bodyPr/>
            <a:lstStyle/>
            <a:p>
              <a:endParaRPr lang="ro-RO"/>
            </a:p>
          </p:txBody>
        </p:sp>
        <p:sp>
          <p:nvSpPr>
            <p:cNvPr id="18" name="TextBox 18"/>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pic>
        <p:nvPicPr>
          <p:cNvPr id="19" name="Picture 19"/>
          <p:cNvPicPr>
            <a:picLocks noChangeAspect="1"/>
          </p:cNvPicPr>
          <p:nvPr/>
        </p:nvPicPr>
        <p:blipFill>
          <a:blip r:embed="rId4"/>
          <a:srcRect/>
          <a:stretch>
            <a:fillRect/>
          </a:stretch>
        </p:blipFill>
        <p:spPr>
          <a:xfrm>
            <a:off x="16418708" y="0"/>
            <a:ext cx="1869292" cy="1869292"/>
          </a:xfrm>
          <a:prstGeom prst="rect">
            <a:avLst/>
          </a:prstGeom>
        </p:spPr>
      </p:pic>
      <p:grpSp>
        <p:nvGrpSpPr>
          <p:cNvPr id="20" name="Group 20"/>
          <p:cNvGrpSpPr/>
          <p:nvPr/>
        </p:nvGrpSpPr>
        <p:grpSpPr>
          <a:xfrm>
            <a:off x="14770557" y="3970317"/>
            <a:ext cx="3086100" cy="3086100"/>
            <a:chOff x="0" y="0"/>
            <a:chExt cx="812800" cy="812800"/>
          </a:xfrm>
        </p:grpSpPr>
        <p:sp>
          <p:nvSpPr>
            <p:cNvPr id="21" name="Freeform 21"/>
            <p:cNvSpPr/>
            <p:nvPr/>
          </p:nvSpPr>
          <p:spPr>
            <a:xfrm>
              <a:off x="0" y="0"/>
              <a:ext cx="812800" cy="812800"/>
            </a:xfrm>
            <a:custGeom>
              <a:avLst/>
              <a:gdLst/>
              <a:ahLst/>
              <a:cxnLst/>
              <a:rect l="l" t="t" r="r" b="b"/>
              <a:pathLst>
                <a:path w="812800" h="812800">
                  <a:moveTo>
                    <a:pt x="127941" y="0"/>
                  </a:moveTo>
                  <a:lnTo>
                    <a:pt x="684859" y="0"/>
                  </a:lnTo>
                  <a:cubicBezTo>
                    <a:pt x="718791" y="0"/>
                    <a:pt x="751333" y="13479"/>
                    <a:pt x="775327" y="37473"/>
                  </a:cubicBezTo>
                  <a:cubicBezTo>
                    <a:pt x="799321" y="61467"/>
                    <a:pt x="812800" y="94009"/>
                    <a:pt x="812800" y="127941"/>
                  </a:cubicBezTo>
                  <a:lnTo>
                    <a:pt x="812800" y="684859"/>
                  </a:lnTo>
                  <a:cubicBezTo>
                    <a:pt x="812800" y="718791"/>
                    <a:pt x="799321" y="751333"/>
                    <a:pt x="775327" y="775327"/>
                  </a:cubicBezTo>
                  <a:cubicBezTo>
                    <a:pt x="751333" y="799321"/>
                    <a:pt x="718791" y="812800"/>
                    <a:pt x="684859" y="812800"/>
                  </a:cubicBezTo>
                  <a:lnTo>
                    <a:pt x="127941" y="812800"/>
                  </a:lnTo>
                  <a:cubicBezTo>
                    <a:pt x="94009" y="812800"/>
                    <a:pt x="61467" y="799321"/>
                    <a:pt x="37473" y="775327"/>
                  </a:cubicBezTo>
                  <a:cubicBezTo>
                    <a:pt x="13479" y="751333"/>
                    <a:pt x="0" y="718791"/>
                    <a:pt x="0" y="684859"/>
                  </a:cubicBezTo>
                  <a:lnTo>
                    <a:pt x="0" y="127941"/>
                  </a:lnTo>
                  <a:cubicBezTo>
                    <a:pt x="0" y="94009"/>
                    <a:pt x="13479" y="61467"/>
                    <a:pt x="37473" y="37473"/>
                  </a:cubicBezTo>
                  <a:cubicBezTo>
                    <a:pt x="61467" y="13479"/>
                    <a:pt x="94009" y="0"/>
                    <a:pt x="127941" y="0"/>
                  </a:cubicBezTo>
                  <a:close/>
                </a:path>
              </a:pathLst>
            </a:custGeom>
            <a:solidFill>
              <a:srgbClr val="23B2A3"/>
            </a:solidFill>
          </p:spPr>
          <p:txBody>
            <a:bodyPr/>
            <a:lstStyle/>
            <a:p>
              <a:endParaRPr lang="ro-RO"/>
            </a:p>
          </p:txBody>
        </p:sp>
        <p:sp>
          <p:nvSpPr>
            <p:cNvPr id="22" name="TextBox 22"/>
            <p:cNvSpPr txBox="1"/>
            <p:nvPr/>
          </p:nvSpPr>
          <p:spPr>
            <a:xfrm>
              <a:off x="0" y="-76200"/>
              <a:ext cx="812800" cy="889000"/>
            </a:xfrm>
            <a:prstGeom prst="rect">
              <a:avLst/>
            </a:prstGeom>
          </p:spPr>
          <p:txBody>
            <a:bodyPr lIns="50800" tIns="50800" rIns="50800" bIns="50800" rtlCol="0" anchor="ctr"/>
            <a:lstStyle/>
            <a:p>
              <a:pPr algn="ctr">
                <a:lnSpc>
                  <a:spcPts val="4479"/>
                </a:lnSpc>
              </a:pPr>
              <a:r>
                <a:rPr lang="ro-RO" sz="2400" b="1" dirty="0">
                  <a:solidFill>
                    <a:srgbClr val="FEFEFE"/>
                  </a:solidFill>
                  <a:latin typeface="Georgia" panose="02040502050405020303" pitchFamily="18" charset="0"/>
                </a:rPr>
                <a:t>Antreprenoriatul social</a:t>
              </a:r>
              <a:endParaRPr lang="en-US" sz="2400" b="1" dirty="0">
                <a:solidFill>
                  <a:srgbClr val="FEFEFE"/>
                </a:solidFill>
                <a:latin typeface="Georgia" panose="02040502050405020303" pitchFamily="18" charset="0"/>
              </a:endParaRPr>
            </a:p>
          </p:txBody>
        </p:sp>
      </p:grpSp>
      <p:sp>
        <p:nvSpPr>
          <p:cNvPr id="28" name="TextBox 28"/>
          <p:cNvSpPr txBox="1"/>
          <p:nvPr/>
        </p:nvSpPr>
        <p:spPr>
          <a:xfrm>
            <a:off x="2694554" y="6684817"/>
            <a:ext cx="9933945" cy="2139368"/>
          </a:xfrm>
          <a:prstGeom prst="rect">
            <a:avLst/>
          </a:prstGeom>
        </p:spPr>
        <p:txBody>
          <a:bodyPr wrap="square" lIns="0" tIns="0" rIns="0" bIns="0" rtlCol="0" anchor="t">
            <a:spAutoFit/>
          </a:bodyPr>
          <a:lstStyle/>
          <a:p>
            <a:pPr algn="just">
              <a:lnSpc>
                <a:spcPts val="3359"/>
              </a:lnSpc>
            </a:pPr>
            <a:r>
              <a:rPr lang="en-US" sz="2300" b="1" spc="-36" dirty="0">
                <a:solidFill>
                  <a:srgbClr val="000000"/>
                </a:solidFill>
                <a:latin typeface="Georgia" panose="02040502050405020303" pitchFamily="18" charset="0"/>
                <a:cs typeface="Abhaya Libre Regular" panose="020B0604020202020204" charset="0"/>
              </a:rPr>
              <a:t>6. </a:t>
            </a:r>
            <a:r>
              <a:rPr lang="ro-RO" sz="2300" spc="-36" dirty="0">
                <a:solidFill>
                  <a:srgbClr val="000000"/>
                </a:solidFill>
                <a:latin typeface="Georgia" panose="02040502050405020303" pitchFamily="18" charset="0"/>
                <a:cs typeface="Abhaya Libre Regular" panose="020B0604020202020204" charset="0"/>
              </a:rPr>
              <a:t>După etapa de prototipare, antreprenorii sociali identifică </a:t>
            </a:r>
            <a:r>
              <a:rPr lang="ro-RO" sz="2300" b="1" spc="-36" dirty="0">
                <a:solidFill>
                  <a:srgbClr val="000000"/>
                </a:solidFill>
                <a:latin typeface="Georgia" panose="02040502050405020303" pitchFamily="18" charset="0"/>
                <a:cs typeface="Abhaya Libre Regular" panose="020B0604020202020204" charset="0"/>
              </a:rPr>
              <a:t>aspectele care au funcționat și pe cele defectuoase</a:t>
            </a:r>
            <a:r>
              <a:rPr lang="ro-RO" sz="2300" spc="-36" dirty="0">
                <a:solidFill>
                  <a:srgbClr val="000000"/>
                </a:solidFill>
                <a:latin typeface="Georgia" panose="02040502050405020303" pitchFamily="18" charset="0"/>
                <a:cs typeface="Abhaya Libre Regular" panose="020B0604020202020204" charset="0"/>
              </a:rPr>
              <a:t>. Această ultimă etapă închide bucla de activitate, deși antreprenorul social ar trebui să își evalueze periodic fiecare segment de activitate și să asigure o monitorizare constantă a acesteia, cu scopul de a produce schimbarea socială urmărită.</a:t>
            </a:r>
            <a:endParaRPr lang="en-US" sz="2300" spc="-36" dirty="0">
              <a:solidFill>
                <a:srgbClr val="000000"/>
              </a:solidFill>
              <a:latin typeface="Georgia" panose="02040502050405020303" pitchFamily="18" charset="0"/>
              <a:cs typeface="Abhaya Libre Regular" panose="020B0604020202020204" charset="0"/>
            </a:endParaRPr>
          </a:p>
        </p:txBody>
      </p:sp>
      <p:sp>
        <p:nvSpPr>
          <p:cNvPr id="29" name="TextBox 29"/>
          <p:cNvSpPr txBox="1"/>
          <p:nvPr/>
        </p:nvSpPr>
        <p:spPr>
          <a:xfrm>
            <a:off x="2693616" y="4958623"/>
            <a:ext cx="9934883" cy="855362"/>
          </a:xfrm>
          <a:prstGeom prst="rect">
            <a:avLst/>
          </a:prstGeom>
        </p:spPr>
        <p:txBody>
          <a:bodyPr wrap="square" lIns="0" tIns="0" rIns="0" bIns="0" rtlCol="0" anchor="t">
            <a:spAutoFit/>
          </a:bodyPr>
          <a:lstStyle/>
          <a:p>
            <a:pPr algn="just">
              <a:lnSpc>
                <a:spcPts val="3359"/>
              </a:lnSpc>
            </a:pPr>
            <a:r>
              <a:rPr lang="ro-RO" sz="2300" b="1" spc="-36" dirty="0">
                <a:solidFill>
                  <a:srgbClr val="000000"/>
                </a:solidFill>
                <a:latin typeface="Georgia" panose="02040502050405020303" pitchFamily="18" charset="0"/>
              </a:rPr>
              <a:t>În această etapă, antreprenorii sociali încearcă să adune informații și nu neapărat să livreze soluții complete. </a:t>
            </a:r>
            <a:endParaRPr lang="en-US" sz="2300" b="1" spc="-36" dirty="0">
              <a:solidFill>
                <a:srgbClr val="000000"/>
              </a:solidFill>
              <a:latin typeface="Georgia" panose="02040502050405020303" pitchFamily="18" charset="0"/>
            </a:endParaRPr>
          </a:p>
        </p:txBody>
      </p:sp>
      <p:sp>
        <p:nvSpPr>
          <p:cNvPr id="30" name="TextBox 30"/>
          <p:cNvSpPr txBox="1"/>
          <p:nvPr/>
        </p:nvSpPr>
        <p:spPr>
          <a:xfrm>
            <a:off x="2669014" y="2611311"/>
            <a:ext cx="9959485" cy="2139368"/>
          </a:xfrm>
          <a:prstGeom prst="rect">
            <a:avLst/>
          </a:prstGeom>
        </p:spPr>
        <p:txBody>
          <a:bodyPr wrap="square" lIns="0" tIns="0" rIns="0" bIns="0" rtlCol="0" anchor="t">
            <a:spAutoFit/>
          </a:bodyPr>
          <a:lstStyle/>
          <a:p>
            <a:pPr algn="just">
              <a:lnSpc>
                <a:spcPts val="3359"/>
              </a:lnSpc>
            </a:pPr>
            <a:r>
              <a:rPr lang="en-US" sz="2300" b="1" spc="-36" dirty="0">
                <a:solidFill>
                  <a:srgbClr val="000000"/>
                </a:solidFill>
                <a:latin typeface="Georgia" panose="02040502050405020303" pitchFamily="18" charset="0"/>
              </a:rPr>
              <a:t>5.</a:t>
            </a:r>
            <a:r>
              <a:rPr lang="en-US" sz="2300" spc="-36" dirty="0">
                <a:solidFill>
                  <a:srgbClr val="000000"/>
                </a:solidFill>
                <a:latin typeface="Georgia" panose="02040502050405020303" pitchFamily="18" charset="0"/>
              </a:rPr>
              <a:t> </a:t>
            </a:r>
            <a:r>
              <a:rPr lang="ro-RO" sz="2300" spc="-36" dirty="0">
                <a:solidFill>
                  <a:srgbClr val="000000"/>
                </a:solidFill>
                <a:latin typeface="Georgia" panose="02040502050405020303" pitchFamily="18" charset="0"/>
              </a:rPr>
              <a:t>Antreprenorii sociali își testează adesea soluțiile pe piețe mici, înainte de a se extinde, dat fiind faptul că resursele de care dispun sunt limitate. Acest lucru presupune crearea de prototipuri de produse, servicii sau procese. Astfel se testează și modul în care diverse finanțări sau resurse pot contribui la atingerea obiectivului final.  </a:t>
            </a:r>
            <a:endParaRPr lang="en-US" sz="2300" spc="-36" dirty="0">
              <a:solidFill>
                <a:srgbClr val="000000"/>
              </a:solidFill>
              <a:latin typeface="Georgia" panose="02040502050405020303" pitchFamily="18" charset="0"/>
            </a:endParaRPr>
          </a:p>
        </p:txBody>
      </p:sp>
      <p:pic>
        <p:nvPicPr>
          <p:cNvPr id="32" name="Picture 32"/>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9632120">
            <a:off x="-4359519" y="-2644076"/>
            <a:ext cx="5721823" cy="5669807"/>
          </a:xfrm>
          <a:prstGeom prst="rect">
            <a:avLst/>
          </a:prstGeom>
        </p:spPr>
      </p:pic>
      <p:pic>
        <p:nvPicPr>
          <p:cNvPr id="33" name="Picture 33"/>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6603835">
            <a:off x="5191393" y="-10749108"/>
            <a:ext cx="11622266" cy="12388074"/>
          </a:xfrm>
          <a:prstGeom prst="rect">
            <a:avLst/>
          </a:prstGeom>
        </p:spPr>
      </p:pic>
      <p:pic>
        <p:nvPicPr>
          <p:cNvPr id="34" name="Picture 34"/>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0800000">
            <a:off x="15480240" y="8115777"/>
            <a:ext cx="3334026" cy="3588482"/>
          </a:xfrm>
          <a:prstGeom prst="rect">
            <a:avLst/>
          </a:prstGeom>
        </p:spPr>
      </p:pic>
      <p:pic>
        <p:nvPicPr>
          <p:cNvPr id="35" name="Picture 35"/>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10800000">
            <a:off x="-23442" y="-1710424"/>
            <a:ext cx="2556197" cy="2751289"/>
          </a:xfrm>
          <a:prstGeom prst="rect">
            <a:avLst/>
          </a:prstGeom>
        </p:spPr>
      </p:pic>
      <p:pic>
        <p:nvPicPr>
          <p:cNvPr id="36" name="Picture 36"/>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9614497">
            <a:off x="-1732400" y="7574078"/>
            <a:ext cx="4352147" cy="4346443"/>
          </a:xfrm>
          <a:prstGeom prst="rect">
            <a:avLst/>
          </a:prstGeom>
        </p:spPr>
      </p:pic>
      <p:pic>
        <p:nvPicPr>
          <p:cNvPr id="37" name="Picture 37"/>
          <p:cNvPicPr>
            <a:picLocks noChangeAspect="1"/>
          </p:cNvPicPr>
          <p:nvPr/>
        </p:nvPicPr>
        <p:blipFill>
          <a:blip r:embed="rId15"/>
          <a:srcRect/>
          <a:stretch>
            <a:fillRect/>
          </a:stretch>
        </p:blipFill>
        <p:spPr>
          <a:xfrm>
            <a:off x="7555793" y="9357675"/>
            <a:ext cx="3710720" cy="779251"/>
          </a:xfrm>
          <a:prstGeom prst="rect">
            <a:avLst/>
          </a:prstGeom>
        </p:spPr>
      </p:pic>
      <p:pic>
        <p:nvPicPr>
          <p:cNvPr id="3" name="Picture 2">
            <a:extLst>
              <a:ext uri="{FF2B5EF4-FFF2-40B4-BE49-F238E27FC236}">
                <a16:creationId xmlns:a16="http://schemas.microsoft.com/office/drawing/2014/main" id="{DEF4A5D1-284F-77B0-D3E1-57E64B9AA793}"/>
              </a:ext>
            </a:extLst>
          </p:cNvPr>
          <p:cNvPicPr>
            <a:picLocks noChangeAspect="1"/>
          </p:cNvPicPr>
          <p:nvPr/>
        </p:nvPicPr>
        <p:blipFill>
          <a:blip r:embed="rId16"/>
          <a:stretch>
            <a:fillRect/>
          </a:stretch>
        </p:blipFill>
        <p:spPr>
          <a:xfrm>
            <a:off x="715504" y="2793570"/>
            <a:ext cx="1805242" cy="1507971"/>
          </a:xfrm>
          <a:prstGeom prst="rect">
            <a:avLst/>
          </a:prstGeom>
        </p:spPr>
      </p:pic>
      <p:pic>
        <p:nvPicPr>
          <p:cNvPr id="23" name="Picture 22">
            <a:extLst>
              <a:ext uri="{FF2B5EF4-FFF2-40B4-BE49-F238E27FC236}">
                <a16:creationId xmlns:a16="http://schemas.microsoft.com/office/drawing/2014/main" id="{A372ADCE-2466-10F0-55D0-8C89CB1B8506}"/>
              </a:ext>
            </a:extLst>
          </p:cNvPr>
          <p:cNvPicPr>
            <a:picLocks noChangeAspect="1"/>
          </p:cNvPicPr>
          <p:nvPr/>
        </p:nvPicPr>
        <p:blipFill>
          <a:blip r:embed="rId17"/>
          <a:stretch>
            <a:fillRect/>
          </a:stretch>
        </p:blipFill>
        <p:spPr>
          <a:xfrm>
            <a:off x="688808" y="6536217"/>
            <a:ext cx="1781175" cy="1518916"/>
          </a:xfrm>
          <a:prstGeom prst="rect">
            <a:avLst/>
          </a:prstGeom>
        </p:spPr>
      </p:pic>
      <p:sp>
        <p:nvSpPr>
          <p:cNvPr id="25" name="TextBox 24">
            <a:extLst>
              <a:ext uri="{FF2B5EF4-FFF2-40B4-BE49-F238E27FC236}">
                <a16:creationId xmlns:a16="http://schemas.microsoft.com/office/drawing/2014/main" id="{384C11A3-CF43-A6B6-3DB8-08BDBABBD250}"/>
              </a:ext>
            </a:extLst>
          </p:cNvPr>
          <p:cNvSpPr txBox="1"/>
          <p:nvPr/>
        </p:nvSpPr>
        <p:spPr>
          <a:xfrm>
            <a:off x="769310" y="3332111"/>
            <a:ext cx="1435692" cy="430887"/>
          </a:xfrm>
          <a:prstGeom prst="rect">
            <a:avLst/>
          </a:prstGeom>
          <a:noFill/>
        </p:spPr>
        <p:txBody>
          <a:bodyPr wrap="square">
            <a:spAutoFit/>
          </a:bodyPr>
          <a:lstStyle/>
          <a:p>
            <a:pPr algn="ctr"/>
            <a:r>
              <a:rPr lang="ro-RO" sz="2200" b="1" dirty="0">
                <a:latin typeface="Georgia" panose="02040502050405020303" pitchFamily="18" charset="0"/>
                <a:cs typeface="Abhaya Libre Regular" panose="020B0604020202020204" charset="0"/>
              </a:rPr>
              <a:t>Prototip</a:t>
            </a:r>
            <a:endParaRPr lang="en-US" sz="2200" b="1" dirty="0">
              <a:latin typeface="Georgia" panose="02040502050405020303" pitchFamily="18" charset="0"/>
              <a:cs typeface="Abhaya Libre Regular" panose="020B0604020202020204" charset="0"/>
            </a:endParaRPr>
          </a:p>
        </p:txBody>
      </p:sp>
      <p:sp>
        <p:nvSpPr>
          <p:cNvPr id="27" name="TextBox 26">
            <a:extLst>
              <a:ext uri="{FF2B5EF4-FFF2-40B4-BE49-F238E27FC236}">
                <a16:creationId xmlns:a16="http://schemas.microsoft.com/office/drawing/2014/main" id="{B4D0D8EE-5756-CF53-D3E3-5A7FE3D70AAE}"/>
              </a:ext>
            </a:extLst>
          </p:cNvPr>
          <p:cNvSpPr txBox="1"/>
          <p:nvPr/>
        </p:nvSpPr>
        <p:spPr>
          <a:xfrm>
            <a:off x="797824" y="7080231"/>
            <a:ext cx="1414223" cy="430887"/>
          </a:xfrm>
          <a:prstGeom prst="rect">
            <a:avLst/>
          </a:prstGeom>
          <a:noFill/>
        </p:spPr>
        <p:txBody>
          <a:bodyPr wrap="square">
            <a:spAutoFit/>
          </a:bodyPr>
          <a:lstStyle/>
          <a:p>
            <a:r>
              <a:rPr lang="ro-RO" sz="2200" b="1" dirty="0">
                <a:latin typeface="Georgia" panose="02040502050405020303" pitchFamily="18" charset="0"/>
                <a:cs typeface="Abhaya Libre Regular" panose="020B0604020202020204" charset="0"/>
              </a:rPr>
              <a:t>Parcurs</a:t>
            </a:r>
            <a:endParaRPr lang="en-US" sz="2200" b="1" dirty="0">
              <a:latin typeface="Georgia" panose="02040502050405020303" pitchFamily="18" charset="0"/>
              <a:cs typeface="Abhaya Libre Regular" panose="020B0604020202020204" charset="0"/>
            </a:endParaRPr>
          </a:p>
        </p:txBody>
      </p:sp>
      <p:sp>
        <p:nvSpPr>
          <p:cNvPr id="24" name="TextBox 9">
            <a:extLst>
              <a:ext uri="{FF2B5EF4-FFF2-40B4-BE49-F238E27FC236}">
                <a16:creationId xmlns:a16="http://schemas.microsoft.com/office/drawing/2014/main" id="{BF530B05-D32B-27A2-2F42-1D022B5A40E2}"/>
              </a:ext>
            </a:extLst>
          </p:cNvPr>
          <p:cNvSpPr txBox="1"/>
          <p:nvPr/>
        </p:nvSpPr>
        <p:spPr>
          <a:xfrm>
            <a:off x="2775862" y="1228388"/>
            <a:ext cx="12704378" cy="692497"/>
          </a:xfrm>
          <a:prstGeom prst="rect">
            <a:avLst/>
          </a:prstGeom>
        </p:spPr>
        <p:txBody>
          <a:bodyPr wrap="square" lIns="0" tIns="0" rIns="0" bIns="0" rtlCol="0" anchor="t">
            <a:spAutoFit/>
          </a:bodyPr>
          <a:lstStyle/>
          <a:p>
            <a:pPr algn="ctr">
              <a:lnSpc>
                <a:spcPts val="5449"/>
              </a:lnSpc>
            </a:pPr>
            <a:r>
              <a:rPr lang="bg-BG" sz="5400" b="1" dirty="0">
                <a:solidFill>
                  <a:srgbClr val="000000"/>
                </a:solidFill>
                <a:latin typeface="Georgia" panose="02040502050405020303" pitchFamily="18" charset="0"/>
              </a:rPr>
              <a:t>3</a:t>
            </a:r>
            <a:r>
              <a:rPr lang="ro-RO" sz="5400" b="1" dirty="0">
                <a:solidFill>
                  <a:srgbClr val="000000"/>
                </a:solidFill>
                <a:latin typeface="Georgia" panose="02040502050405020303" pitchFamily="18" charset="0"/>
              </a:rPr>
              <a:t>. Cei 6 P ai întreprinderilor sociale</a:t>
            </a:r>
            <a:endParaRPr lang="en-US" sz="5400" b="1" dirty="0">
              <a:solidFill>
                <a:srgbClr val="000000"/>
              </a:solidFill>
              <a:latin typeface="Georgia" panose="02040502050405020303" pitchFamily="18" charset="0"/>
            </a:endParaRPr>
          </a:p>
        </p:txBody>
      </p:sp>
    </p:spTree>
    <p:extLst>
      <p:ext uri="{BB962C8B-B14F-4D97-AF65-F5344CB8AC3E}">
        <p14:creationId xmlns:p14="http://schemas.microsoft.com/office/powerpoint/2010/main" val="27862572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1">
            <a:extLst>
              <a:ext uri="{FF2B5EF4-FFF2-40B4-BE49-F238E27FC236}">
                <a16:creationId xmlns:a16="http://schemas.microsoft.com/office/drawing/2014/main" id="{1C6A2DEF-8F8E-996C-0506-0EA5E0BCF208}"/>
              </a:ext>
            </a:extLst>
          </p:cNvPr>
          <p:cNvSpPr/>
          <p:nvPr/>
        </p:nvSpPr>
        <p:spPr>
          <a:xfrm>
            <a:off x="14706599" y="3924393"/>
            <a:ext cx="3086100" cy="3086100"/>
          </a:xfrm>
          <a:custGeom>
            <a:avLst/>
            <a:gdLst/>
            <a:ahLst/>
            <a:cxnLst/>
            <a:rect l="l" t="t" r="r" b="b"/>
            <a:pathLst>
              <a:path w="812800" h="812800">
                <a:moveTo>
                  <a:pt x="127941" y="0"/>
                </a:moveTo>
                <a:lnTo>
                  <a:pt x="684859" y="0"/>
                </a:lnTo>
                <a:cubicBezTo>
                  <a:pt x="718791" y="0"/>
                  <a:pt x="751333" y="13479"/>
                  <a:pt x="775327" y="37473"/>
                </a:cubicBezTo>
                <a:cubicBezTo>
                  <a:pt x="799321" y="61467"/>
                  <a:pt x="812800" y="94009"/>
                  <a:pt x="812800" y="127941"/>
                </a:cubicBezTo>
                <a:lnTo>
                  <a:pt x="812800" y="684859"/>
                </a:lnTo>
                <a:cubicBezTo>
                  <a:pt x="812800" y="718791"/>
                  <a:pt x="799321" y="751333"/>
                  <a:pt x="775327" y="775327"/>
                </a:cubicBezTo>
                <a:cubicBezTo>
                  <a:pt x="751333" y="799321"/>
                  <a:pt x="718791" y="812800"/>
                  <a:pt x="684859" y="812800"/>
                </a:cubicBezTo>
                <a:lnTo>
                  <a:pt x="127941" y="812800"/>
                </a:lnTo>
                <a:cubicBezTo>
                  <a:pt x="94009" y="812800"/>
                  <a:pt x="61467" y="799321"/>
                  <a:pt x="37473" y="775327"/>
                </a:cubicBezTo>
                <a:cubicBezTo>
                  <a:pt x="13479" y="751333"/>
                  <a:pt x="0" y="718791"/>
                  <a:pt x="0" y="684859"/>
                </a:cubicBezTo>
                <a:lnTo>
                  <a:pt x="0" y="127941"/>
                </a:lnTo>
                <a:cubicBezTo>
                  <a:pt x="0" y="94009"/>
                  <a:pt x="13479" y="61467"/>
                  <a:pt x="37473" y="37473"/>
                </a:cubicBezTo>
                <a:cubicBezTo>
                  <a:pt x="61467" y="13479"/>
                  <a:pt x="94009" y="0"/>
                  <a:pt x="127941" y="0"/>
                </a:cubicBezTo>
                <a:close/>
              </a:path>
            </a:pathLst>
          </a:custGeom>
          <a:solidFill>
            <a:srgbClr val="23B2A3"/>
          </a:solidFill>
        </p:spPr>
        <p:txBody>
          <a:bodyPr/>
          <a:lstStyle/>
          <a:p>
            <a:endParaRPr lang="ro-RO"/>
          </a:p>
        </p:txBody>
      </p:sp>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0770731" y="4768328"/>
            <a:ext cx="7775659" cy="1894433"/>
          </a:xfrm>
          <a:prstGeom prst="rect">
            <a:avLst/>
          </a:prstGeom>
        </p:spPr>
      </p:pic>
      <p:grpSp>
        <p:nvGrpSpPr>
          <p:cNvPr id="4" name="Group 4"/>
          <p:cNvGrpSpPr/>
          <p:nvPr/>
        </p:nvGrpSpPr>
        <p:grpSpPr>
          <a:xfrm>
            <a:off x="14658560" y="2060782"/>
            <a:ext cx="657082" cy="657082"/>
            <a:chOff x="0" y="0"/>
            <a:chExt cx="812800" cy="812800"/>
          </a:xfrm>
        </p:grpSpPr>
        <p:sp>
          <p:nvSpPr>
            <p:cNvPr id="5" name="Freeform 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4989E"/>
            </a:solidFill>
          </p:spPr>
          <p:txBody>
            <a:bodyPr/>
            <a:lstStyle/>
            <a:p>
              <a:endParaRPr lang="ro-RO"/>
            </a:p>
          </p:txBody>
        </p:sp>
        <p:sp>
          <p:nvSpPr>
            <p:cNvPr id="6" name="TextBox 6"/>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13665800" y="3547556"/>
            <a:ext cx="657082" cy="657082"/>
            <a:chOff x="0" y="0"/>
            <a:chExt cx="812800" cy="812800"/>
          </a:xfrm>
        </p:grpSpPr>
        <p:sp>
          <p:nvSpPr>
            <p:cNvPr id="8" name="Freeform 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0E9E5"/>
            </a:solidFill>
          </p:spPr>
          <p:txBody>
            <a:bodyPr/>
            <a:lstStyle/>
            <a:p>
              <a:endParaRPr lang="ro-RO"/>
            </a:p>
          </p:txBody>
        </p:sp>
        <p:sp>
          <p:nvSpPr>
            <p:cNvPr id="9" name="TextBox 9"/>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0" name="Group 10"/>
          <p:cNvGrpSpPr/>
          <p:nvPr/>
        </p:nvGrpSpPr>
        <p:grpSpPr>
          <a:xfrm>
            <a:off x="13382803" y="5303960"/>
            <a:ext cx="657082" cy="657082"/>
            <a:chOff x="0" y="0"/>
            <a:chExt cx="812800" cy="812800"/>
          </a:xfrm>
        </p:grpSpPr>
        <p:sp>
          <p:nvSpPr>
            <p:cNvPr id="11" name="Freeform 1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43A44"/>
            </a:solidFill>
          </p:spPr>
          <p:txBody>
            <a:bodyPr/>
            <a:lstStyle/>
            <a:p>
              <a:endParaRPr lang="ro-RO"/>
            </a:p>
          </p:txBody>
        </p:sp>
        <p:sp>
          <p:nvSpPr>
            <p:cNvPr id="12" name="TextBox 12"/>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3" name="Group 13"/>
          <p:cNvGrpSpPr/>
          <p:nvPr/>
        </p:nvGrpSpPr>
        <p:grpSpPr>
          <a:xfrm>
            <a:off x="13752257" y="7056417"/>
            <a:ext cx="657082" cy="657082"/>
            <a:chOff x="0" y="0"/>
            <a:chExt cx="812800" cy="812800"/>
          </a:xfrm>
        </p:grpSpPr>
        <p:sp>
          <p:nvSpPr>
            <p:cNvPr id="14" name="Freeform 1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535454"/>
            </a:solidFill>
          </p:spPr>
          <p:txBody>
            <a:bodyPr/>
            <a:lstStyle/>
            <a:p>
              <a:endParaRPr lang="ro-RO"/>
            </a:p>
          </p:txBody>
        </p:sp>
        <p:sp>
          <p:nvSpPr>
            <p:cNvPr id="15" name="TextBox 15"/>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6" name="Group 16"/>
          <p:cNvGrpSpPr/>
          <p:nvPr/>
        </p:nvGrpSpPr>
        <p:grpSpPr>
          <a:xfrm>
            <a:off x="14658560" y="8705205"/>
            <a:ext cx="657082" cy="657082"/>
            <a:chOff x="0" y="0"/>
            <a:chExt cx="812800" cy="812800"/>
          </a:xfrm>
        </p:grpSpPr>
        <p:sp>
          <p:nvSpPr>
            <p:cNvPr id="17" name="Freeform 1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3B2A3"/>
            </a:solidFill>
          </p:spPr>
          <p:txBody>
            <a:bodyPr/>
            <a:lstStyle/>
            <a:p>
              <a:endParaRPr lang="ro-RO"/>
            </a:p>
          </p:txBody>
        </p:sp>
        <p:sp>
          <p:nvSpPr>
            <p:cNvPr id="18" name="TextBox 18"/>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pic>
        <p:nvPicPr>
          <p:cNvPr id="19" name="Picture 19"/>
          <p:cNvPicPr>
            <a:picLocks noChangeAspect="1"/>
          </p:cNvPicPr>
          <p:nvPr/>
        </p:nvPicPr>
        <p:blipFill>
          <a:blip r:embed="rId4"/>
          <a:srcRect/>
          <a:stretch>
            <a:fillRect/>
          </a:stretch>
        </p:blipFill>
        <p:spPr>
          <a:xfrm>
            <a:off x="16418708" y="0"/>
            <a:ext cx="1869292" cy="1869292"/>
          </a:xfrm>
          <a:prstGeom prst="rect">
            <a:avLst/>
          </a:prstGeom>
        </p:spPr>
      </p:pic>
      <p:pic>
        <p:nvPicPr>
          <p:cNvPr id="32" name="Picture 32"/>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9632120">
            <a:off x="-4359519" y="-2644076"/>
            <a:ext cx="5721823" cy="5669807"/>
          </a:xfrm>
          <a:prstGeom prst="rect">
            <a:avLst/>
          </a:prstGeom>
        </p:spPr>
      </p:pic>
      <p:pic>
        <p:nvPicPr>
          <p:cNvPr id="33" name="Picture 33"/>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6603835">
            <a:off x="5191393" y="-10749108"/>
            <a:ext cx="11622266" cy="12388074"/>
          </a:xfrm>
          <a:prstGeom prst="rect">
            <a:avLst/>
          </a:prstGeom>
        </p:spPr>
      </p:pic>
      <p:pic>
        <p:nvPicPr>
          <p:cNvPr id="34" name="Picture 34"/>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0800000">
            <a:off x="15480240" y="8115777"/>
            <a:ext cx="3334026" cy="3588482"/>
          </a:xfrm>
          <a:prstGeom prst="rect">
            <a:avLst/>
          </a:prstGeom>
        </p:spPr>
      </p:pic>
      <p:pic>
        <p:nvPicPr>
          <p:cNvPr id="35" name="Picture 35"/>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10800000">
            <a:off x="-23442" y="-1710424"/>
            <a:ext cx="2556197" cy="2751289"/>
          </a:xfrm>
          <a:prstGeom prst="rect">
            <a:avLst/>
          </a:prstGeom>
        </p:spPr>
      </p:pic>
      <p:pic>
        <p:nvPicPr>
          <p:cNvPr id="36" name="Picture 36"/>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9614497">
            <a:off x="-1147374" y="7574079"/>
            <a:ext cx="4352147" cy="4346443"/>
          </a:xfrm>
          <a:prstGeom prst="rect">
            <a:avLst/>
          </a:prstGeom>
        </p:spPr>
      </p:pic>
      <p:pic>
        <p:nvPicPr>
          <p:cNvPr id="37" name="Picture 37"/>
          <p:cNvPicPr>
            <a:picLocks noChangeAspect="1"/>
          </p:cNvPicPr>
          <p:nvPr/>
        </p:nvPicPr>
        <p:blipFill>
          <a:blip r:embed="rId15"/>
          <a:srcRect/>
          <a:stretch>
            <a:fillRect/>
          </a:stretch>
        </p:blipFill>
        <p:spPr>
          <a:xfrm>
            <a:off x="7555793" y="9357675"/>
            <a:ext cx="3710720" cy="779251"/>
          </a:xfrm>
          <a:prstGeom prst="rect">
            <a:avLst/>
          </a:prstGeom>
        </p:spPr>
      </p:pic>
      <p:sp>
        <p:nvSpPr>
          <p:cNvPr id="38" name="TextBox 9">
            <a:extLst>
              <a:ext uri="{FF2B5EF4-FFF2-40B4-BE49-F238E27FC236}">
                <a16:creationId xmlns:a16="http://schemas.microsoft.com/office/drawing/2014/main" id="{6C3CCF11-E9FB-09DE-1276-34EAE4A53D11}"/>
              </a:ext>
            </a:extLst>
          </p:cNvPr>
          <p:cNvSpPr txBox="1"/>
          <p:nvPr/>
        </p:nvSpPr>
        <p:spPr>
          <a:xfrm>
            <a:off x="2416521" y="1228779"/>
            <a:ext cx="12704378" cy="692497"/>
          </a:xfrm>
          <a:prstGeom prst="rect">
            <a:avLst/>
          </a:prstGeom>
        </p:spPr>
        <p:txBody>
          <a:bodyPr wrap="square" lIns="0" tIns="0" rIns="0" bIns="0" rtlCol="0" anchor="t">
            <a:spAutoFit/>
          </a:bodyPr>
          <a:lstStyle/>
          <a:p>
            <a:pPr algn="ctr">
              <a:lnSpc>
                <a:spcPts val="5449"/>
              </a:lnSpc>
            </a:pPr>
            <a:r>
              <a:rPr lang="bg-BG" sz="5400" b="1" dirty="0">
                <a:solidFill>
                  <a:srgbClr val="000000"/>
                </a:solidFill>
                <a:latin typeface="Georgia" panose="02040502050405020303" pitchFamily="18" charset="0"/>
              </a:rPr>
              <a:t>3</a:t>
            </a:r>
            <a:r>
              <a:rPr lang="ro-RO" sz="5400" b="1" dirty="0">
                <a:solidFill>
                  <a:srgbClr val="000000"/>
                </a:solidFill>
                <a:latin typeface="Georgia" panose="02040502050405020303" pitchFamily="18" charset="0"/>
              </a:rPr>
              <a:t>. Cei 6 P ai întreprinderilor sociale</a:t>
            </a:r>
            <a:endParaRPr lang="en-US" sz="5400" b="1" dirty="0">
              <a:solidFill>
                <a:srgbClr val="000000"/>
              </a:solidFill>
              <a:latin typeface="Georgia" panose="02040502050405020303" pitchFamily="18" charset="0"/>
            </a:endParaRPr>
          </a:p>
        </p:txBody>
      </p:sp>
      <p:sp>
        <p:nvSpPr>
          <p:cNvPr id="26" name="TextBox 25">
            <a:extLst>
              <a:ext uri="{FF2B5EF4-FFF2-40B4-BE49-F238E27FC236}">
                <a16:creationId xmlns:a16="http://schemas.microsoft.com/office/drawing/2014/main" id="{099549B5-0545-4C5B-9A41-748B83895D22}"/>
              </a:ext>
            </a:extLst>
          </p:cNvPr>
          <p:cNvSpPr txBox="1"/>
          <p:nvPr/>
        </p:nvSpPr>
        <p:spPr>
          <a:xfrm>
            <a:off x="8832375" y="6281480"/>
            <a:ext cx="3010140" cy="1938992"/>
          </a:xfrm>
          <a:prstGeom prst="rect">
            <a:avLst/>
          </a:prstGeom>
          <a:noFill/>
        </p:spPr>
        <p:txBody>
          <a:bodyPr wrap="square">
            <a:spAutoFit/>
          </a:bodyPr>
          <a:lstStyle/>
          <a:p>
            <a:pPr algn="just"/>
            <a:r>
              <a:rPr lang="ro-RO" sz="2000" dirty="0">
                <a:latin typeface="Georgia" panose="02040502050405020303" pitchFamily="18" charset="0"/>
                <a:cs typeface="Abhaya Libre Regular" panose="020B0604020202020204" charset="0"/>
              </a:rPr>
              <a:t>Scanați codul QR și aflați mai multe despre cei 6 P pe care trebuie să îi aveți în vedere când puneți bazele unei întreprinderi sociale. </a:t>
            </a:r>
            <a:endParaRPr lang="bg-BG" sz="2000" dirty="0">
              <a:latin typeface="Georgia" panose="02040502050405020303" pitchFamily="18" charset="0"/>
              <a:cs typeface="Abhaya Libre Regular" panose="020B0604020202020204" charset="0"/>
            </a:endParaRPr>
          </a:p>
        </p:txBody>
      </p:sp>
      <p:pic>
        <p:nvPicPr>
          <p:cNvPr id="40" name="Picture 39">
            <a:extLst>
              <a:ext uri="{FF2B5EF4-FFF2-40B4-BE49-F238E27FC236}">
                <a16:creationId xmlns:a16="http://schemas.microsoft.com/office/drawing/2014/main" id="{8453CB4B-A274-4173-5564-B733FEBD0EA9}"/>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765657" y="3076361"/>
            <a:ext cx="3010140" cy="3010140"/>
          </a:xfrm>
          <a:prstGeom prst="rect">
            <a:avLst/>
          </a:prstGeom>
        </p:spPr>
      </p:pic>
      <p:pic>
        <p:nvPicPr>
          <p:cNvPr id="43" name="Picture 11">
            <a:extLst>
              <a:ext uri="{FF2B5EF4-FFF2-40B4-BE49-F238E27FC236}">
                <a16:creationId xmlns:a16="http://schemas.microsoft.com/office/drawing/2014/main" id="{15042D1C-A5A3-EE67-DE72-6CF56F51713C}"/>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2185836" y="2851047"/>
            <a:ext cx="5096150" cy="4753872"/>
          </a:xfrm>
          <a:prstGeom prst="rect">
            <a:avLst/>
          </a:prstGeom>
        </p:spPr>
      </p:pic>
      <p:sp>
        <p:nvSpPr>
          <p:cNvPr id="20" name="TextBox 22">
            <a:extLst>
              <a:ext uri="{FF2B5EF4-FFF2-40B4-BE49-F238E27FC236}">
                <a16:creationId xmlns:a16="http://schemas.microsoft.com/office/drawing/2014/main" id="{6F00F6FA-5993-6B5A-CC61-0981F0497641}"/>
              </a:ext>
            </a:extLst>
          </p:cNvPr>
          <p:cNvSpPr txBox="1"/>
          <p:nvPr/>
        </p:nvSpPr>
        <p:spPr>
          <a:xfrm>
            <a:off x="14669835" y="3680995"/>
            <a:ext cx="3086100" cy="3375422"/>
          </a:xfrm>
          <a:prstGeom prst="rect">
            <a:avLst/>
          </a:prstGeom>
        </p:spPr>
        <p:txBody>
          <a:bodyPr lIns="50800" tIns="50800" rIns="50800" bIns="50800" rtlCol="0" anchor="ctr"/>
          <a:lstStyle/>
          <a:p>
            <a:pPr algn="ctr">
              <a:lnSpc>
                <a:spcPts val="4479"/>
              </a:lnSpc>
            </a:pPr>
            <a:r>
              <a:rPr lang="ro-RO" sz="2400" b="1" dirty="0">
                <a:solidFill>
                  <a:srgbClr val="FEFEFE"/>
                </a:solidFill>
                <a:latin typeface="Georgia" panose="02040502050405020303" pitchFamily="18" charset="0"/>
              </a:rPr>
              <a:t>Antreprenoriatul social</a:t>
            </a:r>
            <a:endParaRPr lang="en-US" sz="2400" b="1" dirty="0">
              <a:solidFill>
                <a:srgbClr val="FEFEFE"/>
              </a:solidFill>
              <a:latin typeface="Georgia" panose="02040502050405020303" pitchFamily="18" charset="0"/>
            </a:endParaRPr>
          </a:p>
        </p:txBody>
      </p:sp>
    </p:spTree>
    <p:extLst>
      <p:ext uri="{BB962C8B-B14F-4D97-AF65-F5344CB8AC3E}">
        <p14:creationId xmlns:p14="http://schemas.microsoft.com/office/powerpoint/2010/main" val="38593219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grpSp>
        <p:nvGrpSpPr>
          <p:cNvPr id="23" name="Group 6">
            <a:extLst>
              <a:ext uri="{FF2B5EF4-FFF2-40B4-BE49-F238E27FC236}">
                <a16:creationId xmlns:a16="http://schemas.microsoft.com/office/drawing/2014/main" id="{833A87D8-204A-BF81-546F-33615F65600B}"/>
              </a:ext>
            </a:extLst>
          </p:cNvPr>
          <p:cNvGrpSpPr>
            <a:grpSpLocks noChangeAspect="1"/>
          </p:cNvGrpSpPr>
          <p:nvPr/>
        </p:nvGrpSpPr>
        <p:grpSpPr>
          <a:xfrm>
            <a:off x="9624654" y="2356230"/>
            <a:ext cx="7728426" cy="5939880"/>
            <a:chOff x="-2757285" y="5709662"/>
            <a:chExt cx="4557632" cy="4212312"/>
          </a:xfrm>
        </p:grpSpPr>
        <p:sp>
          <p:nvSpPr>
            <p:cNvPr id="24" name="Freeform 7">
              <a:extLst>
                <a:ext uri="{FF2B5EF4-FFF2-40B4-BE49-F238E27FC236}">
                  <a16:creationId xmlns:a16="http://schemas.microsoft.com/office/drawing/2014/main" id="{728C3D50-F112-7A0E-4D1B-CDCA7C873DF4}"/>
                </a:ext>
              </a:extLst>
            </p:cNvPr>
            <p:cNvSpPr/>
            <p:nvPr/>
          </p:nvSpPr>
          <p:spPr>
            <a:xfrm>
              <a:off x="-2757285" y="5709662"/>
              <a:ext cx="4557632" cy="4212312"/>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solidFill>
              <a:srgbClr val="000000">
                <a:alpha val="0"/>
              </a:srgbClr>
            </a:solidFill>
            <a:ln w="12700">
              <a:solidFill>
                <a:srgbClr val="000000"/>
              </a:solidFill>
            </a:ln>
          </p:spPr>
          <p:txBody>
            <a:bodyPr/>
            <a:lstStyle/>
            <a:p>
              <a:endParaRPr lang="bg-BG" dirty="0">
                <a:latin typeface="Georgia" panose="02040502050405020303" pitchFamily="18" charset="0"/>
              </a:endParaRPr>
            </a:p>
          </p:txBody>
        </p:sp>
      </p:grpSp>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96164">
            <a:off x="-5974143" y="8370333"/>
            <a:ext cx="10675280" cy="1137869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36636">
            <a:off x="0" y="-2006961"/>
            <a:ext cx="3334026" cy="3588482"/>
          </a:xfrm>
          <a:prstGeom prst="rect">
            <a:avLst/>
          </a:prstGeom>
        </p:spPr>
      </p:pic>
      <p:pic>
        <p:nvPicPr>
          <p:cNvPr id="4" name="Picture 4"/>
          <p:cNvPicPr>
            <a:picLocks noChangeAspect="1"/>
          </p:cNvPicPr>
          <p:nvPr/>
        </p:nvPicPr>
        <p:blipFill>
          <a:blip r:embed="rId6"/>
          <a:srcRect/>
          <a:stretch>
            <a:fillRect/>
          </a:stretch>
        </p:blipFill>
        <p:spPr>
          <a:xfrm>
            <a:off x="16418708" y="0"/>
            <a:ext cx="1869292" cy="1869292"/>
          </a:xfrm>
          <a:prstGeom prst="rect">
            <a:avLst/>
          </a:prstGeom>
        </p:spPr>
      </p:pic>
      <p:pic>
        <p:nvPicPr>
          <p:cNvPr id="5" name="Picture 5"/>
          <p:cNvPicPr>
            <a:picLocks noChangeAspect="1"/>
          </p:cNvPicPr>
          <p:nvPr/>
        </p:nvPicPr>
        <p:blipFill>
          <a:blip r:embed="rId7"/>
          <a:srcRect/>
          <a:stretch>
            <a:fillRect/>
          </a:stretch>
        </p:blipFill>
        <p:spPr>
          <a:xfrm>
            <a:off x="7870030" y="9245916"/>
            <a:ext cx="3710720" cy="779251"/>
          </a:xfrm>
          <a:prstGeom prst="rect">
            <a:avLst/>
          </a:prstGeom>
        </p:spPr>
      </p:pic>
      <p:pic>
        <p:nvPicPr>
          <p:cNvPr id="6" name="Picture 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9614497">
            <a:off x="17215841" y="8047725"/>
            <a:ext cx="4352147" cy="4346443"/>
          </a:xfrm>
          <a:prstGeom prst="rect">
            <a:avLst/>
          </a:prstGeom>
        </p:spPr>
      </p:pic>
      <p:pic>
        <p:nvPicPr>
          <p:cNvPr id="8" name="Picture 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6781800" y="4096348"/>
            <a:ext cx="1595077" cy="1656582"/>
          </a:xfrm>
          <a:prstGeom prst="rect">
            <a:avLst/>
          </a:prstGeom>
        </p:spPr>
      </p:pic>
      <p:grpSp>
        <p:nvGrpSpPr>
          <p:cNvPr id="9" name="Group 9"/>
          <p:cNvGrpSpPr/>
          <p:nvPr/>
        </p:nvGrpSpPr>
        <p:grpSpPr>
          <a:xfrm>
            <a:off x="2147075" y="2442865"/>
            <a:ext cx="14494868" cy="7374519"/>
            <a:chOff x="1501282" y="-1365646"/>
            <a:chExt cx="19326489" cy="9832688"/>
          </a:xfrm>
        </p:grpSpPr>
        <p:sp>
          <p:nvSpPr>
            <p:cNvPr id="10" name="TextBox 10"/>
            <p:cNvSpPr txBox="1"/>
            <p:nvPr/>
          </p:nvSpPr>
          <p:spPr>
            <a:xfrm>
              <a:off x="11914877" y="-1365646"/>
              <a:ext cx="8912894" cy="9832688"/>
            </a:xfrm>
            <a:prstGeom prst="rect">
              <a:avLst/>
            </a:prstGeom>
          </p:spPr>
          <p:txBody>
            <a:bodyPr wrap="square" lIns="0" tIns="0" rIns="0" bIns="0" rtlCol="0" anchor="t">
              <a:spAutoFit/>
            </a:bodyPr>
            <a:lstStyle/>
            <a:p>
              <a:pPr algn="just">
                <a:lnSpc>
                  <a:spcPts val="3359"/>
                </a:lnSpc>
              </a:pPr>
              <a:endParaRPr lang="en-US" sz="2400" spc="-36" dirty="0">
                <a:latin typeface="Georgia" panose="02040502050405020303" pitchFamily="18" charset="0"/>
                <a:cs typeface="Abhaya Libre Regular" panose="020B0604020202020204" charset="0"/>
              </a:endParaRPr>
            </a:p>
            <a:p>
              <a:pPr algn="just">
                <a:lnSpc>
                  <a:spcPts val="3359"/>
                </a:lnSpc>
              </a:pPr>
              <a:r>
                <a:rPr lang="ro-RO" sz="2400" spc="-36" dirty="0">
                  <a:latin typeface="Georgia" panose="02040502050405020303" pitchFamily="18" charset="0"/>
                  <a:cs typeface="Abhaya Libre Regular" panose="020B0604020202020204" charset="0"/>
                </a:rPr>
                <a:t>Din perspectiva lui Scott </a:t>
              </a:r>
              <a:r>
                <a:rPr lang="ro-RO" sz="2400" spc="-36" dirty="0" err="1">
                  <a:latin typeface="Georgia" panose="02040502050405020303" pitchFamily="18" charset="0"/>
                  <a:cs typeface="Abhaya Libre Regular" panose="020B0604020202020204" charset="0"/>
                </a:rPr>
                <a:t>Sherman</a:t>
              </a:r>
              <a:r>
                <a:rPr lang="ro-RO" sz="2400" spc="-36" dirty="0">
                  <a:latin typeface="Georgia" panose="02040502050405020303" pitchFamily="18" charset="0"/>
                  <a:cs typeface="Abhaya Libre Regular" panose="020B0604020202020204" charset="0"/>
                </a:rPr>
                <a:t> (2011), un antreprenor social al trebui să aibă următoarele abilități și competențe: </a:t>
              </a:r>
              <a:r>
                <a:rPr lang="en-US" sz="2400" spc="-36" dirty="0">
                  <a:latin typeface="Georgia" panose="02040502050405020303" pitchFamily="18" charset="0"/>
                  <a:cs typeface="Abhaya Libre Regular" panose="020B0604020202020204" charset="0"/>
                </a:rPr>
                <a:t> </a:t>
              </a:r>
              <a:endParaRPr lang="en-US" sz="2400" i="0" dirty="0">
                <a:effectLst/>
                <a:latin typeface="Georgia" panose="02040502050405020303" pitchFamily="18" charset="0"/>
                <a:cs typeface="Abhaya Libre Regular" panose="020B0604020202020204" charset="0"/>
              </a:endParaRPr>
            </a:p>
            <a:p>
              <a:pPr marL="457200" indent="-457200" algn="just">
                <a:lnSpc>
                  <a:spcPts val="3359"/>
                </a:lnSpc>
                <a:buAutoNum type="arabicPeriod"/>
              </a:pPr>
              <a:r>
                <a:rPr lang="en-US" sz="2400" b="1" spc="-36" dirty="0">
                  <a:latin typeface="Georgia" panose="02040502050405020303" pitchFamily="18" charset="0"/>
                  <a:cs typeface="Abhaya Libre Regular" panose="020B0604020202020204" charset="0"/>
                </a:rPr>
                <a:t>Leadership</a:t>
              </a:r>
            </a:p>
            <a:p>
              <a:pPr marL="457200" indent="-457200" algn="just">
                <a:lnSpc>
                  <a:spcPts val="3359"/>
                </a:lnSpc>
                <a:buAutoNum type="arabicPeriod"/>
              </a:pPr>
              <a:r>
                <a:rPr lang="en-US" sz="2400" b="1" spc="-36" dirty="0">
                  <a:latin typeface="Georgia" panose="02040502050405020303" pitchFamily="18" charset="0"/>
                  <a:cs typeface="Abhaya Libre Regular" panose="020B0604020202020204" charset="0"/>
                </a:rPr>
                <a:t>Optimism</a:t>
              </a:r>
            </a:p>
            <a:p>
              <a:pPr marL="457200" indent="-457200" algn="just">
                <a:lnSpc>
                  <a:spcPts val="3359"/>
                </a:lnSpc>
                <a:buAutoNum type="arabicPeriod"/>
              </a:pPr>
              <a:r>
                <a:rPr lang="ro-RO" sz="2400" b="1" dirty="0">
                  <a:effectLst/>
                  <a:latin typeface="Georgia" panose="02040502050405020303" pitchFamily="18" charset="0"/>
                  <a:cs typeface="Abhaya Libre Regular" panose="020B0604020202020204" charset="0"/>
                </a:rPr>
                <a:t>Determinare</a:t>
              </a:r>
              <a:endParaRPr lang="en-US" sz="2400" b="1" dirty="0">
                <a:effectLst/>
                <a:latin typeface="Georgia" panose="02040502050405020303" pitchFamily="18" charset="0"/>
                <a:cs typeface="Abhaya Libre Regular" panose="020B0604020202020204" charset="0"/>
              </a:endParaRPr>
            </a:p>
            <a:p>
              <a:pPr marL="457200" indent="-457200" algn="just">
                <a:lnSpc>
                  <a:spcPts val="3359"/>
                </a:lnSpc>
                <a:buAutoNum type="arabicPeriod"/>
              </a:pPr>
              <a:r>
                <a:rPr lang="en-US" sz="2400" b="1" dirty="0" err="1">
                  <a:effectLst/>
                  <a:latin typeface="Georgia" panose="02040502050405020303" pitchFamily="18" charset="0"/>
                  <a:cs typeface="Abhaya Libre Regular" panose="020B0604020202020204" charset="0"/>
                </a:rPr>
                <a:t>Rezilienț</a:t>
              </a:r>
              <a:r>
                <a:rPr lang="ro-RO" sz="2400" b="1" dirty="0">
                  <a:effectLst/>
                  <a:latin typeface="Georgia" panose="02040502050405020303" pitchFamily="18" charset="0"/>
                  <a:cs typeface="Abhaya Libre Regular" panose="020B0604020202020204" charset="0"/>
                </a:rPr>
                <a:t>ă</a:t>
              </a:r>
              <a:r>
                <a:rPr lang="en-US" sz="2400" b="1" dirty="0">
                  <a:effectLst/>
                  <a:latin typeface="Georgia" panose="02040502050405020303" pitchFamily="18" charset="0"/>
                  <a:cs typeface="Abhaya Libre Regular" panose="020B0604020202020204" charset="0"/>
                </a:rPr>
                <a:t> </a:t>
              </a:r>
              <a:r>
                <a:rPr lang="en-US" sz="2400" b="1" dirty="0" err="1">
                  <a:effectLst/>
                  <a:latin typeface="Georgia" panose="02040502050405020303" pitchFamily="18" charset="0"/>
                  <a:cs typeface="Abhaya Libre Regular" panose="020B0604020202020204" charset="0"/>
                </a:rPr>
                <a:t>în</a:t>
              </a:r>
              <a:r>
                <a:rPr lang="en-US" sz="2400" b="1" dirty="0">
                  <a:effectLst/>
                  <a:latin typeface="Georgia" panose="02040502050405020303" pitchFamily="18" charset="0"/>
                  <a:cs typeface="Abhaya Libre Regular" panose="020B0604020202020204" charset="0"/>
                </a:rPr>
                <a:t> </a:t>
              </a:r>
              <a:r>
                <a:rPr lang="en-US" sz="2400" b="1" dirty="0" err="1">
                  <a:effectLst/>
                  <a:latin typeface="Georgia" panose="02040502050405020303" pitchFamily="18" charset="0"/>
                  <a:cs typeface="Abhaya Libre Regular" panose="020B0604020202020204" charset="0"/>
                </a:rPr>
                <a:t>fața</a:t>
              </a:r>
              <a:r>
                <a:rPr lang="en-US" sz="2400" b="1" dirty="0">
                  <a:effectLst/>
                  <a:latin typeface="Georgia" panose="02040502050405020303" pitchFamily="18" charset="0"/>
                  <a:cs typeface="Abhaya Libre Regular" panose="020B0604020202020204" charset="0"/>
                </a:rPr>
                <a:t> </a:t>
              </a:r>
              <a:r>
                <a:rPr lang="en-US" sz="2400" b="1" dirty="0" err="1">
                  <a:effectLst/>
                  <a:latin typeface="Georgia" panose="02040502050405020303" pitchFamily="18" charset="0"/>
                  <a:cs typeface="Abhaya Libre Regular" panose="020B0604020202020204" charset="0"/>
                </a:rPr>
                <a:t>adversităților</a:t>
              </a:r>
              <a:r>
                <a:rPr lang="en-US" sz="2400" b="1" dirty="0">
                  <a:effectLst/>
                  <a:latin typeface="Georgia" panose="02040502050405020303" pitchFamily="18" charset="0"/>
                  <a:cs typeface="Abhaya Libre Regular" panose="020B0604020202020204" charset="0"/>
                </a:rPr>
                <a:t>, </a:t>
              </a:r>
              <a:r>
                <a:rPr lang="en-US" sz="2400" b="1" dirty="0" err="1">
                  <a:effectLst/>
                  <a:latin typeface="Georgia" panose="02040502050405020303" pitchFamily="18" charset="0"/>
                  <a:cs typeface="Abhaya Libre Regular" panose="020B0604020202020204" charset="0"/>
                </a:rPr>
                <a:t>obstacolelor</a:t>
              </a:r>
              <a:r>
                <a:rPr lang="en-US" sz="2400" b="1" dirty="0">
                  <a:effectLst/>
                  <a:latin typeface="Georgia" panose="02040502050405020303" pitchFamily="18" charset="0"/>
                  <a:cs typeface="Abhaya Libre Regular" panose="020B0604020202020204" charset="0"/>
                </a:rPr>
                <a:t>, </a:t>
              </a:r>
              <a:r>
                <a:rPr lang="en-US" sz="2400" b="1" dirty="0" err="1">
                  <a:effectLst/>
                  <a:latin typeface="Georgia" panose="02040502050405020303" pitchFamily="18" charset="0"/>
                  <a:cs typeface="Abhaya Libre Regular" panose="020B0604020202020204" charset="0"/>
                </a:rPr>
                <a:t>provocărilor</a:t>
              </a:r>
              <a:r>
                <a:rPr lang="en-US" sz="2400" b="1" dirty="0">
                  <a:effectLst/>
                  <a:latin typeface="Georgia" panose="02040502050405020303" pitchFamily="18" charset="0"/>
                  <a:cs typeface="Abhaya Libre Regular" panose="020B0604020202020204" charset="0"/>
                </a:rPr>
                <a:t> </a:t>
              </a:r>
              <a:r>
                <a:rPr lang="en-US" sz="2400" b="1" dirty="0" err="1">
                  <a:effectLst/>
                  <a:latin typeface="Georgia" panose="02040502050405020303" pitchFamily="18" charset="0"/>
                  <a:cs typeface="Abhaya Libre Regular" panose="020B0604020202020204" charset="0"/>
                </a:rPr>
                <a:t>și</a:t>
              </a:r>
              <a:r>
                <a:rPr lang="en-US" sz="2400" b="1" dirty="0">
                  <a:effectLst/>
                  <a:latin typeface="Georgia" panose="02040502050405020303" pitchFamily="18" charset="0"/>
                  <a:cs typeface="Abhaya Libre Regular" panose="020B0604020202020204" charset="0"/>
                </a:rPr>
                <a:t> </a:t>
              </a:r>
              <a:r>
                <a:rPr lang="en-US" sz="2400" b="1" dirty="0" err="1">
                  <a:effectLst/>
                  <a:latin typeface="Georgia" panose="02040502050405020303" pitchFamily="18" charset="0"/>
                  <a:cs typeface="Abhaya Libre Regular" panose="020B0604020202020204" charset="0"/>
                </a:rPr>
                <a:t>eșecurilor</a:t>
              </a:r>
              <a:endParaRPr lang="ro-RO" sz="2400" b="1" dirty="0">
                <a:effectLst/>
                <a:latin typeface="Georgia" panose="02040502050405020303" pitchFamily="18" charset="0"/>
                <a:cs typeface="Abhaya Libre Regular" panose="020B0604020202020204" charset="0"/>
              </a:endParaRPr>
            </a:p>
            <a:p>
              <a:pPr marL="457200" indent="-457200" algn="just">
                <a:lnSpc>
                  <a:spcPts val="3359"/>
                </a:lnSpc>
                <a:buAutoNum type="arabicPeriod"/>
              </a:pPr>
              <a:r>
                <a:rPr lang="ro-RO" sz="2400" b="1" dirty="0">
                  <a:effectLst/>
                  <a:latin typeface="Georgia" panose="02040502050405020303" pitchFamily="18" charset="0"/>
                  <a:cs typeface="Abhaya Libre Regular" panose="020B0604020202020204" charset="0"/>
                </a:rPr>
                <a:t>Creativitate și inovație</a:t>
              </a:r>
              <a:endParaRPr lang="en-US" sz="2400" b="1" dirty="0">
                <a:effectLst/>
                <a:latin typeface="Georgia" panose="02040502050405020303" pitchFamily="18" charset="0"/>
                <a:cs typeface="Abhaya Libre Regular" panose="020B0604020202020204" charset="0"/>
              </a:endParaRPr>
            </a:p>
            <a:p>
              <a:pPr marL="457200" indent="-457200" algn="just">
                <a:lnSpc>
                  <a:spcPts val="3359"/>
                </a:lnSpc>
                <a:buAutoNum type="arabicPeriod"/>
              </a:pPr>
              <a:r>
                <a:rPr lang="en-US" sz="2400" b="1" dirty="0" err="1">
                  <a:effectLst/>
                  <a:latin typeface="Georgia" panose="02040502050405020303" pitchFamily="18" charset="0"/>
                  <a:cs typeface="Abhaya Libre Regular" panose="020B0604020202020204" charset="0"/>
                </a:rPr>
                <a:t>Empat</a:t>
              </a:r>
              <a:r>
                <a:rPr lang="ro-RO" sz="2400" b="1" dirty="0">
                  <a:effectLst/>
                  <a:latin typeface="Georgia" panose="02040502050405020303" pitchFamily="18" charset="0"/>
                  <a:cs typeface="Abhaya Libre Regular" panose="020B0604020202020204" charset="0"/>
                </a:rPr>
                <a:t>ie</a:t>
              </a:r>
              <a:endParaRPr lang="en-US" sz="2400" b="1" dirty="0">
                <a:effectLst/>
                <a:latin typeface="Georgia" panose="02040502050405020303" pitchFamily="18" charset="0"/>
                <a:cs typeface="Abhaya Libre Regular" panose="020B0604020202020204" charset="0"/>
              </a:endParaRPr>
            </a:p>
            <a:p>
              <a:pPr marL="457200" indent="-457200" algn="just">
                <a:lnSpc>
                  <a:spcPts val="3359"/>
                </a:lnSpc>
                <a:buAutoNum type="arabicPeriod"/>
              </a:pPr>
              <a:r>
                <a:rPr lang="ro-RO" sz="2400" b="1" dirty="0">
                  <a:effectLst/>
                  <a:latin typeface="Georgia" panose="02040502050405020303" pitchFamily="18" charset="0"/>
                  <a:cs typeface="Abhaya Libre Regular" panose="020B0604020202020204" charset="0"/>
                </a:rPr>
                <a:t>Inteligență e</a:t>
              </a:r>
              <a:r>
                <a:rPr lang="en-US" sz="2400" b="1" dirty="0" err="1">
                  <a:effectLst/>
                  <a:latin typeface="Georgia" panose="02040502050405020303" pitchFamily="18" charset="0"/>
                  <a:cs typeface="Abhaya Libre Regular" panose="020B0604020202020204" charset="0"/>
                </a:rPr>
                <a:t>mo</a:t>
              </a:r>
              <a:r>
                <a:rPr lang="ro-RO" sz="2400" b="1" dirty="0">
                  <a:latin typeface="Georgia" panose="02040502050405020303" pitchFamily="18" charset="0"/>
                  <a:cs typeface="Abhaya Libre Regular" panose="020B0604020202020204" charset="0"/>
                </a:rPr>
                <a:t>ț</a:t>
              </a:r>
              <a:r>
                <a:rPr lang="en-US" sz="2400" b="1" dirty="0" err="1">
                  <a:effectLst/>
                  <a:latin typeface="Georgia" panose="02040502050405020303" pitchFamily="18" charset="0"/>
                  <a:cs typeface="Abhaya Libre Regular" panose="020B0604020202020204" charset="0"/>
                </a:rPr>
                <a:t>ional</a:t>
              </a:r>
              <a:r>
                <a:rPr lang="ro-RO" sz="2400" b="1" dirty="0">
                  <a:effectLst/>
                  <a:latin typeface="Georgia" panose="02040502050405020303" pitchFamily="18" charset="0"/>
                  <a:cs typeface="Abhaya Libre Regular" panose="020B0604020202020204" charset="0"/>
                </a:rPr>
                <a:t>ă și</a:t>
              </a:r>
              <a:r>
                <a:rPr lang="en-US" sz="2400" b="1" dirty="0">
                  <a:effectLst/>
                  <a:latin typeface="Georgia" panose="02040502050405020303" pitchFamily="18" charset="0"/>
                  <a:cs typeface="Abhaya Libre Regular" panose="020B0604020202020204" charset="0"/>
                </a:rPr>
                <a:t> social</a:t>
              </a:r>
              <a:r>
                <a:rPr lang="ro-RO" sz="2400" b="1" dirty="0">
                  <a:effectLst/>
                  <a:latin typeface="Georgia" panose="02040502050405020303" pitchFamily="18" charset="0"/>
                  <a:cs typeface="Abhaya Libre Regular" panose="020B0604020202020204" charset="0"/>
                </a:rPr>
                <a:t>ă</a:t>
              </a:r>
              <a:endParaRPr lang="en-US" sz="2400" b="1" spc="-36" dirty="0">
                <a:latin typeface="Georgia" panose="02040502050405020303" pitchFamily="18" charset="0"/>
                <a:cs typeface="Abhaya Libre Regular" panose="020B0604020202020204" charset="0"/>
              </a:endParaRPr>
            </a:p>
            <a:p>
              <a:pPr marL="457200" indent="-457200" algn="just">
                <a:lnSpc>
                  <a:spcPts val="3359"/>
                </a:lnSpc>
                <a:buAutoNum type="arabicPeriod"/>
              </a:pPr>
              <a:endParaRPr lang="en-US" sz="2400" spc="-36" dirty="0">
                <a:latin typeface="Georgia" panose="02040502050405020303" pitchFamily="18" charset="0"/>
              </a:endParaRPr>
            </a:p>
            <a:p>
              <a:pPr marL="457200" indent="-457200" algn="just">
                <a:lnSpc>
                  <a:spcPts val="3359"/>
                </a:lnSpc>
                <a:buAutoNum type="arabicPeriod"/>
              </a:pPr>
              <a:endParaRPr lang="en-US" sz="2400" spc="-36" dirty="0">
                <a:latin typeface="Georgia" panose="02040502050405020303" pitchFamily="18" charset="0"/>
              </a:endParaRPr>
            </a:p>
            <a:p>
              <a:pPr marL="457200" indent="-457200" algn="just">
                <a:lnSpc>
                  <a:spcPts val="3359"/>
                </a:lnSpc>
                <a:buAutoNum type="arabicPeriod"/>
              </a:pPr>
              <a:endParaRPr lang="en-US" sz="2400" spc="-36" dirty="0">
                <a:latin typeface="Georgia" panose="02040502050405020303" pitchFamily="18" charset="0"/>
              </a:endParaRPr>
            </a:p>
            <a:p>
              <a:pPr marL="457200" indent="-457200" algn="just">
                <a:lnSpc>
                  <a:spcPts val="3359"/>
                </a:lnSpc>
                <a:buAutoNum type="arabicPeriod"/>
              </a:pPr>
              <a:endParaRPr lang="en-US" sz="2400" spc="-36" dirty="0">
                <a:latin typeface="Georgia" panose="02040502050405020303" pitchFamily="18" charset="0"/>
              </a:endParaRPr>
            </a:p>
            <a:p>
              <a:pPr algn="just">
                <a:lnSpc>
                  <a:spcPts val="3359"/>
                </a:lnSpc>
              </a:pPr>
              <a:endParaRPr lang="en-US" sz="2400" spc="-36" dirty="0">
                <a:latin typeface="Georgia" panose="02040502050405020303" pitchFamily="18" charset="0"/>
              </a:endParaRPr>
            </a:p>
          </p:txBody>
        </p:sp>
        <p:sp>
          <p:nvSpPr>
            <p:cNvPr id="11" name="TextBox 11"/>
            <p:cNvSpPr txBox="1"/>
            <p:nvPr/>
          </p:nvSpPr>
          <p:spPr>
            <a:xfrm>
              <a:off x="2941425" y="3299255"/>
              <a:ext cx="5958690" cy="1693711"/>
            </a:xfrm>
            <a:prstGeom prst="rect">
              <a:avLst/>
            </a:prstGeom>
          </p:spPr>
          <p:txBody>
            <a:bodyPr wrap="square" lIns="0" tIns="0" rIns="0" bIns="0" rtlCol="0" anchor="t">
              <a:spAutoFit/>
            </a:bodyPr>
            <a:lstStyle/>
            <a:p>
              <a:pPr algn="just">
                <a:lnSpc>
                  <a:spcPts val="3359"/>
                </a:lnSpc>
              </a:pPr>
              <a:r>
                <a:rPr lang="ro-RO" sz="2400" b="1" i="1" spc="-36" dirty="0">
                  <a:solidFill>
                    <a:srgbClr val="000000"/>
                  </a:solidFill>
                  <a:latin typeface="Georgia" panose="02040502050405020303" pitchFamily="18" charset="0"/>
                </a:rPr>
                <a:t>Ar fi mai util să lucrați într-o echipă care reunește toate aceste abilități?</a:t>
              </a:r>
              <a:endParaRPr lang="en-US" sz="2400" b="1" i="1" spc="-36" dirty="0">
                <a:solidFill>
                  <a:srgbClr val="000000"/>
                </a:solidFill>
                <a:latin typeface="Georgia" panose="02040502050405020303" pitchFamily="18" charset="0"/>
              </a:endParaRPr>
            </a:p>
          </p:txBody>
        </p:sp>
        <p:sp>
          <p:nvSpPr>
            <p:cNvPr id="12" name="TextBox 12"/>
            <p:cNvSpPr txBox="1"/>
            <p:nvPr/>
          </p:nvSpPr>
          <p:spPr>
            <a:xfrm>
              <a:off x="2322323" y="1737917"/>
              <a:ext cx="10069008" cy="546902"/>
            </a:xfrm>
            <a:prstGeom prst="rect">
              <a:avLst/>
            </a:prstGeom>
          </p:spPr>
          <p:txBody>
            <a:bodyPr lIns="0" tIns="0" rIns="0" bIns="0" rtlCol="0" anchor="t">
              <a:spAutoFit/>
            </a:bodyPr>
            <a:lstStyle/>
            <a:p>
              <a:pPr algn="just">
                <a:lnSpc>
                  <a:spcPts val="3359"/>
                </a:lnSpc>
              </a:pPr>
              <a:r>
                <a:rPr lang="ro-RO" sz="2400" b="1" i="1" spc="-36" dirty="0">
                  <a:solidFill>
                    <a:srgbClr val="000000"/>
                  </a:solidFill>
                  <a:latin typeface="Georgia" panose="02040502050405020303" pitchFamily="18" charset="0"/>
                </a:rPr>
                <a:t>Posedați aceste abilități?</a:t>
              </a:r>
              <a:endParaRPr lang="en-US" sz="2400" b="1" i="1" spc="-36" dirty="0">
                <a:solidFill>
                  <a:srgbClr val="000000"/>
                </a:solidFill>
                <a:latin typeface="Georgia" panose="02040502050405020303" pitchFamily="18" charset="0"/>
              </a:endParaRPr>
            </a:p>
          </p:txBody>
        </p:sp>
        <p:sp>
          <p:nvSpPr>
            <p:cNvPr id="13" name="TextBox 13"/>
            <p:cNvSpPr txBox="1"/>
            <p:nvPr/>
          </p:nvSpPr>
          <p:spPr>
            <a:xfrm>
              <a:off x="1501282" y="-570241"/>
              <a:ext cx="7398833" cy="1112356"/>
            </a:xfrm>
            <a:prstGeom prst="rect">
              <a:avLst/>
            </a:prstGeom>
          </p:spPr>
          <p:txBody>
            <a:bodyPr wrap="square" lIns="0" tIns="0" rIns="0" bIns="0" rtlCol="0" anchor="t">
              <a:spAutoFit/>
            </a:bodyPr>
            <a:lstStyle/>
            <a:p>
              <a:pPr algn="just">
                <a:lnSpc>
                  <a:spcPts val="3359"/>
                </a:lnSpc>
              </a:pPr>
              <a:r>
                <a:rPr lang="ro-RO" sz="2400" b="1" i="1" spc="-36" dirty="0">
                  <a:solidFill>
                    <a:srgbClr val="000000"/>
                  </a:solidFill>
                  <a:latin typeface="Georgia" panose="02040502050405020303" pitchFamily="18" charset="0"/>
                </a:rPr>
                <a:t>De ce abilități aveți nevoie pentru a conduce o întreprindere socială?</a:t>
              </a:r>
              <a:endParaRPr lang="en-US" sz="2400" b="1" i="1" spc="-36" dirty="0">
                <a:solidFill>
                  <a:srgbClr val="000000"/>
                </a:solidFill>
                <a:latin typeface="Georgia" panose="02040502050405020303" pitchFamily="18" charset="0"/>
              </a:endParaRPr>
            </a:p>
          </p:txBody>
        </p:sp>
      </p:grpSp>
      <p:grpSp>
        <p:nvGrpSpPr>
          <p:cNvPr id="18" name="Group 6">
            <a:extLst>
              <a:ext uri="{FF2B5EF4-FFF2-40B4-BE49-F238E27FC236}">
                <a16:creationId xmlns:a16="http://schemas.microsoft.com/office/drawing/2014/main" id="{2E50E88D-2B21-BFC7-A3FA-AE1884C35079}"/>
              </a:ext>
            </a:extLst>
          </p:cNvPr>
          <p:cNvGrpSpPr>
            <a:grpSpLocks noChangeAspect="1"/>
          </p:cNvGrpSpPr>
          <p:nvPr/>
        </p:nvGrpSpPr>
        <p:grpSpPr>
          <a:xfrm>
            <a:off x="929296" y="2276825"/>
            <a:ext cx="7728426" cy="5939880"/>
            <a:chOff x="1126683" y="4069366"/>
            <a:chExt cx="4557632" cy="4212312"/>
          </a:xfrm>
        </p:grpSpPr>
        <p:sp>
          <p:nvSpPr>
            <p:cNvPr id="19" name="Freeform 7">
              <a:extLst>
                <a:ext uri="{FF2B5EF4-FFF2-40B4-BE49-F238E27FC236}">
                  <a16:creationId xmlns:a16="http://schemas.microsoft.com/office/drawing/2014/main" id="{B49DBDDD-6857-3BF9-3FF2-AFE94D449EFE}"/>
                </a:ext>
              </a:extLst>
            </p:cNvPr>
            <p:cNvSpPr/>
            <p:nvPr/>
          </p:nvSpPr>
          <p:spPr>
            <a:xfrm>
              <a:off x="1126683" y="4069366"/>
              <a:ext cx="4557632" cy="4212312"/>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solidFill>
              <a:srgbClr val="000000">
                <a:alpha val="0"/>
              </a:srgbClr>
            </a:solidFill>
            <a:ln w="12700">
              <a:solidFill>
                <a:srgbClr val="000000"/>
              </a:solidFill>
            </a:ln>
          </p:spPr>
          <p:txBody>
            <a:bodyPr/>
            <a:lstStyle/>
            <a:p>
              <a:endParaRPr lang="bg-BG" dirty="0">
                <a:solidFill>
                  <a:srgbClr val="FF0000"/>
                </a:solidFill>
                <a:latin typeface="Georgia" panose="02040502050405020303" pitchFamily="18" charset="0"/>
              </a:endParaRPr>
            </a:p>
          </p:txBody>
        </p:sp>
      </p:grpSp>
      <p:pic>
        <p:nvPicPr>
          <p:cNvPr id="20" name="Picture 9">
            <a:extLst>
              <a:ext uri="{FF2B5EF4-FFF2-40B4-BE49-F238E27FC236}">
                <a16:creationId xmlns:a16="http://schemas.microsoft.com/office/drawing/2014/main" id="{069D9583-F4E1-22E7-9B15-EC28ABCA0F2D}"/>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193745" y="3039419"/>
            <a:ext cx="946536" cy="436017"/>
          </a:xfrm>
          <a:prstGeom prst="rect">
            <a:avLst/>
          </a:prstGeom>
        </p:spPr>
      </p:pic>
      <p:pic>
        <p:nvPicPr>
          <p:cNvPr id="21" name="Picture 9">
            <a:extLst>
              <a:ext uri="{FF2B5EF4-FFF2-40B4-BE49-F238E27FC236}">
                <a16:creationId xmlns:a16="http://schemas.microsoft.com/office/drawing/2014/main" id="{8F3C5BDE-E687-2DCD-111C-2801F26A6588}"/>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673807" y="4733517"/>
            <a:ext cx="946536" cy="436017"/>
          </a:xfrm>
          <a:prstGeom prst="rect">
            <a:avLst/>
          </a:prstGeom>
        </p:spPr>
      </p:pic>
      <p:pic>
        <p:nvPicPr>
          <p:cNvPr id="22" name="Picture 9">
            <a:extLst>
              <a:ext uri="{FF2B5EF4-FFF2-40B4-BE49-F238E27FC236}">
                <a16:creationId xmlns:a16="http://schemas.microsoft.com/office/drawing/2014/main" id="{C5D1CA6F-CE2E-3364-D5C8-C5CDEFBEB133}"/>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2114418" y="5961068"/>
            <a:ext cx="946536" cy="436017"/>
          </a:xfrm>
          <a:prstGeom prst="rect">
            <a:avLst/>
          </a:prstGeom>
        </p:spPr>
      </p:pic>
      <p:pic>
        <p:nvPicPr>
          <p:cNvPr id="26" name="Picture 16">
            <a:extLst>
              <a:ext uri="{FF2B5EF4-FFF2-40B4-BE49-F238E27FC236}">
                <a16:creationId xmlns:a16="http://schemas.microsoft.com/office/drawing/2014/main" id="{55DCDF70-E099-C67D-ADD2-C9B629425105}"/>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5656296" y="6532043"/>
            <a:ext cx="1148605" cy="1124197"/>
          </a:xfrm>
          <a:prstGeom prst="rect">
            <a:avLst/>
          </a:prstGeom>
        </p:spPr>
      </p:pic>
      <p:sp>
        <p:nvSpPr>
          <p:cNvPr id="14" name="TextBox 7">
            <a:extLst>
              <a:ext uri="{FF2B5EF4-FFF2-40B4-BE49-F238E27FC236}">
                <a16:creationId xmlns:a16="http://schemas.microsoft.com/office/drawing/2014/main" id="{F37832FE-3ED1-EA48-3F96-074EEA83CC86}"/>
              </a:ext>
            </a:extLst>
          </p:cNvPr>
          <p:cNvSpPr txBox="1"/>
          <p:nvPr/>
        </p:nvSpPr>
        <p:spPr>
          <a:xfrm>
            <a:off x="2057400" y="896245"/>
            <a:ext cx="14173199" cy="692497"/>
          </a:xfrm>
          <a:prstGeom prst="rect">
            <a:avLst/>
          </a:prstGeom>
        </p:spPr>
        <p:txBody>
          <a:bodyPr wrap="square" lIns="0" tIns="0" rIns="0" bIns="0" rtlCol="0" anchor="t">
            <a:spAutoFit/>
          </a:bodyPr>
          <a:lstStyle/>
          <a:p>
            <a:pPr algn="ctr">
              <a:lnSpc>
                <a:spcPts val="5449"/>
              </a:lnSpc>
            </a:pPr>
            <a:r>
              <a:rPr lang="ro-RO" sz="5400" b="1" dirty="0">
                <a:solidFill>
                  <a:srgbClr val="000000"/>
                </a:solidFill>
                <a:latin typeface="Georgia" panose="02040502050405020303" pitchFamily="18" charset="0"/>
              </a:rPr>
              <a:t>4. Abilitățile antreprenorilor sociali</a:t>
            </a:r>
            <a:endParaRPr lang="en-US" sz="5400" b="1" dirty="0">
              <a:solidFill>
                <a:srgbClr val="000000"/>
              </a:solidFill>
              <a:latin typeface="Georgia" panose="02040502050405020303" pitchFamily="18" charset="0"/>
            </a:endParaRPr>
          </a:p>
        </p:txBody>
      </p:sp>
    </p:spTree>
    <p:extLst>
      <p:ext uri="{BB962C8B-B14F-4D97-AF65-F5344CB8AC3E}">
        <p14:creationId xmlns:p14="http://schemas.microsoft.com/office/powerpoint/2010/main" val="3060215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96164">
            <a:off x="-5974143" y="8370333"/>
            <a:ext cx="10675280" cy="1137869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36636">
            <a:off x="0" y="-2006961"/>
            <a:ext cx="3334026" cy="3588482"/>
          </a:xfrm>
          <a:prstGeom prst="rect">
            <a:avLst/>
          </a:prstGeom>
        </p:spPr>
      </p:pic>
      <p:pic>
        <p:nvPicPr>
          <p:cNvPr id="4" name="Picture 4"/>
          <p:cNvPicPr>
            <a:picLocks noChangeAspect="1"/>
          </p:cNvPicPr>
          <p:nvPr/>
        </p:nvPicPr>
        <p:blipFill>
          <a:blip r:embed="rId6"/>
          <a:srcRect/>
          <a:stretch>
            <a:fillRect/>
          </a:stretch>
        </p:blipFill>
        <p:spPr>
          <a:xfrm>
            <a:off x="16418708" y="0"/>
            <a:ext cx="1869292" cy="1869292"/>
          </a:xfrm>
          <a:prstGeom prst="rect">
            <a:avLst/>
          </a:prstGeom>
        </p:spPr>
      </p:pic>
      <p:pic>
        <p:nvPicPr>
          <p:cNvPr id="5" name="Picture 5"/>
          <p:cNvPicPr>
            <a:picLocks noChangeAspect="1"/>
          </p:cNvPicPr>
          <p:nvPr/>
        </p:nvPicPr>
        <p:blipFill>
          <a:blip r:embed="rId7"/>
          <a:srcRect/>
          <a:stretch>
            <a:fillRect/>
          </a:stretch>
        </p:blipFill>
        <p:spPr>
          <a:xfrm>
            <a:off x="12902195" y="9214046"/>
            <a:ext cx="3710720" cy="779251"/>
          </a:xfrm>
          <a:prstGeom prst="rect">
            <a:avLst/>
          </a:prstGeom>
        </p:spPr>
      </p:pic>
      <p:grpSp>
        <p:nvGrpSpPr>
          <p:cNvPr id="7" name="Group 7"/>
          <p:cNvGrpSpPr/>
          <p:nvPr/>
        </p:nvGrpSpPr>
        <p:grpSpPr>
          <a:xfrm>
            <a:off x="1099348" y="1433986"/>
            <a:ext cx="16089303" cy="7235274"/>
            <a:chOff x="0" y="0"/>
            <a:chExt cx="21452403" cy="9181846"/>
          </a:xfrm>
        </p:grpSpPr>
        <p:pic>
          <p:nvPicPr>
            <p:cNvPr id="8" name="Picture 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24431" y="0"/>
              <a:ext cx="2640979" cy="2742814"/>
            </a:xfrm>
            <a:prstGeom prst="rect">
              <a:avLst/>
            </a:prstGeom>
          </p:spPr>
        </p:pic>
        <p:sp>
          <p:nvSpPr>
            <p:cNvPr id="9" name="TextBox 9"/>
            <p:cNvSpPr txBox="1"/>
            <p:nvPr/>
          </p:nvSpPr>
          <p:spPr>
            <a:xfrm>
              <a:off x="1" y="3586587"/>
              <a:ext cx="9783702" cy="2711199"/>
            </a:xfrm>
            <a:prstGeom prst="rect">
              <a:avLst/>
            </a:prstGeom>
          </p:spPr>
          <p:txBody>
            <a:bodyPr lIns="0" tIns="0" rIns="0" bIns="0" rtlCol="0" anchor="t">
              <a:spAutoFit/>
            </a:bodyPr>
            <a:lstStyle/>
            <a:p>
              <a:pPr algn="just">
                <a:lnSpc>
                  <a:spcPts val="3359"/>
                </a:lnSpc>
              </a:pPr>
              <a:r>
                <a:rPr lang="en-US" sz="2200" b="1" i="0" dirty="0">
                  <a:solidFill>
                    <a:srgbClr val="000000"/>
                  </a:solidFill>
                  <a:effectLst/>
                  <a:latin typeface="Georgia" panose="02040502050405020303" pitchFamily="18" charset="0"/>
                  <a:cs typeface="Abhaya Libre Regular" panose="020B0604020202020204" charset="0"/>
                </a:rPr>
                <a:t>Optimism. </a:t>
              </a:r>
              <a:r>
                <a:rPr lang="ro-RO" sz="2200" dirty="0">
                  <a:solidFill>
                    <a:srgbClr val="000000"/>
                  </a:solidFill>
                  <a:latin typeface="Georgia" panose="02040502050405020303" pitchFamily="18" charset="0"/>
                  <a:cs typeface="Abhaya Libre Regular" panose="020B0604020202020204" charset="0"/>
                </a:rPr>
                <a:t>Acești antreprenori sunt încrezători că pot realiza o viziune îndrăzneață, chiar și atunci când alții se îndoiesc de acest lucru. Au un sentiment puternic al propriei eficacități și sunt convinși că au controlul necesare pentru a-și schimba circumstanțele. </a:t>
              </a:r>
              <a:endParaRPr lang="en-US" sz="2200" spc="-36" dirty="0">
                <a:solidFill>
                  <a:srgbClr val="000000"/>
                </a:solidFill>
                <a:latin typeface="Georgia" panose="02040502050405020303" pitchFamily="18" charset="0"/>
                <a:cs typeface="Abhaya Libre Regular" panose="020B0604020202020204" charset="0"/>
              </a:endParaRPr>
            </a:p>
          </p:txBody>
        </p:sp>
        <p:sp>
          <p:nvSpPr>
            <p:cNvPr id="10" name="TextBox 10"/>
            <p:cNvSpPr txBox="1"/>
            <p:nvPr/>
          </p:nvSpPr>
          <p:spPr>
            <a:xfrm>
              <a:off x="3516221" y="541269"/>
              <a:ext cx="6299601" cy="2745455"/>
            </a:xfrm>
            <a:prstGeom prst="rect">
              <a:avLst/>
            </a:prstGeom>
          </p:spPr>
          <p:txBody>
            <a:bodyPr wrap="square" lIns="0" tIns="0" rIns="0" bIns="0" rtlCol="0" anchor="t">
              <a:spAutoFit/>
            </a:bodyPr>
            <a:lstStyle/>
            <a:p>
              <a:pPr algn="just">
                <a:lnSpc>
                  <a:spcPts val="3359"/>
                </a:lnSpc>
              </a:pPr>
              <a:r>
                <a:rPr lang="en-US" sz="2200" b="1" i="0" dirty="0">
                  <a:solidFill>
                    <a:srgbClr val="000000"/>
                  </a:solidFill>
                  <a:effectLst/>
                  <a:latin typeface="Georgia" panose="02040502050405020303" pitchFamily="18" charset="0"/>
                  <a:cs typeface="Abhaya Libre Regular" panose="020B0604020202020204" charset="0"/>
                </a:rPr>
                <a:t>Leadership.</a:t>
              </a:r>
              <a:r>
                <a:rPr lang="en-US" sz="2200" b="0" i="0" dirty="0">
                  <a:solidFill>
                    <a:srgbClr val="000000"/>
                  </a:solidFill>
                  <a:effectLst/>
                  <a:latin typeface="Georgia" panose="02040502050405020303" pitchFamily="18" charset="0"/>
                  <a:cs typeface="Abhaya Libre Regular" panose="020B0604020202020204" charset="0"/>
                </a:rPr>
                <a:t> </a:t>
              </a:r>
              <a:r>
                <a:rPr lang="ro-RO" sz="2200" b="0" i="0" dirty="0">
                  <a:solidFill>
                    <a:srgbClr val="000000"/>
                  </a:solidFill>
                  <a:effectLst/>
                  <a:latin typeface="Georgia" panose="02040502050405020303" pitchFamily="18" charset="0"/>
                  <a:cs typeface="Abhaya Libre Regular" panose="020B0604020202020204" charset="0"/>
                </a:rPr>
                <a:t>Aceste persoane preiau inițiativa și acționează pentru a rezolva problemele (fără a se plânge, doar, de lucrurile care nu funcționează).</a:t>
              </a:r>
              <a:endParaRPr lang="en-US" sz="2200" spc="-36" dirty="0">
                <a:solidFill>
                  <a:srgbClr val="000000"/>
                </a:solidFill>
                <a:latin typeface="Georgia" panose="02040502050405020303" pitchFamily="18" charset="0"/>
                <a:cs typeface="Abhaya Libre Regular" panose="020B0604020202020204" charset="0"/>
              </a:endParaRPr>
            </a:p>
          </p:txBody>
        </p:sp>
        <p:sp>
          <p:nvSpPr>
            <p:cNvPr id="11" name="TextBox 11"/>
            <p:cNvSpPr txBox="1"/>
            <p:nvPr/>
          </p:nvSpPr>
          <p:spPr>
            <a:xfrm>
              <a:off x="10412344" y="3803937"/>
              <a:ext cx="11040059" cy="2192133"/>
            </a:xfrm>
            <a:prstGeom prst="rect">
              <a:avLst/>
            </a:prstGeom>
          </p:spPr>
          <p:txBody>
            <a:bodyPr lIns="0" tIns="0" rIns="0" bIns="0" rtlCol="0" anchor="t">
              <a:spAutoFit/>
            </a:bodyPr>
            <a:lstStyle/>
            <a:p>
              <a:pPr algn="just">
                <a:lnSpc>
                  <a:spcPts val="3359"/>
                </a:lnSpc>
              </a:pPr>
              <a:r>
                <a:rPr lang="ro-RO" sz="2200" b="1" i="0" dirty="0">
                  <a:solidFill>
                    <a:srgbClr val="000000"/>
                  </a:solidFill>
                  <a:effectLst/>
                  <a:latin typeface="Georgia" panose="02040502050405020303" pitchFamily="18" charset="0"/>
                  <a:cs typeface="Abhaya Libre Regular" panose="020B0604020202020204" charset="0"/>
                </a:rPr>
                <a:t>Empatie</a:t>
              </a:r>
              <a:r>
                <a:rPr lang="en-US" sz="2200" b="1" i="0" dirty="0">
                  <a:solidFill>
                    <a:srgbClr val="000000"/>
                  </a:solidFill>
                  <a:effectLst/>
                  <a:latin typeface="Georgia" panose="02040502050405020303" pitchFamily="18" charset="0"/>
                  <a:cs typeface="Abhaya Libre Regular" panose="020B0604020202020204" charset="0"/>
                </a:rPr>
                <a:t>.</a:t>
              </a:r>
              <a:r>
                <a:rPr lang="en-US" sz="2200" b="0" i="0" dirty="0">
                  <a:solidFill>
                    <a:srgbClr val="000000"/>
                  </a:solidFill>
                  <a:effectLst/>
                  <a:latin typeface="Georgia" panose="02040502050405020303" pitchFamily="18" charset="0"/>
                  <a:cs typeface="Abhaya Libre Regular" panose="020B0604020202020204" charset="0"/>
                </a:rPr>
                <a:t> </a:t>
              </a:r>
              <a:r>
                <a:rPr lang="ro-RO" sz="2200" b="0" i="0" dirty="0">
                  <a:solidFill>
                    <a:srgbClr val="000000"/>
                  </a:solidFill>
                  <a:effectLst/>
                  <a:latin typeface="Georgia" panose="02040502050405020303" pitchFamily="18" charset="0"/>
                  <a:cs typeface="Abhaya Libre Regular" panose="020B0604020202020204" charset="0"/>
                </a:rPr>
                <a:t>Acești oameni sunt capabili să se pună în locul celor din jur și sunt receptivi la perspective diferite. Empatia este una dintre cele mai valoroase calități pentru înțelegerea nevoilor grupurilor deservite. </a:t>
              </a:r>
              <a:endParaRPr lang="en-US" sz="2200" spc="-36" dirty="0">
                <a:solidFill>
                  <a:srgbClr val="000000"/>
                </a:solidFill>
                <a:latin typeface="Georgia" panose="02040502050405020303" pitchFamily="18" charset="0"/>
                <a:cs typeface="Abhaya Libre Regular" panose="020B0604020202020204" charset="0"/>
              </a:endParaRPr>
            </a:p>
          </p:txBody>
        </p:sp>
        <p:sp>
          <p:nvSpPr>
            <p:cNvPr id="12" name="TextBox 12"/>
            <p:cNvSpPr txBox="1"/>
            <p:nvPr/>
          </p:nvSpPr>
          <p:spPr>
            <a:xfrm>
              <a:off x="10412344" y="499113"/>
              <a:ext cx="6586208" cy="2711199"/>
            </a:xfrm>
            <a:prstGeom prst="rect">
              <a:avLst/>
            </a:prstGeom>
          </p:spPr>
          <p:txBody>
            <a:bodyPr lIns="0" tIns="0" rIns="0" bIns="0" rtlCol="0" anchor="t">
              <a:spAutoFit/>
            </a:bodyPr>
            <a:lstStyle/>
            <a:p>
              <a:pPr algn="just">
                <a:lnSpc>
                  <a:spcPts val="3359"/>
                </a:lnSpc>
              </a:pPr>
              <a:r>
                <a:rPr lang="ro-RO" sz="2200" b="1" i="0" dirty="0">
                  <a:solidFill>
                    <a:srgbClr val="000000"/>
                  </a:solidFill>
                  <a:effectLst/>
                  <a:latin typeface="Georgia" panose="02040502050405020303" pitchFamily="18" charset="0"/>
                  <a:cs typeface="Abhaya Libre Regular" panose="020B0604020202020204" charset="0"/>
                </a:rPr>
                <a:t>Creativitate și inovație</a:t>
              </a:r>
              <a:r>
                <a:rPr lang="en-US" sz="2200" b="1" i="0" dirty="0">
                  <a:solidFill>
                    <a:srgbClr val="000000"/>
                  </a:solidFill>
                  <a:effectLst/>
                  <a:latin typeface="Georgia" panose="02040502050405020303" pitchFamily="18" charset="0"/>
                  <a:cs typeface="Abhaya Libre Regular" panose="020B0604020202020204" charset="0"/>
                </a:rPr>
                <a:t>. </a:t>
              </a:r>
              <a:r>
                <a:rPr lang="ro-RO" sz="2200" i="0" dirty="0">
                  <a:solidFill>
                    <a:srgbClr val="000000"/>
                  </a:solidFill>
                  <a:effectLst/>
                  <a:latin typeface="Georgia" panose="02040502050405020303" pitchFamily="18" charset="0"/>
                  <a:cs typeface="Abhaya Libre Regular" panose="020B0604020202020204" charset="0"/>
                </a:rPr>
                <a:t>Antreprenorii sociali văd noi posibilități și gândesc în moduri neconvenționale, identificând conexiuni și tipare dificil de imaginat pentru alte persoane. </a:t>
              </a:r>
              <a:endParaRPr lang="en-US" sz="2200" spc="-36" dirty="0">
                <a:solidFill>
                  <a:srgbClr val="000000"/>
                </a:solidFill>
                <a:latin typeface="Georgia" panose="02040502050405020303" pitchFamily="18" charset="0"/>
                <a:cs typeface="Abhaya Libre Regular" panose="020B0604020202020204" charset="0"/>
              </a:endParaRPr>
            </a:p>
          </p:txBody>
        </p:sp>
        <p:pic>
          <p:nvPicPr>
            <p:cNvPr id="13" name="Picture 13"/>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7859122" y="216970"/>
              <a:ext cx="2693009" cy="2585288"/>
            </a:xfrm>
            <a:prstGeom prst="rect">
              <a:avLst/>
            </a:prstGeom>
          </p:spPr>
        </p:pic>
        <p:sp>
          <p:nvSpPr>
            <p:cNvPr id="15" name="TextBox 15"/>
            <p:cNvSpPr txBox="1"/>
            <p:nvPr/>
          </p:nvSpPr>
          <p:spPr>
            <a:xfrm>
              <a:off x="0" y="7023969"/>
              <a:ext cx="9815822" cy="2157877"/>
            </a:xfrm>
            <a:prstGeom prst="rect">
              <a:avLst/>
            </a:prstGeom>
          </p:spPr>
          <p:txBody>
            <a:bodyPr wrap="square" lIns="0" tIns="0" rIns="0" bIns="0" rtlCol="0" anchor="t">
              <a:spAutoFit/>
            </a:bodyPr>
            <a:lstStyle/>
            <a:p>
              <a:pPr algn="just">
                <a:lnSpc>
                  <a:spcPts val="3359"/>
                </a:lnSpc>
              </a:pPr>
              <a:r>
                <a:rPr lang="ro-RO" sz="2200" b="1" i="0" dirty="0">
                  <a:solidFill>
                    <a:srgbClr val="000000"/>
                  </a:solidFill>
                  <a:effectLst/>
                  <a:latin typeface="Georgia" panose="02040502050405020303" pitchFamily="18" charset="0"/>
                  <a:cs typeface="Abhaya Libre Regular" panose="020B0604020202020204" charset="0"/>
                </a:rPr>
                <a:t>Determinare</a:t>
              </a:r>
              <a:r>
                <a:rPr lang="en-US" sz="2200" b="1" i="0" dirty="0">
                  <a:solidFill>
                    <a:srgbClr val="000000"/>
                  </a:solidFill>
                  <a:effectLst/>
                  <a:latin typeface="Georgia" panose="02040502050405020303" pitchFamily="18" charset="0"/>
                  <a:cs typeface="Abhaya Libre Regular" panose="020B0604020202020204" charset="0"/>
                </a:rPr>
                <a:t>.</a:t>
              </a:r>
              <a:r>
                <a:rPr lang="en-US" sz="2200" i="0" dirty="0">
                  <a:solidFill>
                    <a:srgbClr val="000000"/>
                  </a:solidFill>
                  <a:effectLst/>
                  <a:latin typeface="Georgia" panose="02040502050405020303" pitchFamily="18" charset="0"/>
                  <a:cs typeface="Abhaya Libre Regular" panose="020B0604020202020204" charset="0"/>
                </a:rPr>
                <a:t> </a:t>
              </a:r>
              <a:r>
                <a:rPr lang="ro-RO" sz="2200" i="0" dirty="0">
                  <a:solidFill>
                    <a:srgbClr val="000000"/>
                  </a:solidFill>
                  <a:effectLst/>
                  <a:latin typeface="Georgia" panose="02040502050405020303" pitchFamily="18" charset="0"/>
                  <a:cs typeface="Abhaya Libre Regular" panose="020B0604020202020204" charset="0"/>
                </a:rPr>
                <a:t>Aceasta este o combinație între perseverență, pasiune și muncă susținută. Antreprenorii sociali au o dorință asiduă de a-și atinge obiectivele și un angajament total față de sarcina asumată. </a:t>
              </a:r>
              <a:endParaRPr lang="en-US" sz="2200" spc="-36" dirty="0">
                <a:solidFill>
                  <a:srgbClr val="000000"/>
                </a:solidFill>
                <a:latin typeface="Georgia" panose="02040502050405020303" pitchFamily="18" charset="0"/>
                <a:cs typeface="Abhaya Libre Regular" panose="020B0604020202020204" charset="0"/>
              </a:endParaRPr>
            </a:p>
          </p:txBody>
        </p:sp>
        <p:sp>
          <p:nvSpPr>
            <p:cNvPr id="18" name="TextBox 18"/>
            <p:cNvSpPr txBox="1"/>
            <p:nvPr/>
          </p:nvSpPr>
          <p:spPr>
            <a:xfrm>
              <a:off x="14993402" y="6220709"/>
              <a:ext cx="6459001" cy="2157877"/>
            </a:xfrm>
            <a:prstGeom prst="rect">
              <a:avLst/>
            </a:prstGeom>
          </p:spPr>
          <p:txBody>
            <a:bodyPr wrap="square" lIns="0" tIns="0" rIns="0" bIns="0" rtlCol="0" anchor="t">
              <a:spAutoFit/>
            </a:bodyPr>
            <a:lstStyle/>
            <a:p>
              <a:pPr algn="just">
                <a:lnSpc>
                  <a:spcPts val="3359"/>
                </a:lnSpc>
              </a:pPr>
              <a:r>
                <a:rPr lang="ro-RO" sz="2200" b="1" i="0" dirty="0">
                  <a:solidFill>
                    <a:srgbClr val="000000"/>
                  </a:solidFill>
                  <a:effectLst/>
                  <a:latin typeface="Georgia" panose="02040502050405020303" pitchFamily="18" charset="0"/>
                  <a:cs typeface="Abhaya Libre Regular" panose="020B0604020202020204" charset="0"/>
                </a:rPr>
                <a:t>Inteligență emoțională și socială. </a:t>
              </a:r>
              <a:r>
                <a:rPr lang="ro-RO" sz="2200" i="0" dirty="0">
                  <a:solidFill>
                    <a:srgbClr val="000000"/>
                  </a:solidFill>
                  <a:effectLst/>
                  <a:latin typeface="Georgia" panose="02040502050405020303" pitchFamily="18" charset="0"/>
                  <a:cs typeface="Abhaya Libre Regular" panose="020B0604020202020204" charset="0"/>
                </a:rPr>
                <a:t>Antreprenorii sociali sunt capabili să se conecteze cu ceilalți și să construiască relații solide. </a:t>
              </a:r>
              <a:endParaRPr lang="en-US" sz="2200" spc="-36" dirty="0">
                <a:solidFill>
                  <a:srgbClr val="000000"/>
                </a:solidFill>
                <a:latin typeface="Georgia" panose="02040502050405020303" pitchFamily="18" charset="0"/>
                <a:cs typeface="Abhaya Libre Regular" panose="020B0604020202020204" charset="0"/>
              </a:endParaRPr>
            </a:p>
          </p:txBody>
        </p:sp>
        <p:pic>
          <p:nvPicPr>
            <p:cNvPr id="19" name="Picture 19"/>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1990186" y="6078900"/>
              <a:ext cx="2111332" cy="2532788"/>
            </a:xfrm>
            <a:prstGeom prst="rect">
              <a:avLst/>
            </a:prstGeom>
          </p:spPr>
        </p:pic>
      </p:grpSp>
      <p:pic>
        <p:nvPicPr>
          <p:cNvPr id="20" name="Picture 20"/>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9614497">
            <a:off x="17215841" y="8047725"/>
            <a:ext cx="4352147" cy="4346443"/>
          </a:xfrm>
          <a:prstGeom prst="rect">
            <a:avLst/>
          </a:prstGeom>
        </p:spPr>
      </p:pic>
      <p:sp>
        <p:nvSpPr>
          <p:cNvPr id="14" name="TextBox 7">
            <a:extLst>
              <a:ext uri="{FF2B5EF4-FFF2-40B4-BE49-F238E27FC236}">
                <a16:creationId xmlns:a16="http://schemas.microsoft.com/office/drawing/2014/main" id="{F31E726B-F1FC-0554-DBAE-F8CCCF2B3D66}"/>
              </a:ext>
            </a:extLst>
          </p:cNvPr>
          <p:cNvSpPr txBox="1"/>
          <p:nvPr/>
        </p:nvSpPr>
        <p:spPr>
          <a:xfrm>
            <a:off x="2057400" y="896245"/>
            <a:ext cx="14173199" cy="692497"/>
          </a:xfrm>
          <a:prstGeom prst="rect">
            <a:avLst/>
          </a:prstGeom>
        </p:spPr>
        <p:txBody>
          <a:bodyPr wrap="square" lIns="0" tIns="0" rIns="0" bIns="0" rtlCol="0" anchor="t">
            <a:spAutoFit/>
          </a:bodyPr>
          <a:lstStyle/>
          <a:p>
            <a:pPr algn="ctr">
              <a:lnSpc>
                <a:spcPts val="5449"/>
              </a:lnSpc>
            </a:pPr>
            <a:r>
              <a:rPr lang="ro-RO" sz="5400" b="1" dirty="0">
                <a:solidFill>
                  <a:srgbClr val="000000"/>
                </a:solidFill>
                <a:latin typeface="Georgia" panose="02040502050405020303" pitchFamily="18" charset="0"/>
              </a:rPr>
              <a:t>4. Abilitățile antreprenorilor sociali</a:t>
            </a:r>
            <a:endParaRPr lang="en-US" sz="5400" b="1" dirty="0">
              <a:solidFill>
                <a:srgbClr val="000000"/>
              </a:solidFill>
              <a:latin typeface="Georgia" panose="02040502050405020303" pitchFamily="18" charset="0"/>
            </a:endParaRPr>
          </a:p>
        </p:txBody>
      </p:sp>
    </p:spTree>
    <p:extLst>
      <p:ext uri="{BB962C8B-B14F-4D97-AF65-F5344CB8AC3E}">
        <p14:creationId xmlns:p14="http://schemas.microsoft.com/office/powerpoint/2010/main" val="23620847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grpSp>
        <p:nvGrpSpPr>
          <p:cNvPr id="2" name="Group 2"/>
          <p:cNvGrpSpPr/>
          <p:nvPr/>
        </p:nvGrpSpPr>
        <p:grpSpPr>
          <a:xfrm>
            <a:off x="0" y="3698262"/>
            <a:ext cx="19062365" cy="3086100"/>
            <a:chOff x="0" y="0"/>
            <a:chExt cx="5020540" cy="812800"/>
          </a:xfrm>
        </p:grpSpPr>
        <p:sp>
          <p:nvSpPr>
            <p:cNvPr id="3" name="Freeform 3"/>
            <p:cNvSpPr/>
            <p:nvPr/>
          </p:nvSpPr>
          <p:spPr>
            <a:xfrm>
              <a:off x="0" y="0"/>
              <a:ext cx="5020540" cy="812800"/>
            </a:xfrm>
            <a:custGeom>
              <a:avLst/>
              <a:gdLst/>
              <a:ahLst/>
              <a:cxnLst/>
              <a:rect l="l" t="t" r="r" b="b"/>
              <a:pathLst>
                <a:path w="5020540" h="812800">
                  <a:moveTo>
                    <a:pt x="0" y="0"/>
                  </a:moveTo>
                  <a:lnTo>
                    <a:pt x="5020540" y="0"/>
                  </a:lnTo>
                  <a:lnTo>
                    <a:pt x="5020540" y="812800"/>
                  </a:lnTo>
                  <a:lnTo>
                    <a:pt x="0" y="812800"/>
                  </a:lnTo>
                  <a:close/>
                </a:path>
              </a:pathLst>
            </a:custGeom>
            <a:solidFill>
              <a:srgbClr val="D0E9E5"/>
            </a:solidFill>
          </p:spPr>
          <p:txBody>
            <a:bodyPr/>
            <a:lstStyle/>
            <a:p>
              <a:endParaRPr lang="bg-BG" dirty="0"/>
            </a:p>
          </p:txBody>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8947194">
            <a:off x="6660949" y="7604935"/>
            <a:ext cx="5364129" cy="5364129"/>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9632120">
            <a:off x="-2431639" y="-1705919"/>
            <a:ext cx="5721823" cy="5669807"/>
          </a:xfrm>
          <a:prstGeom prst="rect">
            <a:avLst/>
          </a:prstGeom>
        </p:spPr>
      </p:pic>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571149">
            <a:off x="-2523144" y="7570662"/>
            <a:ext cx="6836042" cy="6773896"/>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0800000">
            <a:off x="15156600" y="8264626"/>
            <a:ext cx="3334026" cy="3588482"/>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0800000">
            <a:off x="1904437" y="-772267"/>
            <a:ext cx="2556197" cy="2751289"/>
          </a:xfrm>
          <a:prstGeom prst="rect">
            <a:avLst/>
          </a:prstGeom>
        </p:spPr>
      </p:pic>
      <p:pic>
        <p:nvPicPr>
          <p:cNvPr id="10" name="Picture 10"/>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9614497">
            <a:off x="17189899" y="6091404"/>
            <a:ext cx="4352147" cy="4346443"/>
          </a:xfrm>
          <a:prstGeom prst="rect">
            <a:avLst/>
          </a:prstGeom>
        </p:spPr>
      </p:pic>
      <p:pic>
        <p:nvPicPr>
          <p:cNvPr id="11" name="Picture 11"/>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3420380">
            <a:off x="5570971" y="-4349323"/>
            <a:ext cx="5810576" cy="5802961"/>
          </a:xfrm>
          <a:prstGeom prst="rect">
            <a:avLst/>
          </a:prstGeom>
        </p:spPr>
      </p:pic>
      <p:pic>
        <p:nvPicPr>
          <p:cNvPr id="12" name="Picture 12"/>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4167270">
            <a:off x="-3176552" y="4860538"/>
            <a:ext cx="4881157" cy="4874760"/>
          </a:xfrm>
          <a:prstGeom prst="rect">
            <a:avLst/>
          </a:prstGeom>
        </p:spPr>
      </p:pic>
      <p:grpSp>
        <p:nvGrpSpPr>
          <p:cNvPr id="13" name="Group 13"/>
          <p:cNvGrpSpPr/>
          <p:nvPr/>
        </p:nvGrpSpPr>
        <p:grpSpPr>
          <a:xfrm rot="-10800000">
            <a:off x="1170764" y="8531326"/>
            <a:ext cx="2900572" cy="807705"/>
            <a:chOff x="0" y="0"/>
            <a:chExt cx="3867430" cy="1076939"/>
          </a:xfrm>
        </p:grpSpPr>
        <p:pic>
          <p:nvPicPr>
            <p:cNvPr id="14" name="Picture 14"/>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0" y="0"/>
              <a:ext cx="3867430" cy="618789"/>
            </a:xfrm>
            <a:prstGeom prst="rect">
              <a:avLst/>
            </a:prstGeom>
          </p:spPr>
        </p:pic>
        <p:pic>
          <p:nvPicPr>
            <p:cNvPr id="15" name="Picture 15"/>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0" y="458151"/>
              <a:ext cx="3867430" cy="618789"/>
            </a:xfrm>
            <a:prstGeom prst="rect">
              <a:avLst/>
            </a:prstGeom>
          </p:spPr>
        </p:pic>
      </p:grpSp>
      <p:sp>
        <p:nvSpPr>
          <p:cNvPr id="16" name="TextBox 16"/>
          <p:cNvSpPr txBox="1"/>
          <p:nvPr/>
        </p:nvSpPr>
        <p:spPr>
          <a:xfrm>
            <a:off x="1990072" y="3594282"/>
            <a:ext cx="14307856" cy="2988062"/>
          </a:xfrm>
          <a:prstGeom prst="rect">
            <a:avLst/>
          </a:prstGeom>
        </p:spPr>
        <p:txBody>
          <a:bodyPr lIns="0" tIns="0" rIns="0" bIns="0" rtlCol="0" anchor="t">
            <a:spAutoFit/>
          </a:bodyPr>
          <a:lstStyle/>
          <a:p>
            <a:pPr algn="ctr">
              <a:lnSpc>
                <a:spcPts val="12599"/>
              </a:lnSpc>
            </a:pPr>
            <a:r>
              <a:rPr lang="ro-RO" sz="5400" b="1" dirty="0">
                <a:solidFill>
                  <a:srgbClr val="04989E"/>
                </a:solidFill>
                <a:latin typeface="Georgia" panose="02040502050405020303" pitchFamily="18" charset="0"/>
              </a:rPr>
              <a:t>Înțelegerea și aplicarea principiilor antreprenoriatului social</a:t>
            </a:r>
            <a:endParaRPr lang="en-US" sz="5400" b="1" dirty="0">
              <a:solidFill>
                <a:srgbClr val="04989E"/>
              </a:solidFill>
              <a:latin typeface="Georgia" panose="02040502050405020303" pitchFamily="18" charset="0"/>
            </a:endParaRPr>
          </a:p>
        </p:txBody>
      </p:sp>
      <p:pic>
        <p:nvPicPr>
          <p:cNvPr id="17" name="Picture 17"/>
          <p:cNvPicPr>
            <a:picLocks noChangeAspect="1"/>
          </p:cNvPicPr>
          <p:nvPr/>
        </p:nvPicPr>
        <p:blipFill>
          <a:blip r:embed="rId14"/>
          <a:srcRect/>
          <a:stretch>
            <a:fillRect/>
          </a:stretch>
        </p:blipFill>
        <p:spPr>
          <a:xfrm>
            <a:off x="16418708" y="0"/>
            <a:ext cx="1869292" cy="1869292"/>
          </a:xfrm>
          <a:prstGeom prst="rect">
            <a:avLst/>
          </a:prstGeom>
        </p:spPr>
      </p:pic>
      <p:pic>
        <p:nvPicPr>
          <p:cNvPr id="18" name="Picture 18"/>
          <p:cNvPicPr>
            <a:picLocks noChangeAspect="1"/>
          </p:cNvPicPr>
          <p:nvPr/>
        </p:nvPicPr>
        <p:blipFill>
          <a:blip r:embed="rId15"/>
          <a:srcRect/>
          <a:stretch>
            <a:fillRect/>
          </a:stretch>
        </p:blipFill>
        <p:spPr>
          <a:xfrm>
            <a:off x="7758608" y="9258300"/>
            <a:ext cx="3710720" cy="779251"/>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96164">
            <a:off x="-5974143" y="8370333"/>
            <a:ext cx="10675280" cy="1137869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36636">
            <a:off x="0" y="-2006961"/>
            <a:ext cx="3334026" cy="3588482"/>
          </a:xfrm>
          <a:prstGeom prst="rect">
            <a:avLst/>
          </a:prstGeom>
        </p:spPr>
      </p:pic>
      <p:pic>
        <p:nvPicPr>
          <p:cNvPr id="4" name="Picture 4"/>
          <p:cNvPicPr>
            <a:picLocks noChangeAspect="1"/>
          </p:cNvPicPr>
          <p:nvPr/>
        </p:nvPicPr>
        <p:blipFill>
          <a:blip r:embed="rId6"/>
          <a:srcRect/>
          <a:stretch>
            <a:fillRect/>
          </a:stretch>
        </p:blipFill>
        <p:spPr>
          <a:xfrm>
            <a:off x="16418708" y="0"/>
            <a:ext cx="1869292" cy="1869292"/>
          </a:xfrm>
          <a:prstGeom prst="rect">
            <a:avLst/>
          </a:prstGeom>
        </p:spPr>
      </p:pic>
      <p:pic>
        <p:nvPicPr>
          <p:cNvPr id="5" name="Picture 5"/>
          <p:cNvPicPr>
            <a:picLocks noChangeAspect="1"/>
          </p:cNvPicPr>
          <p:nvPr/>
        </p:nvPicPr>
        <p:blipFill>
          <a:blip r:embed="rId7"/>
          <a:srcRect/>
          <a:stretch>
            <a:fillRect/>
          </a:stretch>
        </p:blipFill>
        <p:spPr>
          <a:xfrm>
            <a:off x="7863290" y="9434075"/>
            <a:ext cx="3710720" cy="779251"/>
          </a:xfrm>
          <a:prstGeom prst="rect">
            <a:avLst/>
          </a:prstGeom>
        </p:spPr>
      </p:pic>
      <p:grpSp>
        <p:nvGrpSpPr>
          <p:cNvPr id="7" name="Group 7"/>
          <p:cNvGrpSpPr/>
          <p:nvPr/>
        </p:nvGrpSpPr>
        <p:grpSpPr>
          <a:xfrm>
            <a:off x="3554087" y="2671518"/>
            <a:ext cx="11179825" cy="6119291"/>
            <a:chOff x="5689541" y="1527487"/>
            <a:chExt cx="13575086" cy="7765622"/>
          </a:xfrm>
        </p:grpSpPr>
        <p:sp>
          <p:nvSpPr>
            <p:cNvPr id="14" name="TextBox 14"/>
            <p:cNvSpPr txBox="1"/>
            <p:nvPr/>
          </p:nvSpPr>
          <p:spPr>
            <a:xfrm>
              <a:off x="5689541" y="1527487"/>
              <a:ext cx="13575084" cy="1638811"/>
            </a:xfrm>
            <a:prstGeom prst="rect">
              <a:avLst/>
            </a:prstGeom>
          </p:spPr>
          <p:txBody>
            <a:bodyPr wrap="square" lIns="0" tIns="0" rIns="0" bIns="0" rtlCol="0" anchor="t">
              <a:spAutoFit/>
            </a:bodyPr>
            <a:lstStyle/>
            <a:p>
              <a:pPr algn="just">
                <a:lnSpc>
                  <a:spcPts val="3359"/>
                </a:lnSpc>
              </a:pPr>
              <a:r>
                <a:rPr lang="ro-RO" sz="2400" b="1" spc="-36" dirty="0">
                  <a:solidFill>
                    <a:srgbClr val="000000"/>
                  </a:solidFill>
                  <a:latin typeface="Georgia" panose="02040502050405020303" pitchFamily="18" charset="0"/>
                </a:rPr>
                <a:t>Reziliența în fața adversităților, obstacolelor, provocărilor și eșecurilor. </a:t>
              </a:r>
              <a:r>
                <a:rPr lang="ro-RO" sz="2400" spc="-36" dirty="0">
                  <a:solidFill>
                    <a:srgbClr val="000000"/>
                  </a:solidFill>
                  <a:latin typeface="Georgia" panose="02040502050405020303" pitchFamily="18" charset="0"/>
                </a:rPr>
                <a:t>Atunci când situațiile sunt dificile,  astfel de antreprenori se ridică la înălțime. Ei prosperă în cele mai potrivnice contexte și văd eșecurile ca pe un feedback valoros. </a:t>
              </a:r>
              <a:endParaRPr lang="en-US" sz="2400" spc="-36" dirty="0">
                <a:solidFill>
                  <a:srgbClr val="000000"/>
                </a:solidFill>
                <a:latin typeface="Georgia" panose="02040502050405020303" pitchFamily="18" charset="0"/>
              </a:endParaRPr>
            </a:p>
          </p:txBody>
        </p:sp>
        <p:sp>
          <p:nvSpPr>
            <p:cNvPr id="18" name="TextBox 18"/>
            <p:cNvSpPr txBox="1"/>
            <p:nvPr/>
          </p:nvSpPr>
          <p:spPr>
            <a:xfrm>
              <a:off x="11815943" y="3807810"/>
              <a:ext cx="7448684" cy="5485299"/>
            </a:xfrm>
            <a:prstGeom prst="rect">
              <a:avLst/>
            </a:prstGeom>
          </p:spPr>
          <p:txBody>
            <a:bodyPr wrap="square" lIns="0" tIns="0" rIns="0" bIns="0" rtlCol="0" anchor="t">
              <a:spAutoFit/>
            </a:bodyPr>
            <a:lstStyle/>
            <a:p>
              <a:pPr algn="just">
                <a:lnSpc>
                  <a:spcPts val="3359"/>
                </a:lnSpc>
              </a:pPr>
              <a:r>
                <a:rPr lang="ro-RO" sz="2400" i="0" dirty="0">
                  <a:solidFill>
                    <a:srgbClr val="000000"/>
                  </a:solidFill>
                  <a:effectLst/>
                  <a:latin typeface="Georgia" panose="02040502050405020303" pitchFamily="18" charset="0"/>
                  <a:cs typeface="Abhaya Libre Regular" panose="020B0604020202020204" charset="0"/>
                </a:rPr>
                <a:t>Antreprenorii sociali trebuie să posede </a:t>
              </a:r>
              <a:r>
                <a:rPr lang="ro-RO" sz="2400" b="1" i="0" dirty="0">
                  <a:solidFill>
                    <a:srgbClr val="000000"/>
                  </a:solidFill>
                  <a:effectLst/>
                  <a:latin typeface="Georgia" panose="02040502050405020303" pitchFamily="18" charset="0"/>
                  <a:cs typeface="Abhaya Libre Regular" panose="020B0604020202020204" charset="0"/>
                </a:rPr>
                <a:t>abilități excelente de </a:t>
              </a:r>
              <a:r>
                <a:rPr lang="ro-RO" sz="2400" b="1" i="0" dirty="0" err="1">
                  <a:solidFill>
                    <a:srgbClr val="000000"/>
                  </a:solidFill>
                  <a:effectLst/>
                  <a:latin typeface="Georgia" panose="02040502050405020303" pitchFamily="18" charset="0"/>
                  <a:cs typeface="Abhaya Libre Regular" panose="020B0604020202020204" charset="0"/>
                </a:rPr>
                <a:t>networking</a:t>
              </a:r>
              <a:r>
                <a:rPr lang="ro-RO" sz="2400" b="1" i="0" dirty="0">
                  <a:solidFill>
                    <a:srgbClr val="000000"/>
                  </a:solidFill>
                  <a:effectLst/>
                  <a:latin typeface="Georgia" panose="02040502050405020303" pitchFamily="18" charset="0"/>
                  <a:cs typeface="Abhaya Libre Regular" panose="020B0604020202020204" charset="0"/>
                </a:rPr>
                <a:t> și relaționare</a:t>
              </a:r>
              <a:r>
                <a:rPr lang="ro-RO" sz="2400" i="0" dirty="0">
                  <a:solidFill>
                    <a:srgbClr val="000000"/>
                  </a:solidFill>
                  <a:effectLst/>
                  <a:latin typeface="Georgia" panose="02040502050405020303" pitchFamily="18" charset="0"/>
                  <a:cs typeface="Abhaya Libre Regular" panose="020B0604020202020204" charset="0"/>
                </a:rPr>
                <a:t>. Atunci când intră în contact și interacționează cu oamenii de pe teren, ei înțeleg fațetele problemelor fundamentale și, prin urmare, sunt capabili să identifice soluții optime. Au nevoie, de asemenea, de conexiuni puternice pentru a-și construi diverse pârghii și pentru a-și scala ideile de afaceri.</a:t>
              </a:r>
              <a:endParaRPr lang="en-US" sz="2400" spc="-36" dirty="0">
                <a:solidFill>
                  <a:srgbClr val="000000"/>
                </a:solidFill>
                <a:latin typeface="Georgia" panose="02040502050405020303" pitchFamily="18" charset="0"/>
                <a:cs typeface="Abhaya Libre Regular" panose="020B0604020202020204" charset="0"/>
              </a:endParaRPr>
            </a:p>
          </p:txBody>
        </p:sp>
      </p:grpSp>
      <p:pic>
        <p:nvPicPr>
          <p:cNvPr id="20" name="Picture 20"/>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9614497">
            <a:off x="17215841" y="8047725"/>
            <a:ext cx="4352147" cy="4346443"/>
          </a:xfrm>
          <a:prstGeom prst="rect">
            <a:avLst/>
          </a:prstGeom>
        </p:spPr>
      </p:pic>
      <p:pic>
        <p:nvPicPr>
          <p:cNvPr id="21" name="Picture 20">
            <a:extLst>
              <a:ext uri="{FF2B5EF4-FFF2-40B4-BE49-F238E27FC236}">
                <a16:creationId xmlns:a16="http://schemas.microsoft.com/office/drawing/2014/main" id="{DFAE574B-4FEA-A3F7-0497-8624CF2A69B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971800" y="4161427"/>
            <a:ext cx="5272648" cy="5272648"/>
          </a:xfrm>
          <a:prstGeom prst="rect">
            <a:avLst/>
          </a:prstGeom>
        </p:spPr>
      </p:pic>
      <p:sp>
        <p:nvSpPr>
          <p:cNvPr id="8" name="TextBox 7">
            <a:extLst>
              <a:ext uri="{FF2B5EF4-FFF2-40B4-BE49-F238E27FC236}">
                <a16:creationId xmlns:a16="http://schemas.microsoft.com/office/drawing/2014/main" id="{7AA529FF-DDB7-B292-8518-7BFD5B5213B9}"/>
              </a:ext>
            </a:extLst>
          </p:cNvPr>
          <p:cNvSpPr txBox="1"/>
          <p:nvPr/>
        </p:nvSpPr>
        <p:spPr>
          <a:xfrm>
            <a:off x="2632050" y="1335755"/>
            <a:ext cx="14173199" cy="692497"/>
          </a:xfrm>
          <a:prstGeom prst="rect">
            <a:avLst/>
          </a:prstGeom>
        </p:spPr>
        <p:txBody>
          <a:bodyPr wrap="square" lIns="0" tIns="0" rIns="0" bIns="0" rtlCol="0" anchor="t">
            <a:spAutoFit/>
          </a:bodyPr>
          <a:lstStyle/>
          <a:p>
            <a:pPr algn="ctr">
              <a:lnSpc>
                <a:spcPts val="5449"/>
              </a:lnSpc>
            </a:pPr>
            <a:r>
              <a:rPr lang="ro-RO" sz="5400" b="1" dirty="0">
                <a:solidFill>
                  <a:srgbClr val="000000"/>
                </a:solidFill>
                <a:latin typeface="Georgia" panose="02040502050405020303" pitchFamily="18" charset="0"/>
              </a:rPr>
              <a:t>4. Abilitățile antreprenorilor sociali</a:t>
            </a:r>
            <a:endParaRPr lang="en-US" sz="5400" b="1" dirty="0">
              <a:solidFill>
                <a:srgbClr val="000000"/>
              </a:solidFill>
              <a:latin typeface="Georgia" panose="02040502050405020303" pitchFamily="18" charset="0"/>
            </a:endParaRPr>
          </a:p>
        </p:txBody>
      </p:sp>
    </p:spTree>
    <p:extLst>
      <p:ext uri="{BB962C8B-B14F-4D97-AF65-F5344CB8AC3E}">
        <p14:creationId xmlns:p14="http://schemas.microsoft.com/office/powerpoint/2010/main" val="14795071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grpSp>
        <p:nvGrpSpPr>
          <p:cNvPr id="18" name="Group 6">
            <a:extLst>
              <a:ext uri="{FF2B5EF4-FFF2-40B4-BE49-F238E27FC236}">
                <a16:creationId xmlns:a16="http://schemas.microsoft.com/office/drawing/2014/main" id="{2E50E88D-2B21-BFC7-A3FA-AE1884C35079}"/>
              </a:ext>
            </a:extLst>
          </p:cNvPr>
          <p:cNvGrpSpPr>
            <a:grpSpLocks noChangeAspect="1"/>
          </p:cNvGrpSpPr>
          <p:nvPr/>
        </p:nvGrpSpPr>
        <p:grpSpPr>
          <a:xfrm>
            <a:off x="7363680" y="2102412"/>
            <a:ext cx="9895296" cy="7143504"/>
            <a:chOff x="-484714" y="2523792"/>
            <a:chExt cx="4557632" cy="4212312"/>
          </a:xfrm>
        </p:grpSpPr>
        <p:sp>
          <p:nvSpPr>
            <p:cNvPr id="19" name="Freeform 7">
              <a:extLst>
                <a:ext uri="{FF2B5EF4-FFF2-40B4-BE49-F238E27FC236}">
                  <a16:creationId xmlns:a16="http://schemas.microsoft.com/office/drawing/2014/main" id="{B49DBDDD-6857-3BF9-3FF2-AFE94D449EFE}"/>
                </a:ext>
              </a:extLst>
            </p:cNvPr>
            <p:cNvSpPr/>
            <p:nvPr/>
          </p:nvSpPr>
          <p:spPr>
            <a:xfrm>
              <a:off x="-484714" y="2523792"/>
              <a:ext cx="4557632" cy="4212312"/>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solidFill>
              <a:srgbClr val="000000">
                <a:alpha val="0"/>
              </a:srgbClr>
            </a:solidFill>
            <a:ln w="12700">
              <a:solidFill>
                <a:srgbClr val="000000"/>
              </a:solidFill>
            </a:ln>
          </p:spPr>
          <p:txBody>
            <a:bodyPr/>
            <a:lstStyle/>
            <a:p>
              <a:endParaRPr lang="bg-BG" dirty="0"/>
            </a:p>
          </p:txBody>
        </p:sp>
      </p:grpSp>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96164">
            <a:off x="-5974143" y="8370333"/>
            <a:ext cx="10675280" cy="1137869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36636">
            <a:off x="0" y="-2006961"/>
            <a:ext cx="3334026" cy="3588482"/>
          </a:xfrm>
          <a:prstGeom prst="rect">
            <a:avLst/>
          </a:prstGeom>
        </p:spPr>
      </p:pic>
      <p:pic>
        <p:nvPicPr>
          <p:cNvPr id="4" name="Picture 4"/>
          <p:cNvPicPr>
            <a:picLocks noChangeAspect="1"/>
          </p:cNvPicPr>
          <p:nvPr/>
        </p:nvPicPr>
        <p:blipFill>
          <a:blip r:embed="rId6"/>
          <a:srcRect/>
          <a:stretch>
            <a:fillRect/>
          </a:stretch>
        </p:blipFill>
        <p:spPr>
          <a:xfrm>
            <a:off x="16418708" y="0"/>
            <a:ext cx="1869292" cy="1869292"/>
          </a:xfrm>
          <a:prstGeom prst="rect">
            <a:avLst/>
          </a:prstGeom>
        </p:spPr>
      </p:pic>
      <p:pic>
        <p:nvPicPr>
          <p:cNvPr id="5" name="Picture 5"/>
          <p:cNvPicPr>
            <a:picLocks noChangeAspect="1"/>
          </p:cNvPicPr>
          <p:nvPr/>
        </p:nvPicPr>
        <p:blipFill>
          <a:blip r:embed="rId7"/>
          <a:srcRect/>
          <a:stretch>
            <a:fillRect/>
          </a:stretch>
        </p:blipFill>
        <p:spPr>
          <a:xfrm>
            <a:off x="7870030" y="9245916"/>
            <a:ext cx="3710720" cy="779251"/>
          </a:xfrm>
          <a:prstGeom prst="rect">
            <a:avLst/>
          </a:prstGeom>
        </p:spPr>
      </p:pic>
      <p:pic>
        <p:nvPicPr>
          <p:cNvPr id="6" name="Picture 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9614497">
            <a:off x="17215841" y="8047725"/>
            <a:ext cx="4352147" cy="4346443"/>
          </a:xfrm>
          <a:prstGeom prst="rect">
            <a:avLst/>
          </a:prstGeom>
        </p:spPr>
      </p:pic>
      <p:grpSp>
        <p:nvGrpSpPr>
          <p:cNvPr id="9" name="Group 9"/>
          <p:cNvGrpSpPr/>
          <p:nvPr/>
        </p:nvGrpSpPr>
        <p:grpSpPr>
          <a:xfrm>
            <a:off x="8910893" y="2466590"/>
            <a:ext cx="7194477" cy="6522135"/>
            <a:chOff x="10519706" y="-1797811"/>
            <a:chExt cx="10308065" cy="10158187"/>
          </a:xfrm>
        </p:grpSpPr>
        <p:sp>
          <p:nvSpPr>
            <p:cNvPr id="10" name="TextBox 10"/>
            <p:cNvSpPr txBox="1"/>
            <p:nvPr/>
          </p:nvSpPr>
          <p:spPr>
            <a:xfrm>
              <a:off x="11914877" y="-1365646"/>
              <a:ext cx="8912894" cy="2884550"/>
            </a:xfrm>
            <a:prstGeom prst="rect">
              <a:avLst/>
            </a:prstGeom>
          </p:spPr>
          <p:txBody>
            <a:bodyPr wrap="square" lIns="0" tIns="0" rIns="0" bIns="0" rtlCol="0" anchor="t">
              <a:spAutoFit/>
            </a:bodyPr>
            <a:lstStyle/>
            <a:p>
              <a:pPr marL="457200" indent="-457200" algn="just">
                <a:lnSpc>
                  <a:spcPts val="3359"/>
                </a:lnSpc>
                <a:buAutoNum type="arabicPeriod"/>
              </a:pPr>
              <a:endParaRPr lang="en-US" sz="2400" spc="-36" dirty="0">
                <a:solidFill>
                  <a:srgbClr val="000000"/>
                </a:solidFill>
                <a:latin typeface="Abhaya Libre Regular"/>
              </a:endParaRPr>
            </a:p>
            <a:p>
              <a:pPr marL="457200" indent="-457200" algn="just">
                <a:lnSpc>
                  <a:spcPts val="3359"/>
                </a:lnSpc>
                <a:buAutoNum type="arabicPeriod"/>
              </a:pPr>
              <a:endParaRPr lang="en-US" sz="2400" spc="-36" dirty="0">
                <a:solidFill>
                  <a:srgbClr val="000000"/>
                </a:solidFill>
                <a:latin typeface="Abhaya Libre Regular"/>
              </a:endParaRPr>
            </a:p>
            <a:p>
              <a:pPr marL="457200" indent="-457200" algn="just">
                <a:lnSpc>
                  <a:spcPts val="3359"/>
                </a:lnSpc>
                <a:buAutoNum type="arabicPeriod"/>
              </a:pPr>
              <a:endParaRPr lang="en-US" sz="2400" spc="-36" dirty="0">
                <a:solidFill>
                  <a:srgbClr val="000000"/>
                </a:solidFill>
                <a:latin typeface="Abhaya Libre Regular"/>
              </a:endParaRPr>
            </a:p>
            <a:p>
              <a:pPr marL="457200" indent="-457200" algn="just">
                <a:lnSpc>
                  <a:spcPts val="3359"/>
                </a:lnSpc>
                <a:buAutoNum type="arabicPeriod"/>
              </a:pPr>
              <a:endParaRPr lang="en-US" sz="2400" spc="-36" dirty="0">
                <a:solidFill>
                  <a:srgbClr val="000000"/>
                </a:solidFill>
                <a:latin typeface="Abhaya Libre Regular"/>
              </a:endParaRPr>
            </a:p>
            <a:p>
              <a:pPr algn="just">
                <a:lnSpc>
                  <a:spcPts val="3359"/>
                </a:lnSpc>
              </a:pPr>
              <a:endParaRPr lang="en-US" sz="2400" spc="-36" dirty="0">
                <a:solidFill>
                  <a:srgbClr val="000000"/>
                </a:solidFill>
                <a:latin typeface="Abhaya Libre Regular"/>
              </a:endParaRPr>
            </a:p>
          </p:txBody>
        </p:sp>
        <p:sp>
          <p:nvSpPr>
            <p:cNvPr id="11" name="TextBox 11"/>
            <p:cNvSpPr txBox="1"/>
            <p:nvPr/>
          </p:nvSpPr>
          <p:spPr>
            <a:xfrm>
              <a:off x="10519707" y="3674730"/>
              <a:ext cx="9669828" cy="4685646"/>
            </a:xfrm>
            <a:prstGeom prst="rect">
              <a:avLst/>
            </a:prstGeom>
          </p:spPr>
          <p:txBody>
            <a:bodyPr wrap="square" lIns="0" tIns="0" rIns="0" bIns="0" rtlCol="0" anchor="t">
              <a:spAutoFit/>
            </a:bodyPr>
            <a:lstStyle/>
            <a:p>
              <a:pPr algn="just">
                <a:lnSpc>
                  <a:spcPts val="3359"/>
                </a:lnSpc>
              </a:pPr>
              <a:r>
                <a:rPr lang="ro-RO" sz="2200" spc="-36" dirty="0">
                  <a:latin typeface="Georgia" panose="02040502050405020303" pitchFamily="18" charset="0"/>
                </a:rPr>
                <a:t>Trei componente de adecvare sunt importante pentru orice membru al echipei unei  întreprinderi sociale și esențiale pentru pozițiile de mare responsabilitate:</a:t>
              </a:r>
            </a:p>
            <a:p>
              <a:pPr marL="514350" indent="-514350" algn="just">
                <a:lnSpc>
                  <a:spcPts val="3359"/>
                </a:lnSpc>
                <a:buAutoNum type="arabicPeriod"/>
              </a:pPr>
              <a:r>
                <a:rPr lang="ro-RO" sz="2200" spc="-36" dirty="0">
                  <a:latin typeface="Georgia" panose="02040502050405020303" pitchFamily="18" charset="0"/>
                </a:rPr>
                <a:t>Aderarea la misiunea socială;</a:t>
              </a:r>
            </a:p>
            <a:p>
              <a:pPr marL="514350" indent="-514350" algn="just">
                <a:lnSpc>
                  <a:spcPts val="3359"/>
                </a:lnSpc>
                <a:buAutoNum type="arabicPeriod"/>
              </a:pPr>
              <a:r>
                <a:rPr lang="ro-RO" sz="2200" spc="-36" dirty="0">
                  <a:latin typeface="Georgia" panose="02040502050405020303" pitchFamily="18" charset="0"/>
                </a:rPr>
                <a:t>Adaptarea culturală;</a:t>
              </a:r>
            </a:p>
            <a:p>
              <a:pPr marL="514350" indent="-514350" algn="just">
                <a:lnSpc>
                  <a:spcPts val="3359"/>
                </a:lnSpc>
                <a:buAutoNum type="arabicPeriod"/>
              </a:pPr>
              <a:r>
                <a:rPr lang="ro-RO" sz="2200" spc="-36" dirty="0">
                  <a:latin typeface="Georgia" panose="02040502050405020303" pitchFamily="18" charset="0"/>
                </a:rPr>
                <a:t>Colaborarea cu fondatorul.</a:t>
              </a:r>
            </a:p>
            <a:p>
              <a:pPr marL="514350" indent="-514350" algn="just">
                <a:lnSpc>
                  <a:spcPts val="3359"/>
                </a:lnSpc>
                <a:buAutoNum type="arabicPeriod"/>
              </a:pPr>
              <a:endParaRPr lang="en-US" sz="2200" spc="-36" dirty="0">
                <a:latin typeface="Georgia" panose="02040502050405020303" pitchFamily="18" charset="0"/>
              </a:endParaRPr>
            </a:p>
          </p:txBody>
        </p:sp>
        <p:sp>
          <p:nvSpPr>
            <p:cNvPr id="12" name="TextBox 12"/>
            <p:cNvSpPr txBox="1"/>
            <p:nvPr/>
          </p:nvSpPr>
          <p:spPr>
            <a:xfrm>
              <a:off x="10519706" y="1310633"/>
              <a:ext cx="9669828" cy="2037280"/>
            </a:xfrm>
            <a:prstGeom prst="rect">
              <a:avLst/>
            </a:prstGeom>
          </p:spPr>
          <p:txBody>
            <a:bodyPr wrap="square" lIns="0" tIns="0" rIns="0" bIns="0" rtlCol="0" anchor="t">
              <a:spAutoFit/>
            </a:bodyPr>
            <a:lstStyle/>
            <a:p>
              <a:pPr algn="just">
                <a:lnSpc>
                  <a:spcPts val="3359"/>
                </a:lnSpc>
              </a:pPr>
              <a:r>
                <a:rPr lang="ro-RO" sz="2200" spc="-36" dirty="0">
                  <a:solidFill>
                    <a:srgbClr val="000000"/>
                  </a:solidFill>
                  <a:latin typeface="Georgia" panose="02040502050405020303" pitchFamily="18" charset="0"/>
                </a:rPr>
                <a:t>Crearea unor echipe puternice facilitează combinarea punctelor forte existente și punerea în comun a riscurilor. </a:t>
              </a:r>
              <a:endParaRPr lang="en-US" sz="2200" spc="-36" dirty="0">
                <a:solidFill>
                  <a:srgbClr val="000000"/>
                </a:solidFill>
                <a:latin typeface="Georgia" panose="02040502050405020303" pitchFamily="18" charset="0"/>
              </a:endParaRPr>
            </a:p>
          </p:txBody>
        </p:sp>
        <p:sp>
          <p:nvSpPr>
            <p:cNvPr id="13" name="TextBox 13"/>
            <p:cNvSpPr txBox="1"/>
            <p:nvPr/>
          </p:nvSpPr>
          <p:spPr>
            <a:xfrm>
              <a:off x="10519706" y="-1797811"/>
              <a:ext cx="9669830" cy="2648366"/>
            </a:xfrm>
            <a:prstGeom prst="rect">
              <a:avLst/>
            </a:prstGeom>
          </p:spPr>
          <p:txBody>
            <a:bodyPr wrap="square" lIns="0" tIns="0" rIns="0" bIns="0" rtlCol="0" anchor="t">
              <a:spAutoFit/>
            </a:bodyPr>
            <a:lstStyle/>
            <a:p>
              <a:pPr algn="just">
                <a:lnSpc>
                  <a:spcPts val="3359"/>
                </a:lnSpc>
              </a:pPr>
              <a:r>
                <a:rPr lang="ro-RO" sz="2200" spc="-36" dirty="0">
                  <a:solidFill>
                    <a:srgbClr val="000000"/>
                  </a:solidFill>
                  <a:latin typeface="Georgia" panose="02040502050405020303" pitchFamily="18" charset="0"/>
                </a:rPr>
                <a:t>Pentru a asigura succesul unei întreprinderi sociale, este ideal să existe o echipă care să dețină toate abilitățile necesare. De aceea este foarte important ca antreprenorii să își construiască o echipă puternică.</a:t>
              </a:r>
              <a:r>
                <a:rPr lang="bg-BG" sz="2200" spc="-36" dirty="0">
                  <a:solidFill>
                    <a:srgbClr val="000000"/>
                  </a:solidFill>
                  <a:latin typeface="Georgia" panose="02040502050405020303" pitchFamily="18" charset="0"/>
                </a:rPr>
                <a:t> </a:t>
              </a:r>
              <a:endParaRPr lang="en-US" sz="2200" spc="-36" dirty="0">
                <a:solidFill>
                  <a:srgbClr val="000000"/>
                </a:solidFill>
                <a:latin typeface="Georgia" panose="02040502050405020303" pitchFamily="18" charset="0"/>
              </a:endParaRPr>
            </a:p>
          </p:txBody>
        </p:sp>
      </p:grpSp>
      <p:sp>
        <p:nvSpPr>
          <p:cNvPr id="14" name="Rectangle 1">
            <a:extLst>
              <a:ext uri="{FF2B5EF4-FFF2-40B4-BE49-F238E27FC236}">
                <a16:creationId xmlns:a16="http://schemas.microsoft.com/office/drawing/2014/main" id="{53C34322-C5A6-088A-F02E-63A4B4B63B1C}"/>
              </a:ext>
            </a:extLst>
          </p:cNvPr>
          <p:cNvSpPr>
            <a:spLocks noChangeArrowheads="1"/>
          </p:cNvSpPr>
          <p:nvPr/>
        </p:nvSpPr>
        <p:spPr bwMode="auto">
          <a:xfrm>
            <a:off x="0" y="0"/>
            <a:ext cx="18288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bg-BG" altLang="bg-BG"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bg-BG" altLang="bg-BG" sz="1800" b="0" i="0" u="none" strike="noStrike" cap="none" normalizeH="0" baseline="0">
              <a:ln>
                <a:noFill/>
              </a:ln>
              <a:solidFill>
                <a:schemeClr val="tx1"/>
              </a:solidFill>
              <a:effectLst/>
              <a:latin typeface="Arial" panose="020B0604020202020204" pitchFamily="34" charset="0"/>
            </a:endParaRPr>
          </a:p>
        </p:txBody>
      </p:sp>
      <p:pic>
        <p:nvPicPr>
          <p:cNvPr id="15" name="Picture 2">
            <a:extLst>
              <a:ext uri="{FF2B5EF4-FFF2-40B4-BE49-F238E27FC236}">
                <a16:creationId xmlns:a16="http://schemas.microsoft.com/office/drawing/2014/main" id="{9EDDF4A7-BF5B-2D0F-68C8-48D896CCEDF7}"/>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2182630" y="2820014"/>
            <a:ext cx="4834302" cy="4646972"/>
          </a:xfrm>
          <a:prstGeom prst="rect">
            <a:avLst/>
          </a:prstGeom>
        </p:spPr>
      </p:pic>
      <p:sp>
        <p:nvSpPr>
          <p:cNvPr id="8" name="TextBox 7">
            <a:extLst>
              <a:ext uri="{FF2B5EF4-FFF2-40B4-BE49-F238E27FC236}">
                <a16:creationId xmlns:a16="http://schemas.microsoft.com/office/drawing/2014/main" id="{406F096B-E0A1-3CCF-6B45-A13CCB6883D4}"/>
              </a:ext>
            </a:extLst>
          </p:cNvPr>
          <p:cNvSpPr txBox="1"/>
          <p:nvPr/>
        </p:nvSpPr>
        <p:spPr>
          <a:xfrm>
            <a:off x="2638790" y="878778"/>
            <a:ext cx="14173199" cy="1330621"/>
          </a:xfrm>
          <a:prstGeom prst="rect">
            <a:avLst/>
          </a:prstGeom>
        </p:spPr>
        <p:txBody>
          <a:bodyPr wrap="square" lIns="0" tIns="0" rIns="0" bIns="0" rtlCol="0" anchor="t">
            <a:spAutoFit/>
          </a:bodyPr>
          <a:lstStyle/>
          <a:p>
            <a:pPr algn="ctr">
              <a:lnSpc>
                <a:spcPts val="5449"/>
              </a:lnSpc>
            </a:pPr>
            <a:r>
              <a:rPr lang="ro-RO" sz="5400" b="1" dirty="0">
                <a:solidFill>
                  <a:srgbClr val="000000"/>
                </a:solidFill>
                <a:latin typeface="Georgia" panose="02040502050405020303" pitchFamily="18" charset="0"/>
              </a:rPr>
              <a:t>4. Abilitățile antreprenorilor sociali</a:t>
            </a:r>
            <a:endParaRPr lang="en-US" sz="5400" b="1" dirty="0">
              <a:solidFill>
                <a:srgbClr val="000000"/>
              </a:solidFill>
              <a:latin typeface="Georgia" panose="02040502050405020303" pitchFamily="18" charset="0"/>
            </a:endParaRPr>
          </a:p>
          <a:p>
            <a:pPr algn="ctr">
              <a:lnSpc>
                <a:spcPts val="5449"/>
              </a:lnSpc>
            </a:pPr>
            <a:r>
              <a:rPr lang="ro-RO" sz="4000" dirty="0">
                <a:solidFill>
                  <a:srgbClr val="000000"/>
                </a:solidFill>
                <a:latin typeface="Georgia" panose="02040502050405020303" pitchFamily="18" charset="0"/>
              </a:rPr>
              <a:t>Construirea unei echipe puternice</a:t>
            </a:r>
            <a:endParaRPr lang="en-US" sz="3600" dirty="0">
              <a:solidFill>
                <a:srgbClr val="000000"/>
              </a:solidFill>
              <a:latin typeface="Georgia" panose="02040502050405020303" pitchFamily="18" charset="0"/>
            </a:endParaRPr>
          </a:p>
        </p:txBody>
      </p:sp>
    </p:spTree>
    <p:extLst>
      <p:ext uri="{BB962C8B-B14F-4D97-AF65-F5344CB8AC3E}">
        <p14:creationId xmlns:p14="http://schemas.microsoft.com/office/powerpoint/2010/main" val="11616973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96164">
            <a:off x="-3330776" y="7053544"/>
            <a:ext cx="10675280" cy="1137869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36636">
            <a:off x="0" y="-2006961"/>
            <a:ext cx="3334026" cy="3588482"/>
          </a:xfrm>
          <a:prstGeom prst="rect">
            <a:avLst/>
          </a:prstGeom>
        </p:spPr>
      </p:pic>
      <p:pic>
        <p:nvPicPr>
          <p:cNvPr id="4" name="Picture 4"/>
          <p:cNvPicPr>
            <a:picLocks noChangeAspect="1"/>
          </p:cNvPicPr>
          <p:nvPr/>
        </p:nvPicPr>
        <p:blipFill>
          <a:blip r:embed="rId6"/>
          <a:srcRect/>
          <a:stretch>
            <a:fillRect/>
          </a:stretch>
        </p:blipFill>
        <p:spPr>
          <a:xfrm>
            <a:off x="16418708" y="0"/>
            <a:ext cx="1869292" cy="1869292"/>
          </a:xfrm>
          <a:prstGeom prst="rect">
            <a:avLst/>
          </a:prstGeom>
        </p:spPr>
      </p:pic>
      <p:pic>
        <p:nvPicPr>
          <p:cNvPr id="5" name="Picture 5"/>
          <p:cNvPicPr>
            <a:picLocks noChangeAspect="1"/>
          </p:cNvPicPr>
          <p:nvPr/>
        </p:nvPicPr>
        <p:blipFill>
          <a:blip r:embed="rId7"/>
          <a:srcRect/>
          <a:stretch>
            <a:fillRect/>
          </a:stretch>
        </p:blipFill>
        <p:spPr>
          <a:xfrm>
            <a:off x="7870030" y="8724900"/>
            <a:ext cx="3710720" cy="779251"/>
          </a:xfrm>
          <a:prstGeom prst="rect">
            <a:avLst/>
          </a:prstGeom>
        </p:spPr>
      </p:pic>
      <p:pic>
        <p:nvPicPr>
          <p:cNvPr id="6" name="Picture 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9614497">
            <a:off x="15541755" y="6665586"/>
            <a:ext cx="4352147" cy="4346443"/>
          </a:xfrm>
          <a:prstGeom prst="rect">
            <a:avLst/>
          </a:prstGeom>
        </p:spPr>
      </p:pic>
      <p:grpSp>
        <p:nvGrpSpPr>
          <p:cNvPr id="9" name="Group 9"/>
          <p:cNvGrpSpPr/>
          <p:nvPr/>
        </p:nvGrpSpPr>
        <p:grpSpPr>
          <a:xfrm>
            <a:off x="1066801" y="2425046"/>
            <a:ext cx="16230600" cy="4975729"/>
            <a:chOff x="8672273" y="-1365646"/>
            <a:chExt cx="12693659" cy="6634305"/>
          </a:xfrm>
        </p:grpSpPr>
        <p:sp>
          <p:nvSpPr>
            <p:cNvPr id="10" name="TextBox 10"/>
            <p:cNvSpPr txBox="1"/>
            <p:nvPr/>
          </p:nvSpPr>
          <p:spPr>
            <a:xfrm>
              <a:off x="11914877" y="-1365646"/>
              <a:ext cx="8912894" cy="2884550"/>
            </a:xfrm>
            <a:prstGeom prst="rect">
              <a:avLst/>
            </a:prstGeom>
          </p:spPr>
          <p:txBody>
            <a:bodyPr wrap="square" lIns="0" tIns="0" rIns="0" bIns="0" rtlCol="0" anchor="t">
              <a:spAutoFit/>
            </a:bodyPr>
            <a:lstStyle/>
            <a:p>
              <a:pPr marL="457200" indent="-457200" algn="just">
                <a:lnSpc>
                  <a:spcPts val="3359"/>
                </a:lnSpc>
                <a:buAutoNum type="arabicPeriod"/>
              </a:pPr>
              <a:endParaRPr lang="en-US" sz="2400" spc="-36" dirty="0">
                <a:solidFill>
                  <a:srgbClr val="000000"/>
                </a:solidFill>
                <a:latin typeface="Abhaya Libre Regular"/>
              </a:endParaRPr>
            </a:p>
            <a:p>
              <a:pPr marL="457200" indent="-457200" algn="just">
                <a:lnSpc>
                  <a:spcPts val="3359"/>
                </a:lnSpc>
                <a:buAutoNum type="arabicPeriod"/>
              </a:pPr>
              <a:endParaRPr lang="en-US" sz="2400" spc="-36" dirty="0">
                <a:solidFill>
                  <a:srgbClr val="000000"/>
                </a:solidFill>
                <a:latin typeface="Abhaya Libre Regular"/>
              </a:endParaRPr>
            </a:p>
            <a:p>
              <a:pPr marL="457200" indent="-457200" algn="just">
                <a:lnSpc>
                  <a:spcPts val="3359"/>
                </a:lnSpc>
                <a:buAutoNum type="arabicPeriod"/>
              </a:pPr>
              <a:endParaRPr lang="en-US" sz="2400" spc="-36" dirty="0">
                <a:solidFill>
                  <a:srgbClr val="000000"/>
                </a:solidFill>
                <a:latin typeface="Abhaya Libre Regular"/>
              </a:endParaRPr>
            </a:p>
            <a:p>
              <a:pPr marL="457200" indent="-457200" algn="just">
                <a:lnSpc>
                  <a:spcPts val="3359"/>
                </a:lnSpc>
                <a:buAutoNum type="arabicPeriod"/>
              </a:pPr>
              <a:endParaRPr lang="en-US" sz="2400" spc="-36" dirty="0">
                <a:solidFill>
                  <a:srgbClr val="000000"/>
                </a:solidFill>
                <a:latin typeface="Abhaya Libre Regular"/>
              </a:endParaRPr>
            </a:p>
            <a:p>
              <a:pPr algn="just">
                <a:lnSpc>
                  <a:spcPts val="3359"/>
                </a:lnSpc>
              </a:pPr>
              <a:endParaRPr lang="en-US" sz="2400" spc="-36" dirty="0">
                <a:solidFill>
                  <a:srgbClr val="000000"/>
                </a:solidFill>
                <a:latin typeface="Abhaya Libre Regular"/>
              </a:endParaRPr>
            </a:p>
          </p:txBody>
        </p:sp>
        <p:sp>
          <p:nvSpPr>
            <p:cNvPr id="12" name="TextBox 12"/>
            <p:cNvSpPr txBox="1"/>
            <p:nvPr/>
          </p:nvSpPr>
          <p:spPr>
            <a:xfrm>
              <a:off x="12035467" y="2575906"/>
              <a:ext cx="6577791" cy="581356"/>
            </a:xfrm>
            <a:prstGeom prst="rect">
              <a:avLst/>
            </a:prstGeom>
          </p:spPr>
          <p:txBody>
            <a:bodyPr wrap="square" lIns="0" tIns="0" rIns="0" bIns="0" rtlCol="0" anchor="t">
              <a:spAutoFit/>
            </a:bodyPr>
            <a:lstStyle/>
            <a:p>
              <a:pPr algn="just">
                <a:lnSpc>
                  <a:spcPts val="3359"/>
                </a:lnSpc>
              </a:pPr>
              <a:endParaRPr lang="en-US" sz="2800" b="1" i="1" spc="-36" dirty="0">
                <a:solidFill>
                  <a:srgbClr val="000000"/>
                </a:solidFill>
                <a:latin typeface="Abhaya Libre Regular"/>
              </a:endParaRPr>
            </a:p>
          </p:txBody>
        </p:sp>
        <p:sp>
          <p:nvSpPr>
            <p:cNvPr id="13" name="TextBox 13"/>
            <p:cNvSpPr txBox="1"/>
            <p:nvPr/>
          </p:nvSpPr>
          <p:spPr>
            <a:xfrm>
              <a:off x="8672273" y="-1126254"/>
              <a:ext cx="12693659" cy="6394913"/>
            </a:xfrm>
            <a:prstGeom prst="rect">
              <a:avLst/>
            </a:prstGeom>
          </p:spPr>
          <p:txBody>
            <a:bodyPr wrap="square" lIns="0" tIns="0" rIns="0" bIns="0" rtlCol="0" anchor="t">
              <a:spAutoFit/>
            </a:bodyPr>
            <a:lstStyle/>
            <a:p>
              <a:pPr algn="just">
                <a:lnSpc>
                  <a:spcPts val="3359"/>
                </a:lnSpc>
              </a:pPr>
              <a:r>
                <a:rPr lang="ro-RO" sz="2800" b="1" spc="-36" dirty="0">
                  <a:latin typeface="Georgia" panose="02040502050405020303" pitchFamily="18" charset="0"/>
                </a:rPr>
                <a:t>Aderarea la misiunea socială</a:t>
              </a:r>
              <a:endParaRPr lang="en-US" sz="2800" b="1" spc="-36" dirty="0">
                <a:latin typeface="Georgia" panose="02040502050405020303" pitchFamily="18" charset="0"/>
              </a:endParaRPr>
            </a:p>
            <a:p>
              <a:pPr algn="just">
                <a:lnSpc>
                  <a:spcPts val="3359"/>
                </a:lnSpc>
              </a:pPr>
              <a:r>
                <a:rPr lang="ro-RO" sz="2800" spc="-36" dirty="0">
                  <a:solidFill>
                    <a:srgbClr val="000000"/>
                  </a:solidFill>
                  <a:latin typeface="Georgia" panose="02040502050405020303" pitchFamily="18" charset="0"/>
                </a:rPr>
                <a:t>Angajamentul față de misiune și valorile personale puternice sunt esențiale pentru a garanta că un nou membru al echipei nu va compromite cu ușurință misiunea și viziunea organizației. </a:t>
              </a:r>
            </a:p>
            <a:p>
              <a:pPr algn="just">
                <a:lnSpc>
                  <a:spcPts val="3359"/>
                </a:lnSpc>
              </a:pPr>
              <a:endParaRPr lang="en-US" sz="2800" spc="-36" dirty="0">
                <a:solidFill>
                  <a:srgbClr val="000000"/>
                </a:solidFill>
                <a:latin typeface="Georgia" panose="02040502050405020303" pitchFamily="18" charset="0"/>
              </a:endParaRPr>
            </a:p>
            <a:p>
              <a:pPr algn="just">
                <a:lnSpc>
                  <a:spcPts val="3359"/>
                </a:lnSpc>
              </a:pPr>
              <a:r>
                <a:rPr lang="ro-RO" sz="2800" b="1" spc="-36" dirty="0">
                  <a:solidFill>
                    <a:srgbClr val="000000"/>
                  </a:solidFill>
                  <a:latin typeface="Georgia" panose="02040502050405020303" pitchFamily="18" charset="0"/>
                </a:rPr>
                <a:t>Adaptarea culturală</a:t>
              </a:r>
              <a:endParaRPr lang="en-US" sz="2800" b="1" spc="-36" dirty="0">
                <a:solidFill>
                  <a:srgbClr val="000000"/>
                </a:solidFill>
                <a:latin typeface="Georgia" panose="02040502050405020303" pitchFamily="18" charset="0"/>
              </a:endParaRPr>
            </a:p>
            <a:p>
              <a:pPr algn="just">
                <a:lnSpc>
                  <a:spcPts val="3359"/>
                </a:lnSpc>
              </a:pPr>
              <a:r>
                <a:rPr lang="ro-RO" sz="2800" spc="-36" dirty="0">
                  <a:solidFill>
                    <a:srgbClr val="000000"/>
                  </a:solidFill>
                  <a:latin typeface="Georgia" panose="02040502050405020303" pitchFamily="18" charset="0"/>
                </a:rPr>
                <a:t>Întreprinderile sociale prosperă într-o cultură și într-un sistem de leadership etice, transformaționale și care încurajează autonomia, asigurând satisfacția, motivația, angajamentul și retenția angajaților. Aderența șa cultural organizațională și la stilul de conducere nu trebuie subestimată, deoarece s-ar putea ca aceasta să nu derive natural din potrivirea cu misiunea socială. Un alt aspect social al culturii ar trebui să fie reprezentat de motivația fiecărui membru al echipei de a lucra la îndeplinirea misiunii și nu doar pentru beneficii personale, cum ar fi influența sau compensațiile financiare. </a:t>
              </a:r>
              <a:endParaRPr lang="en-US" sz="2800" spc="-36" dirty="0">
                <a:solidFill>
                  <a:srgbClr val="000000"/>
                </a:solidFill>
                <a:latin typeface="Georgia" panose="02040502050405020303" pitchFamily="18" charset="0"/>
              </a:endParaRPr>
            </a:p>
          </p:txBody>
        </p:sp>
      </p:grpSp>
      <p:sp>
        <p:nvSpPr>
          <p:cNvPr id="14" name="Rectangle 1">
            <a:extLst>
              <a:ext uri="{FF2B5EF4-FFF2-40B4-BE49-F238E27FC236}">
                <a16:creationId xmlns:a16="http://schemas.microsoft.com/office/drawing/2014/main" id="{53C34322-C5A6-088A-F02E-63A4B4B63B1C}"/>
              </a:ext>
            </a:extLst>
          </p:cNvPr>
          <p:cNvSpPr>
            <a:spLocks noChangeArrowheads="1"/>
          </p:cNvSpPr>
          <p:nvPr/>
        </p:nvSpPr>
        <p:spPr bwMode="auto">
          <a:xfrm>
            <a:off x="0" y="0"/>
            <a:ext cx="18288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bg-BG" altLang="bg-BG"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bg-BG" altLang="bg-BG" sz="1800" b="0" i="0" u="none" strike="noStrike" cap="none" normalizeH="0" baseline="0">
              <a:ln>
                <a:noFill/>
              </a:ln>
              <a:solidFill>
                <a:schemeClr val="tx1"/>
              </a:solidFill>
              <a:effectLst/>
              <a:latin typeface="Arial" panose="020B0604020202020204" pitchFamily="34" charset="0"/>
            </a:endParaRPr>
          </a:p>
        </p:txBody>
      </p:sp>
      <p:sp>
        <p:nvSpPr>
          <p:cNvPr id="17" name="TextBox 16">
            <a:extLst>
              <a:ext uri="{FF2B5EF4-FFF2-40B4-BE49-F238E27FC236}">
                <a16:creationId xmlns:a16="http://schemas.microsoft.com/office/drawing/2014/main" id="{D1883E0E-F05D-D1FF-57C8-BAE964B86B51}"/>
              </a:ext>
            </a:extLst>
          </p:cNvPr>
          <p:cNvSpPr txBox="1"/>
          <p:nvPr/>
        </p:nvSpPr>
        <p:spPr>
          <a:xfrm>
            <a:off x="3428999" y="3858680"/>
            <a:ext cx="15000514" cy="369332"/>
          </a:xfrm>
          <a:prstGeom prst="rect">
            <a:avLst/>
          </a:prstGeom>
          <a:noFill/>
        </p:spPr>
        <p:txBody>
          <a:bodyPr wrap="square">
            <a:spAutoFit/>
          </a:bodyPr>
          <a:lstStyle/>
          <a:p>
            <a:endParaRPr lang="bg-BG" dirty="0"/>
          </a:p>
        </p:txBody>
      </p:sp>
      <p:sp>
        <p:nvSpPr>
          <p:cNvPr id="7" name="TextBox 7">
            <a:extLst>
              <a:ext uri="{FF2B5EF4-FFF2-40B4-BE49-F238E27FC236}">
                <a16:creationId xmlns:a16="http://schemas.microsoft.com/office/drawing/2014/main" id="{039957B2-B880-9296-B4C8-66B799A4EA8B}"/>
              </a:ext>
            </a:extLst>
          </p:cNvPr>
          <p:cNvSpPr txBox="1"/>
          <p:nvPr/>
        </p:nvSpPr>
        <p:spPr>
          <a:xfrm>
            <a:off x="2638790" y="878778"/>
            <a:ext cx="14173199" cy="1330621"/>
          </a:xfrm>
          <a:prstGeom prst="rect">
            <a:avLst/>
          </a:prstGeom>
        </p:spPr>
        <p:txBody>
          <a:bodyPr wrap="square" lIns="0" tIns="0" rIns="0" bIns="0" rtlCol="0" anchor="t">
            <a:spAutoFit/>
          </a:bodyPr>
          <a:lstStyle/>
          <a:p>
            <a:pPr algn="ctr">
              <a:lnSpc>
                <a:spcPts val="5449"/>
              </a:lnSpc>
            </a:pPr>
            <a:r>
              <a:rPr lang="ro-RO" sz="5400" b="1" dirty="0">
                <a:solidFill>
                  <a:srgbClr val="000000"/>
                </a:solidFill>
                <a:latin typeface="Georgia" panose="02040502050405020303" pitchFamily="18" charset="0"/>
              </a:rPr>
              <a:t>4. Abilitățile antreprenorilor sociali</a:t>
            </a:r>
            <a:endParaRPr lang="en-US" sz="5400" b="1" dirty="0">
              <a:solidFill>
                <a:srgbClr val="000000"/>
              </a:solidFill>
              <a:latin typeface="Georgia" panose="02040502050405020303" pitchFamily="18" charset="0"/>
            </a:endParaRPr>
          </a:p>
          <a:p>
            <a:pPr algn="ctr">
              <a:lnSpc>
                <a:spcPts val="5449"/>
              </a:lnSpc>
            </a:pPr>
            <a:r>
              <a:rPr lang="ro-RO" sz="4000" dirty="0">
                <a:solidFill>
                  <a:srgbClr val="000000"/>
                </a:solidFill>
                <a:latin typeface="Georgia" panose="02040502050405020303" pitchFamily="18" charset="0"/>
              </a:rPr>
              <a:t>Construirea unei echipe puternice</a:t>
            </a:r>
            <a:endParaRPr lang="en-US" sz="3600" dirty="0">
              <a:solidFill>
                <a:srgbClr val="000000"/>
              </a:solidFill>
              <a:latin typeface="Georgia" panose="02040502050405020303" pitchFamily="18" charset="0"/>
            </a:endParaRPr>
          </a:p>
        </p:txBody>
      </p:sp>
    </p:spTree>
    <p:extLst>
      <p:ext uri="{BB962C8B-B14F-4D97-AF65-F5344CB8AC3E}">
        <p14:creationId xmlns:p14="http://schemas.microsoft.com/office/powerpoint/2010/main" val="42729620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96164">
            <a:off x="-3670627" y="6657403"/>
            <a:ext cx="10675280" cy="1137869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36636">
            <a:off x="0" y="-2006961"/>
            <a:ext cx="3334026" cy="3588482"/>
          </a:xfrm>
          <a:prstGeom prst="rect">
            <a:avLst/>
          </a:prstGeom>
        </p:spPr>
      </p:pic>
      <p:pic>
        <p:nvPicPr>
          <p:cNvPr id="4" name="Picture 4"/>
          <p:cNvPicPr>
            <a:picLocks noChangeAspect="1"/>
          </p:cNvPicPr>
          <p:nvPr/>
        </p:nvPicPr>
        <p:blipFill>
          <a:blip r:embed="rId6"/>
          <a:srcRect/>
          <a:stretch>
            <a:fillRect/>
          </a:stretch>
        </p:blipFill>
        <p:spPr>
          <a:xfrm>
            <a:off x="16418708" y="0"/>
            <a:ext cx="1869292" cy="1869292"/>
          </a:xfrm>
          <a:prstGeom prst="rect">
            <a:avLst/>
          </a:prstGeom>
        </p:spPr>
      </p:pic>
      <p:pic>
        <p:nvPicPr>
          <p:cNvPr id="5" name="Picture 5"/>
          <p:cNvPicPr>
            <a:picLocks noChangeAspect="1"/>
          </p:cNvPicPr>
          <p:nvPr/>
        </p:nvPicPr>
        <p:blipFill>
          <a:blip r:embed="rId7"/>
          <a:srcRect/>
          <a:stretch>
            <a:fillRect/>
          </a:stretch>
        </p:blipFill>
        <p:spPr>
          <a:xfrm>
            <a:off x="7870030" y="8856290"/>
            <a:ext cx="3710720" cy="779251"/>
          </a:xfrm>
          <a:prstGeom prst="rect">
            <a:avLst/>
          </a:prstGeom>
        </p:spPr>
      </p:pic>
      <p:pic>
        <p:nvPicPr>
          <p:cNvPr id="6" name="Picture 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9614497">
            <a:off x="15121327" y="6206904"/>
            <a:ext cx="4352147" cy="4346443"/>
          </a:xfrm>
          <a:prstGeom prst="rect">
            <a:avLst/>
          </a:prstGeom>
        </p:spPr>
      </p:pic>
      <p:grpSp>
        <p:nvGrpSpPr>
          <p:cNvPr id="9" name="Group 9"/>
          <p:cNvGrpSpPr/>
          <p:nvPr/>
        </p:nvGrpSpPr>
        <p:grpSpPr>
          <a:xfrm>
            <a:off x="1066800" y="2425046"/>
            <a:ext cx="16230600" cy="5151571"/>
            <a:chOff x="8672272" y="-1365646"/>
            <a:chExt cx="12693659" cy="6868760"/>
          </a:xfrm>
        </p:grpSpPr>
        <p:sp>
          <p:nvSpPr>
            <p:cNvPr id="10" name="TextBox 10"/>
            <p:cNvSpPr txBox="1"/>
            <p:nvPr/>
          </p:nvSpPr>
          <p:spPr>
            <a:xfrm>
              <a:off x="11914877" y="-1365646"/>
              <a:ext cx="8912894" cy="2884550"/>
            </a:xfrm>
            <a:prstGeom prst="rect">
              <a:avLst/>
            </a:prstGeom>
          </p:spPr>
          <p:txBody>
            <a:bodyPr wrap="square" lIns="0" tIns="0" rIns="0" bIns="0" rtlCol="0" anchor="t">
              <a:spAutoFit/>
            </a:bodyPr>
            <a:lstStyle/>
            <a:p>
              <a:pPr marL="457200" indent="-457200" algn="just">
                <a:lnSpc>
                  <a:spcPts val="3359"/>
                </a:lnSpc>
                <a:buFontTx/>
                <a:buAutoNum type="arabicPeriod"/>
              </a:pPr>
              <a:endParaRPr lang="en-US" sz="2400" spc="-36" dirty="0">
                <a:solidFill>
                  <a:srgbClr val="000000"/>
                </a:solidFill>
                <a:latin typeface="Abhaya Libre Regular"/>
              </a:endParaRPr>
            </a:p>
            <a:p>
              <a:pPr marL="457200" indent="-457200" algn="just">
                <a:lnSpc>
                  <a:spcPts val="3359"/>
                </a:lnSpc>
                <a:buFontTx/>
                <a:buAutoNum type="arabicPeriod"/>
              </a:pPr>
              <a:endParaRPr lang="en-US" sz="2400" spc="-36" dirty="0">
                <a:solidFill>
                  <a:srgbClr val="000000"/>
                </a:solidFill>
                <a:latin typeface="Abhaya Libre Regular"/>
              </a:endParaRPr>
            </a:p>
            <a:p>
              <a:pPr marL="457200" indent="-457200" algn="just">
                <a:lnSpc>
                  <a:spcPts val="3359"/>
                </a:lnSpc>
                <a:buFontTx/>
                <a:buAutoNum type="arabicPeriod"/>
              </a:pPr>
              <a:endParaRPr lang="en-US" sz="2400" spc="-36" dirty="0">
                <a:solidFill>
                  <a:srgbClr val="000000"/>
                </a:solidFill>
                <a:latin typeface="Abhaya Libre Regular"/>
              </a:endParaRPr>
            </a:p>
            <a:p>
              <a:pPr marL="457200" indent="-457200" algn="just">
                <a:lnSpc>
                  <a:spcPts val="3359"/>
                </a:lnSpc>
                <a:buFontTx/>
                <a:buAutoNum type="arabicPeriod"/>
              </a:pPr>
              <a:endParaRPr lang="en-US" sz="2400" spc="-36" dirty="0">
                <a:solidFill>
                  <a:srgbClr val="000000"/>
                </a:solidFill>
                <a:latin typeface="Abhaya Libre Regular"/>
              </a:endParaRPr>
            </a:p>
            <a:p>
              <a:pPr algn="just">
                <a:lnSpc>
                  <a:spcPts val="3359"/>
                </a:lnSpc>
              </a:pPr>
              <a:endParaRPr lang="en-US" sz="2400" spc="-36" dirty="0">
                <a:solidFill>
                  <a:srgbClr val="000000"/>
                </a:solidFill>
                <a:latin typeface="Abhaya Libre Regular"/>
              </a:endParaRPr>
            </a:p>
          </p:txBody>
        </p:sp>
        <p:sp>
          <p:nvSpPr>
            <p:cNvPr id="12" name="TextBox 12"/>
            <p:cNvSpPr txBox="1"/>
            <p:nvPr/>
          </p:nvSpPr>
          <p:spPr>
            <a:xfrm>
              <a:off x="12035467" y="2575906"/>
              <a:ext cx="6577791" cy="581356"/>
            </a:xfrm>
            <a:prstGeom prst="rect">
              <a:avLst/>
            </a:prstGeom>
          </p:spPr>
          <p:txBody>
            <a:bodyPr wrap="square" lIns="0" tIns="0" rIns="0" bIns="0" rtlCol="0" anchor="t">
              <a:spAutoFit/>
            </a:bodyPr>
            <a:lstStyle/>
            <a:p>
              <a:pPr algn="just">
                <a:lnSpc>
                  <a:spcPts val="3359"/>
                </a:lnSpc>
              </a:pPr>
              <a:endParaRPr lang="en-US" sz="2800" b="1" i="1" spc="-36" dirty="0">
                <a:solidFill>
                  <a:srgbClr val="000000"/>
                </a:solidFill>
                <a:latin typeface="Abhaya Libre Regular"/>
              </a:endParaRPr>
            </a:p>
          </p:txBody>
        </p:sp>
        <p:sp>
          <p:nvSpPr>
            <p:cNvPr id="13" name="TextBox 13"/>
            <p:cNvSpPr txBox="1"/>
            <p:nvPr/>
          </p:nvSpPr>
          <p:spPr>
            <a:xfrm>
              <a:off x="8672272" y="-310442"/>
              <a:ext cx="12693659" cy="5813556"/>
            </a:xfrm>
            <a:prstGeom prst="rect">
              <a:avLst/>
            </a:prstGeom>
          </p:spPr>
          <p:txBody>
            <a:bodyPr wrap="square" lIns="0" tIns="0" rIns="0" bIns="0" rtlCol="0" anchor="t">
              <a:spAutoFit/>
            </a:bodyPr>
            <a:lstStyle/>
            <a:p>
              <a:pPr algn="just">
                <a:lnSpc>
                  <a:spcPts val="3359"/>
                </a:lnSpc>
              </a:pPr>
              <a:endParaRPr lang="en-US" sz="2800" spc="-36" dirty="0">
                <a:solidFill>
                  <a:srgbClr val="000000"/>
                </a:solidFill>
                <a:latin typeface="Georgia" panose="02040502050405020303" pitchFamily="18" charset="0"/>
              </a:endParaRPr>
            </a:p>
            <a:p>
              <a:pPr algn="just">
                <a:lnSpc>
                  <a:spcPts val="3359"/>
                </a:lnSpc>
              </a:pPr>
              <a:r>
                <a:rPr lang="ro-RO" sz="2800" b="1" spc="-36" dirty="0">
                  <a:solidFill>
                    <a:srgbClr val="000000"/>
                  </a:solidFill>
                  <a:latin typeface="Georgia" panose="02040502050405020303" pitchFamily="18" charset="0"/>
                </a:rPr>
                <a:t>Colaborarea cu fondatorul</a:t>
              </a:r>
              <a:endParaRPr lang="bg-BG" sz="2800" b="1" spc="-36" dirty="0">
                <a:solidFill>
                  <a:srgbClr val="000000"/>
                </a:solidFill>
                <a:latin typeface="Georgia" panose="02040502050405020303" pitchFamily="18" charset="0"/>
              </a:endParaRPr>
            </a:p>
            <a:p>
              <a:pPr algn="just">
                <a:lnSpc>
                  <a:spcPts val="3359"/>
                </a:lnSpc>
              </a:pPr>
              <a:r>
                <a:rPr lang="ro-RO" sz="2800" spc="-36" dirty="0">
                  <a:solidFill>
                    <a:srgbClr val="000000"/>
                  </a:solidFill>
                  <a:latin typeface="Georgia" panose="02040502050405020303" pitchFamily="18" charset="0"/>
                </a:rPr>
                <a:t>Membrii echipei de management trebuie să fie capabili să colaboreze bine cu fondatorul în ceea ce privește personalitatea, competențele și atitudinea, precum și loialitatea față de acesta și de realizările sale. Pentru a construi o echipă de conducere puternică și eficientă, managerii de la nivelurile superioare ar trebui să completeze punctele forte și punctele slabe ale fondatorului. </a:t>
              </a:r>
              <a:endParaRPr lang="bg-BG" sz="2800" spc="-36" dirty="0">
                <a:solidFill>
                  <a:srgbClr val="000000"/>
                </a:solidFill>
                <a:latin typeface="Georgia" panose="02040502050405020303" pitchFamily="18" charset="0"/>
              </a:endParaRPr>
            </a:p>
            <a:p>
              <a:pPr algn="just">
                <a:lnSpc>
                  <a:spcPts val="3359"/>
                </a:lnSpc>
              </a:pPr>
              <a:endParaRPr lang="bg-BG" sz="2800" spc="-36" dirty="0">
                <a:solidFill>
                  <a:srgbClr val="000000"/>
                </a:solidFill>
                <a:latin typeface="Abhaya Libre Regular"/>
              </a:endParaRPr>
            </a:p>
            <a:p>
              <a:pPr algn="just">
                <a:lnSpc>
                  <a:spcPts val="3359"/>
                </a:lnSpc>
              </a:pPr>
              <a:endParaRPr lang="bg-BG" sz="2800" spc="-36" dirty="0">
                <a:solidFill>
                  <a:srgbClr val="000000"/>
                </a:solidFill>
                <a:latin typeface="Abhaya Libre Regular"/>
              </a:endParaRPr>
            </a:p>
            <a:p>
              <a:pPr algn="just">
                <a:lnSpc>
                  <a:spcPts val="3359"/>
                </a:lnSpc>
              </a:pPr>
              <a:endParaRPr lang="bg-BG" sz="2800" spc="-36" dirty="0">
                <a:solidFill>
                  <a:srgbClr val="000000"/>
                </a:solidFill>
                <a:latin typeface="Abhaya Libre Regular"/>
              </a:endParaRPr>
            </a:p>
            <a:p>
              <a:pPr algn="just">
                <a:lnSpc>
                  <a:spcPts val="3359"/>
                </a:lnSpc>
              </a:pPr>
              <a:endParaRPr lang="en-US" sz="2800" spc="-36" dirty="0">
                <a:solidFill>
                  <a:srgbClr val="000000"/>
                </a:solidFill>
                <a:latin typeface="Abhaya Libre Regular"/>
              </a:endParaRPr>
            </a:p>
          </p:txBody>
        </p:sp>
      </p:grpSp>
      <p:sp>
        <p:nvSpPr>
          <p:cNvPr id="14" name="Rectangle 1">
            <a:extLst>
              <a:ext uri="{FF2B5EF4-FFF2-40B4-BE49-F238E27FC236}">
                <a16:creationId xmlns:a16="http://schemas.microsoft.com/office/drawing/2014/main" id="{53C34322-C5A6-088A-F02E-63A4B4B63B1C}"/>
              </a:ext>
            </a:extLst>
          </p:cNvPr>
          <p:cNvSpPr>
            <a:spLocks noChangeArrowheads="1"/>
          </p:cNvSpPr>
          <p:nvPr/>
        </p:nvSpPr>
        <p:spPr bwMode="auto">
          <a:xfrm>
            <a:off x="0" y="0"/>
            <a:ext cx="18288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eaLnBrk="0" fontAlgn="base" hangingPunct="0">
              <a:spcBef>
                <a:spcPct val="0"/>
              </a:spcBef>
              <a:spcAft>
                <a:spcPct val="0"/>
              </a:spcAft>
            </a:pPr>
            <a:endParaRPr lang="bg-BG" altLang="bg-BG">
              <a:solidFill>
                <a:prstClr val="black"/>
              </a:solidFill>
              <a:latin typeface="Arial" panose="020B0604020202020204" pitchFamily="34" charset="0"/>
            </a:endParaRPr>
          </a:p>
          <a:p>
            <a:pPr eaLnBrk="0" fontAlgn="base" hangingPunct="0">
              <a:spcBef>
                <a:spcPct val="0"/>
              </a:spcBef>
              <a:spcAft>
                <a:spcPct val="0"/>
              </a:spcAft>
            </a:pPr>
            <a:endParaRPr lang="bg-BG" altLang="bg-BG">
              <a:solidFill>
                <a:prstClr val="black"/>
              </a:solidFill>
              <a:latin typeface="Arial" panose="020B0604020202020204" pitchFamily="34" charset="0"/>
            </a:endParaRPr>
          </a:p>
        </p:txBody>
      </p:sp>
      <p:sp>
        <p:nvSpPr>
          <p:cNvPr id="8" name="TextBox 7">
            <a:extLst>
              <a:ext uri="{FF2B5EF4-FFF2-40B4-BE49-F238E27FC236}">
                <a16:creationId xmlns:a16="http://schemas.microsoft.com/office/drawing/2014/main" id="{F1BF978D-A104-9C8F-C401-295FC7B00AB0}"/>
              </a:ext>
            </a:extLst>
          </p:cNvPr>
          <p:cNvSpPr txBox="1"/>
          <p:nvPr/>
        </p:nvSpPr>
        <p:spPr>
          <a:xfrm>
            <a:off x="2638790" y="1062433"/>
            <a:ext cx="14173199" cy="1330621"/>
          </a:xfrm>
          <a:prstGeom prst="rect">
            <a:avLst/>
          </a:prstGeom>
        </p:spPr>
        <p:txBody>
          <a:bodyPr wrap="square" lIns="0" tIns="0" rIns="0" bIns="0" rtlCol="0" anchor="t">
            <a:spAutoFit/>
          </a:bodyPr>
          <a:lstStyle/>
          <a:p>
            <a:pPr algn="ctr">
              <a:lnSpc>
                <a:spcPts val="5449"/>
              </a:lnSpc>
            </a:pPr>
            <a:r>
              <a:rPr lang="ro-RO" sz="5400" b="1" dirty="0">
                <a:solidFill>
                  <a:srgbClr val="000000"/>
                </a:solidFill>
                <a:latin typeface="Georgia" panose="02040502050405020303" pitchFamily="18" charset="0"/>
              </a:rPr>
              <a:t>4. Abilitățile antreprenorilor sociali</a:t>
            </a:r>
            <a:endParaRPr lang="en-US" sz="5400" b="1" dirty="0">
              <a:solidFill>
                <a:srgbClr val="000000"/>
              </a:solidFill>
              <a:latin typeface="Georgia" panose="02040502050405020303" pitchFamily="18" charset="0"/>
            </a:endParaRPr>
          </a:p>
          <a:p>
            <a:pPr algn="ctr">
              <a:lnSpc>
                <a:spcPts val="5449"/>
              </a:lnSpc>
            </a:pPr>
            <a:r>
              <a:rPr lang="ro-RO" sz="4000" dirty="0">
                <a:solidFill>
                  <a:srgbClr val="000000"/>
                </a:solidFill>
                <a:latin typeface="Georgia" panose="02040502050405020303" pitchFamily="18" charset="0"/>
              </a:rPr>
              <a:t>Construirea unei echipe puternice</a:t>
            </a:r>
            <a:endParaRPr lang="en-US" sz="3600" dirty="0">
              <a:solidFill>
                <a:srgbClr val="000000"/>
              </a:solidFill>
              <a:latin typeface="Georgia" panose="02040502050405020303" pitchFamily="18" charset="0"/>
            </a:endParaRPr>
          </a:p>
        </p:txBody>
      </p:sp>
      <p:sp>
        <p:nvSpPr>
          <p:cNvPr id="17" name="TextBox 16">
            <a:extLst>
              <a:ext uri="{FF2B5EF4-FFF2-40B4-BE49-F238E27FC236}">
                <a16:creationId xmlns:a16="http://schemas.microsoft.com/office/drawing/2014/main" id="{D1883E0E-F05D-D1FF-57C8-BAE964B86B51}"/>
              </a:ext>
            </a:extLst>
          </p:cNvPr>
          <p:cNvSpPr txBox="1"/>
          <p:nvPr/>
        </p:nvSpPr>
        <p:spPr>
          <a:xfrm>
            <a:off x="3428999" y="3858680"/>
            <a:ext cx="15000514" cy="369332"/>
          </a:xfrm>
          <a:prstGeom prst="rect">
            <a:avLst/>
          </a:prstGeom>
          <a:noFill/>
        </p:spPr>
        <p:txBody>
          <a:bodyPr wrap="square">
            <a:spAutoFit/>
          </a:bodyPr>
          <a:lstStyle/>
          <a:p>
            <a:endParaRPr lang="bg-BG" dirty="0">
              <a:solidFill>
                <a:prstClr val="black"/>
              </a:solidFill>
            </a:endParaRPr>
          </a:p>
        </p:txBody>
      </p:sp>
    </p:spTree>
    <p:extLst>
      <p:ext uri="{BB962C8B-B14F-4D97-AF65-F5344CB8AC3E}">
        <p14:creationId xmlns:p14="http://schemas.microsoft.com/office/powerpoint/2010/main" val="18459607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96164">
            <a:off x="-5974143" y="8370333"/>
            <a:ext cx="10675280" cy="1137869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36636">
            <a:off x="0" y="-2006961"/>
            <a:ext cx="3334026" cy="3588482"/>
          </a:xfrm>
          <a:prstGeom prst="rect">
            <a:avLst/>
          </a:prstGeom>
        </p:spPr>
      </p:pic>
      <p:pic>
        <p:nvPicPr>
          <p:cNvPr id="4" name="Picture 4"/>
          <p:cNvPicPr>
            <a:picLocks noChangeAspect="1"/>
          </p:cNvPicPr>
          <p:nvPr/>
        </p:nvPicPr>
        <p:blipFill>
          <a:blip r:embed="rId6"/>
          <a:srcRect/>
          <a:stretch>
            <a:fillRect/>
          </a:stretch>
        </p:blipFill>
        <p:spPr>
          <a:xfrm>
            <a:off x="16418708" y="0"/>
            <a:ext cx="1869292" cy="1869292"/>
          </a:xfrm>
          <a:prstGeom prst="rect">
            <a:avLst/>
          </a:prstGeom>
        </p:spPr>
      </p:pic>
      <p:pic>
        <p:nvPicPr>
          <p:cNvPr id="5" name="Picture 5"/>
          <p:cNvPicPr>
            <a:picLocks noChangeAspect="1"/>
          </p:cNvPicPr>
          <p:nvPr/>
        </p:nvPicPr>
        <p:blipFill>
          <a:blip r:embed="rId7"/>
          <a:srcRect/>
          <a:stretch>
            <a:fillRect/>
          </a:stretch>
        </p:blipFill>
        <p:spPr>
          <a:xfrm>
            <a:off x="7863290" y="9353161"/>
            <a:ext cx="3710720" cy="779251"/>
          </a:xfrm>
          <a:prstGeom prst="rect">
            <a:avLst/>
          </a:prstGeom>
        </p:spPr>
      </p:pic>
      <p:pic>
        <p:nvPicPr>
          <p:cNvPr id="6" name="Picture 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9614497">
            <a:off x="17215841" y="8047725"/>
            <a:ext cx="4352147" cy="4346443"/>
          </a:xfrm>
          <a:prstGeom prst="rect">
            <a:avLst/>
          </a:prstGeom>
        </p:spPr>
      </p:pic>
      <p:grpSp>
        <p:nvGrpSpPr>
          <p:cNvPr id="7" name="Group 7"/>
          <p:cNvGrpSpPr>
            <a:grpSpLocks noChangeAspect="1"/>
          </p:cNvGrpSpPr>
          <p:nvPr/>
        </p:nvGrpSpPr>
        <p:grpSpPr>
          <a:xfrm>
            <a:off x="4191000" y="4031076"/>
            <a:ext cx="12748158" cy="5248939"/>
            <a:chOff x="0" y="0"/>
            <a:chExt cx="2374900" cy="2011680"/>
          </a:xfrm>
        </p:grpSpPr>
        <p:sp>
          <p:nvSpPr>
            <p:cNvPr id="8" name="Freeform 8"/>
            <p:cNvSpPr/>
            <p:nvPr/>
          </p:nvSpPr>
          <p:spPr>
            <a:xfrm>
              <a:off x="-2540" y="-2540"/>
              <a:ext cx="2377441" cy="2009140"/>
            </a:xfrm>
            <a:custGeom>
              <a:avLst/>
              <a:gdLst/>
              <a:ahLst/>
              <a:cxnLst/>
              <a:rect l="l" t="t" r="r" b="b"/>
              <a:pathLst>
                <a:path w="2377441" h="2009140">
                  <a:moveTo>
                    <a:pt x="2376170" y="1778000"/>
                  </a:moveTo>
                  <a:cubicBezTo>
                    <a:pt x="2374900" y="1276350"/>
                    <a:pt x="2359660" y="598170"/>
                    <a:pt x="2359660" y="97790"/>
                  </a:cubicBezTo>
                  <a:cubicBezTo>
                    <a:pt x="2359660" y="90170"/>
                    <a:pt x="2360930" y="82550"/>
                    <a:pt x="2360930" y="76200"/>
                  </a:cubicBezTo>
                  <a:cubicBezTo>
                    <a:pt x="2359660" y="74930"/>
                    <a:pt x="2358390" y="74930"/>
                    <a:pt x="2357120" y="73660"/>
                  </a:cubicBezTo>
                  <a:cubicBezTo>
                    <a:pt x="2357120" y="73660"/>
                    <a:pt x="2355850" y="74930"/>
                    <a:pt x="2355850" y="76200"/>
                  </a:cubicBezTo>
                  <a:cubicBezTo>
                    <a:pt x="2353310" y="82550"/>
                    <a:pt x="2348230" y="82550"/>
                    <a:pt x="2343150" y="82550"/>
                  </a:cubicBezTo>
                  <a:cubicBezTo>
                    <a:pt x="2336800" y="81280"/>
                    <a:pt x="2330450" y="74930"/>
                    <a:pt x="2322830" y="77470"/>
                  </a:cubicBezTo>
                  <a:cubicBezTo>
                    <a:pt x="2320290" y="78740"/>
                    <a:pt x="2315210" y="76200"/>
                    <a:pt x="2313940" y="73660"/>
                  </a:cubicBezTo>
                  <a:cubicBezTo>
                    <a:pt x="2310130" y="68580"/>
                    <a:pt x="2305050" y="68580"/>
                    <a:pt x="2299970" y="71120"/>
                  </a:cubicBezTo>
                  <a:cubicBezTo>
                    <a:pt x="2297430" y="72390"/>
                    <a:pt x="2294890" y="71120"/>
                    <a:pt x="2292350" y="71120"/>
                  </a:cubicBezTo>
                  <a:cubicBezTo>
                    <a:pt x="2288540" y="71120"/>
                    <a:pt x="2283460" y="69850"/>
                    <a:pt x="2279650" y="68580"/>
                  </a:cubicBezTo>
                  <a:cubicBezTo>
                    <a:pt x="2278380" y="68580"/>
                    <a:pt x="2275840" y="67310"/>
                    <a:pt x="2274570" y="67310"/>
                  </a:cubicBezTo>
                  <a:cubicBezTo>
                    <a:pt x="2270760" y="66040"/>
                    <a:pt x="2266950" y="62230"/>
                    <a:pt x="2263140" y="67310"/>
                  </a:cubicBezTo>
                  <a:cubicBezTo>
                    <a:pt x="2263140" y="67310"/>
                    <a:pt x="2260600" y="67310"/>
                    <a:pt x="2259330" y="66040"/>
                  </a:cubicBezTo>
                  <a:cubicBezTo>
                    <a:pt x="2258060" y="63500"/>
                    <a:pt x="2256790" y="59690"/>
                    <a:pt x="2255520" y="57150"/>
                  </a:cubicBezTo>
                  <a:cubicBezTo>
                    <a:pt x="2252980" y="53340"/>
                    <a:pt x="2252980" y="46990"/>
                    <a:pt x="2249170" y="44450"/>
                  </a:cubicBezTo>
                  <a:cubicBezTo>
                    <a:pt x="2246630" y="43180"/>
                    <a:pt x="2245360" y="41910"/>
                    <a:pt x="2244090" y="39370"/>
                  </a:cubicBezTo>
                  <a:cubicBezTo>
                    <a:pt x="2244090" y="38100"/>
                    <a:pt x="2241550" y="36830"/>
                    <a:pt x="2241550" y="35560"/>
                  </a:cubicBezTo>
                  <a:lnTo>
                    <a:pt x="2237740" y="31750"/>
                  </a:lnTo>
                  <a:cubicBezTo>
                    <a:pt x="2236470" y="29210"/>
                    <a:pt x="2235200" y="25400"/>
                    <a:pt x="2232660" y="24130"/>
                  </a:cubicBezTo>
                  <a:cubicBezTo>
                    <a:pt x="2227580" y="20320"/>
                    <a:pt x="2226310" y="15240"/>
                    <a:pt x="2228850" y="8890"/>
                  </a:cubicBezTo>
                  <a:cubicBezTo>
                    <a:pt x="2225040" y="7620"/>
                    <a:pt x="2222500" y="5080"/>
                    <a:pt x="2218690" y="5080"/>
                  </a:cubicBezTo>
                  <a:cubicBezTo>
                    <a:pt x="2203450" y="6350"/>
                    <a:pt x="2186940" y="8890"/>
                    <a:pt x="2171700" y="10160"/>
                  </a:cubicBezTo>
                  <a:cubicBezTo>
                    <a:pt x="2169160" y="10160"/>
                    <a:pt x="2165350" y="11430"/>
                    <a:pt x="2164080" y="12700"/>
                  </a:cubicBezTo>
                  <a:cubicBezTo>
                    <a:pt x="2153920" y="19050"/>
                    <a:pt x="2143760" y="13970"/>
                    <a:pt x="2133600" y="12700"/>
                  </a:cubicBezTo>
                  <a:cubicBezTo>
                    <a:pt x="2125980" y="12700"/>
                    <a:pt x="2118360" y="8890"/>
                    <a:pt x="2110740" y="7620"/>
                  </a:cubicBezTo>
                  <a:cubicBezTo>
                    <a:pt x="2101850" y="6350"/>
                    <a:pt x="2094230" y="7620"/>
                    <a:pt x="2085340" y="6350"/>
                  </a:cubicBezTo>
                  <a:cubicBezTo>
                    <a:pt x="2084070" y="6350"/>
                    <a:pt x="2082800" y="5080"/>
                    <a:pt x="2081530" y="3810"/>
                  </a:cubicBezTo>
                  <a:cubicBezTo>
                    <a:pt x="2078990" y="0"/>
                    <a:pt x="2073910" y="1270"/>
                    <a:pt x="2071370" y="2540"/>
                  </a:cubicBezTo>
                  <a:cubicBezTo>
                    <a:pt x="2067560" y="5080"/>
                    <a:pt x="2066290" y="8890"/>
                    <a:pt x="2063750" y="12700"/>
                  </a:cubicBezTo>
                  <a:cubicBezTo>
                    <a:pt x="2057400" y="13970"/>
                    <a:pt x="2048510" y="15240"/>
                    <a:pt x="2042160" y="19050"/>
                  </a:cubicBezTo>
                  <a:cubicBezTo>
                    <a:pt x="2037080" y="21590"/>
                    <a:pt x="2034540" y="22860"/>
                    <a:pt x="2030730" y="20320"/>
                  </a:cubicBezTo>
                  <a:lnTo>
                    <a:pt x="2029460" y="21590"/>
                  </a:lnTo>
                  <a:cubicBezTo>
                    <a:pt x="2032000" y="24130"/>
                    <a:pt x="2033270" y="27940"/>
                    <a:pt x="2035810" y="30480"/>
                  </a:cubicBezTo>
                  <a:cubicBezTo>
                    <a:pt x="2032000" y="31750"/>
                    <a:pt x="2026920" y="34290"/>
                    <a:pt x="2024380" y="33020"/>
                  </a:cubicBezTo>
                  <a:cubicBezTo>
                    <a:pt x="2018030" y="31750"/>
                    <a:pt x="2015490" y="34290"/>
                    <a:pt x="2010410" y="36830"/>
                  </a:cubicBezTo>
                  <a:cubicBezTo>
                    <a:pt x="2005330" y="40640"/>
                    <a:pt x="1998980" y="43180"/>
                    <a:pt x="1993900" y="45720"/>
                  </a:cubicBezTo>
                  <a:cubicBezTo>
                    <a:pt x="1992630" y="45720"/>
                    <a:pt x="1991360" y="45720"/>
                    <a:pt x="1990090" y="44450"/>
                  </a:cubicBezTo>
                  <a:cubicBezTo>
                    <a:pt x="1988820" y="44450"/>
                    <a:pt x="1987550" y="43180"/>
                    <a:pt x="1987550" y="43180"/>
                  </a:cubicBezTo>
                  <a:cubicBezTo>
                    <a:pt x="1981200" y="45720"/>
                    <a:pt x="1974850" y="48260"/>
                    <a:pt x="1968500" y="45720"/>
                  </a:cubicBezTo>
                  <a:cubicBezTo>
                    <a:pt x="1967230" y="45720"/>
                    <a:pt x="1967230" y="46990"/>
                    <a:pt x="1965960" y="46990"/>
                  </a:cubicBezTo>
                  <a:cubicBezTo>
                    <a:pt x="1958340" y="49530"/>
                    <a:pt x="1953260" y="58420"/>
                    <a:pt x="1943100" y="58420"/>
                  </a:cubicBezTo>
                  <a:cubicBezTo>
                    <a:pt x="1935480" y="58420"/>
                    <a:pt x="1927860" y="64770"/>
                    <a:pt x="1920240" y="64770"/>
                  </a:cubicBezTo>
                  <a:cubicBezTo>
                    <a:pt x="1911350" y="66040"/>
                    <a:pt x="1903730" y="68580"/>
                    <a:pt x="1896110" y="72390"/>
                  </a:cubicBezTo>
                  <a:cubicBezTo>
                    <a:pt x="1893570" y="73660"/>
                    <a:pt x="1891030" y="73660"/>
                    <a:pt x="1889760" y="73660"/>
                  </a:cubicBezTo>
                  <a:cubicBezTo>
                    <a:pt x="1883410" y="71120"/>
                    <a:pt x="1879600" y="74930"/>
                    <a:pt x="1877060" y="78740"/>
                  </a:cubicBezTo>
                  <a:cubicBezTo>
                    <a:pt x="1870710" y="87630"/>
                    <a:pt x="1860550" y="90170"/>
                    <a:pt x="1851660" y="92710"/>
                  </a:cubicBezTo>
                  <a:cubicBezTo>
                    <a:pt x="1840230" y="95250"/>
                    <a:pt x="1828800" y="96520"/>
                    <a:pt x="1817370" y="97790"/>
                  </a:cubicBezTo>
                  <a:cubicBezTo>
                    <a:pt x="1816100" y="97790"/>
                    <a:pt x="1814830" y="101600"/>
                    <a:pt x="1812290" y="102870"/>
                  </a:cubicBezTo>
                  <a:cubicBezTo>
                    <a:pt x="1811020" y="102870"/>
                    <a:pt x="1809750" y="101600"/>
                    <a:pt x="1809750" y="101600"/>
                  </a:cubicBezTo>
                  <a:cubicBezTo>
                    <a:pt x="1803400" y="109220"/>
                    <a:pt x="1799590" y="120650"/>
                    <a:pt x="1786890" y="119380"/>
                  </a:cubicBezTo>
                  <a:lnTo>
                    <a:pt x="1785620" y="119380"/>
                  </a:lnTo>
                  <a:cubicBezTo>
                    <a:pt x="1775460" y="125730"/>
                    <a:pt x="1765300" y="123190"/>
                    <a:pt x="1756410" y="120650"/>
                  </a:cubicBezTo>
                  <a:cubicBezTo>
                    <a:pt x="1753870" y="120650"/>
                    <a:pt x="1750060" y="118110"/>
                    <a:pt x="1748790" y="115570"/>
                  </a:cubicBezTo>
                  <a:cubicBezTo>
                    <a:pt x="1744980" y="107950"/>
                    <a:pt x="1734820" y="105410"/>
                    <a:pt x="1727200" y="107950"/>
                  </a:cubicBezTo>
                  <a:cubicBezTo>
                    <a:pt x="1720850" y="110490"/>
                    <a:pt x="1714500" y="111760"/>
                    <a:pt x="1708150" y="114300"/>
                  </a:cubicBezTo>
                  <a:cubicBezTo>
                    <a:pt x="1697990" y="116840"/>
                    <a:pt x="1689100" y="118110"/>
                    <a:pt x="1678940" y="113030"/>
                  </a:cubicBezTo>
                  <a:cubicBezTo>
                    <a:pt x="1668780" y="107950"/>
                    <a:pt x="1661160" y="111760"/>
                    <a:pt x="1656080" y="123190"/>
                  </a:cubicBezTo>
                  <a:cubicBezTo>
                    <a:pt x="1652270" y="130810"/>
                    <a:pt x="1642109" y="132080"/>
                    <a:pt x="1635759" y="125730"/>
                  </a:cubicBezTo>
                  <a:cubicBezTo>
                    <a:pt x="1631949" y="121920"/>
                    <a:pt x="1629409" y="123190"/>
                    <a:pt x="1625599" y="125730"/>
                  </a:cubicBezTo>
                  <a:lnTo>
                    <a:pt x="1617979" y="133350"/>
                  </a:lnTo>
                  <a:cubicBezTo>
                    <a:pt x="1616709" y="134620"/>
                    <a:pt x="1614169" y="134620"/>
                    <a:pt x="1612899" y="134620"/>
                  </a:cubicBezTo>
                  <a:lnTo>
                    <a:pt x="1605279" y="134620"/>
                  </a:lnTo>
                  <a:cubicBezTo>
                    <a:pt x="1600199" y="134620"/>
                    <a:pt x="1595119" y="133350"/>
                    <a:pt x="1590040" y="132080"/>
                  </a:cubicBezTo>
                  <a:cubicBezTo>
                    <a:pt x="1583690" y="130810"/>
                    <a:pt x="1578609" y="127000"/>
                    <a:pt x="1572259" y="125730"/>
                  </a:cubicBezTo>
                  <a:cubicBezTo>
                    <a:pt x="1562099" y="124460"/>
                    <a:pt x="1559559" y="115570"/>
                    <a:pt x="1555749" y="109220"/>
                  </a:cubicBezTo>
                  <a:cubicBezTo>
                    <a:pt x="1553209" y="105410"/>
                    <a:pt x="1548129" y="100330"/>
                    <a:pt x="1543049" y="101600"/>
                  </a:cubicBezTo>
                  <a:cubicBezTo>
                    <a:pt x="1537969" y="104140"/>
                    <a:pt x="1532889" y="101600"/>
                    <a:pt x="1529079" y="100330"/>
                  </a:cubicBezTo>
                  <a:cubicBezTo>
                    <a:pt x="1527809" y="100330"/>
                    <a:pt x="1525269" y="99060"/>
                    <a:pt x="1523999" y="99060"/>
                  </a:cubicBezTo>
                  <a:cubicBezTo>
                    <a:pt x="1515109" y="96520"/>
                    <a:pt x="1508759" y="101600"/>
                    <a:pt x="1502409" y="107950"/>
                  </a:cubicBezTo>
                  <a:lnTo>
                    <a:pt x="1497329" y="113030"/>
                  </a:lnTo>
                  <a:cubicBezTo>
                    <a:pt x="1496059" y="114300"/>
                    <a:pt x="1496059" y="116840"/>
                    <a:pt x="1494790" y="118110"/>
                  </a:cubicBezTo>
                  <a:cubicBezTo>
                    <a:pt x="1487170" y="124460"/>
                    <a:pt x="1479550" y="121920"/>
                    <a:pt x="1470659" y="118110"/>
                  </a:cubicBezTo>
                  <a:cubicBezTo>
                    <a:pt x="1463040" y="114300"/>
                    <a:pt x="1454149" y="118110"/>
                    <a:pt x="1451609" y="125730"/>
                  </a:cubicBezTo>
                  <a:cubicBezTo>
                    <a:pt x="1450340" y="130810"/>
                    <a:pt x="1449070" y="134620"/>
                    <a:pt x="1442720" y="137160"/>
                  </a:cubicBezTo>
                  <a:cubicBezTo>
                    <a:pt x="1436370" y="140970"/>
                    <a:pt x="1428750" y="143510"/>
                    <a:pt x="1427480" y="152400"/>
                  </a:cubicBezTo>
                  <a:cubicBezTo>
                    <a:pt x="1427480" y="153670"/>
                    <a:pt x="1426210" y="154940"/>
                    <a:pt x="1424940" y="154940"/>
                  </a:cubicBezTo>
                  <a:cubicBezTo>
                    <a:pt x="1421130" y="156210"/>
                    <a:pt x="1418590" y="157480"/>
                    <a:pt x="1414780" y="158750"/>
                  </a:cubicBezTo>
                  <a:lnTo>
                    <a:pt x="1403350" y="158750"/>
                  </a:lnTo>
                  <a:cubicBezTo>
                    <a:pt x="1395730" y="157480"/>
                    <a:pt x="1388110" y="154940"/>
                    <a:pt x="1380490" y="153670"/>
                  </a:cubicBezTo>
                  <a:cubicBezTo>
                    <a:pt x="1371600" y="152400"/>
                    <a:pt x="1363979" y="157480"/>
                    <a:pt x="1355090" y="158750"/>
                  </a:cubicBezTo>
                  <a:lnTo>
                    <a:pt x="1353820" y="160020"/>
                  </a:lnTo>
                  <a:cubicBezTo>
                    <a:pt x="1351280" y="163830"/>
                    <a:pt x="1347470" y="162560"/>
                    <a:pt x="1344930" y="160020"/>
                  </a:cubicBezTo>
                  <a:cubicBezTo>
                    <a:pt x="1339850" y="154940"/>
                    <a:pt x="1330960" y="153670"/>
                    <a:pt x="1324610" y="156210"/>
                  </a:cubicBezTo>
                  <a:cubicBezTo>
                    <a:pt x="1316990" y="160020"/>
                    <a:pt x="1309370" y="162560"/>
                    <a:pt x="1301750" y="165100"/>
                  </a:cubicBezTo>
                  <a:cubicBezTo>
                    <a:pt x="1299210" y="165100"/>
                    <a:pt x="1296670" y="163830"/>
                    <a:pt x="1295400" y="163830"/>
                  </a:cubicBezTo>
                  <a:cubicBezTo>
                    <a:pt x="1292860" y="163830"/>
                    <a:pt x="1289050" y="162560"/>
                    <a:pt x="1287780" y="163830"/>
                  </a:cubicBezTo>
                  <a:cubicBezTo>
                    <a:pt x="1277620" y="171450"/>
                    <a:pt x="1267460" y="168910"/>
                    <a:pt x="1258570" y="163830"/>
                  </a:cubicBezTo>
                  <a:cubicBezTo>
                    <a:pt x="1253490" y="161290"/>
                    <a:pt x="1245870" y="158750"/>
                    <a:pt x="1243330" y="151130"/>
                  </a:cubicBezTo>
                  <a:cubicBezTo>
                    <a:pt x="1242060" y="146050"/>
                    <a:pt x="1236980" y="140970"/>
                    <a:pt x="1233170" y="137160"/>
                  </a:cubicBezTo>
                  <a:cubicBezTo>
                    <a:pt x="1226820" y="130810"/>
                    <a:pt x="1220470" y="121920"/>
                    <a:pt x="1209040" y="121920"/>
                  </a:cubicBezTo>
                  <a:cubicBezTo>
                    <a:pt x="1206500" y="121920"/>
                    <a:pt x="1203959" y="116840"/>
                    <a:pt x="1202690" y="118110"/>
                  </a:cubicBezTo>
                  <a:cubicBezTo>
                    <a:pt x="1197609" y="119380"/>
                    <a:pt x="1197609" y="116840"/>
                    <a:pt x="1195070" y="114300"/>
                  </a:cubicBezTo>
                  <a:cubicBezTo>
                    <a:pt x="1192530" y="111760"/>
                    <a:pt x="1188720" y="109220"/>
                    <a:pt x="1186180" y="105410"/>
                  </a:cubicBezTo>
                  <a:cubicBezTo>
                    <a:pt x="1182370" y="100330"/>
                    <a:pt x="1178560" y="93980"/>
                    <a:pt x="1174750" y="88900"/>
                  </a:cubicBezTo>
                  <a:cubicBezTo>
                    <a:pt x="1170940" y="83820"/>
                    <a:pt x="1168400" y="77470"/>
                    <a:pt x="1164590" y="72390"/>
                  </a:cubicBezTo>
                  <a:cubicBezTo>
                    <a:pt x="1163320" y="71120"/>
                    <a:pt x="1159509" y="69850"/>
                    <a:pt x="1158240" y="71120"/>
                  </a:cubicBezTo>
                  <a:lnTo>
                    <a:pt x="1143000" y="78740"/>
                  </a:lnTo>
                  <a:cubicBezTo>
                    <a:pt x="1140460" y="80010"/>
                    <a:pt x="1139190" y="82550"/>
                    <a:pt x="1137920" y="85090"/>
                  </a:cubicBezTo>
                  <a:lnTo>
                    <a:pt x="1136650" y="83820"/>
                  </a:lnTo>
                  <a:cubicBezTo>
                    <a:pt x="1137920" y="80010"/>
                    <a:pt x="1139190" y="76200"/>
                    <a:pt x="1140460" y="74930"/>
                  </a:cubicBezTo>
                  <a:lnTo>
                    <a:pt x="1125220" y="71120"/>
                  </a:lnTo>
                  <a:cubicBezTo>
                    <a:pt x="1121410" y="69850"/>
                    <a:pt x="1115060" y="69850"/>
                    <a:pt x="1112520" y="69850"/>
                  </a:cubicBezTo>
                  <a:lnTo>
                    <a:pt x="1092200" y="69850"/>
                  </a:lnTo>
                  <a:cubicBezTo>
                    <a:pt x="1084580" y="69850"/>
                    <a:pt x="1078230" y="68580"/>
                    <a:pt x="1070610" y="69850"/>
                  </a:cubicBezTo>
                  <a:cubicBezTo>
                    <a:pt x="1065530" y="71120"/>
                    <a:pt x="1061720" y="68580"/>
                    <a:pt x="1057910" y="66040"/>
                  </a:cubicBezTo>
                  <a:cubicBezTo>
                    <a:pt x="1047750" y="58420"/>
                    <a:pt x="1037590" y="49530"/>
                    <a:pt x="1023620" y="53340"/>
                  </a:cubicBezTo>
                  <a:cubicBezTo>
                    <a:pt x="1022350" y="53340"/>
                    <a:pt x="1019810" y="52070"/>
                    <a:pt x="1018540" y="50800"/>
                  </a:cubicBezTo>
                  <a:cubicBezTo>
                    <a:pt x="1014730" y="49530"/>
                    <a:pt x="1012190" y="46990"/>
                    <a:pt x="1007110" y="44450"/>
                  </a:cubicBezTo>
                  <a:cubicBezTo>
                    <a:pt x="1007110" y="48260"/>
                    <a:pt x="1007110" y="49530"/>
                    <a:pt x="1008380" y="52070"/>
                  </a:cubicBezTo>
                  <a:cubicBezTo>
                    <a:pt x="1005840" y="54610"/>
                    <a:pt x="1004570" y="53340"/>
                    <a:pt x="1003300" y="52070"/>
                  </a:cubicBezTo>
                  <a:cubicBezTo>
                    <a:pt x="1002030" y="53340"/>
                    <a:pt x="1000760" y="55880"/>
                    <a:pt x="999490" y="55880"/>
                  </a:cubicBezTo>
                  <a:cubicBezTo>
                    <a:pt x="993140" y="58420"/>
                    <a:pt x="986790" y="59690"/>
                    <a:pt x="980440" y="62230"/>
                  </a:cubicBezTo>
                  <a:cubicBezTo>
                    <a:pt x="977900" y="63500"/>
                    <a:pt x="975360" y="64770"/>
                    <a:pt x="974090" y="66040"/>
                  </a:cubicBezTo>
                  <a:cubicBezTo>
                    <a:pt x="969010" y="69850"/>
                    <a:pt x="965200" y="76200"/>
                    <a:pt x="956310" y="74930"/>
                  </a:cubicBezTo>
                  <a:cubicBezTo>
                    <a:pt x="955040" y="74930"/>
                    <a:pt x="952500" y="77470"/>
                    <a:pt x="949960" y="77470"/>
                  </a:cubicBezTo>
                  <a:cubicBezTo>
                    <a:pt x="947420" y="78740"/>
                    <a:pt x="943610" y="78740"/>
                    <a:pt x="941070" y="80010"/>
                  </a:cubicBezTo>
                  <a:lnTo>
                    <a:pt x="938530" y="80010"/>
                  </a:lnTo>
                  <a:cubicBezTo>
                    <a:pt x="930910" y="82550"/>
                    <a:pt x="924560" y="85090"/>
                    <a:pt x="916940" y="86360"/>
                  </a:cubicBezTo>
                  <a:lnTo>
                    <a:pt x="911860" y="86360"/>
                  </a:lnTo>
                  <a:cubicBezTo>
                    <a:pt x="905510" y="86360"/>
                    <a:pt x="900430" y="85090"/>
                    <a:pt x="894080" y="85090"/>
                  </a:cubicBezTo>
                  <a:cubicBezTo>
                    <a:pt x="887730" y="85090"/>
                    <a:pt x="881380" y="87630"/>
                    <a:pt x="875030" y="87630"/>
                  </a:cubicBezTo>
                  <a:cubicBezTo>
                    <a:pt x="867410" y="87630"/>
                    <a:pt x="858520" y="87630"/>
                    <a:pt x="852170" y="82550"/>
                  </a:cubicBezTo>
                  <a:cubicBezTo>
                    <a:pt x="850900" y="81280"/>
                    <a:pt x="847090" y="81280"/>
                    <a:pt x="844550" y="82550"/>
                  </a:cubicBezTo>
                  <a:cubicBezTo>
                    <a:pt x="835660" y="83820"/>
                    <a:pt x="826770" y="85090"/>
                    <a:pt x="819150" y="87630"/>
                  </a:cubicBezTo>
                  <a:cubicBezTo>
                    <a:pt x="811530" y="90170"/>
                    <a:pt x="807720" y="87630"/>
                    <a:pt x="805180" y="81280"/>
                  </a:cubicBezTo>
                  <a:cubicBezTo>
                    <a:pt x="803910" y="78740"/>
                    <a:pt x="801370" y="76200"/>
                    <a:pt x="798830" y="73660"/>
                  </a:cubicBezTo>
                  <a:cubicBezTo>
                    <a:pt x="795020" y="71120"/>
                    <a:pt x="791210" y="67310"/>
                    <a:pt x="787400" y="67310"/>
                  </a:cubicBezTo>
                  <a:cubicBezTo>
                    <a:pt x="778510" y="67310"/>
                    <a:pt x="773430" y="62230"/>
                    <a:pt x="767080" y="58420"/>
                  </a:cubicBezTo>
                  <a:cubicBezTo>
                    <a:pt x="756920" y="52070"/>
                    <a:pt x="748030" y="44450"/>
                    <a:pt x="735330" y="45720"/>
                  </a:cubicBezTo>
                  <a:lnTo>
                    <a:pt x="735330" y="39370"/>
                  </a:lnTo>
                  <a:cubicBezTo>
                    <a:pt x="737870" y="39370"/>
                    <a:pt x="740410" y="39370"/>
                    <a:pt x="742950" y="38100"/>
                  </a:cubicBezTo>
                  <a:cubicBezTo>
                    <a:pt x="739140" y="35560"/>
                    <a:pt x="739140" y="31750"/>
                    <a:pt x="736600" y="29210"/>
                  </a:cubicBezTo>
                  <a:cubicBezTo>
                    <a:pt x="731520" y="25400"/>
                    <a:pt x="726440" y="24130"/>
                    <a:pt x="721360" y="21590"/>
                  </a:cubicBezTo>
                  <a:cubicBezTo>
                    <a:pt x="717550" y="20320"/>
                    <a:pt x="712470" y="20320"/>
                    <a:pt x="715010" y="26670"/>
                  </a:cubicBezTo>
                  <a:cubicBezTo>
                    <a:pt x="708660" y="27940"/>
                    <a:pt x="703580" y="27940"/>
                    <a:pt x="701040" y="30480"/>
                  </a:cubicBezTo>
                  <a:cubicBezTo>
                    <a:pt x="695960" y="34290"/>
                    <a:pt x="690880" y="31750"/>
                    <a:pt x="687070" y="29210"/>
                  </a:cubicBezTo>
                  <a:cubicBezTo>
                    <a:pt x="684530" y="27940"/>
                    <a:pt x="681990" y="26670"/>
                    <a:pt x="679450" y="27940"/>
                  </a:cubicBezTo>
                  <a:cubicBezTo>
                    <a:pt x="664210" y="35560"/>
                    <a:pt x="648970" y="31750"/>
                    <a:pt x="633730" y="31750"/>
                  </a:cubicBezTo>
                  <a:cubicBezTo>
                    <a:pt x="631190" y="31750"/>
                    <a:pt x="628650" y="30480"/>
                    <a:pt x="624840" y="30480"/>
                  </a:cubicBezTo>
                  <a:cubicBezTo>
                    <a:pt x="619760" y="29210"/>
                    <a:pt x="615950" y="26670"/>
                    <a:pt x="610870" y="25400"/>
                  </a:cubicBezTo>
                  <a:cubicBezTo>
                    <a:pt x="605790" y="24130"/>
                    <a:pt x="599440" y="22860"/>
                    <a:pt x="594360" y="21590"/>
                  </a:cubicBezTo>
                  <a:lnTo>
                    <a:pt x="590550" y="21590"/>
                  </a:lnTo>
                  <a:cubicBezTo>
                    <a:pt x="581660" y="21590"/>
                    <a:pt x="572770" y="22860"/>
                    <a:pt x="565150" y="22860"/>
                  </a:cubicBezTo>
                  <a:cubicBezTo>
                    <a:pt x="558800" y="22860"/>
                    <a:pt x="552450" y="20320"/>
                    <a:pt x="544830" y="19050"/>
                  </a:cubicBezTo>
                  <a:cubicBezTo>
                    <a:pt x="543560" y="8890"/>
                    <a:pt x="533400" y="11430"/>
                    <a:pt x="527050" y="6350"/>
                  </a:cubicBezTo>
                  <a:cubicBezTo>
                    <a:pt x="525780" y="5080"/>
                    <a:pt x="523240" y="6350"/>
                    <a:pt x="521970" y="6350"/>
                  </a:cubicBezTo>
                  <a:cubicBezTo>
                    <a:pt x="514350" y="5080"/>
                    <a:pt x="509270" y="8890"/>
                    <a:pt x="506730" y="15240"/>
                  </a:cubicBezTo>
                  <a:cubicBezTo>
                    <a:pt x="502920" y="21590"/>
                    <a:pt x="492760" y="24130"/>
                    <a:pt x="496570" y="34290"/>
                  </a:cubicBezTo>
                  <a:cubicBezTo>
                    <a:pt x="497840" y="35560"/>
                    <a:pt x="500380" y="36830"/>
                    <a:pt x="501650" y="39370"/>
                  </a:cubicBezTo>
                  <a:cubicBezTo>
                    <a:pt x="501650" y="43180"/>
                    <a:pt x="500380" y="45720"/>
                    <a:pt x="496570" y="44450"/>
                  </a:cubicBezTo>
                  <a:cubicBezTo>
                    <a:pt x="495300" y="44450"/>
                    <a:pt x="494030" y="46990"/>
                    <a:pt x="492760" y="48260"/>
                  </a:cubicBezTo>
                  <a:cubicBezTo>
                    <a:pt x="491490" y="49530"/>
                    <a:pt x="491490" y="52070"/>
                    <a:pt x="490220" y="52070"/>
                  </a:cubicBezTo>
                  <a:cubicBezTo>
                    <a:pt x="482600" y="54610"/>
                    <a:pt x="477520" y="60960"/>
                    <a:pt x="468630" y="59690"/>
                  </a:cubicBezTo>
                  <a:lnTo>
                    <a:pt x="466090" y="59690"/>
                  </a:lnTo>
                  <a:cubicBezTo>
                    <a:pt x="458470" y="66040"/>
                    <a:pt x="450850" y="64770"/>
                    <a:pt x="441960" y="63500"/>
                  </a:cubicBezTo>
                  <a:cubicBezTo>
                    <a:pt x="438150" y="62230"/>
                    <a:pt x="433070" y="63500"/>
                    <a:pt x="427990" y="63500"/>
                  </a:cubicBezTo>
                  <a:cubicBezTo>
                    <a:pt x="424180" y="63500"/>
                    <a:pt x="420370" y="63500"/>
                    <a:pt x="416560" y="60960"/>
                  </a:cubicBezTo>
                  <a:cubicBezTo>
                    <a:pt x="411480" y="58420"/>
                    <a:pt x="406400" y="54610"/>
                    <a:pt x="401320" y="52070"/>
                  </a:cubicBezTo>
                  <a:cubicBezTo>
                    <a:pt x="396240" y="49530"/>
                    <a:pt x="389890" y="49530"/>
                    <a:pt x="389890" y="40640"/>
                  </a:cubicBezTo>
                  <a:cubicBezTo>
                    <a:pt x="389890" y="39370"/>
                    <a:pt x="387350" y="38100"/>
                    <a:pt x="387350" y="36830"/>
                  </a:cubicBezTo>
                  <a:cubicBezTo>
                    <a:pt x="378460" y="44450"/>
                    <a:pt x="370840" y="50800"/>
                    <a:pt x="363220" y="57150"/>
                  </a:cubicBezTo>
                  <a:cubicBezTo>
                    <a:pt x="359410" y="60960"/>
                    <a:pt x="354330" y="66040"/>
                    <a:pt x="356870" y="72390"/>
                  </a:cubicBezTo>
                  <a:cubicBezTo>
                    <a:pt x="356870" y="73660"/>
                    <a:pt x="355600" y="74930"/>
                    <a:pt x="355600" y="76200"/>
                  </a:cubicBezTo>
                  <a:cubicBezTo>
                    <a:pt x="354330" y="78740"/>
                    <a:pt x="353060" y="81280"/>
                    <a:pt x="350520" y="82550"/>
                  </a:cubicBezTo>
                  <a:cubicBezTo>
                    <a:pt x="347980" y="86360"/>
                    <a:pt x="345440" y="90170"/>
                    <a:pt x="342900" y="95250"/>
                  </a:cubicBezTo>
                  <a:lnTo>
                    <a:pt x="335280" y="102870"/>
                  </a:lnTo>
                  <a:cubicBezTo>
                    <a:pt x="332740" y="106680"/>
                    <a:pt x="330200" y="110490"/>
                    <a:pt x="326390" y="113030"/>
                  </a:cubicBezTo>
                  <a:cubicBezTo>
                    <a:pt x="317500" y="120650"/>
                    <a:pt x="308610" y="128270"/>
                    <a:pt x="298450" y="135890"/>
                  </a:cubicBezTo>
                  <a:cubicBezTo>
                    <a:pt x="293370" y="140970"/>
                    <a:pt x="287020" y="144780"/>
                    <a:pt x="281940" y="149860"/>
                  </a:cubicBezTo>
                  <a:cubicBezTo>
                    <a:pt x="273050" y="157480"/>
                    <a:pt x="262890" y="163830"/>
                    <a:pt x="257810" y="175260"/>
                  </a:cubicBezTo>
                  <a:cubicBezTo>
                    <a:pt x="257810" y="176530"/>
                    <a:pt x="255270" y="177800"/>
                    <a:pt x="254000" y="179070"/>
                  </a:cubicBezTo>
                  <a:cubicBezTo>
                    <a:pt x="247650" y="184150"/>
                    <a:pt x="237490" y="184150"/>
                    <a:pt x="237490" y="194310"/>
                  </a:cubicBezTo>
                  <a:cubicBezTo>
                    <a:pt x="227330" y="194310"/>
                    <a:pt x="222250" y="201930"/>
                    <a:pt x="217170" y="208280"/>
                  </a:cubicBezTo>
                  <a:cubicBezTo>
                    <a:pt x="213360" y="213360"/>
                    <a:pt x="209550" y="219710"/>
                    <a:pt x="204470" y="223520"/>
                  </a:cubicBezTo>
                  <a:cubicBezTo>
                    <a:pt x="199390" y="226060"/>
                    <a:pt x="193040" y="224790"/>
                    <a:pt x="186690" y="224790"/>
                  </a:cubicBezTo>
                  <a:cubicBezTo>
                    <a:pt x="184150" y="224790"/>
                    <a:pt x="181610" y="224790"/>
                    <a:pt x="181610" y="226060"/>
                  </a:cubicBezTo>
                  <a:cubicBezTo>
                    <a:pt x="176530" y="231140"/>
                    <a:pt x="170180" y="234950"/>
                    <a:pt x="166370" y="241300"/>
                  </a:cubicBezTo>
                  <a:cubicBezTo>
                    <a:pt x="162560" y="247650"/>
                    <a:pt x="158750" y="251460"/>
                    <a:pt x="152400" y="252730"/>
                  </a:cubicBezTo>
                  <a:cubicBezTo>
                    <a:pt x="146050" y="254000"/>
                    <a:pt x="139700" y="260350"/>
                    <a:pt x="130810" y="256540"/>
                  </a:cubicBezTo>
                  <a:cubicBezTo>
                    <a:pt x="123190" y="254000"/>
                    <a:pt x="114300" y="256540"/>
                    <a:pt x="109220" y="251460"/>
                  </a:cubicBezTo>
                  <a:cubicBezTo>
                    <a:pt x="99060" y="252730"/>
                    <a:pt x="91440" y="255270"/>
                    <a:pt x="82550" y="256540"/>
                  </a:cubicBezTo>
                  <a:cubicBezTo>
                    <a:pt x="72390" y="259080"/>
                    <a:pt x="60960" y="257810"/>
                    <a:pt x="52070" y="265430"/>
                  </a:cubicBezTo>
                  <a:cubicBezTo>
                    <a:pt x="44450" y="271780"/>
                    <a:pt x="38100" y="278130"/>
                    <a:pt x="26670" y="276860"/>
                  </a:cubicBezTo>
                  <a:cubicBezTo>
                    <a:pt x="27940" y="284480"/>
                    <a:pt x="29210" y="290830"/>
                    <a:pt x="30480" y="298450"/>
                  </a:cubicBezTo>
                  <a:cubicBezTo>
                    <a:pt x="33020" y="318770"/>
                    <a:pt x="35560" y="339090"/>
                    <a:pt x="36830" y="359410"/>
                  </a:cubicBezTo>
                  <a:cubicBezTo>
                    <a:pt x="40640" y="384810"/>
                    <a:pt x="41910" y="408940"/>
                    <a:pt x="39370" y="433070"/>
                  </a:cubicBezTo>
                  <a:cubicBezTo>
                    <a:pt x="36830" y="467360"/>
                    <a:pt x="25400" y="1640840"/>
                    <a:pt x="13970" y="1672590"/>
                  </a:cubicBezTo>
                  <a:lnTo>
                    <a:pt x="2540" y="1699260"/>
                  </a:lnTo>
                  <a:cubicBezTo>
                    <a:pt x="0" y="1705610"/>
                    <a:pt x="3810" y="1709420"/>
                    <a:pt x="10160" y="1710690"/>
                  </a:cubicBezTo>
                  <a:cubicBezTo>
                    <a:pt x="17780" y="1711960"/>
                    <a:pt x="20320" y="1717040"/>
                    <a:pt x="22860" y="1723390"/>
                  </a:cubicBezTo>
                  <a:cubicBezTo>
                    <a:pt x="25400" y="1733550"/>
                    <a:pt x="21590" y="1743710"/>
                    <a:pt x="26670" y="1753870"/>
                  </a:cubicBezTo>
                  <a:cubicBezTo>
                    <a:pt x="29210" y="1758950"/>
                    <a:pt x="26670" y="1767840"/>
                    <a:pt x="25400" y="1775460"/>
                  </a:cubicBezTo>
                  <a:cubicBezTo>
                    <a:pt x="24130" y="1785620"/>
                    <a:pt x="26670" y="1795780"/>
                    <a:pt x="30480" y="1804670"/>
                  </a:cubicBezTo>
                  <a:cubicBezTo>
                    <a:pt x="39370" y="1819910"/>
                    <a:pt x="40640" y="1837690"/>
                    <a:pt x="40640" y="1854200"/>
                  </a:cubicBezTo>
                  <a:cubicBezTo>
                    <a:pt x="40640" y="1858010"/>
                    <a:pt x="41910" y="1861820"/>
                    <a:pt x="43180" y="1864360"/>
                  </a:cubicBezTo>
                  <a:cubicBezTo>
                    <a:pt x="45720" y="1866900"/>
                    <a:pt x="50800" y="1869440"/>
                    <a:pt x="55880" y="1870710"/>
                  </a:cubicBezTo>
                  <a:lnTo>
                    <a:pt x="86360" y="1885950"/>
                  </a:lnTo>
                  <a:cubicBezTo>
                    <a:pt x="100330" y="1893570"/>
                    <a:pt x="111760" y="1892300"/>
                    <a:pt x="124460" y="1883410"/>
                  </a:cubicBezTo>
                  <a:cubicBezTo>
                    <a:pt x="125730" y="1882140"/>
                    <a:pt x="129540" y="1880870"/>
                    <a:pt x="130810" y="1880870"/>
                  </a:cubicBezTo>
                  <a:cubicBezTo>
                    <a:pt x="139700" y="1882140"/>
                    <a:pt x="148590" y="1882140"/>
                    <a:pt x="156210" y="1889760"/>
                  </a:cubicBezTo>
                  <a:cubicBezTo>
                    <a:pt x="165100" y="1897380"/>
                    <a:pt x="177800" y="1902460"/>
                    <a:pt x="187960" y="1908810"/>
                  </a:cubicBezTo>
                  <a:cubicBezTo>
                    <a:pt x="194310" y="1912620"/>
                    <a:pt x="201930" y="1917700"/>
                    <a:pt x="205740" y="1922780"/>
                  </a:cubicBezTo>
                  <a:cubicBezTo>
                    <a:pt x="208280" y="1925320"/>
                    <a:pt x="210820" y="1927860"/>
                    <a:pt x="213360" y="1929130"/>
                  </a:cubicBezTo>
                  <a:cubicBezTo>
                    <a:pt x="227330" y="1934210"/>
                    <a:pt x="234950" y="1946910"/>
                    <a:pt x="243840" y="1957070"/>
                  </a:cubicBezTo>
                  <a:cubicBezTo>
                    <a:pt x="251460" y="1965960"/>
                    <a:pt x="261620" y="1971040"/>
                    <a:pt x="273050" y="1972310"/>
                  </a:cubicBezTo>
                  <a:cubicBezTo>
                    <a:pt x="285750" y="1974850"/>
                    <a:pt x="298450" y="1976120"/>
                    <a:pt x="311150" y="1978660"/>
                  </a:cubicBezTo>
                  <a:cubicBezTo>
                    <a:pt x="316230" y="1979930"/>
                    <a:pt x="322580" y="1981200"/>
                    <a:pt x="327660" y="1983740"/>
                  </a:cubicBezTo>
                  <a:cubicBezTo>
                    <a:pt x="334010" y="1986280"/>
                    <a:pt x="340360" y="1986280"/>
                    <a:pt x="345440" y="1990090"/>
                  </a:cubicBezTo>
                  <a:cubicBezTo>
                    <a:pt x="353060" y="1996440"/>
                    <a:pt x="360680" y="2000250"/>
                    <a:pt x="370840" y="1997710"/>
                  </a:cubicBezTo>
                  <a:cubicBezTo>
                    <a:pt x="374650" y="1996440"/>
                    <a:pt x="379730" y="1998980"/>
                    <a:pt x="383540" y="2000250"/>
                  </a:cubicBezTo>
                  <a:cubicBezTo>
                    <a:pt x="384810" y="2000250"/>
                    <a:pt x="386080" y="2001520"/>
                    <a:pt x="387350" y="2001520"/>
                  </a:cubicBezTo>
                  <a:cubicBezTo>
                    <a:pt x="401320" y="2002790"/>
                    <a:pt x="414020" y="2000250"/>
                    <a:pt x="426720" y="1997710"/>
                  </a:cubicBezTo>
                  <a:cubicBezTo>
                    <a:pt x="431800" y="1996440"/>
                    <a:pt x="436880" y="1995170"/>
                    <a:pt x="441960" y="1992630"/>
                  </a:cubicBezTo>
                  <a:cubicBezTo>
                    <a:pt x="455930" y="1986280"/>
                    <a:pt x="469900" y="1979930"/>
                    <a:pt x="482600" y="1972310"/>
                  </a:cubicBezTo>
                  <a:cubicBezTo>
                    <a:pt x="491490" y="1967230"/>
                    <a:pt x="500380" y="1962150"/>
                    <a:pt x="510540" y="1967230"/>
                  </a:cubicBezTo>
                  <a:lnTo>
                    <a:pt x="515620" y="1967230"/>
                  </a:lnTo>
                  <a:cubicBezTo>
                    <a:pt x="524510" y="1967230"/>
                    <a:pt x="533400" y="1965960"/>
                    <a:pt x="541020" y="1964690"/>
                  </a:cubicBezTo>
                  <a:cubicBezTo>
                    <a:pt x="542290" y="1964690"/>
                    <a:pt x="544830" y="1964690"/>
                    <a:pt x="544830" y="1963420"/>
                  </a:cubicBezTo>
                  <a:cubicBezTo>
                    <a:pt x="548640" y="1958340"/>
                    <a:pt x="554990" y="1958340"/>
                    <a:pt x="561340" y="1957070"/>
                  </a:cubicBezTo>
                  <a:cubicBezTo>
                    <a:pt x="571500" y="1955800"/>
                    <a:pt x="581660" y="1955800"/>
                    <a:pt x="589280" y="1949450"/>
                  </a:cubicBezTo>
                  <a:cubicBezTo>
                    <a:pt x="596900" y="1944370"/>
                    <a:pt x="604520" y="1943100"/>
                    <a:pt x="613410" y="1941830"/>
                  </a:cubicBezTo>
                  <a:cubicBezTo>
                    <a:pt x="614680" y="1941830"/>
                    <a:pt x="617220" y="1940560"/>
                    <a:pt x="618490" y="1940560"/>
                  </a:cubicBezTo>
                  <a:cubicBezTo>
                    <a:pt x="624840" y="1939290"/>
                    <a:pt x="631190" y="1935480"/>
                    <a:pt x="636270" y="1936750"/>
                  </a:cubicBezTo>
                  <a:cubicBezTo>
                    <a:pt x="647700" y="1939290"/>
                    <a:pt x="652780" y="1935480"/>
                    <a:pt x="660400" y="1925320"/>
                  </a:cubicBezTo>
                  <a:cubicBezTo>
                    <a:pt x="661670" y="1922780"/>
                    <a:pt x="665480" y="1921510"/>
                    <a:pt x="668020" y="1920240"/>
                  </a:cubicBezTo>
                  <a:cubicBezTo>
                    <a:pt x="674370" y="1918970"/>
                    <a:pt x="680720" y="1920240"/>
                    <a:pt x="687070" y="1918970"/>
                  </a:cubicBezTo>
                  <a:cubicBezTo>
                    <a:pt x="690880" y="1918970"/>
                    <a:pt x="694690" y="1915160"/>
                    <a:pt x="697230" y="1915160"/>
                  </a:cubicBezTo>
                  <a:cubicBezTo>
                    <a:pt x="707390" y="1916430"/>
                    <a:pt x="718820" y="1912620"/>
                    <a:pt x="727710" y="1918970"/>
                  </a:cubicBezTo>
                  <a:cubicBezTo>
                    <a:pt x="728980" y="1920240"/>
                    <a:pt x="731520" y="1920240"/>
                    <a:pt x="734060" y="1920240"/>
                  </a:cubicBezTo>
                  <a:cubicBezTo>
                    <a:pt x="750570" y="1921510"/>
                    <a:pt x="764540" y="1926590"/>
                    <a:pt x="775970" y="1936750"/>
                  </a:cubicBezTo>
                  <a:cubicBezTo>
                    <a:pt x="779780" y="1940560"/>
                    <a:pt x="784860" y="1943100"/>
                    <a:pt x="788670" y="1945640"/>
                  </a:cubicBezTo>
                  <a:cubicBezTo>
                    <a:pt x="792480" y="1948180"/>
                    <a:pt x="797560" y="1948180"/>
                    <a:pt x="801370" y="1949450"/>
                  </a:cubicBezTo>
                  <a:cubicBezTo>
                    <a:pt x="805180" y="1950720"/>
                    <a:pt x="807720" y="1951990"/>
                    <a:pt x="811530" y="1951990"/>
                  </a:cubicBezTo>
                  <a:cubicBezTo>
                    <a:pt x="817880" y="1951990"/>
                    <a:pt x="822960" y="1954530"/>
                    <a:pt x="826770" y="1959610"/>
                  </a:cubicBezTo>
                  <a:cubicBezTo>
                    <a:pt x="828040" y="1960880"/>
                    <a:pt x="829310" y="1962150"/>
                    <a:pt x="830580" y="1964690"/>
                  </a:cubicBezTo>
                  <a:cubicBezTo>
                    <a:pt x="829310" y="1968500"/>
                    <a:pt x="836930" y="1978660"/>
                    <a:pt x="842010" y="1978660"/>
                  </a:cubicBezTo>
                  <a:cubicBezTo>
                    <a:pt x="850900" y="1978660"/>
                    <a:pt x="859790" y="1981200"/>
                    <a:pt x="867410" y="1987550"/>
                  </a:cubicBezTo>
                  <a:cubicBezTo>
                    <a:pt x="868680" y="1988820"/>
                    <a:pt x="871220" y="1988820"/>
                    <a:pt x="873760" y="1987550"/>
                  </a:cubicBezTo>
                  <a:cubicBezTo>
                    <a:pt x="877570" y="1986280"/>
                    <a:pt x="880110" y="1986280"/>
                    <a:pt x="882650" y="1990090"/>
                  </a:cubicBezTo>
                  <a:cubicBezTo>
                    <a:pt x="883920" y="1991360"/>
                    <a:pt x="889000" y="1991360"/>
                    <a:pt x="891540" y="1991360"/>
                  </a:cubicBezTo>
                  <a:cubicBezTo>
                    <a:pt x="897890" y="1991360"/>
                    <a:pt x="905510" y="1990090"/>
                    <a:pt x="911860" y="1991360"/>
                  </a:cubicBezTo>
                  <a:cubicBezTo>
                    <a:pt x="923290" y="1992630"/>
                    <a:pt x="933450" y="1993900"/>
                    <a:pt x="944880" y="1996440"/>
                  </a:cubicBezTo>
                  <a:cubicBezTo>
                    <a:pt x="947420" y="1996440"/>
                    <a:pt x="949960" y="1997710"/>
                    <a:pt x="951230" y="1998980"/>
                  </a:cubicBezTo>
                  <a:cubicBezTo>
                    <a:pt x="953770" y="2005330"/>
                    <a:pt x="960120" y="2005330"/>
                    <a:pt x="963930" y="2006600"/>
                  </a:cubicBezTo>
                  <a:cubicBezTo>
                    <a:pt x="967740" y="2007870"/>
                    <a:pt x="972820" y="2009140"/>
                    <a:pt x="975360" y="2009140"/>
                  </a:cubicBezTo>
                  <a:cubicBezTo>
                    <a:pt x="976630" y="2007870"/>
                    <a:pt x="979170" y="2006600"/>
                    <a:pt x="981710" y="2004060"/>
                  </a:cubicBezTo>
                  <a:cubicBezTo>
                    <a:pt x="976630" y="2004060"/>
                    <a:pt x="974090" y="2005330"/>
                    <a:pt x="971550" y="2005330"/>
                  </a:cubicBezTo>
                  <a:cubicBezTo>
                    <a:pt x="976630" y="1998980"/>
                    <a:pt x="981710" y="1997710"/>
                    <a:pt x="988060" y="2001520"/>
                  </a:cubicBezTo>
                  <a:cubicBezTo>
                    <a:pt x="995680" y="2007870"/>
                    <a:pt x="1002030" y="2007870"/>
                    <a:pt x="1010920" y="2001520"/>
                  </a:cubicBezTo>
                  <a:lnTo>
                    <a:pt x="1018540" y="1997710"/>
                  </a:lnTo>
                  <a:lnTo>
                    <a:pt x="1018540" y="1991360"/>
                  </a:lnTo>
                  <a:cubicBezTo>
                    <a:pt x="1022350" y="1992630"/>
                    <a:pt x="1026160" y="1995170"/>
                    <a:pt x="1028700" y="1995170"/>
                  </a:cubicBezTo>
                  <a:cubicBezTo>
                    <a:pt x="1036320" y="1991360"/>
                    <a:pt x="1043940" y="1987550"/>
                    <a:pt x="1050290" y="1982470"/>
                  </a:cubicBezTo>
                  <a:cubicBezTo>
                    <a:pt x="1057910" y="1977390"/>
                    <a:pt x="1064260" y="1971040"/>
                    <a:pt x="1070610" y="1965960"/>
                  </a:cubicBezTo>
                  <a:cubicBezTo>
                    <a:pt x="1071880" y="1965960"/>
                    <a:pt x="1071880" y="1964690"/>
                    <a:pt x="1073150" y="1964690"/>
                  </a:cubicBezTo>
                  <a:cubicBezTo>
                    <a:pt x="1082040" y="1962150"/>
                    <a:pt x="1089660" y="1960880"/>
                    <a:pt x="1098550" y="1958340"/>
                  </a:cubicBezTo>
                  <a:cubicBezTo>
                    <a:pt x="1103630" y="1957070"/>
                    <a:pt x="1107440" y="1954530"/>
                    <a:pt x="1112520" y="1953260"/>
                  </a:cubicBezTo>
                  <a:cubicBezTo>
                    <a:pt x="1116330" y="1951990"/>
                    <a:pt x="1118870" y="1951990"/>
                    <a:pt x="1122680" y="1950720"/>
                  </a:cubicBezTo>
                  <a:lnTo>
                    <a:pt x="1135380" y="1950720"/>
                  </a:lnTo>
                  <a:cubicBezTo>
                    <a:pt x="1137920" y="1950720"/>
                    <a:pt x="1141730" y="1950720"/>
                    <a:pt x="1144270" y="1949450"/>
                  </a:cubicBezTo>
                  <a:cubicBezTo>
                    <a:pt x="1145540" y="1946910"/>
                    <a:pt x="1148080" y="1943100"/>
                    <a:pt x="1149350" y="1943100"/>
                  </a:cubicBezTo>
                  <a:cubicBezTo>
                    <a:pt x="1153160" y="1943100"/>
                    <a:pt x="1155700" y="1945640"/>
                    <a:pt x="1159510" y="1946910"/>
                  </a:cubicBezTo>
                  <a:cubicBezTo>
                    <a:pt x="1160780" y="1946910"/>
                    <a:pt x="1160780" y="1948180"/>
                    <a:pt x="1160780" y="1949450"/>
                  </a:cubicBezTo>
                  <a:cubicBezTo>
                    <a:pt x="1165860" y="1954530"/>
                    <a:pt x="1169670" y="1960880"/>
                    <a:pt x="1174750" y="1965960"/>
                  </a:cubicBezTo>
                  <a:cubicBezTo>
                    <a:pt x="1181100" y="1972310"/>
                    <a:pt x="1187450" y="1972310"/>
                    <a:pt x="1191260" y="1968500"/>
                  </a:cubicBezTo>
                  <a:cubicBezTo>
                    <a:pt x="1197610" y="1963420"/>
                    <a:pt x="1202690" y="1959610"/>
                    <a:pt x="1211580" y="1962150"/>
                  </a:cubicBezTo>
                  <a:cubicBezTo>
                    <a:pt x="1212850" y="1962150"/>
                    <a:pt x="1215390" y="1963420"/>
                    <a:pt x="1216660" y="1962150"/>
                  </a:cubicBezTo>
                  <a:cubicBezTo>
                    <a:pt x="1223010" y="1959610"/>
                    <a:pt x="1230630" y="1957070"/>
                    <a:pt x="1236980" y="1953260"/>
                  </a:cubicBezTo>
                  <a:cubicBezTo>
                    <a:pt x="1240790" y="1951990"/>
                    <a:pt x="1245870" y="1951990"/>
                    <a:pt x="1247140" y="1949450"/>
                  </a:cubicBezTo>
                  <a:cubicBezTo>
                    <a:pt x="1250950" y="1941830"/>
                    <a:pt x="1257300" y="1938020"/>
                    <a:pt x="1263650" y="1932940"/>
                  </a:cubicBezTo>
                  <a:cubicBezTo>
                    <a:pt x="1267460" y="1929130"/>
                    <a:pt x="1271270" y="1924050"/>
                    <a:pt x="1275080" y="1922780"/>
                  </a:cubicBezTo>
                  <a:cubicBezTo>
                    <a:pt x="1283970" y="1920240"/>
                    <a:pt x="1290320" y="1912620"/>
                    <a:pt x="1297940" y="1907540"/>
                  </a:cubicBezTo>
                  <a:cubicBezTo>
                    <a:pt x="1304290" y="1903730"/>
                    <a:pt x="1308100" y="1896110"/>
                    <a:pt x="1314450" y="1894840"/>
                  </a:cubicBezTo>
                  <a:cubicBezTo>
                    <a:pt x="1324610" y="1892300"/>
                    <a:pt x="1332230" y="1885950"/>
                    <a:pt x="1341120" y="1879600"/>
                  </a:cubicBezTo>
                  <a:cubicBezTo>
                    <a:pt x="1346200" y="1875790"/>
                    <a:pt x="1352550" y="1873250"/>
                    <a:pt x="1358900" y="1874520"/>
                  </a:cubicBezTo>
                  <a:cubicBezTo>
                    <a:pt x="1362710" y="1875790"/>
                    <a:pt x="1367790" y="1874520"/>
                    <a:pt x="1370330" y="1873250"/>
                  </a:cubicBezTo>
                  <a:cubicBezTo>
                    <a:pt x="1375410" y="1870710"/>
                    <a:pt x="1380490" y="1866900"/>
                    <a:pt x="1385570" y="1864360"/>
                  </a:cubicBezTo>
                  <a:cubicBezTo>
                    <a:pt x="1389380" y="1861820"/>
                    <a:pt x="1393190" y="1859280"/>
                    <a:pt x="1397000" y="1859280"/>
                  </a:cubicBezTo>
                  <a:cubicBezTo>
                    <a:pt x="1409700" y="1858010"/>
                    <a:pt x="1419860" y="1855470"/>
                    <a:pt x="1426210" y="1842770"/>
                  </a:cubicBezTo>
                  <a:cubicBezTo>
                    <a:pt x="1428750" y="1837690"/>
                    <a:pt x="1441450" y="1831340"/>
                    <a:pt x="1446530" y="1833880"/>
                  </a:cubicBezTo>
                  <a:cubicBezTo>
                    <a:pt x="1455420" y="1837690"/>
                    <a:pt x="1461770" y="1835150"/>
                    <a:pt x="1466850" y="1827530"/>
                  </a:cubicBezTo>
                  <a:cubicBezTo>
                    <a:pt x="1470660" y="1823720"/>
                    <a:pt x="1475740" y="1824990"/>
                    <a:pt x="1479550" y="1827530"/>
                  </a:cubicBezTo>
                  <a:cubicBezTo>
                    <a:pt x="1482090" y="1830070"/>
                    <a:pt x="1484630" y="1831340"/>
                    <a:pt x="1487170" y="1831340"/>
                  </a:cubicBezTo>
                  <a:cubicBezTo>
                    <a:pt x="1496060" y="1832610"/>
                    <a:pt x="1506220" y="1831340"/>
                    <a:pt x="1515110" y="1832610"/>
                  </a:cubicBezTo>
                  <a:cubicBezTo>
                    <a:pt x="1522730" y="1833880"/>
                    <a:pt x="1530350" y="1831340"/>
                    <a:pt x="1535430" y="1826260"/>
                  </a:cubicBezTo>
                  <a:cubicBezTo>
                    <a:pt x="1540510" y="1821180"/>
                    <a:pt x="1544320" y="1821180"/>
                    <a:pt x="1551940" y="1823720"/>
                  </a:cubicBezTo>
                  <a:cubicBezTo>
                    <a:pt x="1558290" y="1826260"/>
                    <a:pt x="1563370" y="1832610"/>
                    <a:pt x="1572260" y="1831340"/>
                  </a:cubicBezTo>
                  <a:cubicBezTo>
                    <a:pt x="1579880" y="1830070"/>
                    <a:pt x="1588770" y="1833880"/>
                    <a:pt x="1597660" y="1830070"/>
                  </a:cubicBezTo>
                  <a:lnTo>
                    <a:pt x="1602740" y="1830070"/>
                  </a:lnTo>
                  <a:cubicBezTo>
                    <a:pt x="1610360" y="1832610"/>
                    <a:pt x="1617980" y="1833880"/>
                    <a:pt x="1624330" y="1840230"/>
                  </a:cubicBezTo>
                  <a:cubicBezTo>
                    <a:pt x="1631950" y="1846580"/>
                    <a:pt x="1633220" y="1799590"/>
                    <a:pt x="1640840" y="1804670"/>
                  </a:cubicBezTo>
                  <a:cubicBezTo>
                    <a:pt x="1652270" y="1812290"/>
                    <a:pt x="1649730" y="1804670"/>
                    <a:pt x="1661160" y="1811020"/>
                  </a:cubicBezTo>
                  <a:cubicBezTo>
                    <a:pt x="1670050" y="1814830"/>
                    <a:pt x="1666240" y="1800860"/>
                    <a:pt x="1676400" y="1803400"/>
                  </a:cubicBezTo>
                  <a:cubicBezTo>
                    <a:pt x="1677670" y="1803400"/>
                    <a:pt x="1692910" y="1813560"/>
                    <a:pt x="1692910" y="1812290"/>
                  </a:cubicBezTo>
                  <a:cubicBezTo>
                    <a:pt x="1699260" y="1808480"/>
                    <a:pt x="1705610" y="1770380"/>
                    <a:pt x="1711960" y="1771650"/>
                  </a:cubicBezTo>
                  <a:cubicBezTo>
                    <a:pt x="1724660" y="1775460"/>
                    <a:pt x="1736090" y="1772920"/>
                    <a:pt x="1747520" y="1767840"/>
                  </a:cubicBezTo>
                  <a:cubicBezTo>
                    <a:pt x="1753870" y="1765300"/>
                    <a:pt x="1764030" y="1756410"/>
                    <a:pt x="1769110" y="1760220"/>
                  </a:cubicBezTo>
                  <a:cubicBezTo>
                    <a:pt x="1778000" y="1766570"/>
                    <a:pt x="1786890" y="1769110"/>
                    <a:pt x="1797050" y="1770380"/>
                  </a:cubicBezTo>
                  <a:cubicBezTo>
                    <a:pt x="1798320" y="1770380"/>
                    <a:pt x="1799590" y="1771650"/>
                    <a:pt x="1800860" y="1772920"/>
                  </a:cubicBezTo>
                  <a:cubicBezTo>
                    <a:pt x="1804670" y="1778000"/>
                    <a:pt x="1822450" y="1764030"/>
                    <a:pt x="1826260" y="1769110"/>
                  </a:cubicBezTo>
                  <a:cubicBezTo>
                    <a:pt x="1831340" y="1776730"/>
                    <a:pt x="1836420" y="1784350"/>
                    <a:pt x="1841500" y="1790700"/>
                  </a:cubicBezTo>
                  <a:cubicBezTo>
                    <a:pt x="1844040" y="1793240"/>
                    <a:pt x="1847850" y="1794510"/>
                    <a:pt x="1849120" y="1797050"/>
                  </a:cubicBezTo>
                  <a:cubicBezTo>
                    <a:pt x="1850390" y="1803400"/>
                    <a:pt x="1852930" y="1805940"/>
                    <a:pt x="1859280" y="1805940"/>
                  </a:cubicBezTo>
                  <a:cubicBezTo>
                    <a:pt x="1863090" y="1805940"/>
                    <a:pt x="1866900" y="1807210"/>
                    <a:pt x="1869440" y="1809750"/>
                  </a:cubicBezTo>
                  <a:cubicBezTo>
                    <a:pt x="1875790" y="1813560"/>
                    <a:pt x="1880870" y="1817370"/>
                    <a:pt x="1885950" y="1821180"/>
                  </a:cubicBezTo>
                  <a:cubicBezTo>
                    <a:pt x="1892300" y="1824990"/>
                    <a:pt x="1898650" y="1828800"/>
                    <a:pt x="1901190" y="1835150"/>
                  </a:cubicBezTo>
                  <a:cubicBezTo>
                    <a:pt x="1902460" y="1837690"/>
                    <a:pt x="1903730" y="1838960"/>
                    <a:pt x="1905000" y="1840230"/>
                  </a:cubicBezTo>
                  <a:cubicBezTo>
                    <a:pt x="1910080" y="1845310"/>
                    <a:pt x="1915160" y="1849120"/>
                    <a:pt x="1920240" y="1854200"/>
                  </a:cubicBezTo>
                  <a:cubicBezTo>
                    <a:pt x="1927860" y="1860550"/>
                    <a:pt x="1934210" y="1868170"/>
                    <a:pt x="1941830" y="1874520"/>
                  </a:cubicBezTo>
                  <a:cubicBezTo>
                    <a:pt x="1944370" y="1875790"/>
                    <a:pt x="1946910" y="1878330"/>
                    <a:pt x="1949450" y="1879600"/>
                  </a:cubicBezTo>
                  <a:cubicBezTo>
                    <a:pt x="1954530" y="1882140"/>
                    <a:pt x="1959610" y="1884680"/>
                    <a:pt x="1963420" y="1888490"/>
                  </a:cubicBezTo>
                  <a:cubicBezTo>
                    <a:pt x="1967230" y="1892300"/>
                    <a:pt x="1985010" y="1869440"/>
                    <a:pt x="1987550" y="1874520"/>
                  </a:cubicBezTo>
                  <a:cubicBezTo>
                    <a:pt x="1987550" y="1875790"/>
                    <a:pt x="1988820" y="1875790"/>
                    <a:pt x="1990090" y="1875790"/>
                  </a:cubicBezTo>
                  <a:cubicBezTo>
                    <a:pt x="1997710" y="1882140"/>
                    <a:pt x="2005330" y="1879600"/>
                    <a:pt x="2012950" y="1877060"/>
                  </a:cubicBezTo>
                  <a:cubicBezTo>
                    <a:pt x="2015490" y="1875790"/>
                    <a:pt x="2018030" y="1874520"/>
                    <a:pt x="2019300" y="1875790"/>
                  </a:cubicBezTo>
                  <a:cubicBezTo>
                    <a:pt x="2028190" y="1879600"/>
                    <a:pt x="2034540" y="1888490"/>
                    <a:pt x="2045970" y="1889760"/>
                  </a:cubicBezTo>
                  <a:cubicBezTo>
                    <a:pt x="2045970" y="1889760"/>
                    <a:pt x="2047240" y="1889760"/>
                    <a:pt x="2047240" y="1891030"/>
                  </a:cubicBezTo>
                  <a:cubicBezTo>
                    <a:pt x="2049780" y="1898650"/>
                    <a:pt x="2057400" y="1898650"/>
                    <a:pt x="2063750" y="1899920"/>
                  </a:cubicBezTo>
                  <a:cubicBezTo>
                    <a:pt x="2067560" y="1899920"/>
                    <a:pt x="2071370" y="1901190"/>
                    <a:pt x="2073910" y="1902460"/>
                  </a:cubicBezTo>
                  <a:cubicBezTo>
                    <a:pt x="2081530" y="1906270"/>
                    <a:pt x="2089150" y="1911350"/>
                    <a:pt x="2098040" y="1913890"/>
                  </a:cubicBezTo>
                  <a:cubicBezTo>
                    <a:pt x="2109470" y="1917700"/>
                    <a:pt x="2120900" y="1920240"/>
                    <a:pt x="2129790" y="1926590"/>
                  </a:cubicBezTo>
                  <a:cubicBezTo>
                    <a:pt x="2131060" y="1926590"/>
                    <a:pt x="2132330" y="1926590"/>
                    <a:pt x="2132330" y="1927860"/>
                  </a:cubicBezTo>
                  <a:cubicBezTo>
                    <a:pt x="2136140" y="1930400"/>
                    <a:pt x="2142490" y="1931670"/>
                    <a:pt x="2145030" y="1935480"/>
                  </a:cubicBezTo>
                  <a:cubicBezTo>
                    <a:pt x="2148840" y="1943100"/>
                    <a:pt x="2159000" y="1941830"/>
                    <a:pt x="2164080" y="1948180"/>
                  </a:cubicBezTo>
                  <a:lnTo>
                    <a:pt x="2165350" y="1948180"/>
                  </a:lnTo>
                  <a:cubicBezTo>
                    <a:pt x="2170430" y="1948180"/>
                    <a:pt x="2175510" y="1949450"/>
                    <a:pt x="2181860" y="1949450"/>
                  </a:cubicBezTo>
                  <a:cubicBezTo>
                    <a:pt x="2184400" y="1948180"/>
                    <a:pt x="2188210" y="1945640"/>
                    <a:pt x="2190750" y="1945640"/>
                  </a:cubicBezTo>
                  <a:cubicBezTo>
                    <a:pt x="2202180" y="1949450"/>
                    <a:pt x="2213610" y="1949450"/>
                    <a:pt x="2221230" y="1939290"/>
                  </a:cubicBezTo>
                  <a:cubicBezTo>
                    <a:pt x="2222500" y="1938020"/>
                    <a:pt x="2225040" y="1938020"/>
                    <a:pt x="2227580" y="1938020"/>
                  </a:cubicBezTo>
                  <a:lnTo>
                    <a:pt x="2237740" y="1938020"/>
                  </a:lnTo>
                  <a:cubicBezTo>
                    <a:pt x="2249170" y="1935480"/>
                    <a:pt x="2259330" y="1932940"/>
                    <a:pt x="2270760" y="1931670"/>
                  </a:cubicBezTo>
                  <a:cubicBezTo>
                    <a:pt x="2275840" y="1930400"/>
                    <a:pt x="2282190" y="1932940"/>
                    <a:pt x="2287270" y="1934210"/>
                  </a:cubicBezTo>
                  <a:cubicBezTo>
                    <a:pt x="2292350" y="1935480"/>
                    <a:pt x="2297430" y="1935480"/>
                    <a:pt x="2302510" y="1935480"/>
                  </a:cubicBezTo>
                  <a:cubicBezTo>
                    <a:pt x="2308860" y="1935480"/>
                    <a:pt x="2313940" y="1932940"/>
                    <a:pt x="2320290" y="1932940"/>
                  </a:cubicBezTo>
                  <a:cubicBezTo>
                    <a:pt x="2325370" y="1931670"/>
                    <a:pt x="2331720" y="1931670"/>
                    <a:pt x="2336800" y="1930400"/>
                  </a:cubicBezTo>
                  <a:cubicBezTo>
                    <a:pt x="2348230" y="1927860"/>
                    <a:pt x="2358390" y="1925320"/>
                    <a:pt x="2369820" y="1924050"/>
                  </a:cubicBezTo>
                  <a:cubicBezTo>
                    <a:pt x="2377440" y="1880870"/>
                    <a:pt x="2376170" y="1830070"/>
                    <a:pt x="2376170" y="1778000"/>
                  </a:cubicBezTo>
                  <a:close/>
                </a:path>
              </a:pathLst>
            </a:custGeom>
            <a:solidFill>
              <a:srgbClr val="000000">
                <a:alpha val="0"/>
              </a:srgbClr>
            </a:solidFill>
            <a:ln w="12700">
              <a:solidFill>
                <a:srgbClr val="000000"/>
              </a:solidFill>
            </a:ln>
          </p:spPr>
          <p:txBody>
            <a:bodyPr/>
            <a:lstStyle/>
            <a:p>
              <a:endParaRPr lang="ro-RO"/>
            </a:p>
          </p:txBody>
        </p:sp>
      </p:grpSp>
      <p:sp>
        <p:nvSpPr>
          <p:cNvPr id="26" name="TextBox 25">
            <a:extLst>
              <a:ext uri="{FF2B5EF4-FFF2-40B4-BE49-F238E27FC236}">
                <a16:creationId xmlns:a16="http://schemas.microsoft.com/office/drawing/2014/main" id="{6D3644B9-69CF-5451-3433-FF4D3B41C8B4}"/>
              </a:ext>
            </a:extLst>
          </p:cNvPr>
          <p:cNvSpPr txBox="1"/>
          <p:nvPr/>
        </p:nvSpPr>
        <p:spPr>
          <a:xfrm>
            <a:off x="6370158" y="4607185"/>
            <a:ext cx="10239128" cy="1569660"/>
          </a:xfrm>
          <a:prstGeom prst="rect">
            <a:avLst/>
          </a:prstGeom>
          <a:noFill/>
        </p:spPr>
        <p:txBody>
          <a:bodyPr wrap="square">
            <a:spAutoFit/>
          </a:bodyPr>
          <a:lstStyle/>
          <a:p>
            <a:pPr algn="just"/>
            <a:r>
              <a:rPr lang="ro-RO" sz="2400" dirty="0">
                <a:latin typeface="Georgia" panose="02040502050405020303" pitchFamily="18" charset="0"/>
                <a:cs typeface="Abhaya Libre Regular" panose="020B0604020202020204" charset="0"/>
              </a:rPr>
              <a:t>Rata medie de prevalență a activităților antreprenoriale sociale în rândul întreprinzătorilor din faza de start-</a:t>
            </a:r>
            <a:r>
              <a:rPr lang="ro-RO" sz="2400" dirty="0" err="1">
                <a:latin typeface="Georgia" panose="02040502050405020303" pitchFamily="18" charset="0"/>
                <a:cs typeface="Abhaya Libre Regular" panose="020B0604020202020204" charset="0"/>
              </a:rPr>
              <a:t>up</a:t>
            </a:r>
            <a:r>
              <a:rPr lang="ro-RO" sz="2400" dirty="0">
                <a:latin typeface="Georgia" panose="02040502050405020303" pitchFamily="18" charset="0"/>
                <a:cs typeface="Abhaya Libre Regular" panose="020B0604020202020204" charset="0"/>
              </a:rPr>
              <a:t> – care încearcă în prezent să demareze o astfel de activitate – este de 3,2%.</a:t>
            </a:r>
            <a:endParaRPr lang="en-US" sz="2400" dirty="0">
              <a:latin typeface="Georgia" panose="02040502050405020303" pitchFamily="18" charset="0"/>
              <a:cs typeface="Abhaya Libre Regular" panose="020B0604020202020204" charset="0"/>
            </a:endParaRPr>
          </a:p>
          <a:p>
            <a:pPr algn="just"/>
            <a:endParaRPr lang="en-US" sz="2400" dirty="0">
              <a:latin typeface="Georgia" panose="02040502050405020303" pitchFamily="18" charset="0"/>
              <a:cs typeface="Abhaya Libre Regular" panose="020B0604020202020204" charset="0"/>
            </a:endParaRPr>
          </a:p>
        </p:txBody>
      </p:sp>
      <p:pic>
        <p:nvPicPr>
          <p:cNvPr id="29" name="Picture 4">
            <a:extLst>
              <a:ext uri="{FF2B5EF4-FFF2-40B4-BE49-F238E27FC236}">
                <a16:creationId xmlns:a16="http://schemas.microsoft.com/office/drawing/2014/main" id="{6A125E82-A746-E088-50ED-4C15BE1ED5A2}"/>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7368682" y="5972789"/>
            <a:ext cx="360770" cy="328382"/>
          </a:xfrm>
          <a:prstGeom prst="rect">
            <a:avLst/>
          </a:prstGeom>
        </p:spPr>
      </p:pic>
      <p:pic>
        <p:nvPicPr>
          <p:cNvPr id="30" name="Picture 4">
            <a:extLst>
              <a:ext uri="{FF2B5EF4-FFF2-40B4-BE49-F238E27FC236}">
                <a16:creationId xmlns:a16="http://schemas.microsoft.com/office/drawing/2014/main" id="{FF2C3639-5141-8294-C668-8962C77DC7C3}"/>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6009388" y="4695578"/>
            <a:ext cx="360770" cy="328382"/>
          </a:xfrm>
          <a:prstGeom prst="rect">
            <a:avLst/>
          </a:prstGeom>
        </p:spPr>
      </p:pic>
      <p:sp>
        <p:nvSpPr>
          <p:cNvPr id="32" name="TextBox 31">
            <a:extLst>
              <a:ext uri="{FF2B5EF4-FFF2-40B4-BE49-F238E27FC236}">
                <a16:creationId xmlns:a16="http://schemas.microsoft.com/office/drawing/2014/main" id="{C5DF3E2C-FE28-4A74-252D-8AAF7D050A81}"/>
              </a:ext>
            </a:extLst>
          </p:cNvPr>
          <p:cNvSpPr txBox="1"/>
          <p:nvPr/>
        </p:nvSpPr>
        <p:spPr>
          <a:xfrm>
            <a:off x="7729452" y="5914496"/>
            <a:ext cx="8879834" cy="830997"/>
          </a:xfrm>
          <a:prstGeom prst="rect">
            <a:avLst/>
          </a:prstGeom>
          <a:noFill/>
        </p:spPr>
        <p:txBody>
          <a:bodyPr wrap="square">
            <a:spAutoFit/>
          </a:bodyPr>
          <a:lstStyle/>
          <a:p>
            <a:pPr algn="just"/>
            <a:r>
              <a:rPr lang="ro-RO" sz="2400" dirty="0">
                <a:latin typeface="Georgia" panose="02040502050405020303" pitchFamily="18" charset="0"/>
                <a:cs typeface="Abhaya Libre Regular" panose="020B0604020202020204" charset="0"/>
              </a:rPr>
              <a:t>Rata de prevalență a indivizilor care conduc în acest moment o activitate antreprenorială socială operativă este de 3,7%. </a:t>
            </a:r>
            <a:r>
              <a:rPr lang="en-US" sz="2400" dirty="0">
                <a:latin typeface="Georgia" panose="02040502050405020303" pitchFamily="18" charset="0"/>
                <a:cs typeface="Abhaya Libre Regular" panose="020B0604020202020204" charset="0"/>
              </a:rPr>
              <a:t> </a:t>
            </a:r>
            <a:endParaRPr lang="bg-BG" sz="2400" dirty="0">
              <a:latin typeface="Georgia" panose="02040502050405020303" pitchFamily="18" charset="0"/>
              <a:cs typeface="Abhaya Libre Regular" panose="020B0604020202020204" charset="0"/>
            </a:endParaRPr>
          </a:p>
        </p:txBody>
      </p:sp>
      <p:sp>
        <p:nvSpPr>
          <p:cNvPr id="36" name="TextBox 35">
            <a:extLst>
              <a:ext uri="{FF2B5EF4-FFF2-40B4-BE49-F238E27FC236}">
                <a16:creationId xmlns:a16="http://schemas.microsoft.com/office/drawing/2014/main" id="{C9D38F1A-9AF0-5298-A130-1AE8E90F31C2}"/>
              </a:ext>
            </a:extLst>
          </p:cNvPr>
          <p:cNvSpPr txBox="1"/>
          <p:nvPr/>
        </p:nvSpPr>
        <p:spPr>
          <a:xfrm>
            <a:off x="5257799" y="6881945"/>
            <a:ext cx="11351487" cy="1569660"/>
          </a:xfrm>
          <a:prstGeom prst="rect">
            <a:avLst/>
          </a:prstGeom>
          <a:noFill/>
        </p:spPr>
        <p:txBody>
          <a:bodyPr wrap="square">
            <a:spAutoFit/>
          </a:bodyPr>
          <a:lstStyle/>
          <a:p>
            <a:pPr algn="just"/>
            <a:r>
              <a:rPr lang="ro-RO" sz="2400" b="0" i="0" dirty="0">
                <a:solidFill>
                  <a:srgbClr val="303A3E"/>
                </a:solidFill>
                <a:effectLst/>
                <a:latin typeface="Georgia" panose="02040502050405020303" pitchFamily="18" charset="0"/>
                <a:cs typeface="Abhaya Libre Regular" panose="020B0604020202020204" charset="0"/>
              </a:rPr>
              <a:t>Printre tinerii cu vârste între 18 și 34 de ani din Europa de Vest, există o reprezentare mai puternică a antreprenorilor sociali în devenire, decât a celor comerciali. Cu toate acestea, în Europa de Est există mai mulți antreprenori comerciali debutanți decât antreprenori sociali, în acest interval de vârstă.</a:t>
            </a:r>
            <a:endParaRPr lang="bg-BG" sz="2400" dirty="0">
              <a:latin typeface="Georgia" panose="02040502050405020303" pitchFamily="18" charset="0"/>
              <a:cs typeface="Abhaya Libre Regular" panose="020B0604020202020204" charset="0"/>
            </a:endParaRPr>
          </a:p>
        </p:txBody>
      </p:sp>
      <p:pic>
        <p:nvPicPr>
          <p:cNvPr id="41" name="Picture 14">
            <a:extLst>
              <a:ext uri="{FF2B5EF4-FFF2-40B4-BE49-F238E27FC236}">
                <a16:creationId xmlns:a16="http://schemas.microsoft.com/office/drawing/2014/main" id="{26FD4602-754B-1D5D-3FAC-7B4DE5E25B28}"/>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838200" y="5144642"/>
            <a:ext cx="2345667" cy="1684615"/>
          </a:xfrm>
          <a:prstGeom prst="rect">
            <a:avLst/>
          </a:prstGeom>
        </p:spPr>
      </p:pic>
      <p:sp>
        <p:nvSpPr>
          <p:cNvPr id="43" name="TextBox 42">
            <a:extLst>
              <a:ext uri="{FF2B5EF4-FFF2-40B4-BE49-F238E27FC236}">
                <a16:creationId xmlns:a16="http://schemas.microsoft.com/office/drawing/2014/main" id="{DBAE36C8-AC71-7F6C-2406-5CB793E80242}"/>
              </a:ext>
            </a:extLst>
          </p:cNvPr>
          <p:cNvSpPr txBox="1"/>
          <p:nvPr/>
        </p:nvSpPr>
        <p:spPr>
          <a:xfrm>
            <a:off x="1447800" y="2497605"/>
            <a:ext cx="15265658" cy="1569660"/>
          </a:xfrm>
          <a:prstGeom prst="rect">
            <a:avLst/>
          </a:prstGeom>
          <a:noFill/>
        </p:spPr>
        <p:txBody>
          <a:bodyPr wrap="square">
            <a:spAutoFit/>
          </a:bodyPr>
          <a:lstStyle/>
          <a:p>
            <a:pPr algn="just"/>
            <a:r>
              <a:rPr lang="ro-RO" sz="2400" dirty="0">
                <a:latin typeface="Georgia" panose="02040502050405020303" pitchFamily="18" charset="0"/>
                <a:cs typeface="Abhaya Libre Regular" panose="020B0604020202020204" charset="0"/>
              </a:rPr>
              <a:t>În această secțiune, vom trece în revistă principalele constatări ale studiului Global </a:t>
            </a:r>
            <a:r>
              <a:rPr lang="ro-RO" sz="2400" dirty="0" err="1">
                <a:latin typeface="Georgia" panose="02040502050405020303" pitchFamily="18" charset="0"/>
                <a:cs typeface="Abhaya Libre Regular" panose="020B0604020202020204" charset="0"/>
              </a:rPr>
              <a:t>Entrepreneurship</a:t>
            </a:r>
            <a:r>
              <a:rPr lang="ro-RO" sz="2400" dirty="0">
                <a:latin typeface="Georgia" panose="02040502050405020303" pitchFamily="18" charset="0"/>
                <a:cs typeface="Abhaya Libre Regular" panose="020B0604020202020204" charset="0"/>
              </a:rPr>
              <a:t> Monitor (tr. Monitorizarea globală a antreprenoriatului) privind start-</a:t>
            </a:r>
            <a:r>
              <a:rPr lang="ro-RO" sz="2400" dirty="0" err="1">
                <a:latin typeface="Georgia" panose="02040502050405020303" pitchFamily="18" charset="0"/>
                <a:cs typeface="Abhaya Libre Regular" panose="020B0604020202020204" charset="0"/>
              </a:rPr>
              <a:t>upurile</a:t>
            </a:r>
            <a:r>
              <a:rPr lang="ro-RO" sz="2400" dirty="0">
                <a:latin typeface="Georgia" panose="02040502050405020303" pitchFamily="18" charset="0"/>
                <a:cs typeface="Abhaya Libre Regular" panose="020B0604020202020204" charset="0"/>
              </a:rPr>
              <a:t> cu impact social și activitatea de antreprenoriat social. Raportul se bazează pe </a:t>
            </a:r>
            <a:r>
              <a:rPr lang="ro-RO" sz="2400" dirty="0" err="1">
                <a:latin typeface="Georgia" panose="02040502050405020303" pitchFamily="18" charset="0"/>
                <a:cs typeface="Abhaya Libre Regular" panose="020B0604020202020204" charset="0"/>
              </a:rPr>
              <a:t>intrerviuri</a:t>
            </a:r>
            <a:r>
              <a:rPr lang="ro-RO" sz="2400" dirty="0">
                <a:latin typeface="Georgia" panose="02040502050405020303" pitchFamily="18" charset="0"/>
                <a:cs typeface="Abhaya Libre Regular" panose="020B0604020202020204" charset="0"/>
              </a:rPr>
              <a:t> cu 167.793 de indivizi din 58 de economii, fiind astfel cel mai amplu studiu comparativ de acest fel din lume</a:t>
            </a:r>
            <a:endParaRPr lang="bg-BG" sz="2400" dirty="0">
              <a:latin typeface="Georgia" panose="02040502050405020303" pitchFamily="18" charset="0"/>
              <a:cs typeface="Abhaya Libre Regular" panose="020B0604020202020204" charset="0"/>
            </a:endParaRPr>
          </a:p>
        </p:txBody>
      </p:sp>
      <p:pic>
        <p:nvPicPr>
          <p:cNvPr id="52" name="Picture 4">
            <a:extLst>
              <a:ext uri="{FF2B5EF4-FFF2-40B4-BE49-F238E27FC236}">
                <a16:creationId xmlns:a16="http://schemas.microsoft.com/office/drawing/2014/main" id="{420099C8-8696-0630-2448-C2A36BA621E0}"/>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4878414" y="6929951"/>
            <a:ext cx="360770" cy="328382"/>
          </a:xfrm>
          <a:prstGeom prst="rect">
            <a:avLst/>
          </a:prstGeom>
        </p:spPr>
      </p:pic>
      <p:sp>
        <p:nvSpPr>
          <p:cNvPr id="10" name="TextBox 9">
            <a:extLst>
              <a:ext uri="{FF2B5EF4-FFF2-40B4-BE49-F238E27FC236}">
                <a16:creationId xmlns:a16="http://schemas.microsoft.com/office/drawing/2014/main" id="{FAD43428-D482-2017-9518-DD7F7C82355E}"/>
              </a:ext>
            </a:extLst>
          </p:cNvPr>
          <p:cNvSpPr txBox="1"/>
          <p:nvPr/>
        </p:nvSpPr>
        <p:spPr>
          <a:xfrm>
            <a:off x="2946349" y="770144"/>
            <a:ext cx="12395301" cy="1342483"/>
          </a:xfrm>
          <a:prstGeom prst="rect">
            <a:avLst/>
          </a:prstGeom>
        </p:spPr>
        <p:txBody>
          <a:bodyPr wrap="square" lIns="0" tIns="0" rIns="0" bIns="0" rtlCol="0" anchor="t">
            <a:spAutoFit/>
          </a:bodyPr>
          <a:lstStyle/>
          <a:p>
            <a:pPr algn="ctr">
              <a:lnSpc>
                <a:spcPts val="5449"/>
              </a:lnSpc>
            </a:pPr>
            <a:r>
              <a:rPr lang="bg-BG" sz="4400" b="1" dirty="0">
                <a:solidFill>
                  <a:srgbClr val="000000"/>
                </a:solidFill>
                <a:latin typeface="Georgia" panose="02040502050405020303" pitchFamily="18" charset="0"/>
              </a:rPr>
              <a:t>5</a:t>
            </a:r>
            <a:r>
              <a:rPr lang="ro-RO" sz="4400" b="1" dirty="0">
                <a:solidFill>
                  <a:srgbClr val="000000"/>
                </a:solidFill>
                <a:latin typeface="Georgia" panose="02040502050405020303" pitchFamily="18" charset="0"/>
              </a:rPr>
              <a:t>. Impactul social și antreprenoriatul social: realități și statistici</a:t>
            </a:r>
            <a:endParaRPr lang="en-US" sz="4400" b="1" dirty="0">
              <a:solidFill>
                <a:srgbClr val="000000"/>
              </a:solidFill>
              <a:latin typeface="Georgia" panose="02040502050405020303" pitchFamily="18"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96164">
            <a:off x="-5974143" y="8370333"/>
            <a:ext cx="10675280" cy="1137869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36636">
            <a:off x="0" y="-2006961"/>
            <a:ext cx="3334026" cy="3588482"/>
          </a:xfrm>
          <a:prstGeom prst="rect">
            <a:avLst/>
          </a:prstGeom>
        </p:spPr>
      </p:pic>
      <p:pic>
        <p:nvPicPr>
          <p:cNvPr id="4" name="Picture 4"/>
          <p:cNvPicPr>
            <a:picLocks noChangeAspect="1"/>
          </p:cNvPicPr>
          <p:nvPr/>
        </p:nvPicPr>
        <p:blipFill>
          <a:blip r:embed="rId6"/>
          <a:srcRect/>
          <a:stretch>
            <a:fillRect/>
          </a:stretch>
        </p:blipFill>
        <p:spPr>
          <a:xfrm>
            <a:off x="16418708" y="0"/>
            <a:ext cx="1869292" cy="1869292"/>
          </a:xfrm>
          <a:prstGeom prst="rect">
            <a:avLst/>
          </a:prstGeom>
        </p:spPr>
      </p:pic>
      <p:pic>
        <p:nvPicPr>
          <p:cNvPr id="5" name="Picture 5"/>
          <p:cNvPicPr>
            <a:picLocks noChangeAspect="1"/>
          </p:cNvPicPr>
          <p:nvPr/>
        </p:nvPicPr>
        <p:blipFill>
          <a:blip r:embed="rId7"/>
          <a:srcRect/>
          <a:stretch>
            <a:fillRect/>
          </a:stretch>
        </p:blipFill>
        <p:spPr>
          <a:xfrm>
            <a:off x="7870030" y="9245916"/>
            <a:ext cx="3710720" cy="779251"/>
          </a:xfrm>
          <a:prstGeom prst="rect">
            <a:avLst/>
          </a:prstGeom>
        </p:spPr>
      </p:pic>
      <p:pic>
        <p:nvPicPr>
          <p:cNvPr id="6" name="Picture 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9614497">
            <a:off x="17215841" y="8047725"/>
            <a:ext cx="4352147" cy="4346443"/>
          </a:xfrm>
          <a:prstGeom prst="rect">
            <a:avLst/>
          </a:prstGeom>
        </p:spPr>
      </p:pic>
      <p:sp>
        <p:nvSpPr>
          <p:cNvPr id="28" name="TextBox 27">
            <a:extLst>
              <a:ext uri="{FF2B5EF4-FFF2-40B4-BE49-F238E27FC236}">
                <a16:creationId xmlns:a16="http://schemas.microsoft.com/office/drawing/2014/main" id="{16DF6A1A-ECF5-8E89-5D2F-A808C7AE8485}"/>
              </a:ext>
            </a:extLst>
          </p:cNvPr>
          <p:cNvSpPr txBox="1"/>
          <p:nvPr/>
        </p:nvSpPr>
        <p:spPr>
          <a:xfrm>
            <a:off x="5499993" y="3303879"/>
            <a:ext cx="7288009" cy="2262158"/>
          </a:xfrm>
          <a:prstGeom prst="rect">
            <a:avLst/>
          </a:prstGeom>
          <a:noFill/>
        </p:spPr>
        <p:txBody>
          <a:bodyPr wrap="square">
            <a:spAutoFit/>
          </a:bodyPr>
          <a:lstStyle/>
          <a:p>
            <a:pPr algn="just"/>
            <a:r>
              <a:rPr lang="ro-RO" sz="2350" dirty="0">
                <a:solidFill>
                  <a:prstClr val="black"/>
                </a:solidFill>
                <a:latin typeface="Georgia" panose="02040502050405020303" pitchFamily="18" charset="0"/>
                <a:cs typeface="Abhaya Libre Regular" panose="020B0604020202020204" charset="0"/>
              </a:rPr>
              <a:t>Una dintre tematicile emergente în antreprenoriatul social este legată de măsurarea impactului social. Aproximativ jumătate de indivizii care pot fi clasificați drept antreprenori sociali afirmă că depun eforturi substanțiale pentru a măsura impactul social și de mediu al activităților de afaceri desfășurate.</a:t>
            </a:r>
            <a:endParaRPr lang="bg-BG" sz="2350" dirty="0">
              <a:solidFill>
                <a:prstClr val="black"/>
              </a:solidFill>
              <a:latin typeface="Georgia" panose="02040502050405020303" pitchFamily="18" charset="0"/>
              <a:cs typeface="Abhaya Libre Regular" panose="020B0604020202020204" charset="0"/>
            </a:endParaRPr>
          </a:p>
        </p:txBody>
      </p:sp>
      <p:sp>
        <p:nvSpPr>
          <p:cNvPr id="34" name="TextBox 33">
            <a:extLst>
              <a:ext uri="{FF2B5EF4-FFF2-40B4-BE49-F238E27FC236}">
                <a16:creationId xmlns:a16="http://schemas.microsoft.com/office/drawing/2014/main" id="{5F6A87C4-7F7A-5A3F-0AD4-7F08BFF9CBD1}"/>
              </a:ext>
            </a:extLst>
          </p:cNvPr>
          <p:cNvSpPr txBox="1"/>
          <p:nvPr/>
        </p:nvSpPr>
        <p:spPr>
          <a:xfrm>
            <a:off x="5476347" y="5940872"/>
            <a:ext cx="7248680" cy="1538883"/>
          </a:xfrm>
          <a:prstGeom prst="rect">
            <a:avLst/>
          </a:prstGeom>
          <a:noFill/>
        </p:spPr>
        <p:txBody>
          <a:bodyPr wrap="square">
            <a:spAutoFit/>
          </a:bodyPr>
          <a:lstStyle/>
          <a:p>
            <a:pPr algn="just"/>
            <a:r>
              <a:rPr lang="ro-RO" sz="2350" dirty="0">
                <a:solidFill>
                  <a:prstClr val="black"/>
                </a:solidFill>
                <a:latin typeface="Georgia" panose="02040502050405020303" pitchFamily="18" charset="0"/>
                <a:cs typeface="Abhaya Libre Regular" panose="020B0604020202020204" charset="0"/>
              </a:rPr>
              <a:t>Circa cinci din 10 persoane implicate într-o activitate de antreprenoriat social, care este în prezent operațională, reinvestesc profiturile în obiectivele sociale ale organizației, inițiativei sau activității.  </a:t>
            </a:r>
            <a:endParaRPr lang="bg-BG" sz="2350" dirty="0">
              <a:solidFill>
                <a:prstClr val="black"/>
              </a:solidFill>
              <a:latin typeface="Georgia" panose="02040502050405020303" pitchFamily="18" charset="0"/>
            </a:endParaRPr>
          </a:p>
        </p:txBody>
      </p:sp>
      <p:grpSp>
        <p:nvGrpSpPr>
          <p:cNvPr id="48" name="Group 7">
            <a:extLst>
              <a:ext uri="{FF2B5EF4-FFF2-40B4-BE49-F238E27FC236}">
                <a16:creationId xmlns:a16="http://schemas.microsoft.com/office/drawing/2014/main" id="{AAFDDF8E-3B8E-D654-B5A1-3D6B2347526B}"/>
              </a:ext>
            </a:extLst>
          </p:cNvPr>
          <p:cNvGrpSpPr>
            <a:grpSpLocks noChangeAspect="1"/>
          </p:cNvGrpSpPr>
          <p:nvPr/>
        </p:nvGrpSpPr>
        <p:grpSpPr>
          <a:xfrm>
            <a:off x="1443103" y="2365306"/>
            <a:ext cx="15401787" cy="6303975"/>
            <a:chOff x="-9105591" y="6139550"/>
            <a:chExt cx="2456392" cy="2009140"/>
          </a:xfrm>
        </p:grpSpPr>
        <p:sp>
          <p:nvSpPr>
            <p:cNvPr id="49" name="Freeform 8">
              <a:extLst>
                <a:ext uri="{FF2B5EF4-FFF2-40B4-BE49-F238E27FC236}">
                  <a16:creationId xmlns:a16="http://schemas.microsoft.com/office/drawing/2014/main" id="{F73FE480-A309-A0D8-5A6A-3AD489561B60}"/>
                </a:ext>
              </a:extLst>
            </p:cNvPr>
            <p:cNvSpPr/>
            <p:nvPr/>
          </p:nvSpPr>
          <p:spPr>
            <a:xfrm>
              <a:off x="-9105591" y="6139550"/>
              <a:ext cx="2456392" cy="2009140"/>
            </a:xfrm>
            <a:custGeom>
              <a:avLst/>
              <a:gdLst/>
              <a:ahLst/>
              <a:cxnLst/>
              <a:rect l="l" t="t" r="r" b="b"/>
              <a:pathLst>
                <a:path w="2377441" h="2009140">
                  <a:moveTo>
                    <a:pt x="2376170" y="1778000"/>
                  </a:moveTo>
                  <a:cubicBezTo>
                    <a:pt x="2374900" y="1276350"/>
                    <a:pt x="2359660" y="598170"/>
                    <a:pt x="2359660" y="97790"/>
                  </a:cubicBezTo>
                  <a:cubicBezTo>
                    <a:pt x="2359660" y="90170"/>
                    <a:pt x="2360930" y="82550"/>
                    <a:pt x="2360930" y="76200"/>
                  </a:cubicBezTo>
                  <a:cubicBezTo>
                    <a:pt x="2359660" y="74930"/>
                    <a:pt x="2358390" y="74930"/>
                    <a:pt x="2357120" y="73660"/>
                  </a:cubicBezTo>
                  <a:cubicBezTo>
                    <a:pt x="2357120" y="73660"/>
                    <a:pt x="2355850" y="74930"/>
                    <a:pt x="2355850" y="76200"/>
                  </a:cubicBezTo>
                  <a:cubicBezTo>
                    <a:pt x="2353310" y="82550"/>
                    <a:pt x="2348230" y="82550"/>
                    <a:pt x="2343150" y="82550"/>
                  </a:cubicBezTo>
                  <a:cubicBezTo>
                    <a:pt x="2336800" y="81280"/>
                    <a:pt x="2330450" y="74930"/>
                    <a:pt x="2322830" y="77470"/>
                  </a:cubicBezTo>
                  <a:cubicBezTo>
                    <a:pt x="2320290" y="78740"/>
                    <a:pt x="2315210" y="76200"/>
                    <a:pt x="2313940" y="73660"/>
                  </a:cubicBezTo>
                  <a:cubicBezTo>
                    <a:pt x="2310130" y="68580"/>
                    <a:pt x="2305050" y="68580"/>
                    <a:pt x="2299970" y="71120"/>
                  </a:cubicBezTo>
                  <a:cubicBezTo>
                    <a:pt x="2297430" y="72390"/>
                    <a:pt x="2294890" y="71120"/>
                    <a:pt x="2292350" y="71120"/>
                  </a:cubicBezTo>
                  <a:cubicBezTo>
                    <a:pt x="2288540" y="71120"/>
                    <a:pt x="2283460" y="69850"/>
                    <a:pt x="2279650" y="68580"/>
                  </a:cubicBezTo>
                  <a:cubicBezTo>
                    <a:pt x="2278380" y="68580"/>
                    <a:pt x="2275840" y="67310"/>
                    <a:pt x="2274570" y="67310"/>
                  </a:cubicBezTo>
                  <a:cubicBezTo>
                    <a:pt x="2270760" y="66040"/>
                    <a:pt x="2266950" y="62230"/>
                    <a:pt x="2263140" y="67310"/>
                  </a:cubicBezTo>
                  <a:cubicBezTo>
                    <a:pt x="2263140" y="67310"/>
                    <a:pt x="2260600" y="67310"/>
                    <a:pt x="2259330" y="66040"/>
                  </a:cubicBezTo>
                  <a:cubicBezTo>
                    <a:pt x="2258060" y="63500"/>
                    <a:pt x="2256790" y="59690"/>
                    <a:pt x="2255520" y="57150"/>
                  </a:cubicBezTo>
                  <a:cubicBezTo>
                    <a:pt x="2252980" y="53340"/>
                    <a:pt x="2252980" y="46990"/>
                    <a:pt x="2249170" y="44450"/>
                  </a:cubicBezTo>
                  <a:cubicBezTo>
                    <a:pt x="2246630" y="43180"/>
                    <a:pt x="2245360" y="41910"/>
                    <a:pt x="2244090" y="39370"/>
                  </a:cubicBezTo>
                  <a:cubicBezTo>
                    <a:pt x="2244090" y="38100"/>
                    <a:pt x="2241550" y="36830"/>
                    <a:pt x="2241550" y="35560"/>
                  </a:cubicBezTo>
                  <a:lnTo>
                    <a:pt x="2237740" y="31750"/>
                  </a:lnTo>
                  <a:cubicBezTo>
                    <a:pt x="2236470" y="29210"/>
                    <a:pt x="2235200" y="25400"/>
                    <a:pt x="2232660" y="24130"/>
                  </a:cubicBezTo>
                  <a:cubicBezTo>
                    <a:pt x="2227580" y="20320"/>
                    <a:pt x="2226310" y="15240"/>
                    <a:pt x="2228850" y="8890"/>
                  </a:cubicBezTo>
                  <a:cubicBezTo>
                    <a:pt x="2225040" y="7620"/>
                    <a:pt x="2222500" y="5080"/>
                    <a:pt x="2218690" y="5080"/>
                  </a:cubicBezTo>
                  <a:cubicBezTo>
                    <a:pt x="2203450" y="6350"/>
                    <a:pt x="2186940" y="8890"/>
                    <a:pt x="2171700" y="10160"/>
                  </a:cubicBezTo>
                  <a:cubicBezTo>
                    <a:pt x="2169160" y="10160"/>
                    <a:pt x="2165350" y="11430"/>
                    <a:pt x="2164080" y="12700"/>
                  </a:cubicBezTo>
                  <a:cubicBezTo>
                    <a:pt x="2153920" y="19050"/>
                    <a:pt x="2143760" y="13970"/>
                    <a:pt x="2133600" y="12700"/>
                  </a:cubicBezTo>
                  <a:cubicBezTo>
                    <a:pt x="2125980" y="12700"/>
                    <a:pt x="2118360" y="8890"/>
                    <a:pt x="2110740" y="7620"/>
                  </a:cubicBezTo>
                  <a:cubicBezTo>
                    <a:pt x="2101850" y="6350"/>
                    <a:pt x="2094230" y="7620"/>
                    <a:pt x="2085340" y="6350"/>
                  </a:cubicBezTo>
                  <a:cubicBezTo>
                    <a:pt x="2084070" y="6350"/>
                    <a:pt x="2082800" y="5080"/>
                    <a:pt x="2081530" y="3810"/>
                  </a:cubicBezTo>
                  <a:cubicBezTo>
                    <a:pt x="2078990" y="0"/>
                    <a:pt x="2073910" y="1270"/>
                    <a:pt x="2071370" y="2540"/>
                  </a:cubicBezTo>
                  <a:cubicBezTo>
                    <a:pt x="2067560" y="5080"/>
                    <a:pt x="2066290" y="8890"/>
                    <a:pt x="2063750" y="12700"/>
                  </a:cubicBezTo>
                  <a:cubicBezTo>
                    <a:pt x="2057400" y="13970"/>
                    <a:pt x="2048510" y="15240"/>
                    <a:pt x="2042160" y="19050"/>
                  </a:cubicBezTo>
                  <a:cubicBezTo>
                    <a:pt x="2037080" y="21590"/>
                    <a:pt x="2034540" y="22860"/>
                    <a:pt x="2030730" y="20320"/>
                  </a:cubicBezTo>
                  <a:lnTo>
                    <a:pt x="2029460" y="21590"/>
                  </a:lnTo>
                  <a:cubicBezTo>
                    <a:pt x="2032000" y="24130"/>
                    <a:pt x="2033270" y="27940"/>
                    <a:pt x="2035810" y="30480"/>
                  </a:cubicBezTo>
                  <a:cubicBezTo>
                    <a:pt x="2032000" y="31750"/>
                    <a:pt x="2026920" y="34290"/>
                    <a:pt x="2024380" y="33020"/>
                  </a:cubicBezTo>
                  <a:cubicBezTo>
                    <a:pt x="2018030" y="31750"/>
                    <a:pt x="2015490" y="34290"/>
                    <a:pt x="2010410" y="36830"/>
                  </a:cubicBezTo>
                  <a:cubicBezTo>
                    <a:pt x="2005330" y="40640"/>
                    <a:pt x="1998980" y="43180"/>
                    <a:pt x="1993900" y="45720"/>
                  </a:cubicBezTo>
                  <a:cubicBezTo>
                    <a:pt x="1992630" y="45720"/>
                    <a:pt x="1991360" y="45720"/>
                    <a:pt x="1990090" y="44450"/>
                  </a:cubicBezTo>
                  <a:cubicBezTo>
                    <a:pt x="1988820" y="44450"/>
                    <a:pt x="1987550" y="43180"/>
                    <a:pt x="1987550" y="43180"/>
                  </a:cubicBezTo>
                  <a:cubicBezTo>
                    <a:pt x="1981200" y="45720"/>
                    <a:pt x="1974850" y="48260"/>
                    <a:pt x="1968500" y="45720"/>
                  </a:cubicBezTo>
                  <a:cubicBezTo>
                    <a:pt x="1967230" y="45720"/>
                    <a:pt x="1967230" y="46990"/>
                    <a:pt x="1965960" y="46990"/>
                  </a:cubicBezTo>
                  <a:cubicBezTo>
                    <a:pt x="1958340" y="49530"/>
                    <a:pt x="1953260" y="58420"/>
                    <a:pt x="1943100" y="58420"/>
                  </a:cubicBezTo>
                  <a:cubicBezTo>
                    <a:pt x="1935480" y="58420"/>
                    <a:pt x="1927860" y="64770"/>
                    <a:pt x="1920240" y="64770"/>
                  </a:cubicBezTo>
                  <a:cubicBezTo>
                    <a:pt x="1911350" y="66040"/>
                    <a:pt x="1903730" y="68580"/>
                    <a:pt x="1896110" y="72390"/>
                  </a:cubicBezTo>
                  <a:cubicBezTo>
                    <a:pt x="1893570" y="73660"/>
                    <a:pt x="1891030" y="73660"/>
                    <a:pt x="1889760" y="73660"/>
                  </a:cubicBezTo>
                  <a:cubicBezTo>
                    <a:pt x="1883410" y="71120"/>
                    <a:pt x="1879600" y="74930"/>
                    <a:pt x="1877060" y="78740"/>
                  </a:cubicBezTo>
                  <a:cubicBezTo>
                    <a:pt x="1870710" y="87630"/>
                    <a:pt x="1860550" y="90170"/>
                    <a:pt x="1851660" y="92710"/>
                  </a:cubicBezTo>
                  <a:cubicBezTo>
                    <a:pt x="1840230" y="95250"/>
                    <a:pt x="1828800" y="96520"/>
                    <a:pt x="1817370" y="97790"/>
                  </a:cubicBezTo>
                  <a:cubicBezTo>
                    <a:pt x="1816100" y="97790"/>
                    <a:pt x="1814830" y="101600"/>
                    <a:pt x="1812290" y="102870"/>
                  </a:cubicBezTo>
                  <a:cubicBezTo>
                    <a:pt x="1811020" y="102870"/>
                    <a:pt x="1809750" y="101600"/>
                    <a:pt x="1809750" y="101600"/>
                  </a:cubicBezTo>
                  <a:cubicBezTo>
                    <a:pt x="1803400" y="109220"/>
                    <a:pt x="1799590" y="120650"/>
                    <a:pt x="1786890" y="119380"/>
                  </a:cubicBezTo>
                  <a:lnTo>
                    <a:pt x="1785620" y="119380"/>
                  </a:lnTo>
                  <a:cubicBezTo>
                    <a:pt x="1775460" y="125730"/>
                    <a:pt x="1765300" y="123190"/>
                    <a:pt x="1756410" y="120650"/>
                  </a:cubicBezTo>
                  <a:cubicBezTo>
                    <a:pt x="1753870" y="120650"/>
                    <a:pt x="1750060" y="118110"/>
                    <a:pt x="1748790" y="115570"/>
                  </a:cubicBezTo>
                  <a:cubicBezTo>
                    <a:pt x="1744980" y="107950"/>
                    <a:pt x="1734820" y="105410"/>
                    <a:pt x="1727200" y="107950"/>
                  </a:cubicBezTo>
                  <a:cubicBezTo>
                    <a:pt x="1720850" y="110490"/>
                    <a:pt x="1714500" y="111760"/>
                    <a:pt x="1708150" y="114300"/>
                  </a:cubicBezTo>
                  <a:cubicBezTo>
                    <a:pt x="1697990" y="116840"/>
                    <a:pt x="1689100" y="118110"/>
                    <a:pt x="1678940" y="113030"/>
                  </a:cubicBezTo>
                  <a:cubicBezTo>
                    <a:pt x="1668780" y="107950"/>
                    <a:pt x="1661160" y="111760"/>
                    <a:pt x="1656080" y="123190"/>
                  </a:cubicBezTo>
                  <a:cubicBezTo>
                    <a:pt x="1652270" y="130810"/>
                    <a:pt x="1642109" y="132080"/>
                    <a:pt x="1635759" y="125730"/>
                  </a:cubicBezTo>
                  <a:cubicBezTo>
                    <a:pt x="1631949" y="121920"/>
                    <a:pt x="1629409" y="123190"/>
                    <a:pt x="1625599" y="125730"/>
                  </a:cubicBezTo>
                  <a:lnTo>
                    <a:pt x="1617979" y="133350"/>
                  </a:lnTo>
                  <a:cubicBezTo>
                    <a:pt x="1616709" y="134620"/>
                    <a:pt x="1614169" y="134620"/>
                    <a:pt x="1612899" y="134620"/>
                  </a:cubicBezTo>
                  <a:lnTo>
                    <a:pt x="1605279" y="134620"/>
                  </a:lnTo>
                  <a:cubicBezTo>
                    <a:pt x="1600199" y="134620"/>
                    <a:pt x="1595119" y="133350"/>
                    <a:pt x="1590040" y="132080"/>
                  </a:cubicBezTo>
                  <a:cubicBezTo>
                    <a:pt x="1583690" y="130810"/>
                    <a:pt x="1578609" y="127000"/>
                    <a:pt x="1572259" y="125730"/>
                  </a:cubicBezTo>
                  <a:cubicBezTo>
                    <a:pt x="1562099" y="124460"/>
                    <a:pt x="1559559" y="115570"/>
                    <a:pt x="1555749" y="109220"/>
                  </a:cubicBezTo>
                  <a:cubicBezTo>
                    <a:pt x="1553209" y="105410"/>
                    <a:pt x="1548129" y="100330"/>
                    <a:pt x="1543049" y="101600"/>
                  </a:cubicBezTo>
                  <a:cubicBezTo>
                    <a:pt x="1537969" y="104140"/>
                    <a:pt x="1532889" y="101600"/>
                    <a:pt x="1529079" y="100330"/>
                  </a:cubicBezTo>
                  <a:cubicBezTo>
                    <a:pt x="1527809" y="100330"/>
                    <a:pt x="1525269" y="99060"/>
                    <a:pt x="1523999" y="99060"/>
                  </a:cubicBezTo>
                  <a:cubicBezTo>
                    <a:pt x="1515109" y="96520"/>
                    <a:pt x="1508759" y="101600"/>
                    <a:pt x="1502409" y="107950"/>
                  </a:cubicBezTo>
                  <a:lnTo>
                    <a:pt x="1497329" y="113030"/>
                  </a:lnTo>
                  <a:cubicBezTo>
                    <a:pt x="1496059" y="114300"/>
                    <a:pt x="1496059" y="116840"/>
                    <a:pt x="1494790" y="118110"/>
                  </a:cubicBezTo>
                  <a:cubicBezTo>
                    <a:pt x="1487170" y="124460"/>
                    <a:pt x="1479550" y="121920"/>
                    <a:pt x="1470659" y="118110"/>
                  </a:cubicBezTo>
                  <a:cubicBezTo>
                    <a:pt x="1463040" y="114300"/>
                    <a:pt x="1454149" y="118110"/>
                    <a:pt x="1451609" y="125730"/>
                  </a:cubicBezTo>
                  <a:cubicBezTo>
                    <a:pt x="1450340" y="130810"/>
                    <a:pt x="1449070" y="134620"/>
                    <a:pt x="1442720" y="137160"/>
                  </a:cubicBezTo>
                  <a:cubicBezTo>
                    <a:pt x="1436370" y="140970"/>
                    <a:pt x="1428750" y="143510"/>
                    <a:pt x="1427480" y="152400"/>
                  </a:cubicBezTo>
                  <a:cubicBezTo>
                    <a:pt x="1427480" y="153670"/>
                    <a:pt x="1426210" y="154940"/>
                    <a:pt x="1424940" y="154940"/>
                  </a:cubicBezTo>
                  <a:cubicBezTo>
                    <a:pt x="1421130" y="156210"/>
                    <a:pt x="1418590" y="157480"/>
                    <a:pt x="1414780" y="158750"/>
                  </a:cubicBezTo>
                  <a:lnTo>
                    <a:pt x="1403350" y="158750"/>
                  </a:lnTo>
                  <a:cubicBezTo>
                    <a:pt x="1395730" y="157480"/>
                    <a:pt x="1388110" y="154940"/>
                    <a:pt x="1380490" y="153670"/>
                  </a:cubicBezTo>
                  <a:cubicBezTo>
                    <a:pt x="1371600" y="152400"/>
                    <a:pt x="1363979" y="157480"/>
                    <a:pt x="1355090" y="158750"/>
                  </a:cubicBezTo>
                  <a:lnTo>
                    <a:pt x="1353820" y="160020"/>
                  </a:lnTo>
                  <a:cubicBezTo>
                    <a:pt x="1351280" y="163830"/>
                    <a:pt x="1347470" y="162560"/>
                    <a:pt x="1344930" y="160020"/>
                  </a:cubicBezTo>
                  <a:cubicBezTo>
                    <a:pt x="1339850" y="154940"/>
                    <a:pt x="1330960" y="153670"/>
                    <a:pt x="1324610" y="156210"/>
                  </a:cubicBezTo>
                  <a:cubicBezTo>
                    <a:pt x="1316990" y="160020"/>
                    <a:pt x="1309370" y="162560"/>
                    <a:pt x="1301750" y="165100"/>
                  </a:cubicBezTo>
                  <a:cubicBezTo>
                    <a:pt x="1299210" y="165100"/>
                    <a:pt x="1296670" y="163830"/>
                    <a:pt x="1295400" y="163830"/>
                  </a:cubicBezTo>
                  <a:cubicBezTo>
                    <a:pt x="1292860" y="163830"/>
                    <a:pt x="1289050" y="162560"/>
                    <a:pt x="1287780" y="163830"/>
                  </a:cubicBezTo>
                  <a:cubicBezTo>
                    <a:pt x="1277620" y="171450"/>
                    <a:pt x="1267460" y="168910"/>
                    <a:pt x="1258570" y="163830"/>
                  </a:cubicBezTo>
                  <a:cubicBezTo>
                    <a:pt x="1253490" y="161290"/>
                    <a:pt x="1245870" y="158750"/>
                    <a:pt x="1243330" y="151130"/>
                  </a:cubicBezTo>
                  <a:cubicBezTo>
                    <a:pt x="1242060" y="146050"/>
                    <a:pt x="1236980" y="140970"/>
                    <a:pt x="1233170" y="137160"/>
                  </a:cubicBezTo>
                  <a:cubicBezTo>
                    <a:pt x="1226820" y="130810"/>
                    <a:pt x="1220470" y="121920"/>
                    <a:pt x="1209040" y="121920"/>
                  </a:cubicBezTo>
                  <a:cubicBezTo>
                    <a:pt x="1206500" y="121920"/>
                    <a:pt x="1203959" y="116840"/>
                    <a:pt x="1202690" y="118110"/>
                  </a:cubicBezTo>
                  <a:cubicBezTo>
                    <a:pt x="1197609" y="119380"/>
                    <a:pt x="1197609" y="116840"/>
                    <a:pt x="1195070" y="114300"/>
                  </a:cubicBezTo>
                  <a:cubicBezTo>
                    <a:pt x="1192530" y="111760"/>
                    <a:pt x="1188720" y="109220"/>
                    <a:pt x="1186180" y="105410"/>
                  </a:cubicBezTo>
                  <a:cubicBezTo>
                    <a:pt x="1182370" y="100330"/>
                    <a:pt x="1178560" y="93980"/>
                    <a:pt x="1174750" y="88900"/>
                  </a:cubicBezTo>
                  <a:cubicBezTo>
                    <a:pt x="1170940" y="83820"/>
                    <a:pt x="1168400" y="77470"/>
                    <a:pt x="1164590" y="72390"/>
                  </a:cubicBezTo>
                  <a:cubicBezTo>
                    <a:pt x="1163320" y="71120"/>
                    <a:pt x="1159509" y="69850"/>
                    <a:pt x="1158240" y="71120"/>
                  </a:cubicBezTo>
                  <a:lnTo>
                    <a:pt x="1143000" y="78740"/>
                  </a:lnTo>
                  <a:cubicBezTo>
                    <a:pt x="1140460" y="80010"/>
                    <a:pt x="1139190" y="82550"/>
                    <a:pt x="1137920" y="85090"/>
                  </a:cubicBezTo>
                  <a:lnTo>
                    <a:pt x="1136650" y="83820"/>
                  </a:lnTo>
                  <a:cubicBezTo>
                    <a:pt x="1137920" y="80010"/>
                    <a:pt x="1139190" y="76200"/>
                    <a:pt x="1140460" y="74930"/>
                  </a:cubicBezTo>
                  <a:lnTo>
                    <a:pt x="1125220" y="71120"/>
                  </a:lnTo>
                  <a:cubicBezTo>
                    <a:pt x="1121410" y="69850"/>
                    <a:pt x="1115060" y="69850"/>
                    <a:pt x="1112520" y="69850"/>
                  </a:cubicBezTo>
                  <a:lnTo>
                    <a:pt x="1092200" y="69850"/>
                  </a:lnTo>
                  <a:cubicBezTo>
                    <a:pt x="1084580" y="69850"/>
                    <a:pt x="1078230" y="68580"/>
                    <a:pt x="1070610" y="69850"/>
                  </a:cubicBezTo>
                  <a:cubicBezTo>
                    <a:pt x="1065530" y="71120"/>
                    <a:pt x="1061720" y="68580"/>
                    <a:pt x="1057910" y="66040"/>
                  </a:cubicBezTo>
                  <a:cubicBezTo>
                    <a:pt x="1047750" y="58420"/>
                    <a:pt x="1037590" y="49530"/>
                    <a:pt x="1023620" y="53340"/>
                  </a:cubicBezTo>
                  <a:cubicBezTo>
                    <a:pt x="1022350" y="53340"/>
                    <a:pt x="1019810" y="52070"/>
                    <a:pt x="1018540" y="50800"/>
                  </a:cubicBezTo>
                  <a:cubicBezTo>
                    <a:pt x="1014730" y="49530"/>
                    <a:pt x="1012190" y="46990"/>
                    <a:pt x="1007110" y="44450"/>
                  </a:cubicBezTo>
                  <a:cubicBezTo>
                    <a:pt x="1007110" y="48260"/>
                    <a:pt x="1007110" y="49530"/>
                    <a:pt x="1008380" y="52070"/>
                  </a:cubicBezTo>
                  <a:cubicBezTo>
                    <a:pt x="1005840" y="54610"/>
                    <a:pt x="1004570" y="53340"/>
                    <a:pt x="1003300" y="52070"/>
                  </a:cubicBezTo>
                  <a:cubicBezTo>
                    <a:pt x="1002030" y="53340"/>
                    <a:pt x="1000760" y="55880"/>
                    <a:pt x="999490" y="55880"/>
                  </a:cubicBezTo>
                  <a:cubicBezTo>
                    <a:pt x="993140" y="58420"/>
                    <a:pt x="986790" y="59690"/>
                    <a:pt x="980440" y="62230"/>
                  </a:cubicBezTo>
                  <a:cubicBezTo>
                    <a:pt x="977900" y="63500"/>
                    <a:pt x="975360" y="64770"/>
                    <a:pt x="974090" y="66040"/>
                  </a:cubicBezTo>
                  <a:cubicBezTo>
                    <a:pt x="969010" y="69850"/>
                    <a:pt x="965200" y="76200"/>
                    <a:pt x="956310" y="74930"/>
                  </a:cubicBezTo>
                  <a:cubicBezTo>
                    <a:pt x="955040" y="74930"/>
                    <a:pt x="952500" y="77470"/>
                    <a:pt x="949960" y="77470"/>
                  </a:cubicBezTo>
                  <a:cubicBezTo>
                    <a:pt x="947420" y="78740"/>
                    <a:pt x="943610" y="78740"/>
                    <a:pt x="941070" y="80010"/>
                  </a:cubicBezTo>
                  <a:lnTo>
                    <a:pt x="938530" y="80010"/>
                  </a:lnTo>
                  <a:cubicBezTo>
                    <a:pt x="930910" y="82550"/>
                    <a:pt x="924560" y="85090"/>
                    <a:pt x="916940" y="86360"/>
                  </a:cubicBezTo>
                  <a:lnTo>
                    <a:pt x="911860" y="86360"/>
                  </a:lnTo>
                  <a:cubicBezTo>
                    <a:pt x="905510" y="86360"/>
                    <a:pt x="900430" y="85090"/>
                    <a:pt x="894080" y="85090"/>
                  </a:cubicBezTo>
                  <a:cubicBezTo>
                    <a:pt x="887730" y="85090"/>
                    <a:pt x="881380" y="87630"/>
                    <a:pt x="875030" y="87630"/>
                  </a:cubicBezTo>
                  <a:cubicBezTo>
                    <a:pt x="867410" y="87630"/>
                    <a:pt x="858520" y="87630"/>
                    <a:pt x="852170" y="82550"/>
                  </a:cubicBezTo>
                  <a:cubicBezTo>
                    <a:pt x="850900" y="81280"/>
                    <a:pt x="847090" y="81280"/>
                    <a:pt x="844550" y="82550"/>
                  </a:cubicBezTo>
                  <a:cubicBezTo>
                    <a:pt x="835660" y="83820"/>
                    <a:pt x="826770" y="85090"/>
                    <a:pt x="819150" y="87630"/>
                  </a:cubicBezTo>
                  <a:cubicBezTo>
                    <a:pt x="811530" y="90170"/>
                    <a:pt x="807720" y="87630"/>
                    <a:pt x="805180" y="81280"/>
                  </a:cubicBezTo>
                  <a:cubicBezTo>
                    <a:pt x="803910" y="78740"/>
                    <a:pt x="801370" y="76200"/>
                    <a:pt x="798830" y="73660"/>
                  </a:cubicBezTo>
                  <a:cubicBezTo>
                    <a:pt x="795020" y="71120"/>
                    <a:pt x="791210" y="67310"/>
                    <a:pt x="787400" y="67310"/>
                  </a:cubicBezTo>
                  <a:cubicBezTo>
                    <a:pt x="778510" y="67310"/>
                    <a:pt x="773430" y="62230"/>
                    <a:pt x="767080" y="58420"/>
                  </a:cubicBezTo>
                  <a:cubicBezTo>
                    <a:pt x="756920" y="52070"/>
                    <a:pt x="748030" y="44450"/>
                    <a:pt x="735330" y="45720"/>
                  </a:cubicBezTo>
                  <a:lnTo>
                    <a:pt x="735330" y="39370"/>
                  </a:lnTo>
                  <a:cubicBezTo>
                    <a:pt x="737870" y="39370"/>
                    <a:pt x="740410" y="39370"/>
                    <a:pt x="742950" y="38100"/>
                  </a:cubicBezTo>
                  <a:cubicBezTo>
                    <a:pt x="739140" y="35560"/>
                    <a:pt x="739140" y="31750"/>
                    <a:pt x="736600" y="29210"/>
                  </a:cubicBezTo>
                  <a:cubicBezTo>
                    <a:pt x="731520" y="25400"/>
                    <a:pt x="726440" y="24130"/>
                    <a:pt x="721360" y="21590"/>
                  </a:cubicBezTo>
                  <a:cubicBezTo>
                    <a:pt x="717550" y="20320"/>
                    <a:pt x="712470" y="20320"/>
                    <a:pt x="715010" y="26670"/>
                  </a:cubicBezTo>
                  <a:cubicBezTo>
                    <a:pt x="708660" y="27940"/>
                    <a:pt x="703580" y="27940"/>
                    <a:pt x="701040" y="30480"/>
                  </a:cubicBezTo>
                  <a:cubicBezTo>
                    <a:pt x="695960" y="34290"/>
                    <a:pt x="690880" y="31750"/>
                    <a:pt x="687070" y="29210"/>
                  </a:cubicBezTo>
                  <a:cubicBezTo>
                    <a:pt x="684530" y="27940"/>
                    <a:pt x="681990" y="26670"/>
                    <a:pt x="679450" y="27940"/>
                  </a:cubicBezTo>
                  <a:cubicBezTo>
                    <a:pt x="664210" y="35560"/>
                    <a:pt x="648970" y="31750"/>
                    <a:pt x="633730" y="31750"/>
                  </a:cubicBezTo>
                  <a:cubicBezTo>
                    <a:pt x="631190" y="31750"/>
                    <a:pt x="628650" y="30480"/>
                    <a:pt x="624840" y="30480"/>
                  </a:cubicBezTo>
                  <a:cubicBezTo>
                    <a:pt x="619760" y="29210"/>
                    <a:pt x="615950" y="26670"/>
                    <a:pt x="610870" y="25400"/>
                  </a:cubicBezTo>
                  <a:cubicBezTo>
                    <a:pt x="605790" y="24130"/>
                    <a:pt x="599440" y="22860"/>
                    <a:pt x="594360" y="21590"/>
                  </a:cubicBezTo>
                  <a:lnTo>
                    <a:pt x="590550" y="21590"/>
                  </a:lnTo>
                  <a:cubicBezTo>
                    <a:pt x="581660" y="21590"/>
                    <a:pt x="572770" y="22860"/>
                    <a:pt x="565150" y="22860"/>
                  </a:cubicBezTo>
                  <a:cubicBezTo>
                    <a:pt x="558800" y="22860"/>
                    <a:pt x="552450" y="20320"/>
                    <a:pt x="544830" y="19050"/>
                  </a:cubicBezTo>
                  <a:cubicBezTo>
                    <a:pt x="543560" y="8890"/>
                    <a:pt x="533400" y="11430"/>
                    <a:pt x="527050" y="6350"/>
                  </a:cubicBezTo>
                  <a:cubicBezTo>
                    <a:pt x="525780" y="5080"/>
                    <a:pt x="523240" y="6350"/>
                    <a:pt x="521970" y="6350"/>
                  </a:cubicBezTo>
                  <a:cubicBezTo>
                    <a:pt x="514350" y="5080"/>
                    <a:pt x="509270" y="8890"/>
                    <a:pt x="506730" y="15240"/>
                  </a:cubicBezTo>
                  <a:cubicBezTo>
                    <a:pt x="502920" y="21590"/>
                    <a:pt x="492760" y="24130"/>
                    <a:pt x="496570" y="34290"/>
                  </a:cubicBezTo>
                  <a:cubicBezTo>
                    <a:pt x="497840" y="35560"/>
                    <a:pt x="500380" y="36830"/>
                    <a:pt x="501650" y="39370"/>
                  </a:cubicBezTo>
                  <a:cubicBezTo>
                    <a:pt x="501650" y="43180"/>
                    <a:pt x="500380" y="45720"/>
                    <a:pt x="496570" y="44450"/>
                  </a:cubicBezTo>
                  <a:cubicBezTo>
                    <a:pt x="495300" y="44450"/>
                    <a:pt x="494030" y="46990"/>
                    <a:pt x="492760" y="48260"/>
                  </a:cubicBezTo>
                  <a:cubicBezTo>
                    <a:pt x="491490" y="49530"/>
                    <a:pt x="491490" y="52070"/>
                    <a:pt x="490220" y="52070"/>
                  </a:cubicBezTo>
                  <a:cubicBezTo>
                    <a:pt x="482600" y="54610"/>
                    <a:pt x="477520" y="60960"/>
                    <a:pt x="468630" y="59690"/>
                  </a:cubicBezTo>
                  <a:lnTo>
                    <a:pt x="466090" y="59690"/>
                  </a:lnTo>
                  <a:cubicBezTo>
                    <a:pt x="458470" y="66040"/>
                    <a:pt x="450850" y="64770"/>
                    <a:pt x="441960" y="63500"/>
                  </a:cubicBezTo>
                  <a:cubicBezTo>
                    <a:pt x="438150" y="62230"/>
                    <a:pt x="433070" y="63500"/>
                    <a:pt x="427990" y="63500"/>
                  </a:cubicBezTo>
                  <a:cubicBezTo>
                    <a:pt x="424180" y="63500"/>
                    <a:pt x="420370" y="63500"/>
                    <a:pt x="416560" y="60960"/>
                  </a:cubicBezTo>
                  <a:cubicBezTo>
                    <a:pt x="411480" y="58420"/>
                    <a:pt x="406400" y="54610"/>
                    <a:pt x="401320" y="52070"/>
                  </a:cubicBezTo>
                  <a:cubicBezTo>
                    <a:pt x="396240" y="49530"/>
                    <a:pt x="389890" y="49530"/>
                    <a:pt x="389890" y="40640"/>
                  </a:cubicBezTo>
                  <a:cubicBezTo>
                    <a:pt x="389890" y="39370"/>
                    <a:pt x="387350" y="38100"/>
                    <a:pt x="387350" y="36830"/>
                  </a:cubicBezTo>
                  <a:cubicBezTo>
                    <a:pt x="378460" y="44450"/>
                    <a:pt x="370840" y="50800"/>
                    <a:pt x="363220" y="57150"/>
                  </a:cubicBezTo>
                  <a:cubicBezTo>
                    <a:pt x="359410" y="60960"/>
                    <a:pt x="354330" y="66040"/>
                    <a:pt x="356870" y="72390"/>
                  </a:cubicBezTo>
                  <a:cubicBezTo>
                    <a:pt x="356870" y="73660"/>
                    <a:pt x="355600" y="74930"/>
                    <a:pt x="355600" y="76200"/>
                  </a:cubicBezTo>
                  <a:cubicBezTo>
                    <a:pt x="354330" y="78740"/>
                    <a:pt x="353060" y="81280"/>
                    <a:pt x="350520" y="82550"/>
                  </a:cubicBezTo>
                  <a:cubicBezTo>
                    <a:pt x="347980" y="86360"/>
                    <a:pt x="345440" y="90170"/>
                    <a:pt x="342900" y="95250"/>
                  </a:cubicBezTo>
                  <a:lnTo>
                    <a:pt x="335280" y="102870"/>
                  </a:lnTo>
                  <a:cubicBezTo>
                    <a:pt x="332740" y="106680"/>
                    <a:pt x="330200" y="110490"/>
                    <a:pt x="326390" y="113030"/>
                  </a:cubicBezTo>
                  <a:cubicBezTo>
                    <a:pt x="317500" y="120650"/>
                    <a:pt x="308610" y="128270"/>
                    <a:pt x="298450" y="135890"/>
                  </a:cubicBezTo>
                  <a:cubicBezTo>
                    <a:pt x="293370" y="140970"/>
                    <a:pt x="287020" y="144780"/>
                    <a:pt x="281940" y="149860"/>
                  </a:cubicBezTo>
                  <a:cubicBezTo>
                    <a:pt x="273050" y="157480"/>
                    <a:pt x="262890" y="163830"/>
                    <a:pt x="257810" y="175260"/>
                  </a:cubicBezTo>
                  <a:cubicBezTo>
                    <a:pt x="257810" y="176530"/>
                    <a:pt x="255270" y="177800"/>
                    <a:pt x="254000" y="179070"/>
                  </a:cubicBezTo>
                  <a:cubicBezTo>
                    <a:pt x="247650" y="184150"/>
                    <a:pt x="237490" y="184150"/>
                    <a:pt x="237490" y="194310"/>
                  </a:cubicBezTo>
                  <a:cubicBezTo>
                    <a:pt x="227330" y="194310"/>
                    <a:pt x="222250" y="201930"/>
                    <a:pt x="217170" y="208280"/>
                  </a:cubicBezTo>
                  <a:cubicBezTo>
                    <a:pt x="213360" y="213360"/>
                    <a:pt x="209550" y="219710"/>
                    <a:pt x="204470" y="223520"/>
                  </a:cubicBezTo>
                  <a:cubicBezTo>
                    <a:pt x="199390" y="226060"/>
                    <a:pt x="193040" y="224790"/>
                    <a:pt x="186690" y="224790"/>
                  </a:cubicBezTo>
                  <a:cubicBezTo>
                    <a:pt x="184150" y="224790"/>
                    <a:pt x="181610" y="224790"/>
                    <a:pt x="181610" y="226060"/>
                  </a:cubicBezTo>
                  <a:cubicBezTo>
                    <a:pt x="176530" y="231140"/>
                    <a:pt x="170180" y="234950"/>
                    <a:pt x="166370" y="241300"/>
                  </a:cubicBezTo>
                  <a:cubicBezTo>
                    <a:pt x="162560" y="247650"/>
                    <a:pt x="158750" y="251460"/>
                    <a:pt x="152400" y="252730"/>
                  </a:cubicBezTo>
                  <a:cubicBezTo>
                    <a:pt x="146050" y="254000"/>
                    <a:pt x="139700" y="260350"/>
                    <a:pt x="130810" y="256540"/>
                  </a:cubicBezTo>
                  <a:cubicBezTo>
                    <a:pt x="123190" y="254000"/>
                    <a:pt x="114300" y="256540"/>
                    <a:pt x="109220" y="251460"/>
                  </a:cubicBezTo>
                  <a:cubicBezTo>
                    <a:pt x="99060" y="252730"/>
                    <a:pt x="91440" y="255270"/>
                    <a:pt x="82550" y="256540"/>
                  </a:cubicBezTo>
                  <a:cubicBezTo>
                    <a:pt x="72390" y="259080"/>
                    <a:pt x="60960" y="257810"/>
                    <a:pt x="52070" y="265430"/>
                  </a:cubicBezTo>
                  <a:cubicBezTo>
                    <a:pt x="44450" y="271780"/>
                    <a:pt x="38100" y="278130"/>
                    <a:pt x="26670" y="276860"/>
                  </a:cubicBezTo>
                  <a:cubicBezTo>
                    <a:pt x="27940" y="284480"/>
                    <a:pt x="29210" y="290830"/>
                    <a:pt x="30480" y="298450"/>
                  </a:cubicBezTo>
                  <a:cubicBezTo>
                    <a:pt x="33020" y="318770"/>
                    <a:pt x="35560" y="339090"/>
                    <a:pt x="36830" y="359410"/>
                  </a:cubicBezTo>
                  <a:cubicBezTo>
                    <a:pt x="40640" y="384810"/>
                    <a:pt x="41910" y="408940"/>
                    <a:pt x="39370" y="433070"/>
                  </a:cubicBezTo>
                  <a:cubicBezTo>
                    <a:pt x="36830" y="467360"/>
                    <a:pt x="25400" y="1640840"/>
                    <a:pt x="13970" y="1672590"/>
                  </a:cubicBezTo>
                  <a:lnTo>
                    <a:pt x="2540" y="1699260"/>
                  </a:lnTo>
                  <a:cubicBezTo>
                    <a:pt x="0" y="1705610"/>
                    <a:pt x="3810" y="1709420"/>
                    <a:pt x="10160" y="1710690"/>
                  </a:cubicBezTo>
                  <a:cubicBezTo>
                    <a:pt x="17780" y="1711960"/>
                    <a:pt x="20320" y="1717040"/>
                    <a:pt x="22860" y="1723390"/>
                  </a:cubicBezTo>
                  <a:cubicBezTo>
                    <a:pt x="25400" y="1733550"/>
                    <a:pt x="21590" y="1743710"/>
                    <a:pt x="26670" y="1753870"/>
                  </a:cubicBezTo>
                  <a:cubicBezTo>
                    <a:pt x="29210" y="1758950"/>
                    <a:pt x="26670" y="1767840"/>
                    <a:pt x="25400" y="1775460"/>
                  </a:cubicBezTo>
                  <a:cubicBezTo>
                    <a:pt x="24130" y="1785620"/>
                    <a:pt x="26670" y="1795780"/>
                    <a:pt x="30480" y="1804670"/>
                  </a:cubicBezTo>
                  <a:cubicBezTo>
                    <a:pt x="39370" y="1819910"/>
                    <a:pt x="40640" y="1837690"/>
                    <a:pt x="40640" y="1854200"/>
                  </a:cubicBezTo>
                  <a:cubicBezTo>
                    <a:pt x="40640" y="1858010"/>
                    <a:pt x="41910" y="1861820"/>
                    <a:pt x="43180" y="1864360"/>
                  </a:cubicBezTo>
                  <a:cubicBezTo>
                    <a:pt x="45720" y="1866900"/>
                    <a:pt x="50800" y="1869440"/>
                    <a:pt x="55880" y="1870710"/>
                  </a:cubicBezTo>
                  <a:lnTo>
                    <a:pt x="86360" y="1885950"/>
                  </a:lnTo>
                  <a:cubicBezTo>
                    <a:pt x="100330" y="1893570"/>
                    <a:pt x="111760" y="1892300"/>
                    <a:pt x="124460" y="1883410"/>
                  </a:cubicBezTo>
                  <a:cubicBezTo>
                    <a:pt x="125730" y="1882140"/>
                    <a:pt x="129540" y="1880870"/>
                    <a:pt x="130810" y="1880870"/>
                  </a:cubicBezTo>
                  <a:cubicBezTo>
                    <a:pt x="139700" y="1882140"/>
                    <a:pt x="148590" y="1882140"/>
                    <a:pt x="156210" y="1889760"/>
                  </a:cubicBezTo>
                  <a:cubicBezTo>
                    <a:pt x="165100" y="1897380"/>
                    <a:pt x="177800" y="1902460"/>
                    <a:pt x="187960" y="1908810"/>
                  </a:cubicBezTo>
                  <a:cubicBezTo>
                    <a:pt x="194310" y="1912620"/>
                    <a:pt x="201930" y="1917700"/>
                    <a:pt x="205740" y="1922780"/>
                  </a:cubicBezTo>
                  <a:cubicBezTo>
                    <a:pt x="208280" y="1925320"/>
                    <a:pt x="210820" y="1927860"/>
                    <a:pt x="213360" y="1929130"/>
                  </a:cubicBezTo>
                  <a:cubicBezTo>
                    <a:pt x="227330" y="1934210"/>
                    <a:pt x="234950" y="1946910"/>
                    <a:pt x="243840" y="1957070"/>
                  </a:cubicBezTo>
                  <a:cubicBezTo>
                    <a:pt x="251460" y="1965960"/>
                    <a:pt x="261620" y="1971040"/>
                    <a:pt x="273050" y="1972310"/>
                  </a:cubicBezTo>
                  <a:cubicBezTo>
                    <a:pt x="285750" y="1974850"/>
                    <a:pt x="298450" y="1976120"/>
                    <a:pt x="311150" y="1978660"/>
                  </a:cubicBezTo>
                  <a:cubicBezTo>
                    <a:pt x="316230" y="1979930"/>
                    <a:pt x="322580" y="1981200"/>
                    <a:pt x="327660" y="1983740"/>
                  </a:cubicBezTo>
                  <a:cubicBezTo>
                    <a:pt x="334010" y="1986280"/>
                    <a:pt x="340360" y="1986280"/>
                    <a:pt x="345440" y="1990090"/>
                  </a:cubicBezTo>
                  <a:cubicBezTo>
                    <a:pt x="353060" y="1996440"/>
                    <a:pt x="360680" y="2000250"/>
                    <a:pt x="370840" y="1997710"/>
                  </a:cubicBezTo>
                  <a:cubicBezTo>
                    <a:pt x="374650" y="1996440"/>
                    <a:pt x="379730" y="1998980"/>
                    <a:pt x="383540" y="2000250"/>
                  </a:cubicBezTo>
                  <a:cubicBezTo>
                    <a:pt x="384810" y="2000250"/>
                    <a:pt x="386080" y="2001520"/>
                    <a:pt x="387350" y="2001520"/>
                  </a:cubicBezTo>
                  <a:cubicBezTo>
                    <a:pt x="401320" y="2002790"/>
                    <a:pt x="414020" y="2000250"/>
                    <a:pt x="426720" y="1997710"/>
                  </a:cubicBezTo>
                  <a:cubicBezTo>
                    <a:pt x="431800" y="1996440"/>
                    <a:pt x="436880" y="1995170"/>
                    <a:pt x="441960" y="1992630"/>
                  </a:cubicBezTo>
                  <a:cubicBezTo>
                    <a:pt x="455930" y="1986280"/>
                    <a:pt x="469900" y="1979930"/>
                    <a:pt x="482600" y="1972310"/>
                  </a:cubicBezTo>
                  <a:cubicBezTo>
                    <a:pt x="491490" y="1967230"/>
                    <a:pt x="500380" y="1962150"/>
                    <a:pt x="510540" y="1967230"/>
                  </a:cubicBezTo>
                  <a:lnTo>
                    <a:pt x="515620" y="1967230"/>
                  </a:lnTo>
                  <a:cubicBezTo>
                    <a:pt x="524510" y="1967230"/>
                    <a:pt x="533400" y="1965960"/>
                    <a:pt x="541020" y="1964690"/>
                  </a:cubicBezTo>
                  <a:cubicBezTo>
                    <a:pt x="542290" y="1964690"/>
                    <a:pt x="544830" y="1964690"/>
                    <a:pt x="544830" y="1963420"/>
                  </a:cubicBezTo>
                  <a:cubicBezTo>
                    <a:pt x="548640" y="1958340"/>
                    <a:pt x="554990" y="1958340"/>
                    <a:pt x="561340" y="1957070"/>
                  </a:cubicBezTo>
                  <a:cubicBezTo>
                    <a:pt x="571500" y="1955800"/>
                    <a:pt x="581660" y="1955800"/>
                    <a:pt x="589280" y="1949450"/>
                  </a:cubicBezTo>
                  <a:cubicBezTo>
                    <a:pt x="596900" y="1944370"/>
                    <a:pt x="604520" y="1943100"/>
                    <a:pt x="613410" y="1941830"/>
                  </a:cubicBezTo>
                  <a:cubicBezTo>
                    <a:pt x="614680" y="1941830"/>
                    <a:pt x="617220" y="1940560"/>
                    <a:pt x="618490" y="1940560"/>
                  </a:cubicBezTo>
                  <a:cubicBezTo>
                    <a:pt x="624840" y="1939290"/>
                    <a:pt x="631190" y="1935480"/>
                    <a:pt x="636270" y="1936750"/>
                  </a:cubicBezTo>
                  <a:cubicBezTo>
                    <a:pt x="647700" y="1939290"/>
                    <a:pt x="652780" y="1935480"/>
                    <a:pt x="660400" y="1925320"/>
                  </a:cubicBezTo>
                  <a:cubicBezTo>
                    <a:pt x="661670" y="1922780"/>
                    <a:pt x="665480" y="1921510"/>
                    <a:pt x="668020" y="1920240"/>
                  </a:cubicBezTo>
                  <a:cubicBezTo>
                    <a:pt x="674370" y="1918970"/>
                    <a:pt x="680720" y="1920240"/>
                    <a:pt x="687070" y="1918970"/>
                  </a:cubicBezTo>
                  <a:cubicBezTo>
                    <a:pt x="690880" y="1918970"/>
                    <a:pt x="694690" y="1915160"/>
                    <a:pt x="697230" y="1915160"/>
                  </a:cubicBezTo>
                  <a:cubicBezTo>
                    <a:pt x="707390" y="1916430"/>
                    <a:pt x="718820" y="1912620"/>
                    <a:pt x="727710" y="1918970"/>
                  </a:cubicBezTo>
                  <a:cubicBezTo>
                    <a:pt x="728980" y="1920240"/>
                    <a:pt x="731520" y="1920240"/>
                    <a:pt x="734060" y="1920240"/>
                  </a:cubicBezTo>
                  <a:cubicBezTo>
                    <a:pt x="750570" y="1921510"/>
                    <a:pt x="764540" y="1926590"/>
                    <a:pt x="775970" y="1936750"/>
                  </a:cubicBezTo>
                  <a:cubicBezTo>
                    <a:pt x="779780" y="1940560"/>
                    <a:pt x="784860" y="1943100"/>
                    <a:pt x="788670" y="1945640"/>
                  </a:cubicBezTo>
                  <a:cubicBezTo>
                    <a:pt x="792480" y="1948180"/>
                    <a:pt x="797560" y="1948180"/>
                    <a:pt x="801370" y="1949450"/>
                  </a:cubicBezTo>
                  <a:cubicBezTo>
                    <a:pt x="805180" y="1950720"/>
                    <a:pt x="807720" y="1951990"/>
                    <a:pt x="811530" y="1951990"/>
                  </a:cubicBezTo>
                  <a:cubicBezTo>
                    <a:pt x="817880" y="1951990"/>
                    <a:pt x="822960" y="1954530"/>
                    <a:pt x="826770" y="1959610"/>
                  </a:cubicBezTo>
                  <a:cubicBezTo>
                    <a:pt x="828040" y="1960880"/>
                    <a:pt x="829310" y="1962150"/>
                    <a:pt x="830580" y="1964690"/>
                  </a:cubicBezTo>
                  <a:cubicBezTo>
                    <a:pt x="829310" y="1968500"/>
                    <a:pt x="836930" y="1978660"/>
                    <a:pt x="842010" y="1978660"/>
                  </a:cubicBezTo>
                  <a:cubicBezTo>
                    <a:pt x="850900" y="1978660"/>
                    <a:pt x="859790" y="1981200"/>
                    <a:pt x="867410" y="1987550"/>
                  </a:cubicBezTo>
                  <a:cubicBezTo>
                    <a:pt x="868680" y="1988820"/>
                    <a:pt x="871220" y="1988820"/>
                    <a:pt x="873760" y="1987550"/>
                  </a:cubicBezTo>
                  <a:cubicBezTo>
                    <a:pt x="877570" y="1986280"/>
                    <a:pt x="880110" y="1986280"/>
                    <a:pt x="882650" y="1990090"/>
                  </a:cubicBezTo>
                  <a:cubicBezTo>
                    <a:pt x="883920" y="1991360"/>
                    <a:pt x="889000" y="1991360"/>
                    <a:pt x="891540" y="1991360"/>
                  </a:cubicBezTo>
                  <a:cubicBezTo>
                    <a:pt x="897890" y="1991360"/>
                    <a:pt x="905510" y="1990090"/>
                    <a:pt x="911860" y="1991360"/>
                  </a:cubicBezTo>
                  <a:cubicBezTo>
                    <a:pt x="923290" y="1992630"/>
                    <a:pt x="933450" y="1993900"/>
                    <a:pt x="944880" y="1996440"/>
                  </a:cubicBezTo>
                  <a:cubicBezTo>
                    <a:pt x="947420" y="1996440"/>
                    <a:pt x="949960" y="1997710"/>
                    <a:pt x="951230" y="1998980"/>
                  </a:cubicBezTo>
                  <a:cubicBezTo>
                    <a:pt x="953770" y="2005330"/>
                    <a:pt x="960120" y="2005330"/>
                    <a:pt x="963930" y="2006600"/>
                  </a:cubicBezTo>
                  <a:cubicBezTo>
                    <a:pt x="967740" y="2007870"/>
                    <a:pt x="972820" y="2009140"/>
                    <a:pt x="975360" y="2009140"/>
                  </a:cubicBezTo>
                  <a:cubicBezTo>
                    <a:pt x="976630" y="2007870"/>
                    <a:pt x="979170" y="2006600"/>
                    <a:pt x="981710" y="2004060"/>
                  </a:cubicBezTo>
                  <a:cubicBezTo>
                    <a:pt x="976630" y="2004060"/>
                    <a:pt x="974090" y="2005330"/>
                    <a:pt x="971550" y="2005330"/>
                  </a:cubicBezTo>
                  <a:cubicBezTo>
                    <a:pt x="976630" y="1998980"/>
                    <a:pt x="981710" y="1997710"/>
                    <a:pt x="988060" y="2001520"/>
                  </a:cubicBezTo>
                  <a:cubicBezTo>
                    <a:pt x="995680" y="2007870"/>
                    <a:pt x="1002030" y="2007870"/>
                    <a:pt x="1010920" y="2001520"/>
                  </a:cubicBezTo>
                  <a:lnTo>
                    <a:pt x="1018540" y="1997710"/>
                  </a:lnTo>
                  <a:lnTo>
                    <a:pt x="1018540" y="1991360"/>
                  </a:lnTo>
                  <a:cubicBezTo>
                    <a:pt x="1022350" y="1992630"/>
                    <a:pt x="1026160" y="1995170"/>
                    <a:pt x="1028700" y="1995170"/>
                  </a:cubicBezTo>
                  <a:cubicBezTo>
                    <a:pt x="1036320" y="1991360"/>
                    <a:pt x="1043940" y="1987550"/>
                    <a:pt x="1050290" y="1982470"/>
                  </a:cubicBezTo>
                  <a:cubicBezTo>
                    <a:pt x="1057910" y="1977390"/>
                    <a:pt x="1064260" y="1971040"/>
                    <a:pt x="1070610" y="1965960"/>
                  </a:cubicBezTo>
                  <a:cubicBezTo>
                    <a:pt x="1071880" y="1965960"/>
                    <a:pt x="1071880" y="1964690"/>
                    <a:pt x="1073150" y="1964690"/>
                  </a:cubicBezTo>
                  <a:cubicBezTo>
                    <a:pt x="1082040" y="1962150"/>
                    <a:pt x="1089660" y="1960880"/>
                    <a:pt x="1098550" y="1958340"/>
                  </a:cubicBezTo>
                  <a:cubicBezTo>
                    <a:pt x="1103630" y="1957070"/>
                    <a:pt x="1107440" y="1954530"/>
                    <a:pt x="1112520" y="1953260"/>
                  </a:cubicBezTo>
                  <a:cubicBezTo>
                    <a:pt x="1116330" y="1951990"/>
                    <a:pt x="1118870" y="1951990"/>
                    <a:pt x="1122680" y="1950720"/>
                  </a:cubicBezTo>
                  <a:lnTo>
                    <a:pt x="1135380" y="1950720"/>
                  </a:lnTo>
                  <a:cubicBezTo>
                    <a:pt x="1137920" y="1950720"/>
                    <a:pt x="1141730" y="1950720"/>
                    <a:pt x="1144270" y="1949450"/>
                  </a:cubicBezTo>
                  <a:cubicBezTo>
                    <a:pt x="1145540" y="1946910"/>
                    <a:pt x="1148080" y="1943100"/>
                    <a:pt x="1149350" y="1943100"/>
                  </a:cubicBezTo>
                  <a:cubicBezTo>
                    <a:pt x="1153160" y="1943100"/>
                    <a:pt x="1155700" y="1945640"/>
                    <a:pt x="1159510" y="1946910"/>
                  </a:cubicBezTo>
                  <a:cubicBezTo>
                    <a:pt x="1160780" y="1946910"/>
                    <a:pt x="1160780" y="1948180"/>
                    <a:pt x="1160780" y="1949450"/>
                  </a:cubicBezTo>
                  <a:cubicBezTo>
                    <a:pt x="1165860" y="1954530"/>
                    <a:pt x="1169670" y="1960880"/>
                    <a:pt x="1174750" y="1965960"/>
                  </a:cubicBezTo>
                  <a:cubicBezTo>
                    <a:pt x="1181100" y="1972310"/>
                    <a:pt x="1187450" y="1972310"/>
                    <a:pt x="1191260" y="1968500"/>
                  </a:cubicBezTo>
                  <a:cubicBezTo>
                    <a:pt x="1197610" y="1963420"/>
                    <a:pt x="1202690" y="1959610"/>
                    <a:pt x="1211580" y="1962150"/>
                  </a:cubicBezTo>
                  <a:cubicBezTo>
                    <a:pt x="1212850" y="1962150"/>
                    <a:pt x="1215390" y="1963420"/>
                    <a:pt x="1216660" y="1962150"/>
                  </a:cubicBezTo>
                  <a:cubicBezTo>
                    <a:pt x="1223010" y="1959610"/>
                    <a:pt x="1230630" y="1957070"/>
                    <a:pt x="1236980" y="1953260"/>
                  </a:cubicBezTo>
                  <a:cubicBezTo>
                    <a:pt x="1240790" y="1951990"/>
                    <a:pt x="1245870" y="1951990"/>
                    <a:pt x="1247140" y="1949450"/>
                  </a:cubicBezTo>
                  <a:cubicBezTo>
                    <a:pt x="1250950" y="1941830"/>
                    <a:pt x="1257300" y="1938020"/>
                    <a:pt x="1263650" y="1932940"/>
                  </a:cubicBezTo>
                  <a:cubicBezTo>
                    <a:pt x="1267460" y="1929130"/>
                    <a:pt x="1271270" y="1924050"/>
                    <a:pt x="1275080" y="1922780"/>
                  </a:cubicBezTo>
                  <a:cubicBezTo>
                    <a:pt x="1283970" y="1920240"/>
                    <a:pt x="1290320" y="1912620"/>
                    <a:pt x="1297940" y="1907540"/>
                  </a:cubicBezTo>
                  <a:cubicBezTo>
                    <a:pt x="1304290" y="1903730"/>
                    <a:pt x="1308100" y="1896110"/>
                    <a:pt x="1314450" y="1894840"/>
                  </a:cubicBezTo>
                  <a:cubicBezTo>
                    <a:pt x="1324610" y="1892300"/>
                    <a:pt x="1332230" y="1885950"/>
                    <a:pt x="1341120" y="1879600"/>
                  </a:cubicBezTo>
                  <a:cubicBezTo>
                    <a:pt x="1346200" y="1875790"/>
                    <a:pt x="1352550" y="1873250"/>
                    <a:pt x="1358900" y="1874520"/>
                  </a:cubicBezTo>
                  <a:cubicBezTo>
                    <a:pt x="1362710" y="1875790"/>
                    <a:pt x="1367790" y="1874520"/>
                    <a:pt x="1370330" y="1873250"/>
                  </a:cubicBezTo>
                  <a:cubicBezTo>
                    <a:pt x="1375410" y="1870710"/>
                    <a:pt x="1380490" y="1866900"/>
                    <a:pt x="1385570" y="1864360"/>
                  </a:cubicBezTo>
                  <a:cubicBezTo>
                    <a:pt x="1389380" y="1861820"/>
                    <a:pt x="1393190" y="1859280"/>
                    <a:pt x="1397000" y="1859280"/>
                  </a:cubicBezTo>
                  <a:cubicBezTo>
                    <a:pt x="1409700" y="1858010"/>
                    <a:pt x="1419860" y="1855470"/>
                    <a:pt x="1426210" y="1842770"/>
                  </a:cubicBezTo>
                  <a:cubicBezTo>
                    <a:pt x="1428750" y="1837690"/>
                    <a:pt x="1441450" y="1831340"/>
                    <a:pt x="1446530" y="1833880"/>
                  </a:cubicBezTo>
                  <a:cubicBezTo>
                    <a:pt x="1455420" y="1837690"/>
                    <a:pt x="1461770" y="1835150"/>
                    <a:pt x="1466850" y="1827530"/>
                  </a:cubicBezTo>
                  <a:cubicBezTo>
                    <a:pt x="1470660" y="1823720"/>
                    <a:pt x="1475740" y="1824990"/>
                    <a:pt x="1479550" y="1827530"/>
                  </a:cubicBezTo>
                  <a:cubicBezTo>
                    <a:pt x="1482090" y="1830070"/>
                    <a:pt x="1484630" y="1831340"/>
                    <a:pt x="1487170" y="1831340"/>
                  </a:cubicBezTo>
                  <a:cubicBezTo>
                    <a:pt x="1496060" y="1832610"/>
                    <a:pt x="1506220" y="1831340"/>
                    <a:pt x="1515110" y="1832610"/>
                  </a:cubicBezTo>
                  <a:cubicBezTo>
                    <a:pt x="1522730" y="1833880"/>
                    <a:pt x="1530350" y="1831340"/>
                    <a:pt x="1535430" y="1826260"/>
                  </a:cubicBezTo>
                  <a:cubicBezTo>
                    <a:pt x="1540510" y="1821180"/>
                    <a:pt x="1544320" y="1821180"/>
                    <a:pt x="1551940" y="1823720"/>
                  </a:cubicBezTo>
                  <a:cubicBezTo>
                    <a:pt x="1558290" y="1826260"/>
                    <a:pt x="1563370" y="1832610"/>
                    <a:pt x="1572260" y="1831340"/>
                  </a:cubicBezTo>
                  <a:cubicBezTo>
                    <a:pt x="1579880" y="1830070"/>
                    <a:pt x="1588770" y="1833880"/>
                    <a:pt x="1597660" y="1830070"/>
                  </a:cubicBezTo>
                  <a:lnTo>
                    <a:pt x="1602740" y="1830070"/>
                  </a:lnTo>
                  <a:cubicBezTo>
                    <a:pt x="1610360" y="1832610"/>
                    <a:pt x="1617980" y="1833880"/>
                    <a:pt x="1624330" y="1840230"/>
                  </a:cubicBezTo>
                  <a:cubicBezTo>
                    <a:pt x="1631950" y="1846580"/>
                    <a:pt x="1633220" y="1799590"/>
                    <a:pt x="1640840" y="1804670"/>
                  </a:cubicBezTo>
                  <a:cubicBezTo>
                    <a:pt x="1652270" y="1812290"/>
                    <a:pt x="1649730" y="1804670"/>
                    <a:pt x="1661160" y="1811020"/>
                  </a:cubicBezTo>
                  <a:cubicBezTo>
                    <a:pt x="1670050" y="1814830"/>
                    <a:pt x="1666240" y="1800860"/>
                    <a:pt x="1676400" y="1803400"/>
                  </a:cubicBezTo>
                  <a:cubicBezTo>
                    <a:pt x="1677670" y="1803400"/>
                    <a:pt x="1692910" y="1813560"/>
                    <a:pt x="1692910" y="1812290"/>
                  </a:cubicBezTo>
                  <a:cubicBezTo>
                    <a:pt x="1699260" y="1808480"/>
                    <a:pt x="1705610" y="1770380"/>
                    <a:pt x="1711960" y="1771650"/>
                  </a:cubicBezTo>
                  <a:cubicBezTo>
                    <a:pt x="1724660" y="1775460"/>
                    <a:pt x="1736090" y="1772920"/>
                    <a:pt x="1747520" y="1767840"/>
                  </a:cubicBezTo>
                  <a:cubicBezTo>
                    <a:pt x="1753870" y="1765300"/>
                    <a:pt x="1764030" y="1756410"/>
                    <a:pt x="1769110" y="1760220"/>
                  </a:cubicBezTo>
                  <a:cubicBezTo>
                    <a:pt x="1778000" y="1766570"/>
                    <a:pt x="1786890" y="1769110"/>
                    <a:pt x="1797050" y="1770380"/>
                  </a:cubicBezTo>
                  <a:cubicBezTo>
                    <a:pt x="1798320" y="1770380"/>
                    <a:pt x="1799590" y="1771650"/>
                    <a:pt x="1800860" y="1772920"/>
                  </a:cubicBezTo>
                  <a:cubicBezTo>
                    <a:pt x="1804670" y="1778000"/>
                    <a:pt x="1822450" y="1764030"/>
                    <a:pt x="1826260" y="1769110"/>
                  </a:cubicBezTo>
                  <a:cubicBezTo>
                    <a:pt x="1831340" y="1776730"/>
                    <a:pt x="1836420" y="1784350"/>
                    <a:pt x="1841500" y="1790700"/>
                  </a:cubicBezTo>
                  <a:cubicBezTo>
                    <a:pt x="1844040" y="1793240"/>
                    <a:pt x="1847850" y="1794510"/>
                    <a:pt x="1849120" y="1797050"/>
                  </a:cubicBezTo>
                  <a:cubicBezTo>
                    <a:pt x="1850390" y="1803400"/>
                    <a:pt x="1852930" y="1805940"/>
                    <a:pt x="1859280" y="1805940"/>
                  </a:cubicBezTo>
                  <a:cubicBezTo>
                    <a:pt x="1863090" y="1805940"/>
                    <a:pt x="1866900" y="1807210"/>
                    <a:pt x="1869440" y="1809750"/>
                  </a:cubicBezTo>
                  <a:cubicBezTo>
                    <a:pt x="1875790" y="1813560"/>
                    <a:pt x="1880870" y="1817370"/>
                    <a:pt x="1885950" y="1821180"/>
                  </a:cubicBezTo>
                  <a:cubicBezTo>
                    <a:pt x="1892300" y="1824990"/>
                    <a:pt x="1898650" y="1828800"/>
                    <a:pt x="1901190" y="1835150"/>
                  </a:cubicBezTo>
                  <a:cubicBezTo>
                    <a:pt x="1902460" y="1837690"/>
                    <a:pt x="1903730" y="1838960"/>
                    <a:pt x="1905000" y="1840230"/>
                  </a:cubicBezTo>
                  <a:cubicBezTo>
                    <a:pt x="1910080" y="1845310"/>
                    <a:pt x="1915160" y="1849120"/>
                    <a:pt x="1920240" y="1854200"/>
                  </a:cubicBezTo>
                  <a:cubicBezTo>
                    <a:pt x="1927860" y="1860550"/>
                    <a:pt x="1934210" y="1868170"/>
                    <a:pt x="1941830" y="1874520"/>
                  </a:cubicBezTo>
                  <a:cubicBezTo>
                    <a:pt x="1944370" y="1875790"/>
                    <a:pt x="1946910" y="1878330"/>
                    <a:pt x="1949450" y="1879600"/>
                  </a:cubicBezTo>
                  <a:cubicBezTo>
                    <a:pt x="1954530" y="1882140"/>
                    <a:pt x="1959610" y="1884680"/>
                    <a:pt x="1963420" y="1888490"/>
                  </a:cubicBezTo>
                  <a:cubicBezTo>
                    <a:pt x="1967230" y="1892300"/>
                    <a:pt x="1985010" y="1869440"/>
                    <a:pt x="1987550" y="1874520"/>
                  </a:cubicBezTo>
                  <a:cubicBezTo>
                    <a:pt x="1987550" y="1875790"/>
                    <a:pt x="1988820" y="1875790"/>
                    <a:pt x="1990090" y="1875790"/>
                  </a:cubicBezTo>
                  <a:cubicBezTo>
                    <a:pt x="1997710" y="1882140"/>
                    <a:pt x="2005330" y="1879600"/>
                    <a:pt x="2012950" y="1877060"/>
                  </a:cubicBezTo>
                  <a:cubicBezTo>
                    <a:pt x="2015490" y="1875790"/>
                    <a:pt x="2018030" y="1874520"/>
                    <a:pt x="2019300" y="1875790"/>
                  </a:cubicBezTo>
                  <a:cubicBezTo>
                    <a:pt x="2028190" y="1879600"/>
                    <a:pt x="2034540" y="1888490"/>
                    <a:pt x="2045970" y="1889760"/>
                  </a:cubicBezTo>
                  <a:cubicBezTo>
                    <a:pt x="2045970" y="1889760"/>
                    <a:pt x="2047240" y="1889760"/>
                    <a:pt x="2047240" y="1891030"/>
                  </a:cubicBezTo>
                  <a:cubicBezTo>
                    <a:pt x="2049780" y="1898650"/>
                    <a:pt x="2057400" y="1898650"/>
                    <a:pt x="2063750" y="1899920"/>
                  </a:cubicBezTo>
                  <a:cubicBezTo>
                    <a:pt x="2067560" y="1899920"/>
                    <a:pt x="2071370" y="1901190"/>
                    <a:pt x="2073910" y="1902460"/>
                  </a:cubicBezTo>
                  <a:cubicBezTo>
                    <a:pt x="2081530" y="1906270"/>
                    <a:pt x="2089150" y="1911350"/>
                    <a:pt x="2098040" y="1913890"/>
                  </a:cubicBezTo>
                  <a:cubicBezTo>
                    <a:pt x="2109470" y="1917700"/>
                    <a:pt x="2120900" y="1920240"/>
                    <a:pt x="2129790" y="1926590"/>
                  </a:cubicBezTo>
                  <a:cubicBezTo>
                    <a:pt x="2131060" y="1926590"/>
                    <a:pt x="2132330" y="1926590"/>
                    <a:pt x="2132330" y="1927860"/>
                  </a:cubicBezTo>
                  <a:cubicBezTo>
                    <a:pt x="2136140" y="1930400"/>
                    <a:pt x="2142490" y="1931670"/>
                    <a:pt x="2145030" y="1935480"/>
                  </a:cubicBezTo>
                  <a:cubicBezTo>
                    <a:pt x="2148840" y="1943100"/>
                    <a:pt x="2159000" y="1941830"/>
                    <a:pt x="2164080" y="1948180"/>
                  </a:cubicBezTo>
                  <a:lnTo>
                    <a:pt x="2165350" y="1948180"/>
                  </a:lnTo>
                  <a:cubicBezTo>
                    <a:pt x="2170430" y="1948180"/>
                    <a:pt x="2175510" y="1949450"/>
                    <a:pt x="2181860" y="1949450"/>
                  </a:cubicBezTo>
                  <a:cubicBezTo>
                    <a:pt x="2184400" y="1948180"/>
                    <a:pt x="2188210" y="1945640"/>
                    <a:pt x="2190750" y="1945640"/>
                  </a:cubicBezTo>
                  <a:cubicBezTo>
                    <a:pt x="2202180" y="1949450"/>
                    <a:pt x="2213610" y="1949450"/>
                    <a:pt x="2221230" y="1939290"/>
                  </a:cubicBezTo>
                  <a:cubicBezTo>
                    <a:pt x="2222500" y="1938020"/>
                    <a:pt x="2225040" y="1938020"/>
                    <a:pt x="2227580" y="1938020"/>
                  </a:cubicBezTo>
                  <a:lnTo>
                    <a:pt x="2237740" y="1938020"/>
                  </a:lnTo>
                  <a:cubicBezTo>
                    <a:pt x="2249170" y="1935480"/>
                    <a:pt x="2259330" y="1932940"/>
                    <a:pt x="2270760" y="1931670"/>
                  </a:cubicBezTo>
                  <a:cubicBezTo>
                    <a:pt x="2275840" y="1930400"/>
                    <a:pt x="2282190" y="1932940"/>
                    <a:pt x="2287270" y="1934210"/>
                  </a:cubicBezTo>
                  <a:cubicBezTo>
                    <a:pt x="2292350" y="1935480"/>
                    <a:pt x="2297430" y="1935480"/>
                    <a:pt x="2302510" y="1935480"/>
                  </a:cubicBezTo>
                  <a:cubicBezTo>
                    <a:pt x="2308860" y="1935480"/>
                    <a:pt x="2313940" y="1932940"/>
                    <a:pt x="2320290" y="1932940"/>
                  </a:cubicBezTo>
                  <a:cubicBezTo>
                    <a:pt x="2325370" y="1931670"/>
                    <a:pt x="2331720" y="1931670"/>
                    <a:pt x="2336800" y="1930400"/>
                  </a:cubicBezTo>
                  <a:cubicBezTo>
                    <a:pt x="2348230" y="1927860"/>
                    <a:pt x="2358390" y="1925320"/>
                    <a:pt x="2369820" y="1924050"/>
                  </a:cubicBezTo>
                  <a:cubicBezTo>
                    <a:pt x="2377440" y="1880870"/>
                    <a:pt x="2376170" y="1830070"/>
                    <a:pt x="2376170" y="1778000"/>
                  </a:cubicBezTo>
                  <a:close/>
                </a:path>
              </a:pathLst>
            </a:custGeom>
            <a:solidFill>
              <a:srgbClr val="000000">
                <a:alpha val="0"/>
              </a:srgbClr>
            </a:solidFill>
            <a:ln w="12700">
              <a:solidFill>
                <a:srgbClr val="000000"/>
              </a:solidFill>
            </a:ln>
          </p:spPr>
          <p:txBody>
            <a:bodyPr/>
            <a:lstStyle/>
            <a:p>
              <a:endParaRPr lang="bg-BG" dirty="0">
                <a:solidFill>
                  <a:prstClr val="black"/>
                </a:solidFill>
              </a:endParaRPr>
            </a:p>
          </p:txBody>
        </p:sp>
      </p:grpSp>
      <p:pic>
        <p:nvPicPr>
          <p:cNvPr id="50" name="Picture 4">
            <a:extLst>
              <a:ext uri="{FF2B5EF4-FFF2-40B4-BE49-F238E27FC236}">
                <a16:creationId xmlns:a16="http://schemas.microsoft.com/office/drawing/2014/main" id="{C965AA75-3BA1-2263-D6C8-861D3A74FE0C}"/>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5014065" y="3410853"/>
            <a:ext cx="360770" cy="328382"/>
          </a:xfrm>
          <a:prstGeom prst="rect">
            <a:avLst/>
          </a:prstGeom>
        </p:spPr>
      </p:pic>
      <p:pic>
        <p:nvPicPr>
          <p:cNvPr id="51" name="Picture 4">
            <a:extLst>
              <a:ext uri="{FF2B5EF4-FFF2-40B4-BE49-F238E27FC236}">
                <a16:creationId xmlns:a16="http://schemas.microsoft.com/office/drawing/2014/main" id="{5A67B4C4-F612-3413-7BBD-4430132597C3}"/>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5068999" y="6024934"/>
            <a:ext cx="360770" cy="328382"/>
          </a:xfrm>
          <a:prstGeom prst="rect">
            <a:avLst/>
          </a:prstGeom>
        </p:spPr>
      </p:pic>
      <p:pic>
        <p:nvPicPr>
          <p:cNvPr id="53" name="Picture 11">
            <a:extLst>
              <a:ext uri="{FF2B5EF4-FFF2-40B4-BE49-F238E27FC236}">
                <a16:creationId xmlns:a16="http://schemas.microsoft.com/office/drawing/2014/main" id="{343CDE52-FF54-BF2B-48DE-86AC67892BAF}"/>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3794588" y="4596541"/>
            <a:ext cx="2078599" cy="1938992"/>
          </a:xfrm>
          <a:prstGeom prst="rect">
            <a:avLst/>
          </a:prstGeom>
        </p:spPr>
      </p:pic>
      <p:sp>
        <p:nvSpPr>
          <p:cNvPr id="7" name="TextBox 9">
            <a:extLst>
              <a:ext uri="{FF2B5EF4-FFF2-40B4-BE49-F238E27FC236}">
                <a16:creationId xmlns:a16="http://schemas.microsoft.com/office/drawing/2014/main" id="{0AD12F2D-E153-D0BF-BACA-7DB3EB2AD152}"/>
              </a:ext>
            </a:extLst>
          </p:cNvPr>
          <p:cNvSpPr txBox="1"/>
          <p:nvPr/>
        </p:nvSpPr>
        <p:spPr>
          <a:xfrm>
            <a:off x="2946349" y="770144"/>
            <a:ext cx="12395301" cy="1342483"/>
          </a:xfrm>
          <a:prstGeom prst="rect">
            <a:avLst/>
          </a:prstGeom>
        </p:spPr>
        <p:txBody>
          <a:bodyPr wrap="square" lIns="0" tIns="0" rIns="0" bIns="0" rtlCol="0" anchor="t">
            <a:spAutoFit/>
          </a:bodyPr>
          <a:lstStyle/>
          <a:p>
            <a:pPr algn="ctr">
              <a:lnSpc>
                <a:spcPts val="5449"/>
              </a:lnSpc>
            </a:pPr>
            <a:r>
              <a:rPr lang="bg-BG" sz="4400" b="1" dirty="0">
                <a:solidFill>
                  <a:srgbClr val="000000"/>
                </a:solidFill>
                <a:latin typeface="Georgia" panose="02040502050405020303" pitchFamily="18" charset="0"/>
              </a:rPr>
              <a:t>5</a:t>
            </a:r>
            <a:r>
              <a:rPr lang="ro-RO" sz="4400" b="1" dirty="0">
                <a:solidFill>
                  <a:srgbClr val="000000"/>
                </a:solidFill>
                <a:latin typeface="Georgia" panose="02040502050405020303" pitchFamily="18" charset="0"/>
              </a:rPr>
              <a:t>. Impactul social și antreprenoriatul social: realități și statistici</a:t>
            </a:r>
            <a:endParaRPr lang="en-US" sz="4400" b="1" dirty="0">
              <a:solidFill>
                <a:srgbClr val="000000"/>
              </a:solidFill>
              <a:latin typeface="Georgia" panose="02040502050405020303" pitchFamily="18" charset="0"/>
            </a:endParaRPr>
          </a:p>
        </p:txBody>
      </p:sp>
    </p:spTree>
    <p:extLst>
      <p:ext uri="{BB962C8B-B14F-4D97-AF65-F5344CB8AC3E}">
        <p14:creationId xmlns:p14="http://schemas.microsoft.com/office/powerpoint/2010/main" val="1032479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96164">
            <a:off x="-5974143" y="8370333"/>
            <a:ext cx="10675280" cy="1137869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36636">
            <a:off x="0" y="-2006961"/>
            <a:ext cx="3334026" cy="3588482"/>
          </a:xfrm>
          <a:prstGeom prst="rect">
            <a:avLst/>
          </a:prstGeom>
        </p:spPr>
      </p:pic>
      <p:pic>
        <p:nvPicPr>
          <p:cNvPr id="4" name="Picture 4"/>
          <p:cNvPicPr>
            <a:picLocks noChangeAspect="1"/>
          </p:cNvPicPr>
          <p:nvPr/>
        </p:nvPicPr>
        <p:blipFill>
          <a:blip r:embed="rId6"/>
          <a:srcRect/>
          <a:stretch>
            <a:fillRect/>
          </a:stretch>
        </p:blipFill>
        <p:spPr>
          <a:xfrm>
            <a:off x="16418708" y="0"/>
            <a:ext cx="1869292" cy="1869292"/>
          </a:xfrm>
          <a:prstGeom prst="rect">
            <a:avLst/>
          </a:prstGeom>
        </p:spPr>
      </p:pic>
      <p:pic>
        <p:nvPicPr>
          <p:cNvPr id="5" name="Picture 5"/>
          <p:cNvPicPr>
            <a:picLocks noChangeAspect="1"/>
          </p:cNvPicPr>
          <p:nvPr/>
        </p:nvPicPr>
        <p:blipFill>
          <a:blip r:embed="rId7"/>
          <a:srcRect/>
          <a:stretch>
            <a:fillRect/>
          </a:stretch>
        </p:blipFill>
        <p:spPr>
          <a:xfrm>
            <a:off x="7870030" y="9245916"/>
            <a:ext cx="3710720" cy="779251"/>
          </a:xfrm>
          <a:prstGeom prst="rect">
            <a:avLst/>
          </a:prstGeom>
        </p:spPr>
      </p:pic>
      <p:pic>
        <p:nvPicPr>
          <p:cNvPr id="6" name="Picture 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9614497">
            <a:off x="17215841" y="8047725"/>
            <a:ext cx="4352147" cy="4346443"/>
          </a:xfrm>
          <a:prstGeom prst="rect">
            <a:avLst/>
          </a:prstGeom>
        </p:spPr>
      </p:pic>
      <p:grpSp>
        <p:nvGrpSpPr>
          <p:cNvPr id="7" name="Group 7"/>
          <p:cNvGrpSpPr>
            <a:grpSpLocks noChangeAspect="1"/>
          </p:cNvGrpSpPr>
          <p:nvPr/>
        </p:nvGrpSpPr>
        <p:grpSpPr>
          <a:xfrm>
            <a:off x="128168" y="2243034"/>
            <a:ext cx="8334868" cy="6629345"/>
            <a:chOff x="0" y="0"/>
            <a:chExt cx="2374900" cy="2011680"/>
          </a:xfrm>
        </p:grpSpPr>
        <p:sp>
          <p:nvSpPr>
            <p:cNvPr id="8" name="Freeform 8"/>
            <p:cNvSpPr/>
            <p:nvPr/>
          </p:nvSpPr>
          <p:spPr>
            <a:xfrm>
              <a:off x="-2540" y="-2540"/>
              <a:ext cx="2377441" cy="2009140"/>
            </a:xfrm>
            <a:custGeom>
              <a:avLst/>
              <a:gdLst/>
              <a:ahLst/>
              <a:cxnLst/>
              <a:rect l="l" t="t" r="r" b="b"/>
              <a:pathLst>
                <a:path w="2377441" h="2009140">
                  <a:moveTo>
                    <a:pt x="2376170" y="1778000"/>
                  </a:moveTo>
                  <a:cubicBezTo>
                    <a:pt x="2374900" y="1276350"/>
                    <a:pt x="2359660" y="598170"/>
                    <a:pt x="2359660" y="97790"/>
                  </a:cubicBezTo>
                  <a:cubicBezTo>
                    <a:pt x="2359660" y="90170"/>
                    <a:pt x="2360930" y="82550"/>
                    <a:pt x="2360930" y="76200"/>
                  </a:cubicBezTo>
                  <a:cubicBezTo>
                    <a:pt x="2359660" y="74930"/>
                    <a:pt x="2358390" y="74930"/>
                    <a:pt x="2357120" y="73660"/>
                  </a:cubicBezTo>
                  <a:cubicBezTo>
                    <a:pt x="2357120" y="73660"/>
                    <a:pt x="2355850" y="74930"/>
                    <a:pt x="2355850" y="76200"/>
                  </a:cubicBezTo>
                  <a:cubicBezTo>
                    <a:pt x="2353310" y="82550"/>
                    <a:pt x="2348230" y="82550"/>
                    <a:pt x="2343150" y="82550"/>
                  </a:cubicBezTo>
                  <a:cubicBezTo>
                    <a:pt x="2336800" y="81280"/>
                    <a:pt x="2330450" y="74930"/>
                    <a:pt x="2322830" y="77470"/>
                  </a:cubicBezTo>
                  <a:cubicBezTo>
                    <a:pt x="2320290" y="78740"/>
                    <a:pt x="2315210" y="76200"/>
                    <a:pt x="2313940" y="73660"/>
                  </a:cubicBezTo>
                  <a:cubicBezTo>
                    <a:pt x="2310130" y="68580"/>
                    <a:pt x="2305050" y="68580"/>
                    <a:pt x="2299970" y="71120"/>
                  </a:cubicBezTo>
                  <a:cubicBezTo>
                    <a:pt x="2297430" y="72390"/>
                    <a:pt x="2294890" y="71120"/>
                    <a:pt x="2292350" y="71120"/>
                  </a:cubicBezTo>
                  <a:cubicBezTo>
                    <a:pt x="2288540" y="71120"/>
                    <a:pt x="2283460" y="69850"/>
                    <a:pt x="2279650" y="68580"/>
                  </a:cubicBezTo>
                  <a:cubicBezTo>
                    <a:pt x="2278380" y="68580"/>
                    <a:pt x="2275840" y="67310"/>
                    <a:pt x="2274570" y="67310"/>
                  </a:cubicBezTo>
                  <a:cubicBezTo>
                    <a:pt x="2270760" y="66040"/>
                    <a:pt x="2266950" y="62230"/>
                    <a:pt x="2263140" y="67310"/>
                  </a:cubicBezTo>
                  <a:cubicBezTo>
                    <a:pt x="2263140" y="67310"/>
                    <a:pt x="2260600" y="67310"/>
                    <a:pt x="2259330" y="66040"/>
                  </a:cubicBezTo>
                  <a:cubicBezTo>
                    <a:pt x="2258060" y="63500"/>
                    <a:pt x="2256790" y="59690"/>
                    <a:pt x="2255520" y="57150"/>
                  </a:cubicBezTo>
                  <a:cubicBezTo>
                    <a:pt x="2252980" y="53340"/>
                    <a:pt x="2252980" y="46990"/>
                    <a:pt x="2249170" y="44450"/>
                  </a:cubicBezTo>
                  <a:cubicBezTo>
                    <a:pt x="2246630" y="43180"/>
                    <a:pt x="2245360" y="41910"/>
                    <a:pt x="2244090" y="39370"/>
                  </a:cubicBezTo>
                  <a:cubicBezTo>
                    <a:pt x="2244090" y="38100"/>
                    <a:pt x="2241550" y="36830"/>
                    <a:pt x="2241550" y="35560"/>
                  </a:cubicBezTo>
                  <a:lnTo>
                    <a:pt x="2237740" y="31750"/>
                  </a:lnTo>
                  <a:cubicBezTo>
                    <a:pt x="2236470" y="29210"/>
                    <a:pt x="2235200" y="25400"/>
                    <a:pt x="2232660" y="24130"/>
                  </a:cubicBezTo>
                  <a:cubicBezTo>
                    <a:pt x="2227580" y="20320"/>
                    <a:pt x="2226310" y="15240"/>
                    <a:pt x="2228850" y="8890"/>
                  </a:cubicBezTo>
                  <a:cubicBezTo>
                    <a:pt x="2225040" y="7620"/>
                    <a:pt x="2222500" y="5080"/>
                    <a:pt x="2218690" y="5080"/>
                  </a:cubicBezTo>
                  <a:cubicBezTo>
                    <a:pt x="2203450" y="6350"/>
                    <a:pt x="2186940" y="8890"/>
                    <a:pt x="2171700" y="10160"/>
                  </a:cubicBezTo>
                  <a:cubicBezTo>
                    <a:pt x="2169160" y="10160"/>
                    <a:pt x="2165350" y="11430"/>
                    <a:pt x="2164080" y="12700"/>
                  </a:cubicBezTo>
                  <a:cubicBezTo>
                    <a:pt x="2153920" y="19050"/>
                    <a:pt x="2143760" y="13970"/>
                    <a:pt x="2133600" y="12700"/>
                  </a:cubicBezTo>
                  <a:cubicBezTo>
                    <a:pt x="2125980" y="12700"/>
                    <a:pt x="2118360" y="8890"/>
                    <a:pt x="2110740" y="7620"/>
                  </a:cubicBezTo>
                  <a:cubicBezTo>
                    <a:pt x="2101850" y="6350"/>
                    <a:pt x="2094230" y="7620"/>
                    <a:pt x="2085340" y="6350"/>
                  </a:cubicBezTo>
                  <a:cubicBezTo>
                    <a:pt x="2084070" y="6350"/>
                    <a:pt x="2082800" y="5080"/>
                    <a:pt x="2081530" y="3810"/>
                  </a:cubicBezTo>
                  <a:cubicBezTo>
                    <a:pt x="2078990" y="0"/>
                    <a:pt x="2073910" y="1270"/>
                    <a:pt x="2071370" y="2540"/>
                  </a:cubicBezTo>
                  <a:cubicBezTo>
                    <a:pt x="2067560" y="5080"/>
                    <a:pt x="2066290" y="8890"/>
                    <a:pt x="2063750" y="12700"/>
                  </a:cubicBezTo>
                  <a:cubicBezTo>
                    <a:pt x="2057400" y="13970"/>
                    <a:pt x="2048510" y="15240"/>
                    <a:pt x="2042160" y="19050"/>
                  </a:cubicBezTo>
                  <a:cubicBezTo>
                    <a:pt x="2037080" y="21590"/>
                    <a:pt x="2034540" y="22860"/>
                    <a:pt x="2030730" y="20320"/>
                  </a:cubicBezTo>
                  <a:lnTo>
                    <a:pt x="2029460" y="21590"/>
                  </a:lnTo>
                  <a:cubicBezTo>
                    <a:pt x="2032000" y="24130"/>
                    <a:pt x="2033270" y="27940"/>
                    <a:pt x="2035810" y="30480"/>
                  </a:cubicBezTo>
                  <a:cubicBezTo>
                    <a:pt x="2032000" y="31750"/>
                    <a:pt x="2026920" y="34290"/>
                    <a:pt x="2024380" y="33020"/>
                  </a:cubicBezTo>
                  <a:cubicBezTo>
                    <a:pt x="2018030" y="31750"/>
                    <a:pt x="2015490" y="34290"/>
                    <a:pt x="2010410" y="36830"/>
                  </a:cubicBezTo>
                  <a:cubicBezTo>
                    <a:pt x="2005330" y="40640"/>
                    <a:pt x="1998980" y="43180"/>
                    <a:pt x="1993900" y="45720"/>
                  </a:cubicBezTo>
                  <a:cubicBezTo>
                    <a:pt x="1992630" y="45720"/>
                    <a:pt x="1991360" y="45720"/>
                    <a:pt x="1990090" y="44450"/>
                  </a:cubicBezTo>
                  <a:cubicBezTo>
                    <a:pt x="1988820" y="44450"/>
                    <a:pt x="1987550" y="43180"/>
                    <a:pt x="1987550" y="43180"/>
                  </a:cubicBezTo>
                  <a:cubicBezTo>
                    <a:pt x="1981200" y="45720"/>
                    <a:pt x="1974850" y="48260"/>
                    <a:pt x="1968500" y="45720"/>
                  </a:cubicBezTo>
                  <a:cubicBezTo>
                    <a:pt x="1967230" y="45720"/>
                    <a:pt x="1967230" y="46990"/>
                    <a:pt x="1965960" y="46990"/>
                  </a:cubicBezTo>
                  <a:cubicBezTo>
                    <a:pt x="1958340" y="49530"/>
                    <a:pt x="1953260" y="58420"/>
                    <a:pt x="1943100" y="58420"/>
                  </a:cubicBezTo>
                  <a:cubicBezTo>
                    <a:pt x="1935480" y="58420"/>
                    <a:pt x="1927860" y="64770"/>
                    <a:pt x="1920240" y="64770"/>
                  </a:cubicBezTo>
                  <a:cubicBezTo>
                    <a:pt x="1911350" y="66040"/>
                    <a:pt x="1903730" y="68580"/>
                    <a:pt x="1896110" y="72390"/>
                  </a:cubicBezTo>
                  <a:cubicBezTo>
                    <a:pt x="1893570" y="73660"/>
                    <a:pt x="1891030" y="73660"/>
                    <a:pt x="1889760" y="73660"/>
                  </a:cubicBezTo>
                  <a:cubicBezTo>
                    <a:pt x="1883410" y="71120"/>
                    <a:pt x="1879600" y="74930"/>
                    <a:pt x="1877060" y="78740"/>
                  </a:cubicBezTo>
                  <a:cubicBezTo>
                    <a:pt x="1870710" y="87630"/>
                    <a:pt x="1860550" y="90170"/>
                    <a:pt x="1851660" y="92710"/>
                  </a:cubicBezTo>
                  <a:cubicBezTo>
                    <a:pt x="1840230" y="95250"/>
                    <a:pt x="1828800" y="96520"/>
                    <a:pt x="1817370" y="97790"/>
                  </a:cubicBezTo>
                  <a:cubicBezTo>
                    <a:pt x="1816100" y="97790"/>
                    <a:pt x="1814830" y="101600"/>
                    <a:pt x="1812290" y="102870"/>
                  </a:cubicBezTo>
                  <a:cubicBezTo>
                    <a:pt x="1811020" y="102870"/>
                    <a:pt x="1809750" y="101600"/>
                    <a:pt x="1809750" y="101600"/>
                  </a:cubicBezTo>
                  <a:cubicBezTo>
                    <a:pt x="1803400" y="109220"/>
                    <a:pt x="1799590" y="120650"/>
                    <a:pt x="1786890" y="119380"/>
                  </a:cubicBezTo>
                  <a:lnTo>
                    <a:pt x="1785620" y="119380"/>
                  </a:lnTo>
                  <a:cubicBezTo>
                    <a:pt x="1775460" y="125730"/>
                    <a:pt x="1765300" y="123190"/>
                    <a:pt x="1756410" y="120650"/>
                  </a:cubicBezTo>
                  <a:cubicBezTo>
                    <a:pt x="1753870" y="120650"/>
                    <a:pt x="1750060" y="118110"/>
                    <a:pt x="1748790" y="115570"/>
                  </a:cubicBezTo>
                  <a:cubicBezTo>
                    <a:pt x="1744980" y="107950"/>
                    <a:pt x="1734820" y="105410"/>
                    <a:pt x="1727200" y="107950"/>
                  </a:cubicBezTo>
                  <a:cubicBezTo>
                    <a:pt x="1720850" y="110490"/>
                    <a:pt x="1714500" y="111760"/>
                    <a:pt x="1708150" y="114300"/>
                  </a:cubicBezTo>
                  <a:cubicBezTo>
                    <a:pt x="1697990" y="116840"/>
                    <a:pt x="1689100" y="118110"/>
                    <a:pt x="1678940" y="113030"/>
                  </a:cubicBezTo>
                  <a:cubicBezTo>
                    <a:pt x="1668780" y="107950"/>
                    <a:pt x="1661160" y="111760"/>
                    <a:pt x="1656080" y="123190"/>
                  </a:cubicBezTo>
                  <a:cubicBezTo>
                    <a:pt x="1652270" y="130810"/>
                    <a:pt x="1642109" y="132080"/>
                    <a:pt x="1635759" y="125730"/>
                  </a:cubicBezTo>
                  <a:cubicBezTo>
                    <a:pt x="1631949" y="121920"/>
                    <a:pt x="1629409" y="123190"/>
                    <a:pt x="1625599" y="125730"/>
                  </a:cubicBezTo>
                  <a:lnTo>
                    <a:pt x="1617979" y="133350"/>
                  </a:lnTo>
                  <a:cubicBezTo>
                    <a:pt x="1616709" y="134620"/>
                    <a:pt x="1614169" y="134620"/>
                    <a:pt x="1612899" y="134620"/>
                  </a:cubicBezTo>
                  <a:lnTo>
                    <a:pt x="1605279" y="134620"/>
                  </a:lnTo>
                  <a:cubicBezTo>
                    <a:pt x="1600199" y="134620"/>
                    <a:pt x="1595119" y="133350"/>
                    <a:pt x="1590040" y="132080"/>
                  </a:cubicBezTo>
                  <a:cubicBezTo>
                    <a:pt x="1583690" y="130810"/>
                    <a:pt x="1578609" y="127000"/>
                    <a:pt x="1572259" y="125730"/>
                  </a:cubicBezTo>
                  <a:cubicBezTo>
                    <a:pt x="1562099" y="124460"/>
                    <a:pt x="1559559" y="115570"/>
                    <a:pt x="1555749" y="109220"/>
                  </a:cubicBezTo>
                  <a:cubicBezTo>
                    <a:pt x="1553209" y="105410"/>
                    <a:pt x="1548129" y="100330"/>
                    <a:pt x="1543049" y="101600"/>
                  </a:cubicBezTo>
                  <a:cubicBezTo>
                    <a:pt x="1537969" y="104140"/>
                    <a:pt x="1532889" y="101600"/>
                    <a:pt x="1529079" y="100330"/>
                  </a:cubicBezTo>
                  <a:cubicBezTo>
                    <a:pt x="1527809" y="100330"/>
                    <a:pt x="1525269" y="99060"/>
                    <a:pt x="1523999" y="99060"/>
                  </a:cubicBezTo>
                  <a:cubicBezTo>
                    <a:pt x="1515109" y="96520"/>
                    <a:pt x="1508759" y="101600"/>
                    <a:pt x="1502409" y="107950"/>
                  </a:cubicBezTo>
                  <a:lnTo>
                    <a:pt x="1497329" y="113030"/>
                  </a:lnTo>
                  <a:cubicBezTo>
                    <a:pt x="1496059" y="114300"/>
                    <a:pt x="1496059" y="116840"/>
                    <a:pt x="1494790" y="118110"/>
                  </a:cubicBezTo>
                  <a:cubicBezTo>
                    <a:pt x="1487170" y="124460"/>
                    <a:pt x="1479550" y="121920"/>
                    <a:pt x="1470659" y="118110"/>
                  </a:cubicBezTo>
                  <a:cubicBezTo>
                    <a:pt x="1463040" y="114300"/>
                    <a:pt x="1454149" y="118110"/>
                    <a:pt x="1451609" y="125730"/>
                  </a:cubicBezTo>
                  <a:cubicBezTo>
                    <a:pt x="1450340" y="130810"/>
                    <a:pt x="1449070" y="134620"/>
                    <a:pt x="1442720" y="137160"/>
                  </a:cubicBezTo>
                  <a:cubicBezTo>
                    <a:pt x="1436370" y="140970"/>
                    <a:pt x="1428750" y="143510"/>
                    <a:pt x="1427480" y="152400"/>
                  </a:cubicBezTo>
                  <a:cubicBezTo>
                    <a:pt x="1427480" y="153670"/>
                    <a:pt x="1426210" y="154940"/>
                    <a:pt x="1424940" y="154940"/>
                  </a:cubicBezTo>
                  <a:cubicBezTo>
                    <a:pt x="1421130" y="156210"/>
                    <a:pt x="1418590" y="157480"/>
                    <a:pt x="1414780" y="158750"/>
                  </a:cubicBezTo>
                  <a:lnTo>
                    <a:pt x="1403350" y="158750"/>
                  </a:lnTo>
                  <a:cubicBezTo>
                    <a:pt x="1395730" y="157480"/>
                    <a:pt x="1388110" y="154940"/>
                    <a:pt x="1380490" y="153670"/>
                  </a:cubicBezTo>
                  <a:cubicBezTo>
                    <a:pt x="1371600" y="152400"/>
                    <a:pt x="1363979" y="157480"/>
                    <a:pt x="1355090" y="158750"/>
                  </a:cubicBezTo>
                  <a:lnTo>
                    <a:pt x="1353820" y="160020"/>
                  </a:lnTo>
                  <a:cubicBezTo>
                    <a:pt x="1351280" y="163830"/>
                    <a:pt x="1347470" y="162560"/>
                    <a:pt x="1344930" y="160020"/>
                  </a:cubicBezTo>
                  <a:cubicBezTo>
                    <a:pt x="1339850" y="154940"/>
                    <a:pt x="1330960" y="153670"/>
                    <a:pt x="1324610" y="156210"/>
                  </a:cubicBezTo>
                  <a:cubicBezTo>
                    <a:pt x="1316990" y="160020"/>
                    <a:pt x="1309370" y="162560"/>
                    <a:pt x="1301750" y="165100"/>
                  </a:cubicBezTo>
                  <a:cubicBezTo>
                    <a:pt x="1299210" y="165100"/>
                    <a:pt x="1296670" y="163830"/>
                    <a:pt x="1295400" y="163830"/>
                  </a:cubicBezTo>
                  <a:cubicBezTo>
                    <a:pt x="1292860" y="163830"/>
                    <a:pt x="1289050" y="162560"/>
                    <a:pt x="1287780" y="163830"/>
                  </a:cubicBezTo>
                  <a:cubicBezTo>
                    <a:pt x="1277620" y="171450"/>
                    <a:pt x="1267460" y="168910"/>
                    <a:pt x="1258570" y="163830"/>
                  </a:cubicBezTo>
                  <a:cubicBezTo>
                    <a:pt x="1253490" y="161290"/>
                    <a:pt x="1245870" y="158750"/>
                    <a:pt x="1243330" y="151130"/>
                  </a:cubicBezTo>
                  <a:cubicBezTo>
                    <a:pt x="1242060" y="146050"/>
                    <a:pt x="1236980" y="140970"/>
                    <a:pt x="1233170" y="137160"/>
                  </a:cubicBezTo>
                  <a:cubicBezTo>
                    <a:pt x="1226820" y="130810"/>
                    <a:pt x="1220470" y="121920"/>
                    <a:pt x="1209040" y="121920"/>
                  </a:cubicBezTo>
                  <a:cubicBezTo>
                    <a:pt x="1206500" y="121920"/>
                    <a:pt x="1203959" y="116840"/>
                    <a:pt x="1202690" y="118110"/>
                  </a:cubicBezTo>
                  <a:cubicBezTo>
                    <a:pt x="1197609" y="119380"/>
                    <a:pt x="1197609" y="116840"/>
                    <a:pt x="1195070" y="114300"/>
                  </a:cubicBezTo>
                  <a:cubicBezTo>
                    <a:pt x="1192530" y="111760"/>
                    <a:pt x="1188720" y="109220"/>
                    <a:pt x="1186180" y="105410"/>
                  </a:cubicBezTo>
                  <a:cubicBezTo>
                    <a:pt x="1182370" y="100330"/>
                    <a:pt x="1178560" y="93980"/>
                    <a:pt x="1174750" y="88900"/>
                  </a:cubicBezTo>
                  <a:cubicBezTo>
                    <a:pt x="1170940" y="83820"/>
                    <a:pt x="1168400" y="77470"/>
                    <a:pt x="1164590" y="72390"/>
                  </a:cubicBezTo>
                  <a:cubicBezTo>
                    <a:pt x="1163320" y="71120"/>
                    <a:pt x="1159509" y="69850"/>
                    <a:pt x="1158240" y="71120"/>
                  </a:cubicBezTo>
                  <a:lnTo>
                    <a:pt x="1143000" y="78740"/>
                  </a:lnTo>
                  <a:cubicBezTo>
                    <a:pt x="1140460" y="80010"/>
                    <a:pt x="1139190" y="82550"/>
                    <a:pt x="1137920" y="85090"/>
                  </a:cubicBezTo>
                  <a:lnTo>
                    <a:pt x="1136650" y="83820"/>
                  </a:lnTo>
                  <a:cubicBezTo>
                    <a:pt x="1137920" y="80010"/>
                    <a:pt x="1139190" y="76200"/>
                    <a:pt x="1140460" y="74930"/>
                  </a:cubicBezTo>
                  <a:lnTo>
                    <a:pt x="1125220" y="71120"/>
                  </a:lnTo>
                  <a:cubicBezTo>
                    <a:pt x="1121410" y="69850"/>
                    <a:pt x="1115060" y="69850"/>
                    <a:pt x="1112520" y="69850"/>
                  </a:cubicBezTo>
                  <a:lnTo>
                    <a:pt x="1092200" y="69850"/>
                  </a:lnTo>
                  <a:cubicBezTo>
                    <a:pt x="1084580" y="69850"/>
                    <a:pt x="1078230" y="68580"/>
                    <a:pt x="1070610" y="69850"/>
                  </a:cubicBezTo>
                  <a:cubicBezTo>
                    <a:pt x="1065530" y="71120"/>
                    <a:pt x="1061720" y="68580"/>
                    <a:pt x="1057910" y="66040"/>
                  </a:cubicBezTo>
                  <a:cubicBezTo>
                    <a:pt x="1047750" y="58420"/>
                    <a:pt x="1037590" y="49530"/>
                    <a:pt x="1023620" y="53340"/>
                  </a:cubicBezTo>
                  <a:cubicBezTo>
                    <a:pt x="1022350" y="53340"/>
                    <a:pt x="1019810" y="52070"/>
                    <a:pt x="1018540" y="50800"/>
                  </a:cubicBezTo>
                  <a:cubicBezTo>
                    <a:pt x="1014730" y="49530"/>
                    <a:pt x="1012190" y="46990"/>
                    <a:pt x="1007110" y="44450"/>
                  </a:cubicBezTo>
                  <a:cubicBezTo>
                    <a:pt x="1007110" y="48260"/>
                    <a:pt x="1007110" y="49530"/>
                    <a:pt x="1008380" y="52070"/>
                  </a:cubicBezTo>
                  <a:cubicBezTo>
                    <a:pt x="1005840" y="54610"/>
                    <a:pt x="1004570" y="53340"/>
                    <a:pt x="1003300" y="52070"/>
                  </a:cubicBezTo>
                  <a:cubicBezTo>
                    <a:pt x="1002030" y="53340"/>
                    <a:pt x="1000760" y="55880"/>
                    <a:pt x="999490" y="55880"/>
                  </a:cubicBezTo>
                  <a:cubicBezTo>
                    <a:pt x="993140" y="58420"/>
                    <a:pt x="986790" y="59690"/>
                    <a:pt x="980440" y="62230"/>
                  </a:cubicBezTo>
                  <a:cubicBezTo>
                    <a:pt x="977900" y="63500"/>
                    <a:pt x="975360" y="64770"/>
                    <a:pt x="974090" y="66040"/>
                  </a:cubicBezTo>
                  <a:cubicBezTo>
                    <a:pt x="969010" y="69850"/>
                    <a:pt x="965200" y="76200"/>
                    <a:pt x="956310" y="74930"/>
                  </a:cubicBezTo>
                  <a:cubicBezTo>
                    <a:pt x="955040" y="74930"/>
                    <a:pt x="952500" y="77470"/>
                    <a:pt x="949960" y="77470"/>
                  </a:cubicBezTo>
                  <a:cubicBezTo>
                    <a:pt x="947420" y="78740"/>
                    <a:pt x="943610" y="78740"/>
                    <a:pt x="941070" y="80010"/>
                  </a:cubicBezTo>
                  <a:lnTo>
                    <a:pt x="938530" y="80010"/>
                  </a:lnTo>
                  <a:cubicBezTo>
                    <a:pt x="930910" y="82550"/>
                    <a:pt x="924560" y="85090"/>
                    <a:pt x="916940" y="86360"/>
                  </a:cubicBezTo>
                  <a:lnTo>
                    <a:pt x="911860" y="86360"/>
                  </a:lnTo>
                  <a:cubicBezTo>
                    <a:pt x="905510" y="86360"/>
                    <a:pt x="900430" y="85090"/>
                    <a:pt x="894080" y="85090"/>
                  </a:cubicBezTo>
                  <a:cubicBezTo>
                    <a:pt x="887730" y="85090"/>
                    <a:pt x="881380" y="87630"/>
                    <a:pt x="875030" y="87630"/>
                  </a:cubicBezTo>
                  <a:cubicBezTo>
                    <a:pt x="867410" y="87630"/>
                    <a:pt x="858520" y="87630"/>
                    <a:pt x="852170" y="82550"/>
                  </a:cubicBezTo>
                  <a:cubicBezTo>
                    <a:pt x="850900" y="81280"/>
                    <a:pt x="847090" y="81280"/>
                    <a:pt x="844550" y="82550"/>
                  </a:cubicBezTo>
                  <a:cubicBezTo>
                    <a:pt x="835660" y="83820"/>
                    <a:pt x="826770" y="85090"/>
                    <a:pt x="819150" y="87630"/>
                  </a:cubicBezTo>
                  <a:cubicBezTo>
                    <a:pt x="811530" y="90170"/>
                    <a:pt x="807720" y="87630"/>
                    <a:pt x="805180" y="81280"/>
                  </a:cubicBezTo>
                  <a:cubicBezTo>
                    <a:pt x="803910" y="78740"/>
                    <a:pt x="801370" y="76200"/>
                    <a:pt x="798830" y="73660"/>
                  </a:cubicBezTo>
                  <a:cubicBezTo>
                    <a:pt x="795020" y="71120"/>
                    <a:pt x="791210" y="67310"/>
                    <a:pt x="787400" y="67310"/>
                  </a:cubicBezTo>
                  <a:cubicBezTo>
                    <a:pt x="778510" y="67310"/>
                    <a:pt x="773430" y="62230"/>
                    <a:pt x="767080" y="58420"/>
                  </a:cubicBezTo>
                  <a:cubicBezTo>
                    <a:pt x="756920" y="52070"/>
                    <a:pt x="748030" y="44450"/>
                    <a:pt x="735330" y="45720"/>
                  </a:cubicBezTo>
                  <a:lnTo>
                    <a:pt x="735330" y="39370"/>
                  </a:lnTo>
                  <a:cubicBezTo>
                    <a:pt x="737870" y="39370"/>
                    <a:pt x="740410" y="39370"/>
                    <a:pt x="742950" y="38100"/>
                  </a:cubicBezTo>
                  <a:cubicBezTo>
                    <a:pt x="739140" y="35560"/>
                    <a:pt x="739140" y="31750"/>
                    <a:pt x="736600" y="29210"/>
                  </a:cubicBezTo>
                  <a:cubicBezTo>
                    <a:pt x="731520" y="25400"/>
                    <a:pt x="726440" y="24130"/>
                    <a:pt x="721360" y="21590"/>
                  </a:cubicBezTo>
                  <a:cubicBezTo>
                    <a:pt x="717550" y="20320"/>
                    <a:pt x="712470" y="20320"/>
                    <a:pt x="715010" y="26670"/>
                  </a:cubicBezTo>
                  <a:cubicBezTo>
                    <a:pt x="708660" y="27940"/>
                    <a:pt x="703580" y="27940"/>
                    <a:pt x="701040" y="30480"/>
                  </a:cubicBezTo>
                  <a:cubicBezTo>
                    <a:pt x="695960" y="34290"/>
                    <a:pt x="690880" y="31750"/>
                    <a:pt x="687070" y="29210"/>
                  </a:cubicBezTo>
                  <a:cubicBezTo>
                    <a:pt x="684530" y="27940"/>
                    <a:pt x="681990" y="26670"/>
                    <a:pt x="679450" y="27940"/>
                  </a:cubicBezTo>
                  <a:cubicBezTo>
                    <a:pt x="664210" y="35560"/>
                    <a:pt x="648970" y="31750"/>
                    <a:pt x="633730" y="31750"/>
                  </a:cubicBezTo>
                  <a:cubicBezTo>
                    <a:pt x="631190" y="31750"/>
                    <a:pt x="628650" y="30480"/>
                    <a:pt x="624840" y="30480"/>
                  </a:cubicBezTo>
                  <a:cubicBezTo>
                    <a:pt x="619760" y="29210"/>
                    <a:pt x="615950" y="26670"/>
                    <a:pt x="610870" y="25400"/>
                  </a:cubicBezTo>
                  <a:cubicBezTo>
                    <a:pt x="605790" y="24130"/>
                    <a:pt x="599440" y="22860"/>
                    <a:pt x="594360" y="21590"/>
                  </a:cubicBezTo>
                  <a:lnTo>
                    <a:pt x="590550" y="21590"/>
                  </a:lnTo>
                  <a:cubicBezTo>
                    <a:pt x="581660" y="21590"/>
                    <a:pt x="572770" y="22860"/>
                    <a:pt x="565150" y="22860"/>
                  </a:cubicBezTo>
                  <a:cubicBezTo>
                    <a:pt x="558800" y="22860"/>
                    <a:pt x="552450" y="20320"/>
                    <a:pt x="544830" y="19050"/>
                  </a:cubicBezTo>
                  <a:cubicBezTo>
                    <a:pt x="543560" y="8890"/>
                    <a:pt x="533400" y="11430"/>
                    <a:pt x="527050" y="6350"/>
                  </a:cubicBezTo>
                  <a:cubicBezTo>
                    <a:pt x="525780" y="5080"/>
                    <a:pt x="523240" y="6350"/>
                    <a:pt x="521970" y="6350"/>
                  </a:cubicBezTo>
                  <a:cubicBezTo>
                    <a:pt x="514350" y="5080"/>
                    <a:pt x="509270" y="8890"/>
                    <a:pt x="506730" y="15240"/>
                  </a:cubicBezTo>
                  <a:cubicBezTo>
                    <a:pt x="502920" y="21590"/>
                    <a:pt x="492760" y="24130"/>
                    <a:pt x="496570" y="34290"/>
                  </a:cubicBezTo>
                  <a:cubicBezTo>
                    <a:pt x="497840" y="35560"/>
                    <a:pt x="500380" y="36830"/>
                    <a:pt x="501650" y="39370"/>
                  </a:cubicBezTo>
                  <a:cubicBezTo>
                    <a:pt x="501650" y="43180"/>
                    <a:pt x="500380" y="45720"/>
                    <a:pt x="496570" y="44450"/>
                  </a:cubicBezTo>
                  <a:cubicBezTo>
                    <a:pt x="495300" y="44450"/>
                    <a:pt x="494030" y="46990"/>
                    <a:pt x="492760" y="48260"/>
                  </a:cubicBezTo>
                  <a:cubicBezTo>
                    <a:pt x="491490" y="49530"/>
                    <a:pt x="491490" y="52070"/>
                    <a:pt x="490220" y="52070"/>
                  </a:cubicBezTo>
                  <a:cubicBezTo>
                    <a:pt x="482600" y="54610"/>
                    <a:pt x="477520" y="60960"/>
                    <a:pt x="468630" y="59690"/>
                  </a:cubicBezTo>
                  <a:lnTo>
                    <a:pt x="466090" y="59690"/>
                  </a:lnTo>
                  <a:cubicBezTo>
                    <a:pt x="458470" y="66040"/>
                    <a:pt x="450850" y="64770"/>
                    <a:pt x="441960" y="63500"/>
                  </a:cubicBezTo>
                  <a:cubicBezTo>
                    <a:pt x="438150" y="62230"/>
                    <a:pt x="433070" y="63500"/>
                    <a:pt x="427990" y="63500"/>
                  </a:cubicBezTo>
                  <a:cubicBezTo>
                    <a:pt x="424180" y="63500"/>
                    <a:pt x="420370" y="63500"/>
                    <a:pt x="416560" y="60960"/>
                  </a:cubicBezTo>
                  <a:cubicBezTo>
                    <a:pt x="411480" y="58420"/>
                    <a:pt x="406400" y="54610"/>
                    <a:pt x="401320" y="52070"/>
                  </a:cubicBezTo>
                  <a:cubicBezTo>
                    <a:pt x="396240" y="49530"/>
                    <a:pt x="389890" y="49530"/>
                    <a:pt x="389890" y="40640"/>
                  </a:cubicBezTo>
                  <a:cubicBezTo>
                    <a:pt x="389890" y="39370"/>
                    <a:pt x="387350" y="38100"/>
                    <a:pt x="387350" y="36830"/>
                  </a:cubicBezTo>
                  <a:cubicBezTo>
                    <a:pt x="378460" y="44450"/>
                    <a:pt x="370840" y="50800"/>
                    <a:pt x="363220" y="57150"/>
                  </a:cubicBezTo>
                  <a:cubicBezTo>
                    <a:pt x="359410" y="60960"/>
                    <a:pt x="354330" y="66040"/>
                    <a:pt x="356870" y="72390"/>
                  </a:cubicBezTo>
                  <a:cubicBezTo>
                    <a:pt x="356870" y="73660"/>
                    <a:pt x="355600" y="74930"/>
                    <a:pt x="355600" y="76200"/>
                  </a:cubicBezTo>
                  <a:cubicBezTo>
                    <a:pt x="354330" y="78740"/>
                    <a:pt x="353060" y="81280"/>
                    <a:pt x="350520" y="82550"/>
                  </a:cubicBezTo>
                  <a:cubicBezTo>
                    <a:pt x="347980" y="86360"/>
                    <a:pt x="345440" y="90170"/>
                    <a:pt x="342900" y="95250"/>
                  </a:cubicBezTo>
                  <a:lnTo>
                    <a:pt x="335280" y="102870"/>
                  </a:lnTo>
                  <a:cubicBezTo>
                    <a:pt x="332740" y="106680"/>
                    <a:pt x="330200" y="110490"/>
                    <a:pt x="326390" y="113030"/>
                  </a:cubicBezTo>
                  <a:cubicBezTo>
                    <a:pt x="317500" y="120650"/>
                    <a:pt x="308610" y="128270"/>
                    <a:pt x="298450" y="135890"/>
                  </a:cubicBezTo>
                  <a:cubicBezTo>
                    <a:pt x="293370" y="140970"/>
                    <a:pt x="287020" y="144780"/>
                    <a:pt x="281940" y="149860"/>
                  </a:cubicBezTo>
                  <a:cubicBezTo>
                    <a:pt x="273050" y="157480"/>
                    <a:pt x="262890" y="163830"/>
                    <a:pt x="257810" y="175260"/>
                  </a:cubicBezTo>
                  <a:cubicBezTo>
                    <a:pt x="257810" y="176530"/>
                    <a:pt x="255270" y="177800"/>
                    <a:pt x="254000" y="179070"/>
                  </a:cubicBezTo>
                  <a:cubicBezTo>
                    <a:pt x="247650" y="184150"/>
                    <a:pt x="237490" y="184150"/>
                    <a:pt x="237490" y="194310"/>
                  </a:cubicBezTo>
                  <a:cubicBezTo>
                    <a:pt x="227330" y="194310"/>
                    <a:pt x="222250" y="201930"/>
                    <a:pt x="217170" y="208280"/>
                  </a:cubicBezTo>
                  <a:cubicBezTo>
                    <a:pt x="213360" y="213360"/>
                    <a:pt x="209550" y="219710"/>
                    <a:pt x="204470" y="223520"/>
                  </a:cubicBezTo>
                  <a:cubicBezTo>
                    <a:pt x="199390" y="226060"/>
                    <a:pt x="193040" y="224790"/>
                    <a:pt x="186690" y="224790"/>
                  </a:cubicBezTo>
                  <a:cubicBezTo>
                    <a:pt x="184150" y="224790"/>
                    <a:pt x="181610" y="224790"/>
                    <a:pt x="181610" y="226060"/>
                  </a:cubicBezTo>
                  <a:cubicBezTo>
                    <a:pt x="176530" y="231140"/>
                    <a:pt x="170180" y="234950"/>
                    <a:pt x="166370" y="241300"/>
                  </a:cubicBezTo>
                  <a:cubicBezTo>
                    <a:pt x="162560" y="247650"/>
                    <a:pt x="158750" y="251460"/>
                    <a:pt x="152400" y="252730"/>
                  </a:cubicBezTo>
                  <a:cubicBezTo>
                    <a:pt x="146050" y="254000"/>
                    <a:pt x="139700" y="260350"/>
                    <a:pt x="130810" y="256540"/>
                  </a:cubicBezTo>
                  <a:cubicBezTo>
                    <a:pt x="123190" y="254000"/>
                    <a:pt x="114300" y="256540"/>
                    <a:pt x="109220" y="251460"/>
                  </a:cubicBezTo>
                  <a:cubicBezTo>
                    <a:pt x="99060" y="252730"/>
                    <a:pt x="91440" y="255270"/>
                    <a:pt x="82550" y="256540"/>
                  </a:cubicBezTo>
                  <a:cubicBezTo>
                    <a:pt x="72390" y="259080"/>
                    <a:pt x="60960" y="257810"/>
                    <a:pt x="52070" y="265430"/>
                  </a:cubicBezTo>
                  <a:cubicBezTo>
                    <a:pt x="44450" y="271780"/>
                    <a:pt x="38100" y="278130"/>
                    <a:pt x="26670" y="276860"/>
                  </a:cubicBezTo>
                  <a:cubicBezTo>
                    <a:pt x="27940" y="284480"/>
                    <a:pt x="29210" y="290830"/>
                    <a:pt x="30480" y="298450"/>
                  </a:cubicBezTo>
                  <a:cubicBezTo>
                    <a:pt x="33020" y="318770"/>
                    <a:pt x="35560" y="339090"/>
                    <a:pt x="36830" y="359410"/>
                  </a:cubicBezTo>
                  <a:cubicBezTo>
                    <a:pt x="40640" y="384810"/>
                    <a:pt x="41910" y="408940"/>
                    <a:pt x="39370" y="433070"/>
                  </a:cubicBezTo>
                  <a:cubicBezTo>
                    <a:pt x="36830" y="467360"/>
                    <a:pt x="25400" y="1640840"/>
                    <a:pt x="13970" y="1672590"/>
                  </a:cubicBezTo>
                  <a:lnTo>
                    <a:pt x="2540" y="1699260"/>
                  </a:lnTo>
                  <a:cubicBezTo>
                    <a:pt x="0" y="1705610"/>
                    <a:pt x="3810" y="1709420"/>
                    <a:pt x="10160" y="1710690"/>
                  </a:cubicBezTo>
                  <a:cubicBezTo>
                    <a:pt x="17780" y="1711960"/>
                    <a:pt x="20320" y="1717040"/>
                    <a:pt x="22860" y="1723390"/>
                  </a:cubicBezTo>
                  <a:cubicBezTo>
                    <a:pt x="25400" y="1733550"/>
                    <a:pt x="21590" y="1743710"/>
                    <a:pt x="26670" y="1753870"/>
                  </a:cubicBezTo>
                  <a:cubicBezTo>
                    <a:pt x="29210" y="1758950"/>
                    <a:pt x="26670" y="1767840"/>
                    <a:pt x="25400" y="1775460"/>
                  </a:cubicBezTo>
                  <a:cubicBezTo>
                    <a:pt x="24130" y="1785620"/>
                    <a:pt x="26670" y="1795780"/>
                    <a:pt x="30480" y="1804670"/>
                  </a:cubicBezTo>
                  <a:cubicBezTo>
                    <a:pt x="39370" y="1819910"/>
                    <a:pt x="40640" y="1837690"/>
                    <a:pt x="40640" y="1854200"/>
                  </a:cubicBezTo>
                  <a:cubicBezTo>
                    <a:pt x="40640" y="1858010"/>
                    <a:pt x="41910" y="1861820"/>
                    <a:pt x="43180" y="1864360"/>
                  </a:cubicBezTo>
                  <a:cubicBezTo>
                    <a:pt x="45720" y="1866900"/>
                    <a:pt x="50800" y="1869440"/>
                    <a:pt x="55880" y="1870710"/>
                  </a:cubicBezTo>
                  <a:lnTo>
                    <a:pt x="86360" y="1885950"/>
                  </a:lnTo>
                  <a:cubicBezTo>
                    <a:pt x="100330" y="1893570"/>
                    <a:pt x="111760" y="1892300"/>
                    <a:pt x="124460" y="1883410"/>
                  </a:cubicBezTo>
                  <a:cubicBezTo>
                    <a:pt x="125730" y="1882140"/>
                    <a:pt x="129540" y="1880870"/>
                    <a:pt x="130810" y="1880870"/>
                  </a:cubicBezTo>
                  <a:cubicBezTo>
                    <a:pt x="139700" y="1882140"/>
                    <a:pt x="148590" y="1882140"/>
                    <a:pt x="156210" y="1889760"/>
                  </a:cubicBezTo>
                  <a:cubicBezTo>
                    <a:pt x="165100" y="1897380"/>
                    <a:pt x="177800" y="1902460"/>
                    <a:pt x="187960" y="1908810"/>
                  </a:cubicBezTo>
                  <a:cubicBezTo>
                    <a:pt x="194310" y="1912620"/>
                    <a:pt x="201930" y="1917700"/>
                    <a:pt x="205740" y="1922780"/>
                  </a:cubicBezTo>
                  <a:cubicBezTo>
                    <a:pt x="208280" y="1925320"/>
                    <a:pt x="210820" y="1927860"/>
                    <a:pt x="213360" y="1929130"/>
                  </a:cubicBezTo>
                  <a:cubicBezTo>
                    <a:pt x="227330" y="1934210"/>
                    <a:pt x="234950" y="1946910"/>
                    <a:pt x="243840" y="1957070"/>
                  </a:cubicBezTo>
                  <a:cubicBezTo>
                    <a:pt x="251460" y="1965960"/>
                    <a:pt x="261620" y="1971040"/>
                    <a:pt x="273050" y="1972310"/>
                  </a:cubicBezTo>
                  <a:cubicBezTo>
                    <a:pt x="285750" y="1974850"/>
                    <a:pt x="298450" y="1976120"/>
                    <a:pt x="311150" y="1978660"/>
                  </a:cubicBezTo>
                  <a:cubicBezTo>
                    <a:pt x="316230" y="1979930"/>
                    <a:pt x="322580" y="1981200"/>
                    <a:pt x="327660" y="1983740"/>
                  </a:cubicBezTo>
                  <a:cubicBezTo>
                    <a:pt x="334010" y="1986280"/>
                    <a:pt x="340360" y="1986280"/>
                    <a:pt x="345440" y="1990090"/>
                  </a:cubicBezTo>
                  <a:cubicBezTo>
                    <a:pt x="353060" y="1996440"/>
                    <a:pt x="360680" y="2000250"/>
                    <a:pt x="370840" y="1997710"/>
                  </a:cubicBezTo>
                  <a:cubicBezTo>
                    <a:pt x="374650" y="1996440"/>
                    <a:pt x="379730" y="1998980"/>
                    <a:pt x="383540" y="2000250"/>
                  </a:cubicBezTo>
                  <a:cubicBezTo>
                    <a:pt x="384810" y="2000250"/>
                    <a:pt x="386080" y="2001520"/>
                    <a:pt x="387350" y="2001520"/>
                  </a:cubicBezTo>
                  <a:cubicBezTo>
                    <a:pt x="401320" y="2002790"/>
                    <a:pt x="414020" y="2000250"/>
                    <a:pt x="426720" y="1997710"/>
                  </a:cubicBezTo>
                  <a:cubicBezTo>
                    <a:pt x="431800" y="1996440"/>
                    <a:pt x="436880" y="1995170"/>
                    <a:pt x="441960" y="1992630"/>
                  </a:cubicBezTo>
                  <a:cubicBezTo>
                    <a:pt x="455930" y="1986280"/>
                    <a:pt x="469900" y="1979930"/>
                    <a:pt x="482600" y="1972310"/>
                  </a:cubicBezTo>
                  <a:cubicBezTo>
                    <a:pt x="491490" y="1967230"/>
                    <a:pt x="500380" y="1962150"/>
                    <a:pt x="510540" y="1967230"/>
                  </a:cubicBezTo>
                  <a:lnTo>
                    <a:pt x="515620" y="1967230"/>
                  </a:lnTo>
                  <a:cubicBezTo>
                    <a:pt x="524510" y="1967230"/>
                    <a:pt x="533400" y="1965960"/>
                    <a:pt x="541020" y="1964690"/>
                  </a:cubicBezTo>
                  <a:cubicBezTo>
                    <a:pt x="542290" y="1964690"/>
                    <a:pt x="544830" y="1964690"/>
                    <a:pt x="544830" y="1963420"/>
                  </a:cubicBezTo>
                  <a:cubicBezTo>
                    <a:pt x="548640" y="1958340"/>
                    <a:pt x="554990" y="1958340"/>
                    <a:pt x="561340" y="1957070"/>
                  </a:cubicBezTo>
                  <a:cubicBezTo>
                    <a:pt x="571500" y="1955800"/>
                    <a:pt x="581660" y="1955800"/>
                    <a:pt x="589280" y="1949450"/>
                  </a:cubicBezTo>
                  <a:cubicBezTo>
                    <a:pt x="596900" y="1944370"/>
                    <a:pt x="604520" y="1943100"/>
                    <a:pt x="613410" y="1941830"/>
                  </a:cubicBezTo>
                  <a:cubicBezTo>
                    <a:pt x="614680" y="1941830"/>
                    <a:pt x="617220" y="1940560"/>
                    <a:pt x="618490" y="1940560"/>
                  </a:cubicBezTo>
                  <a:cubicBezTo>
                    <a:pt x="624840" y="1939290"/>
                    <a:pt x="631190" y="1935480"/>
                    <a:pt x="636270" y="1936750"/>
                  </a:cubicBezTo>
                  <a:cubicBezTo>
                    <a:pt x="647700" y="1939290"/>
                    <a:pt x="652780" y="1935480"/>
                    <a:pt x="660400" y="1925320"/>
                  </a:cubicBezTo>
                  <a:cubicBezTo>
                    <a:pt x="661670" y="1922780"/>
                    <a:pt x="665480" y="1921510"/>
                    <a:pt x="668020" y="1920240"/>
                  </a:cubicBezTo>
                  <a:cubicBezTo>
                    <a:pt x="674370" y="1918970"/>
                    <a:pt x="680720" y="1920240"/>
                    <a:pt x="687070" y="1918970"/>
                  </a:cubicBezTo>
                  <a:cubicBezTo>
                    <a:pt x="690880" y="1918970"/>
                    <a:pt x="694690" y="1915160"/>
                    <a:pt x="697230" y="1915160"/>
                  </a:cubicBezTo>
                  <a:cubicBezTo>
                    <a:pt x="707390" y="1916430"/>
                    <a:pt x="718820" y="1912620"/>
                    <a:pt x="727710" y="1918970"/>
                  </a:cubicBezTo>
                  <a:cubicBezTo>
                    <a:pt x="728980" y="1920240"/>
                    <a:pt x="731520" y="1920240"/>
                    <a:pt x="734060" y="1920240"/>
                  </a:cubicBezTo>
                  <a:cubicBezTo>
                    <a:pt x="750570" y="1921510"/>
                    <a:pt x="764540" y="1926590"/>
                    <a:pt x="775970" y="1936750"/>
                  </a:cubicBezTo>
                  <a:cubicBezTo>
                    <a:pt x="779780" y="1940560"/>
                    <a:pt x="784860" y="1943100"/>
                    <a:pt x="788670" y="1945640"/>
                  </a:cubicBezTo>
                  <a:cubicBezTo>
                    <a:pt x="792480" y="1948180"/>
                    <a:pt x="797560" y="1948180"/>
                    <a:pt x="801370" y="1949450"/>
                  </a:cubicBezTo>
                  <a:cubicBezTo>
                    <a:pt x="805180" y="1950720"/>
                    <a:pt x="807720" y="1951990"/>
                    <a:pt x="811530" y="1951990"/>
                  </a:cubicBezTo>
                  <a:cubicBezTo>
                    <a:pt x="817880" y="1951990"/>
                    <a:pt x="822960" y="1954530"/>
                    <a:pt x="826770" y="1959610"/>
                  </a:cubicBezTo>
                  <a:cubicBezTo>
                    <a:pt x="828040" y="1960880"/>
                    <a:pt x="829310" y="1962150"/>
                    <a:pt x="830580" y="1964690"/>
                  </a:cubicBezTo>
                  <a:cubicBezTo>
                    <a:pt x="829310" y="1968500"/>
                    <a:pt x="836930" y="1978660"/>
                    <a:pt x="842010" y="1978660"/>
                  </a:cubicBezTo>
                  <a:cubicBezTo>
                    <a:pt x="850900" y="1978660"/>
                    <a:pt x="859790" y="1981200"/>
                    <a:pt x="867410" y="1987550"/>
                  </a:cubicBezTo>
                  <a:cubicBezTo>
                    <a:pt x="868680" y="1988820"/>
                    <a:pt x="871220" y="1988820"/>
                    <a:pt x="873760" y="1987550"/>
                  </a:cubicBezTo>
                  <a:cubicBezTo>
                    <a:pt x="877570" y="1986280"/>
                    <a:pt x="880110" y="1986280"/>
                    <a:pt x="882650" y="1990090"/>
                  </a:cubicBezTo>
                  <a:cubicBezTo>
                    <a:pt x="883920" y="1991360"/>
                    <a:pt x="889000" y="1991360"/>
                    <a:pt x="891540" y="1991360"/>
                  </a:cubicBezTo>
                  <a:cubicBezTo>
                    <a:pt x="897890" y="1991360"/>
                    <a:pt x="905510" y="1990090"/>
                    <a:pt x="911860" y="1991360"/>
                  </a:cubicBezTo>
                  <a:cubicBezTo>
                    <a:pt x="923290" y="1992630"/>
                    <a:pt x="933450" y="1993900"/>
                    <a:pt x="944880" y="1996440"/>
                  </a:cubicBezTo>
                  <a:cubicBezTo>
                    <a:pt x="947420" y="1996440"/>
                    <a:pt x="949960" y="1997710"/>
                    <a:pt x="951230" y="1998980"/>
                  </a:cubicBezTo>
                  <a:cubicBezTo>
                    <a:pt x="953770" y="2005330"/>
                    <a:pt x="960120" y="2005330"/>
                    <a:pt x="963930" y="2006600"/>
                  </a:cubicBezTo>
                  <a:cubicBezTo>
                    <a:pt x="967740" y="2007870"/>
                    <a:pt x="972820" y="2009140"/>
                    <a:pt x="975360" y="2009140"/>
                  </a:cubicBezTo>
                  <a:cubicBezTo>
                    <a:pt x="976630" y="2007870"/>
                    <a:pt x="979170" y="2006600"/>
                    <a:pt x="981710" y="2004060"/>
                  </a:cubicBezTo>
                  <a:cubicBezTo>
                    <a:pt x="976630" y="2004060"/>
                    <a:pt x="974090" y="2005330"/>
                    <a:pt x="971550" y="2005330"/>
                  </a:cubicBezTo>
                  <a:cubicBezTo>
                    <a:pt x="976630" y="1998980"/>
                    <a:pt x="981710" y="1997710"/>
                    <a:pt x="988060" y="2001520"/>
                  </a:cubicBezTo>
                  <a:cubicBezTo>
                    <a:pt x="995680" y="2007870"/>
                    <a:pt x="1002030" y="2007870"/>
                    <a:pt x="1010920" y="2001520"/>
                  </a:cubicBezTo>
                  <a:lnTo>
                    <a:pt x="1018540" y="1997710"/>
                  </a:lnTo>
                  <a:lnTo>
                    <a:pt x="1018540" y="1991360"/>
                  </a:lnTo>
                  <a:cubicBezTo>
                    <a:pt x="1022350" y="1992630"/>
                    <a:pt x="1026160" y="1995170"/>
                    <a:pt x="1028700" y="1995170"/>
                  </a:cubicBezTo>
                  <a:cubicBezTo>
                    <a:pt x="1036320" y="1991360"/>
                    <a:pt x="1043940" y="1987550"/>
                    <a:pt x="1050290" y="1982470"/>
                  </a:cubicBezTo>
                  <a:cubicBezTo>
                    <a:pt x="1057910" y="1977390"/>
                    <a:pt x="1064260" y="1971040"/>
                    <a:pt x="1070610" y="1965960"/>
                  </a:cubicBezTo>
                  <a:cubicBezTo>
                    <a:pt x="1071880" y="1965960"/>
                    <a:pt x="1071880" y="1964690"/>
                    <a:pt x="1073150" y="1964690"/>
                  </a:cubicBezTo>
                  <a:cubicBezTo>
                    <a:pt x="1082040" y="1962150"/>
                    <a:pt x="1089660" y="1960880"/>
                    <a:pt x="1098550" y="1958340"/>
                  </a:cubicBezTo>
                  <a:cubicBezTo>
                    <a:pt x="1103630" y="1957070"/>
                    <a:pt x="1107440" y="1954530"/>
                    <a:pt x="1112520" y="1953260"/>
                  </a:cubicBezTo>
                  <a:cubicBezTo>
                    <a:pt x="1116330" y="1951990"/>
                    <a:pt x="1118870" y="1951990"/>
                    <a:pt x="1122680" y="1950720"/>
                  </a:cubicBezTo>
                  <a:lnTo>
                    <a:pt x="1135380" y="1950720"/>
                  </a:lnTo>
                  <a:cubicBezTo>
                    <a:pt x="1137920" y="1950720"/>
                    <a:pt x="1141730" y="1950720"/>
                    <a:pt x="1144270" y="1949450"/>
                  </a:cubicBezTo>
                  <a:cubicBezTo>
                    <a:pt x="1145540" y="1946910"/>
                    <a:pt x="1148080" y="1943100"/>
                    <a:pt x="1149350" y="1943100"/>
                  </a:cubicBezTo>
                  <a:cubicBezTo>
                    <a:pt x="1153160" y="1943100"/>
                    <a:pt x="1155700" y="1945640"/>
                    <a:pt x="1159510" y="1946910"/>
                  </a:cubicBezTo>
                  <a:cubicBezTo>
                    <a:pt x="1160780" y="1946910"/>
                    <a:pt x="1160780" y="1948180"/>
                    <a:pt x="1160780" y="1949450"/>
                  </a:cubicBezTo>
                  <a:cubicBezTo>
                    <a:pt x="1165860" y="1954530"/>
                    <a:pt x="1169670" y="1960880"/>
                    <a:pt x="1174750" y="1965960"/>
                  </a:cubicBezTo>
                  <a:cubicBezTo>
                    <a:pt x="1181100" y="1972310"/>
                    <a:pt x="1187450" y="1972310"/>
                    <a:pt x="1191260" y="1968500"/>
                  </a:cubicBezTo>
                  <a:cubicBezTo>
                    <a:pt x="1197610" y="1963420"/>
                    <a:pt x="1202690" y="1959610"/>
                    <a:pt x="1211580" y="1962150"/>
                  </a:cubicBezTo>
                  <a:cubicBezTo>
                    <a:pt x="1212850" y="1962150"/>
                    <a:pt x="1215390" y="1963420"/>
                    <a:pt x="1216660" y="1962150"/>
                  </a:cubicBezTo>
                  <a:cubicBezTo>
                    <a:pt x="1223010" y="1959610"/>
                    <a:pt x="1230630" y="1957070"/>
                    <a:pt x="1236980" y="1953260"/>
                  </a:cubicBezTo>
                  <a:cubicBezTo>
                    <a:pt x="1240790" y="1951990"/>
                    <a:pt x="1245870" y="1951990"/>
                    <a:pt x="1247140" y="1949450"/>
                  </a:cubicBezTo>
                  <a:cubicBezTo>
                    <a:pt x="1250950" y="1941830"/>
                    <a:pt x="1257300" y="1938020"/>
                    <a:pt x="1263650" y="1932940"/>
                  </a:cubicBezTo>
                  <a:cubicBezTo>
                    <a:pt x="1267460" y="1929130"/>
                    <a:pt x="1271270" y="1924050"/>
                    <a:pt x="1275080" y="1922780"/>
                  </a:cubicBezTo>
                  <a:cubicBezTo>
                    <a:pt x="1283970" y="1920240"/>
                    <a:pt x="1290320" y="1912620"/>
                    <a:pt x="1297940" y="1907540"/>
                  </a:cubicBezTo>
                  <a:cubicBezTo>
                    <a:pt x="1304290" y="1903730"/>
                    <a:pt x="1308100" y="1896110"/>
                    <a:pt x="1314450" y="1894840"/>
                  </a:cubicBezTo>
                  <a:cubicBezTo>
                    <a:pt x="1324610" y="1892300"/>
                    <a:pt x="1332230" y="1885950"/>
                    <a:pt x="1341120" y="1879600"/>
                  </a:cubicBezTo>
                  <a:cubicBezTo>
                    <a:pt x="1346200" y="1875790"/>
                    <a:pt x="1352550" y="1873250"/>
                    <a:pt x="1358900" y="1874520"/>
                  </a:cubicBezTo>
                  <a:cubicBezTo>
                    <a:pt x="1362710" y="1875790"/>
                    <a:pt x="1367790" y="1874520"/>
                    <a:pt x="1370330" y="1873250"/>
                  </a:cubicBezTo>
                  <a:cubicBezTo>
                    <a:pt x="1375410" y="1870710"/>
                    <a:pt x="1380490" y="1866900"/>
                    <a:pt x="1385570" y="1864360"/>
                  </a:cubicBezTo>
                  <a:cubicBezTo>
                    <a:pt x="1389380" y="1861820"/>
                    <a:pt x="1393190" y="1859280"/>
                    <a:pt x="1397000" y="1859280"/>
                  </a:cubicBezTo>
                  <a:cubicBezTo>
                    <a:pt x="1409700" y="1858010"/>
                    <a:pt x="1419860" y="1855470"/>
                    <a:pt x="1426210" y="1842770"/>
                  </a:cubicBezTo>
                  <a:cubicBezTo>
                    <a:pt x="1428750" y="1837690"/>
                    <a:pt x="1441450" y="1831340"/>
                    <a:pt x="1446530" y="1833880"/>
                  </a:cubicBezTo>
                  <a:cubicBezTo>
                    <a:pt x="1455420" y="1837690"/>
                    <a:pt x="1461770" y="1835150"/>
                    <a:pt x="1466850" y="1827530"/>
                  </a:cubicBezTo>
                  <a:cubicBezTo>
                    <a:pt x="1470660" y="1823720"/>
                    <a:pt x="1475740" y="1824990"/>
                    <a:pt x="1479550" y="1827530"/>
                  </a:cubicBezTo>
                  <a:cubicBezTo>
                    <a:pt x="1482090" y="1830070"/>
                    <a:pt x="1484630" y="1831340"/>
                    <a:pt x="1487170" y="1831340"/>
                  </a:cubicBezTo>
                  <a:cubicBezTo>
                    <a:pt x="1496060" y="1832610"/>
                    <a:pt x="1506220" y="1831340"/>
                    <a:pt x="1515110" y="1832610"/>
                  </a:cubicBezTo>
                  <a:cubicBezTo>
                    <a:pt x="1522730" y="1833880"/>
                    <a:pt x="1530350" y="1831340"/>
                    <a:pt x="1535430" y="1826260"/>
                  </a:cubicBezTo>
                  <a:cubicBezTo>
                    <a:pt x="1540510" y="1821180"/>
                    <a:pt x="1544320" y="1821180"/>
                    <a:pt x="1551940" y="1823720"/>
                  </a:cubicBezTo>
                  <a:cubicBezTo>
                    <a:pt x="1558290" y="1826260"/>
                    <a:pt x="1563370" y="1832610"/>
                    <a:pt x="1572260" y="1831340"/>
                  </a:cubicBezTo>
                  <a:cubicBezTo>
                    <a:pt x="1579880" y="1830070"/>
                    <a:pt x="1588770" y="1833880"/>
                    <a:pt x="1597660" y="1830070"/>
                  </a:cubicBezTo>
                  <a:lnTo>
                    <a:pt x="1602740" y="1830070"/>
                  </a:lnTo>
                  <a:cubicBezTo>
                    <a:pt x="1610360" y="1832610"/>
                    <a:pt x="1617980" y="1833880"/>
                    <a:pt x="1624330" y="1840230"/>
                  </a:cubicBezTo>
                  <a:cubicBezTo>
                    <a:pt x="1631950" y="1846580"/>
                    <a:pt x="1633220" y="1799590"/>
                    <a:pt x="1640840" y="1804670"/>
                  </a:cubicBezTo>
                  <a:cubicBezTo>
                    <a:pt x="1652270" y="1812290"/>
                    <a:pt x="1649730" y="1804670"/>
                    <a:pt x="1661160" y="1811020"/>
                  </a:cubicBezTo>
                  <a:cubicBezTo>
                    <a:pt x="1670050" y="1814830"/>
                    <a:pt x="1666240" y="1800860"/>
                    <a:pt x="1676400" y="1803400"/>
                  </a:cubicBezTo>
                  <a:cubicBezTo>
                    <a:pt x="1677670" y="1803400"/>
                    <a:pt x="1692910" y="1813560"/>
                    <a:pt x="1692910" y="1812290"/>
                  </a:cubicBezTo>
                  <a:cubicBezTo>
                    <a:pt x="1699260" y="1808480"/>
                    <a:pt x="1705610" y="1770380"/>
                    <a:pt x="1711960" y="1771650"/>
                  </a:cubicBezTo>
                  <a:cubicBezTo>
                    <a:pt x="1724660" y="1775460"/>
                    <a:pt x="1736090" y="1772920"/>
                    <a:pt x="1747520" y="1767840"/>
                  </a:cubicBezTo>
                  <a:cubicBezTo>
                    <a:pt x="1753870" y="1765300"/>
                    <a:pt x="1764030" y="1756410"/>
                    <a:pt x="1769110" y="1760220"/>
                  </a:cubicBezTo>
                  <a:cubicBezTo>
                    <a:pt x="1778000" y="1766570"/>
                    <a:pt x="1786890" y="1769110"/>
                    <a:pt x="1797050" y="1770380"/>
                  </a:cubicBezTo>
                  <a:cubicBezTo>
                    <a:pt x="1798320" y="1770380"/>
                    <a:pt x="1799590" y="1771650"/>
                    <a:pt x="1800860" y="1772920"/>
                  </a:cubicBezTo>
                  <a:cubicBezTo>
                    <a:pt x="1804670" y="1778000"/>
                    <a:pt x="1822450" y="1764030"/>
                    <a:pt x="1826260" y="1769110"/>
                  </a:cubicBezTo>
                  <a:cubicBezTo>
                    <a:pt x="1831340" y="1776730"/>
                    <a:pt x="1836420" y="1784350"/>
                    <a:pt x="1841500" y="1790700"/>
                  </a:cubicBezTo>
                  <a:cubicBezTo>
                    <a:pt x="1844040" y="1793240"/>
                    <a:pt x="1847850" y="1794510"/>
                    <a:pt x="1849120" y="1797050"/>
                  </a:cubicBezTo>
                  <a:cubicBezTo>
                    <a:pt x="1850390" y="1803400"/>
                    <a:pt x="1852930" y="1805940"/>
                    <a:pt x="1859280" y="1805940"/>
                  </a:cubicBezTo>
                  <a:cubicBezTo>
                    <a:pt x="1863090" y="1805940"/>
                    <a:pt x="1866900" y="1807210"/>
                    <a:pt x="1869440" y="1809750"/>
                  </a:cubicBezTo>
                  <a:cubicBezTo>
                    <a:pt x="1875790" y="1813560"/>
                    <a:pt x="1880870" y="1817370"/>
                    <a:pt x="1885950" y="1821180"/>
                  </a:cubicBezTo>
                  <a:cubicBezTo>
                    <a:pt x="1892300" y="1824990"/>
                    <a:pt x="1898650" y="1828800"/>
                    <a:pt x="1901190" y="1835150"/>
                  </a:cubicBezTo>
                  <a:cubicBezTo>
                    <a:pt x="1902460" y="1837690"/>
                    <a:pt x="1903730" y="1838960"/>
                    <a:pt x="1905000" y="1840230"/>
                  </a:cubicBezTo>
                  <a:cubicBezTo>
                    <a:pt x="1910080" y="1845310"/>
                    <a:pt x="1915160" y="1849120"/>
                    <a:pt x="1920240" y="1854200"/>
                  </a:cubicBezTo>
                  <a:cubicBezTo>
                    <a:pt x="1927860" y="1860550"/>
                    <a:pt x="1934210" y="1868170"/>
                    <a:pt x="1941830" y="1874520"/>
                  </a:cubicBezTo>
                  <a:cubicBezTo>
                    <a:pt x="1944370" y="1875790"/>
                    <a:pt x="1946910" y="1878330"/>
                    <a:pt x="1949450" y="1879600"/>
                  </a:cubicBezTo>
                  <a:cubicBezTo>
                    <a:pt x="1954530" y="1882140"/>
                    <a:pt x="1959610" y="1884680"/>
                    <a:pt x="1963420" y="1888490"/>
                  </a:cubicBezTo>
                  <a:cubicBezTo>
                    <a:pt x="1967230" y="1892300"/>
                    <a:pt x="1985010" y="1869440"/>
                    <a:pt x="1987550" y="1874520"/>
                  </a:cubicBezTo>
                  <a:cubicBezTo>
                    <a:pt x="1987550" y="1875790"/>
                    <a:pt x="1988820" y="1875790"/>
                    <a:pt x="1990090" y="1875790"/>
                  </a:cubicBezTo>
                  <a:cubicBezTo>
                    <a:pt x="1997710" y="1882140"/>
                    <a:pt x="2005330" y="1879600"/>
                    <a:pt x="2012950" y="1877060"/>
                  </a:cubicBezTo>
                  <a:cubicBezTo>
                    <a:pt x="2015490" y="1875790"/>
                    <a:pt x="2018030" y="1874520"/>
                    <a:pt x="2019300" y="1875790"/>
                  </a:cubicBezTo>
                  <a:cubicBezTo>
                    <a:pt x="2028190" y="1879600"/>
                    <a:pt x="2034540" y="1888490"/>
                    <a:pt x="2045970" y="1889760"/>
                  </a:cubicBezTo>
                  <a:cubicBezTo>
                    <a:pt x="2045970" y="1889760"/>
                    <a:pt x="2047240" y="1889760"/>
                    <a:pt x="2047240" y="1891030"/>
                  </a:cubicBezTo>
                  <a:cubicBezTo>
                    <a:pt x="2049780" y="1898650"/>
                    <a:pt x="2057400" y="1898650"/>
                    <a:pt x="2063750" y="1899920"/>
                  </a:cubicBezTo>
                  <a:cubicBezTo>
                    <a:pt x="2067560" y="1899920"/>
                    <a:pt x="2071370" y="1901190"/>
                    <a:pt x="2073910" y="1902460"/>
                  </a:cubicBezTo>
                  <a:cubicBezTo>
                    <a:pt x="2081530" y="1906270"/>
                    <a:pt x="2089150" y="1911350"/>
                    <a:pt x="2098040" y="1913890"/>
                  </a:cubicBezTo>
                  <a:cubicBezTo>
                    <a:pt x="2109470" y="1917700"/>
                    <a:pt x="2120900" y="1920240"/>
                    <a:pt x="2129790" y="1926590"/>
                  </a:cubicBezTo>
                  <a:cubicBezTo>
                    <a:pt x="2131060" y="1926590"/>
                    <a:pt x="2132330" y="1926590"/>
                    <a:pt x="2132330" y="1927860"/>
                  </a:cubicBezTo>
                  <a:cubicBezTo>
                    <a:pt x="2136140" y="1930400"/>
                    <a:pt x="2142490" y="1931670"/>
                    <a:pt x="2145030" y="1935480"/>
                  </a:cubicBezTo>
                  <a:cubicBezTo>
                    <a:pt x="2148840" y="1943100"/>
                    <a:pt x="2159000" y="1941830"/>
                    <a:pt x="2164080" y="1948180"/>
                  </a:cubicBezTo>
                  <a:lnTo>
                    <a:pt x="2165350" y="1948180"/>
                  </a:lnTo>
                  <a:cubicBezTo>
                    <a:pt x="2170430" y="1948180"/>
                    <a:pt x="2175510" y="1949450"/>
                    <a:pt x="2181860" y="1949450"/>
                  </a:cubicBezTo>
                  <a:cubicBezTo>
                    <a:pt x="2184400" y="1948180"/>
                    <a:pt x="2188210" y="1945640"/>
                    <a:pt x="2190750" y="1945640"/>
                  </a:cubicBezTo>
                  <a:cubicBezTo>
                    <a:pt x="2202180" y="1949450"/>
                    <a:pt x="2213610" y="1949450"/>
                    <a:pt x="2221230" y="1939290"/>
                  </a:cubicBezTo>
                  <a:cubicBezTo>
                    <a:pt x="2222500" y="1938020"/>
                    <a:pt x="2225040" y="1938020"/>
                    <a:pt x="2227580" y="1938020"/>
                  </a:cubicBezTo>
                  <a:lnTo>
                    <a:pt x="2237740" y="1938020"/>
                  </a:lnTo>
                  <a:cubicBezTo>
                    <a:pt x="2249170" y="1935480"/>
                    <a:pt x="2259330" y="1932940"/>
                    <a:pt x="2270760" y="1931670"/>
                  </a:cubicBezTo>
                  <a:cubicBezTo>
                    <a:pt x="2275840" y="1930400"/>
                    <a:pt x="2282190" y="1932940"/>
                    <a:pt x="2287270" y="1934210"/>
                  </a:cubicBezTo>
                  <a:cubicBezTo>
                    <a:pt x="2292350" y="1935480"/>
                    <a:pt x="2297430" y="1935480"/>
                    <a:pt x="2302510" y="1935480"/>
                  </a:cubicBezTo>
                  <a:cubicBezTo>
                    <a:pt x="2308860" y="1935480"/>
                    <a:pt x="2313940" y="1932940"/>
                    <a:pt x="2320290" y="1932940"/>
                  </a:cubicBezTo>
                  <a:cubicBezTo>
                    <a:pt x="2325370" y="1931670"/>
                    <a:pt x="2331720" y="1931670"/>
                    <a:pt x="2336800" y="1930400"/>
                  </a:cubicBezTo>
                  <a:cubicBezTo>
                    <a:pt x="2348230" y="1927860"/>
                    <a:pt x="2358390" y="1925320"/>
                    <a:pt x="2369820" y="1924050"/>
                  </a:cubicBezTo>
                  <a:cubicBezTo>
                    <a:pt x="2377440" y="1880870"/>
                    <a:pt x="2376170" y="1830070"/>
                    <a:pt x="2376170" y="1778000"/>
                  </a:cubicBezTo>
                  <a:close/>
                </a:path>
              </a:pathLst>
            </a:custGeom>
            <a:solidFill>
              <a:srgbClr val="000000">
                <a:alpha val="0"/>
              </a:srgbClr>
            </a:solidFill>
            <a:ln w="12700">
              <a:solidFill>
                <a:srgbClr val="000000"/>
              </a:solidFill>
            </a:ln>
          </p:spPr>
          <p:txBody>
            <a:bodyPr/>
            <a:lstStyle/>
            <a:p>
              <a:endParaRPr lang="ro-RO"/>
            </a:p>
          </p:txBody>
        </p:sp>
      </p:grpSp>
      <p:sp>
        <p:nvSpPr>
          <p:cNvPr id="9" name="TextBox 9"/>
          <p:cNvSpPr txBox="1"/>
          <p:nvPr/>
        </p:nvSpPr>
        <p:spPr>
          <a:xfrm>
            <a:off x="2946349" y="770144"/>
            <a:ext cx="12395301" cy="1342483"/>
          </a:xfrm>
          <a:prstGeom prst="rect">
            <a:avLst/>
          </a:prstGeom>
        </p:spPr>
        <p:txBody>
          <a:bodyPr wrap="square" lIns="0" tIns="0" rIns="0" bIns="0" rtlCol="0" anchor="t">
            <a:spAutoFit/>
          </a:bodyPr>
          <a:lstStyle/>
          <a:p>
            <a:pPr algn="ctr">
              <a:lnSpc>
                <a:spcPts val="5449"/>
              </a:lnSpc>
            </a:pPr>
            <a:r>
              <a:rPr lang="bg-BG" sz="4400" b="1" dirty="0">
                <a:solidFill>
                  <a:srgbClr val="000000"/>
                </a:solidFill>
                <a:latin typeface="Georgia" panose="02040502050405020303" pitchFamily="18" charset="0"/>
              </a:rPr>
              <a:t>5</a:t>
            </a:r>
            <a:r>
              <a:rPr lang="ro-RO" sz="4400" b="1" dirty="0">
                <a:solidFill>
                  <a:srgbClr val="000000"/>
                </a:solidFill>
                <a:latin typeface="Georgia" panose="02040502050405020303" pitchFamily="18" charset="0"/>
              </a:rPr>
              <a:t>. Impactul social și antreprenoriatul social: realități și statistici</a:t>
            </a:r>
            <a:endParaRPr lang="en-US" sz="4400" b="1" dirty="0">
              <a:solidFill>
                <a:srgbClr val="000000"/>
              </a:solidFill>
              <a:latin typeface="Georgia" panose="02040502050405020303" pitchFamily="18" charset="0"/>
            </a:endParaRPr>
          </a:p>
        </p:txBody>
      </p:sp>
      <p:pic>
        <p:nvPicPr>
          <p:cNvPr id="18" name="Picture 26">
            <a:extLst>
              <a:ext uri="{FF2B5EF4-FFF2-40B4-BE49-F238E27FC236}">
                <a16:creationId xmlns:a16="http://schemas.microsoft.com/office/drawing/2014/main" id="{B211EC67-0242-FBB6-2ACE-5CEC65AA2E44}"/>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3520760" y="7357100"/>
            <a:ext cx="1262803" cy="1262803"/>
          </a:xfrm>
          <a:prstGeom prst="rect">
            <a:avLst/>
          </a:prstGeom>
        </p:spPr>
      </p:pic>
      <p:pic>
        <p:nvPicPr>
          <p:cNvPr id="29" name="Picture 4">
            <a:extLst>
              <a:ext uri="{FF2B5EF4-FFF2-40B4-BE49-F238E27FC236}">
                <a16:creationId xmlns:a16="http://schemas.microsoft.com/office/drawing/2014/main" id="{6A125E82-A746-E088-50ED-4C15BE1ED5A2}"/>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450653" y="5545151"/>
            <a:ext cx="360770" cy="328382"/>
          </a:xfrm>
          <a:prstGeom prst="rect">
            <a:avLst/>
          </a:prstGeom>
        </p:spPr>
      </p:pic>
      <p:pic>
        <p:nvPicPr>
          <p:cNvPr id="30" name="Picture 4">
            <a:extLst>
              <a:ext uri="{FF2B5EF4-FFF2-40B4-BE49-F238E27FC236}">
                <a16:creationId xmlns:a16="http://schemas.microsoft.com/office/drawing/2014/main" id="{FF2C3639-5141-8294-C668-8962C77DC7C3}"/>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554833" y="3367766"/>
            <a:ext cx="360770" cy="328382"/>
          </a:xfrm>
          <a:prstGeom prst="rect">
            <a:avLst/>
          </a:prstGeom>
        </p:spPr>
      </p:pic>
      <p:sp>
        <p:nvSpPr>
          <p:cNvPr id="40" name="TextBox 39">
            <a:extLst>
              <a:ext uri="{FF2B5EF4-FFF2-40B4-BE49-F238E27FC236}">
                <a16:creationId xmlns:a16="http://schemas.microsoft.com/office/drawing/2014/main" id="{7B750ED5-A892-4A75-43B6-8A20DB758022}"/>
              </a:ext>
            </a:extLst>
          </p:cNvPr>
          <p:cNvSpPr txBox="1"/>
          <p:nvPr/>
        </p:nvSpPr>
        <p:spPr>
          <a:xfrm>
            <a:off x="984550" y="5528094"/>
            <a:ext cx="6808139" cy="1900520"/>
          </a:xfrm>
          <a:prstGeom prst="rect">
            <a:avLst/>
          </a:prstGeom>
          <a:noFill/>
        </p:spPr>
        <p:txBody>
          <a:bodyPr wrap="square">
            <a:spAutoFit/>
          </a:bodyPr>
          <a:lstStyle/>
          <a:p>
            <a:pPr algn="just"/>
            <a:r>
              <a:rPr lang="ro-RO" sz="2350" dirty="0">
                <a:latin typeface="Georgia" panose="02040502050405020303" pitchFamily="18" charset="0"/>
                <a:cs typeface="Abhaya Libre Regular" panose="020B0604020202020204" charset="0"/>
              </a:rPr>
              <a:t>În general, antreprenorii sociali tind să fie optimiști în ceea ce privește aspirațiile de creștere. În realitate, dimensiunile afacerilor, implicarea voluntarilor și așteptările legate de locurile de muncă sunt destul de variate la nivel global.</a:t>
            </a:r>
            <a:endParaRPr lang="bg-BG" sz="2350" dirty="0">
              <a:latin typeface="Georgia" panose="02040502050405020303" pitchFamily="18" charset="0"/>
              <a:cs typeface="Abhaya Libre Regular" panose="020B0604020202020204" charset="0"/>
            </a:endParaRPr>
          </a:p>
        </p:txBody>
      </p:sp>
      <p:sp>
        <p:nvSpPr>
          <p:cNvPr id="19" name="TextBox 18">
            <a:extLst>
              <a:ext uri="{FF2B5EF4-FFF2-40B4-BE49-F238E27FC236}">
                <a16:creationId xmlns:a16="http://schemas.microsoft.com/office/drawing/2014/main" id="{B6929EF3-1C69-0352-ABB1-A87FABECC737}"/>
              </a:ext>
            </a:extLst>
          </p:cNvPr>
          <p:cNvSpPr txBox="1"/>
          <p:nvPr/>
        </p:nvSpPr>
        <p:spPr>
          <a:xfrm>
            <a:off x="915603" y="3321389"/>
            <a:ext cx="6685057" cy="1900520"/>
          </a:xfrm>
          <a:prstGeom prst="rect">
            <a:avLst/>
          </a:prstGeom>
          <a:noFill/>
        </p:spPr>
        <p:txBody>
          <a:bodyPr wrap="square">
            <a:spAutoFit/>
          </a:bodyPr>
          <a:lstStyle/>
          <a:p>
            <a:pPr algn="just"/>
            <a:r>
              <a:rPr lang="ro-RO" sz="2350" dirty="0">
                <a:latin typeface="Georgia" panose="02040502050405020303" pitchFamily="18" charset="0"/>
                <a:cs typeface="Abhaya Libre Regular" panose="020B0604020202020204" charset="0"/>
              </a:rPr>
              <a:t>Antreprenorii sociali devin din ce în ce mai vizibili la nivel social, aproximativ 32% din populația adultă (cu vârste cuprinse între 18 și 64 de ani) fiind la curent cu inițiative de afaceri care au ca scop rezolvarea problemelor sociale. </a:t>
            </a:r>
            <a:endParaRPr lang="bg-BG" dirty="0">
              <a:latin typeface="Georgia" panose="02040502050405020303" pitchFamily="18" charset="0"/>
            </a:endParaRPr>
          </a:p>
        </p:txBody>
      </p:sp>
      <p:pic>
        <p:nvPicPr>
          <p:cNvPr id="10" name="Picture 9">
            <a:extLst>
              <a:ext uri="{FF2B5EF4-FFF2-40B4-BE49-F238E27FC236}">
                <a16:creationId xmlns:a16="http://schemas.microsoft.com/office/drawing/2014/main" id="{FEF98646-4867-CF17-416C-CA5756C3229F}"/>
              </a:ext>
            </a:extLst>
          </p:cNvPr>
          <p:cNvPicPr>
            <a:picLocks noChangeAspect="1"/>
          </p:cNvPicPr>
          <p:nvPr/>
        </p:nvPicPr>
        <p:blipFill>
          <a:blip r:embed="rId14"/>
          <a:stretch>
            <a:fillRect/>
          </a:stretch>
        </p:blipFill>
        <p:spPr>
          <a:xfrm>
            <a:off x="9922055" y="3140382"/>
            <a:ext cx="7113996" cy="4743170"/>
          </a:xfrm>
          <a:prstGeom prst="rect">
            <a:avLst/>
          </a:prstGeom>
        </p:spPr>
      </p:pic>
    </p:spTree>
    <p:extLst>
      <p:ext uri="{BB962C8B-B14F-4D97-AF65-F5344CB8AC3E}">
        <p14:creationId xmlns:p14="http://schemas.microsoft.com/office/powerpoint/2010/main" val="8930451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0770731" y="4768328"/>
            <a:ext cx="7775659" cy="1894433"/>
          </a:xfrm>
          <a:prstGeom prst="rect">
            <a:avLst/>
          </a:prstGeom>
        </p:spPr>
      </p:pic>
      <p:grpSp>
        <p:nvGrpSpPr>
          <p:cNvPr id="4" name="Group 4"/>
          <p:cNvGrpSpPr/>
          <p:nvPr/>
        </p:nvGrpSpPr>
        <p:grpSpPr>
          <a:xfrm>
            <a:off x="14658560" y="2060782"/>
            <a:ext cx="657082" cy="657082"/>
            <a:chOff x="0" y="0"/>
            <a:chExt cx="812800" cy="812800"/>
          </a:xfrm>
        </p:grpSpPr>
        <p:sp>
          <p:nvSpPr>
            <p:cNvPr id="5" name="Freeform 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4989E"/>
            </a:solidFill>
          </p:spPr>
          <p:txBody>
            <a:bodyPr/>
            <a:lstStyle/>
            <a:p>
              <a:endParaRPr lang="ro-RO"/>
            </a:p>
          </p:txBody>
        </p:sp>
        <p:sp>
          <p:nvSpPr>
            <p:cNvPr id="6" name="TextBox 6"/>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13665800" y="3547556"/>
            <a:ext cx="657082" cy="657082"/>
            <a:chOff x="0" y="0"/>
            <a:chExt cx="812800" cy="812800"/>
          </a:xfrm>
        </p:grpSpPr>
        <p:sp>
          <p:nvSpPr>
            <p:cNvPr id="8" name="Freeform 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0E9E5"/>
            </a:solidFill>
          </p:spPr>
          <p:txBody>
            <a:bodyPr/>
            <a:lstStyle/>
            <a:p>
              <a:endParaRPr lang="ro-RO"/>
            </a:p>
          </p:txBody>
        </p:sp>
        <p:sp>
          <p:nvSpPr>
            <p:cNvPr id="9" name="TextBox 9"/>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0" name="Group 10"/>
          <p:cNvGrpSpPr/>
          <p:nvPr/>
        </p:nvGrpSpPr>
        <p:grpSpPr>
          <a:xfrm>
            <a:off x="13382803" y="5303960"/>
            <a:ext cx="657082" cy="657082"/>
            <a:chOff x="0" y="0"/>
            <a:chExt cx="812800" cy="812800"/>
          </a:xfrm>
        </p:grpSpPr>
        <p:sp>
          <p:nvSpPr>
            <p:cNvPr id="11" name="Freeform 1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43A44"/>
            </a:solidFill>
          </p:spPr>
          <p:txBody>
            <a:bodyPr/>
            <a:lstStyle/>
            <a:p>
              <a:endParaRPr lang="ro-RO"/>
            </a:p>
          </p:txBody>
        </p:sp>
        <p:sp>
          <p:nvSpPr>
            <p:cNvPr id="12" name="TextBox 12"/>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3" name="Group 13"/>
          <p:cNvGrpSpPr/>
          <p:nvPr/>
        </p:nvGrpSpPr>
        <p:grpSpPr>
          <a:xfrm>
            <a:off x="13752257" y="7056417"/>
            <a:ext cx="657082" cy="657082"/>
            <a:chOff x="0" y="0"/>
            <a:chExt cx="812800" cy="812800"/>
          </a:xfrm>
        </p:grpSpPr>
        <p:sp>
          <p:nvSpPr>
            <p:cNvPr id="14" name="Freeform 1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535454"/>
            </a:solidFill>
          </p:spPr>
          <p:txBody>
            <a:bodyPr/>
            <a:lstStyle/>
            <a:p>
              <a:endParaRPr lang="ro-RO"/>
            </a:p>
          </p:txBody>
        </p:sp>
        <p:sp>
          <p:nvSpPr>
            <p:cNvPr id="15" name="TextBox 15"/>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6" name="Group 16"/>
          <p:cNvGrpSpPr/>
          <p:nvPr/>
        </p:nvGrpSpPr>
        <p:grpSpPr>
          <a:xfrm>
            <a:off x="14658560" y="8705205"/>
            <a:ext cx="657082" cy="657082"/>
            <a:chOff x="0" y="0"/>
            <a:chExt cx="812800" cy="812800"/>
          </a:xfrm>
        </p:grpSpPr>
        <p:sp>
          <p:nvSpPr>
            <p:cNvPr id="17" name="Freeform 1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3B2A3"/>
            </a:solidFill>
          </p:spPr>
          <p:txBody>
            <a:bodyPr/>
            <a:lstStyle/>
            <a:p>
              <a:endParaRPr lang="ro-RO"/>
            </a:p>
          </p:txBody>
        </p:sp>
        <p:sp>
          <p:nvSpPr>
            <p:cNvPr id="18" name="TextBox 18"/>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pic>
        <p:nvPicPr>
          <p:cNvPr id="19" name="Picture 19"/>
          <p:cNvPicPr>
            <a:picLocks noChangeAspect="1"/>
          </p:cNvPicPr>
          <p:nvPr/>
        </p:nvPicPr>
        <p:blipFill>
          <a:blip r:embed="rId4"/>
          <a:srcRect/>
          <a:stretch>
            <a:fillRect/>
          </a:stretch>
        </p:blipFill>
        <p:spPr>
          <a:xfrm>
            <a:off x="16418708" y="0"/>
            <a:ext cx="1869292" cy="1869292"/>
          </a:xfrm>
          <a:prstGeom prst="rect">
            <a:avLst/>
          </a:prstGeom>
        </p:spPr>
      </p:pic>
      <p:grpSp>
        <p:nvGrpSpPr>
          <p:cNvPr id="20" name="Group 20"/>
          <p:cNvGrpSpPr/>
          <p:nvPr/>
        </p:nvGrpSpPr>
        <p:grpSpPr>
          <a:xfrm>
            <a:off x="14770557" y="3680995"/>
            <a:ext cx="3086100" cy="3375422"/>
            <a:chOff x="0" y="-76200"/>
            <a:chExt cx="812800" cy="889000"/>
          </a:xfrm>
        </p:grpSpPr>
        <p:sp>
          <p:nvSpPr>
            <p:cNvPr id="21" name="Freeform 21"/>
            <p:cNvSpPr/>
            <p:nvPr/>
          </p:nvSpPr>
          <p:spPr>
            <a:xfrm>
              <a:off x="0" y="0"/>
              <a:ext cx="812800" cy="812800"/>
            </a:xfrm>
            <a:custGeom>
              <a:avLst/>
              <a:gdLst/>
              <a:ahLst/>
              <a:cxnLst/>
              <a:rect l="l" t="t" r="r" b="b"/>
              <a:pathLst>
                <a:path w="812800" h="812800">
                  <a:moveTo>
                    <a:pt x="127941" y="0"/>
                  </a:moveTo>
                  <a:lnTo>
                    <a:pt x="684859" y="0"/>
                  </a:lnTo>
                  <a:cubicBezTo>
                    <a:pt x="718791" y="0"/>
                    <a:pt x="751333" y="13479"/>
                    <a:pt x="775327" y="37473"/>
                  </a:cubicBezTo>
                  <a:cubicBezTo>
                    <a:pt x="799321" y="61467"/>
                    <a:pt x="812800" y="94009"/>
                    <a:pt x="812800" y="127941"/>
                  </a:cubicBezTo>
                  <a:lnTo>
                    <a:pt x="812800" y="684859"/>
                  </a:lnTo>
                  <a:cubicBezTo>
                    <a:pt x="812800" y="718791"/>
                    <a:pt x="799321" y="751333"/>
                    <a:pt x="775327" y="775327"/>
                  </a:cubicBezTo>
                  <a:cubicBezTo>
                    <a:pt x="751333" y="799321"/>
                    <a:pt x="718791" y="812800"/>
                    <a:pt x="684859" y="812800"/>
                  </a:cubicBezTo>
                  <a:lnTo>
                    <a:pt x="127941" y="812800"/>
                  </a:lnTo>
                  <a:cubicBezTo>
                    <a:pt x="94009" y="812800"/>
                    <a:pt x="61467" y="799321"/>
                    <a:pt x="37473" y="775327"/>
                  </a:cubicBezTo>
                  <a:cubicBezTo>
                    <a:pt x="13479" y="751333"/>
                    <a:pt x="0" y="718791"/>
                    <a:pt x="0" y="684859"/>
                  </a:cubicBezTo>
                  <a:lnTo>
                    <a:pt x="0" y="127941"/>
                  </a:lnTo>
                  <a:cubicBezTo>
                    <a:pt x="0" y="94009"/>
                    <a:pt x="13479" y="61467"/>
                    <a:pt x="37473" y="37473"/>
                  </a:cubicBezTo>
                  <a:cubicBezTo>
                    <a:pt x="61467" y="13479"/>
                    <a:pt x="94009" y="0"/>
                    <a:pt x="127941" y="0"/>
                  </a:cubicBezTo>
                  <a:close/>
                </a:path>
              </a:pathLst>
            </a:custGeom>
            <a:solidFill>
              <a:srgbClr val="23B2A3"/>
            </a:solidFill>
          </p:spPr>
          <p:txBody>
            <a:bodyPr/>
            <a:lstStyle/>
            <a:p>
              <a:endParaRPr lang="ro-RO"/>
            </a:p>
          </p:txBody>
        </p:sp>
        <p:sp>
          <p:nvSpPr>
            <p:cNvPr id="22" name="TextBox 22"/>
            <p:cNvSpPr txBox="1"/>
            <p:nvPr/>
          </p:nvSpPr>
          <p:spPr>
            <a:xfrm>
              <a:off x="0" y="-76200"/>
              <a:ext cx="812800" cy="889000"/>
            </a:xfrm>
            <a:prstGeom prst="rect">
              <a:avLst/>
            </a:prstGeom>
          </p:spPr>
          <p:txBody>
            <a:bodyPr lIns="50800" tIns="50800" rIns="50800" bIns="50800" rtlCol="0" anchor="ctr"/>
            <a:lstStyle/>
            <a:p>
              <a:pPr algn="ctr">
                <a:lnSpc>
                  <a:spcPts val="4479"/>
                </a:lnSpc>
              </a:pPr>
              <a:r>
                <a:rPr lang="en-US" sz="3199" dirty="0">
                  <a:solidFill>
                    <a:srgbClr val="FEFEFE"/>
                  </a:solidFill>
                  <a:latin typeface="Abhaya Libre Regular"/>
                </a:rPr>
                <a:t>Social Entrepreneurship</a:t>
              </a:r>
            </a:p>
          </p:txBody>
        </p:sp>
      </p:grpSp>
      <p:sp>
        <p:nvSpPr>
          <p:cNvPr id="28" name="TextBox 28"/>
          <p:cNvSpPr txBox="1"/>
          <p:nvPr/>
        </p:nvSpPr>
        <p:spPr>
          <a:xfrm>
            <a:off x="2142066" y="4432565"/>
            <a:ext cx="11168868" cy="3892797"/>
          </a:xfrm>
          <a:prstGeom prst="rect">
            <a:avLst/>
          </a:prstGeom>
        </p:spPr>
        <p:txBody>
          <a:bodyPr wrap="square" lIns="0" tIns="0" rIns="0" bIns="0" rtlCol="0" anchor="t">
            <a:spAutoFit/>
          </a:bodyPr>
          <a:lstStyle/>
          <a:p>
            <a:pPr algn="just">
              <a:lnSpc>
                <a:spcPts val="3359"/>
              </a:lnSpc>
            </a:pPr>
            <a:r>
              <a:rPr lang="ro-RO" sz="2400" spc="-36" dirty="0">
                <a:latin typeface="Georgia" panose="02040502050405020303" pitchFamily="18" charset="0"/>
              </a:rPr>
              <a:t>Antreprenoriatul social încurajează diseminarea bunelor practici în zonele locale prin:</a:t>
            </a:r>
          </a:p>
          <a:p>
            <a:pPr algn="just">
              <a:lnSpc>
                <a:spcPts val="3359"/>
              </a:lnSpc>
            </a:pPr>
            <a:r>
              <a:rPr lang="ro-RO" sz="2400" spc="-36" dirty="0">
                <a:latin typeface="Georgia" panose="02040502050405020303" pitchFamily="18" charset="0"/>
              </a:rPr>
              <a:t> </a:t>
            </a:r>
          </a:p>
          <a:p>
            <a:pPr algn="just">
              <a:lnSpc>
                <a:spcPts val="3359"/>
              </a:lnSpc>
            </a:pPr>
            <a:r>
              <a:rPr lang="en-US" sz="2400" spc="-36" dirty="0">
                <a:latin typeface="Georgia" panose="02040502050405020303" pitchFamily="18" charset="0"/>
              </a:rPr>
              <a:t>	</a:t>
            </a:r>
            <a:r>
              <a:rPr lang="ro-RO" sz="2400" spc="-36" dirty="0">
                <a:latin typeface="Georgia" panose="02040502050405020303" pitchFamily="18" charset="0"/>
              </a:rPr>
              <a:t>reinvestirea profiturilor în zonele geografice în care sunt create întreprinderile; </a:t>
            </a:r>
          </a:p>
          <a:p>
            <a:pPr algn="just">
              <a:lnSpc>
                <a:spcPts val="3359"/>
              </a:lnSpc>
            </a:pPr>
            <a:r>
              <a:rPr lang="en-US" sz="2400" spc="-36" dirty="0">
                <a:latin typeface="Georgia" panose="02040502050405020303" pitchFamily="18" charset="0"/>
              </a:rPr>
              <a:t>	</a:t>
            </a:r>
            <a:r>
              <a:rPr lang="ro-RO" sz="2400" spc="-36" dirty="0">
                <a:latin typeface="Georgia" panose="02040502050405020303" pitchFamily="18" charset="0"/>
              </a:rPr>
              <a:t>mobilizarea </a:t>
            </a:r>
            <a:r>
              <a:rPr lang="ro-RO" sz="2400" spc="-36" dirty="0" err="1">
                <a:latin typeface="Georgia" panose="02040502050405020303" pitchFamily="18" charset="0"/>
              </a:rPr>
              <a:t>stakeholderilor</a:t>
            </a:r>
            <a:r>
              <a:rPr lang="ro-RO" sz="2400" spc="-36" dirty="0">
                <a:latin typeface="Georgia" panose="02040502050405020303" pitchFamily="18" charset="0"/>
              </a:rPr>
              <a:t> locali și a resurselor locale;</a:t>
            </a:r>
            <a:r>
              <a:rPr lang="en-US" sz="2400" spc="-36" dirty="0">
                <a:latin typeface="Georgia" panose="02040502050405020303" pitchFamily="18" charset="0"/>
              </a:rPr>
              <a:t> </a:t>
            </a:r>
          </a:p>
          <a:p>
            <a:pPr algn="just">
              <a:lnSpc>
                <a:spcPct val="150000"/>
              </a:lnSpc>
            </a:pPr>
            <a:r>
              <a:rPr lang="en-US" sz="2400" spc="-36" dirty="0">
                <a:latin typeface="Georgia" panose="02040502050405020303" pitchFamily="18" charset="0"/>
              </a:rPr>
              <a:t>	</a:t>
            </a:r>
            <a:r>
              <a:rPr lang="ro-RO" sz="2400" spc="-36" dirty="0">
                <a:latin typeface="Georgia" panose="02040502050405020303" pitchFamily="18" charset="0"/>
              </a:rPr>
              <a:t>crearea unei culturi antreprenoriale</a:t>
            </a:r>
            <a:r>
              <a:rPr lang="bg-BG" sz="2400" spc="-36" dirty="0">
                <a:latin typeface="Georgia" panose="02040502050405020303" pitchFamily="18" charset="0"/>
              </a:rPr>
              <a:t>;</a:t>
            </a:r>
          </a:p>
          <a:p>
            <a:pPr algn="just">
              <a:lnSpc>
                <a:spcPct val="150000"/>
              </a:lnSpc>
            </a:pPr>
            <a:r>
              <a:rPr lang="bg-BG" sz="2400" spc="-36" dirty="0">
                <a:latin typeface="Georgia" panose="02040502050405020303" pitchFamily="18" charset="0"/>
              </a:rPr>
              <a:t>	</a:t>
            </a:r>
            <a:r>
              <a:rPr lang="ro-RO" sz="2400" spc="-36" dirty="0">
                <a:latin typeface="Georgia" panose="02040502050405020303" pitchFamily="18" charset="0"/>
              </a:rPr>
              <a:t>conectarea activităților cu nevoile locale</a:t>
            </a:r>
            <a:r>
              <a:rPr lang="en-US" sz="2400" spc="-36" dirty="0">
                <a:latin typeface="Georgia" panose="02040502050405020303" pitchFamily="18" charset="0"/>
              </a:rPr>
              <a:t>; </a:t>
            </a:r>
            <a:endParaRPr lang="bg-BG" sz="2400" spc="-36" dirty="0">
              <a:latin typeface="Georgia" panose="02040502050405020303" pitchFamily="18" charset="0"/>
            </a:endParaRPr>
          </a:p>
          <a:p>
            <a:pPr algn="just">
              <a:lnSpc>
                <a:spcPct val="150000"/>
              </a:lnSpc>
            </a:pPr>
            <a:r>
              <a:rPr lang="bg-BG" sz="2400" spc="-36" dirty="0">
                <a:latin typeface="Georgia" panose="02040502050405020303" pitchFamily="18" charset="0"/>
              </a:rPr>
              <a:t>	</a:t>
            </a:r>
            <a:r>
              <a:rPr lang="ro-RO" sz="2400" spc="-36" dirty="0">
                <a:latin typeface="Georgia" panose="02040502050405020303" pitchFamily="18" charset="0"/>
              </a:rPr>
              <a:t>sprijinirea activităților în pericol de dispariție pe fondul lipsei de profit;</a:t>
            </a:r>
          </a:p>
          <a:p>
            <a:pPr algn="just">
              <a:lnSpc>
                <a:spcPct val="150000"/>
              </a:lnSpc>
            </a:pPr>
            <a:r>
              <a:rPr lang="ro-RO" sz="2400" spc="-36" dirty="0">
                <a:latin typeface="Georgia" panose="02040502050405020303" pitchFamily="18" charset="0"/>
              </a:rPr>
              <a:t>              crearea de capital social.</a:t>
            </a:r>
            <a:endParaRPr lang="en-US" sz="2400" spc="-36" dirty="0">
              <a:latin typeface="Georgia" panose="02040502050405020303" pitchFamily="18" charset="0"/>
            </a:endParaRPr>
          </a:p>
        </p:txBody>
      </p:sp>
      <p:sp>
        <p:nvSpPr>
          <p:cNvPr id="30" name="TextBox 30"/>
          <p:cNvSpPr txBox="1"/>
          <p:nvPr/>
        </p:nvSpPr>
        <p:spPr>
          <a:xfrm>
            <a:off x="2147224" y="2939551"/>
            <a:ext cx="11163710" cy="1270284"/>
          </a:xfrm>
          <a:prstGeom prst="rect">
            <a:avLst/>
          </a:prstGeom>
        </p:spPr>
        <p:txBody>
          <a:bodyPr wrap="square" lIns="0" tIns="0" rIns="0" bIns="0" rtlCol="0" anchor="t">
            <a:spAutoFit/>
          </a:bodyPr>
          <a:lstStyle/>
          <a:p>
            <a:pPr algn="just">
              <a:lnSpc>
                <a:spcPts val="3359"/>
              </a:lnSpc>
            </a:pPr>
            <a:r>
              <a:rPr lang="ro-RO" sz="2400" spc="-36" dirty="0">
                <a:latin typeface="Georgia" panose="02040502050405020303" pitchFamily="18" charset="0"/>
              </a:rPr>
              <a:t>Antreprenoriatul social reprezintă o forță motrice importantă pentru dezvoltarea regională, acoperind nișe de piață în care factorii de decizie politică nu reușesc să ofere suficiente servicii, iar piața nu realizează suficiente profituri. </a:t>
            </a:r>
            <a:endParaRPr lang="en-US" sz="2400" spc="-36" dirty="0">
              <a:latin typeface="Georgia" panose="02040502050405020303" pitchFamily="18" charset="0"/>
              <a:cs typeface="Abhaya Libre Regular" panose="020B0604020202020204" charset="0"/>
            </a:endParaRPr>
          </a:p>
        </p:txBody>
      </p:sp>
      <p:pic>
        <p:nvPicPr>
          <p:cNvPr id="32" name="Picture 32"/>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9632120">
            <a:off x="-4359519" y="-2644076"/>
            <a:ext cx="5721823" cy="5669807"/>
          </a:xfrm>
          <a:prstGeom prst="rect">
            <a:avLst/>
          </a:prstGeom>
        </p:spPr>
      </p:pic>
      <p:pic>
        <p:nvPicPr>
          <p:cNvPr id="33" name="Picture 33"/>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6603835">
            <a:off x="5191393" y="-10749108"/>
            <a:ext cx="11622266" cy="12388074"/>
          </a:xfrm>
          <a:prstGeom prst="rect">
            <a:avLst/>
          </a:prstGeom>
        </p:spPr>
      </p:pic>
      <p:pic>
        <p:nvPicPr>
          <p:cNvPr id="34" name="Picture 34"/>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0800000">
            <a:off x="15480240" y="8115777"/>
            <a:ext cx="3334026" cy="3588482"/>
          </a:xfrm>
          <a:prstGeom prst="rect">
            <a:avLst/>
          </a:prstGeom>
        </p:spPr>
      </p:pic>
      <p:pic>
        <p:nvPicPr>
          <p:cNvPr id="35" name="Picture 35"/>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10800000">
            <a:off x="-23442" y="-1710424"/>
            <a:ext cx="2556197" cy="2751289"/>
          </a:xfrm>
          <a:prstGeom prst="rect">
            <a:avLst/>
          </a:prstGeom>
        </p:spPr>
      </p:pic>
      <p:pic>
        <p:nvPicPr>
          <p:cNvPr id="36" name="Picture 36"/>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9614497">
            <a:off x="-1147374" y="7574079"/>
            <a:ext cx="4352147" cy="4346443"/>
          </a:xfrm>
          <a:prstGeom prst="rect">
            <a:avLst/>
          </a:prstGeom>
        </p:spPr>
      </p:pic>
      <p:pic>
        <p:nvPicPr>
          <p:cNvPr id="37" name="Picture 37"/>
          <p:cNvPicPr>
            <a:picLocks noChangeAspect="1"/>
          </p:cNvPicPr>
          <p:nvPr/>
        </p:nvPicPr>
        <p:blipFill>
          <a:blip r:embed="rId15"/>
          <a:srcRect/>
          <a:stretch>
            <a:fillRect/>
          </a:stretch>
        </p:blipFill>
        <p:spPr>
          <a:xfrm>
            <a:off x="7555793" y="9357675"/>
            <a:ext cx="3710720" cy="779251"/>
          </a:xfrm>
          <a:prstGeom prst="rect">
            <a:avLst/>
          </a:prstGeom>
        </p:spPr>
      </p:pic>
      <p:pic>
        <p:nvPicPr>
          <p:cNvPr id="24" name="Picture 4">
            <a:extLst>
              <a:ext uri="{FF2B5EF4-FFF2-40B4-BE49-F238E27FC236}">
                <a16:creationId xmlns:a16="http://schemas.microsoft.com/office/drawing/2014/main" id="{7117552C-17E6-05D0-A535-B5F55087B0AE}"/>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2548502" y="5351175"/>
            <a:ext cx="338591" cy="308194"/>
          </a:xfrm>
          <a:prstGeom prst="rect">
            <a:avLst/>
          </a:prstGeom>
        </p:spPr>
      </p:pic>
      <p:pic>
        <p:nvPicPr>
          <p:cNvPr id="3" name="Picture 4">
            <a:extLst>
              <a:ext uri="{FF2B5EF4-FFF2-40B4-BE49-F238E27FC236}">
                <a16:creationId xmlns:a16="http://schemas.microsoft.com/office/drawing/2014/main" id="{2CBA5D94-E1C8-7F86-5AAB-F1AF318E7BF7}"/>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2561198" y="5837149"/>
            <a:ext cx="338591" cy="308194"/>
          </a:xfrm>
          <a:prstGeom prst="rect">
            <a:avLst/>
          </a:prstGeom>
        </p:spPr>
      </p:pic>
      <p:pic>
        <p:nvPicPr>
          <p:cNvPr id="23" name="Picture 4">
            <a:extLst>
              <a:ext uri="{FF2B5EF4-FFF2-40B4-BE49-F238E27FC236}">
                <a16:creationId xmlns:a16="http://schemas.microsoft.com/office/drawing/2014/main" id="{9362D002-2170-A620-B6EC-A56154FADD16}"/>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2548502" y="6364946"/>
            <a:ext cx="338591" cy="308194"/>
          </a:xfrm>
          <a:prstGeom prst="rect">
            <a:avLst/>
          </a:prstGeom>
        </p:spPr>
      </p:pic>
      <p:pic>
        <p:nvPicPr>
          <p:cNvPr id="27" name="Picture 4">
            <a:extLst>
              <a:ext uri="{FF2B5EF4-FFF2-40B4-BE49-F238E27FC236}">
                <a16:creationId xmlns:a16="http://schemas.microsoft.com/office/drawing/2014/main" id="{126C8E42-3261-4503-0F0E-4DBBBE2301BC}"/>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2573962" y="6892743"/>
            <a:ext cx="338591" cy="308194"/>
          </a:xfrm>
          <a:prstGeom prst="rect">
            <a:avLst/>
          </a:prstGeom>
        </p:spPr>
      </p:pic>
      <p:pic>
        <p:nvPicPr>
          <p:cNvPr id="29" name="Picture 4">
            <a:extLst>
              <a:ext uri="{FF2B5EF4-FFF2-40B4-BE49-F238E27FC236}">
                <a16:creationId xmlns:a16="http://schemas.microsoft.com/office/drawing/2014/main" id="{40AA5F28-097B-C523-9550-7DD3D45A853E}"/>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2573962" y="7437494"/>
            <a:ext cx="338591" cy="308194"/>
          </a:xfrm>
          <a:prstGeom prst="rect">
            <a:avLst/>
          </a:prstGeom>
        </p:spPr>
      </p:pic>
      <p:pic>
        <p:nvPicPr>
          <p:cNvPr id="25" name="Picture 4">
            <a:extLst>
              <a:ext uri="{FF2B5EF4-FFF2-40B4-BE49-F238E27FC236}">
                <a16:creationId xmlns:a16="http://schemas.microsoft.com/office/drawing/2014/main" id="{DCB435B2-613D-BC23-5B61-0EA362B594B9}"/>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2573961" y="8017168"/>
            <a:ext cx="338591" cy="308194"/>
          </a:xfrm>
          <a:prstGeom prst="rect">
            <a:avLst/>
          </a:prstGeom>
        </p:spPr>
      </p:pic>
      <p:sp>
        <p:nvSpPr>
          <p:cNvPr id="26" name="TextBox 9">
            <a:extLst>
              <a:ext uri="{FF2B5EF4-FFF2-40B4-BE49-F238E27FC236}">
                <a16:creationId xmlns:a16="http://schemas.microsoft.com/office/drawing/2014/main" id="{BBA40585-16A0-2A48-8C71-2F812330301D}"/>
              </a:ext>
            </a:extLst>
          </p:cNvPr>
          <p:cNvSpPr txBox="1"/>
          <p:nvPr/>
        </p:nvSpPr>
        <p:spPr>
          <a:xfrm>
            <a:off x="3124200" y="1007515"/>
            <a:ext cx="12039599" cy="1402243"/>
          </a:xfrm>
          <a:prstGeom prst="rect">
            <a:avLst/>
          </a:prstGeom>
        </p:spPr>
        <p:txBody>
          <a:bodyPr wrap="square" lIns="0" tIns="0" rIns="0" bIns="0" rtlCol="0" anchor="t">
            <a:spAutoFit/>
          </a:bodyPr>
          <a:lstStyle/>
          <a:p>
            <a:pPr algn="ctr">
              <a:lnSpc>
                <a:spcPts val="5449"/>
              </a:lnSpc>
            </a:pPr>
            <a:r>
              <a:rPr lang="ro-RO" sz="5400" b="1" dirty="0">
                <a:solidFill>
                  <a:srgbClr val="000000"/>
                </a:solidFill>
                <a:latin typeface="Georgia" panose="02040502050405020303" pitchFamily="18" charset="0"/>
              </a:rPr>
              <a:t>6. Rolul antreprenoriatului social în dezvoltarea regională</a:t>
            </a:r>
            <a:endParaRPr lang="en-US" sz="5400" b="1" dirty="0">
              <a:solidFill>
                <a:srgbClr val="000000"/>
              </a:solidFill>
              <a:latin typeface="Georgia" panose="02040502050405020303" pitchFamily="18" charset="0"/>
            </a:endParaRPr>
          </a:p>
        </p:txBody>
      </p:sp>
    </p:spTree>
    <p:extLst>
      <p:ext uri="{BB962C8B-B14F-4D97-AF65-F5344CB8AC3E}">
        <p14:creationId xmlns:p14="http://schemas.microsoft.com/office/powerpoint/2010/main" val="10961645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0770731" y="4768328"/>
            <a:ext cx="7775659" cy="1894433"/>
          </a:xfrm>
          <a:prstGeom prst="rect">
            <a:avLst/>
          </a:prstGeom>
        </p:spPr>
      </p:pic>
      <p:grpSp>
        <p:nvGrpSpPr>
          <p:cNvPr id="4" name="Group 4"/>
          <p:cNvGrpSpPr/>
          <p:nvPr/>
        </p:nvGrpSpPr>
        <p:grpSpPr>
          <a:xfrm>
            <a:off x="14658560" y="2060782"/>
            <a:ext cx="657082" cy="657082"/>
            <a:chOff x="0" y="0"/>
            <a:chExt cx="812800" cy="812800"/>
          </a:xfrm>
        </p:grpSpPr>
        <p:sp>
          <p:nvSpPr>
            <p:cNvPr id="5" name="Freeform 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4989E"/>
            </a:solidFill>
          </p:spPr>
          <p:txBody>
            <a:bodyPr/>
            <a:lstStyle/>
            <a:p>
              <a:endParaRPr lang="ro-RO"/>
            </a:p>
          </p:txBody>
        </p:sp>
        <p:sp>
          <p:nvSpPr>
            <p:cNvPr id="6" name="TextBox 6"/>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13665800" y="3547556"/>
            <a:ext cx="657082" cy="657082"/>
            <a:chOff x="0" y="0"/>
            <a:chExt cx="812800" cy="812800"/>
          </a:xfrm>
        </p:grpSpPr>
        <p:sp>
          <p:nvSpPr>
            <p:cNvPr id="8" name="Freeform 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0E9E5"/>
            </a:solidFill>
          </p:spPr>
          <p:txBody>
            <a:bodyPr/>
            <a:lstStyle/>
            <a:p>
              <a:endParaRPr lang="ro-RO"/>
            </a:p>
          </p:txBody>
        </p:sp>
        <p:sp>
          <p:nvSpPr>
            <p:cNvPr id="9" name="TextBox 9"/>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0" name="Group 10"/>
          <p:cNvGrpSpPr/>
          <p:nvPr/>
        </p:nvGrpSpPr>
        <p:grpSpPr>
          <a:xfrm>
            <a:off x="13382803" y="5303960"/>
            <a:ext cx="657082" cy="657082"/>
            <a:chOff x="0" y="0"/>
            <a:chExt cx="812800" cy="812800"/>
          </a:xfrm>
        </p:grpSpPr>
        <p:sp>
          <p:nvSpPr>
            <p:cNvPr id="11" name="Freeform 1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43A44"/>
            </a:solidFill>
          </p:spPr>
          <p:txBody>
            <a:bodyPr/>
            <a:lstStyle/>
            <a:p>
              <a:endParaRPr lang="ro-RO"/>
            </a:p>
          </p:txBody>
        </p:sp>
        <p:sp>
          <p:nvSpPr>
            <p:cNvPr id="12" name="TextBox 12"/>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3" name="Group 13"/>
          <p:cNvGrpSpPr/>
          <p:nvPr/>
        </p:nvGrpSpPr>
        <p:grpSpPr>
          <a:xfrm>
            <a:off x="13752257" y="7056417"/>
            <a:ext cx="657082" cy="657082"/>
            <a:chOff x="0" y="0"/>
            <a:chExt cx="812800" cy="812800"/>
          </a:xfrm>
        </p:grpSpPr>
        <p:sp>
          <p:nvSpPr>
            <p:cNvPr id="14" name="Freeform 1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535454"/>
            </a:solidFill>
          </p:spPr>
          <p:txBody>
            <a:bodyPr/>
            <a:lstStyle/>
            <a:p>
              <a:endParaRPr lang="ro-RO"/>
            </a:p>
          </p:txBody>
        </p:sp>
        <p:sp>
          <p:nvSpPr>
            <p:cNvPr id="15" name="TextBox 15"/>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6" name="Group 16"/>
          <p:cNvGrpSpPr/>
          <p:nvPr/>
        </p:nvGrpSpPr>
        <p:grpSpPr>
          <a:xfrm>
            <a:off x="14658560" y="8705205"/>
            <a:ext cx="657082" cy="657082"/>
            <a:chOff x="0" y="0"/>
            <a:chExt cx="812800" cy="812800"/>
          </a:xfrm>
        </p:grpSpPr>
        <p:sp>
          <p:nvSpPr>
            <p:cNvPr id="17" name="Freeform 1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3B2A3"/>
            </a:solidFill>
          </p:spPr>
          <p:txBody>
            <a:bodyPr/>
            <a:lstStyle/>
            <a:p>
              <a:endParaRPr lang="ro-RO"/>
            </a:p>
          </p:txBody>
        </p:sp>
        <p:sp>
          <p:nvSpPr>
            <p:cNvPr id="18" name="TextBox 18"/>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pic>
        <p:nvPicPr>
          <p:cNvPr id="19" name="Picture 19"/>
          <p:cNvPicPr>
            <a:picLocks noChangeAspect="1"/>
          </p:cNvPicPr>
          <p:nvPr/>
        </p:nvPicPr>
        <p:blipFill>
          <a:blip r:embed="rId4"/>
          <a:srcRect/>
          <a:stretch>
            <a:fillRect/>
          </a:stretch>
        </p:blipFill>
        <p:spPr>
          <a:xfrm>
            <a:off x="16418708" y="0"/>
            <a:ext cx="1869292" cy="1869292"/>
          </a:xfrm>
          <a:prstGeom prst="rect">
            <a:avLst/>
          </a:prstGeom>
        </p:spPr>
      </p:pic>
      <p:sp>
        <p:nvSpPr>
          <p:cNvPr id="21" name="Freeform 21"/>
          <p:cNvSpPr/>
          <p:nvPr/>
        </p:nvSpPr>
        <p:spPr>
          <a:xfrm>
            <a:off x="14720161" y="4000237"/>
            <a:ext cx="3086100" cy="3086100"/>
          </a:xfrm>
          <a:custGeom>
            <a:avLst/>
            <a:gdLst/>
            <a:ahLst/>
            <a:cxnLst/>
            <a:rect l="l" t="t" r="r" b="b"/>
            <a:pathLst>
              <a:path w="812800" h="812800">
                <a:moveTo>
                  <a:pt x="127941" y="0"/>
                </a:moveTo>
                <a:lnTo>
                  <a:pt x="684859" y="0"/>
                </a:lnTo>
                <a:cubicBezTo>
                  <a:pt x="718791" y="0"/>
                  <a:pt x="751333" y="13479"/>
                  <a:pt x="775327" y="37473"/>
                </a:cubicBezTo>
                <a:cubicBezTo>
                  <a:pt x="799321" y="61467"/>
                  <a:pt x="812800" y="94009"/>
                  <a:pt x="812800" y="127941"/>
                </a:cubicBezTo>
                <a:lnTo>
                  <a:pt x="812800" y="684859"/>
                </a:lnTo>
                <a:cubicBezTo>
                  <a:pt x="812800" y="718791"/>
                  <a:pt x="799321" y="751333"/>
                  <a:pt x="775327" y="775327"/>
                </a:cubicBezTo>
                <a:cubicBezTo>
                  <a:pt x="751333" y="799321"/>
                  <a:pt x="718791" y="812800"/>
                  <a:pt x="684859" y="812800"/>
                </a:cubicBezTo>
                <a:lnTo>
                  <a:pt x="127941" y="812800"/>
                </a:lnTo>
                <a:cubicBezTo>
                  <a:pt x="94009" y="812800"/>
                  <a:pt x="61467" y="799321"/>
                  <a:pt x="37473" y="775327"/>
                </a:cubicBezTo>
                <a:cubicBezTo>
                  <a:pt x="13479" y="751333"/>
                  <a:pt x="0" y="718791"/>
                  <a:pt x="0" y="684859"/>
                </a:cubicBezTo>
                <a:lnTo>
                  <a:pt x="0" y="127941"/>
                </a:lnTo>
                <a:cubicBezTo>
                  <a:pt x="0" y="94009"/>
                  <a:pt x="13479" y="61467"/>
                  <a:pt x="37473" y="37473"/>
                </a:cubicBezTo>
                <a:cubicBezTo>
                  <a:pt x="61467" y="13479"/>
                  <a:pt x="94009" y="0"/>
                  <a:pt x="127941" y="0"/>
                </a:cubicBezTo>
                <a:close/>
              </a:path>
            </a:pathLst>
          </a:custGeom>
          <a:solidFill>
            <a:srgbClr val="23B2A3"/>
          </a:solidFill>
        </p:spPr>
        <p:txBody>
          <a:bodyPr/>
          <a:lstStyle/>
          <a:p>
            <a:pPr algn="ctr">
              <a:lnSpc>
                <a:spcPts val="4479"/>
              </a:lnSpc>
            </a:pPr>
            <a:endParaRPr lang="ro-RO" sz="2400" b="1" dirty="0">
              <a:solidFill>
                <a:srgbClr val="FEFEFE"/>
              </a:solidFill>
              <a:latin typeface="Georgia" panose="02040502050405020303" pitchFamily="18" charset="0"/>
            </a:endParaRPr>
          </a:p>
          <a:p>
            <a:pPr algn="ctr">
              <a:lnSpc>
                <a:spcPts val="4479"/>
              </a:lnSpc>
            </a:pPr>
            <a:r>
              <a:rPr lang="ro-RO" sz="2400" b="1" dirty="0">
                <a:solidFill>
                  <a:srgbClr val="FEFEFE"/>
                </a:solidFill>
                <a:latin typeface="Georgia" panose="02040502050405020303" pitchFamily="18" charset="0"/>
              </a:rPr>
              <a:t>Antreprenoriatul social</a:t>
            </a:r>
            <a:endParaRPr lang="en-US" sz="2400" b="1" dirty="0">
              <a:solidFill>
                <a:srgbClr val="FEFEFE"/>
              </a:solidFill>
              <a:latin typeface="Georgia" panose="02040502050405020303" pitchFamily="18" charset="0"/>
            </a:endParaRPr>
          </a:p>
        </p:txBody>
      </p:sp>
      <p:sp>
        <p:nvSpPr>
          <p:cNvPr id="28" name="TextBox 28"/>
          <p:cNvSpPr txBox="1"/>
          <p:nvPr/>
        </p:nvSpPr>
        <p:spPr>
          <a:xfrm>
            <a:off x="4123616" y="3465337"/>
            <a:ext cx="8899201" cy="4334328"/>
          </a:xfrm>
          <a:prstGeom prst="rect">
            <a:avLst/>
          </a:prstGeom>
        </p:spPr>
        <p:txBody>
          <a:bodyPr lIns="0" tIns="0" rIns="0" bIns="0" rtlCol="0" anchor="t">
            <a:spAutoFit/>
          </a:bodyPr>
          <a:lstStyle/>
          <a:p>
            <a:pPr algn="just">
              <a:lnSpc>
                <a:spcPts val="3359"/>
              </a:lnSpc>
            </a:pPr>
            <a:r>
              <a:rPr lang="ro-RO" sz="2800" spc="-36" dirty="0">
                <a:latin typeface="Georgia" panose="02040502050405020303" pitchFamily="18" charset="0"/>
              </a:rPr>
              <a:t>Antreprenoriatul social poate amortiza impactul crizelor din două motive. Primul este legat de modul specific de operare și de activitatea non-profit, de distribuția surplusurilor și de guvernanța democratică, urmărind strategii pe termen lung. Cel de-al doilea derivă din flexibilitatea programului de muncă și a remunerării, din diluarea structurilor ierarhice, stabilitatea locului de muncă/ fluctuații reduse, păstrarea locurilor de muncă pentru adulți, integrarea femeilor în câmpul muncii și din beneficii asociate donațiilor și muncii voluntare. </a:t>
            </a:r>
            <a:endParaRPr lang="en-US" sz="2800" spc="-36" dirty="0">
              <a:latin typeface="Georgia" panose="02040502050405020303" pitchFamily="18" charset="0"/>
            </a:endParaRPr>
          </a:p>
        </p:txBody>
      </p:sp>
      <p:pic>
        <p:nvPicPr>
          <p:cNvPr id="32" name="Picture 32"/>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9632120">
            <a:off x="-4359519" y="-2644076"/>
            <a:ext cx="5721823" cy="5669807"/>
          </a:xfrm>
          <a:prstGeom prst="rect">
            <a:avLst/>
          </a:prstGeom>
        </p:spPr>
      </p:pic>
      <p:pic>
        <p:nvPicPr>
          <p:cNvPr id="33" name="Picture 33"/>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6603835">
            <a:off x="5191393" y="-10749108"/>
            <a:ext cx="11622266" cy="12388074"/>
          </a:xfrm>
          <a:prstGeom prst="rect">
            <a:avLst/>
          </a:prstGeom>
        </p:spPr>
      </p:pic>
      <p:pic>
        <p:nvPicPr>
          <p:cNvPr id="34" name="Picture 34"/>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0800000">
            <a:off x="15480240" y="8115777"/>
            <a:ext cx="3334026" cy="3588482"/>
          </a:xfrm>
          <a:prstGeom prst="rect">
            <a:avLst/>
          </a:prstGeom>
        </p:spPr>
      </p:pic>
      <p:pic>
        <p:nvPicPr>
          <p:cNvPr id="35" name="Picture 35"/>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10800000">
            <a:off x="-23442" y="-1710424"/>
            <a:ext cx="2556197" cy="2751289"/>
          </a:xfrm>
          <a:prstGeom prst="rect">
            <a:avLst/>
          </a:prstGeom>
        </p:spPr>
      </p:pic>
      <p:pic>
        <p:nvPicPr>
          <p:cNvPr id="36" name="Picture 36"/>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9614497">
            <a:off x="-1147374" y="7574079"/>
            <a:ext cx="4352147" cy="4346443"/>
          </a:xfrm>
          <a:prstGeom prst="rect">
            <a:avLst/>
          </a:prstGeom>
        </p:spPr>
      </p:pic>
      <p:pic>
        <p:nvPicPr>
          <p:cNvPr id="37" name="Picture 37"/>
          <p:cNvPicPr>
            <a:picLocks noChangeAspect="1"/>
          </p:cNvPicPr>
          <p:nvPr/>
        </p:nvPicPr>
        <p:blipFill>
          <a:blip r:embed="rId15"/>
          <a:srcRect/>
          <a:stretch>
            <a:fillRect/>
          </a:stretch>
        </p:blipFill>
        <p:spPr>
          <a:xfrm>
            <a:off x="7555793" y="9357675"/>
            <a:ext cx="3710720" cy="779251"/>
          </a:xfrm>
          <a:prstGeom prst="rect">
            <a:avLst/>
          </a:prstGeom>
        </p:spPr>
      </p:pic>
      <p:sp>
        <p:nvSpPr>
          <p:cNvPr id="38" name="TextBox 9">
            <a:extLst>
              <a:ext uri="{FF2B5EF4-FFF2-40B4-BE49-F238E27FC236}">
                <a16:creationId xmlns:a16="http://schemas.microsoft.com/office/drawing/2014/main" id="{6C3CCF11-E9FB-09DE-1276-34EAE4A53D11}"/>
              </a:ext>
            </a:extLst>
          </p:cNvPr>
          <p:cNvSpPr txBox="1"/>
          <p:nvPr/>
        </p:nvSpPr>
        <p:spPr>
          <a:xfrm>
            <a:off x="3124200" y="1007515"/>
            <a:ext cx="12039599" cy="1402243"/>
          </a:xfrm>
          <a:prstGeom prst="rect">
            <a:avLst/>
          </a:prstGeom>
        </p:spPr>
        <p:txBody>
          <a:bodyPr wrap="square" lIns="0" tIns="0" rIns="0" bIns="0" rtlCol="0" anchor="t">
            <a:spAutoFit/>
          </a:bodyPr>
          <a:lstStyle/>
          <a:p>
            <a:pPr algn="ctr">
              <a:lnSpc>
                <a:spcPts val="5449"/>
              </a:lnSpc>
            </a:pPr>
            <a:r>
              <a:rPr lang="ro-RO" sz="5400" b="1" dirty="0">
                <a:solidFill>
                  <a:srgbClr val="000000"/>
                </a:solidFill>
                <a:latin typeface="Georgia" panose="02040502050405020303" pitchFamily="18" charset="0"/>
              </a:rPr>
              <a:t>6. Rolul antreprenoriatului social în dezvoltarea regională</a:t>
            </a:r>
            <a:endParaRPr lang="en-US" sz="5400" b="1" dirty="0">
              <a:solidFill>
                <a:srgbClr val="000000"/>
              </a:solidFill>
              <a:latin typeface="Georgia" panose="02040502050405020303" pitchFamily="18" charset="0"/>
            </a:endParaRPr>
          </a:p>
        </p:txBody>
      </p:sp>
    </p:spTree>
    <p:extLst>
      <p:ext uri="{BB962C8B-B14F-4D97-AF65-F5344CB8AC3E}">
        <p14:creationId xmlns:p14="http://schemas.microsoft.com/office/powerpoint/2010/main" val="8892251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0770731" y="4768328"/>
            <a:ext cx="7775659" cy="1894433"/>
          </a:xfrm>
          <a:prstGeom prst="rect">
            <a:avLst/>
          </a:prstGeom>
        </p:spPr>
      </p:pic>
      <p:grpSp>
        <p:nvGrpSpPr>
          <p:cNvPr id="4" name="Group 4"/>
          <p:cNvGrpSpPr/>
          <p:nvPr/>
        </p:nvGrpSpPr>
        <p:grpSpPr>
          <a:xfrm>
            <a:off x="14658560" y="2060782"/>
            <a:ext cx="657082" cy="657082"/>
            <a:chOff x="0" y="0"/>
            <a:chExt cx="812800" cy="812800"/>
          </a:xfrm>
        </p:grpSpPr>
        <p:sp>
          <p:nvSpPr>
            <p:cNvPr id="5" name="Freeform 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4989E"/>
            </a:solidFill>
          </p:spPr>
          <p:txBody>
            <a:bodyPr/>
            <a:lstStyle/>
            <a:p>
              <a:endParaRPr lang="ro-RO"/>
            </a:p>
          </p:txBody>
        </p:sp>
        <p:sp>
          <p:nvSpPr>
            <p:cNvPr id="6" name="TextBox 6"/>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13665800" y="3547556"/>
            <a:ext cx="657082" cy="657082"/>
            <a:chOff x="0" y="0"/>
            <a:chExt cx="812800" cy="812800"/>
          </a:xfrm>
        </p:grpSpPr>
        <p:sp>
          <p:nvSpPr>
            <p:cNvPr id="8" name="Freeform 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0E9E5"/>
            </a:solidFill>
          </p:spPr>
          <p:txBody>
            <a:bodyPr/>
            <a:lstStyle/>
            <a:p>
              <a:endParaRPr lang="ro-RO"/>
            </a:p>
          </p:txBody>
        </p:sp>
        <p:sp>
          <p:nvSpPr>
            <p:cNvPr id="9" name="TextBox 9"/>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0" name="Group 10"/>
          <p:cNvGrpSpPr/>
          <p:nvPr/>
        </p:nvGrpSpPr>
        <p:grpSpPr>
          <a:xfrm>
            <a:off x="13382803" y="5303960"/>
            <a:ext cx="657082" cy="657082"/>
            <a:chOff x="0" y="0"/>
            <a:chExt cx="812800" cy="812800"/>
          </a:xfrm>
        </p:grpSpPr>
        <p:sp>
          <p:nvSpPr>
            <p:cNvPr id="11" name="Freeform 1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43A44"/>
            </a:solidFill>
          </p:spPr>
          <p:txBody>
            <a:bodyPr/>
            <a:lstStyle/>
            <a:p>
              <a:endParaRPr lang="ro-RO"/>
            </a:p>
          </p:txBody>
        </p:sp>
        <p:sp>
          <p:nvSpPr>
            <p:cNvPr id="12" name="TextBox 12"/>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3" name="Group 13"/>
          <p:cNvGrpSpPr/>
          <p:nvPr/>
        </p:nvGrpSpPr>
        <p:grpSpPr>
          <a:xfrm>
            <a:off x="13752257" y="7056417"/>
            <a:ext cx="657082" cy="657082"/>
            <a:chOff x="0" y="0"/>
            <a:chExt cx="812800" cy="812800"/>
          </a:xfrm>
        </p:grpSpPr>
        <p:sp>
          <p:nvSpPr>
            <p:cNvPr id="14" name="Freeform 1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535454"/>
            </a:solidFill>
          </p:spPr>
          <p:txBody>
            <a:bodyPr/>
            <a:lstStyle/>
            <a:p>
              <a:endParaRPr lang="ro-RO"/>
            </a:p>
          </p:txBody>
        </p:sp>
        <p:sp>
          <p:nvSpPr>
            <p:cNvPr id="15" name="TextBox 15"/>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6" name="Group 16"/>
          <p:cNvGrpSpPr/>
          <p:nvPr/>
        </p:nvGrpSpPr>
        <p:grpSpPr>
          <a:xfrm>
            <a:off x="14658560" y="8705205"/>
            <a:ext cx="657082" cy="657082"/>
            <a:chOff x="0" y="0"/>
            <a:chExt cx="812800" cy="812800"/>
          </a:xfrm>
        </p:grpSpPr>
        <p:sp>
          <p:nvSpPr>
            <p:cNvPr id="17" name="Freeform 1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3B2A3"/>
            </a:solidFill>
          </p:spPr>
          <p:txBody>
            <a:bodyPr/>
            <a:lstStyle/>
            <a:p>
              <a:endParaRPr lang="ro-RO"/>
            </a:p>
          </p:txBody>
        </p:sp>
        <p:sp>
          <p:nvSpPr>
            <p:cNvPr id="18" name="TextBox 18"/>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pic>
        <p:nvPicPr>
          <p:cNvPr id="19" name="Picture 19"/>
          <p:cNvPicPr>
            <a:picLocks noChangeAspect="1"/>
          </p:cNvPicPr>
          <p:nvPr/>
        </p:nvPicPr>
        <p:blipFill>
          <a:blip r:embed="rId4"/>
          <a:srcRect/>
          <a:stretch>
            <a:fillRect/>
          </a:stretch>
        </p:blipFill>
        <p:spPr>
          <a:xfrm>
            <a:off x="16418708" y="0"/>
            <a:ext cx="1869292" cy="1869292"/>
          </a:xfrm>
          <a:prstGeom prst="rect">
            <a:avLst/>
          </a:prstGeom>
        </p:spPr>
      </p:pic>
      <p:grpSp>
        <p:nvGrpSpPr>
          <p:cNvPr id="20" name="Group 20"/>
          <p:cNvGrpSpPr/>
          <p:nvPr/>
        </p:nvGrpSpPr>
        <p:grpSpPr>
          <a:xfrm>
            <a:off x="14770557" y="3680995"/>
            <a:ext cx="3086100" cy="3375422"/>
            <a:chOff x="0" y="-76200"/>
            <a:chExt cx="812800" cy="889000"/>
          </a:xfrm>
        </p:grpSpPr>
        <p:sp>
          <p:nvSpPr>
            <p:cNvPr id="21" name="Freeform 21"/>
            <p:cNvSpPr/>
            <p:nvPr/>
          </p:nvSpPr>
          <p:spPr>
            <a:xfrm>
              <a:off x="0" y="0"/>
              <a:ext cx="812800" cy="812800"/>
            </a:xfrm>
            <a:custGeom>
              <a:avLst/>
              <a:gdLst/>
              <a:ahLst/>
              <a:cxnLst/>
              <a:rect l="l" t="t" r="r" b="b"/>
              <a:pathLst>
                <a:path w="812800" h="812800">
                  <a:moveTo>
                    <a:pt x="127941" y="0"/>
                  </a:moveTo>
                  <a:lnTo>
                    <a:pt x="684859" y="0"/>
                  </a:lnTo>
                  <a:cubicBezTo>
                    <a:pt x="718791" y="0"/>
                    <a:pt x="751333" y="13479"/>
                    <a:pt x="775327" y="37473"/>
                  </a:cubicBezTo>
                  <a:cubicBezTo>
                    <a:pt x="799321" y="61467"/>
                    <a:pt x="812800" y="94009"/>
                    <a:pt x="812800" y="127941"/>
                  </a:cubicBezTo>
                  <a:lnTo>
                    <a:pt x="812800" y="684859"/>
                  </a:lnTo>
                  <a:cubicBezTo>
                    <a:pt x="812800" y="718791"/>
                    <a:pt x="799321" y="751333"/>
                    <a:pt x="775327" y="775327"/>
                  </a:cubicBezTo>
                  <a:cubicBezTo>
                    <a:pt x="751333" y="799321"/>
                    <a:pt x="718791" y="812800"/>
                    <a:pt x="684859" y="812800"/>
                  </a:cubicBezTo>
                  <a:lnTo>
                    <a:pt x="127941" y="812800"/>
                  </a:lnTo>
                  <a:cubicBezTo>
                    <a:pt x="94009" y="812800"/>
                    <a:pt x="61467" y="799321"/>
                    <a:pt x="37473" y="775327"/>
                  </a:cubicBezTo>
                  <a:cubicBezTo>
                    <a:pt x="13479" y="751333"/>
                    <a:pt x="0" y="718791"/>
                    <a:pt x="0" y="684859"/>
                  </a:cubicBezTo>
                  <a:lnTo>
                    <a:pt x="0" y="127941"/>
                  </a:lnTo>
                  <a:cubicBezTo>
                    <a:pt x="0" y="94009"/>
                    <a:pt x="13479" y="61467"/>
                    <a:pt x="37473" y="37473"/>
                  </a:cubicBezTo>
                  <a:cubicBezTo>
                    <a:pt x="61467" y="13479"/>
                    <a:pt x="94009" y="0"/>
                    <a:pt x="127941" y="0"/>
                  </a:cubicBezTo>
                  <a:close/>
                </a:path>
              </a:pathLst>
            </a:custGeom>
            <a:solidFill>
              <a:srgbClr val="23B2A3"/>
            </a:solidFill>
          </p:spPr>
          <p:txBody>
            <a:bodyPr/>
            <a:lstStyle/>
            <a:p>
              <a:endParaRPr lang="ro-RO"/>
            </a:p>
          </p:txBody>
        </p:sp>
        <p:sp>
          <p:nvSpPr>
            <p:cNvPr id="22" name="TextBox 22"/>
            <p:cNvSpPr txBox="1"/>
            <p:nvPr/>
          </p:nvSpPr>
          <p:spPr>
            <a:xfrm>
              <a:off x="0" y="-76200"/>
              <a:ext cx="812800" cy="889000"/>
            </a:xfrm>
            <a:prstGeom prst="rect">
              <a:avLst/>
            </a:prstGeom>
          </p:spPr>
          <p:txBody>
            <a:bodyPr lIns="50800" tIns="50800" rIns="50800" bIns="50800" rtlCol="0" anchor="ctr"/>
            <a:lstStyle/>
            <a:p>
              <a:pPr algn="ctr">
                <a:lnSpc>
                  <a:spcPts val="4479"/>
                </a:lnSpc>
              </a:pPr>
              <a:r>
                <a:rPr lang="ro-RO" sz="2400" b="1" dirty="0">
                  <a:solidFill>
                    <a:srgbClr val="FEFEFE"/>
                  </a:solidFill>
                  <a:latin typeface="Georgia" panose="02040502050405020303" pitchFamily="18" charset="0"/>
                </a:rPr>
                <a:t>Antreprenoriatul social</a:t>
              </a:r>
              <a:endParaRPr lang="en-US" sz="2400" b="1" dirty="0">
                <a:solidFill>
                  <a:srgbClr val="FEFEFE"/>
                </a:solidFill>
                <a:latin typeface="Georgia" panose="02040502050405020303" pitchFamily="18" charset="0"/>
              </a:endParaRPr>
            </a:p>
          </p:txBody>
        </p:sp>
      </p:grpSp>
      <p:sp>
        <p:nvSpPr>
          <p:cNvPr id="28" name="TextBox 28"/>
          <p:cNvSpPr txBox="1"/>
          <p:nvPr/>
        </p:nvSpPr>
        <p:spPr>
          <a:xfrm>
            <a:off x="2212256" y="3028365"/>
            <a:ext cx="10686157" cy="5194435"/>
          </a:xfrm>
          <a:prstGeom prst="rect">
            <a:avLst/>
          </a:prstGeom>
        </p:spPr>
        <p:txBody>
          <a:bodyPr wrap="square" lIns="0" tIns="0" rIns="0" bIns="0" rtlCol="0" anchor="t">
            <a:spAutoFit/>
          </a:bodyPr>
          <a:lstStyle/>
          <a:p>
            <a:pPr algn="just">
              <a:lnSpc>
                <a:spcPts val="3359"/>
              </a:lnSpc>
            </a:pPr>
            <a:r>
              <a:rPr lang="ro-RO" sz="2400" dirty="0">
                <a:latin typeface="Georgia" panose="02040502050405020303" pitchFamily="18" charset="0"/>
                <a:cs typeface="Abhaya Libre Regular" panose="020B0604020202020204" charset="0"/>
              </a:rPr>
              <a:t>Teoria economiei sociale folosește întreprinderile sociale pentru a răspunde la nevoia de noi paradigme de dezvoltare la nivel local și regional.  În contextul acestui proces, cercetătorii și experții se raportează la conceptul de întreprindere socială ca la o idee relativ nouă, axată pe furnizarea de bunuri și servicii sustenabile. Întreprinderile sociale echipează regiunile cu infrastructura și competențele necesare pentru a susține dezvoltarea, ajutându-le să înțeleagă în profunzime contextul comunitar sau regional</a:t>
            </a:r>
            <a:r>
              <a:rPr lang="en-US" sz="2400" dirty="0">
                <a:latin typeface="Georgia" panose="02040502050405020303" pitchFamily="18" charset="0"/>
                <a:cs typeface="Abhaya Libre Regular" panose="020B0604020202020204" charset="0"/>
              </a:rPr>
              <a:t>. </a:t>
            </a:r>
            <a:r>
              <a:rPr lang="ro-RO" sz="2400" dirty="0">
                <a:latin typeface="Georgia" panose="02040502050405020303" pitchFamily="18" charset="0"/>
                <a:cs typeface="Abhaya Libre Regular" panose="020B0604020202020204" charset="0"/>
              </a:rPr>
              <a:t>Tabelul următor prezintă corelația dintre tipurile de valori și funcțiile acestora în dezvoltarea locală și regională. Simon Bridge și alți autori discută despre rolul întreprinderilor sociale în procesul de dezvoltare, pe baza implementării acestor valori. În afaceri și antreprenoriat, implementarea se referă la factorii și valorile dezvoltării locale și regionale. </a:t>
            </a:r>
            <a:endParaRPr lang="en-US" sz="2400" spc="-36" dirty="0">
              <a:latin typeface="Georgia" panose="02040502050405020303" pitchFamily="18" charset="0"/>
              <a:cs typeface="Abhaya Libre Regular" panose="020B0604020202020204" charset="0"/>
            </a:endParaRPr>
          </a:p>
        </p:txBody>
      </p:sp>
      <p:pic>
        <p:nvPicPr>
          <p:cNvPr id="32" name="Picture 32"/>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9632120">
            <a:off x="-4359519" y="-2644076"/>
            <a:ext cx="5721823" cy="5669807"/>
          </a:xfrm>
          <a:prstGeom prst="rect">
            <a:avLst/>
          </a:prstGeom>
        </p:spPr>
      </p:pic>
      <p:pic>
        <p:nvPicPr>
          <p:cNvPr id="33" name="Picture 33"/>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6603835">
            <a:off x="5191393" y="-10749108"/>
            <a:ext cx="11622266" cy="12388074"/>
          </a:xfrm>
          <a:prstGeom prst="rect">
            <a:avLst/>
          </a:prstGeom>
        </p:spPr>
      </p:pic>
      <p:pic>
        <p:nvPicPr>
          <p:cNvPr id="34" name="Picture 34"/>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0800000">
            <a:off x="15480240" y="8115777"/>
            <a:ext cx="3334026" cy="3588482"/>
          </a:xfrm>
          <a:prstGeom prst="rect">
            <a:avLst/>
          </a:prstGeom>
        </p:spPr>
      </p:pic>
      <p:pic>
        <p:nvPicPr>
          <p:cNvPr id="35" name="Picture 35"/>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10800000">
            <a:off x="-23442" y="-1710424"/>
            <a:ext cx="2556197" cy="2751289"/>
          </a:xfrm>
          <a:prstGeom prst="rect">
            <a:avLst/>
          </a:prstGeom>
        </p:spPr>
      </p:pic>
      <p:pic>
        <p:nvPicPr>
          <p:cNvPr id="36" name="Picture 36"/>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9614497">
            <a:off x="-1147374" y="7574079"/>
            <a:ext cx="4352147" cy="4346443"/>
          </a:xfrm>
          <a:prstGeom prst="rect">
            <a:avLst/>
          </a:prstGeom>
        </p:spPr>
      </p:pic>
      <p:pic>
        <p:nvPicPr>
          <p:cNvPr id="37" name="Picture 37"/>
          <p:cNvPicPr>
            <a:picLocks noChangeAspect="1"/>
          </p:cNvPicPr>
          <p:nvPr/>
        </p:nvPicPr>
        <p:blipFill>
          <a:blip r:embed="rId15"/>
          <a:srcRect/>
          <a:stretch>
            <a:fillRect/>
          </a:stretch>
        </p:blipFill>
        <p:spPr>
          <a:xfrm>
            <a:off x="7555793" y="9357675"/>
            <a:ext cx="3710720" cy="779251"/>
          </a:xfrm>
          <a:prstGeom prst="rect">
            <a:avLst/>
          </a:prstGeom>
        </p:spPr>
      </p:pic>
      <p:sp>
        <p:nvSpPr>
          <p:cNvPr id="3" name="TextBox 58">
            <a:extLst>
              <a:ext uri="{FF2B5EF4-FFF2-40B4-BE49-F238E27FC236}">
                <a16:creationId xmlns:a16="http://schemas.microsoft.com/office/drawing/2014/main" id="{978DD1FF-3B58-69C8-5060-3355A2298992}"/>
              </a:ext>
            </a:extLst>
          </p:cNvPr>
          <p:cNvSpPr txBox="1"/>
          <p:nvPr/>
        </p:nvSpPr>
        <p:spPr>
          <a:xfrm>
            <a:off x="1673922" y="793812"/>
            <a:ext cx="14937678" cy="1446550"/>
          </a:xfrm>
          <a:prstGeom prst="rect">
            <a:avLst/>
          </a:prstGeom>
          <a:noFill/>
        </p:spPr>
        <p:txBody>
          <a:bodyPr wrap="square">
            <a:spAutoFit/>
          </a:bodyPr>
          <a:lstStyle/>
          <a:p>
            <a:pPr algn="ctr"/>
            <a:r>
              <a:rPr lang="ro-RO" sz="4400" b="1" dirty="0">
                <a:latin typeface="Georgia" panose="02040502050405020303" pitchFamily="18" charset="0"/>
                <a:cs typeface="Abhaya Libre Regular" panose="020B0604020202020204" charset="0"/>
              </a:rPr>
              <a:t>7. Întreprinderile sociale – catalizatori ai dezvoltării locale și regionale durabile</a:t>
            </a:r>
            <a:endParaRPr lang="en-US" sz="4400" b="1" dirty="0">
              <a:latin typeface="Georgia" panose="02040502050405020303" pitchFamily="18" charset="0"/>
              <a:cs typeface="Abhaya Libre Regular" panose="020B0604020202020204" charset="0"/>
            </a:endParaRPr>
          </a:p>
        </p:txBody>
      </p:sp>
    </p:spTree>
    <p:extLst>
      <p:ext uri="{BB962C8B-B14F-4D97-AF65-F5344CB8AC3E}">
        <p14:creationId xmlns:p14="http://schemas.microsoft.com/office/powerpoint/2010/main" val="30659887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96164">
            <a:off x="-4782433" y="7448371"/>
            <a:ext cx="11622266" cy="12388074"/>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36636">
            <a:off x="0" y="-2006961"/>
            <a:ext cx="3334026" cy="3588482"/>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185502">
            <a:off x="-3467133" y="353201"/>
            <a:ext cx="4352147" cy="4346443"/>
          </a:xfrm>
          <a:prstGeom prst="rect">
            <a:avLst/>
          </a:prstGeom>
        </p:spPr>
      </p:pic>
      <p:pic>
        <p:nvPicPr>
          <p:cNvPr id="7" name="Picture 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7379619">
            <a:off x="3146606" y="8906714"/>
            <a:ext cx="5810576" cy="5802961"/>
          </a:xfrm>
          <a:prstGeom prst="rect">
            <a:avLst/>
          </a:prstGeom>
        </p:spPr>
      </p:pic>
      <p:pic>
        <p:nvPicPr>
          <p:cNvPr id="8" name="Picture 8"/>
          <p:cNvPicPr>
            <a:picLocks noChangeAspect="1"/>
          </p:cNvPicPr>
          <p:nvPr/>
        </p:nvPicPr>
        <p:blipFill>
          <a:blip r:embed="rId10"/>
          <a:srcRect/>
          <a:stretch>
            <a:fillRect/>
          </a:stretch>
        </p:blipFill>
        <p:spPr>
          <a:xfrm>
            <a:off x="16418708" y="0"/>
            <a:ext cx="1869292" cy="1869292"/>
          </a:xfrm>
          <a:prstGeom prst="rect">
            <a:avLst/>
          </a:prstGeom>
        </p:spPr>
      </p:pic>
      <p:pic>
        <p:nvPicPr>
          <p:cNvPr id="9" name="Picture 9"/>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8947194">
            <a:off x="13506859" y="7477485"/>
            <a:ext cx="5364129" cy="5364129"/>
          </a:xfrm>
          <a:prstGeom prst="rect">
            <a:avLst/>
          </a:prstGeom>
        </p:spPr>
      </p:pic>
      <p:pic>
        <p:nvPicPr>
          <p:cNvPr id="10" name="Picture 10"/>
          <p:cNvPicPr>
            <a:picLocks noChangeAspect="1"/>
          </p:cNvPicPr>
          <p:nvPr/>
        </p:nvPicPr>
        <p:blipFill>
          <a:blip r:embed="rId13"/>
          <a:srcRect/>
          <a:stretch>
            <a:fillRect/>
          </a:stretch>
        </p:blipFill>
        <p:spPr>
          <a:xfrm>
            <a:off x="1784075" y="6481135"/>
            <a:ext cx="7870946" cy="1652899"/>
          </a:xfrm>
          <a:prstGeom prst="rect">
            <a:avLst/>
          </a:prstGeom>
        </p:spPr>
      </p:pic>
      <p:pic>
        <p:nvPicPr>
          <p:cNvPr id="11" name="Picture 11"/>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6632729">
            <a:off x="15049004" y="4145049"/>
            <a:ext cx="4881157" cy="4874760"/>
          </a:xfrm>
          <a:prstGeom prst="rect">
            <a:avLst/>
          </a:prstGeom>
        </p:spPr>
      </p:pic>
      <p:grpSp>
        <p:nvGrpSpPr>
          <p:cNvPr id="12" name="Group 12"/>
          <p:cNvGrpSpPr/>
          <p:nvPr/>
        </p:nvGrpSpPr>
        <p:grpSpPr>
          <a:xfrm>
            <a:off x="13890147" y="6582429"/>
            <a:ext cx="2900572" cy="807705"/>
            <a:chOff x="0" y="0"/>
            <a:chExt cx="3867430" cy="1076939"/>
          </a:xfrm>
        </p:grpSpPr>
        <p:pic>
          <p:nvPicPr>
            <p:cNvPr id="13" name="Picture 13"/>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0" y="0"/>
              <a:ext cx="3867430" cy="618789"/>
            </a:xfrm>
            <a:prstGeom prst="rect">
              <a:avLst/>
            </a:prstGeom>
          </p:spPr>
        </p:pic>
        <p:pic>
          <p:nvPicPr>
            <p:cNvPr id="14" name="Picture 14"/>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0" y="458151"/>
              <a:ext cx="3867430" cy="618789"/>
            </a:xfrm>
            <a:prstGeom prst="rect">
              <a:avLst/>
            </a:prstGeom>
          </p:spPr>
        </p:pic>
      </p:grpSp>
      <p:sp>
        <p:nvSpPr>
          <p:cNvPr id="15" name="TextBox 2">
            <a:extLst>
              <a:ext uri="{FF2B5EF4-FFF2-40B4-BE49-F238E27FC236}">
                <a16:creationId xmlns:a16="http://schemas.microsoft.com/office/drawing/2014/main" id="{054C374D-607E-6C2D-A33A-314B229AB875}"/>
              </a:ext>
            </a:extLst>
          </p:cNvPr>
          <p:cNvSpPr txBox="1"/>
          <p:nvPr/>
        </p:nvSpPr>
        <p:spPr>
          <a:xfrm>
            <a:off x="1784074" y="1894978"/>
            <a:ext cx="10560325" cy="692497"/>
          </a:xfrm>
          <a:prstGeom prst="rect">
            <a:avLst/>
          </a:prstGeom>
        </p:spPr>
        <p:txBody>
          <a:bodyPr wrap="square" lIns="0" tIns="0" rIns="0" bIns="0" rtlCol="0" anchor="t">
            <a:spAutoFit/>
          </a:bodyPr>
          <a:lstStyle/>
          <a:p>
            <a:pPr>
              <a:lnSpc>
                <a:spcPts val="5449"/>
              </a:lnSpc>
            </a:pPr>
            <a:r>
              <a:rPr lang="ro-RO" sz="5400" b="1" dirty="0">
                <a:solidFill>
                  <a:srgbClr val="000000"/>
                </a:solidFill>
                <a:latin typeface="Georgia" panose="02040502050405020303" pitchFamily="18" charset="0"/>
              </a:rPr>
              <a:t>Declinarea responsabilității</a:t>
            </a:r>
            <a:endParaRPr lang="en-US" sz="5400" b="1" dirty="0">
              <a:solidFill>
                <a:srgbClr val="000000"/>
              </a:solidFill>
              <a:latin typeface="Georgia" panose="02040502050405020303" pitchFamily="18" charset="0"/>
            </a:endParaRPr>
          </a:p>
        </p:txBody>
      </p:sp>
      <p:sp>
        <p:nvSpPr>
          <p:cNvPr id="16" name="TextBox 3">
            <a:extLst>
              <a:ext uri="{FF2B5EF4-FFF2-40B4-BE49-F238E27FC236}">
                <a16:creationId xmlns:a16="http://schemas.microsoft.com/office/drawing/2014/main" id="{DB2AE705-9B30-A303-5EB2-0D26E1DA88F4}"/>
              </a:ext>
            </a:extLst>
          </p:cNvPr>
          <p:cNvSpPr txBox="1"/>
          <p:nvPr/>
        </p:nvSpPr>
        <p:spPr>
          <a:xfrm>
            <a:off x="1784075" y="2828851"/>
            <a:ext cx="15741892" cy="4296048"/>
          </a:xfrm>
          <a:prstGeom prst="rect">
            <a:avLst/>
          </a:prstGeom>
        </p:spPr>
        <p:txBody>
          <a:bodyPr lIns="0" tIns="0" rIns="0" bIns="0" rtlCol="0" anchor="t">
            <a:spAutoFit/>
          </a:bodyPr>
          <a:lstStyle/>
          <a:p>
            <a:pPr algn="just">
              <a:lnSpc>
                <a:spcPts val="4619"/>
              </a:lnSpc>
            </a:pPr>
            <a:r>
              <a:rPr lang="ro-RO" sz="3200" spc="-49" dirty="0">
                <a:solidFill>
                  <a:srgbClr val="000000"/>
                </a:solidFill>
                <a:latin typeface="Georgia" panose="02040502050405020303" pitchFamily="18" charset="0"/>
              </a:rPr>
              <a:t>Sprijinul acordat de Comisia Europeană în realizarea acestui material nu implică susținerea conținuturilor, acestea reflectând doar poziția autorilor. Comisia nu poate fi trasă la răspundere pentru niciun fel de utilizare a informațiilor cuprinse în prezenta publicație.</a:t>
            </a:r>
            <a:r>
              <a:rPr lang="en-US" sz="3200" spc="-49" dirty="0">
                <a:solidFill>
                  <a:srgbClr val="000000"/>
                </a:solidFill>
                <a:latin typeface="Georgia" panose="02040502050405020303" pitchFamily="18" charset="0"/>
              </a:rPr>
              <a:t> </a:t>
            </a:r>
          </a:p>
          <a:p>
            <a:pPr algn="just">
              <a:lnSpc>
                <a:spcPts val="2380"/>
              </a:lnSpc>
            </a:pPr>
            <a:endParaRPr lang="en-US" sz="3200" spc="-49" dirty="0">
              <a:solidFill>
                <a:srgbClr val="000000"/>
              </a:solidFill>
              <a:latin typeface="Georgia" panose="02040502050405020303" pitchFamily="18" charset="0"/>
            </a:endParaRPr>
          </a:p>
          <a:p>
            <a:pPr algn="just">
              <a:lnSpc>
                <a:spcPts val="4619"/>
              </a:lnSpc>
            </a:pPr>
            <a:r>
              <a:rPr lang="ro-RO" sz="3200" spc="-49" dirty="0">
                <a:solidFill>
                  <a:srgbClr val="000000"/>
                </a:solidFill>
                <a:latin typeface="Georgia" panose="02040502050405020303" pitchFamily="18" charset="0"/>
              </a:rPr>
              <a:t>Nr. proiect</a:t>
            </a:r>
            <a:r>
              <a:rPr lang="en-US" sz="3200" spc="-49" dirty="0">
                <a:solidFill>
                  <a:srgbClr val="000000"/>
                </a:solidFill>
                <a:latin typeface="Georgia" panose="02040502050405020303" pitchFamily="18" charset="0"/>
              </a:rPr>
              <a:t>: 2021-1-RO01-KA220-VET-000028118</a:t>
            </a:r>
          </a:p>
          <a:p>
            <a:pPr algn="just">
              <a:lnSpc>
                <a:spcPts val="4619"/>
              </a:lnSpc>
            </a:pPr>
            <a:endParaRPr lang="en-US" sz="3299" spc="-49" dirty="0">
              <a:solidFill>
                <a:srgbClr val="000000"/>
              </a:solidFill>
              <a:latin typeface="Georgia" panose="02040502050405020303" pitchFamily="18" charset="0"/>
            </a:endParaRPr>
          </a:p>
          <a:p>
            <a:pPr>
              <a:lnSpc>
                <a:spcPts val="3499"/>
              </a:lnSpc>
            </a:pPr>
            <a:endParaRPr lang="en-US" sz="3299" spc="-49" dirty="0">
              <a:solidFill>
                <a:srgbClr val="000000"/>
              </a:solidFill>
              <a:latin typeface="Georgia" panose="02040502050405020303" pitchFamily="18"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9"/>
          <p:cNvPicPr>
            <a:picLocks noChangeAspect="1"/>
          </p:cNvPicPr>
          <p:nvPr/>
        </p:nvPicPr>
        <p:blipFill>
          <a:blip r:embed="rId2"/>
          <a:srcRect/>
          <a:stretch>
            <a:fillRect/>
          </a:stretch>
        </p:blipFill>
        <p:spPr>
          <a:xfrm>
            <a:off x="16418708" y="0"/>
            <a:ext cx="1869292" cy="1869292"/>
          </a:xfrm>
          <a:prstGeom prst="rect">
            <a:avLst/>
          </a:prstGeom>
        </p:spPr>
      </p:pic>
      <p:pic>
        <p:nvPicPr>
          <p:cNvPr id="32" name="Picture 3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9632120">
            <a:off x="-4359519" y="-2644076"/>
            <a:ext cx="5721823" cy="5669807"/>
          </a:xfrm>
          <a:prstGeom prst="rect">
            <a:avLst/>
          </a:prstGeom>
        </p:spPr>
      </p:pic>
      <p:pic>
        <p:nvPicPr>
          <p:cNvPr id="33" name="Picture 3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6603835">
            <a:off x="5191393" y="-10749108"/>
            <a:ext cx="11622266" cy="12388074"/>
          </a:xfrm>
          <a:prstGeom prst="rect">
            <a:avLst/>
          </a:prstGeom>
        </p:spPr>
      </p:pic>
      <p:pic>
        <p:nvPicPr>
          <p:cNvPr id="34" name="Picture 3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0800000">
            <a:off x="15480240" y="8115777"/>
            <a:ext cx="3334026" cy="3588482"/>
          </a:xfrm>
          <a:prstGeom prst="rect">
            <a:avLst/>
          </a:prstGeom>
        </p:spPr>
      </p:pic>
      <p:pic>
        <p:nvPicPr>
          <p:cNvPr id="35" name="Picture 35"/>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0800000">
            <a:off x="-23442" y="-1710424"/>
            <a:ext cx="2556197" cy="2751289"/>
          </a:xfrm>
          <a:prstGeom prst="rect">
            <a:avLst/>
          </a:prstGeom>
        </p:spPr>
      </p:pic>
      <p:pic>
        <p:nvPicPr>
          <p:cNvPr id="36" name="Picture 36"/>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9614497">
            <a:off x="-1147374" y="7574079"/>
            <a:ext cx="4352147" cy="4346443"/>
          </a:xfrm>
          <a:prstGeom prst="rect">
            <a:avLst/>
          </a:prstGeom>
        </p:spPr>
      </p:pic>
      <p:pic>
        <p:nvPicPr>
          <p:cNvPr id="37" name="Picture 37"/>
          <p:cNvPicPr>
            <a:picLocks noChangeAspect="1"/>
          </p:cNvPicPr>
          <p:nvPr/>
        </p:nvPicPr>
        <p:blipFill>
          <a:blip r:embed="rId13"/>
          <a:srcRect/>
          <a:stretch>
            <a:fillRect/>
          </a:stretch>
        </p:blipFill>
        <p:spPr>
          <a:xfrm>
            <a:off x="7555793" y="9357675"/>
            <a:ext cx="3710720" cy="779251"/>
          </a:xfrm>
          <a:prstGeom prst="rect">
            <a:avLst/>
          </a:prstGeom>
        </p:spPr>
      </p:pic>
      <p:sp>
        <p:nvSpPr>
          <p:cNvPr id="54" name="Rectangle 4">
            <a:extLst>
              <a:ext uri="{FF2B5EF4-FFF2-40B4-BE49-F238E27FC236}">
                <a16:creationId xmlns:a16="http://schemas.microsoft.com/office/drawing/2014/main" id="{04C2BCBB-3FA6-6C25-EABE-74A16A827D3F}"/>
              </a:ext>
            </a:extLst>
          </p:cNvPr>
          <p:cNvSpPr>
            <a:spLocks noChangeArrowheads="1"/>
          </p:cNvSpPr>
          <p:nvPr/>
        </p:nvSpPr>
        <p:spPr bwMode="auto">
          <a:xfrm>
            <a:off x="457200" y="3679825"/>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bg-BG"/>
          </a:p>
        </p:txBody>
      </p:sp>
      <p:graphicFrame>
        <p:nvGraphicFramePr>
          <p:cNvPr id="55" name="Table 5">
            <a:extLst>
              <a:ext uri="{FF2B5EF4-FFF2-40B4-BE49-F238E27FC236}">
                <a16:creationId xmlns:a16="http://schemas.microsoft.com/office/drawing/2014/main" id="{7D365AAE-16E5-73CC-825A-64170353A8FB}"/>
              </a:ext>
            </a:extLst>
          </p:cNvPr>
          <p:cNvGraphicFramePr>
            <a:graphicFrameLocks noGrp="1"/>
          </p:cNvGraphicFramePr>
          <p:nvPr>
            <p:extLst>
              <p:ext uri="{D42A27DB-BD31-4B8C-83A1-F6EECF244321}">
                <p14:modId xmlns:p14="http://schemas.microsoft.com/office/powerpoint/2010/main" val="1638473225"/>
              </p:ext>
            </p:extLst>
          </p:nvPr>
        </p:nvGraphicFramePr>
        <p:xfrm>
          <a:off x="916653" y="2800916"/>
          <a:ext cx="16230600" cy="6109490"/>
        </p:xfrm>
        <a:graphic>
          <a:graphicData uri="http://schemas.openxmlformats.org/drawingml/2006/table">
            <a:tbl>
              <a:tblPr/>
              <a:tblGrid>
                <a:gridCol w="5410200">
                  <a:extLst>
                    <a:ext uri="{9D8B030D-6E8A-4147-A177-3AD203B41FA5}">
                      <a16:colId xmlns:a16="http://schemas.microsoft.com/office/drawing/2014/main" val="20000"/>
                    </a:ext>
                  </a:extLst>
                </a:gridCol>
                <a:gridCol w="10591800">
                  <a:extLst>
                    <a:ext uri="{9D8B030D-6E8A-4147-A177-3AD203B41FA5}">
                      <a16:colId xmlns:a16="http://schemas.microsoft.com/office/drawing/2014/main" val="20001"/>
                    </a:ext>
                  </a:extLst>
                </a:gridCol>
                <a:gridCol w="228600">
                  <a:extLst>
                    <a:ext uri="{9D8B030D-6E8A-4147-A177-3AD203B41FA5}">
                      <a16:colId xmlns:a16="http://schemas.microsoft.com/office/drawing/2014/main" val="20002"/>
                    </a:ext>
                  </a:extLst>
                </a:gridCol>
              </a:tblGrid>
              <a:tr h="698509">
                <a:tc>
                  <a:txBody>
                    <a:bodyPr/>
                    <a:lstStyle/>
                    <a:p>
                      <a:r>
                        <a:rPr lang="ro-RO" sz="1800" b="1" dirty="0">
                          <a:latin typeface="Georgia" panose="02040502050405020303" pitchFamily="18" charset="0"/>
                        </a:rPr>
                        <a:t>Tipuri de valori</a:t>
                      </a:r>
                      <a:endParaRPr lang="en-US" sz="1800" b="1" dirty="0">
                        <a:latin typeface="Georgia" panose="02040502050405020303" pitchFamily="18" charset="0"/>
                      </a:endParaRPr>
                    </a:p>
                  </a:txBody>
                  <a:tcPr anchor="ctr">
                    <a:lnL w="0" cap="flat" cmpd="sng" algn="ctr">
                      <a:solidFill>
                        <a:srgbClr val="99ACFF"/>
                      </a:solidFill>
                      <a:prstDash val="solid"/>
                      <a:round/>
                      <a:headEnd type="none" w="med" len="med"/>
                      <a:tailEnd type="none" w="med" len="med"/>
                    </a:lnL>
                    <a:lnR w="12700" cap="flat" cmpd="sng" algn="ctr">
                      <a:solidFill>
                        <a:schemeClr val="tx1"/>
                      </a:solidFill>
                      <a:prstDash val="solid"/>
                      <a:round/>
                      <a:headEnd type="none" w="med" len="med"/>
                      <a:tailEnd type="none" w="med" len="med"/>
                    </a:lnR>
                    <a:lnT w="0" cap="flat" cmpd="sng" algn="ctr">
                      <a:solidFill>
                        <a:srgbClr val="99ACFF"/>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4989E"/>
                    </a:solidFill>
                  </a:tcPr>
                </a:tc>
                <a:tc>
                  <a:txBody>
                    <a:bodyPr/>
                    <a:lstStyle/>
                    <a:p>
                      <a:r>
                        <a:rPr lang="ro-RO" sz="1800" b="1" dirty="0">
                          <a:latin typeface="Georgia" panose="02040502050405020303" pitchFamily="18" charset="0"/>
                        </a:rPr>
                        <a:t>Funcțiile</a:t>
                      </a:r>
                      <a:endParaRPr lang="en-US" sz="1800" b="1" dirty="0">
                        <a:latin typeface="Georgia" panose="02040502050405020303" pitchFamily="18" charset="0"/>
                      </a:endParaRPr>
                    </a:p>
                  </a:txBody>
                  <a:tcPr anchor="ctr">
                    <a:lnL w="12700" cap="flat" cmpd="sng" algn="ctr">
                      <a:solidFill>
                        <a:schemeClr val="tx1"/>
                      </a:solidFill>
                      <a:prstDash val="solid"/>
                      <a:round/>
                      <a:headEnd type="none" w="med" len="med"/>
                      <a:tailEnd type="none" w="med" len="med"/>
                    </a:lnL>
                    <a:lnR w="0" cap="flat" cmpd="sng" algn="ctr">
                      <a:solidFill>
                        <a:srgbClr val="99ACFF"/>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4989E"/>
                    </a:solidFill>
                  </a:tcPr>
                </a:tc>
                <a:tc>
                  <a:txBody>
                    <a:bodyPr/>
                    <a:lstStyle/>
                    <a:p>
                      <a:endParaRPr lang="bg-BG" sz="1800" dirty="0">
                        <a:latin typeface="Georgia" panose="02040502050405020303" pitchFamily="18" charset="0"/>
                      </a:endParaRPr>
                    </a:p>
                  </a:txBody>
                  <a:tcP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04989E"/>
                    </a:solidFill>
                  </a:tcPr>
                </a:tc>
                <a:extLst>
                  <a:ext uri="{0D108BD9-81ED-4DB2-BD59-A6C34878D82A}">
                    <a16:rowId xmlns:a16="http://schemas.microsoft.com/office/drawing/2014/main" val="10000"/>
                  </a:ext>
                </a:extLst>
              </a:tr>
              <a:tr h="1067110">
                <a:tc>
                  <a:txBody>
                    <a:bodyPr/>
                    <a:lstStyle/>
                    <a:p>
                      <a:r>
                        <a:rPr lang="ro-RO" sz="1800" b="0" i="0" u="none" strike="noStrike" kern="1200" dirty="0">
                          <a:solidFill>
                            <a:schemeClr val="tx1"/>
                          </a:solidFill>
                          <a:effectLst/>
                          <a:latin typeface="Georgia" panose="02040502050405020303" pitchFamily="18" charset="0"/>
                          <a:ea typeface="+mn-ea"/>
                          <a:cs typeface="Abhaya Libre Regular" panose="020B0604020202020204" charset="0"/>
                        </a:rPr>
                        <a:t>Valoarea economică</a:t>
                      </a:r>
                      <a:endParaRPr lang="bg-BG" sz="1800" b="0" i="0" u="none" strike="noStrike" kern="1200" dirty="0">
                        <a:solidFill>
                          <a:schemeClr val="tx1"/>
                        </a:solidFill>
                        <a:effectLst/>
                        <a:latin typeface="Georgia" panose="02040502050405020303" pitchFamily="18" charset="0"/>
                        <a:ea typeface="+mn-ea"/>
                        <a:cs typeface="Abhaya Libre Regular" panose="020B060402020202020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3B2A3"/>
                    </a:solidFill>
                  </a:tcPr>
                </a:tc>
                <a:tc>
                  <a:txBody>
                    <a:bodyPr/>
                    <a:lstStyle/>
                    <a:p>
                      <a:pPr algn="just"/>
                      <a:r>
                        <a:rPr lang="ro-RO" sz="1800" dirty="0">
                          <a:latin typeface="Georgia" panose="02040502050405020303" pitchFamily="18" charset="0"/>
                          <a:cs typeface="Abhaya Libre Regular" panose="020B0604020202020204" charset="0"/>
                        </a:rPr>
                        <a:t>Producția de bunuri și servicii; Stimularea antreprenoriatului și a competitivității; Crearea de locuri de muncă, în special pentru indivizii și grupurile marginalizate social; formarea profesională și sprijinirea indivizilor în găsirea unui loc de muncă; Facilitarea dezvoltării sociale și economice cu ajutorul granturilor și al subvențiilor (oferite de fundații, de exemplu) sau al împrumuturilor cu dobânzi mici. </a:t>
                      </a:r>
                      <a:endParaRPr lang="bg-BG" sz="1800" dirty="0">
                        <a:latin typeface="Georgia" panose="02040502050405020303" pitchFamily="18" charset="0"/>
                        <a:cs typeface="Abhaya Libre Regular" panose="020B060402020202020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4CED1"/>
                    </a:solidFill>
                  </a:tcPr>
                </a:tc>
                <a:tc>
                  <a:txBody>
                    <a:bodyPr/>
                    <a:lstStyle/>
                    <a:p>
                      <a:endParaRPr lang="bg-BG" sz="1800">
                        <a:latin typeface="Georgia" panose="02040502050405020303" pitchFamily="18" charset="0"/>
                      </a:endParaRPr>
                    </a:p>
                  </a:txBody>
                  <a:tcPr>
                    <a:lnL w="12700" cap="flat" cmpd="sng" algn="ctr">
                      <a:solidFill>
                        <a:schemeClr val="tx1"/>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4CED1"/>
                    </a:solidFill>
                  </a:tcPr>
                </a:tc>
                <a:extLst>
                  <a:ext uri="{0D108BD9-81ED-4DB2-BD59-A6C34878D82A}">
                    <a16:rowId xmlns:a16="http://schemas.microsoft.com/office/drawing/2014/main" val="10001"/>
                  </a:ext>
                </a:extLst>
              </a:tr>
              <a:tr h="1762123">
                <a:tc>
                  <a:txBody>
                    <a:bodyPr/>
                    <a:lstStyle/>
                    <a:p>
                      <a:r>
                        <a:rPr lang="ro-RO" sz="1800" dirty="0">
                          <a:latin typeface="Georgia" panose="02040502050405020303" pitchFamily="18" charset="0"/>
                          <a:cs typeface="Abhaya Libre Regular" panose="020B0604020202020204" charset="0"/>
                        </a:rPr>
                        <a:t>Valoarea socială</a:t>
                      </a:r>
                      <a:endParaRPr lang="bg-BG" sz="1800" dirty="0">
                        <a:latin typeface="Georgia" panose="02040502050405020303" pitchFamily="18" charset="0"/>
                        <a:cs typeface="Abhaya Libre Regular" panose="020B0604020202020204" charset="0"/>
                      </a:endParaRPr>
                    </a:p>
                    <a:p>
                      <a:endParaRPr lang="bg-BG" sz="1800" dirty="0">
                        <a:latin typeface="Georgia" panose="02040502050405020303" pitchFamily="18" charset="0"/>
                        <a:cs typeface="Abhaya Libre Regular" panose="020B0604020202020204" charset="0"/>
                      </a:endParaRPr>
                    </a:p>
                    <a:p>
                      <a:endParaRPr lang="bg-BG" sz="1800" dirty="0">
                        <a:latin typeface="Georgia" panose="02040502050405020303" pitchFamily="18" charset="0"/>
                        <a:cs typeface="Abhaya Libre Regular" panose="020B0604020202020204" charset="0"/>
                      </a:endParaRPr>
                    </a:p>
                    <a:p>
                      <a:endParaRPr lang="bg-BG" sz="1800" dirty="0">
                        <a:latin typeface="Georgia" panose="02040502050405020303" pitchFamily="18" charset="0"/>
                        <a:cs typeface="Abhaya Libre Regular" panose="020B0604020202020204" charset="0"/>
                      </a:endParaRPr>
                    </a:p>
                    <a:p>
                      <a:endParaRPr lang="bg-BG" sz="1800" dirty="0">
                        <a:latin typeface="Georgia" panose="02040502050405020303" pitchFamily="18" charset="0"/>
                        <a:cs typeface="Abhaya Libre Regular" panose="020B0604020202020204" charset="0"/>
                      </a:endParaRPr>
                    </a:p>
                    <a:p>
                      <a:endParaRPr lang="en-US" sz="1800" dirty="0">
                        <a:latin typeface="Georgia" panose="02040502050405020303" pitchFamily="18" charset="0"/>
                        <a:cs typeface="Abhaya Libre Regular" panose="020B060402020202020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3B2A3"/>
                    </a:solidFill>
                  </a:tcPr>
                </a:tc>
                <a:tc gridSpan="2">
                  <a:txBody>
                    <a:bodyPr/>
                    <a:lstStyle/>
                    <a:p>
                      <a:pPr algn="just"/>
                      <a:r>
                        <a:rPr lang="ro-RO" sz="1800" dirty="0">
                          <a:latin typeface="Georgia" panose="02040502050405020303" pitchFamily="18" charset="0"/>
                          <a:cs typeface="Abhaya Libre Regular" panose="020B0604020202020204" charset="0"/>
                        </a:rPr>
                        <a:t>Suplimentarea serviciilor sociale din sectorul public și adresarea problemelor specifice statului social (prin servicii de tip familial accesibile, de exemplu);   </a:t>
                      </a:r>
                      <a:r>
                        <a:rPr lang="en-US" sz="1800" dirty="0">
                          <a:latin typeface="Georgia" panose="02040502050405020303" pitchFamily="18" charset="0"/>
                          <a:cs typeface="Abhaya Libre Regular" panose="020B0604020202020204" charset="0"/>
                        </a:rPr>
                        <a:t>Supplement public sector social services and address welfare state problems with solutions such as affordable childcare; </a:t>
                      </a:r>
                      <a:r>
                        <a:rPr lang="ro-RO" sz="1800" dirty="0">
                          <a:latin typeface="Georgia" panose="02040502050405020303" pitchFamily="18" charset="0"/>
                          <a:cs typeface="Abhaya Libre Regular" panose="020B0604020202020204" charset="0"/>
                        </a:rPr>
                        <a:t>promovarea unor servicii inovatoare și introducerea de servicii noi sau îmbunătățite, care să fie ulterior adoptate de sectorul public; furnizarea unor modele de afaceri alternative pentru serviciile sociale; facilitarea redresării prin furnizarea de servicii grupurilor sau indivizilor pe care alte inițiative nu le deservesc; promovarea incluziunii sociale, a coeziunii sociale și a capitalului social; consolidarea implicării civice prin voluntariat.</a:t>
                      </a:r>
                      <a:endParaRPr lang="bg-BG" sz="1800" dirty="0">
                        <a:latin typeface="Georgia" panose="02040502050405020303" pitchFamily="18" charset="0"/>
                        <a:cs typeface="Abhaya Libre Regular" panose="020B060402020202020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4CED1"/>
                    </a:solidFill>
                  </a:tcPr>
                </a:tc>
                <a:tc hMerge="1">
                  <a:txBody>
                    <a:bodyPr/>
                    <a:lstStyle/>
                    <a:p>
                      <a:endParaRPr lang="bg-BG"/>
                    </a:p>
                  </a:txBody>
                  <a:tcPr>
                    <a:lnL w="12700" cap="flat" cmpd="sng" algn="ctr">
                      <a:solidFill>
                        <a:schemeClr val="tx1"/>
                      </a:solidFill>
                      <a:prstDash val="solid"/>
                      <a:round/>
                      <a:headEnd type="none" w="med" len="med"/>
                      <a:tailEnd type="none" w="med" len="med"/>
                    </a:lnL>
                    <a:lnR w="0" cap="flat" cmpd="sng" algn="ctr">
                      <a:solidFill>
                        <a:srgbClr val="99ACFF"/>
                      </a:solidFill>
                      <a:prstDash val="solid"/>
                      <a:round/>
                      <a:headEnd type="none" w="med" len="med"/>
                      <a:tailEnd type="none" w="med" len="med"/>
                    </a:lnR>
                    <a:lnT w="12700" cap="flat" cmpd="sng" algn="ctr">
                      <a:solidFill>
                        <a:schemeClr val="tx1"/>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A4CED1"/>
                    </a:solidFill>
                  </a:tcPr>
                </a:tc>
                <a:extLst>
                  <a:ext uri="{0D108BD9-81ED-4DB2-BD59-A6C34878D82A}">
                    <a16:rowId xmlns:a16="http://schemas.microsoft.com/office/drawing/2014/main" val="10002"/>
                  </a:ext>
                </a:extLst>
              </a:tr>
              <a:tr h="1936261">
                <a:tc>
                  <a:txBody>
                    <a:bodyPr/>
                    <a:lstStyle/>
                    <a:p>
                      <a:r>
                        <a:rPr lang="ro-RO" sz="1800" dirty="0">
                          <a:latin typeface="Georgia" panose="02040502050405020303" pitchFamily="18" charset="0"/>
                          <a:cs typeface="Abhaya Libre Regular" panose="020B0604020202020204" charset="0"/>
                        </a:rPr>
                        <a:t>Valoarea regională</a:t>
                      </a:r>
                      <a:endParaRPr lang="bg-BG" sz="1800" dirty="0">
                        <a:latin typeface="Georgia" panose="02040502050405020303" pitchFamily="18" charset="0"/>
                        <a:cs typeface="Abhaya Libre Regular" panose="020B0604020202020204" charset="0"/>
                      </a:endParaRPr>
                    </a:p>
                    <a:p>
                      <a:endParaRPr lang="bg-BG" sz="1800" dirty="0">
                        <a:latin typeface="Georgia" panose="02040502050405020303" pitchFamily="18" charset="0"/>
                        <a:cs typeface="Abhaya Libre Regular" panose="020B0604020202020204" charset="0"/>
                      </a:endParaRPr>
                    </a:p>
                    <a:p>
                      <a:endParaRPr lang="bg-BG" sz="1800" dirty="0">
                        <a:latin typeface="Georgia" panose="02040502050405020303" pitchFamily="18" charset="0"/>
                        <a:cs typeface="Abhaya Libre Regular" panose="020B0604020202020204" charset="0"/>
                      </a:endParaRPr>
                    </a:p>
                    <a:p>
                      <a:endParaRPr lang="en-US" sz="1800" dirty="0">
                        <a:latin typeface="Georgia" panose="02040502050405020303" pitchFamily="18" charset="0"/>
                        <a:cs typeface="Abhaya Libre Regular" panose="020B060402020202020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3B2A3"/>
                    </a:solidFill>
                  </a:tcPr>
                </a:tc>
                <a:tc gridSpan="2">
                  <a:txBody>
                    <a:bodyPr/>
                    <a:lstStyle/>
                    <a:p>
                      <a:pPr algn="just"/>
                      <a:r>
                        <a:rPr lang="ro-RO" sz="1800" dirty="0">
                          <a:latin typeface="Georgia" panose="02040502050405020303" pitchFamily="18" charset="0"/>
                          <a:cs typeface="Abhaya Libre Regular" panose="020B0604020202020204" charset="0"/>
                        </a:rPr>
                        <a:t>Sprijinirea întreprinderilor cu un nivel scăzut de antreprenoriat privat; crearea și gestionarea unor noi locuri de muncă; facilitarea proprietății asupra terenurilor, structurilor și resurselor de uz comunitar; dezvoltarea unor facilități locale în comunitățile izolate sau îndepărtate, precum magazine și </a:t>
                      </a:r>
                      <a:r>
                        <a:rPr lang="ro-RO" sz="1800" dirty="0" err="1">
                          <a:latin typeface="Georgia" panose="02040502050405020303" pitchFamily="18" charset="0"/>
                          <a:cs typeface="Abhaya Libre Regular" panose="020B0604020202020204" charset="0"/>
                        </a:rPr>
                        <a:t>pub</a:t>
                      </a:r>
                      <a:r>
                        <a:rPr lang="ro-RO" sz="1800" dirty="0">
                          <a:latin typeface="Georgia" panose="02040502050405020303" pitchFamily="18" charset="0"/>
                          <a:cs typeface="Abhaya Libre Regular" panose="020B0604020202020204" charset="0"/>
                        </a:rPr>
                        <a:t>-uri; reabilitarea unor structuri vechi pentru a conserva istoria locală, care ar putea fi pierdută pe fondul modernizării; constituirea unor spații publice locale de agrement. </a:t>
                      </a:r>
                      <a:endParaRPr lang="en-US" sz="1800" dirty="0">
                        <a:latin typeface="Georgia" panose="02040502050405020303" pitchFamily="18" charset="0"/>
                        <a:cs typeface="Abhaya Libre Regular" panose="020B060402020202020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4CED1"/>
                    </a:solidFill>
                  </a:tcPr>
                </a:tc>
                <a:tc hMerge="1">
                  <a:txBody>
                    <a:bodyPr/>
                    <a:lstStyle/>
                    <a:p>
                      <a:endParaRPr lang="bg-BG"/>
                    </a:p>
                  </a:txBody>
                  <a:tcPr>
                    <a:lnL w="12700" cap="flat" cmpd="sng" algn="ctr">
                      <a:solidFill>
                        <a:schemeClr val="tx1"/>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A4CED1"/>
                    </a:solidFill>
                  </a:tcPr>
                </a:tc>
                <a:extLst>
                  <a:ext uri="{0D108BD9-81ED-4DB2-BD59-A6C34878D82A}">
                    <a16:rowId xmlns:a16="http://schemas.microsoft.com/office/drawing/2014/main" val="10003"/>
                  </a:ext>
                </a:extLst>
              </a:tr>
            </a:tbl>
          </a:graphicData>
        </a:graphic>
      </p:graphicFrame>
      <p:sp>
        <p:nvSpPr>
          <p:cNvPr id="59" name="TextBox 58">
            <a:extLst>
              <a:ext uri="{FF2B5EF4-FFF2-40B4-BE49-F238E27FC236}">
                <a16:creationId xmlns:a16="http://schemas.microsoft.com/office/drawing/2014/main" id="{3C9939CC-FB0D-0B68-2E4F-06244DE2249B}"/>
              </a:ext>
            </a:extLst>
          </p:cNvPr>
          <p:cNvSpPr txBox="1"/>
          <p:nvPr/>
        </p:nvSpPr>
        <p:spPr>
          <a:xfrm>
            <a:off x="1673922" y="793812"/>
            <a:ext cx="14937678" cy="1446550"/>
          </a:xfrm>
          <a:prstGeom prst="rect">
            <a:avLst/>
          </a:prstGeom>
          <a:noFill/>
        </p:spPr>
        <p:txBody>
          <a:bodyPr wrap="square">
            <a:spAutoFit/>
          </a:bodyPr>
          <a:lstStyle/>
          <a:p>
            <a:pPr algn="ctr"/>
            <a:r>
              <a:rPr lang="ro-RO" sz="4400" b="1" dirty="0">
                <a:latin typeface="Georgia" panose="02040502050405020303" pitchFamily="18" charset="0"/>
                <a:cs typeface="Abhaya Libre Regular" panose="020B0604020202020204" charset="0"/>
              </a:rPr>
              <a:t>7. Întreprinderile sociale – catalizatori ai dezvoltării locale și regionale durabile</a:t>
            </a:r>
            <a:endParaRPr lang="en-US" sz="4400" b="1" dirty="0">
              <a:latin typeface="Georgia" panose="02040502050405020303" pitchFamily="18" charset="0"/>
              <a:cs typeface="Abhaya Libre Regular" panose="020B0604020202020204" charset="0"/>
            </a:endParaRPr>
          </a:p>
        </p:txBody>
      </p:sp>
      <p:sp>
        <p:nvSpPr>
          <p:cNvPr id="3" name="TextBox 2">
            <a:extLst>
              <a:ext uri="{FF2B5EF4-FFF2-40B4-BE49-F238E27FC236}">
                <a16:creationId xmlns:a16="http://schemas.microsoft.com/office/drawing/2014/main" id="{B56C8260-F716-9E2F-369B-0594D29C4DA9}"/>
              </a:ext>
            </a:extLst>
          </p:cNvPr>
          <p:cNvSpPr txBox="1"/>
          <p:nvPr/>
        </p:nvSpPr>
        <p:spPr>
          <a:xfrm>
            <a:off x="2658723" y="2165227"/>
            <a:ext cx="12968076" cy="461665"/>
          </a:xfrm>
          <a:prstGeom prst="rect">
            <a:avLst/>
          </a:prstGeom>
          <a:noFill/>
        </p:spPr>
        <p:txBody>
          <a:bodyPr wrap="square">
            <a:spAutoFit/>
          </a:bodyPr>
          <a:lstStyle/>
          <a:p>
            <a:pPr algn="ctr"/>
            <a:r>
              <a:rPr lang="en-US" sz="2400" dirty="0" err="1">
                <a:latin typeface="Georgia" panose="02040502050405020303" pitchFamily="18" charset="0"/>
                <a:cs typeface="Abhaya Libre Regular" panose="020B0604020202020204" charset="0"/>
              </a:rPr>
              <a:t>Tipuri</a:t>
            </a:r>
            <a:r>
              <a:rPr lang="en-US" sz="2400" dirty="0">
                <a:latin typeface="Georgia" panose="02040502050405020303" pitchFamily="18" charset="0"/>
                <a:cs typeface="Abhaya Libre Regular" panose="020B0604020202020204" charset="0"/>
              </a:rPr>
              <a:t> de </a:t>
            </a:r>
            <a:r>
              <a:rPr lang="en-US" sz="2400" dirty="0" err="1">
                <a:latin typeface="Georgia" panose="02040502050405020303" pitchFamily="18" charset="0"/>
                <a:cs typeface="Abhaya Libre Regular" panose="020B0604020202020204" charset="0"/>
              </a:rPr>
              <a:t>valori</a:t>
            </a:r>
            <a:r>
              <a:rPr lang="en-US" sz="2400" dirty="0">
                <a:latin typeface="Georgia" panose="02040502050405020303" pitchFamily="18" charset="0"/>
                <a:cs typeface="Abhaya Libre Regular" panose="020B0604020202020204" charset="0"/>
              </a:rPr>
              <a:t> ale </a:t>
            </a:r>
            <a:r>
              <a:rPr lang="en-US" sz="2400" dirty="0" err="1">
                <a:latin typeface="Georgia" panose="02040502050405020303" pitchFamily="18" charset="0"/>
                <a:cs typeface="Abhaya Libre Regular" panose="020B0604020202020204" charset="0"/>
              </a:rPr>
              <a:t>întreprinderilor</a:t>
            </a:r>
            <a:r>
              <a:rPr lang="en-US" sz="2400" dirty="0">
                <a:latin typeface="Georgia" panose="02040502050405020303" pitchFamily="18" charset="0"/>
                <a:cs typeface="Abhaya Libre Regular" panose="020B0604020202020204" charset="0"/>
              </a:rPr>
              <a:t> </a:t>
            </a:r>
            <a:r>
              <a:rPr lang="en-US" sz="2400" dirty="0" err="1">
                <a:latin typeface="Georgia" panose="02040502050405020303" pitchFamily="18" charset="0"/>
                <a:cs typeface="Abhaya Libre Regular" panose="020B0604020202020204" charset="0"/>
              </a:rPr>
              <a:t>sociale</a:t>
            </a:r>
            <a:r>
              <a:rPr lang="en-US" sz="2400" dirty="0">
                <a:latin typeface="Georgia" panose="02040502050405020303" pitchFamily="18" charset="0"/>
                <a:cs typeface="Abhaya Libre Regular" panose="020B0604020202020204" charset="0"/>
              </a:rPr>
              <a:t> </a:t>
            </a:r>
            <a:r>
              <a:rPr lang="en-US" sz="2400" dirty="0" err="1">
                <a:latin typeface="Georgia" panose="02040502050405020303" pitchFamily="18" charset="0"/>
                <a:cs typeface="Abhaya Libre Regular" panose="020B0604020202020204" charset="0"/>
              </a:rPr>
              <a:t>și</a:t>
            </a:r>
            <a:r>
              <a:rPr lang="en-US" sz="2400" dirty="0">
                <a:latin typeface="Georgia" panose="02040502050405020303" pitchFamily="18" charset="0"/>
                <a:cs typeface="Abhaya Libre Regular" panose="020B0604020202020204" charset="0"/>
              </a:rPr>
              <a:t> </a:t>
            </a:r>
            <a:r>
              <a:rPr lang="en-US" sz="2400" dirty="0" err="1">
                <a:latin typeface="Georgia" panose="02040502050405020303" pitchFamily="18" charset="0"/>
                <a:cs typeface="Abhaya Libre Regular" panose="020B0604020202020204" charset="0"/>
              </a:rPr>
              <a:t>funcțiile</a:t>
            </a:r>
            <a:r>
              <a:rPr lang="en-US" sz="2400" dirty="0">
                <a:latin typeface="Georgia" panose="02040502050405020303" pitchFamily="18" charset="0"/>
                <a:cs typeface="Abhaya Libre Regular" panose="020B0604020202020204" charset="0"/>
              </a:rPr>
              <a:t> lor </a:t>
            </a:r>
            <a:r>
              <a:rPr lang="en-US" sz="2400" dirty="0" err="1">
                <a:latin typeface="Georgia" panose="02040502050405020303" pitchFamily="18" charset="0"/>
                <a:cs typeface="Abhaya Libre Regular" panose="020B0604020202020204" charset="0"/>
              </a:rPr>
              <a:t>în</a:t>
            </a:r>
            <a:r>
              <a:rPr lang="en-US" sz="2400" dirty="0">
                <a:latin typeface="Georgia" panose="02040502050405020303" pitchFamily="18" charset="0"/>
                <a:cs typeface="Abhaya Libre Regular" panose="020B0604020202020204" charset="0"/>
              </a:rPr>
              <a:t> </a:t>
            </a:r>
            <a:r>
              <a:rPr lang="en-US" sz="2400" dirty="0" err="1">
                <a:latin typeface="Georgia" panose="02040502050405020303" pitchFamily="18" charset="0"/>
                <a:cs typeface="Abhaya Libre Regular" panose="020B0604020202020204" charset="0"/>
              </a:rPr>
              <a:t>dezvoltarea</a:t>
            </a:r>
            <a:r>
              <a:rPr lang="en-US" sz="2400" dirty="0">
                <a:latin typeface="Georgia" panose="02040502050405020303" pitchFamily="18" charset="0"/>
                <a:cs typeface="Abhaya Libre Regular" panose="020B0604020202020204" charset="0"/>
              </a:rPr>
              <a:t> </a:t>
            </a:r>
            <a:r>
              <a:rPr lang="en-US" sz="2400" dirty="0" err="1">
                <a:latin typeface="Georgia" panose="02040502050405020303" pitchFamily="18" charset="0"/>
                <a:cs typeface="Abhaya Libre Regular" panose="020B0604020202020204" charset="0"/>
              </a:rPr>
              <a:t>locală</a:t>
            </a:r>
            <a:r>
              <a:rPr lang="en-US" sz="2400" dirty="0">
                <a:latin typeface="Georgia" panose="02040502050405020303" pitchFamily="18" charset="0"/>
                <a:cs typeface="Abhaya Libre Regular" panose="020B0604020202020204" charset="0"/>
              </a:rPr>
              <a:t> </a:t>
            </a:r>
            <a:r>
              <a:rPr lang="en-US" sz="2400" dirty="0" err="1">
                <a:latin typeface="Georgia" panose="02040502050405020303" pitchFamily="18" charset="0"/>
                <a:cs typeface="Abhaya Libre Regular" panose="020B0604020202020204" charset="0"/>
              </a:rPr>
              <a:t>și</a:t>
            </a:r>
            <a:r>
              <a:rPr lang="en-US" sz="2400" dirty="0">
                <a:latin typeface="Georgia" panose="02040502050405020303" pitchFamily="18" charset="0"/>
                <a:cs typeface="Abhaya Libre Regular" panose="020B0604020202020204" charset="0"/>
              </a:rPr>
              <a:t> </a:t>
            </a:r>
            <a:r>
              <a:rPr lang="en-US" sz="2400" dirty="0" err="1">
                <a:latin typeface="Georgia" panose="02040502050405020303" pitchFamily="18" charset="0"/>
                <a:cs typeface="Abhaya Libre Regular" panose="020B0604020202020204" charset="0"/>
              </a:rPr>
              <a:t>regională</a:t>
            </a:r>
            <a:endParaRPr lang="bg-BG" sz="2400" dirty="0">
              <a:latin typeface="Georgia" panose="02040502050405020303" pitchFamily="18" charset="0"/>
              <a:cs typeface="Abhaya Libre Regular" panose="020B0604020202020204" charset="0"/>
            </a:endParaRPr>
          </a:p>
        </p:txBody>
      </p:sp>
    </p:spTree>
    <p:extLst>
      <p:ext uri="{BB962C8B-B14F-4D97-AF65-F5344CB8AC3E}">
        <p14:creationId xmlns:p14="http://schemas.microsoft.com/office/powerpoint/2010/main" val="24360586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9"/>
          <p:cNvPicPr>
            <a:picLocks noChangeAspect="1"/>
          </p:cNvPicPr>
          <p:nvPr/>
        </p:nvPicPr>
        <p:blipFill>
          <a:blip r:embed="rId2"/>
          <a:srcRect/>
          <a:stretch>
            <a:fillRect/>
          </a:stretch>
        </p:blipFill>
        <p:spPr>
          <a:xfrm>
            <a:off x="16418708" y="0"/>
            <a:ext cx="1869292" cy="1869292"/>
          </a:xfrm>
          <a:prstGeom prst="rect">
            <a:avLst/>
          </a:prstGeom>
        </p:spPr>
      </p:pic>
      <p:pic>
        <p:nvPicPr>
          <p:cNvPr id="32" name="Picture 3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9632120">
            <a:off x="-4359519" y="-2644076"/>
            <a:ext cx="5721823" cy="5669807"/>
          </a:xfrm>
          <a:prstGeom prst="rect">
            <a:avLst/>
          </a:prstGeom>
        </p:spPr>
      </p:pic>
      <p:pic>
        <p:nvPicPr>
          <p:cNvPr id="33" name="Picture 3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6603835">
            <a:off x="5191393" y="-10749108"/>
            <a:ext cx="11622266" cy="12388074"/>
          </a:xfrm>
          <a:prstGeom prst="rect">
            <a:avLst/>
          </a:prstGeom>
        </p:spPr>
      </p:pic>
      <p:pic>
        <p:nvPicPr>
          <p:cNvPr id="34" name="Picture 3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0800000">
            <a:off x="15480240" y="8115777"/>
            <a:ext cx="3334026" cy="3588482"/>
          </a:xfrm>
          <a:prstGeom prst="rect">
            <a:avLst/>
          </a:prstGeom>
        </p:spPr>
      </p:pic>
      <p:pic>
        <p:nvPicPr>
          <p:cNvPr id="35" name="Picture 35"/>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0800000">
            <a:off x="-23442" y="-1710424"/>
            <a:ext cx="2556197" cy="2751289"/>
          </a:xfrm>
          <a:prstGeom prst="rect">
            <a:avLst/>
          </a:prstGeom>
        </p:spPr>
      </p:pic>
      <p:pic>
        <p:nvPicPr>
          <p:cNvPr id="36" name="Picture 36"/>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9614497">
            <a:off x="-1147374" y="7574079"/>
            <a:ext cx="4352147" cy="4346443"/>
          </a:xfrm>
          <a:prstGeom prst="rect">
            <a:avLst/>
          </a:prstGeom>
        </p:spPr>
      </p:pic>
      <p:pic>
        <p:nvPicPr>
          <p:cNvPr id="37" name="Picture 37"/>
          <p:cNvPicPr>
            <a:picLocks noChangeAspect="1"/>
          </p:cNvPicPr>
          <p:nvPr/>
        </p:nvPicPr>
        <p:blipFill>
          <a:blip r:embed="rId13"/>
          <a:srcRect/>
          <a:stretch>
            <a:fillRect/>
          </a:stretch>
        </p:blipFill>
        <p:spPr>
          <a:xfrm>
            <a:off x="7555793" y="9357675"/>
            <a:ext cx="3710720" cy="779251"/>
          </a:xfrm>
          <a:prstGeom prst="rect">
            <a:avLst/>
          </a:prstGeom>
        </p:spPr>
      </p:pic>
      <p:sp>
        <p:nvSpPr>
          <p:cNvPr id="54" name="Rectangle 4">
            <a:extLst>
              <a:ext uri="{FF2B5EF4-FFF2-40B4-BE49-F238E27FC236}">
                <a16:creationId xmlns:a16="http://schemas.microsoft.com/office/drawing/2014/main" id="{04C2BCBB-3FA6-6C25-EABE-74A16A827D3F}"/>
              </a:ext>
            </a:extLst>
          </p:cNvPr>
          <p:cNvSpPr>
            <a:spLocks noChangeArrowheads="1"/>
          </p:cNvSpPr>
          <p:nvPr/>
        </p:nvSpPr>
        <p:spPr bwMode="auto">
          <a:xfrm>
            <a:off x="457200" y="3679825"/>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bg-BG"/>
          </a:p>
        </p:txBody>
      </p:sp>
      <p:graphicFrame>
        <p:nvGraphicFramePr>
          <p:cNvPr id="55" name="Table 5">
            <a:extLst>
              <a:ext uri="{FF2B5EF4-FFF2-40B4-BE49-F238E27FC236}">
                <a16:creationId xmlns:a16="http://schemas.microsoft.com/office/drawing/2014/main" id="{7D365AAE-16E5-73CC-825A-64170353A8FB}"/>
              </a:ext>
            </a:extLst>
          </p:cNvPr>
          <p:cNvGraphicFramePr>
            <a:graphicFrameLocks noGrp="1"/>
          </p:cNvGraphicFramePr>
          <p:nvPr>
            <p:extLst>
              <p:ext uri="{D42A27DB-BD31-4B8C-83A1-F6EECF244321}">
                <p14:modId xmlns:p14="http://schemas.microsoft.com/office/powerpoint/2010/main" val="1474086914"/>
              </p:ext>
            </p:extLst>
          </p:nvPr>
        </p:nvGraphicFramePr>
        <p:xfrm>
          <a:off x="898510" y="2696431"/>
          <a:ext cx="16230600" cy="3949021"/>
        </p:xfrm>
        <a:graphic>
          <a:graphicData uri="http://schemas.openxmlformats.org/drawingml/2006/table">
            <a:tbl>
              <a:tblPr/>
              <a:tblGrid>
                <a:gridCol w="5410200">
                  <a:extLst>
                    <a:ext uri="{9D8B030D-6E8A-4147-A177-3AD203B41FA5}">
                      <a16:colId xmlns:a16="http://schemas.microsoft.com/office/drawing/2014/main" val="20000"/>
                    </a:ext>
                  </a:extLst>
                </a:gridCol>
                <a:gridCol w="10589547">
                  <a:extLst>
                    <a:ext uri="{9D8B030D-6E8A-4147-A177-3AD203B41FA5}">
                      <a16:colId xmlns:a16="http://schemas.microsoft.com/office/drawing/2014/main" val="20001"/>
                    </a:ext>
                  </a:extLst>
                </a:gridCol>
                <a:gridCol w="230853">
                  <a:extLst>
                    <a:ext uri="{9D8B030D-6E8A-4147-A177-3AD203B41FA5}">
                      <a16:colId xmlns:a16="http://schemas.microsoft.com/office/drawing/2014/main" val="20002"/>
                    </a:ext>
                  </a:extLst>
                </a:gridCol>
              </a:tblGrid>
              <a:tr h="482272">
                <a:tc>
                  <a:txBody>
                    <a:bodyPr/>
                    <a:lstStyle/>
                    <a:p>
                      <a:r>
                        <a:rPr lang="ro-RO" sz="2400" b="1" dirty="0">
                          <a:latin typeface="Georgia" panose="02040502050405020303" pitchFamily="18" charset="0"/>
                        </a:rPr>
                        <a:t>Tipuri de valori</a:t>
                      </a:r>
                      <a:endParaRPr lang="en-US" sz="2400" b="1" dirty="0">
                        <a:latin typeface="Georgia" panose="02040502050405020303" pitchFamily="18" charset="0"/>
                      </a:endParaRPr>
                    </a:p>
                  </a:txBody>
                  <a:tcPr anchor="ctr">
                    <a:lnL w="0" cap="flat" cmpd="sng" algn="ctr">
                      <a:solidFill>
                        <a:srgbClr val="99ACFF"/>
                      </a:solidFill>
                      <a:prstDash val="solid"/>
                      <a:round/>
                      <a:headEnd type="none" w="med" len="med"/>
                      <a:tailEnd type="none" w="med" len="med"/>
                    </a:lnL>
                    <a:lnR w="12700" cap="flat" cmpd="sng" algn="ctr">
                      <a:solidFill>
                        <a:schemeClr val="tx1"/>
                      </a:solidFill>
                      <a:prstDash val="solid"/>
                      <a:round/>
                      <a:headEnd type="none" w="med" len="med"/>
                      <a:tailEnd type="none" w="med" len="med"/>
                    </a:lnR>
                    <a:lnT w="0" cap="flat" cmpd="sng" algn="ctr">
                      <a:solidFill>
                        <a:srgbClr val="99ACFF"/>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4989E"/>
                    </a:solidFill>
                  </a:tcPr>
                </a:tc>
                <a:tc>
                  <a:txBody>
                    <a:bodyPr/>
                    <a:lstStyle/>
                    <a:p>
                      <a:r>
                        <a:rPr lang="ro-RO" sz="2400" b="1" dirty="0">
                          <a:latin typeface="Georgia" panose="02040502050405020303" pitchFamily="18" charset="0"/>
                        </a:rPr>
                        <a:t>Funcții</a:t>
                      </a:r>
                      <a:endParaRPr lang="en-US" sz="2400" b="1" dirty="0">
                        <a:latin typeface="Georgia" panose="02040502050405020303" pitchFamily="18" charset="0"/>
                      </a:endParaRPr>
                    </a:p>
                  </a:txBody>
                  <a:tcPr anchor="ctr">
                    <a:lnL w="12700" cap="flat" cmpd="sng" algn="ctr">
                      <a:solidFill>
                        <a:schemeClr val="tx1"/>
                      </a:solidFill>
                      <a:prstDash val="solid"/>
                      <a:round/>
                      <a:headEnd type="none" w="med" len="med"/>
                      <a:tailEnd type="none" w="med" len="med"/>
                    </a:lnL>
                    <a:lnR w="0" cap="flat" cmpd="sng" algn="ctr">
                      <a:solidFill>
                        <a:srgbClr val="99ACFF"/>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4989E"/>
                    </a:solidFill>
                  </a:tcPr>
                </a:tc>
                <a:tc>
                  <a:txBody>
                    <a:bodyPr/>
                    <a:lstStyle/>
                    <a:p>
                      <a:endParaRPr lang="bg-BG" dirty="0">
                        <a:latin typeface="Georgia" panose="02040502050405020303" pitchFamily="18" charset="0"/>
                      </a:endParaRPr>
                    </a:p>
                  </a:txBody>
                  <a:tcP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04989E"/>
                    </a:solidFill>
                  </a:tcPr>
                </a:tc>
                <a:extLst>
                  <a:ext uri="{0D108BD9-81ED-4DB2-BD59-A6C34878D82A}">
                    <a16:rowId xmlns:a16="http://schemas.microsoft.com/office/drawing/2014/main" val="10000"/>
                  </a:ext>
                </a:extLst>
              </a:tr>
              <a:tr h="915385">
                <a:tc>
                  <a:txBody>
                    <a:bodyPr/>
                    <a:lstStyle/>
                    <a:p>
                      <a:r>
                        <a:rPr lang="ro-RO" sz="2200" b="0" i="0" u="none" strike="noStrike" kern="1200" dirty="0">
                          <a:solidFill>
                            <a:schemeClr val="tx1"/>
                          </a:solidFill>
                          <a:effectLst/>
                          <a:latin typeface="Georgia" panose="02040502050405020303" pitchFamily="18" charset="0"/>
                          <a:ea typeface="+mn-ea"/>
                          <a:cs typeface="Abhaya Libre Regular" panose="020B0604020202020204" charset="0"/>
                        </a:rPr>
                        <a:t>Valoarea culturală/ artistică/ de mediu</a:t>
                      </a:r>
                      <a:endParaRPr lang="en-US" sz="2200" b="0" i="0" u="none" strike="noStrike" kern="1200" dirty="0">
                        <a:solidFill>
                          <a:schemeClr val="tx1"/>
                        </a:solidFill>
                        <a:effectLst/>
                        <a:latin typeface="Georgia" panose="02040502050405020303" pitchFamily="18" charset="0"/>
                        <a:ea typeface="+mn-ea"/>
                        <a:cs typeface="Abhaya Libre Regular" panose="020B060402020202020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3B2A3"/>
                    </a:solidFill>
                  </a:tcPr>
                </a:tc>
                <a:tc gridSpan="2">
                  <a:txBody>
                    <a:bodyPr/>
                    <a:lstStyle/>
                    <a:p>
                      <a:pPr algn="just">
                        <a:spcBef>
                          <a:spcPts val="600"/>
                        </a:spcBef>
                      </a:pPr>
                      <a:r>
                        <a:rPr lang="ro-RO" sz="2200" dirty="0">
                          <a:latin typeface="Georgia" panose="02040502050405020303" pitchFamily="18" charset="0"/>
                          <a:cs typeface="Abhaya Libre Regular" panose="020B0604020202020204" charset="0"/>
                        </a:rPr>
                        <a:t>Promovarea și practicarea responsabilității ecologice; implementarea sistemelor de reciclare atunci când randamentul financiar al sectorului privat este scăzut; Facilitarea activităților artistice și sportive. </a:t>
                      </a:r>
                      <a:endParaRPr lang="bg-BG" sz="2200" dirty="0">
                        <a:latin typeface="Georgia" panose="02040502050405020303" pitchFamily="18" charset="0"/>
                        <a:cs typeface="Abhaya Libre Regular" panose="020B0604020202020204" charset="0"/>
                      </a:endParaRPr>
                    </a:p>
                    <a:p>
                      <a:pPr algn="just"/>
                      <a:endParaRPr lang="bg-BG" sz="2200" dirty="0">
                        <a:latin typeface="Georgia" panose="02040502050405020303" pitchFamily="18" charset="0"/>
                        <a:cs typeface="Abhaya Libre Regular" panose="020B0604020202020204" charset="0"/>
                      </a:endParaRPr>
                    </a:p>
                  </a:txBody>
                  <a:tcPr anchor="ctr">
                    <a:lnL w="12700" cap="flat" cmpd="sng" algn="ctr">
                      <a:solidFill>
                        <a:schemeClr val="tx1"/>
                      </a:solidFill>
                      <a:prstDash val="solid"/>
                      <a:round/>
                      <a:headEnd type="none" w="med" len="med"/>
                      <a:tailEnd type="none" w="med" len="med"/>
                    </a:lnL>
                    <a:lnR w="0" cap="flat" cmpd="sng" algn="ctr">
                      <a:solidFill>
                        <a:srgbClr val="99ACFF"/>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4CED1"/>
                    </a:solidFill>
                  </a:tcPr>
                </a:tc>
                <a:tc hMerge="1">
                  <a:txBody>
                    <a:bodyPr/>
                    <a:lstStyle/>
                    <a:p>
                      <a:endParaRPr lang="bg-BG" dirty="0"/>
                    </a:p>
                  </a:txBody>
                  <a:tcPr>
                    <a:lnL w="12700" cap="flat" cmpd="sng" algn="ctr">
                      <a:solidFill>
                        <a:schemeClr val="tx1"/>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4CED1"/>
                    </a:solidFill>
                  </a:tcPr>
                </a:tc>
                <a:extLst>
                  <a:ext uri="{0D108BD9-81ED-4DB2-BD59-A6C34878D82A}">
                    <a16:rowId xmlns:a16="http://schemas.microsoft.com/office/drawing/2014/main" val="10001"/>
                  </a:ext>
                </a:extLst>
              </a:tr>
              <a:tr h="2034189">
                <a:tc>
                  <a:txBody>
                    <a:bodyPr/>
                    <a:lstStyle/>
                    <a:p>
                      <a:r>
                        <a:rPr lang="ro-RO" sz="2200" dirty="0">
                          <a:latin typeface="Georgia" panose="02040502050405020303" pitchFamily="18" charset="0"/>
                          <a:cs typeface="Abhaya Libre Regular" panose="020B0604020202020204" charset="0"/>
                        </a:rPr>
                        <a:t>Valoarea politică</a:t>
                      </a:r>
                      <a:endParaRPr lang="bg-BG" sz="2200" dirty="0">
                        <a:latin typeface="Georgia" panose="02040502050405020303" pitchFamily="18" charset="0"/>
                        <a:cs typeface="Abhaya Libre Regular" panose="020B0604020202020204" charset="0"/>
                      </a:endParaRPr>
                    </a:p>
                    <a:p>
                      <a:endParaRPr lang="bg-BG" sz="2200" dirty="0">
                        <a:latin typeface="Georgia" panose="02040502050405020303" pitchFamily="18" charset="0"/>
                        <a:cs typeface="Abhaya Libre Regular" panose="020B0604020202020204" charset="0"/>
                      </a:endParaRPr>
                    </a:p>
                    <a:p>
                      <a:endParaRPr lang="bg-BG" sz="2200" dirty="0">
                        <a:latin typeface="Georgia" panose="02040502050405020303" pitchFamily="18" charset="0"/>
                        <a:cs typeface="Abhaya Libre Regular" panose="020B060402020202020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3B2A3"/>
                    </a:solidFill>
                  </a:tcPr>
                </a:tc>
                <a:tc gridSpan="2">
                  <a:txBody>
                    <a:bodyPr/>
                    <a:lstStyle/>
                    <a:p>
                      <a:pPr algn="just"/>
                      <a:r>
                        <a:rPr lang="ro-RO" sz="2200" dirty="0">
                          <a:latin typeface="Georgia" panose="02040502050405020303" pitchFamily="18" charset="0"/>
                          <a:cs typeface="Abhaya Libre Regular" panose="020B0604020202020204" charset="0"/>
                        </a:rPr>
                        <a:t>Lobby pentru o societate echitabilă, participare democratică și cetățenie implicată; Facilitarea implicării </a:t>
                      </a:r>
                      <a:r>
                        <a:rPr lang="ro-RO" sz="2200" dirty="0" err="1">
                          <a:latin typeface="Georgia" panose="02040502050405020303" pitchFamily="18" charset="0"/>
                          <a:cs typeface="Abhaya Libre Regular" panose="020B0604020202020204" charset="0"/>
                        </a:rPr>
                        <a:t>stakeholderilor</a:t>
                      </a:r>
                      <a:r>
                        <a:rPr lang="ro-RO" sz="2200" dirty="0">
                          <a:latin typeface="Georgia" panose="02040502050405020303" pitchFamily="18" charset="0"/>
                          <a:cs typeface="Abhaya Libre Regular" panose="020B0604020202020204" charset="0"/>
                        </a:rPr>
                        <a:t> și a pluralismului; Dezvoltarea unei abordări economie alternative, care demonstrează că demersul de afaceri nu trebuie să se axeze doar pe maximizarea profiturilor și bunăstarea personală; Oferirea unui model alternativ.</a:t>
                      </a:r>
                      <a:endParaRPr lang="bg-BG" sz="2200" dirty="0">
                        <a:latin typeface="Georgia" panose="02040502050405020303" pitchFamily="18" charset="0"/>
                        <a:cs typeface="Abhaya Libre Regular" panose="020B060402020202020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4CED1"/>
                    </a:solidFill>
                  </a:tcPr>
                </a:tc>
                <a:tc hMerge="1">
                  <a:txBody>
                    <a:bodyPr/>
                    <a:lstStyle/>
                    <a:p>
                      <a:endParaRPr lang="bg-BG"/>
                    </a:p>
                  </a:txBody>
                  <a:tcPr>
                    <a:lnL w="12700" cap="flat" cmpd="sng" algn="ctr">
                      <a:solidFill>
                        <a:schemeClr val="tx1"/>
                      </a:solidFill>
                      <a:prstDash val="solid"/>
                      <a:round/>
                      <a:headEnd type="none" w="med" len="med"/>
                      <a:tailEnd type="none" w="med" len="med"/>
                    </a:lnL>
                    <a:lnR w="0" cap="flat" cmpd="sng" algn="ctr">
                      <a:solidFill>
                        <a:srgbClr val="99ACFF"/>
                      </a:solidFill>
                      <a:prstDash val="solid"/>
                      <a:round/>
                      <a:headEnd type="none" w="med" len="med"/>
                      <a:tailEnd type="none" w="med" len="med"/>
                    </a:lnR>
                    <a:lnT w="12700" cap="flat" cmpd="sng" algn="ctr">
                      <a:solidFill>
                        <a:schemeClr val="tx1"/>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A4CED1"/>
                    </a:solidFill>
                  </a:tcPr>
                </a:tc>
                <a:extLst>
                  <a:ext uri="{0D108BD9-81ED-4DB2-BD59-A6C34878D82A}">
                    <a16:rowId xmlns:a16="http://schemas.microsoft.com/office/drawing/2014/main" val="10002"/>
                  </a:ext>
                </a:extLst>
              </a:tr>
            </a:tbl>
          </a:graphicData>
        </a:graphic>
      </p:graphicFrame>
      <p:sp>
        <p:nvSpPr>
          <p:cNvPr id="4" name="TextBox 3">
            <a:extLst>
              <a:ext uri="{FF2B5EF4-FFF2-40B4-BE49-F238E27FC236}">
                <a16:creationId xmlns:a16="http://schemas.microsoft.com/office/drawing/2014/main" id="{C320FD88-D61B-A739-07ED-ADAFC3256B73}"/>
              </a:ext>
            </a:extLst>
          </p:cNvPr>
          <p:cNvSpPr txBox="1"/>
          <p:nvPr/>
        </p:nvSpPr>
        <p:spPr>
          <a:xfrm>
            <a:off x="1427306" y="6719433"/>
            <a:ext cx="16230600" cy="646331"/>
          </a:xfrm>
          <a:prstGeom prst="rect">
            <a:avLst/>
          </a:prstGeom>
          <a:noFill/>
        </p:spPr>
        <p:txBody>
          <a:bodyPr wrap="square" rtlCol="0">
            <a:spAutoFit/>
          </a:bodyPr>
          <a:lstStyle/>
          <a:p>
            <a:endParaRPr lang="en-US" dirty="0">
              <a:latin typeface="Georgia" panose="02040502050405020303" pitchFamily="18" charset="0"/>
            </a:endParaRPr>
          </a:p>
          <a:p>
            <a:r>
              <a:rPr lang="ro-RO" dirty="0">
                <a:latin typeface="Georgia" panose="02040502050405020303" pitchFamily="18" charset="0"/>
              </a:rPr>
              <a:t>Sursa: </a:t>
            </a:r>
            <a:r>
              <a:rPr lang="ro-RO" dirty="0">
                <a:latin typeface="Georgia" panose="02040502050405020303" pitchFamily="18" charset="0"/>
                <a:hlinkClick r:id="rId14"/>
              </a:rPr>
              <a:t>http://www.uni-sz.bg/tsj/Volume%2017,%202019,%20Supplement%201,%20Series%20Social%20Sciences/3/za%20pe4at/79.pdf</a:t>
            </a:r>
            <a:r>
              <a:rPr lang="ro-RO" dirty="0">
                <a:latin typeface="Georgia" panose="02040502050405020303" pitchFamily="18" charset="0"/>
              </a:rPr>
              <a:t> </a:t>
            </a:r>
            <a:endParaRPr lang="bg-BG" dirty="0">
              <a:latin typeface="Georgia" panose="02040502050405020303" pitchFamily="18" charset="0"/>
            </a:endParaRPr>
          </a:p>
        </p:txBody>
      </p:sp>
      <p:sp>
        <p:nvSpPr>
          <p:cNvPr id="2" name="TextBox 58">
            <a:extLst>
              <a:ext uri="{FF2B5EF4-FFF2-40B4-BE49-F238E27FC236}">
                <a16:creationId xmlns:a16="http://schemas.microsoft.com/office/drawing/2014/main" id="{57607051-B0CF-21FB-09C6-41964DE04797}"/>
              </a:ext>
            </a:extLst>
          </p:cNvPr>
          <p:cNvSpPr txBox="1"/>
          <p:nvPr/>
        </p:nvSpPr>
        <p:spPr>
          <a:xfrm>
            <a:off x="1673922" y="793812"/>
            <a:ext cx="14937678" cy="1446550"/>
          </a:xfrm>
          <a:prstGeom prst="rect">
            <a:avLst/>
          </a:prstGeom>
          <a:noFill/>
        </p:spPr>
        <p:txBody>
          <a:bodyPr wrap="square">
            <a:spAutoFit/>
          </a:bodyPr>
          <a:lstStyle/>
          <a:p>
            <a:pPr algn="ctr"/>
            <a:r>
              <a:rPr lang="ro-RO" sz="4400" b="1" dirty="0">
                <a:latin typeface="Georgia" panose="02040502050405020303" pitchFamily="18" charset="0"/>
                <a:cs typeface="Abhaya Libre Regular" panose="020B0604020202020204" charset="0"/>
              </a:rPr>
              <a:t>7. Întreprinderile sociale – catalizatori ai dezvoltării locale și regionale durabile</a:t>
            </a:r>
            <a:endParaRPr lang="en-US" sz="4400" b="1" dirty="0">
              <a:latin typeface="Georgia" panose="02040502050405020303" pitchFamily="18" charset="0"/>
              <a:cs typeface="Abhaya Libre Regular" panose="020B0604020202020204" charset="0"/>
            </a:endParaRPr>
          </a:p>
        </p:txBody>
      </p:sp>
      <p:sp>
        <p:nvSpPr>
          <p:cNvPr id="3" name="TextBox 2">
            <a:extLst>
              <a:ext uri="{FF2B5EF4-FFF2-40B4-BE49-F238E27FC236}">
                <a16:creationId xmlns:a16="http://schemas.microsoft.com/office/drawing/2014/main" id="{9AB4C0AA-D549-DD64-1711-463DF4424CA5}"/>
              </a:ext>
            </a:extLst>
          </p:cNvPr>
          <p:cNvSpPr txBox="1"/>
          <p:nvPr/>
        </p:nvSpPr>
        <p:spPr>
          <a:xfrm>
            <a:off x="2658723" y="2165227"/>
            <a:ext cx="12968076" cy="461665"/>
          </a:xfrm>
          <a:prstGeom prst="rect">
            <a:avLst/>
          </a:prstGeom>
          <a:noFill/>
        </p:spPr>
        <p:txBody>
          <a:bodyPr wrap="square">
            <a:spAutoFit/>
          </a:bodyPr>
          <a:lstStyle/>
          <a:p>
            <a:pPr algn="ctr"/>
            <a:r>
              <a:rPr lang="en-US" sz="2400" dirty="0" err="1">
                <a:latin typeface="Georgia" panose="02040502050405020303" pitchFamily="18" charset="0"/>
                <a:cs typeface="Abhaya Libre Regular" panose="020B0604020202020204" charset="0"/>
              </a:rPr>
              <a:t>Tipuri</a:t>
            </a:r>
            <a:r>
              <a:rPr lang="en-US" sz="2400" dirty="0">
                <a:latin typeface="Georgia" panose="02040502050405020303" pitchFamily="18" charset="0"/>
                <a:cs typeface="Abhaya Libre Regular" panose="020B0604020202020204" charset="0"/>
              </a:rPr>
              <a:t> de </a:t>
            </a:r>
            <a:r>
              <a:rPr lang="en-US" sz="2400" dirty="0" err="1">
                <a:latin typeface="Georgia" panose="02040502050405020303" pitchFamily="18" charset="0"/>
                <a:cs typeface="Abhaya Libre Regular" panose="020B0604020202020204" charset="0"/>
              </a:rPr>
              <a:t>valori</a:t>
            </a:r>
            <a:r>
              <a:rPr lang="en-US" sz="2400" dirty="0">
                <a:latin typeface="Georgia" panose="02040502050405020303" pitchFamily="18" charset="0"/>
                <a:cs typeface="Abhaya Libre Regular" panose="020B0604020202020204" charset="0"/>
              </a:rPr>
              <a:t> ale </a:t>
            </a:r>
            <a:r>
              <a:rPr lang="en-US" sz="2400" dirty="0" err="1">
                <a:latin typeface="Georgia" panose="02040502050405020303" pitchFamily="18" charset="0"/>
                <a:cs typeface="Abhaya Libre Regular" panose="020B0604020202020204" charset="0"/>
              </a:rPr>
              <a:t>întreprinderilor</a:t>
            </a:r>
            <a:r>
              <a:rPr lang="en-US" sz="2400" dirty="0">
                <a:latin typeface="Georgia" panose="02040502050405020303" pitchFamily="18" charset="0"/>
                <a:cs typeface="Abhaya Libre Regular" panose="020B0604020202020204" charset="0"/>
              </a:rPr>
              <a:t> </a:t>
            </a:r>
            <a:r>
              <a:rPr lang="en-US" sz="2400" dirty="0" err="1">
                <a:latin typeface="Georgia" panose="02040502050405020303" pitchFamily="18" charset="0"/>
                <a:cs typeface="Abhaya Libre Regular" panose="020B0604020202020204" charset="0"/>
              </a:rPr>
              <a:t>sociale</a:t>
            </a:r>
            <a:r>
              <a:rPr lang="en-US" sz="2400" dirty="0">
                <a:latin typeface="Georgia" panose="02040502050405020303" pitchFamily="18" charset="0"/>
                <a:cs typeface="Abhaya Libre Regular" panose="020B0604020202020204" charset="0"/>
              </a:rPr>
              <a:t> </a:t>
            </a:r>
            <a:r>
              <a:rPr lang="en-US" sz="2400" dirty="0" err="1">
                <a:latin typeface="Georgia" panose="02040502050405020303" pitchFamily="18" charset="0"/>
                <a:cs typeface="Abhaya Libre Regular" panose="020B0604020202020204" charset="0"/>
              </a:rPr>
              <a:t>și</a:t>
            </a:r>
            <a:r>
              <a:rPr lang="en-US" sz="2400" dirty="0">
                <a:latin typeface="Georgia" panose="02040502050405020303" pitchFamily="18" charset="0"/>
                <a:cs typeface="Abhaya Libre Regular" panose="020B0604020202020204" charset="0"/>
              </a:rPr>
              <a:t> </a:t>
            </a:r>
            <a:r>
              <a:rPr lang="en-US" sz="2400" dirty="0" err="1">
                <a:latin typeface="Georgia" panose="02040502050405020303" pitchFamily="18" charset="0"/>
                <a:cs typeface="Abhaya Libre Regular" panose="020B0604020202020204" charset="0"/>
              </a:rPr>
              <a:t>funcțiile</a:t>
            </a:r>
            <a:r>
              <a:rPr lang="en-US" sz="2400" dirty="0">
                <a:latin typeface="Georgia" panose="02040502050405020303" pitchFamily="18" charset="0"/>
                <a:cs typeface="Abhaya Libre Regular" panose="020B0604020202020204" charset="0"/>
              </a:rPr>
              <a:t> lor </a:t>
            </a:r>
            <a:r>
              <a:rPr lang="en-US" sz="2400" dirty="0" err="1">
                <a:latin typeface="Georgia" panose="02040502050405020303" pitchFamily="18" charset="0"/>
                <a:cs typeface="Abhaya Libre Regular" panose="020B0604020202020204" charset="0"/>
              </a:rPr>
              <a:t>în</a:t>
            </a:r>
            <a:r>
              <a:rPr lang="en-US" sz="2400" dirty="0">
                <a:latin typeface="Georgia" panose="02040502050405020303" pitchFamily="18" charset="0"/>
                <a:cs typeface="Abhaya Libre Regular" panose="020B0604020202020204" charset="0"/>
              </a:rPr>
              <a:t> </a:t>
            </a:r>
            <a:r>
              <a:rPr lang="en-US" sz="2400" dirty="0" err="1">
                <a:latin typeface="Georgia" panose="02040502050405020303" pitchFamily="18" charset="0"/>
                <a:cs typeface="Abhaya Libre Regular" panose="020B0604020202020204" charset="0"/>
              </a:rPr>
              <a:t>dezvoltarea</a:t>
            </a:r>
            <a:r>
              <a:rPr lang="en-US" sz="2400" dirty="0">
                <a:latin typeface="Georgia" panose="02040502050405020303" pitchFamily="18" charset="0"/>
                <a:cs typeface="Abhaya Libre Regular" panose="020B0604020202020204" charset="0"/>
              </a:rPr>
              <a:t> </a:t>
            </a:r>
            <a:r>
              <a:rPr lang="en-US" sz="2400" dirty="0" err="1">
                <a:latin typeface="Georgia" panose="02040502050405020303" pitchFamily="18" charset="0"/>
                <a:cs typeface="Abhaya Libre Regular" panose="020B0604020202020204" charset="0"/>
              </a:rPr>
              <a:t>locală</a:t>
            </a:r>
            <a:r>
              <a:rPr lang="en-US" sz="2400" dirty="0">
                <a:latin typeface="Georgia" panose="02040502050405020303" pitchFamily="18" charset="0"/>
                <a:cs typeface="Abhaya Libre Regular" panose="020B0604020202020204" charset="0"/>
              </a:rPr>
              <a:t> </a:t>
            </a:r>
            <a:r>
              <a:rPr lang="en-US" sz="2400" dirty="0" err="1">
                <a:latin typeface="Georgia" panose="02040502050405020303" pitchFamily="18" charset="0"/>
                <a:cs typeface="Abhaya Libre Regular" panose="020B0604020202020204" charset="0"/>
              </a:rPr>
              <a:t>și</a:t>
            </a:r>
            <a:r>
              <a:rPr lang="en-US" sz="2400" dirty="0">
                <a:latin typeface="Georgia" panose="02040502050405020303" pitchFamily="18" charset="0"/>
                <a:cs typeface="Abhaya Libre Regular" panose="020B0604020202020204" charset="0"/>
              </a:rPr>
              <a:t> </a:t>
            </a:r>
            <a:r>
              <a:rPr lang="en-US" sz="2400" dirty="0" err="1">
                <a:latin typeface="Georgia" panose="02040502050405020303" pitchFamily="18" charset="0"/>
                <a:cs typeface="Abhaya Libre Regular" panose="020B0604020202020204" charset="0"/>
              </a:rPr>
              <a:t>regională</a:t>
            </a:r>
            <a:endParaRPr lang="bg-BG" sz="2400" dirty="0">
              <a:latin typeface="Georgia" panose="02040502050405020303" pitchFamily="18" charset="0"/>
              <a:cs typeface="Abhaya Libre Regular" panose="020B0604020202020204" charset="0"/>
            </a:endParaRPr>
          </a:p>
        </p:txBody>
      </p:sp>
    </p:spTree>
    <p:extLst>
      <p:ext uri="{BB962C8B-B14F-4D97-AF65-F5344CB8AC3E}">
        <p14:creationId xmlns:p14="http://schemas.microsoft.com/office/powerpoint/2010/main" val="41976889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91157" y="6178329"/>
            <a:ext cx="1539473" cy="1700221"/>
          </a:xfrm>
          <a:prstGeom prst="rect">
            <a:avLst/>
          </a:prstGeom>
        </p:spPr>
      </p:pic>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519829" y="2465211"/>
            <a:ext cx="1149109" cy="1370025"/>
          </a:xfrm>
          <a:prstGeom prst="rect">
            <a:avLst/>
          </a:prstGeom>
        </p:spPr>
      </p:pic>
      <p:sp>
        <p:nvSpPr>
          <p:cNvPr id="6" name="AutoShape 6"/>
          <p:cNvSpPr/>
          <p:nvPr/>
        </p:nvSpPr>
        <p:spPr>
          <a:xfrm>
            <a:off x="2460893" y="3150224"/>
            <a:ext cx="5349082" cy="0"/>
          </a:xfrm>
          <a:prstGeom prst="line">
            <a:avLst/>
          </a:prstGeom>
          <a:ln w="38100" cap="flat">
            <a:solidFill>
              <a:srgbClr val="04989E"/>
            </a:solidFill>
            <a:prstDash val="solid"/>
            <a:headEnd type="none" w="sm" len="sm"/>
            <a:tailEnd type="none" w="sm" len="sm"/>
          </a:ln>
        </p:spPr>
        <p:txBody>
          <a:bodyPr/>
          <a:lstStyle/>
          <a:p>
            <a:endParaRPr lang="ro-RO"/>
          </a:p>
        </p:txBody>
      </p:sp>
      <p:sp>
        <p:nvSpPr>
          <p:cNvPr id="7" name="AutoShape 7"/>
          <p:cNvSpPr/>
          <p:nvPr/>
        </p:nvSpPr>
        <p:spPr>
          <a:xfrm rot="5431712">
            <a:off x="987461" y="4664276"/>
            <a:ext cx="2990133" cy="0"/>
          </a:xfrm>
          <a:prstGeom prst="line">
            <a:avLst/>
          </a:prstGeom>
          <a:ln w="38100" cap="flat">
            <a:solidFill>
              <a:srgbClr val="04989E"/>
            </a:solidFill>
            <a:prstDash val="solid"/>
            <a:headEnd type="none" w="sm" len="sm"/>
            <a:tailEnd type="none" w="sm" len="sm"/>
          </a:ln>
        </p:spPr>
        <p:txBody>
          <a:bodyPr/>
          <a:lstStyle/>
          <a:p>
            <a:endParaRPr lang="ro-RO"/>
          </a:p>
        </p:txBody>
      </p:sp>
      <p:sp>
        <p:nvSpPr>
          <p:cNvPr id="8" name="AutoShape 8"/>
          <p:cNvSpPr/>
          <p:nvPr/>
        </p:nvSpPr>
        <p:spPr>
          <a:xfrm rot="5376392">
            <a:off x="14511384" y="4594399"/>
            <a:ext cx="2774117" cy="0"/>
          </a:xfrm>
          <a:prstGeom prst="line">
            <a:avLst/>
          </a:prstGeom>
          <a:ln w="38100" cap="flat">
            <a:solidFill>
              <a:srgbClr val="04989E"/>
            </a:solidFill>
            <a:prstDash val="solid"/>
            <a:headEnd type="none" w="sm" len="sm"/>
            <a:tailEnd type="none" w="sm" len="sm"/>
          </a:ln>
        </p:spPr>
        <p:txBody>
          <a:bodyPr/>
          <a:lstStyle/>
          <a:p>
            <a:endParaRPr lang="ro-RO"/>
          </a:p>
        </p:txBody>
      </p:sp>
      <p:sp>
        <p:nvSpPr>
          <p:cNvPr id="9" name="AutoShape 9"/>
          <p:cNvSpPr/>
          <p:nvPr/>
        </p:nvSpPr>
        <p:spPr>
          <a:xfrm rot="-10800000">
            <a:off x="10797213" y="3188323"/>
            <a:ext cx="5110755" cy="0"/>
          </a:xfrm>
          <a:prstGeom prst="line">
            <a:avLst/>
          </a:prstGeom>
          <a:ln w="38100" cap="flat">
            <a:solidFill>
              <a:srgbClr val="04989E"/>
            </a:solidFill>
            <a:prstDash val="solid"/>
            <a:headEnd type="none" w="sm" len="sm"/>
            <a:tailEnd type="none" w="sm" len="sm"/>
          </a:ln>
        </p:spPr>
        <p:txBody>
          <a:bodyPr/>
          <a:lstStyle/>
          <a:p>
            <a:endParaRPr lang="ro-RO"/>
          </a:p>
        </p:txBody>
      </p:sp>
      <p:pic>
        <p:nvPicPr>
          <p:cNvPr id="10" name="Picture 10"/>
          <p:cNvPicPr>
            <a:picLocks noChangeAspect="1"/>
          </p:cNvPicPr>
          <p:nvPr/>
        </p:nvPicPr>
        <p:blipFill>
          <a:blip r:embed="rId6"/>
          <a:srcRect/>
          <a:stretch>
            <a:fillRect/>
          </a:stretch>
        </p:blipFill>
        <p:spPr>
          <a:xfrm>
            <a:off x="16418708" y="0"/>
            <a:ext cx="1869292" cy="1869292"/>
          </a:xfrm>
          <a:prstGeom prst="rect">
            <a:avLst/>
          </a:prstGeom>
        </p:spPr>
      </p:pic>
      <p:pic>
        <p:nvPicPr>
          <p:cNvPr id="12" name="Picture 12"/>
          <p:cNvPicPr>
            <a:picLocks noChangeAspect="1"/>
          </p:cNvPicPr>
          <p:nvPr/>
        </p:nvPicPr>
        <p:blipFill>
          <a:blip r:embed="rId7"/>
          <a:srcRect/>
          <a:stretch>
            <a:fillRect/>
          </a:stretch>
        </p:blipFill>
        <p:spPr>
          <a:xfrm>
            <a:off x="7645743" y="9182100"/>
            <a:ext cx="3710720" cy="779251"/>
          </a:xfrm>
          <a:prstGeom prst="rect">
            <a:avLst/>
          </a:prstGeom>
        </p:spPr>
      </p:pic>
      <p:pic>
        <p:nvPicPr>
          <p:cNvPr id="13" name="Picture 13"/>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167879">
            <a:off x="-3337052" y="7586960"/>
            <a:ext cx="5721823" cy="5669807"/>
          </a:xfrm>
          <a:prstGeom prst="rect">
            <a:avLst/>
          </a:prstGeom>
        </p:spPr>
      </p:pic>
      <p:pic>
        <p:nvPicPr>
          <p:cNvPr id="14" name="Picture 14"/>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2228850">
            <a:off x="-3894162" y="-4468275"/>
            <a:ext cx="6836042" cy="6773896"/>
          </a:xfrm>
          <a:prstGeom prst="rect">
            <a:avLst/>
          </a:prstGeom>
        </p:spPr>
      </p:pic>
      <p:pic>
        <p:nvPicPr>
          <p:cNvPr id="15" name="Picture 15"/>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6075256" y="8272281"/>
            <a:ext cx="2556197" cy="2751289"/>
          </a:xfrm>
          <a:prstGeom prst="rect">
            <a:avLst/>
          </a:prstGeom>
        </p:spPr>
      </p:pic>
      <p:pic>
        <p:nvPicPr>
          <p:cNvPr id="16" name="Picture 16"/>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6632729">
            <a:off x="17770796" y="4708877"/>
            <a:ext cx="4881157" cy="4874760"/>
          </a:xfrm>
          <a:prstGeom prst="rect">
            <a:avLst/>
          </a:prstGeom>
        </p:spPr>
      </p:pic>
      <p:pic>
        <p:nvPicPr>
          <p:cNvPr id="17" name="Picture 24">
            <a:extLst>
              <a:ext uri="{FF2B5EF4-FFF2-40B4-BE49-F238E27FC236}">
                <a16:creationId xmlns:a16="http://schemas.microsoft.com/office/drawing/2014/main" id="{19D93429-914D-39C7-F4F5-615B48D56BF9}"/>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14935204" y="6395282"/>
            <a:ext cx="1661639" cy="1377083"/>
          </a:xfrm>
          <a:prstGeom prst="rect">
            <a:avLst/>
          </a:prstGeom>
        </p:spPr>
      </p:pic>
      <p:sp>
        <p:nvSpPr>
          <p:cNvPr id="19" name="TextBox 18">
            <a:extLst>
              <a:ext uri="{FF2B5EF4-FFF2-40B4-BE49-F238E27FC236}">
                <a16:creationId xmlns:a16="http://schemas.microsoft.com/office/drawing/2014/main" id="{0C967DC6-2506-8223-3FB1-A4124F7FBA94}"/>
              </a:ext>
            </a:extLst>
          </p:cNvPr>
          <p:cNvSpPr txBox="1"/>
          <p:nvPr/>
        </p:nvSpPr>
        <p:spPr>
          <a:xfrm>
            <a:off x="3165924" y="3949105"/>
            <a:ext cx="12087301" cy="3046988"/>
          </a:xfrm>
          <a:prstGeom prst="rect">
            <a:avLst/>
          </a:prstGeom>
          <a:noFill/>
        </p:spPr>
        <p:txBody>
          <a:bodyPr wrap="square">
            <a:spAutoFit/>
          </a:bodyPr>
          <a:lstStyle/>
          <a:p>
            <a:pPr algn="just"/>
            <a:r>
              <a:rPr lang="ro-RO" sz="3200" dirty="0">
                <a:latin typeface="Georgia" panose="02040502050405020303" pitchFamily="18" charset="0"/>
                <a:cs typeface="Abhaya Libre Regular" panose="020B0604020202020204" charset="0"/>
              </a:rPr>
              <a:t>Antreprenoriatul social este un instrument esențial în dezvoltarea durabilă și în dezvoltarea regională, sprijinind sau îndeplinind o cauză socială. Este o activitate parțial profitabilă și un nou tip de afacere, orientată către crearea unor condiții mai bune de trai pentru comunitate.</a:t>
            </a:r>
            <a:endParaRPr lang="en-US" sz="3200" dirty="0">
              <a:latin typeface="Georgia" panose="02040502050405020303" pitchFamily="18" charset="0"/>
            </a:endParaRPr>
          </a:p>
          <a:p>
            <a:r>
              <a:rPr lang="en-US" sz="3200" dirty="0">
                <a:latin typeface="Georgia" panose="02040502050405020303" pitchFamily="18" charset="0"/>
              </a:rPr>
              <a:t> </a:t>
            </a:r>
            <a:endParaRPr lang="bg-BG" sz="3200" dirty="0">
              <a:latin typeface="Georgia" panose="02040502050405020303" pitchFamily="18" charset="0"/>
            </a:endParaRPr>
          </a:p>
        </p:txBody>
      </p:sp>
    </p:spTree>
    <p:extLst>
      <p:ext uri="{BB962C8B-B14F-4D97-AF65-F5344CB8AC3E}">
        <p14:creationId xmlns:p14="http://schemas.microsoft.com/office/powerpoint/2010/main" val="42435440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96164">
            <a:off x="-5974143" y="8370333"/>
            <a:ext cx="10675280" cy="1137869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36636">
            <a:off x="0" y="-2006961"/>
            <a:ext cx="3334026" cy="3588482"/>
          </a:xfrm>
          <a:prstGeom prst="rect">
            <a:avLst/>
          </a:prstGeom>
        </p:spPr>
      </p:pic>
      <p:pic>
        <p:nvPicPr>
          <p:cNvPr id="4" name="Picture 4"/>
          <p:cNvPicPr>
            <a:picLocks noChangeAspect="1"/>
          </p:cNvPicPr>
          <p:nvPr/>
        </p:nvPicPr>
        <p:blipFill>
          <a:blip r:embed="rId6"/>
          <a:srcRect/>
          <a:stretch>
            <a:fillRect/>
          </a:stretch>
        </p:blipFill>
        <p:spPr>
          <a:xfrm>
            <a:off x="16418708" y="0"/>
            <a:ext cx="1869292" cy="1869292"/>
          </a:xfrm>
          <a:prstGeom prst="rect">
            <a:avLst/>
          </a:prstGeom>
        </p:spPr>
      </p:pic>
      <p:pic>
        <p:nvPicPr>
          <p:cNvPr id="5" name="Picture 5"/>
          <p:cNvPicPr>
            <a:picLocks noChangeAspect="1"/>
          </p:cNvPicPr>
          <p:nvPr/>
        </p:nvPicPr>
        <p:blipFill>
          <a:blip r:embed="rId7"/>
          <a:srcRect/>
          <a:stretch>
            <a:fillRect/>
          </a:stretch>
        </p:blipFill>
        <p:spPr>
          <a:xfrm>
            <a:off x="7870030" y="9245916"/>
            <a:ext cx="3710720" cy="779251"/>
          </a:xfrm>
          <a:prstGeom prst="rect">
            <a:avLst/>
          </a:prstGeom>
        </p:spPr>
      </p:pic>
      <p:pic>
        <p:nvPicPr>
          <p:cNvPr id="6" name="Picture 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9614497">
            <a:off x="17215841" y="8047725"/>
            <a:ext cx="4352147" cy="4346443"/>
          </a:xfrm>
          <a:prstGeom prst="rect">
            <a:avLst/>
          </a:prstGeom>
        </p:spPr>
      </p:pic>
      <p:sp>
        <p:nvSpPr>
          <p:cNvPr id="25" name="TextBox 11">
            <a:extLst>
              <a:ext uri="{FF2B5EF4-FFF2-40B4-BE49-F238E27FC236}">
                <a16:creationId xmlns:a16="http://schemas.microsoft.com/office/drawing/2014/main" id="{A0DA8313-E7C5-C382-7B20-B89C2B5476E1}"/>
              </a:ext>
            </a:extLst>
          </p:cNvPr>
          <p:cNvSpPr txBox="1"/>
          <p:nvPr/>
        </p:nvSpPr>
        <p:spPr>
          <a:xfrm>
            <a:off x="3631817" y="3813316"/>
            <a:ext cx="7687355" cy="1477328"/>
          </a:xfrm>
          <a:prstGeom prst="rect">
            <a:avLst/>
          </a:prstGeom>
        </p:spPr>
        <p:txBody>
          <a:bodyPr wrap="square" lIns="0" tIns="0" rIns="0" bIns="0" rtlCol="0" anchor="t">
            <a:spAutoFit/>
          </a:bodyPr>
          <a:lstStyle/>
          <a:p>
            <a:pPr algn="just"/>
            <a:r>
              <a:rPr lang="en-US" sz="3200" dirty="0">
                <a:latin typeface="Georgia" panose="02040502050405020303" pitchFamily="18" charset="0"/>
                <a:cs typeface="Abhaya Libre Regular" panose="020B0604020202020204" charset="0"/>
              </a:rPr>
              <a:t>Scan</a:t>
            </a:r>
            <a:r>
              <a:rPr lang="ro-RO" sz="3200" dirty="0">
                <a:latin typeface="Georgia" panose="02040502050405020303" pitchFamily="18" charset="0"/>
                <a:cs typeface="Abhaya Libre Regular" panose="020B0604020202020204" charset="0"/>
              </a:rPr>
              <a:t>ați codul QR și descoperiți cum puteți deveni un antreprenor social de succes. </a:t>
            </a:r>
            <a:endParaRPr lang="bg-BG" sz="3200" dirty="0">
              <a:latin typeface="Georgia" panose="02040502050405020303" pitchFamily="18" charset="0"/>
              <a:cs typeface="Abhaya Libre Regular" panose="020B0604020202020204" charset="0"/>
            </a:endParaRPr>
          </a:p>
          <a:p>
            <a:pPr algn="just"/>
            <a:endParaRPr lang="bg-BG" sz="3200" b="0" i="0" dirty="0">
              <a:solidFill>
                <a:srgbClr val="000000"/>
              </a:solidFill>
              <a:effectLst/>
              <a:latin typeface="Georgia" panose="02040502050405020303" pitchFamily="18" charset="0"/>
            </a:endParaRPr>
          </a:p>
        </p:txBody>
      </p:sp>
      <p:pic>
        <p:nvPicPr>
          <p:cNvPr id="9" name="Picture 8">
            <a:extLst>
              <a:ext uri="{FF2B5EF4-FFF2-40B4-BE49-F238E27FC236}">
                <a16:creationId xmlns:a16="http://schemas.microsoft.com/office/drawing/2014/main" id="{13896E81-4CCB-8085-4389-274C63889F5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2069416" y="3314700"/>
            <a:ext cx="4345663" cy="4345663"/>
          </a:xfrm>
          <a:prstGeom prst="rect">
            <a:avLst/>
          </a:prstGeom>
        </p:spPr>
      </p:pic>
      <p:pic>
        <p:nvPicPr>
          <p:cNvPr id="11" name="Picture 10">
            <a:extLst>
              <a:ext uri="{FF2B5EF4-FFF2-40B4-BE49-F238E27FC236}">
                <a16:creationId xmlns:a16="http://schemas.microsoft.com/office/drawing/2014/main" id="{A04447EC-64E9-3A52-9F2C-AA1CEA5AE3F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361645" y="5214266"/>
            <a:ext cx="2373086" cy="2373086"/>
          </a:xfrm>
          <a:prstGeom prst="rect">
            <a:avLst/>
          </a:prstGeom>
        </p:spPr>
      </p:pic>
      <p:sp>
        <p:nvSpPr>
          <p:cNvPr id="15" name="TextBox 14">
            <a:extLst>
              <a:ext uri="{FF2B5EF4-FFF2-40B4-BE49-F238E27FC236}">
                <a16:creationId xmlns:a16="http://schemas.microsoft.com/office/drawing/2014/main" id="{A79D68DF-084E-AC6E-00D8-2B762FB40E32}"/>
              </a:ext>
            </a:extLst>
          </p:cNvPr>
          <p:cNvSpPr txBox="1"/>
          <p:nvPr/>
        </p:nvSpPr>
        <p:spPr>
          <a:xfrm>
            <a:off x="5831834" y="5698620"/>
            <a:ext cx="6140478" cy="1569660"/>
          </a:xfrm>
          <a:prstGeom prst="rect">
            <a:avLst/>
          </a:prstGeom>
          <a:noFill/>
        </p:spPr>
        <p:txBody>
          <a:bodyPr wrap="square">
            <a:spAutoFit/>
          </a:bodyPr>
          <a:lstStyle/>
          <a:p>
            <a:pPr algn="just"/>
            <a:r>
              <a:rPr lang="ro-RO" sz="3200" dirty="0">
                <a:latin typeface="Georgia" panose="02040502050405020303" pitchFamily="18" charset="0"/>
                <a:cs typeface="Abhaya Libre Regular" panose="020B0604020202020204" charset="0"/>
              </a:rPr>
              <a:t>De unde să începeți și cum vă puteți scala soluțiile pentru a produce un impact?</a:t>
            </a:r>
            <a:endParaRPr lang="en-US" sz="3200" dirty="0">
              <a:latin typeface="Georgia" panose="02040502050405020303" pitchFamily="18" charset="0"/>
              <a:cs typeface="Abhaya Libre Regular" panose="020B0604020202020204" charset="0"/>
            </a:endParaRPr>
          </a:p>
        </p:txBody>
      </p:sp>
      <p:sp>
        <p:nvSpPr>
          <p:cNvPr id="10" name="TextBox 9">
            <a:extLst>
              <a:ext uri="{FF2B5EF4-FFF2-40B4-BE49-F238E27FC236}">
                <a16:creationId xmlns:a16="http://schemas.microsoft.com/office/drawing/2014/main" id="{65D18DD7-AE32-8E8B-73B9-F72E268057FE}"/>
              </a:ext>
            </a:extLst>
          </p:cNvPr>
          <p:cNvSpPr txBox="1"/>
          <p:nvPr/>
        </p:nvSpPr>
        <p:spPr>
          <a:xfrm>
            <a:off x="1667013" y="1972859"/>
            <a:ext cx="15003780" cy="718658"/>
          </a:xfrm>
          <a:prstGeom prst="rect">
            <a:avLst/>
          </a:prstGeom>
          <a:noFill/>
        </p:spPr>
        <p:txBody>
          <a:bodyPr wrap="square">
            <a:spAutoFit/>
          </a:bodyPr>
          <a:lstStyle/>
          <a:p>
            <a:pPr algn="ctr">
              <a:lnSpc>
                <a:spcPts val="5449"/>
              </a:lnSpc>
            </a:pPr>
            <a:r>
              <a:rPr lang="ro-RO" sz="3600" dirty="0">
                <a:solidFill>
                  <a:srgbClr val="000000"/>
                </a:solidFill>
                <a:latin typeface="Georgia" panose="02040502050405020303" pitchFamily="18" charset="0"/>
              </a:rPr>
              <a:t>Cum puteți deveni un antreprenor social de succes?</a:t>
            </a:r>
            <a:endParaRPr lang="bg-BG" sz="3600" dirty="0">
              <a:solidFill>
                <a:srgbClr val="000000"/>
              </a:solidFill>
              <a:latin typeface="Georgia" panose="02040502050405020303" pitchFamily="18" charset="0"/>
            </a:endParaRPr>
          </a:p>
        </p:txBody>
      </p:sp>
      <p:sp>
        <p:nvSpPr>
          <p:cNvPr id="8" name="TextBox 7">
            <a:extLst>
              <a:ext uri="{FF2B5EF4-FFF2-40B4-BE49-F238E27FC236}">
                <a16:creationId xmlns:a16="http://schemas.microsoft.com/office/drawing/2014/main" id="{6ED176DE-2709-09C6-5FCC-5C1C4E617806}"/>
              </a:ext>
            </a:extLst>
          </p:cNvPr>
          <p:cNvSpPr txBox="1"/>
          <p:nvPr/>
        </p:nvSpPr>
        <p:spPr>
          <a:xfrm>
            <a:off x="2057400" y="1263113"/>
            <a:ext cx="14173199" cy="709746"/>
          </a:xfrm>
          <a:prstGeom prst="rect">
            <a:avLst/>
          </a:prstGeom>
        </p:spPr>
        <p:txBody>
          <a:bodyPr wrap="square" lIns="0" tIns="0" rIns="0" bIns="0" rtlCol="0" anchor="t">
            <a:spAutoFit/>
          </a:bodyPr>
          <a:lstStyle/>
          <a:p>
            <a:pPr algn="ctr">
              <a:lnSpc>
                <a:spcPts val="5449"/>
              </a:lnSpc>
            </a:pPr>
            <a:r>
              <a:rPr lang="ro-RO" sz="5400" b="1" dirty="0">
                <a:solidFill>
                  <a:srgbClr val="000000"/>
                </a:solidFill>
                <a:latin typeface="Georgia" panose="02040502050405020303" pitchFamily="18" charset="0"/>
              </a:rPr>
              <a:t>Activitate practică</a:t>
            </a:r>
            <a:endParaRPr lang="en-US" sz="5400" b="1" dirty="0">
              <a:solidFill>
                <a:srgbClr val="000000"/>
              </a:solidFill>
              <a:latin typeface="Georgia" panose="02040502050405020303" pitchFamily="18" charset="0"/>
            </a:endParaRPr>
          </a:p>
        </p:txBody>
      </p:sp>
    </p:spTree>
    <p:extLst>
      <p:ext uri="{BB962C8B-B14F-4D97-AF65-F5344CB8AC3E}">
        <p14:creationId xmlns:p14="http://schemas.microsoft.com/office/powerpoint/2010/main" val="27522291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96164">
            <a:off x="-5974143" y="8370333"/>
            <a:ext cx="10675280" cy="1137869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36636">
            <a:off x="0" y="-2006961"/>
            <a:ext cx="3334026" cy="3588482"/>
          </a:xfrm>
          <a:prstGeom prst="rect">
            <a:avLst/>
          </a:prstGeom>
        </p:spPr>
      </p:pic>
      <p:pic>
        <p:nvPicPr>
          <p:cNvPr id="4" name="Picture 4"/>
          <p:cNvPicPr>
            <a:picLocks noChangeAspect="1"/>
          </p:cNvPicPr>
          <p:nvPr/>
        </p:nvPicPr>
        <p:blipFill>
          <a:blip r:embed="rId6"/>
          <a:srcRect/>
          <a:stretch>
            <a:fillRect/>
          </a:stretch>
        </p:blipFill>
        <p:spPr>
          <a:xfrm>
            <a:off x="16418708" y="0"/>
            <a:ext cx="1869292" cy="1869292"/>
          </a:xfrm>
          <a:prstGeom prst="rect">
            <a:avLst/>
          </a:prstGeom>
        </p:spPr>
      </p:pic>
      <p:pic>
        <p:nvPicPr>
          <p:cNvPr id="5" name="Picture 5"/>
          <p:cNvPicPr>
            <a:picLocks noChangeAspect="1"/>
          </p:cNvPicPr>
          <p:nvPr/>
        </p:nvPicPr>
        <p:blipFill>
          <a:blip r:embed="rId7"/>
          <a:srcRect/>
          <a:stretch>
            <a:fillRect/>
          </a:stretch>
        </p:blipFill>
        <p:spPr>
          <a:xfrm>
            <a:off x="7870030" y="9245916"/>
            <a:ext cx="3710720" cy="779251"/>
          </a:xfrm>
          <a:prstGeom prst="rect">
            <a:avLst/>
          </a:prstGeom>
        </p:spPr>
      </p:pic>
      <p:pic>
        <p:nvPicPr>
          <p:cNvPr id="6" name="Picture 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9614497">
            <a:off x="17215841" y="8047725"/>
            <a:ext cx="4352147" cy="4346443"/>
          </a:xfrm>
          <a:prstGeom prst="rect">
            <a:avLst/>
          </a:prstGeom>
        </p:spPr>
      </p:pic>
      <p:pic>
        <p:nvPicPr>
          <p:cNvPr id="19" name="Picture 18">
            <a:extLst>
              <a:ext uri="{FF2B5EF4-FFF2-40B4-BE49-F238E27FC236}">
                <a16:creationId xmlns:a16="http://schemas.microsoft.com/office/drawing/2014/main" id="{BD8FF41D-A414-C988-F91E-56946BFE5E5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823982" y="3467053"/>
            <a:ext cx="5189863" cy="5189863"/>
          </a:xfrm>
          <a:prstGeom prst="rect">
            <a:avLst/>
          </a:prstGeom>
        </p:spPr>
      </p:pic>
      <p:sp>
        <p:nvSpPr>
          <p:cNvPr id="23" name="TextBox 22">
            <a:extLst>
              <a:ext uri="{FF2B5EF4-FFF2-40B4-BE49-F238E27FC236}">
                <a16:creationId xmlns:a16="http://schemas.microsoft.com/office/drawing/2014/main" id="{CE32A3C4-1BAC-49A0-80CD-9D21F8E180DE}"/>
              </a:ext>
            </a:extLst>
          </p:cNvPr>
          <p:cNvSpPr txBox="1"/>
          <p:nvPr/>
        </p:nvSpPr>
        <p:spPr>
          <a:xfrm>
            <a:off x="2634342" y="6206672"/>
            <a:ext cx="8946408" cy="2062103"/>
          </a:xfrm>
          <a:prstGeom prst="rect">
            <a:avLst/>
          </a:prstGeom>
          <a:noFill/>
        </p:spPr>
        <p:txBody>
          <a:bodyPr wrap="square">
            <a:spAutoFit/>
          </a:bodyPr>
          <a:lstStyle/>
          <a:p>
            <a:pPr algn="just"/>
            <a:r>
              <a:rPr lang="ro-RO" sz="3200" dirty="0">
                <a:latin typeface="Georgia" panose="02040502050405020303" pitchFamily="18" charset="0"/>
                <a:cs typeface="Abhaya Libre Regular" panose="020B0604020202020204" charset="0"/>
              </a:rPr>
              <a:t>Scanați codul QR și faceți cunoștință cu câteva dintre acestea, preluând idei și bune practici pe care le puteți implementa în organizația dumneavoastră. </a:t>
            </a:r>
            <a:endParaRPr lang="bg-BG" sz="3200" dirty="0">
              <a:latin typeface="Georgia" panose="02040502050405020303" pitchFamily="18" charset="0"/>
              <a:cs typeface="Abhaya Libre Regular" panose="020B0604020202020204" charset="0"/>
            </a:endParaRPr>
          </a:p>
        </p:txBody>
      </p:sp>
      <p:pic>
        <p:nvPicPr>
          <p:cNvPr id="24" name="Picture 2">
            <a:extLst>
              <a:ext uri="{FF2B5EF4-FFF2-40B4-BE49-F238E27FC236}">
                <a16:creationId xmlns:a16="http://schemas.microsoft.com/office/drawing/2014/main" id="{6028E36E-1E31-751F-20DC-41A617ABE26F}"/>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2667000" y="4092517"/>
            <a:ext cx="1569752" cy="1508924"/>
          </a:xfrm>
          <a:prstGeom prst="rect">
            <a:avLst/>
          </a:prstGeom>
        </p:spPr>
      </p:pic>
      <p:sp>
        <p:nvSpPr>
          <p:cNvPr id="25" name="TextBox 11">
            <a:extLst>
              <a:ext uri="{FF2B5EF4-FFF2-40B4-BE49-F238E27FC236}">
                <a16:creationId xmlns:a16="http://schemas.microsoft.com/office/drawing/2014/main" id="{A0DA8313-E7C5-C382-7B20-B89C2B5476E1}"/>
              </a:ext>
            </a:extLst>
          </p:cNvPr>
          <p:cNvSpPr txBox="1"/>
          <p:nvPr/>
        </p:nvSpPr>
        <p:spPr>
          <a:xfrm>
            <a:off x="4648200" y="4336433"/>
            <a:ext cx="6932550" cy="984885"/>
          </a:xfrm>
          <a:prstGeom prst="rect">
            <a:avLst/>
          </a:prstGeom>
        </p:spPr>
        <p:txBody>
          <a:bodyPr wrap="square" lIns="0" tIns="0" rIns="0" bIns="0" rtlCol="0" anchor="t">
            <a:spAutoFit/>
          </a:bodyPr>
          <a:lstStyle/>
          <a:p>
            <a:pPr algn="just"/>
            <a:r>
              <a:rPr lang="ro-RO" sz="3200" dirty="0">
                <a:latin typeface="Georgia" panose="02040502050405020303" pitchFamily="18" charset="0"/>
                <a:cs typeface="Abhaya Libre Regular" panose="020B0604020202020204" charset="0"/>
              </a:rPr>
              <a:t>Există numeroase organizații care desfășoară activități extraordinare.</a:t>
            </a:r>
            <a:endParaRPr lang="en-US" sz="3200" spc="-36" dirty="0">
              <a:solidFill>
                <a:srgbClr val="000000"/>
              </a:solidFill>
              <a:latin typeface="Georgia" panose="02040502050405020303" pitchFamily="18" charset="0"/>
              <a:cs typeface="Abhaya Libre Regular" panose="020B0604020202020204" charset="0"/>
            </a:endParaRPr>
          </a:p>
        </p:txBody>
      </p:sp>
      <p:sp>
        <p:nvSpPr>
          <p:cNvPr id="9" name="TextBox 8">
            <a:extLst>
              <a:ext uri="{FF2B5EF4-FFF2-40B4-BE49-F238E27FC236}">
                <a16:creationId xmlns:a16="http://schemas.microsoft.com/office/drawing/2014/main" id="{4A1A600A-0786-FCB5-E80C-CB68AF1CC48A}"/>
              </a:ext>
            </a:extLst>
          </p:cNvPr>
          <p:cNvSpPr txBox="1"/>
          <p:nvPr/>
        </p:nvSpPr>
        <p:spPr>
          <a:xfrm>
            <a:off x="1414928" y="1977650"/>
            <a:ext cx="15003780" cy="1442703"/>
          </a:xfrm>
          <a:prstGeom prst="rect">
            <a:avLst/>
          </a:prstGeom>
          <a:noFill/>
        </p:spPr>
        <p:txBody>
          <a:bodyPr wrap="square">
            <a:spAutoFit/>
          </a:bodyPr>
          <a:lstStyle/>
          <a:p>
            <a:pPr algn="ctr">
              <a:lnSpc>
                <a:spcPts val="5449"/>
              </a:lnSpc>
            </a:pPr>
            <a:r>
              <a:rPr lang="ro-RO" sz="3200" dirty="0">
                <a:solidFill>
                  <a:srgbClr val="000000"/>
                </a:solidFill>
                <a:latin typeface="Georgia" panose="02040502050405020303" pitchFamily="18" charset="0"/>
                <a:cs typeface="Abhaya Libre Regular" panose="020B0604020202020204" charset="0"/>
              </a:rPr>
              <a:t>Șase modalități prin care să abordați antreprenoriatul social în organizația dumneavoastră</a:t>
            </a:r>
            <a:endParaRPr lang="en-US" sz="3200" dirty="0">
              <a:solidFill>
                <a:srgbClr val="000000"/>
              </a:solidFill>
              <a:latin typeface="Georgia" panose="02040502050405020303" pitchFamily="18" charset="0"/>
              <a:cs typeface="Abhaya Libre Regular" panose="020B0604020202020204" charset="0"/>
            </a:endParaRPr>
          </a:p>
        </p:txBody>
      </p:sp>
      <p:sp>
        <p:nvSpPr>
          <p:cNvPr id="8" name="TextBox 7">
            <a:extLst>
              <a:ext uri="{FF2B5EF4-FFF2-40B4-BE49-F238E27FC236}">
                <a16:creationId xmlns:a16="http://schemas.microsoft.com/office/drawing/2014/main" id="{F6F4CB7C-49B0-02D8-BFD2-E367C6473BB5}"/>
              </a:ext>
            </a:extLst>
          </p:cNvPr>
          <p:cNvSpPr txBox="1"/>
          <p:nvPr/>
        </p:nvSpPr>
        <p:spPr>
          <a:xfrm>
            <a:off x="2057400" y="1267904"/>
            <a:ext cx="14173199" cy="709746"/>
          </a:xfrm>
          <a:prstGeom prst="rect">
            <a:avLst/>
          </a:prstGeom>
        </p:spPr>
        <p:txBody>
          <a:bodyPr wrap="square" lIns="0" tIns="0" rIns="0" bIns="0" rtlCol="0" anchor="t">
            <a:spAutoFit/>
          </a:bodyPr>
          <a:lstStyle/>
          <a:p>
            <a:pPr algn="ctr">
              <a:lnSpc>
                <a:spcPts val="5449"/>
              </a:lnSpc>
            </a:pPr>
            <a:r>
              <a:rPr lang="ro-RO" sz="5400" b="1" dirty="0">
                <a:solidFill>
                  <a:srgbClr val="000000"/>
                </a:solidFill>
                <a:latin typeface="Georgia" panose="02040502050405020303" pitchFamily="18" charset="0"/>
              </a:rPr>
              <a:t>Activitate practică</a:t>
            </a:r>
            <a:endParaRPr lang="en-US" sz="5400" b="1" dirty="0">
              <a:solidFill>
                <a:srgbClr val="000000"/>
              </a:solidFill>
              <a:latin typeface="Georgia" panose="02040502050405020303" pitchFamily="18"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52805">
            <a:off x="5778439" y="-2562204"/>
            <a:ext cx="5364129" cy="5364129"/>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46191" y="-1794241"/>
            <a:ext cx="3334026" cy="3588482"/>
          </a:xfrm>
          <a:prstGeom prst="rect">
            <a:avLst/>
          </a:prstGeom>
        </p:spPr>
      </p:pic>
      <p:pic>
        <p:nvPicPr>
          <p:cNvPr id="4" name="Picture 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185502">
            <a:off x="-3202910" y="120674"/>
            <a:ext cx="4352147" cy="4346443"/>
          </a:xfrm>
          <a:prstGeom prst="rect">
            <a:avLst/>
          </a:prstGeom>
        </p:spPr>
      </p:pic>
      <p:pic>
        <p:nvPicPr>
          <p:cNvPr id="5" name="Picture 5"/>
          <p:cNvPicPr>
            <a:picLocks noChangeAspect="1"/>
          </p:cNvPicPr>
          <p:nvPr/>
        </p:nvPicPr>
        <p:blipFill>
          <a:blip r:embed="rId8"/>
          <a:srcRect/>
          <a:stretch>
            <a:fillRect/>
          </a:stretch>
        </p:blipFill>
        <p:spPr>
          <a:xfrm>
            <a:off x="16418708" y="0"/>
            <a:ext cx="1869292" cy="1869292"/>
          </a:xfrm>
          <a:prstGeom prst="rect">
            <a:avLst/>
          </a:prstGeom>
        </p:spPr>
      </p:pic>
      <p:pic>
        <p:nvPicPr>
          <p:cNvPr id="9" name="Picture 9"/>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52805">
            <a:off x="15290907" y="7450430"/>
            <a:ext cx="5364129" cy="5364129"/>
          </a:xfrm>
          <a:prstGeom prst="rect">
            <a:avLst/>
          </a:prstGeom>
        </p:spPr>
      </p:pic>
      <p:sp>
        <p:nvSpPr>
          <p:cNvPr id="11" name="TextBox 11"/>
          <p:cNvSpPr txBox="1"/>
          <p:nvPr/>
        </p:nvSpPr>
        <p:spPr>
          <a:xfrm>
            <a:off x="2562589" y="2559847"/>
            <a:ext cx="14325599" cy="649986"/>
          </a:xfrm>
          <a:prstGeom prst="rect">
            <a:avLst/>
          </a:prstGeom>
        </p:spPr>
        <p:txBody>
          <a:bodyPr wrap="square" lIns="0" tIns="0" rIns="0" bIns="0" rtlCol="0" anchor="t">
            <a:spAutoFit/>
          </a:bodyPr>
          <a:lstStyle/>
          <a:p>
            <a:pPr algn="ctr">
              <a:lnSpc>
                <a:spcPts val="5449"/>
              </a:lnSpc>
            </a:pPr>
            <a:r>
              <a:rPr lang="ro-RO" sz="4000" dirty="0">
                <a:solidFill>
                  <a:srgbClr val="000000"/>
                </a:solidFill>
                <a:latin typeface="Georgia" panose="02040502050405020303" pitchFamily="18" charset="0"/>
              </a:rPr>
              <a:t>Tendințe în antreprenoriatul social</a:t>
            </a:r>
            <a:endParaRPr lang="en-US" sz="4000" dirty="0">
              <a:solidFill>
                <a:srgbClr val="000000"/>
              </a:solidFill>
              <a:latin typeface="Georgia" panose="02040502050405020303" pitchFamily="18" charset="0"/>
            </a:endParaRPr>
          </a:p>
        </p:txBody>
      </p:sp>
      <p:sp>
        <p:nvSpPr>
          <p:cNvPr id="14" name="TextBox 14"/>
          <p:cNvSpPr txBox="1"/>
          <p:nvPr/>
        </p:nvSpPr>
        <p:spPr>
          <a:xfrm>
            <a:off x="3441384" y="8014335"/>
            <a:ext cx="11405232" cy="419346"/>
          </a:xfrm>
          <a:prstGeom prst="rect">
            <a:avLst/>
          </a:prstGeom>
        </p:spPr>
        <p:txBody>
          <a:bodyPr lIns="0" tIns="0" rIns="0" bIns="0" rtlCol="0" anchor="t">
            <a:spAutoFit/>
          </a:bodyPr>
          <a:lstStyle/>
          <a:p>
            <a:pPr algn="ctr">
              <a:lnSpc>
                <a:spcPts val="3359"/>
              </a:lnSpc>
            </a:pPr>
            <a:endParaRPr lang="en-US" sz="2400" spc="-36" dirty="0">
              <a:solidFill>
                <a:srgbClr val="000000"/>
              </a:solidFill>
              <a:latin typeface="Abhaya Libre Regular"/>
            </a:endParaRPr>
          </a:p>
        </p:txBody>
      </p:sp>
      <p:pic>
        <p:nvPicPr>
          <p:cNvPr id="15" name="Picture 15"/>
          <p:cNvPicPr>
            <a:picLocks noChangeAspect="1"/>
          </p:cNvPicPr>
          <p:nvPr/>
        </p:nvPicPr>
        <p:blipFill>
          <a:blip r:embed="rId9"/>
          <a:srcRect/>
          <a:stretch>
            <a:fillRect/>
          </a:stretch>
        </p:blipFill>
        <p:spPr>
          <a:xfrm>
            <a:off x="7870030" y="9245916"/>
            <a:ext cx="3710720" cy="779251"/>
          </a:xfrm>
          <a:prstGeom prst="rect">
            <a:avLst/>
          </a:prstGeom>
        </p:spPr>
      </p:pic>
      <p:sp>
        <p:nvSpPr>
          <p:cNvPr id="17" name="TextBox 16">
            <a:extLst>
              <a:ext uri="{FF2B5EF4-FFF2-40B4-BE49-F238E27FC236}">
                <a16:creationId xmlns:a16="http://schemas.microsoft.com/office/drawing/2014/main" id="{00C3CDE7-0B87-CE49-9F20-D72981A03D76}"/>
              </a:ext>
            </a:extLst>
          </p:cNvPr>
          <p:cNvSpPr txBox="1"/>
          <p:nvPr/>
        </p:nvSpPr>
        <p:spPr>
          <a:xfrm>
            <a:off x="3231356" y="3597209"/>
            <a:ext cx="11825288" cy="954107"/>
          </a:xfrm>
          <a:prstGeom prst="rect">
            <a:avLst/>
          </a:prstGeom>
          <a:noFill/>
        </p:spPr>
        <p:txBody>
          <a:bodyPr wrap="square">
            <a:spAutoFit/>
          </a:bodyPr>
          <a:lstStyle/>
          <a:p>
            <a:pPr algn="just"/>
            <a:r>
              <a:rPr lang="ro-RO" sz="2800" dirty="0">
                <a:latin typeface="Georgia" panose="02040502050405020303" pitchFamily="18" charset="0"/>
                <a:cs typeface="Abhaya Libre Regular" panose="020B0604020202020204" charset="0"/>
              </a:rPr>
              <a:t>Antreprenoriatul social, ca mentalitate, a luat avânt în mod constant în ultimele două decenii și pot fi identificate câteva tendințe în acest sector. </a:t>
            </a:r>
            <a:endParaRPr lang="bg-BG" sz="2800" dirty="0">
              <a:latin typeface="Georgia" panose="02040502050405020303" pitchFamily="18" charset="0"/>
              <a:cs typeface="Abhaya Libre Regular" panose="020B0604020202020204" charset="0"/>
            </a:endParaRPr>
          </a:p>
        </p:txBody>
      </p:sp>
      <p:sp>
        <p:nvSpPr>
          <p:cNvPr id="19" name="TextBox 18">
            <a:extLst>
              <a:ext uri="{FF2B5EF4-FFF2-40B4-BE49-F238E27FC236}">
                <a16:creationId xmlns:a16="http://schemas.microsoft.com/office/drawing/2014/main" id="{B60944F2-EBE9-F0CD-B86B-7DCE1A0D52F9}"/>
              </a:ext>
            </a:extLst>
          </p:cNvPr>
          <p:cNvSpPr txBox="1"/>
          <p:nvPr/>
        </p:nvSpPr>
        <p:spPr>
          <a:xfrm>
            <a:off x="8153400" y="4966714"/>
            <a:ext cx="6903244" cy="3108543"/>
          </a:xfrm>
          <a:prstGeom prst="rect">
            <a:avLst/>
          </a:prstGeom>
          <a:noFill/>
        </p:spPr>
        <p:txBody>
          <a:bodyPr wrap="square">
            <a:spAutoFit/>
          </a:bodyPr>
          <a:lstStyle/>
          <a:p>
            <a:pPr algn="just"/>
            <a:r>
              <a:rPr lang="ro-RO" sz="2800" dirty="0">
                <a:latin typeface="Georgia" panose="02040502050405020303" pitchFamily="18" charset="0"/>
                <a:cs typeface="Abhaya Libre Regular" panose="020B0604020202020204" charset="0"/>
              </a:rPr>
              <a:t>Scanați codul QR și descoperiți care sunt cele 5 tendințe emergente.</a:t>
            </a:r>
            <a:endParaRPr lang="bg-BG" sz="2800" dirty="0">
              <a:latin typeface="Georgia" panose="02040502050405020303" pitchFamily="18" charset="0"/>
              <a:cs typeface="Abhaya Libre Regular" panose="020B0604020202020204" charset="0"/>
            </a:endParaRPr>
          </a:p>
          <a:p>
            <a:pPr algn="just"/>
            <a:endParaRPr lang="bg-BG" sz="2800" dirty="0">
              <a:latin typeface="Georgia" panose="02040502050405020303" pitchFamily="18" charset="0"/>
              <a:cs typeface="Abhaya Libre Regular" panose="020B0604020202020204" charset="0"/>
            </a:endParaRPr>
          </a:p>
          <a:p>
            <a:pPr algn="just"/>
            <a:r>
              <a:rPr lang="ro-RO" sz="2800" b="1" dirty="0">
                <a:latin typeface="Georgia" panose="02040502050405020303" pitchFamily="18" charset="0"/>
                <a:cs typeface="Abhaya Libre Regular" panose="020B0604020202020204" charset="0"/>
              </a:rPr>
              <a:t>Care dintre aceste tendințe au fost experimentate și de către dumneavoastră?</a:t>
            </a:r>
            <a:endParaRPr lang="bg-BG" sz="2800" b="1" dirty="0">
              <a:latin typeface="Georgia" panose="02040502050405020303" pitchFamily="18" charset="0"/>
              <a:cs typeface="Abhaya Libre Regular" panose="020B0604020202020204" charset="0"/>
            </a:endParaRPr>
          </a:p>
          <a:p>
            <a:pPr algn="just"/>
            <a:endParaRPr lang="bg-BG" sz="2800" dirty="0">
              <a:latin typeface="Georgia" panose="02040502050405020303" pitchFamily="18" charset="0"/>
              <a:cs typeface="Abhaya Libre Regular" panose="020B0604020202020204" charset="0"/>
            </a:endParaRPr>
          </a:p>
        </p:txBody>
      </p:sp>
      <p:pic>
        <p:nvPicPr>
          <p:cNvPr id="21" name="Picture 20">
            <a:extLst>
              <a:ext uri="{FF2B5EF4-FFF2-40B4-BE49-F238E27FC236}">
                <a16:creationId xmlns:a16="http://schemas.microsoft.com/office/drawing/2014/main" id="{401A21D6-C3AD-6A00-76FF-2F96CDAF98A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729842" y="4689084"/>
            <a:ext cx="4104491" cy="4104491"/>
          </a:xfrm>
          <a:prstGeom prst="rect">
            <a:avLst/>
          </a:prstGeom>
        </p:spPr>
      </p:pic>
      <p:sp>
        <p:nvSpPr>
          <p:cNvPr id="6" name="TextBox 7">
            <a:extLst>
              <a:ext uri="{FF2B5EF4-FFF2-40B4-BE49-F238E27FC236}">
                <a16:creationId xmlns:a16="http://schemas.microsoft.com/office/drawing/2014/main" id="{0247C6AF-600F-A169-9403-C8FCB9BC3149}"/>
              </a:ext>
            </a:extLst>
          </p:cNvPr>
          <p:cNvSpPr txBox="1"/>
          <p:nvPr/>
        </p:nvSpPr>
        <p:spPr>
          <a:xfrm>
            <a:off x="2638790" y="1736509"/>
            <a:ext cx="14173199" cy="709746"/>
          </a:xfrm>
          <a:prstGeom prst="rect">
            <a:avLst/>
          </a:prstGeom>
        </p:spPr>
        <p:txBody>
          <a:bodyPr wrap="square" lIns="0" tIns="0" rIns="0" bIns="0" rtlCol="0" anchor="t">
            <a:spAutoFit/>
          </a:bodyPr>
          <a:lstStyle/>
          <a:p>
            <a:pPr algn="ctr">
              <a:lnSpc>
                <a:spcPts val="5449"/>
              </a:lnSpc>
            </a:pPr>
            <a:r>
              <a:rPr lang="ro-RO" sz="5400" b="1" dirty="0">
                <a:solidFill>
                  <a:srgbClr val="000000"/>
                </a:solidFill>
                <a:latin typeface="Georgia" panose="02040502050405020303" pitchFamily="18" charset="0"/>
              </a:rPr>
              <a:t>Activitate practică</a:t>
            </a:r>
            <a:endParaRPr lang="en-US" sz="5400" b="1" dirty="0">
              <a:solidFill>
                <a:srgbClr val="000000"/>
              </a:solidFill>
              <a:latin typeface="Georgia" panose="02040502050405020303" pitchFamily="18" charset="0"/>
            </a:endParaRPr>
          </a:p>
        </p:txBody>
      </p:sp>
    </p:spTree>
    <p:extLst>
      <p:ext uri="{BB962C8B-B14F-4D97-AF65-F5344CB8AC3E}">
        <p14:creationId xmlns:p14="http://schemas.microsoft.com/office/powerpoint/2010/main" val="118821691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52805">
            <a:off x="5778439" y="-2562204"/>
            <a:ext cx="5364129" cy="5364129"/>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46191" y="-1794241"/>
            <a:ext cx="3334026" cy="3588482"/>
          </a:xfrm>
          <a:prstGeom prst="rect">
            <a:avLst/>
          </a:prstGeom>
        </p:spPr>
      </p:pic>
      <p:pic>
        <p:nvPicPr>
          <p:cNvPr id="4" name="Picture 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185502">
            <a:off x="-3202910" y="120674"/>
            <a:ext cx="4352147" cy="4346443"/>
          </a:xfrm>
          <a:prstGeom prst="rect">
            <a:avLst/>
          </a:prstGeom>
        </p:spPr>
      </p:pic>
      <p:pic>
        <p:nvPicPr>
          <p:cNvPr id="5" name="Picture 5"/>
          <p:cNvPicPr>
            <a:picLocks noChangeAspect="1"/>
          </p:cNvPicPr>
          <p:nvPr/>
        </p:nvPicPr>
        <p:blipFill>
          <a:blip r:embed="rId8"/>
          <a:srcRect/>
          <a:stretch>
            <a:fillRect/>
          </a:stretch>
        </p:blipFill>
        <p:spPr>
          <a:xfrm>
            <a:off x="16418708" y="0"/>
            <a:ext cx="1869292" cy="1869292"/>
          </a:xfrm>
          <a:prstGeom prst="rect">
            <a:avLst/>
          </a:prstGeom>
        </p:spPr>
      </p:pic>
      <p:pic>
        <p:nvPicPr>
          <p:cNvPr id="9" name="Picture 9"/>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52805">
            <a:off x="15290907" y="7450430"/>
            <a:ext cx="5364129" cy="5364129"/>
          </a:xfrm>
          <a:prstGeom prst="rect">
            <a:avLst/>
          </a:prstGeom>
        </p:spPr>
      </p:pic>
      <p:sp>
        <p:nvSpPr>
          <p:cNvPr id="14" name="TextBox 14"/>
          <p:cNvSpPr txBox="1"/>
          <p:nvPr/>
        </p:nvSpPr>
        <p:spPr>
          <a:xfrm>
            <a:off x="3441384" y="8014335"/>
            <a:ext cx="11405232" cy="419346"/>
          </a:xfrm>
          <a:prstGeom prst="rect">
            <a:avLst/>
          </a:prstGeom>
        </p:spPr>
        <p:txBody>
          <a:bodyPr lIns="0" tIns="0" rIns="0" bIns="0" rtlCol="0" anchor="t">
            <a:spAutoFit/>
          </a:bodyPr>
          <a:lstStyle/>
          <a:p>
            <a:pPr algn="ctr">
              <a:lnSpc>
                <a:spcPts val="3359"/>
              </a:lnSpc>
            </a:pPr>
            <a:endParaRPr lang="en-US" sz="2400" spc="-36" dirty="0">
              <a:solidFill>
                <a:srgbClr val="000000"/>
              </a:solidFill>
              <a:latin typeface="Abhaya Libre Regular"/>
            </a:endParaRPr>
          </a:p>
        </p:txBody>
      </p:sp>
      <p:pic>
        <p:nvPicPr>
          <p:cNvPr id="15" name="Picture 15"/>
          <p:cNvPicPr>
            <a:picLocks noChangeAspect="1"/>
          </p:cNvPicPr>
          <p:nvPr/>
        </p:nvPicPr>
        <p:blipFill>
          <a:blip r:embed="rId9"/>
          <a:srcRect/>
          <a:stretch>
            <a:fillRect/>
          </a:stretch>
        </p:blipFill>
        <p:spPr>
          <a:xfrm>
            <a:off x="7870030" y="9245916"/>
            <a:ext cx="3710720" cy="779251"/>
          </a:xfrm>
          <a:prstGeom prst="rect">
            <a:avLst/>
          </a:prstGeom>
        </p:spPr>
      </p:pic>
      <p:sp>
        <p:nvSpPr>
          <p:cNvPr id="19" name="TextBox 18">
            <a:extLst>
              <a:ext uri="{FF2B5EF4-FFF2-40B4-BE49-F238E27FC236}">
                <a16:creationId xmlns:a16="http://schemas.microsoft.com/office/drawing/2014/main" id="{B60944F2-EBE9-F0CD-B86B-7DCE1A0D52F9}"/>
              </a:ext>
            </a:extLst>
          </p:cNvPr>
          <p:cNvSpPr txBox="1"/>
          <p:nvPr/>
        </p:nvSpPr>
        <p:spPr>
          <a:xfrm>
            <a:off x="1885838" y="4911049"/>
            <a:ext cx="13944600" cy="3811300"/>
          </a:xfrm>
          <a:prstGeom prst="rect">
            <a:avLst/>
          </a:prstGeom>
          <a:noFill/>
        </p:spPr>
        <p:txBody>
          <a:bodyPr wrap="square">
            <a:spAutoFit/>
          </a:bodyPr>
          <a:lstStyle/>
          <a:p>
            <a:pPr marL="342900" indent="-342900" algn="just">
              <a:lnSpc>
                <a:spcPts val="3359"/>
              </a:lnSpc>
              <a:spcBef>
                <a:spcPts val="600"/>
              </a:spcBef>
              <a:buFont typeface="Arial" panose="020B0604020202020204" pitchFamily="34" charset="0"/>
              <a:buChar char="•"/>
            </a:pPr>
            <a:r>
              <a:rPr lang="ro-RO" sz="2800" b="0" i="0" dirty="0">
                <a:effectLst/>
                <a:latin typeface="Georgia" panose="02040502050405020303" pitchFamily="18" charset="0"/>
                <a:cs typeface="Abhaya Libre Regular" panose="020B0604020202020204" charset="0"/>
              </a:rPr>
              <a:t>Grupați participanții în funcție de interesele lor față de o anumită problemă socială care le afectează comunitatea.</a:t>
            </a:r>
            <a:endParaRPr lang="ro-RO" sz="2800" dirty="0">
              <a:latin typeface="Georgia" panose="02040502050405020303" pitchFamily="18" charset="0"/>
              <a:cs typeface="Abhaya Libre Regular" panose="020B0604020202020204" charset="0"/>
            </a:endParaRPr>
          </a:p>
          <a:p>
            <a:pPr marL="342900" indent="-342900" algn="just">
              <a:lnSpc>
                <a:spcPts val="3359"/>
              </a:lnSpc>
              <a:spcBef>
                <a:spcPts val="600"/>
              </a:spcBef>
              <a:buFont typeface="Arial" panose="020B0604020202020204" pitchFamily="34" charset="0"/>
              <a:buChar char="•"/>
            </a:pPr>
            <a:r>
              <a:rPr lang="ro-RO" sz="2800" b="0" i="0" dirty="0">
                <a:effectLst/>
                <a:latin typeface="Georgia" panose="02040502050405020303" pitchFamily="18" charset="0"/>
                <a:cs typeface="Abhaya Libre Regular" panose="020B0604020202020204" charset="0"/>
              </a:rPr>
              <a:t>Cereți</a:t>
            </a:r>
            <a:r>
              <a:rPr lang="ro-RO" sz="2800" dirty="0">
                <a:latin typeface="Georgia" panose="02040502050405020303" pitchFamily="18" charset="0"/>
                <a:cs typeface="Abhaya Libre Regular" panose="020B0604020202020204" charset="0"/>
              </a:rPr>
              <a:t>-le să noteze problema socială de care sunt interesați în centrul unei foi de hârtie. Puneți la dispoziția fiecărui participant notițe adezive și acordați-le cinci minute pentru a se gândi la posibile soluții pentru problema specifică identificată.</a:t>
            </a:r>
            <a:endParaRPr lang="bg-BG" sz="2800" b="0" i="0" dirty="0">
              <a:effectLst/>
              <a:latin typeface="Georgia" panose="02040502050405020303" pitchFamily="18" charset="0"/>
              <a:cs typeface="Abhaya Libre Regular" panose="020B0604020202020204" charset="0"/>
            </a:endParaRPr>
          </a:p>
          <a:p>
            <a:pPr marL="342900" indent="-342900" algn="just">
              <a:lnSpc>
                <a:spcPts val="3359"/>
              </a:lnSpc>
              <a:spcBef>
                <a:spcPts val="600"/>
              </a:spcBef>
              <a:buFont typeface="Arial" panose="020B0604020202020204" pitchFamily="34" charset="0"/>
              <a:buChar char="•"/>
            </a:pPr>
            <a:r>
              <a:rPr lang="ro-RO" sz="2800" b="0" i="0" dirty="0">
                <a:effectLst/>
                <a:latin typeface="Georgia" panose="02040502050405020303" pitchFamily="18" charset="0"/>
                <a:cs typeface="Abhaya Libre Regular" panose="020B0604020202020204" charset="0"/>
              </a:rPr>
              <a:t>Cereți fiecărei echipe să discute asupra soluțiilor propuse și să creeze o întreprindere socială care să rezolve problema socială prin intermediul unei activități de afaceri.</a:t>
            </a:r>
            <a:endParaRPr lang="bg-BG" sz="2800" b="0" i="0" dirty="0">
              <a:effectLst/>
              <a:latin typeface="Georgia" panose="02040502050405020303" pitchFamily="18" charset="0"/>
              <a:cs typeface="Abhaya Libre Regular" panose="020B0604020202020204" charset="0"/>
            </a:endParaRPr>
          </a:p>
          <a:p>
            <a:pPr marL="342900" indent="-342900" algn="just">
              <a:lnSpc>
                <a:spcPts val="3359"/>
              </a:lnSpc>
              <a:spcBef>
                <a:spcPts val="600"/>
              </a:spcBef>
              <a:buFont typeface="Arial" panose="020B0604020202020204" pitchFamily="34" charset="0"/>
              <a:buChar char="•"/>
            </a:pPr>
            <a:r>
              <a:rPr lang="ro-RO" sz="2800" dirty="0">
                <a:latin typeface="Georgia" panose="02040502050405020303" pitchFamily="18" charset="0"/>
                <a:cs typeface="Abhaya Libre Regular" panose="020B0604020202020204" charset="0"/>
              </a:rPr>
              <a:t>Cereți-le să completeze profilul întreprinderii sociale, în baza tabelului următor.</a:t>
            </a:r>
            <a:endParaRPr lang="bg-BG" sz="2800" dirty="0">
              <a:latin typeface="Georgia" panose="02040502050405020303" pitchFamily="18" charset="0"/>
              <a:cs typeface="Abhaya Libre Regular" panose="020B0604020202020204" charset="0"/>
            </a:endParaRPr>
          </a:p>
        </p:txBody>
      </p:sp>
      <p:sp>
        <p:nvSpPr>
          <p:cNvPr id="7" name="TextBox 7">
            <a:extLst>
              <a:ext uri="{FF2B5EF4-FFF2-40B4-BE49-F238E27FC236}">
                <a16:creationId xmlns:a16="http://schemas.microsoft.com/office/drawing/2014/main" id="{5E523D1D-2992-CD3D-1744-2C99683B303F}"/>
              </a:ext>
            </a:extLst>
          </p:cNvPr>
          <p:cNvSpPr txBox="1"/>
          <p:nvPr/>
        </p:nvSpPr>
        <p:spPr>
          <a:xfrm>
            <a:off x="2638790" y="1793012"/>
            <a:ext cx="14173199" cy="709746"/>
          </a:xfrm>
          <a:prstGeom prst="rect">
            <a:avLst/>
          </a:prstGeom>
        </p:spPr>
        <p:txBody>
          <a:bodyPr wrap="square" lIns="0" tIns="0" rIns="0" bIns="0" rtlCol="0" anchor="t">
            <a:spAutoFit/>
          </a:bodyPr>
          <a:lstStyle/>
          <a:p>
            <a:pPr algn="ctr">
              <a:lnSpc>
                <a:spcPts val="5449"/>
              </a:lnSpc>
            </a:pPr>
            <a:r>
              <a:rPr lang="ro-RO" sz="5400" b="1" dirty="0">
                <a:solidFill>
                  <a:srgbClr val="000000"/>
                </a:solidFill>
                <a:latin typeface="Georgia" panose="02040502050405020303" pitchFamily="18" charset="0"/>
              </a:rPr>
              <a:t>Activitate practică</a:t>
            </a:r>
            <a:endParaRPr lang="en-US" sz="5400" b="1" dirty="0">
              <a:solidFill>
                <a:srgbClr val="000000"/>
              </a:solidFill>
              <a:latin typeface="Georgia" panose="02040502050405020303" pitchFamily="18" charset="0"/>
            </a:endParaRPr>
          </a:p>
        </p:txBody>
      </p:sp>
      <p:sp>
        <p:nvSpPr>
          <p:cNvPr id="8" name="TextBox 11">
            <a:extLst>
              <a:ext uri="{FF2B5EF4-FFF2-40B4-BE49-F238E27FC236}">
                <a16:creationId xmlns:a16="http://schemas.microsoft.com/office/drawing/2014/main" id="{EFED7E64-12B1-9ED2-96D5-EF46F46B6805}"/>
              </a:ext>
            </a:extLst>
          </p:cNvPr>
          <p:cNvSpPr txBox="1"/>
          <p:nvPr/>
        </p:nvSpPr>
        <p:spPr>
          <a:xfrm>
            <a:off x="1981200" y="2715167"/>
            <a:ext cx="14325599" cy="1330621"/>
          </a:xfrm>
          <a:prstGeom prst="rect">
            <a:avLst/>
          </a:prstGeom>
        </p:spPr>
        <p:txBody>
          <a:bodyPr wrap="square" lIns="0" tIns="0" rIns="0" bIns="0" rtlCol="0" anchor="t">
            <a:spAutoFit/>
          </a:bodyPr>
          <a:lstStyle/>
          <a:p>
            <a:pPr algn="ctr">
              <a:lnSpc>
                <a:spcPts val="5449"/>
              </a:lnSpc>
            </a:pPr>
            <a:r>
              <a:rPr lang="ro-RO" sz="4000" dirty="0">
                <a:solidFill>
                  <a:srgbClr val="000000"/>
                </a:solidFill>
                <a:latin typeface="Georgia" panose="02040502050405020303" pitchFamily="18" charset="0"/>
              </a:rPr>
              <a:t>Cum putem crea o întreprindere socială care să rezolve o problemă a comunității?</a:t>
            </a:r>
            <a:endParaRPr lang="en-US" sz="4000" dirty="0">
              <a:solidFill>
                <a:srgbClr val="000000"/>
              </a:solidFill>
              <a:latin typeface="Georgia" panose="02040502050405020303" pitchFamily="18" charset="0"/>
            </a:endParaRPr>
          </a:p>
        </p:txBody>
      </p:sp>
    </p:spTree>
    <p:extLst>
      <p:ext uri="{BB962C8B-B14F-4D97-AF65-F5344CB8AC3E}">
        <p14:creationId xmlns:p14="http://schemas.microsoft.com/office/powerpoint/2010/main" val="22218273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52805">
            <a:off x="5778439" y="-2562204"/>
            <a:ext cx="5364129" cy="5364129"/>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46191" y="-1794241"/>
            <a:ext cx="3334026" cy="3588482"/>
          </a:xfrm>
          <a:prstGeom prst="rect">
            <a:avLst/>
          </a:prstGeom>
        </p:spPr>
      </p:pic>
      <p:pic>
        <p:nvPicPr>
          <p:cNvPr id="4" name="Picture 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185502">
            <a:off x="-3202910" y="120674"/>
            <a:ext cx="4352147" cy="4346443"/>
          </a:xfrm>
          <a:prstGeom prst="rect">
            <a:avLst/>
          </a:prstGeom>
        </p:spPr>
      </p:pic>
      <p:pic>
        <p:nvPicPr>
          <p:cNvPr id="5" name="Picture 5"/>
          <p:cNvPicPr>
            <a:picLocks noChangeAspect="1"/>
          </p:cNvPicPr>
          <p:nvPr/>
        </p:nvPicPr>
        <p:blipFill>
          <a:blip r:embed="rId8"/>
          <a:srcRect/>
          <a:stretch>
            <a:fillRect/>
          </a:stretch>
        </p:blipFill>
        <p:spPr>
          <a:xfrm>
            <a:off x="16418708" y="0"/>
            <a:ext cx="1869292" cy="1869292"/>
          </a:xfrm>
          <a:prstGeom prst="rect">
            <a:avLst/>
          </a:prstGeom>
        </p:spPr>
      </p:pic>
      <p:pic>
        <p:nvPicPr>
          <p:cNvPr id="9" name="Picture 9"/>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52805">
            <a:off x="15290907" y="7450430"/>
            <a:ext cx="5364129" cy="5364129"/>
          </a:xfrm>
          <a:prstGeom prst="rect">
            <a:avLst/>
          </a:prstGeom>
        </p:spPr>
      </p:pic>
      <p:sp>
        <p:nvSpPr>
          <p:cNvPr id="14" name="TextBox 14"/>
          <p:cNvSpPr txBox="1"/>
          <p:nvPr/>
        </p:nvSpPr>
        <p:spPr>
          <a:xfrm>
            <a:off x="3441384" y="8014335"/>
            <a:ext cx="11405232" cy="419346"/>
          </a:xfrm>
          <a:prstGeom prst="rect">
            <a:avLst/>
          </a:prstGeom>
        </p:spPr>
        <p:txBody>
          <a:bodyPr lIns="0" tIns="0" rIns="0" bIns="0" rtlCol="0" anchor="t">
            <a:spAutoFit/>
          </a:bodyPr>
          <a:lstStyle/>
          <a:p>
            <a:pPr algn="ctr">
              <a:lnSpc>
                <a:spcPts val="3359"/>
              </a:lnSpc>
            </a:pPr>
            <a:endParaRPr lang="en-US" sz="2400" spc="-36" dirty="0">
              <a:solidFill>
                <a:srgbClr val="000000"/>
              </a:solidFill>
              <a:latin typeface="Abhaya Libre Regular"/>
            </a:endParaRPr>
          </a:p>
        </p:txBody>
      </p:sp>
      <p:pic>
        <p:nvPicPr>
          <p:cNvPr id="15" name="Picture 15"/>
          <p:cNvPicPr>
            <a:picLocks noChangeAspect="1"/>
          </p:cNvPicPr>
          <p:nvPr/>
        </p:nvPicPr>
        <p:blipFill>
          <a:blip r:embed="rId9"/>
          <a:srcRect/>
          <a:stretch>
            <a:fillRect/>
          </a:stretch>
        </p:blipFill>
        <p:spPr>
          <a:xfrm>
            <a:off x="7870030" y="9245916"/>
            <a:ext cx="3710720" cy="779251"/>
          </a:xfrm>
          <a:prstGeom prst="rect">
            <a:avLst/>
          </a:prstGeom>
        </p:spPr>
      </p:pic>
      <p:graphicFrame>
        <p:nvGraphicFramePr>
          <p:cNvPr id="7" name="Table 5">
            <a:extLst>
              <a:ext uri="{FF2B5EF4-FFF2-40B4-BE49-F238E27FC236}">
                <a16:creationId xmlns:a16="http://schemas.microsoft.com/office/drawing/2014/main" id="{4782A3CC-A1A4-BCE8-1069-7C5CA404CAD7}"/>
              </a:ext>
            </a:extLst>
          </p:cNvPr>
          <p:cNvGraphicFramePr>
            <a:graphicFrameLocks noGrp="1"/>
          </p:cNvGraphicFramePr>
          <p:nvPr>
            <p:extLst>
              <p:ext uri="{D42A27DB-BD31-4B8C-83A1-F6EECF244321}">
                <p14:modId xmlns:p14="http://schemas.microsoft.com/office/powerpoint/2010/main" val="512484424"/>
              </p:ext>
            </p:extLst>
          </p:nvPr>
        </p:nvGraphicFramePr>
        <p:xfrm>
          <a:off x="1333499" y="3328727"/>
          <a:ext cx="16230600" cy="5835170"/>
        </p:xfrm>
        <a:graphic>
          <a:graphicData uri="http://schemas.openxmlformats.org/drawingml/2006/table">
            <a:tbl>
              <a:tblPr/>
              <a:tblGrid>
                <a:gridCol w="5410200">
                  <a:extLst>
                    <a:ext uri="{9D8B030D-6E8A-4147-A177-3AD203B41FA5}">
                      <a16:colId xmlns:a16="http://schemas.microsoft.com/office/drawing/2014/main" val="20000"/>
                    </a:ext>
                  </a:extLst>
                </a:gridCol>
                <a:gridCol w="10591800">
                  <a:extLst>
                    <a:ext uri="{9D8B030D-6E8A-4147-A177-3AD203B41FA5}">
                      <a16:colId xmlns:a16="http://schemas.microsoft.com/office/drawing/2014/main" val="20001"/>
                    </a:ext>
                  </a:extLst>
                </a:gridCol>
                <a:gridCol w="228600">
                  <a:extLst>
                    <a:ext uri="{9D8B030D-6E8A-4147-A177-3AD203B41FA5}">
                      <a16:colId xmlns:a16="http://schemas.microsoft.com/office/drawing/2014/main" val="20002"/>
                    </a:ext>
                  </a:extLst>
                </a:gridCol>
              </a:tblGrid>
              <a:tr h="698509">
                <a:tc gridSpan="2">
                  <a:txBody>
                    <a:bodyPr/>
                    <a:lstStyle/>
                    <a:p>
                      <a:pPr algn="ctr"/>
                      <a:r>
                        <a:rPr lang="ro-RO" sz="2400" b="1" dirty="0">
                          <a:latin typeface="Georgia" panose="02040502050405020303" pitchFamily="18" charset="0"/>
                          <a:cs typeface="Abhaya Libre Regular" panose="020B0604020202020204" charset="0"/>
                        </a:rPr>
                        <a:t>Profilul întreprinderii sociale</a:t>
                      </a:r>
                      <a:endParaRPr lang="en-US" sz="2400" b="1" dirty="0">
                        <a:latin typeface="Georgia" panose="02040502050405020303" pitchFamily="18" charset="0"/>
                        <a:cs typeface="Abhaya Libre Regular" panose="020B0604020202020204" charset="0"/>
                      </a:endParaRPr>
                    </a:p>
                  </a:txBody>
                  <a:tcPr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4989E"/>
                    </a:solidFill>
                  </a:tcPr>
                </a:tc>
                <a:tc hMerge="1">
                  <a:txBody>
                    <a:bodyPr/>
                    <a:lstStyle/>
                    <a:p>
                      <a:r>
                        <a:rPr lang="en-US" sz="2400" b="1" dirty="0"/>
                        <a:t>Functions</a:t>
                      </a:r>
                    </a:p>
                  </a:txBody>
                  <a:tcPr anchor="ctr">
                    <a:lnL w="12700" cap="flat" cmpd="sng" algn="ctr">
                      <a:solidFill>
                        <a:schemeClr val="tx1"/>
                      </a:solidFill>
                      <a:prstDash val="solid"/>
                      <a:round/>
                      <a:headEnd type="none" w="med" len="med"/>
                      <a:tailEnd type="none" w="med" len="med"/>
                    </a:lnL>
                    <a:lnR w="0" cap="flat" cmpd="sng" algn="ctr">
                      <a:solidFill>
                        <a:srgbClr val="99ACFF"/>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4989E"/>
                    </a:solidFill>
                  </a:tcPr>
                </a:tc>
                <a:tc>
                  <a:txBody>
                    <a:bodyPr/>
                    <a:lstStyle/>
                    <a:p>
                      <a:endParaRPr lang="bg-BG" dirty="0">
                        <a:latin typeface="Georgia" panose="02040502050405020303" pitchFamily="18" charset="0"/>
                      </a:endParaRPr>
                    </a:p>
                  </a:txBody>
                  <a:tcP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04989E"/>
                    </a:solidFill>
                  </a:tcPr>
                </a:tc>
                <a:extLst>
                  <a:ext uri="{0D108BD9-81ED-4DB2-BD59-A6C34878D82A}">
                    <a16:rowId xmlns:a16="http://schemas.microsoft.com/office/drawing/2014/main" val="10000"/>
                  </a:ext>
                </a:extLst>
              </a:tr>
              <a:tr h="769807">
                <a:tc>
                  <a:txBody>
                    <a:bodyPr/>
                    <a:lstStyle/>
                    <a:p>
                      <a:r>
                        <a:rPr lang="ro-RO" sz="2200" b="0" i="0" u="none" strike="noStrike" kern="1200" dirty="0">
                          <a:solidFill>
                            <a:schemeClr val="tx1"/>
                          </a:solidFill>
                          <a:effectLst/>
                          <a:latin typeface="Georgia" panose="02040502050405020303" pitchFamily="18" charset="0"/>
                          <a:ea typeface="+mn-ea"/>
                          <a:cs typeface="Abhaya Libre Regular" panose="020B0604020202020204" charset="0"/>
                        </a:rPr>
                        <a:t>Denumirea întreprinderii sociale</a:t>
                      </a:r>
                      <a:endParaRPr lang="bg-BG" sz="2200" b="0" i="0" u="none" strike="noStrike" kern="1200" dirty="0">
                        <a:solidFill>
                          <a:schemeClr val="tx1"/>
                        </a:solidFill>
                        <a:effectLst/>
                        <a:latin typeface="Georgia" panose="02040502050405020303" pitchFamily="18" charset="0"/>
                        <a:ea typeface="+mn-ea"/>
                        <a:cs typeface="Abhaya Libre Regular" panose="020B060402020202020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3B2A3"/>
                    </a:solidFill>
                  </a:tcPr>
                </a:tc>
                <a:tc>
                  <a:txBody>
                    <a:bodyPr/>
                    <a:lstStyle/>
                    <a:p>
                      <a:pPr algn="just"/>
                      <a:r>
                        <a:rPr lang="ro-RO" sz="2200" dirty="0">
                          <a:latin typeface="Georgia" panose="02040502050405020303" pitchFamily="18" charset="0"/>
                          <a:cs typeface="Abhaya Libre Regular" panose="020B0604020202020204" charset="0"/>
                        </a:rPr>
                        <a:t>Problema socială</a:t>
                      </a:r>
                      <a:endParaRPr lang="en-US" sz="2200" dirty="0">
                        <a:latin typeface="Georgia" panose="02040502050405020303" pitchFamily="18" charset="0"/>
                        <a:cs typeface="Abhaya Libre Regular" panose="020B0604020202020204" charset="0"/>
                      </a:endParaRPr>
                    </a:p>
                    <a:p>
                      <a:pPr algn="just"/>
                      <a:endParaRPr lang="en-US" sz="2200" dirty="0">
                        <a:latin typeface="Georgia" panose="02040502050405020303" pitchFamily="18" charset="0"/>
                        <a:cs typeface="Abhaya Libre Regular" panose="020B0604020202020204" charset="0"/>
                      </a:endParaRPr>
                    </a:p>
                    <a:p>
                      <a:pPr algn="just"/>
                      <a:endParaRPr lang="en-US" sz="2200" dirty="0">
                        <a:latin typeface="Georgia" panose="02040502050405020303" pitchFamily="18" charset="0"/>
                        <a:cs typeface="Abhaya Libre Regular" panose="020B0604020202020204" charset="0"/>
                      </a:endParaRPr>
                    </a:p>
                    <a:p>
                      <a:pPr algn="just"/>
                      <a:endParaRPr lang="bg-BG" sz="2200" dirty="0">
                        <a:latin typeface="Georgia" panose="02040502050405020303" pitchFamily="18" charset="0"/>
                        <a:cs typeface="Abhaya Libre Regular" panose="020B060402020202020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4CED1"/>
                    </a:solidFill>
                  </a:tcPr>
                </a:tc>
                <a:tc>
                  <a:txBody>
                    <a:bodyPr/>
                    <a:lstStyle/>
                    <a:p>
                      <a:endParaRPr lang="bg-BG">
                        <a:latin typeface="Georgia" panose="02040502050405020303" pitchFamily="18" charset="0"/>
                      </a:endParaRPr>
                    </a:p>
                  </a:txBody>
                  <a:tcPr>
                    <a:lnL w="12700" cap="flat" cmpd="sng" algn="ctr">
                      <a:solidFill>
                        <a:schemeClr val="tx1"/>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4CED1"/>
                    </a:solidFill>
                  </a:tcPr>
                </a:tc>
                <a:extLst>
                  <a:ext uri="{0D108BD9-81ED-4DB2-BD59-A6C34878D82A}">
                    <a16:rowId xmlns:a16="http://schemas.microsoft.com/office/drawing/2014/main" val="10001"/>
                  </a:ext>
                </a:extLst>
              </a:tr>
              <a:tr h="1762123">
                <a:tc>
                  <a:txBody>
                    <a:bodyPr/>
                    <a:lstStyle/>
                    <a:p>
                      <a:r>
                        <a:rPr lang="ro-RO" sz="2200" dirty="0">
                          <a:latin typeface="Georgia" panose="02040502050405020303" pitchFamily="18" charset="0"/>
                          <a:cs typeface="Abhaya Libre Regular" panose="020B0604020202020204" charset="0"/>
                        </a:rPr>
                        <a:t>Sectorul de implementare</a:t>
                      </a:r>
                      <a:endParaRPr lang="en-US" sz="2200" dirty="0">
                        <a:latin typeface="Georgia" panose="02040502050405020303" pitchFamily="18" charset="0"/>
                        <a:cs typeface="Abhaya Libre Regular" panose="020B0604020202020204" charset="0"/>
                      </a:endParaRPr>
                    </a:p>
                    <a:p>
                      <a:endParaRPr lang="en-US" sz="2200" dirty="0">
                        <a:latin typeface="Georgia" panose="02040502050405020303" pitchFamily="18" charset="0"/>
                        <a:cs typeface="Abhaya Libre Regular" panose="020B0604020202020204" charset="0"/>
                      </a:endParaRPr>
                    </a:p>
                    <a:p>
                      <a:endParaRPr lang="en-US" sz="2200" dirty="0">
                        <a:latin typeface="Georgia" panose="02040502050405020303" pitchFamily="18" charset="0"/>
                        <a:cs typeface="Abhaya Libre Regular" panose="020B0604020202020204" charset="0"/>
                      </a:endParaRPr>
                    </a:p>
                    <a:p>
                      <a:endParaRPr lang="en-US" sz="2200" dirty="0">
                        <a:latin typeface="Georgia" panose="02040502050405020303" pitchFamily="18" charset="0"/>
                        <a:cs typeface="Abhaya Libre Regular" panose="020B0604020202020204" charset="0"/>
                      </a:endParaRPr>
                    </a:p>
                    <a:p>
                      <a:endParaRPr lang="en-US" sz="2200" dirty="0">
                        <a:latin typeface="Georgia" panose="02040502050405020303" pitchFamily="18" charset="0"/>
                        <a:cs typeface="Abhaya Libre Regular" panose="020B060402020202020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3B2A3"/>
                    </a:solidFill>
                  </a:tcPr>
                </a:tc>
                <a:tc gridSpan="2">
                  <a:txBody>
                    <a:bodyPr/>
                    <a:lstStyle/>
                    <a:p>
                      <a:pPr algn="just"/>
                      <a:r>
                        <a:rPr lang="ro-RO" sz="2200" dirty="0">
                          <a:latin typeface="Georgia" panose="02040502050405020303" pitchFamily="18" charset="0"/>
                          <a:cs typeface="Abhaya Libre Regular" panose="020B0604020202020204" charset="0"/>
                        </a:rPr>
                        <a:t>Descrierea serviciului/ produsului</a:t>
                      </a:r>
                      <a:endParaRPr lang="en-US" sz="2200" dirty="0">
                        <a:latin typeface="Georgia" panose="02040502050405020303" pitchFamily="18" charset="0"/>
                        <a:cs typeface="Abhaya Libre Regular" panose="020B0604020202020204" charset="0"/>
                      </a:endParaRPr>
                    </a:p>
                    <a:p>
                      <a:pPr algn="just"/>
                      <a:endParaRPr lang="en-US" sz="2200" dirty="0">
                        <a:latin typeface="Georgia" panose="02040502050405020303" pitchFamily="18" charset="0"/>
                        <a:cs typeface="Abhaya Libre Regular" panose="020B0604020202020204" charset="0"/>
                      </a:endParaRPr>
                    </a:p>
                    <a:p>
                      <a:pPr algn="just"/>
                      <a:endParaRPr lang="en-US" sz="2200" dirty="0">
                        <a:latin typeface="Georgia" panose="02040502050405020303" pitchFamily="18" charset="0"/>
                        <a:cs typeface="Abhaya Libre Regular" panose="020B0604020202020204" charset="0"/>
                      </a:endParaRPr>
                    </a:p>
                    <a:p>
                      <a:pPr algn="just"/>
                      <a:endParaRPr lang="en-US" sz="2200" dirty="0">
                        <a:latin typeface="Georgia" panose="02040502050405020303" pitchFamily="18" charset="0"/>
                        <a:cs typeface="Abhaya Libre Regular" panose="020B0604020202020204" charset="0"/>
                      </a:endParaRPr>
                    </a:p>
                    <a:p>
                      <a:pPr algn="just"/>
                      <a:endParaRPr lang="bg-BG" sz="2200" dirty="0">
                        <a:latin typeface="Georgia" panose="02040502050405020303" pitchFamily="18" charset="0"/>
                        <a:cs typeface="Abhaya Libre Regular" panose="020B060402020202020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4CED1"/>
                    </a:solidFill>
                  </a:tcPr>
                </a:tc>
                <a:tc hMerge="1">
                  <a:txBody>
                    <a:bodyPr/>
                    <a:lstStyle/>
                    <a:p>
                      <a:endParaRPr lang="bg-BG"/>
                    </a:p>
                  </a:txBody>
                  <a:tcPr>
                    <a:lnL w="12700" cap="flat" cmpd="sng" algn="ctr">
                      <a:solidFill>
                        <a:schemeClr val="tx1"/>
                      </a:solidFill>
                      <a:prstDash val="solid"/>
                      <a:round/>
                      <a:headEnd type="none" w="med" len="med"/>
                      <a:tailEnd type="none" w="med" len="med"/>
                    </a:lnL>
                    <a:lnR w="0" cap="flat" cmpd="sng" algn="ctr">
                      <a:solidFill>
                        <a:srgbClr val="99ACFF"/>
                      </a:solidFill>
                      <a:prstDash val="solid"/>
                      <a:round/>
                      <a:headEnd type="none" w="med" len="med"/>
                      <a:tailEnd type="none" w="med" len="med"/>
                    </a:lnR>
                    <a:lnT w="12700" cap="flat" cmpd="sng" algn="ctr">
                      <a:solidFill>
                        <a:schemeClr val="tx1"/>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A4CED1"/>
                    </a:solidFill>
                  </a:tcPr>
                </a:tc>
                <a:extLst>
                  <a:ext uri="{0D108BD9-81ED-4DB2-BD59-A6C34878D82A}">
                    <a16:rowId xmlns:a16="http://schemas.microsoft.com/office/drawing/2014/main" val="10002"/>
                  </a:ext>
                </a:extLst>
              </a:tr>
              <a:tr h="1936261">
                <a:tc>
                  <a:txBody>
                    <a:bodyPr/>
                    <a:lstStyle/>
                    <a:p>
                      <a:r>
                        <a:rPr lang="en-US" sz="2200" dirty="0">
                          <a:latin typeface="Georgia" panose="02040502050405020303" pitchFamily="18" charset="0"/>
                          <a:cs typeface="Abhaya Libre Regular" panose="020B0604020202020204" charset="0"/>
                        </a:rPr>
                        <a:t>Logo</a:t>
                      </a:r>
                    </a:p>
                    <a:p>
                      <a:endParaRPr lang="bg-BG" sz="2200" dirty="0">
                        <a:latin typeface="Georgia" panose="02040502050405020303" pitchFamily="18" charset="0"/>
                        <a:cs typeface="Abhaya Libre Regular" panose="020B0604020202020204" charset="0"/>
                      </a:endParaRPr>
                    </a:p>
                    <a:p>
                      <a:endParaRPr lang="bg-BG" sz="2200" dirty="0">
                        <a:latin typeface="Georgia" panose="02040502050405020303" pitchFamily="18" charset="0"/>
                        <a:cs typeface="Abhaya Libre Regular" panose="020B0604020202020204" charset="0"/>
                      </a:endParaRPr>
                    </a:p>
                    <a:p>
                      <a:endParaRPr lang="bg-BG" sz="2200" dirty="0">
                        <a:latin typeface="Georgia" panose="02040502050405020303" pitchFamily="18" charset="0"/>
                        <a:cs typeface="Abhaya Libre Regular" panose="020B0604020202020204" charset="0"/>
                      </a:endParaRPr>
                    </a:p>
                    <a:p>
                      <a:endParaRPr lang="en-US" sz="2200" dirty="0">
                        <a:latin typeface="Georgia" panose="02040502050405020303" pitchFamily="18" charset="0"/>
                        <a:cs typeface="Abhaya Libre Regular" panose="020B060402020202020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3B2A3"/>
                    </a:solidFill>
                  </a:tcPr>
                </a:tc>
                <a:tc gridSpan="2">
                  <a:txBody>
                    <a:bodyPr/>
                    <a:lstStyle/>
                    <a:p>
                      <a:pPr algn="just"/>
                      <a:r>
                        <a:rPr lang="ro-RO" sz="2200" dirty="0">
                          <a:latin typeface="Georgia" panose="02040502050405020303" pitchFamily="18" charset="0"/>
                          <a:cs typeface="Abhaya Libre Regular" panose="020B0604020202020204" charset="0"/>
                        </a:rPr>
                        <a:t>Membrii grupului</a:t>
                      </a:r>
                      <a:endParaRPr lang="en-US" sz="2200" dirty="0">
                        <a:latin typeface="Georgia" panose="02040502050405020303" pitchFamily="18" charset="0"/>
                        <a:cs typeface="Abhaya Libre Regular" panose="020B0604020202020204" charset="0"/>
                      </a:endParaRPr>
                    </a:p>
                    <a:p>
                      <a:pPr algn="just"/>
                      <a:endParaRPr lang="en-US" sz="2200" dirty="0">
                        <a:latin typeface="Georgia" panose="02040502050405020303" pitchFamily="18" charset="0"/>
                        <a:cs typeface="Abhaya Libre Regular" panose="020B0604020202020204" charset="0"/>
                      </a:endParaRPr>
                    </a:p>
                    <a:p>
                      <a:pPr algn="just"/>
                      <a:endParaRPr lang="en-US" sz="2200" dirty="0">
                        <a:latin typeface="Georgia" panose="02040502050405020303" pitchFamily="18" charset="0"/>
                        <a:cs typeface="Abhaya Libre Regular" panose="020B0604020202020204" charset="0"/>
                      </a:endParaRPr>
                    </a:p>
                    <a:p>
                      <a:pPr algn="just"/>
                      <a:endParaRPr lang="en-US" sz="2200" dirty="0">
                        <a:latin typeface="Georgia" panose="02040502050405020303" pitchFamily="18" charset="0"/>
                        <a:cs typeface="Abhaya Libre Regular" panose="020B0604020202020204" charset="0"/>
                      </a:endParaRPr>
                    </a:p>
                    <a:p>
                      <a:pPr algn="just"/>
                      <a:endParaRPr lang="en-US" sz="2200" dirty="0">
                        <a:latin typeface="Georgia" panose="02040502050405020303" pitchFamily="18" charset="0"/>
                        <a:cs typeface="Abhaya Libre Regular" panose="020B060402020202020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4CED1"/>
                    </a:solidFill>
                  </a:tcPr>
                </a:tc>
                <a:tc hMerge="1">
                  <a:txBody>
                    <a:bodyPr/>
                    <a:lstStyle/>
                    <a:p>
                      <a:endParaRPr lang="bg-BG"/>
                    </a:p>
                  </a:txBody>
                  <a:tcPr>
                    <a:lnL w="12700" cap="flat" cmpd="sng" algn="ctr">
                      <a:solidFill>
                        <a:schemeClr val="tx1"/>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A4CED1"/>
                    </a:solidFill>
                  </a:tcPr>
                </a:tc>
                <a:extLst>
                  <a:ext uri="{0D108BD9-81ED-4DB2-BD59-A6C34878D82A}">
                    <a16:rowId xmlns:a16="http://schemas.microsoft.com/office/drawing/2014/main" val="10003"/>
                  </a:ext>
                </a:extLst>
              </a:tr>
            </a:tbl>
          </a:graphicData>
        </a:graphic>
      </p:graphicFrame>
      <p:sp>
        <p:nvSpPr>
          <p:cNvPr id="8" name="TextBox 7">
            <a:extLst>
              <a:ext uri="{FF2B5EF4-FFF2-40B4-BE49-F238E27FC236}">
                <a16:creationId xmlns:a16="http://schemas.microsoft.com/office/drawing/2014/main" id="{96143F2A-7BE3-0B95-9CAE-C6FF3552F680}"/>
              </a:ext>
            </a:extLst>
          </p:cNvPr>
          <p:cNvSpPr txBox="1"/>
          <p:nvPr/>
        </p:nvSpPr>
        <p:spPr>
          <a:xfrm>
            <a:off x="2638790" y="1793012"/>
            <a:ext cx="14173199" cy="709746"/>
          </a:xfrm>
          <a:prstGeom prst="rect">
            <a:avLst/>
          </a:prstGeom>
        </p:spPr>
        <p:txBody>
          <a:bodyPr wrap="square" lIns="0" tIns="0" rIns="0" bIns="0" rtlCol="0" anchor="t">
            <a:spAutoFit/>
          </a:bodyPr>
          <a:lstStyle/>
          <a:p>
            <a:pPr algn="ctr">
              <a:lnSpc>
                <a:spcPts val="5449"/>
              </a:lnSpc>
            </a:pPr>
            <a:r>
              <a:rPr lang="ro-RO" sz="5400" b="1" dirty="0">
                <a:solidFill>
                  <a:srgbClr val="000000"/>
                </a:solidFill>
                <a:latin typeface="Georgia" panose="02040502050405020303" pitchFamily="18" charset="0"/>
              </a:rPr>
              <a:t>Activitate practică</a:t>
            </a:r>
            <a:endParaRPr lang="en-US" sz="5400" b="1" dirty="0">
              <a:solidFill>
                <a:srgbClr val="000000"/>
              </a:solidFill>
              <a:latin typeface="Georgia" panose="02040502050405020303" pitchFamily="18" charset="0"/>
            </a:endParaRPr>
          </a:p>
        </p:txBody>
      </p:sp>
      <p:sp>
        <p:nvSpPr>
          <p:cNvPr id="10" name="TextBox 11">
            <a:extLst>
              <a:ext uri="{FF2B5EF4-FFF2-40B4-BE49-F238E27FC236}">
                <a16:creationId xmlns:a16="http://schemas.microsoft.com/office/drawing/2014/main" id="{CAA0EEEF-BE31-EBE5-04CB-A394E55546FF}"/>
              </a:ext>
            </a:extLst>
          </p:cNvPr>
          <p:cNvSpPr txBox="1"/>
          <p:nvPr/>
        </p:nvSpPr>
        <p:spPr>
          <a:xfrm>
            <a:off x="2285999" y="2393992"/>
            <a:ext cx="14325599" cy="602537"/>
          </a:xfrm>
          <a:prstGeom prst="rect">
            <a:avLst/>
          </a:prstGeom>
        </p:spPr>
        <p:txBody>
          <a:bodyPr wrap="square" lIns="0" tIns="0" rIns="0" bIns="0" rtlCol="0" anchor="t">
            <a:spAutoFit/>
          </a:bodyPr>
          <a:lstStyle/>
          <a:p>
            <a:pPr algn="ctr">
              <a:lnSpc>
                <a:spcPts val="5449"/>
              </a:lnSpc>
            </a:pPr>
            <a:r>
              <a:rPr lang="ro-RO" sz="2800" dirty="0">
                <a:solidFill>
                  <a:srgbClr val="000000"/>
                </a:solidFill>
                <a:latin typeface="Georgia" panose="02040502050405020303" pitchFamily="18" charset="0"/>
              </a:rPr>
              <a:t>Cum putem crea o întreprindere socială care să rezolve o problemă a comunității?</a:t>
            </a:r>
            <a:endParaRPr lang="en-US" sz="2800" dirty="0">
              <a:solidFill>
                <a:srgbClr val="000000"/>
              </a:solidFill>
              <a:latin typeface="Georgia" panose="02040502050405020303" pitchFamily="18" charset="0"/>
            </a:endParaRPr>
          </a:p>
        </p:txBody>
      </p:sp>
    </p:spTree>
    <p:extLst>
      <p:ext uri="{BB962C8B-B14F-4D97-AF65-F5344CB8AC3E}">
        <p14:creationId xmlns:p14="http://schemas.microsoft.com/office/powerpoint/2010/main" val="7288751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52805">
            <a:off x="5778439" y="-2562204"/>
            <a:ext cx="5364129" cy="5364129"/>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46191" y="-1794241"/>
            <a:ext cx="3334026" cy="3588482"/>
          </a:xfrm>
          <a:prstGeom prst="rect">
            <a:avLst/>
          </a:prstGeom>
        </p:spPr>
      </p:pic>
      <p:pic>
        <p:nvPicPr>
          <p:cNvPr id="4" name="Picture 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185502">
            <a:off x="-3202910" y="120674"/>
            <a:ext cx="4352147" cy="4346443"/>
          </a:xfrm>
          <a:prstGeom prst="rect">
            <a:avLst/>
          </a:prstGeom>
        </p:spPr>
      </p:pic>
      <p:pic>
        <p:nvPicPr>
          <p:cNvPr id="5" name="Picture 5"/>
          <p:cNvPicPr>
            <a:picLocks noChangeAspect="1"/>
          </p:cNvPicPr>
          <p:nvPr/>
        </p:nvPicPr>
        <p:blipFill>
          <a:blip r:embed="rId8"/>
          <a:srcRect/>
          <a:stretch>
            <a:fillRect/>
          </a:stretch>
        </p:blipFill>
        <p:spPr>
          <a:xfrm>
            <a:off x="16418708" y="0"/>
            <a:ext cx="1869292" cy="1869292"/>
          </a:xfrm>
          <a:prstGeom prst="rect">
            <a:avLst/>
          </a:prstGeom>
        </p:spPr>
      </p:pic>
      <p:pic>
        <p:nvPicPr>
          <p:cNvPr id="9" name="Picture 9"/>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52805">
            <a:off x="15290907" y="7450430"/>
            <a:ext cx="5364129" cy="5364129"/>
          </a:xfrm>
          <a:prstGeom prst="rect">
            <a:avLst/>
          </a:prstGeom>
        </p:spPr>
      </p:pic>
      <p:sp>
        <p:nvSpPr>
          <p:cNvPr id="11" name="TextBox 11"/>
          <p:cNvSpPr txBox="1"/>
          <p:nvPr/>
        </p:nvSpPr>
        <p:spPr>
          <a:xfrm>
            <a:off x="2093109" y="2821913"/>
            <a:ext cx="14325599" cy="1330621"/>
          </a:xfrm>
          <a:prstGeom prst="rect">
            <a:avLst/>
          </a:prstGeom>
        </p:spPr>
        <p:txBody>
          <a:bodyPr wrap="square" lIns="0" tIns="0" rIns="0" bIns="0" rtlCol="0" anchor="t">
            <a:spAutoFit/>
          </a:bodyPr>
          <a:lstStyle/>
          <a:p>
            <a:pPr algn="ctr">
              <a:lnSpc>
                <a:spcPts val="5449"/>
              </a:lnSpc>
            </a:pPr>
            <a:r>
              <a:rPr lang="ro-RO" sz="4000" dirty="0">
                <a:solidFill>
                  <a:srgbClr val="000000"/>
                </a:solidFill>
                <a:latin typeface="Georgia" panose="02040502050405020303" pitchFamily="18" charset="0"/>
              </a:rPr>
              <a:t>Cum putem crea o întreprindere socială care să rezolve o problemă a comunității?</a:t>
            </a:r>
            <a:endParaRPr lang="en-US" sz="4000" dirty="0">
              <a:solidFill>
                <a:srgbClr val="000000"/>
              </a:solidFill>
              <a:latin typeface="Georgia" panose="02040502050405020303" pitchFamily="18" charset="0"/>
            </a:endParaRPr>
          </a:p>
        </p:txBody>
      </p:sp>
      <p:sp>
        <p:nvSpPr>
          <p:cNvPr id="14" name="TextBox 14"/>
          <p:cNvSpPr txBox="1"/>
          <p:nvPr/>
        </p:nvSpPr>
        <p:spPr>
          <a:xfrm>
            <a:off x="3441384" y="8014335"/>
            <a:ext cx="11405232" cy="419346"/>
          </a:xfrm>
          <a:prstGeom prst="rect">
            <a:avLst/>
          </a:prstGeom>
        </p:spPr>
        <p:txBody>
          <a:bodyPr lIns="0" tIns="0" rIns="0" bIns="0" rtlCol="0" anchor="t">
            <a:spAutoFit/>
          </a:bodyPr>
          <a:lstStyle/>
          <a:p>
            <a:pPr algn="ctr">
              <a:lnSpc>
                <a:spcPts val="3359"/>
              </a:lnSpc>
            </a:pPr>
            <a:endParaRPr lang="en-US" sz="2400" spc="-36" dirty="0">
              <a:solidFill>
                <a:srgbClr val="000000"/>
              </a:solidFill>
              <a:latin typeface="Abhaya Libre Regular"/>
            </a:endParaRPr>
          </a:p>
        </p:txBody>
      </p:sp>
      <p:pic>
        <p:nvPicPr>
          <p:cNvPr id="15" name="Picture 15"/>
          <p:cNvPicPr>
            <a:picLocks noChangeAspect="1"/>
          </p:cNvPicPr>
          <p:nvPr/>
        </p:nvPicPr>
        <p:blipFill>
          <a:blip r:embed="rId9"/>
          <a:srcRect/>
          <a:stretch>
            <a:fillRect/>
          </a:stretch>
        </p:blipFill>
        <p:spPr>
          <a:xfrm>
            <a:off x="7870030" y="9245916"/>
            <a:ext cx="3710720" cy="779251"/>
          </a:xfrm>
          <a:prstGeom prst="rect">
            <a:avLst/>
          </a:prstGeom>
        </p:spPr>
      </p:pic>
      <p:sp>
        <p:nvSpPr>
          <p:cNvPr id="6" name="TextBox 7">
            <a:extLst>
              <a:ext uri="{FF2B5EF4-FFF2-40B4-BE49-F238E27FC236}">
                <a16:creationId xmlns:a16="http://schemas.microsoft.com/office/drawing/2014/main" id="{CAE23B2B-B9FB-CE39-6997-0BAB53964779}"/>
              </a:ext>
            </a:extLst>
          </p:cNvPr>
          <p:cNvSpPr txBox="1"/>
          <p:nvPr/>
        </p:nvSpPr>
        <p:spPr>
          <a:xfrm>
            <a:off x="2638790" y="1793012"/>
            <a:ext cx="14173199" cy="709746"/>
          </a:xfrm>
          <a:prstGeom prst="rect">
            <a:avLst/>
          </a:prstGeom>
        </p:spPr>
        <p:txBody>
          <a:bodyPr wrap="square" lIns="0" tIns="0" rIns="0" bIns="0" rtlCol="0" anchor="t">
            <a:spAutoFit/>
          </a:bodyPr>
          <a:lstStyle/>
          <a:p>
            <a:pPr algn="ctr">
              <a:lnSpc>
                <a:spcPts val="5449"/>
              </a:lnSpc>
            </a:pPr>
            <a:r>
              <a:rPr lang="ro-RO" sz="5400" b="1" dirty="0">
                <a:solidFill>
                  <a:srgbClr val="000000"/>
                </a:solidFill>
                <a:latin typeface="Georgia" panose="02040502050405020303" pitchFamily="18" charset="0"/>
              </a:rPr>
              <a:t>Activitate practică</a:t>
            </a:r>
            <a:endParaRPr lang="en-US" sz="5400" b="1" dirty="0">
              <a:solidFill>
                <a:srgbClr val="000000"/>
              </a:solidFill>
              <a:latin typeface="Georgia" panose="02040502050405020303" pitchFamily="18" charset="0"/>
            </a:endParaRPr>
          </a:p>
        </p:txBody>
      </p:sp>
      <p:sp>
        <p:nvSpPr>
          <p:cNvPr id="8" name="TextBox 7">
            <a:extLst>
              <a:ext uri="{FF2B5EF4-FFF2-40B4-BE49-F238E27FC236}">
                <a16:creationId xmlns:a16="http://schemas.microsoft.com/office/drawing/2014/main" id="{46935330-EFE8-F75F-9672-6C4AA4A4F71C}"/>
              </a:ext>
            </a:extLst>
          </p:cNvPr>
          <p:cNvSpPr txBox="1"/>
          <p:nvPr/>
        </p:nvSpPr>
        <p:spPr>
          <a:xfrm>
            <a:off x="3080657" y="5159660"/>
            <a:ext cx="4789373" cy="2682594"/>
          </a:xfrm>
          <a:prstGeom prst="rect">
            <a:avLst/>
          </a:prstGeom>
          <a:noFill/>
        </p:spPr>
        <p:txBody>
          <a:bodyPr wrap="square">
            <a:spAutoFit/>
          </a:bodyPr>
          <a:lstStyle/>
          <a:p>
            <a:pPr marL="342900" indent="-342900" algn="just">
              <a:lnSpc>
                <a:spcPts val="3359"/>
              </a:lnSpc>
              <a:spcBef>
                <a:spcPts val="600"/>
              </a:spcBef>
              <a:buFont typeface="Arial" panose="020B0604020202020204" pitchFamily="34" charset="0"/>
              <a:buChar char="•"/>
            </a:pPr>
            <a:r>
              <a:rPr lang="ro-RO" sz="2800" dirty="0">
                <a:latin typeface="Georgia" panose="02040502050405020303" pitchFamily="18" charset="0"/>
                <a:cs typeface="Abhaya Libre Regular" panose="020B0604020202020204" charset="0"/>
              </a:rPr>
              <a:t>Fiecare grup este invitat să își prezinte propunerea de întreprindere socială, iar ceilalți participanți sunt încurajați să ofere feedback</a:t>
            </a:r>
            <a:endParaRPr lang="bg-BG" sz="2800" dirty="0">
              <a:latin typeface="Georgia" panose="02040502050405020303" pitchFamily="18" charset="0"/>
              <a:cs typeface="Abhaya Libre Regular" panose="020B0604020202020204" charset="0"/>
            </a:endParaRPr>
          </a:p>
        </p:txBody>
      </p:sp>
      <p:pic>
        <p:nvPicPr>
          <p:cNvPr id="10" name="Picture 11">
            <a:extLst>
              <a:ext uri="{FF2B5EF4-FFF2-40B4-BE49-F238E27FC236}">
                <a16:creationId xmlns:a16="http://schemas.microsoft.com/office/drawing/2014/main" id="{DC9F909C-DE5F-D3B9-BFCD-C9327E8DB176}"/>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0210800" y="4670785"/>
            <a:ext cx="3597899" cy="3356250"/>
          </a:xfrm>
          <a:prstGeom prst="rect">
            <a:avLst/>
          </a:prstGeom>
        </p:spPr>
      </p:pic>
    </p:spTree>
    <p:extLst>
      <p:ext uri="{BB962C8B-B14F-4D97-AF65-F5344CB8AC3E}">
        <p14:creationId xmlns:p14="http://schemas.microsoft.com/office/powerpoint/2010/main" val="390064277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167879">
            <a:off x="15048952" y="6594634"/>
            <a:ext cx="5721823" cy="5669807"/>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228850">
            <a:off x="-3894162" y="-4468275"/>
            <a:ext cx="6836042" cy="6773896"/>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3878502" y="8579500"/>
            <a:ext cx="2556197" cy="2751289"/>
          </a:xfrm>
          <a:prstGeom prst="rect">
            <a:avLst/>
          </a:prstGeom>
        </p:spPr>
      </p:pic>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6632729">
            <a:off x="17605408" y="3001377"/>
            <a:ext cx="4881157" cy="4874760"/>
          </a:xfrm>
          <a:prstGeom prst="rect">
            <a:avLst/>
          </a:prstGeom>
        </p:spPr>
      </p:pic>
      <p:pic>
        <p:nvPicPr>
          <p:cNvPr id="6" name="Picture 6"/>
          <p:cNvPicPr>
            <a:picLocks noChangeAspect="1"/>
          </p:cNvPicPr>
          <p:nvPr/>
        </p:nvPicPr>
        <p:blipFill>
          <a:blip r:embed="rId10"/>
          <a:srcRect/>
          <a:stretch>
            <a:fillRect/>
          </a:stretch>
        </p:blipFill>
        <p:spPr>
          <a:xfrm>
            <a:off x="16418708" y="0"/>
            <a:ext cx="1869292" cy="1869292"/>
          </a:xfrm>
          <a:prstGeom prst="rect">
            <a:avLst/>
          </a:prstGeom>
        </p:spPr>
      </p:pic>
      <p:sp>
        <p:nvSpPr>
          <p:cNvPr id="7" name="TextBox 7"/>
          <p:cNvSpPr txBox="1"/>
          <p:nvPr/>
        </p:nvSpPr>
        <p:spPr>
          <a:xfrm>
            <a:off x="1866485" y="3375682"/>
            <a:ext cx="13906915" cy="4572470"/>
          </a:xfrm>
          <a:prstGeom prst="rect">
            <a:avLst/>
          </a:prstGeom>
        </p:spPr>
        <p:txBody>
          <a:bodyPr wrap="square" lIns="0" tIns="0" rIns="0" bIns="0" rtlCol="0" anchor="t">
            <a:spAutoFit/>
          </a:bodyPr>
          <a:lstStyle/>
          <a:p>
            <a:pPr marL="342900" indent="-342900" algn="just">
              <a:lnSpc>
                <a:spcPts val="3600"/>
              </a:lnSpc>
              <a:buFont typeface="Arial" panose="020B0604020202020204" pitchFamily="34" charset="0"/>
              <a:buChar char="•"/>
            </a:pPr>
            <a:r>
              <a:rPr lang="ro-RO" sz="2400" dirty="0">
                <a:solidFill>
                  <a:schemeClr val="tx2"/>
                </a:solidFill>
                <a:latin typeface="Georgia" panose="02040502050405020303" pitchFamily="18" charset="0"/>
                <a:cs typeface="Abhaya Libre Regular" panose="020B0604020202020204" charset="0"/>
                <a:hlinkClick r:id="rId11">
                  <a:extLst>
                    <a:ext uri="{A12FA001-AC4F-418D-AE19-62706E023703}">
                      <ahyp:hlinkClr xmlns:ahyp="http://schemas.microsoft.com/office/drawing/2018/hyperlinkcolor" val="tx"/>
                    </a:ext>
                  </a:extLst>
                </a:hlinkClick>
              </a:rPr>
              <a:t>Ce este antreprenoriatul social? Definiții</a:t>
            </a:r>
            <a:endParaRPr lang="bg-BG" sz="2400" dirty="0">
              <a:solidFill>
                <a:schemeClr val="tx2"/>
              </a:solidFill>
              <a:latin typeface="Georgia" panose="02040502050405020303" pitchFamily="18" charset="0"/>
              <a:cs typeface="Abhaya Libre Regular" panose="020B0604020202020204" charset="0"/>
            </a:endParaRPr>
          </a:p>
          <a:p>
            <a:pPr marL="342900" indent="-342900" algn="just">
              <a:lnSpc>
                <a:spcPts val="3600"/>
              </a:lnSpc>
              <a:buFont typeface="Arial" panose="020B0604020202020204" pitchFamily="34" charset="0"/>
              <a:buChar char="•"/>
            </a:pPr>
            <a:r>
              <a:rPr lang="ro-RO" sz="2400" dirty="0">
                <a:solidFill>
                  <a:schemeClr val="tx2"/>
                </a:solidFill>
                <a:latin typeface="Georgia" panose="02040502050405020303" pitchFamily="18" charset="0"/>
                <a:cs typeface="Abhaya Libre Regular" panose="020B0604020202020204" charset="0"/>
                <a:hlinkClick r:id="rId12">
                  <a:extLst>
                    <a:ext uri="{A12FA001-AC4F-418D-AE19-62706E023703}">
                      <ahyp:hlinkClr xmlns:ahyp="http://schemas.microsoft.com/office/drawing/2018/hyperlinkcolor" val="tx"/>
                    </a:ext>
                  </a:extLst>
                </a:hlinkClick>
              </a:rPr>
              <a:t>Antreprenoriatul social: definiții și exemple </a:t>
            </a:r>
            <a:endParaRPr lang="bg-BG" sz="2400" dirty="0">
              <a:solidFill>
                <a:schemeClr val="tx2"/>
              </a:solidFill>
              <a:latin typeface="Georgia" panose="02040502050405020303" pitchFamily="18" charset="0"/>
              <a:cs typeface="Abhaya Libre Regular" panose="020B0604020202020204" charset="0"/>
            </a:endParaRPr>
          </a:p>
          <a:p>
            <a:pPr marL="342900" indent="-342900" algn="just">
              <a:lnSpc>
                <a:spcPts val="3600"/>
              </a:lnSpc>
              <a:buFont typeface="Arial" panose="020B0604020202020204" pitchFamily="34" charset="0"/>
              <a:buChar char="•"/>
            </a:pPr>
            <a:r>
              <a:rPr lang="ro-RO" sz="2400" i="0" dirty="0">
                <a:solidFill>
                  <a:schemeClr val="tx2"/>
                </a:solidFill>
                <a:effectLst/>
                <a:latin typeface="Georgia" panose="02040502050405020303" pitchFamily="18" charset="0"/>
                <a:cs typeface="Abhaya Libre Regular" panose="020B0604020202020204" charset="0"/>
                <a:hlinkClick r:id="rId13">
                  <a:extLst>
                    <a:ext uri="{A12FA001-AC4F-418D-AE19-62706E023703}">
                      <ahyp:hlinkClr xmlns:ahyp="http://schemas.microsoft.com/office/drawing/2018/hyperlinkcolor" val="tx"/>
                    </a:ext>
                  </a:extLst>
                </a:hlinkClick>
              </a:rPr>
              <a:t>Antreprenoriatul social și întreprinderile sociale</a:t>
            </a:r>
            <a:endParaRPr lang="en-US" sz="2400" i="0" dirty="0">
              <a:solidFill>
                <a:schemeClr val="tx2"/>
              </a:solidFill>
              <a:effectLst/>
              <a:latin typeface="Georgia" panose="02040502050405020303" pitchFamily="18" charset="0"/>
              <a:cs typeface="Abhaya Libre Regular" panose="020B0604020202020204" charset="0"/>
            </a:endParaRPr>
          </a:p>
          <a:p>
            <a:pPr marL="342900" indent="-342900" algn="just">
              <a:lnSpc>
                <a:spcPts val="3600"/>
              </a:lnSpc>
              <a:buFont typeface="Arial" panose="020B0604020202020204" pitchFamily="34" charset="0"/>
              <a:buChar char="•"/>
            </a:pPr>
            <a:r>
              <a:rPr lang="ro-RO" sz="2400" dirty="0">
                <a:solidFill>
                  <a:schemeClr val="tx2"/>
                </a:solidFill>
                <a:latin typeface="Georgia" panose="02040502050405020303" pitchFamily="18" charset="0"/>
                <a:cs typeface="Abhaya Libre Regular" panose="020B0604020202020204" charset="0"/>
                <a:hlinkClick r:id="rId14">
                  <a:extLst>
                    <a:ext uri="{A12FA001-AC4F-418D-AE19-62706E023703}">
                      <ahyp:hlinkClr xmlns:ahyp="http://schemas.microsoft.com/office/drawing/2018/hyperlinkcolor" val="tx"/>
                    </a:ext>
                  </a:extLst>
                </a:hlinkClick>
              </a:rPr>
              <a:t>Antreprenoriatul social: definiții, tipuri și exemple</a:t>
            </a:r>
            <a:endParaRPr lang="bg-BG" sz="2400" i="0" dirty="0">
              <a:solidFill>
                <a:schemeClr val="tx2"/>
              </a:solidFill>
              <a:effectLst/>
              <a:latin typeface="Georgia" panose="02040502050405020303" pitchFamily="18" charset="0"/>
              <a:cs typeface="Abhaya Libre Regular" panose="020B0604020202020204" charset="0"/>
            </a:endParaRPr>
          </a:p>
          <a:p>
            <a:pPr marL="342900" indent="-342900" algn="just">
              <a:lnSpc>
                <a:spcPts val="3600"/>
              </a:lnSpc>
              <a:buFont typeface="Arial" panose="020B0604020202020204" pitchFamily="34" charset="0"/>
              <a:buChar char="•"/>
            </a:pPr>
            <a:r>
              <a:rPr lang="ro-RO" sz="2400" i="0" dirty="0">
                <a:solidFill>
                  <a:schemeClr val="tx2"/>
                </a:solidFill>
                <a:effectLst/>
                <a:latin typeface="Georgia" panose="02040502050405020303" pitchFamily="18" charset="0"/>
                <a:cs typeface="Abhaya Libre Regular" panose="020B0604020202020204" charset="0"/>
                <a:hlinkClick r:id="rId15">
                  <a:extLst>
                    <a:ext uri="{A12FA001-AC4F-418D-AE19-62706E023703}">
                      <ahyp:hlinkClr xmlns:ahyp="http://schemas.microsoft.com/office/drawing/2018/hyperlinkcolor" val="tx"/>
                    </a:ext>
                  </a:extLst>
                </a:hlinkClick>
              </a:rPr>
              <a:t>Impactul social și întreprinderile sociale: realități și statistici</a:t>
            </a:r>
            <a:endParaRPr lang="en-US" sz="2400" dirty="0">
              <a:solidFill>
                <a:schemeClr val="tx2"/>
              </a:solidFill>
              <a:latin typeface="Georgia" panose="02040502050405020303" pitchFamily="18" charset="0"/>
              <a:cs typeface="Abhaya Libre Regular" panose="020B0604020202020204" charset="0"/>
            </a:endParaRPr>
          </a:p>
          <a:p>
            <a:pPr marL="342900" indent="-342900" algn="just">
              <a:lnSpc>
                <a:spcPts val="3600"/>
              </a:lnSpc>
              <a:buFont typeface="Arial" panose="020B0604020202020204" pitchFamily="34" charset="0"/>
              <a:buChar char="•"/>
            </a:pPr>
            <a:r>
              <a:rPr lang="ro-RO" sz="2400" dirty="0">
                <a:solidFill>
                  <a:schemeClr val="tx2"/>
                </a:solidFill>
                <a:latin typeface="Georgia" panose="02040502050405020303" pitchFamily="18" charset="0"/>
                <a:cs typeface="Abhaya Libre Regular" panose="020B0604020202020204" charset="0"/>
                <a:hlinkClick r:id="rId16">
                  <a:extLst>
                    <a:ext uri="{A12FA001-AC4F-418D-AE19-62706E023703}">
                      <ahyp:hlinkClr xmlns:ahyp="http://schemas.microsoft.com/office/drawing/2018/hyperlinkcolor" val="tx"/>
                    </a:ext>
                  </a:extLst>
                </a:hlinkClick>
              </a:rPr>
              <a:t>Abilitățile-cheie ale antreprenorilor sociali de succes</a:t>
            </a:r>
            <a:endParaRPr lang="en-US" sz="2400" dirty="0">
              <a:solidFill>
                <a:schemeClr val="tx2"/>
              </a:solidFill>
              <a:latin typeface="Georgia" panose="02040502050405020303" pitchFamily="18" charset="0"/>
              <a:cs typeface="Abhaya Libre Regular" panose="020B0604020202020204" charset="0"/>
            </a:endParaRPr>
          </a:p>
          <a:p>
            <a:pPr marL="342900" indent="-342900" algn="just">
              <a:lnSpc>
                <a:spcPts val="3600"/>
              </a:lnSpc>
              <a:buFont typeface="Arial" panose="020B0604020202020204" pitchFamily="34" charset="0"/>
              <a:buChar char="•"/>
            </a:pPr>
            <a:r>
              <a:rPr lang="ro-RO" sz="2400" dirty="0">
                <a:solidFill>
                  <a:schemeClr val="tx2"/>
                </a:solidFill>
                <a:latin typeface="Georgia" panose="02040502050405020303" pitchFamily="18" charset="0"/>
                <a:cs typeface="Abhaya Libre Regular" panose="020B0604020202020204" charset="0"/>
                <a:hlinkClick r:id="rId17">
                  <a:extLst>
                    <a:ext uri="{A12FA001-AC4F-418D-AE19-62706E023703}">
                      <ahyp:hlinkClr xmlns:ahyp="http://schemas.microsoft.com/office/drawing/2018/hyperlinkcolor" val="tx"/>
                    </a:ext>
                  </a:extLst>
                </a:hlinkClick>
              </a:rPr>
              <a:t>Antreprenoriatul s</a:t>
            </a:r>
            <a:r>
              <a:rPr lang="en-US" sz="2400" dirty="0" err="1">
                <a:solidFill>
                  <a:schemeClr val="tx2"/>
                </a:solidFill>
                <a:latin typeface="Georgia" panose="02040502050405020303" pitchFamily="18" charset="0"/>
                <a:cs typeface="Abhaya Libre Regular" panose="020B0604020202020204" charset="0"/>
                <a:hlinkClick r:id="rId17">
                  <a:extLst>
                    <a:ext uri="{A12FA001-AC4F-418D-AE19-62706E023703}">
                      <ahyp:hlinkClr xmlns:ahyp="http://schemas.microsoft.com/office/drawing/2018/hyperlinkcolor" val="tx"/>
                    </a:ext>
                  </a:extLst>
                </a:hlinkClick>
              </a:rPr>
              <a:t>ocial</a:t>
            </a:r>
            <a:r>
              <a:rPr lang="en-US" sz="2400" dirty="0">
                <a:solidFill>
                  <a:schemeClr val="tx2"/>
                </a:solidFill>
                <a:latin typeface="Georgia" panose="02040502050405020303" pitchFamily="18" charset="0"/>
                <a:cs typeface="Abhaya Libre Regular" panose="020B0604020202020204" charset="0"/>
                <a:hlinkClick r:id="rId17">
                  <a:extLst>
                    <a:ext uri="{A12FA001-AC4F-418D-AE19-62706E023703}">
                      <ahyp:hlinkClr xmlns:ahyp="http://schemas.microsoft.com/office/drawing/2018/hyperlinkcolor" val="tx"/>
                    </a:ext>
                  </a:extLst>
                </a:hlinkClick>
              </a:rPr>
              <a:t> </a:t>
            </a:r>
            <a:r>
              <a:rPr lang="ro-RO" sz="2400" dirty="0">
                <a:solidFill>
                  <a:schemeClr val="tx2"/>
                </a:solidFill>
                <a:latin typeface="Georgia" panose="02040502050405020303" pitchFamily="18" charset="0"/>
                <a:cs typeface="Abhaya Libre Regular" panose="020B0604020202020204" charset="0"/>
                <a:hlinkClick r:id="rId17">
                  <a:extLst>
                    <a:ext uri="{A12FA001-AC4F-418D-AE19-62706E023703}">
                      <ahyp:hlinkClr xmlns:ahyp="http://schemas.microsoft.com/office/drawing/2018/hyperlinkcolor" val="tx"/>
                    </a:ext>
                  </a:extLst>
                </a:hlinkClick>
              </a:rPr>
              <a:t>– un instrument în dezvoltarea regională</a:t>
            </a:r>
            <a:endParaRPr lang="en-US" sz="2400" dirty="0">
              <a:solidFill>
                <a:schemeClr val="tx2"/>
              </a:solidFill>
              <a:latin typeface="Georgia" panose="02040502050405020303" pitchFamily="18" charset="0"/>
              <a:cs typeface="Abhaya Libre Regular" panose="020B0604020202020204" charset="0"/>
            </a:endParaRPr>
          </a:p>
          <a:p>
            <a:pPr marL="342900" indent="-342900" algn="just">
              <a:lnSpc>
                <a:spcPts val="3600"/>
              </a:lnSpc>
              <a:buFont typeface="Arial" panose="020B0604020202020204" pitchFamily="34" charset="0"/>
              <a:buChar char="•"/>
            </a:pPr>
            <a:r>
              <a:rPr lang="en-US" sz="2400" dirty="0">
                <a:solidFill>
                  <a:schemeClr val="tx2"/>
                </a:solidFill>
                <a:latin typeface="Georgia" panose="02040502050405020303" pitchFamily="18" charset="0"/>
                <a:cs typeface="Abhaya Libre Regular" panose="020B0604020202020204" charset="0"/>
                <a:hlinkClick r:id="rId18">
                  <a:extLst>
                    <a:ext uri="{A12FA001-AC4F-418D-AE19-62706E023703}">
                      <ahyp:hlinkClr xmlns:ahyp="http://schemas.microsoft.com/office/drawing/2018/hyperlinkcolor" val="tx"/>
                    </a:ext>
                  </a:extLst>
                </a:hlinkClick>
              </a:rPr>
              <a:t>(PDF) </a:t>
            </a:r>
            <a:r>
              <a:rPr lang="ro-RO" sz="2400" dirty="0">
                <a:solidFill>
                  <a:schemeClr val="tx2"/>
                </a:solidFill>
                <a:latin typeface="Georgia" panose="02040502050405020303" pitchFamily="18" charset="0"/>
                <a:cs typeface="Abhaya Libre Regular" panose="020B0604020202020204" charset="0"/>
                <a:hlinkClick r:id="rId18">
                  <a:extLst>
                    <a:ext uri="{A12FA001-AC4F-418D-AE19-62706E023703}">
                      <ahyp:hlinkClr xmlns:ahyp="http://schemas.microsoft.com/office/drawing/2018/hyperlinkcolor" val="tx"/>
                    </a:ext>
                  </a:extLst>
                </a:hlinkClick>
              </a:rPr>
              <a:t>Întreprinderile sociale – catalizatori ai dezvoltării locale și regionale durabile </a:t>
            </a:r>
            <a:endParaRPr lang="bg-BG" sz="2400" dirty="0">
              <a:solidFill>
                <a:schemeClr val="tx2"/>
              </a:solidFill>
              <a:latin typeface="Georgia" panose="02040502050405020303" pitchFamily="18" charset="0"/>
              <a:cs typeface="Abhaya Libre Regular" panose="020B0604020202020204" charset="0"/>
            </a:endParaRPr>
          </a:p>
          <a:p>
            <a:pPr marL="342900" indent="-342900" algn="just">
              <a:lnSpc>
                <a:spcPts val="3600"/>
              </a:lnSpc>
              <a:buFont typeface="Arial" panose="020B0604020202020204" pitchFamily="34" charset="0"/>
              <a:buChar char="•"/>
            </a:pPr>
            <a:r>
              <a:rPr lang="en-US" sz="2400" dirty="0">
                <a:solidFill>
                  <a:schemeClr val="tx2"/>
                </a:solidFill>
                <a:latin typeface="Georgia" panose="02040502050405020303" pitchFamily="18" charset="0"/>
                <a:cs typeface="Abhaya Libre Regular" panose="020B0604020202020204" charset="0"/>
                <a:hlinkClick r:id="rId19">
                  <a:extLst>
                    <a:ext uri="{A12FA001-AC4F-418D-AE19-62706E023703}">
                      <ahyp:hlinkClr xmlns:ahyp="http://schemas.microsoft.com/office/drawing/2018/hyperlinkcolor" val="tx"/>
                    </a:ext>
                  </a:extLst>
                </a:hlinkClick>
              </a:rPr>
              <a:t>(PDF) Leadership</a:t>
            </a:r>
            <a:r>
              <a:rPr lang="ro-RO" sz="2400" dirty="0" err="1">
                <a:solidFill>
                  <a:schemeClr val="tx2"/>
                </a:solidFill>
                <a:latin typeface="Georgia" panose="02040502050405020303" pitchFamily="18" charset="0"/>
                <a:cs typeface="Abhaya Libre Regular" panose="020B0604020202020204" charset="0"/>
                <a:hlinkClick r:id="rId19">
                  <a:extLst>
                    <a:ext uri="{A12FA001-AC4F-418D-AE19-62706E023703}">
                      <ahyp:hlinkClr xmlns:ahyp="http://schemas.microsoft.com/office/drawing/2018/hyperlinkcolor" val="tx"/>
                    </a:ext>
                  </a:extLst>
                </a:hlinkClick>
              </a:rPr>
              <a:t>ul</a:t>
            </a:r>
            <a:r>
              <a:rPr lang="ro-RO" sz="2400" dirty="0">
                <a:solidFill>
                  <a:schemeClr val="tx2"/>
                </a:solidFill>
                <a:latin typeface="Georgia" panose="02040502050405020303" pitchFamily="18" charset="0"/>
                <a:cs typeface="Abhaya Libre Regular" panose="020B0604020202020204" charset="0"/>
                <a:hlinkClick r:id="rId19">
                  <a:extLst>
                    <a:ext uri="{A12FA001-AC4F-418D-AE19-62706E023703}">
                      <ahyp:hlinkClr xmlns:ahyp="http://schemas.microsoft.com/office/drawing/2018/hyperlinkcolor" val="tx"/>
                    </a:ext>
                  </a:extLst>
                </a:hlinkClick>
              </a:rPr>
              <a:t> în întreprinderile sociale: cum să vă gestionați echipa și pe dumneavoastră</a:t>
            </a:r>
            <a:endParaRPr lang="bg-BG" sz="2400" dirty="0">
              <a:solidFill>
                <a:schemeClr val="tx2"/>
              </a:solidFill>
              <a:latin typeface="Georgia" panose="02040502050405020303" pitchFamily="18" charset="0"/>
              <a:cs typeface="Abhaya Libre Regular" panose="020B0604020202020204" charset="0"/>
            </a:endParaRPr>
          </a:p>
          <a:p>
            <a:pPr marL="342900" indent="-342900">
              <a:lnSpc>
                <a:spcPts val="3600"/>
              </a:lnSpc>
              <a:buFont typeface="Arial" panose="020B0604020202020204" pitchFamily="34" charset="0"/>
              <a:buChar char="•"/>
            </a:pPr>
            <a:endParaRPr lang="en-US" sz="2400" dirty="0">
              <a:latin typeface="Georgia" panose="02040502050405020303" pitchFamily="18" charset="0"/>
              <a:cs typeface="Abhaya Libre Regular" panose="020B0604020202020204" charset="0"/>
            </a:endParaRPr>
          </a:p>
        </p:txBody>
      </p:sp>
      <p:pic>
        <p:nvPicPr>
          <p:cNvPr id="9" name="Picture 9"/>
          <p:cNvPicPr>
            <a:picLocks noChangeAspect="1"/>
          </p:cNvPicPr>
          <p:nvPr/>
        </p:nvPicPr>
        <p:blipFill>
          <a:blip r:embed="rId20"/>
          <a:srcRect/>
          <a:stretch>
            <a:fillRect/>
          </a:stretch>
        </p:blipFill>
        <p:spPr>
          <a:xfrm>
            <a:off x="7870030" y="9245916"/>
            <a:ext cx="3710720" cy="779251"/>
          </a:xfrm>
          <a:prstGeom prst="rect">
            <a:avLst/>
          </a:prstGeom>
        </p:spPr>
      </p:pic>
      <p:grpSp>
        <p:nvGrpSpPr>
          <p:cNvPr id="10" name="Group 10"/>
          <p:cNvGrpSpPr/>
          <p:nvPr/>
        </p:nvGrpSpPr>
        <p:grpSpPr>
          <a:xfrm>
            <a:off x="-906316" y="8854448"/>
            <a:ext cx="2900572" cy="807705"/>
            <a:chOff x="0" y="0"/>
            <a:chExt cx="3867430" cy="1076939"/>
          </a:xfrm>
        </p:grpSpPr>
        <p:pic>
          <p:nvPicPr>
            <p:cNvPr id="11" name="Picture 11"/>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0" y="0"/>
              <a:ext cx="3867430" cy="618789"/>
            </a:xfrm>
            <a:prstGeom prst="rect">
              <a:avLst/>
            </a:prstGeom>
          </p:spPr>
        </p:pic>
        <p:pic>
          <p:nvPicPr>
            <p:cNvPr id="12" name="Picture 12"/>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0" y="458151"/>
              <a:ext cx="3867430" cy="618789"/>
            </a:xfrm>
            <a:prstGeom prst="rect">
              <a:avLst/>
            </a:prstGeom>
          </p:spPr>
        </p:pic>
      </p:grpSp>
      <p:sp>
        <p:nvSpPr>
          <p:cNvPr id="13" name="TextBox 8">
            <a:extLst>
              <a:ext uri="{FF2B5EF4-FFF2-40B4-BE49-F238E27FC236}">
                <a16:creationId xmlns:a16="http://schemas.microsoft.com/office/drawing/2014/main" id="{666B6C25-B0B5-96DA-75F2-0BF92F1ABCE2}"/>
              </a:ext>
            </a:extLst>
          </p:cNvPr>
          <p:cNvSpPr txBox="1"/>
          <p:nvPr/>
        </p:nvSpPr>
        <p:spPr>
          <a:xfrm>
            <a:off x="1857829" y="2387274"/>
            <a:ext cx="8280738" cy="709681"/>
          </a:xfrm>
          <a:prstGeom prst="rect">
            <a:avLst/>
          </a:prstGeom>
        </p:spPr>
        <p:txBody>
          <a:bodyPr lIns="0" tIns="0" rIns="0" bIns="0" rtlCol="0" anchor="t">
            <a:spAutoFit/>
          </a:bodyPr>
          <a:lstStyle/>
          <a:p>
            <a:pPr>
              <a:lnSpc>
                <a:spcPts val="5449"/>
              </a:lnSpc>
            </a:pPr>
            <a:r>
              <a:rPr lang="ro-RO" sz="5400" b="1" dirty="0">
                <a:solidFill>
                  <a:srgbClr val="000000"/>
                </a:solidFill>
                <a:latin typeface="Georgia" panose="02040502050405020303" pitchFamily="18" charset="0"/>
              </a:rPr>
              <a:t>Referințe:</a:t>
            </a:r>
            <a:endParaRPr lang="en-US" sz="5400" b="1" dirty="0">
              <a:solidFill>
                <a:srgbClr val="000000"/>
              </a:solidFill>
              <a:latin typeface="Georgia" panose="02040502050405020303" pitchFamily="18"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80155" y="837458"/>
            <a:ext cx="17927690" cy="9636133"/>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52805">
            <a:off x="6163950" y="-3326906"/>
            <a:ext cx="5364129" cy="5364129"/>
          </a:xfrm>
          <a:prstGeom prst="rect">
            <a:avLst/>
          </a:prstGeom>
        </p:spPr>
      </p:pic>
      <p:pic>
        <p:nvPicPr>
          <p:cNvPr id="4" name="Picture 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167879">
            <a:off x="16541943" y="7503474"/>
            <a:ext cx="5721823" cy="5669807"/>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4196164">
            <a:off x="-5667382" y="8118007"/>
            <a:ext cx="11622266" cy="12388074"/>
          </a:xfrm>
          <a:prstGeom prst="rect">
            <a:avLst/>
          </a:prstGeom>
        </p:spPr>
      </p:pic>
      <p:pic>
        <p:nvPicPr>
          <p:cNvPr id="6"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642319" y="-2559782"/>
            <a:ext cx="3334026" cy="3588482"/>
          </a:xfrm>
          <a:prstGeom prst="rect">
            <a:avLst/>
          </a:prstGeom>
        </p:spPr>
      </p:pic>
      <p:pic>
        <p:nvPicPr>
          <p:cNvPr id="7"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5371492" y="9488339"/>
            <a:ext cx="2556197" cy="2751289"/>
          </a:xfrm>
          <a:prstGeom prst="rect">
            <a:avLst/>
          </a:prstGeom>
        </p:spPr>
      </p:pic>
      <p:pic>
        <p:nvPicPr>
          <p:cNvPr id="8" name="Picture 8"/>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1185502">
            <a:off x="-3852602" y="189371"/>
            <a:ext cx="4352147" cy="4346443"/>
          </a:xfrm>
          <a:prstGeom prst="rect">
            <a:avLst/>
          </a:prstGeom>
        </p:spPr>
      </p:pic>
      <p:pic>
        <p:nvPicPr>
          <p:cNvPr id="9" name="Picture 9"/>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7379619">
            <a:off x="2804477" y="10361181"/>
            <a:ext cx="5810576" cy="5802961"/>
          </a:xfrm>
          <a:prstGeom prst="rect">
            <a:avLst/>
          </a:prstGeom>
        </p:spPr>
      </p:pic>
      <p:pic>
        <p:nvPicPr>
          <p:cNvPr id="10" name="Picture 10"/>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6632729">
            <a:off x="18127522" y="1732064"/>
            <a:ext cx="4881157" cy="4874760"/>
          </a:xfrm>
          <a:prstGeom prst="rect">
            <a:avLst/>
          </a:prstGeom>
        </p:spPr>
      </p:pic>
      <p:grpSp>
        <p:nvGrpSpPr>
          <p:cNvPr id="11" name="Group 11"/>
          <p:cNvGrpSpPr/>
          <p:nvPr/>
        </p:nvGrpSpPr>
        <p:grpSpPr>
          <a:xfrm>
            <a:off x="3249428" y="1707515"/>
            <a:ext cx="3086100" cy="2652117"/>
            <a:chOff x="0" y="0"/>
            <a:chExt cx="812800" cy="698500"/>
          </a:xfrm>
        </p:grpSpPr>
        <p:sp>
          <p:nvSpPr>
            <p:cNvPr id="12" name="Freeform 12"/>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FEFEFE"/>
            </a:solidFill>
            <a:ln w="38100">
              <a:solidFill>
                <a:srgbClr val="04989E"/>
              </a:solidFill>
            </a:ln>
          </p:spPr>
          <p:txBody>
            <a:bodyPr/>
            <a:lstStyle/>
            <a:p>
              <a:endParaRPr lang="ro-RO"/>
            </a:p>
          </p:txBody>
        </p:sp>
        <p:sp>
          <p:nvSpPr>
            <p:cNvPr id="13" name="TextBox 13"/>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a:off x="5709765" y="3152626"/>
            <a:ext cx="3086100" cy="2652117"/>
            <a:chOff x="0" y="0"/>
            <a:chExt cx="812800" cy="698500"/>
          </a:xfrm>
        </p:grpSpPr>
        <p:sp>
          <p:nvSpPr>
            <p:cNvPr id="15" name="Freeform 15"/>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FEFEFE"/>
            </a:solidFill>
            <a:ln w="38100">
              <a:solidFill>
                <a:srgbClr val="04989E"/>
              </a:solidFill>
            </a:ln>
          </p:spPr>
          <p:txBody>
            <a:bodyPr/>
            <a:lstStyle/>
            <a:p>
              <a:endParaRPr lang="ro-RO"/>
            </a:p>
          </p:txBody>
        </p:sp>
        <p:sp>
          <p:nvSpPr>
            <p:cNvPr id="16" name="TextBox 16"/>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17" name="Group 17"/>
          <p:cNvGrpSpPr/>
          <p:nvPr/>
        </p:nvGrpSpPr>
        <p:grpSpPr>
          <a:xfrm>
            <a:off x="2691707" y="4508851"/>
            <a:ext cx="3643821" cy="3131408"/>
            <a:chOff x="0" y="0"/>
            <a:chExt cx="812800" cy="698500"/>
          </a:xfrm>
        </p:grpSpPr>
        <p:sp>
          <p:nvSpPr>
            <p:cNvPr id="18" name="Freeform 18"/>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FEFEFE"/>
            </a:solidFill>
            <a:ln w="38100">
              <a:solidFill>
                <a:srgbClr val="04989E"/>
              </a:solidFill>
            </a:ln>
          </p:spPr>
          <p:txBody>
            <a:bodyPr/>
            <a:lstStyle/>
            <a:p>
              <a:endParaRPr lang="ro-RO"/>
            </a:p>
          </p:txBody>
        </p:sp>
        <p:sp>
          <p:nvSpPr>
            <p:cNvPr id="19" name="TextBox 19"/>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20" name="Group 20"/>
          <p:cNvGrpSpPr/>
          <p:nvPr/>
        </p:nvGrpSpPr>
        <p:grpSpPr>
          <a:xfrm>
            <a:off x="5759915" y="6157168"/>
            <a:ext cx="3086100" cy="2652117"/>
            <a:chOff x="0" y="0"/>
            <a:chExt cx="812800" cy="698500"/>
          </a:xfrm>
        </p:grpSpPr>
        <p:sp>
          <p:nvSpPr>
            <p:cNvPr id="21" name="Freeform 21"/>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FEFEFE"/>
            </a:solidFill>
            <a:ln w="38100">
              <a:solidFill>
                <a:srgbClr val="04989E"/>
              </a:solidFill>
            </a:ln>
          </p:spPr>
          <p:txBody>
            <a:bodyPr/>
            <a:lstStyle/>
            <a:p>
              <a:endParaRPr lang="ro-RO"/>
            </a:p>
          </p:txBody>
        </p:sp>
        <p:sp>
          <p:nvSpPr>
            <p:cNvPr id="22" name="TextBox 22"/>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23" name="Group 23"/>
          <p:cNvGrpSpPr/>
          <p:nvPr/>
        </p:nvGrpSpPr>
        <p:grpSpPr>
          <a:xfrm>
            <a:off x="8182339" y="4478685"/>
            <a:ext cx="3086100" cy="2652117"/>
            <a:chOff x="0" y="0"/>
            <a:chExt cx="812800" cy="698500"/>
          </a:xfrm>
        </p:grpSpPr>
        <p:sp>
          <p:nvSpPr>
            <p:cNvPr id="24" name="Freeform 24"/>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FEFEFE"/>
            </a:solidFill>
            <a:ln w="38100">
              <a:solidFill>
                <a:srgbClr val="04989E"/>
              </a:solidFill>
            </a:ln>
          </p:spPr>
          <p:txBody>
            <a:bodyPr/>
            <a:lstStyle/>
            <a:p>
              <a:endParaRPr lang="ro-RO"/>
            </a:p>
          </p:txBody>
        </p:sp>
        <p:sp>
          <p:nvSpPr>
            <p:cNvPr id="25" name="TextBox 25"/>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26" name="Group 26"/>
          <p:cNvGrpSpPr/>
          <p:nvPr/>
        </p:nvGrpSpPr>
        <p:grpSpPr>
          <a:xfrm>
            <a:off x="10749353" y="3182792"/>
            <a:ext cx="3086100" cy="2652117"/>
            <a:chOff x="0" y="0"/>
            <a:chExt cx="812800" cy="698500"/>
          </a:xfrm>
        </p:grpSpPr>
        <p:sp>
          <p:nvSpPr>
            <p:cNvPr id="27" name="Freeform 27"/>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FEFEFE"/>
            </a:solidFill>
            <a:ln w="38100">
              <a:solidFill>
                <a:srgbClr val="04989E"/>
              </a:solidFill>
            </a:ln>
          </p:spPr>
          <p:txBody>
            <a:bodyPr/>
            <a:lstStyle/>
            <a:p>
              <a:endParaRPr lang="ro-RO"/>
            </a:p>
          </p:txBody>
        </p:sp>
        <p:sp>
          <p:nvSpPr>
            <p:cNvPr id="28" name="TextBox 28"/>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29" name="Group 29"/>
          <p:cNvGrpSpPr/>
          <p:nvPr/>
        </p:nvGrpSpPr>
        <p:grpSpPr>
          <a:xfrm>
            <a:off x="10749353" y="5984128"/>
            <a:ext cx="3086100" cy="2652117"/>
            <a:chOff x="0" y="0"/>
            <a:chExt cx="812800" cy="698500"/>
          </a:xfrm>
        </p:grpSpPr>
        <p:sp>
          <p:nvSpPr>
            <p:cNvPr id="30" name="Freeform 30"/>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FEFEFE"/>
            </a:solidFill>
            <a:ln w="38100">
              <a:solidFill>
                <a:srgbClr val="04989E"/>
              </a:solidFill>
            </a:ln>
          </p:spPr>
          <p:txBody>
            <a:bodyPr/>
            <a:lstStyle/>
            <a:p>
              <a:endParaRPr lang="ro-RO"/>
            </a:p>
          </p:txBody>
        </p:sp>
        <p:sp>
          <p:nvSpPr>
            <p:cNvPr id="31" name="TextBox 31"/>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32" name="Group 32"/>
          <p:cNvGrpSpPr/>
          <p:nvPr/>
        </p:nvGrpSpPr>
        <p:grpSpPr>
          <a:xfrm>
            <a:off x="13225533" y="4508851"/>
            <a:ext cx="3086100" cy="2652117"/>
            <a:chOff x="0" y="0"/>
            <a:chExt cx="812800" cy="698500"/>
          </a:xfrm>
        </p:grpSpPr>
        <p:sp>
          <p:nvSpPr>
            <p:cNvPr id="33" name="Freeform 33"/>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FEFEFE"/>
            </a:solidFill>
            <a:ln w="38100">
              <a:solidFill>
                <a:srgbClr val="04989E"/>
              </a:solidFill>
            </a:ln>
          </p:spPr>
          <p:txBody>
            <a:bodyPr/>
            <a:lstStyle/>
            <a:p>
              <a:endParaRPr lang="ro-RO"/>
            </a:p>
          </p:txBody>
        </p:sp>
        <p:sp>
          <p:nvSpPr>
            <p:cNvPr id="34" name="TextBox 34"/>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pic>
        <p:nvPicPr>
          <p:cNvPr id="35" name="Picture 35"/>
          <p:cNvPicPr>
            <a:picLocks noChangeAspect="1"/>
          </p:cNvPicPr>
          <p:nvPr/>
        </p:nvPicPr>
        <p:blipFill>
          <a:blip r:embed="rId18"/>
          <a:srcRect/>
          <a:stretch>
            <a:fillRect/>
          </a:stretch>
        </p:blipFill>
        <p:spPr>
          <a:xfrm>
            <a:off x="16418708" y="0"/>
            <a:ext cx="1869292" cy="1869292"/>
          </a:xfrm>
          <a:prstGeom prst="rect">
            <a:avLst/>
          </a:prstGeom>
        </p:spPr>
      </p:pic>
      <p:pic>
        <p:nvPicPr>
          <p:cNvPr id="36" name="Picture 36"/>
          <p:cNvPicPr>
            <a:picLocks noChangeAspect="1"/>
          </p:cNvPicPr>
          <p:nvPr/>
        </p:nvPicPr>
        <p:blipFill>
          <a:blip r:embed="rId19"/>
          <a:srcRect/>
          <a:stretch>
            <a:fillRect/>
          </a:stretch>
        </p:blipFill>
        <p:spPr>
          <a:xfrm>
            <a:off x="3687102" y="2559643"/>
            <a:ext cx="2210751" cy="947860"/>
          </a:xfrm>
          <a:prstGeom prst="rect">
            <a:avLst/>
          </a:prstGeom>
        </p:spPr>
      </p:pic>
      <p:pic>
        <p:nvPicPr>
          <p:cNvPr id="37" name="Picture 37"/>
          <p:cNvPicPr>
            <a:picLocks noChangeAspect="1"/>
          </p:cNvPicPr>
          <p:nvPr/>
        </p:nvPicPr>
        <p:blipFill>
          <a:blip r:embed="rId20"/>
          <a:srcRect/>
          <a:stretch>
            <a:fillRect/>
          </a:stretch>
        </p:blipFill>
        <p:spPr>
          <a:xfrm>
            <a:off x="6243886" y="3864404"/>
            <a:ext cx="2017858" cy="1288893"/>
          </a:xfrm>
          <a:prstGeom prst="rect">
            <a:avLst/>
          </a:prstGeom>
        </p:spPr>
      </p:pic>
      <p:pic>
        <p:nvPicPr>
          <p:cNvPr id="38" name="Picture 38"/>
          <p:cNvPicPr>
            <a:picLocks noChangeAspect="1"/>
          </p:cNvPicPr>
          <p:nvPr/>
        </p:nvPicPr>
        <p:blipFill>
          <a:blip r:embed="rId21"/>
          <a:srcRect/>
          <a:stretch>
            <a:fillRect/>
          </a:stretch>
        </p:blipFill>
        <p:spPr>
          <a:xfrm>
            <a:off x="2989668" y="5655524"/>
            <a:ext cx="3047900" cy="793115"/>
          </a:xfrm>
          <a:prstGeom prst="rect">
            <a:avLst/>
          </a:prstGeom>
        </p:spPr>
      </p:pic>
      <p:pic>
        <p:nvPicPr>
          <p:cNvPr id="39" name="Picture 39"/>
          <p:cNvPicPr>
            <a:picLocks noChangeAspect="1"/>
          </p:cNvPicPr>
          <p:nvPr/>
        </p:nvPicPr>
        <p:blipFill>
          <a:blip r:embed="rId22"/>
          <a:srcRect/>
          <a:stretch>
            <a:fillRect/>
          </a:stretch>
        </p:blipFill>
        <p:spPr>
          <a:xfrm>
            <a:off x="8630487" y="5274869"/>
            <a:ext cx="2189806" cy="937237"/>
          </a:xfrm>
          <a:prstGeom prst="rect">
            <a:avLst/>
          </a:prstGeom>
        </p:spPr>
      </p:pic>
      <p:pic>
        <p:nvPicPr>
          <p:cNvPr id="40" name="Picture 40"/>
          <p:cNvPicPr>
            <a:picLocks noChangeAspect="1"/>
          </p:cNvPicPr>
          <p:nvPr/>
        </p:nvPicPr>
        <p:blipFill>
          <a:blip r:embed="rId23"/>
          <a:srcRect/>
          <a:stretch>
            <a:fillRect/>
          </a:stretch>
        </p:blipFill>
        <p:spPr>
          <a:xfrm>
            <a:off x="11121878" y="4169443"/>
            <a:ext cx="2341050" cy="698495"/>
          </a:xfrm>
          <a:prstGeom prst="rect">
            <a:avLst/>
          </a:prstGeom>
        </p:spPr>
      </p:pic>
      <p:pic>
        <p:nvPicPr>
          <p:cNvPr id="41" name="Picture 41"/>
          <p:cNvPicPr>
            <a:picLocks noChangeAspect="1"/>
          </p:cNvPicPr>
          <p:nvPr/>
        </p:nvPicPr>
        <p:blipFill>
          <a:blip r:embed="rId24"/>
          <a:srcRect/>
          <a:stretch>
            <a:fillRect/>
          </a:stretch>
        </p:blipFill>
        <p:spPr>
          <a:xfrm>
            <a:off x="13225533" y="5274869"/>
            <a:ext cx="2941124" cy="1105653"/>
          </a:xfrm>
          <a:prstGeom prst="rect">
            <a:avLst/>
          </a:prstGeom>
        </p:spPr>
      </p:pic>
      <p:pic>
        <p:nvPicPr>
          <p:cNvPr id="42" name="Picture 42"/>
          <p:cNvPicPr>
            <a:picLocks noChangeAspect="1"/>
          </p:cNvPicPr>
          <p:nvPr/>
        </p:nvPicPr>
        <p:blipFill>
          <a:blip r:embed="rId25"/>
          <a:srcRect/>
          <a:stretch>
            <a:fillRect/>
          </a:stretch>
        </p:blipFill>
        <p:spPr>
          <a:xfrm>
            <a:off x="11121878" y="6279508"/>
            <a:ext cx="2425650" cy="2061358"/>
          </a:xfrm>
          <a:prstGeom prst="rect">
            <a:avLst/>
          </a:prstGeom>
        </p:spPr>
      </p:pic>
      <p:pic>
        <p:nvPicPr>
          <p:cNvPr id="43" name="Picture 43"/>
          <p:cNvPicPr>
            <a:picLocks noChangeAspect="1"/>
          </p:cNvPicPr>
          <p:nvPr/>
        </p:nvPicPr>
        <p:blipFill>
          <a:blip r:embed="rId26"/>
          <a:srcRect/>
          <a:stretch>
            <a:fillRect/>
          </a:stretch>
        </p:blipFill>
        <p:spPr>
          <a:xfrm>
            <a:off x="5831152" y="6271468"/>
            <a:ext cx="3014863" cy="2131759"/>
          </a:xfrm>
          <a:prstGeom prst="rect">
            <a:avLst/>
          </a:prstGeom>
        </p:spPr>
      </p:pic>
      <p:pic>
        <p:nvPicPr>
          <p:cNvPr id="45" name="Picture 45"/>
          <p:cNvPicPr>
            <a:picLocks noChangeAspect="1"/>
          </p:cNvPicPr>
          <p:nvPr/>
        </p:nvPicPr>
        <p:blipFill>
          <a:blip r:embed="rId27"/>
          <a:srcRect/>
          <a:stretch>
            <a:fillRect/>
          </a:stretch>
        </p:blipFill>
        <p:spPr>
          <a:xfrm>
            <a:off x="7870030" y="9245916"/>
            <a:ext cx="3710720" cy="779251"/>
          </a:xfrm>
          <a:prstGeom prst="rect">
            <a:avLst/>
          </a:prstGeom>
        </p:spPr>
      </p:pic>
      <p:sp>
        <p:nvSpPr>
          <p:cNvPr id="46" name="TextBox 44">
            <a:extLst>
              <a:ext uri="{FF2B5EF4-FFF2-40B4-BE49-F238E27FC236}">
                <a16:creationId xmlns:a16="http://schemas.microsoft.com/office/drawing/2014/main" id="{AC5AFEEA-D6B7-8E02-1549-8AD7CE5A0D3F}"/>
              </a:ext>
            </a:extLst>
          </p:cNvPr>
          <p:cNvSpPr txBox="1"/>
          <p:nvPr/>
        </p:nvSpPr>
        <p:spPr>
          <a:xfrm>
            <a:off x="6948804" y="1272094"/>
            <a:ext cx="4390391" cy="709746"/>
          </a:xfrm>
          <a:prstGeom prst="rect">
            <a:avLst/>
          </a:prstGeom>
        </p:spPr>
        <p:txBody>
          <a:bodyPr wrap="square" lIns="0" tIns="0" rIns="0" bIns="0" rtlCol="0" anchor="t">
            <a:spAutoFit/>
          </a:bodyPr>
          <a:lstStyle/>
          <a:p>
            <a:pPr algn="ctr">
              <a:lnSpc>
                <a:spcPts val="5449"/>
              </a:lnSpc>
            </a:pPr>
            <a:r>
              <a:rPr lang="ro-RO" sz="6410" b="1" dirty="0">
                <a:solidFill>
                  <a:srgbClr val="000000"/>
                </a:solidFill>
                <a:latin typeface="Georgia" panose="02040502050405020303" pitchFamily="18" charset="0"/>
              </a:rPr>
              <a:t>Consorțiu</a:t>
            </a:r>
            <a:endParaRPr lang="en-US" sz="6410" b="1" dirty="0">
              <a:solidFill>
                <a:srgbClr val="000000"/>
              </a:solidFill>
              <a:latin typeface="Georgia" panose="02040502050405020303" pitchFamily="18"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167879">
            <a:off x="15048952" y="6594634"/>
            <a:ext cx="5721823" cy="5669807"/>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228850">
            <a:off x="-3894162" y="-4468275"/>
            <a:ext cx="6836042" cy="6773896"/>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3878502" y="8579500"/>
            <a:ext cx="2556197" cy="2751289"/>
          </a:xfrm>
          <a:prstGeom prst="rect">
            <a:avLst/>
          </a:prstGeom>
        </p:spPr>
      </p:pic>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6632729">
            <a:off x="17605408" y="3001377"/>
            <a:ext cx="4881157" cy="4874760"/>
          </a:xfrm>
          <a:prstGeom prst="rect">
            <a:avLst/>
          </a:prstGeom>
        </p:spPr>
      </p:pic>
      <p:pic>
        <p:nvPicPr>
          <p:cNvPr id="6" name="Picture 6"/>
          <p:cNvPicPr>
            <a:picLocks noChangeAspect="1"/>
          </p:cNvPicPr>
          <p:nvPr/>
        </p:nvPicPr>
        <p:blipFill>
          <a:blip r:embed="rId10"/>
          <a:srcRect/>
          <a:stretch>
            <a:fillRect/>
          </a:stretch>
        </p:blipFill>
        <p:spPr>
          <a:xfrm>
            <a:off x="16418708" y="0"/>
            <a:ext cx="1869292" cy="1869292"/>
          </a:xfrm>
          <a:prstGeom prst="rect">
            <a:avLst/>
          </a:prstGeom>
        </p:spPr>
      </p:pic>
      <p:pic>
        <p:nvPicPr>
          <p:cNvPr id="9" name="Picture 9"/>
          <p:cNvPicPr>
            <a:picLocks noChangeAspect="1"/>
          </p:cNvPicPr>
          <p:nvPr/>
        </p:nvPicPr>
        <p:blipFill>
          <a:blip r:embed="rId11"/>
          <a:srcRect/>
          <a:stretch>
            <a:fillRect/>
          </a:stretch>
        </p:blipFill>
        <p:spPr>
          <a:xfrm>
            <a:off x="7870030" y="9245916"/>
            <a:ext cx="3710720" cy="779251"/>
          </a:xfrm>
          <a:prstGeom prst="rect">
            <a:avLst/>
          </a:prstGeom>
        </p:spPr>
      </p:pic>
      <p:grpSp>
        <p:nvGrpSpPr>
          <p:cNvPr id="10" name="Group 10"/>
          <p:cNvGrpSpPr/>
          <p:nvPr/>
        </p:nvGrpSpPr>
        <p:grpSpPr>
          <a:xfrm>
            <a:off x="-906316" y="8854448"/>
            <a:ext cx="2900572" cy="807705"/>
            <a:chOff x="0" y="0"/>
            <a:chExt cx="3867430" cy="1076939"/>
          </a:xfrm>
        </p:grpSpPr>
        <p:pic>
          <p:nvPicPr>
            <p:cNvPr id="11" name="Picture 11"/>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0" y="0"/>
              <a:ext cx="3867430" cy="618789"/>
            </a:xfrm>
            <a:prstGeom prst="rect">
              <a:avLst/>
            </a:prstGeom>
          </p:spPr>
        </p:pic>
        <p:pic>
          <p:nvPicPr>
            <p:cNvPr id="12" name="Picture 12"/>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0" y="458151"/>
              <a:ext cx="3867430" cy="618789"/>
            </a:xfrm>
            <a:prstGeom prst="rect">
              <a:avLst/>
            </a:prstGeom>
          </p:spPr>
        </p:pic>
      </p:grpSp>
      <p:sp>
        <p:nvSpPr>
          <p:cNvPr id="14" name="TextBox 13">
            <a:extLst>
              <a:ext uri="{FF2B5EF4-FFF2-40B4-BE49-F238E27FC236}">
                <a16:creationId xmlns:a16="http://schemas.microsoft.com/office/drawing/2014/main" id="{92010458-1310-EE6C-7565-DFF6DA436932}"/>
              </a:ext>
            </a:extLst>
          </p:cNvPr>
          <p:cNvSpPr txBox="1"/>
          <p:nvPr/>
        </p:nvSpPr>
        <p:spPr>
          <a:xfrm>
            <a:off x="1857829" y="3422134"/>
            <a:ext cx="11781971" cy="2246769"/>
          </a:xfrm>
          <a:prstGeom prst="rect">
            <a:avLst/>
          </a:prstGeom>
          <a:noFill/>
        </p:spPr>
        <p:txBody>
          <a:bodyPr wrap="square">
            <a:spAutoFit/>
          </a:bodyPr>
          <a:lstStyle/>
          <a:p>
            <a:pPr marL="457200" indent="-457200">
              <a:buFont typeface="Arial" panose="020B0604020202020204" pitchFamily="34" charset="0"/>
              <a:buChar char="•"/>
            </a:pPr>
            <a:r>
              <a:rPr lang="en-US" sz="2800" dirty="0">
                <a:solidFill>
                  <a:schemeClr val="tx2"/>
                </a:solidFill>
                <a:latin typeface="Georgia" panose="02040502050405020303" pitchFamily="18" charset="0"/>
                <a:cs typeface="Abhaya Libre Regular" panose="020B0604020202020204" charset="0"/>
                <a:hlinkClick r:id="rId14">
                  <a:extLst>
                    <a:ext uri="{A12FA001-AC4F-418D-AE19-62706E023703}">
                      <ahyp:hlinkClr xmlns:ahyp="http://schemas.microsoft.com/office/drawing/2018/hyperlinkcolor" val="tx"/>
                    </a:ext>
                  </a:extLst>
                </a:hlinkClick>
              </a:rPr>
              <a:t>6</a:t>
            </a:r>
            <a:r>
              <a:rPr lang="ro-RO" sz="2800" dirty="0">
                <a:solidFill>
                  <a:schemeClr val="tx2"/>
                </a:solidFill>
                <a:latin typeface="Georgia" panose="02040502050405020303" pitchFamily="18" charset="0"/>
                <a:cs typeface="Abhaya Libre Regular" panose="020B0604020202020204" charset="0"/>
                <a:hlinkClick r:id="rId14">
                  <a:extLst>
                    <a:ext uri="{A12FA001-AC4F-418D-AE19-62706E023703}">
                      <ahyp:hlinkClr xmlns:ahyp="http://schemas.microsoft.com/office/drawing/2018/hyperlinkcolor" val="tx"/>
                    </a:ext>
                  </a:extLst>
                </a:hlinkClick>
              </a:rPr>
              <a:t> pași pentru a deveni un antreprenor social de succes </a:t>
            </a:r>
            <a:endParaRPr lang="en-US" sz="2800" dirty="0">
              <a:solidFill>
                <a:schemeClr val="tx2"/>
              </a:solidFill>
              <a:latin typeface="Georgia" panose="02040502050405020303" pitchFamily="18" charset="0"/>
              <a:cs typeface="Abhaya Libre Regular" panose="020B0604020202020204" charset="0"/>
              <a:hlinkClick r:id="rId15">
                <a:extLst>
                  <a:ext uri="{A12FA001-AC4F-418D-AE19-62706E023703}">
                    <ahyp:hlinkClr xmlns:ahyp="http://schemas.microsoft.com/office/drawing/2018/hyperlinkcolor" val="tx"/>
                  </a:ext>
                </a:extLst>
              </a:hlinkClick>
            </a:endParaRPr>
          </a:p>
          <a:p>
            <a:pPr marL="457200" indent="-457200">
              <a:buFont typeface="Arial" panose="020B0604020202020204" pitchFamily="34" charset="0"/>
              <a:buChar char="•"/>
            </a:pPr>
            <a:r>
              <a:rPr lang="ro-RO" sz="2800" dirty="0">
                <a:solidFill>
                  <a:schemeClr val="tx2"/>
                </a:solidFill>
                <a:latin typeface="Georgia" panose="02040502050405020303" pitchFamily="18" charset="0"/>
                <a:cs typeface="Abhaya Libre Regular" panose="020B0604020202020204" charset="0"/>
                <a:hlinkClick r:id="rId15">
                  <a:extLst>
                    <a:ext uri="{A12FA001-AC4F-418D-AE19-62706E023703}">
                      <ahyp:hlinkClr xmlns:ahyp="http://schemas.microsoft.com/office/drawing/2018/hyperlinkcolor" val="tx"/>
                    </a:ext>
                  </a:extLst>
                </a:hlinkClick>
              </a:rPr>
              <a:t>Șase modalități de abordare a antreprenoriatului social</a:t>
            </a:r>
            <a:endParaRPr lang="en-US" sz="2800" dirty="0">
              <a:solidFill>
                <a:schemeClr val="tx2"/>
              </a:solidFill>
              <a:latin typeface="Georgia" panose="02040502050405020303" pitchFamily="18" charset="0"/>
              <a:cs typeface="Abhaya Libre Regular" panose="020B0604020202020204" charset="0"/>
              <a:hlinkClick r:id="rId16">
                <a:extLst>
                  <a:ext uri="{A12FA001-AC4F-418D-AE19-62706E023703}">
                    <ahyp:hlinkClr xmlns:ahyp="http://schemas.microsoft.com/office/drawing/2018/hyperlinkcolor" val="tx"/>
                  </a:ext>
                </a:extLst>
              </a:hlinkClick>
            </a:endParaRPr>
          </a:p>
          <a:p>
            <a:pPr marL="457200" indent="-457200">
              <a:buFont typeface="Arial" panose="020B0604020202020204" pitchFamily="34" charset="0"/>
              <a:buChar char="•"/>
            </a:pPr>
            <a:r>
              <a:rPr lang="ro-RO" sz="2800" dirty="0">
                <a:solidFill>
                  <a:schemeClr val="tx2"/>
                </a:solidFill>
                <a:latin typeface="Georgia" panose="02040502050405020303" pitchFamily="18" charset="0"/>
                <a:cs typeface="Abhaya Libre Regular" panose="020B0604020202020204" charset="0"/>
                <a:hlinkClick r:id="rId16">
                  <a:extLst>
                    <a:ext uri="{A12FA001-AC4F-418D-AE19-62706E023703}">
                      <ahyp:hlinkClr xmlns:ahyp="http://schemas.microsoft.com/office/drawing/2018/hyperlinkcolor" val="tx"/>
                    </a:ext>
                  </a:extLst>
                </a:hlinkClick>
              </a:rPr>
              <a:t>Cinci tendințe în antreprenoriatul social</a:t>
            </a:r>
            <a:endParaRPr lang="en-US" sz="2800" dirty="0">
              <a:solidFill>
                <a:schemeClr val="tx2"/>
              </a:solidFill>
              <a:latin typeface="Georgia" panose="02040502050405020303" pitchFamily="18" charset="0"/>
              <a:cs typeface="Abhaya Libre Regular" panose="020B0604020202020204" charset="0"/>
            </a:endParaRPr>
          </a:p>
          <a:p>
            <a:pPr marL="457200" indent="-457200">
              <a:buFont typeface="Arial" panose="020B0604020202020204" pitchFamily="34" charset="0"/>
              <a:buChar char="•"/>
            </a:pPr>
            <a:r>
              <a:rPr lang="ro-RO" sz="2800" dirty="0">
                <a:solidFill>
                  <a:schemeClr val="tx2"/>
                </a:solidFill>
                <a:latin typeface="Georgia" panose="02040502050405020303" pitchFamily="18" charset="0"/>
                <a:cs typeface="Abhaya Libre Regular" panose="020B0604020202020204" charset="0"/>
                <a:hlinkClick r:id="rId17">
                  <a:extLst>
                    <a:ext uri="{A12FA001-AC4F-418D-AE19-62706E023703}">
                      <ahyp:hlinkClr xmlns:ahyp="http://schemas.microsoft.com/office/drawing/2018/hyperlinkcolor" val="tx"/>
                    </a:ext>
                  </a:extLst>
                </a:hlinkClick>
              </a:rPr>
              <a:t>Abilități de viață în dezvoltarea antreprenorilor sociali</a:t>
            </a:r>
            <a:endParaRPr lang="bg-BG" sz="2800" dirty="0">
              <a:solidFill>
                <a:schemeClr val="tx2"/>
              </a:solidFill>
              <a:latin typeface="Georgia" panose="02040502050405020303" pitchFamily="18" charset="0"/>
              <a:cs typeface="Abhaya Libre Regular" panose="020B0604020202020204" charset="0"/>
            </a:endParaRPr>
          </a:p>
          <a:p>
            <a:pPr marL="457200" indent="-457200">
              <a:buFont typeface="Arial" panose="020B0604020202020204" pitchFamily="34" charset="0"/>
              <a:buChar char="•"/>
            </a:pPr>
            <a:endParaRPr lang="en-US" sz="2800" b="1" i="0" dirty="0">
              <a:effectLst/>
              <a:latin typeface="Georgia" panose="02040502050405020303" pitchFamily="18" charset="0"/>
            </a:endParaRPr>
          </a:p>
        </p:txBody>
      </p:sp>
      <p:sp>
        <p:nvSpPr>
          <p:cNvPr id="7" name="TextBox 8">
            <a:extLst>
              <a:ext uri="{FF2B5EF4-FFF2-40B4-BE49-F238E27FC236}">
                <a16:creationId xmlns:a16="http://schemas.microsoft.com/office/drawing/2014/main" id="{23FACD83-E8E6-C4EF-9628-AC5E08A8A692}"/>
              </a:ext>
            </a:extLst>
          </p:cNvPr>
          <p:cNvSpPr txBox="1"/>
          <p:nvPr/>
        </p:nvSpPr>
        <p:spPr>
          <a:xfrm>
            <a:off x="1857829" y="2387274"/>
            <a:ext cx="8280738" cy="709681"/>
          </a:xfrm>
          <a:prstGeom prst="rect">
            <a:avLst/>
          </a:prstGeom>
        </p:spPr>
        <p:txBody>
          <a:bodyPr lIns="0" tIns="0" rIns="0" bIns="0" rtlCol="0" anchor="t">
            <a:spAutoFit/>
          </a:bodyPr>
          <a:lstStyle/>
          <a:p>
            <a:pPr>
              <a:lnSpc>
                <a:spcPts val="5449"/>
              </a:lnSpc>
            </a:pPr>
            <a:r>
              <a:rPr lang="ro-RO" sz="5400" b="1" dirty="0">
                <a:solidFill>
                  <a:srgbClr val="000000"/>
                </a:solidFill>
                <a:latin typeface="Georgia" panose="02040502050405020303" pitchFamily="18" charset="0"/>
              </a:rPr>
              <a:t>Referințe:</a:t>
            </a:r>
            <a:endParaRPr lang="en-US" sz="5400" b="1" dirty="0">
              <a:solidFill>
                <a:srgbClr val="000000"/>
              </a:solidFill>
              <a:latin typeface="Georgia" panose="02040502050405020303" pitchFamily="18" charset="0"/>
            </a:endParaRPr>
          </a:p>
        </p:txBody>
      </p:sp>
    </p:spTree>
    <p:extLst>
      <p:ext uri="{BB962C8B-B14F-4D97-AF65-F5344CB8AC3E}">
        <p14:creationId xmlns:p14="http://schemas.microsoft.com/office/powerpoint/2010/main" val="421688129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52805">
            <a:off x="5778439" y="-2562204"/>
            <a:ext cx="5364129" cy="5364129"/>
          </a:xfrm>
          <a:prstGeom prst="rect">
            <a:avLst/>
          </a:prstGeom>
        </p:spPr>
      </p:pic>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167879">
            <a:off x="15048952" y="6594634"/>
            <a:ext cx="5721823" cy="5669807"/>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4196164">
            <a:off x="-4478873" y="6861709"/>
            <a:ext cx="11622266" cy="12388074"/>
          </a:xfrm>
          <a:prstGeom prst="rect">
            <a:avLst/>
          </a:prstGeom>
        </p:spPr>
      </p:pic>
      <p:pic>
        <p:nvPicPr>
          <p:cNvPr id="6" name="Picture 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228850">
            <a:off x="14026237" y="-3786037"/>
            <a:ext cx="6836042" cy="6773896"/>
          </a:xfrm>
          <a:prstGeom prst="rect">
            <a:avLst/>
          </a:prstGeom>
        </p:spPr>
      </p:pic>
      <p:pic>
        <p:nvPicPr>
          <p:cNvPr id="7"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9014864">
            <a:off x="-336415" y="7596737"/>
            <a:ext cx="5099239" cy="1965525"/>
          </a:xfrm>
          <a:prstGeom prst="rect">
            <a:avLst/>
          </a:prstGeom>
        </p:spPr>
      </p:pic>
      <p:pic>
        <p:nvPicPr>
          <p:cNvPr id="8" name="Picture 8"/>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546191" y="-1794241"/>
            <a:ext cx="3334026" cy="3588482"/>
          </a:xfrm>
          <a:prstGeom prst="rect">
            <a:avLst/>
          </a:prstGeom>
        </p:spPr>
      </p:pic>
      <p:pic>
        <p:nvPicPr>
          <p:cNvPr id="9" name="Picture 9"/>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3878502" y="8579500"/>
            <a:ext cx="2556197" cy="2751289"/>
          </a:xfrm>
          <a:prstGeom prst="rect">
            <a:avLst/>
          </a:prstGeom>
        </p:spPr>
      </p:pic>
      <p:pic>
        <p:nvPicPr>
          <p:cNvPr id="10" name="Picture 10"/>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1185502">
            <a:off x="-3202910" y="120674"/>
            <a:ext cx="4352147" cy="4346443"/>
          </a:xfrm>
          <a:prstGeom prst="rect">
            <a:avLst/>
          </a:prstGeom>
        </p:spPr>
      </p:pic>
      <p:pic>
        <p:nvPicPr>
          <p:cNvPr id="11" name="Picture 11"/>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7379619">
            <a:off x="3992986" y="9104884"/>
            <a:ext cx="5810576" cy="5802961"/>
          </a:xfrm>
          <a:prstGeom prst="rect">
            <a:avLst/>
          </a:prstGeom>
        </p:spPr>
      </p:pic>
      <p:pic>
        <p:nvPicPr>
          <p:cNvPr id="12" name="Picture 12"/>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6632729">
            <a:off x="16634531" y="823224"/>
            <a:ext cx="4881157" cy="4874760"/>
          </a:xfrm>
          <a:prstGeom prst="rect">
            <a:avLst/>
          </a:prstGeom>
        </p:spPr>
      </p:pic>
      <p:grpSp>
        <p:nvGrpSpPr>
          <p:cNvPr id="13" name="Group 13"/>
          <p:cNvGrpSpPr/>
          <p:nvPr/>
        </p:nvGrpSpPr>
        <p:grpSpPr>
          <a:xfrm>
            <a:off x="14267800" y="1219491"/>
            <a:ext cx="2900572" cy="807705"/>
            <a:chOff x="0" y="0"/>
            <a:chExt cx="3867430" cy="1076939"/>
          </a:xfrm>
        </p:grpSpPr>
        <p:pic>
          <p:nvPicPr>
            <p:cNvPr id="14" name="Picture 14"/>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0" y="0"/>
              <a:ext cx="3867430" cy="618789"/>
            </a:xfrm>
            <a:prstGeom prst="rect">
              <a:avLst/>
            </a:prstGeom>
          </p:spPr>
        </p:pic>
        <p:pic>
          <p:nvPicPr>
            <p:cNvPr id="15" name="Picture 15"/>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0" y="458151"/>
              <a:ext cx="3867430" cy="618789"/>
            </a:xfrm>
            <a:prstGeom prst="rect">
              <a:avLst/>
            </a:prstGeom>
          </p:spPr>
        </p:pic>
      </p:grpSp>
      <p:pic>
        <p:nvPicPr>
          <p:cNvPr id="17" name="Picture 17"/>
          <p:cNvPicPr>
            <a:picLocks noChangeAspect="1"/>
          </p:cNvPicPr>
          <p:nvPr/>
        </p:nvPicPr>
        <p:blipFill>
          <a:blip r:embed="rId22"/>
          <a:srcRect/>
          <a:stretch>
            <a:fillRect/>
          </a:stretch>
        </p:blipFill>
        <p:spPr>
          <a:xfrm>
            <a:off x="7555793" y="9258300"/>
            <a:ext cx="3710720" cy="779251"/>
          </a:xfrm>
          <a:prstGeom prst="rect">
            <a:avLst/>
          </a:prstGeom>
        </p:spPr>
      </p:pic>
      <p:sp>
        <p:nvSpPr>
          <p:cNvPr id="18" name="TextBox 2">
            <a:extLst>
              <a:ext uri="{FF2B5EF4-FFF2-40B4-BE49-F238E27FC236}">
                <a16:creationId xmlns:a16="http://schemas.microsoft.com/office/drawing/2014/main" id="{34FAE89E-DF75-C04A-C576-5D49913A40AB}"/>
              </a:ext>
            </a:extLst>
          </p:cNvPr>
          <p:cNvSpPr txBox="1"/>
          <p:nvPr/>
        </p:nvSpPr>
        <p:spPr>
          <a:xfrm>
            <a:off x="2330297" y="4389431"/>
            <a:ext cx="14161712" cy="1618841"/>
          </a:xfrm>
          <a:prstGeom prst="rect">
            <a:avLst/>
          </a:prstGeom>
        </p:spPr>
        <p:txBody>
          <a:bodyPr wrap="square" lIns="0" tIns="0" rIns="0" bIns="0" rtlCol="0" anchor="t">
            <a:spAutoFit/>
          </a:bodyPr>
          <a:lstStyle/>
          <a:p>
            <a:pPr algn="ctr">
              <a:lnSpc>
                <a:spcPts val="12486"/>
              </a:lnSpc>
            </a:pPr>
            <a:r>
              <a:rPr lang="ro-RO" sz="14030" b="1" dirty="0">
                <a:solidFill>
                  <a:srgbClr val="000000"/>
                </a:solidFill>
                <a:latin typeface="Georgia" panose="02040502050405020303" pitchFamily="18" charset="0"/>
              </a:rPr>
              <a:t>Vă mulțumim!</a:t>
            </a:r>
            <a:endParaRPr lang="en-US" sz="14030" b="1" dirty="0">
              <a:solidFill>
                <a:srgbClr val="000000"/>
              </a:solidFill>
              <a:latin typeface="Georgia" panose="02040502050405020303" pitchFamily="18" charset="0"/>
            </a:endParaRPr>
          </a:p>
        </p:txBody>
      </p:sp>
      <p:sp>
        <p:nvSpPr>
          <p:cNvPr id="19" name="TextBox 15">
            <a:extLst>
              <a:ext uri="{FF2B5EF4-FFF2-40B4-BE49-F238E27FC236}">
                <a16:creationId xmlns:a16="http://schemas.microsoft.com/office/drawing/2014/main" id="{06DBEBDD-F876-B314-8626-6D7B203F091A}"/>
              </a:ext>
            </a:extLst>
          </p:cNvPr>
          <p:cNvSpPr txBox="1"/>
          <p:nvPr/>
        </p:nvSpPr>
        <p:spPr>
          <a:xfrm>
            <a:off x="4079438" y="5967496"/>
            <a:ext cx="10225949" cy="1326389"/>
          </a:xfrm>
          <a:prstGeom prst="rect">
            <a:avLst/>
          </a:prstGeom>
        </p:spPr>
        <p:txBody>
          <a:bodyPr wrap="square" lIns="0" tIns="0" rIns="0" bIns="0" rtlCol="0" anchor="t">
            <a:spAutoFit/>
          </a:bodyPr>
          <a:lstStyle/>
          <a:p>
            <a:pPr algn="ctr">
              <a:lnSpc>
                <a:spcPts val="11295"/>
              </a:lnSpc>
            </a:pPr>
            <a:r>
              <a:rPr lang="en-US" sz="8068" b="1" dirty="0">
                <a:solidFill>
                  <a:srgbClr val="04989E"/>
                </a:solidFill>
                <a:latin typeface="Georgia" panose="02040502050405020303" pitchFamily="18" charset="0"/>
              </a:rPr>
              <a:t>@Regio.Digi.Hub </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pic>
        <p:nvPicPr>
          <p:cNvPr id="8" name="Picture 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8947194">
            <a:off x="6660949" y="7876457"/>
            <a:ext cx="5364129" cy="5364129"/>
          </a:xfrm>
          <a:prstGeom prst="rect">
            <a:avLst/>
          </a:prstGeom>
        </p:spPr>
      </p:pic>
      <p:sp>
        <p:nvSpPr>
          <p:cNvPr id="2" name="TextBox 2"/>
          <p:cNvSpPr txBox="1"/>
          <p:nvPr/>
        </p:nvSpPr>
        <p:spPr>
          <a:xfrm>
            <a:off x="7877404" y="2562337"/>
            <a:ext cx="9570286" cy="515975"/>
          </a:xfrm>
          <a:prstGeom prst="rect">
            <a:avLst/>
          </a:prstGeom>
        </p:spPr>
        <p:txBody>
          <a:bodyPr wrap="square" lIns="0" tIns="0" rIns="0" bIns="0" rtlCol="0" anchor="t">
            <a:spAutoFit/>
          </a:bodyPr>
          <a:lstStyle/>
          <a:p>
            <a:pPr>
              <a:lnSpc>
                <a:spcPts val="4534"/>
              </a:lnSpc>
            </a:pPr>
            <a:r>
              <a:rPr lang="ro-RO" sz="2800" spc="-48" dirty="0">
                <a:solidFill>
                  <a:srgbClr val="000000"/>
                </a:solidFill>
                <a:latin typeface="Georgia" panose="02040502050405020303" pitchFamily="18" charset="0"/>
              </a:rPr>
              <a:t>Ce reprezintă antreprenoriatul social și antreprenorul social?</a:t>
            </a:r>
            <a:endParaRPr lang="en-US" sz="2800" spc="-48" dirty="0">
              <a:solidFill>
                <a:srgbClr val="000000"/>
              </a:solidFill>
              <a:latin typeface="Georgia" panose="02040502050405020303" pitchFamily="18" charset="0"/>
            </a:endParaRPr>
          </a:p>
        </p:txBody>
      </p:sp>
      <p:sp>
        <p:nvSpPr>
          <p:cNvPr id="3" name="TextBox 3"/>
          <p:cNvSpPr txBox="1"/>
          <p:nvPr/>
        </p:nvSpPr>
        <p:spPr>
          <a:xfrm>
            <a:off x="7870030" y="3844401"/>
            <a:ext cx="8280738" cy="1134478"/>
          </a:xfrm>
          <a:prstGeom prst="rect">
            <a:avLst/>
          </a:prstGeom>
        </p:spPr>
        <p:txBody>
          <a:bodyPr wrap="square" lIns="0" tIns="0" rIns="0" bIns="0" rtlCol="0" anchor="t">
            <a:spAutoFit/>
          </a:bodyPr>
          <a:lstStyle/>
          <a:p>
            <a:pPr>
              <a:lnSpc>
                <a:spcPts val="4534"/>
              </a:lnSpc>
            </a:pPr>
            <a:r>
              <a:rPr lang="ro-RO" sz="2800" dirty="0">
                <a:solidFill>
                  <a:srgbClr val="000000"/>
                </a:solidFill>
                <a:latin typeface="Georgia" panose="02040502050405020303" pitchFamily="18" charset="0"/>
              </a:rPr>
              <a:t>Cei 6 P ai antreprenoriatului social</a:t>
            </a:r>
            <a:endParaRPr lang="en-US" sz="2800" dirty="0">
              <a:solidFill>
                <a:srgbClr val="000000"/>
              </a:solidFill>
              <a:latin typeface="Georgia" panose="02040502050405020303" pitchFamily="18" charset="0"/>
            </a:endParaRPr>
          </a:p>
          <a:p>
            <a:pPr>
              <a:lnSpc>
                <a:spcPts val="4534"/>
              </a:lnSpc>
            </a:pPr>
            <a:r>
              <a:rPr lang="en-US" sz="3238" spc="-48" dirty="0">
                <a:solidFill>
                  <a:srgbClr val="000000"/>
                </a:solidFill>
                <a:latin typeface="Georgia" panose="02040502050405020303" pitchFamily="18" charset="0"/>
              </a:rPr>
              <a:t> </a:t>
            </a:r>
          </a:p>
        </p:txBody>
      </p:sp>
      <p:sp>
        <p:nvSpPr>
          <p:cNvPr id="4" name="TextBox 4"/>
          <p:cNvSpPr txBox="1"/>
          <p:nvPr/>
        </p:nvSpPr>
        <p:spPr>
          <a:xfrm>
            <a:off x="7870030" y="5200449"/>
            <a:ext cx="6895144" cy="515975"/>
          </a:xfrm>
          <a:prstGeom prst="rect">
            <a:avLst/>
          </a:prstGeom>
        </p:spPr>
        <p:txBody>
          <a:bodyPr wrap="square" lIns="0" tIns="0" rIns="0" bIns="0" rtlCol="0" anchor="t">
            <a:spAutoFit/>
          </a:bodyPr>
          <a:lstStyle/>
          <a:p>
            <a:pPr>
              <a:lnSpc>
                <a:spcPts val="4534"/>
              </a:lnSpc>
            </a:pPr>
            <a:r>
              <a:rPr lang="ro-RO" sz="2800" spc="-48" dirty="0">
                <a:solidFill>
                  <a:srgbClr val="000000"/>
                </a:solidFill>
                <a:latin typeface="Georgia" panose="02040502050405020303" pitchFamily="18" charset="0"/>
              </a:rPr>
              <a:t>Impactul social și antreprenoriatul social</a:t>
            </a:r>
            <a:endParaRPr lang="en-US" sz="2800" spc="-48" dirty="0">
              <a:solidFill>
                <a:srgbClr val="000000"/>
              </a:solidFill>
              <a:latin typeface="Georgia" panose="02040502050405020303" pitchFamily="18" charset="0"/>
            </a:endParaRPr>
          </a:p>
        </p:txBody>
      </p:sp>
      <p:sp>
        <p:nvSpPr>
          <p:cNvPr id="5" name="TextBox 5"/>
          <p:cNvSpPr txBox="1"/>
          <p:nvPr/>
        </p:nvSpPr>
        <p:spPr>
          <a:xfrm>
            <a:off x="7584792" y="3103704"/>
            <a:ext cx="5836486" cy="602537"/>
          </a:xfrm>
          <a:prstGeom prst="rect">
            <a:avLst/>
          </a:prstGeom>
        </p:spPr>
        <p:txBody>
          <a:bodyPr wrap="square" lIns="0" tIns="0" rIns="0" bIns="0" rtlCol="0" anchor="t">
            <a:spAutoFit/>
          </a:bodyPr>
          <a:lstStyle/>
          <a:p>
            <a:pPr algn="ctr">
              <a:lnSpc>
                <a:spcPts val="5449"/>
              </a:lnSpc>
            </a:pPr>
            <a:r>
              <a:rPr lang="ro-RO" sz="2800" dirty="0">
                <a:solidFill>
                  <a:srgbClr val="000000"/>
                </a:solidFill>
                <a:latin typeface="Georgia" panose="02040502050405020303" pitchFamily="18" charset="0"/>
              </a:rPr>
              <a:t>Tipuri de modele organizaționale</a:t>
            </a:r>
            <a:endParaRPr lang="en-US" sz="2800" dirty="0">
              <a:solidFill>
                <a:srgbClr val="000000"/>
              </a:solidFill>
              <a:latin typeface="Georgia" panose="02040502050405020303" pitchFamily="18" charset="0"/>
            </a:endParaRPr>
          </a:p>
        </p:txBody>
      </p:sp>
      <p:sp>
        <p:nvSpPr>
          <p:cNvPr id="6" name="TextBox 6"/>
          <p:cNvSpPr txBox="1"/>
          <p:nvPr/>
        </p:nvSpPr>
        <p:spPr>
          <a:xfrm>
            <a:off x="7870030" y="4487631"/>
            <a:ext cx="6293686" cy="614399"/>
          </a:xfrm>
          <a:prstGeom prst="rect">
            <a:avLst/>
          </a:prstGeom>
        </p:spPr>
        <p:txBody>
          <a:bodyPr wrap="square" lIns="0" tIns="0" rIns="0" bIns="0" rtlCol="0" anchor="t">
            <a:spAutoFit/>
          </a:bodyPr>
          <a:lstStyle/>
          <a:p>
            <a:pPr>
              <a:lnSpc>
                <a:spcPts val="5449"/>
              </a:lnSpc>
            </a:pPr>
            <a:r>
              <a:rPr lang="ro-RO" sz="2800" dirty="0">
                <a:solidFill>
                  <a:srgbClr val="000000"/>
                </a:solidFill>
                <a:latin typeface="Georgia" panose="02040502050405020303" pitchFamily="18" charset="0"/>
              </a:rPr>
              <a:t>Abilitățile antreprenorilor sociali</a:t>
            </a:r>
            <a:endParaRPr lang="en-US" sz="2800" dirty="0">
              <a:solidFill>
                <a:srgbClr val="000000"/>
              </a:solidFill>
              <a:latin typeface="Georgia" panose="02040502050405020303" pitchFamily="18" charset="0"/>
            </a:endParaRPr>
          </a:p>
        </p:txBody>
      </p:sp>
      <p:sp>
        <p:nvSpPr>
          <p:cNvPr id="7" name="TextBox 7"/>
          <p:cNvSpPr txBox="1"/>
          <p:nvPr/>
        </p:nvSpPr>
        <p:spPr>
          <a:xfrm>
            <a:off x="7825785" y="5849571"/>
            <a:ext cx="8489314" cy="980846"/>
          </a:xfrm>
          <a:prstGeom prst="rect">
            <a:avLst/>
          </a:prstGeom>
        </p:spPr>
        <p:txBody>
          <a:bodyPr wrap="square" lIns="0" tIns="0" rIns="0" bIns="0" rtlCol="0" anchor="t">
            <a:spAutoFit/>
          </a:bodyPr>
          <a:lstStyle/>
          <a:p>
            <a:pPr>
              <a:lnSpc>
                <a:spcPts val="4000"/>
              </a:lnSpc>
            </a:pPr>
            <a:r>
              <a:rPr lang="ro-RO" sz="2800" dirty="0">
                <a:solidFill>
                  <a:srgbClr val="000000"/>
                </a:solidFill>
                <a:latin typeface="Georgia" panose="02040502050405020303" pitchFamily="18" charset="0"/>
              </a:rPr>
              <a:t>Rolul antreprenoriatului social în dezvoltarea regională</a:t>
            </a:r>
            <a:endParaRPr lang="en-US" sz="2800" dirty="0">
              <a:solidFill>
                <a:srgbClr val="000000"/>
              </a:solidFill>
              <a:latin typeface="Georgia" panose="02040502050405020303" pitchFamily="18" charset="0"/>
            </a:endParaRPr>
          </a:p>
        </p:txBody>
      </p:sp>
      <p:pic>
        <p:nvPicPr>
          <p:cNvPr id="9" name="Picture 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9632120">
            <a:off x="-2174154" y="-1705919"/>
            <a:ext cx="5721823" cy="5669807"/>
          </a:xfrm>
          <a:prstGeom prst="rect">
            <a:avLst/>
          </a:prstGeom>
        </p:spPr>
      </p:pic>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6603835">
            <a:off x="5295880" y="-10406627"/>
            <a:ext cx="11622266" cy="12388074"/>
          </a:xfrm>
          <a:prstGeom prst="rect">
            <a:avLst/>
          </a:prstGeom>
        </p:spPr>
      </p:pic>
      <p:pic>
        <p:nvPicPr>
          <p:cNvPr id="11" name="Picture 11"/>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0800000">
            <a:off x="15414085" y="8264626"/>
            <a:ext cx="3334026" cy="3588482"/>
          </a:xfrm>
          <a:prstGeom prst="rect">
            <a:avLst/>
          </a:prstGeom>
        </p:spPr>
      </p:pic>
      <p:pic>
        <p:nvPicPr>
          <p:cNvPr id="12" name="Picture 12"/>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0800000">
            <a:off x="2161922" y="-772267"/>
            <a:ext cx="2556197" cy="2751289"/>
          </a:xfrm>
          <a:prstGeom prst="rect">
            <a:avLst/>
          </a:prstGeom>
        </p:spPr>
      </p:pic>
      <p:pic>
        <p:nvPicPr>
          <p:cNvPr id="13" name="Picture 13"/>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9614497">
            <a:off x="17447384" y="6091404"/>
            <a:ext cx="4352147" cy="4346443"/>
          </a:xfrm>
          <a:prstGeom prst="rect">
            <a:avLst/>
          </a:prstGeom>
        </p:spPr>
      </p:pic>
      <p:pic>
        <p:nvPicPr>
          <p:cNvPr id="14" name="Picture 14"/>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3420380">
            <a:off x="5570971" y="-4349323"/>
            <a:ext cx="5810576" cy="5802961"/>
          </a:xfrm>
          <a:prstGeom prst="rect">
            <a:avLst/>
          </a:prstGeom>
        </p:spPr>
      </p:pic>
      <p:sp>
        <p:nvSpPr>
          <p:cNvPr id="16" name="TextBox 16"/>
          <p:cNvSpPr txBox="1"/>
          <p:nvPr/>
        </p:nvSpPr>
        <p:spPr>
          <a:xfrm>
            <a:off x="7008829" y="2443547"/>
            <a:ext cx="1079688" cy="643253"/>
          </a:xfrm>
          <a:prstGeom prst="rect">
            <a:avLst/>
          </a:prstGeom>
        </p:spPr>
        <p:txBody>
          <a:bodyPr lIns="0" tIns="0" rIns="0" bIns="0" rtlCol="0" anchor="t">
            <a:spAutoFit/>
          </a:bodyPr>
          <a:lstStyle/>
          <a:p>
            <a:pPr>
              <a:lnSpc>
                <a:spcPts val="5654"/>
              </a:lnSpc>
            </a:pPr>
            <a:r>
              <a:rPr lang="en-US" sz="3200" spc="-60" dirty="0">
                <a:solidFill>
                  <a:srgbClr val="000000"/>
                </a:solidFill>
                <a:latin typeface="Georgia" panose="02040502050405020303" pitchFamily="18" charset="0"/>
              </a:rPr>
              <a:t>01</a:t>
            </a:r>
          </a:p>
        </p:txBody>
      </p:sp>
      <p:sp>
        <p:nvSpPr>
          <p:cNvPr id="17" name="TextBox 17"/>
          <p:cNvSpPr txBox="1"/>
          <p:nvPr/>
        </p:nvSpPr>
        <p:spPr>
          <a:xfrm>
            <a:off x="6963109" y="3041504"/>
            <a:ext cx="1079688" cy="643253"/>
          </a:xfrm>
          <a:prstGeom prst="rect">
            <a:avLst/>
          </a:prstGeom>
        </p:spPr>
        <p:txBody>
          <a:bodyPr lIns="0" tIns="0" rIns="0" bIns="0" rtlCol="0" anchor="t">
            <a:spAutoFit/>
          </a:bodyPr>
          <a:lstStyle/>
          <a:p>
            <a:pPr>
              <a:lnSpc>
                <a:spcPts val="5654"/>
              </a:lnSpc>
            </a:pPr>
            <a:r>
              <a:rPr lang="en-US" sz="3200" spc="-60" dirty="0">
                <a:solidFill>
                  <a:srgbClr val="000000"/>
                </a:solidFill>
                <a:latin typeface="Georgia" panose="02040502050405020303" pitchFamily="18" charset="0"/>
              </a:rPr>
              <a:t>02</a:t>
            </a:r>
          </a:p>
        </p:txBody>
      </p:sp>
      <p:sp>
        <p:nvSpPr>
          <p:cNvPr id="18" name="TextBox 18"/>
          <p:cNvSpPr txBox="1"/>
          <p:nvPr/>
        </p:nvSpPr>
        <p:spPr>
          <a:xfrm>
            <a:off x="6993589" y="3720557"/>
            <a:ext cx="1079688" cy="643253"/>
          </a:xfrm>
          <a:prstGeom prst="rect">
            <a:avLst/>
          </a:prstGeom>
        </p:spPr>
        <p:txBody>
          <a:bodyPr wrap="square" lIns="0" tIns="0" rIns="0" bIns="0" rtlCol="0" anchor="t">
            <a:spAutoFit/>
          </a:bodyPr>
          <a:lstStyle/>
          <a:p>
            <a:pPr>
              <a:lnSpc>
                <a:spcPts val="5654"/>
              </a:lnSpc>
            </a:pPr>
            <a:r>
              <a:rPr lang="en-US" sz="3200" spc="-60" dirty="0">
                <a:solidFill>
                  <a:srgbClr val="000000"/>
                </a:solidFill>
                <a:latin typeface="Georgia" panose="02040502050405020303" pitchFamily="18" charset="0"/>
              </a:rPr>
              <a:t>03</a:t>
            </a:r>
          </a:p>
        </p:txBody>
      </p:sp>
      <p:sp>
        <p:nvSpPr>
          <p:cNvPr id="19" name="TextBox 19"/>
          <p:cNvSpPr txBox="1"/>
          <p:nvPr/>
        </p:nvSpPr>
        <p:spPr>
          <a:xfrm>
            <a:off x="6993589" y="4404053"/>
            <a:ext cx="1079688" cy="643253"/>
          </a:xfrm>
          <a:prstGeom prst="rect">
            <a:avLst/>
          </a:prstGeom>
        </p:spPr>
        <p:txBody>
          <a:bodyPr lIns="0" tIns="0" rIns="0" bIns="0" rtlCol="0" anchor="t">
            <a:spAutoFit/>
          </a:bodyPr>
          <a:lstStyle/>
          <a:p>
            <a:pPr>
              <a:lnSpc>
                <a:spcPts val="5654"/>
              </a:lnSpc>
            </a:pPr>
            <a:r>
              <a:rPr lang="en-US" sz="3200" spc="-60" dirty="0">
                <a:solidFill>
                  <a:srgbClr val="000000"/>
                </a:solidFill>
                <a:latin typeface="Georgia" panose="02040502050405020303" pitchFamily="18" charset="0"/>
              </a:rPr>
              <a:t>04</a:t>
            </a:r>
          </a:p>
        </p:txBody>
      </p:sp>
      <p:sp>
        <p:nvSpPr>
          <p:cNvPr id="20" name="TextBox 20"/>
          <p:cNvSpPr txBox="1"/>
          <p:nvPr/>
        </p:nvSpPr>
        <p:spPr>
          <a:xfrm>
            <a:off x="6993589" y="5011586"/>
            <a:ext cx="1079688" cy="643253"/>
          </a:xfrm>
          <a:prstGeom prst="rect">
            <a:avLst/>
          </a:prstGeom>
        </p:spPr>
        <p:txBody>
          <a:bodyPr lIns="0" tIns="0" rIns="0" bIns="0" rtlCol="0" anchor="t">
            <a:spAutoFit/>
          </a:bodyPr>
          <a:lstStyle/>
          <a:p>
            <a:pPr>
              <a:lnSpc>
                <a:spcPts val="5654"/>
              </a:lnSpc>
            </a:pPr>
            <a:r>
              <a:rPr lang="en-US" sz="3200" spc="-60" dirty="0">
                <a:solidFill>
                  <a:srgbClr val="000000"/>
                </a:solidFill>
                <a:latin typeface="Georgia" panose="02040502050405020303" pitchFamily="18" charset="0"/>
              </a:rPr>
              <a:t>05</a:t>
            </a:r>
          </a:p>
        </p:txBody>
      </p:sp>
      <p:sp>
        <p:nvSpPr>
          <p:cNvPr id="21" name="TextBox 21"/>
          <p:cNvSpPr txBox="1"/>
          <p:nvPr/>
        </p:nvSpPr>
        <p:spPr>
          <a:xfrm>
            <a:off x="7034229" y="5695451"/>
            <a:ext cx="1079688" cy="643253"/>
          </a:xfrm>
          <a:prstGeom prst="rect">
            <a:avLst/>
          </a:prstGeom>
        </p:spPr>
        <p:txBody>
          <a:bodyPr lIns="0" tIns="0" rIns="0" bIns="0" rtlCol="0" anchor="t">
            <a:spAutoFit/>
          </a:bodyPr>
          <a:lstStyle/>
          <a:p>
            <a:pPr>
              <a:lnSpc>
                <a:spcPts val="5654"/>
              </a:lnSpc>
            </a:pPr>
            <a:r>
              <a:rPr lang="en-US" sz="3200" spc="-60" dirty="0">
                <a:solidFill>
                  <a:srgbClr val="000000"/>
                </a:solidFill>
                <a:latin typeface="Georgia" panose="02040502050405020303" pitchFamily="18" charset="0"/>
              </a:rPr>
              <a:t>06</a:t>
            </a:r>
          </a:p>
        </p:txBody>
      </p:sp>
      <p:pic>
        <p:nvPicPr>
          <p:cNvPr id="22" name="Picture 22"/>
          <p:cNvPicPr>
            <a:picLocks noChangeAspect="1"/>
          </p:cNvPicPr>
          <p:nvPr/>
        </p:nvPicPr>
        <p:blipFill>
          <a:blip r:embed="rId16"/>
          <a:srcRect/>
          <a:stretch>
            <a:fillRect/>
          </a:stretch>
        </p:blipFill>
        <p:spPr>
          <a:xfrm>
            <a:off x="16418708" y="0"/>
            <a:ext cx="1869292" cy="1869292"/>
          </a:xfrm>
          <a:prstGeom prst="rect">
            <a:avLst/>
          </a:prstGeom>
        </p:spPr>
      </p:pic>
      <p:pic>
        <p:nvPicPr>
          <p:cNvPr id="23" name="Picture 23"/>
          <p:cNvPicPr>
            <a:picLocks noChangeAspect="1"/>
          </p:cNvPicPr>
          <p:nvPr/>
        </p:nvPicPr>
        <p:blipFill>
          <a:blip r:embed="rId17"/>
          <a:srcRect/>
          <a:stretch>
            <a:fillRect/>
          </a:stretch>
        </p:blipFill>
        <p:spPr>
          <a:xfrm>
            <a:off x="7870030" y="9245916"/>
            <a:ext cx="3710720" cy="779251"/>
          </a:xfrm>
          <a:prstGeom prst="rect">
            <a:avLst/>
          </a:prstGeom>
        </p:spPr>
      </p:pic>
      <p:sp>
        <p:nvSpPr>
          <p:cNvPr id="25" name="TextBox 21">
            <a:extLst>
              <a:ext uri="{FF2B5EF4-FFF2-40B4-BE49-F238E27FC236}">
                <a16:creationId xmlns:a16="http://schemas.microsoft.com/office/drawing/2014/main" id="{0788B050-4AF5-B885-B50A-785E464536B5}"/>
              </a:ext>
            </a:extLst>
          </p:cNvPr>
          <p:cNvSpPr txBox="1"/>
          <p:nvPr/>
        </p:nvSpPr>
        <p:spPr>
          <a:xfrm>
            <a:off x="7008829" y="6712773"/>
            <a:ext cx="1079688" cy="643253"/>
          </a:xfrm>
          <a:prstGeom prst="rect">
            <a:avLst/>
          </a:prstGeom>
        </p:spPr>
        <p:txBody>
          <a:bodyPr lIns="0" tIns="0" rIns="0" bIns="0" rtlCol="0" anchor="t">
            <a:spAutoFit/>
          </a:bodyPr>
          <a:lstStyle/>
          <a:p>
            <a:pPr>
              <a:lnSpc>
                <a:spcPts val="5654"/>
              </a:lnSpc>
            </a:pPr>
            <a:r>
              <a:rPr lang="en-US" sz="3200" spc="-60" dirty="0">
                <a:solidFill>
                  <a:srgbClr val="000000"/>
                </a:solidFill>
                <a:latin typeface="Georgia" panose="02040502050405020303" pitchFamily="18" charset="0"/>
              </a:rPr>
              <a:t>07</a:t>
            </a:r>
          </a:p>
        </p:txBody>
      </p:sp>
      <p:sp>
        <p:nvSpPr>
          <p:cNvPr id="26" name="TextBox 4">
            <a:extLst>
              <a:ext uri="{FF2B5EF4-FFF2-40B4-BE49-F238E27FC236}">
                <a16:creationId xmlns:a16="http://schemas.microsoft.com/office/drawing/2014/main" id="{A0734B0C-DEE2-5F7A-6983-7C55D5D95F5E}"/>
              </a:ext>
            </a:extLst>
          </p:cNvPr>
          <p:cNvSpPr txBox="1"/>
          <p:nvPr/>
        </p:nvSpPr>
        <p:spPr>
          <a:xfrm>
            <a:off x="7842011" y="6981277"/>
            <a:ext cx="8859638" cy="861774"/>
          </a:xfrm>
          <a:prstGeom prst="rect">
            <a:avLst/>
          </a:prstGeom>
        </p:spPr>
        <p:txBody>
          <a:bodyPr wrap="square" lIns="0" tIns="0" rIns="0" bIns="0" rtlCol="0" anchor="t">
            <a:spAutoFit/>
          </a:bodyPr>
          <a:lstStyle/>
          <a:p>
            <a:pPr algn="just"/>
            <a:r>
              <a:rPr lang="it-IT" sz="2800" dirty="0">
                <a:latin typeface="Georgia" panose="02040502050405020303" pitchFamily="18" charset="0"/>
                <a:cs typeface="Abhaya Libre Regular" panose="020B0604020202020204" charset="0"/>
              </a:rPr>
              <a:t>Întreprinderile sociale – catalizatori ai dezvoltării locale și regionale durabile</a:t>
            </a:r>
            <a:endParaRPr lang="en-US" sz="2800" dirty="0">
              <a:latin typeface="Georgia" panose="02040502050405020303" pitchFamily="18" charset="0"/>
              <a:cs typeface="Abhaya Libre Regular" panose="020B0604020202020204" charset="0"/>
            </a:endParaRPr>
          </a:p>
        </p:txBody>
      </p:sp>
      <p:sp>
        <p:nvSpPr>
          <p:cNvPr id="24" name="TextBox 21">
            <a:extLst>
              <a:ext uri="{FF2B5EF4-FFF2-40B4-BE49-F238E27FC236}">
                <a16:creationId xmlns:a16="http://schemas.microsoft.com/office/drawing/2014/main" id="{60B735A6-E854-1761-25EF-657BE9986F9F}"/>
              </a:ext>
            </a:extLst>
          </p:cNvPr>
          <p:cNvSpPr txBox="1"/>
          <p:nvPr/>
        </p:nvSpPr>
        <p:spPr>
          <a:xfrm>
            <a:off x="7008829" y="7844733"/>
            <a:ext cx="1079688" cy="643253"/>
          </a:xfrm>
          <a:prstGeom prst="rect">
            <a:avLst/>
          </a:prstGeom>
        </p:spPr>
        <p:txBody>
          <a:bodyPr lIns="0" tIns="0" rIns="0" bIns="0" rtlCol="0" anchor="t">
            <a:spAutoFit/>
          </a:bodyPr>
          <a:lstStyle/>
          <a:p>
            <a:pPr>
              <a:lnSpc>
                <a:spcPts val="5654"/>
              </a:lnSpc>
            </a:pPr>
            <a:r>
              <a:rPr lang="en-US" sz="3200" spc="-60" dirty="0">
                <a:solidFill>
                  <a:srgbClr val="000000"/>
                </a:solidFill>
                <a:latin typeface="Georgia" panose="02040502050405020303" pitchFamily="18" charset="0"/>
              </a:rPr>
              <a:t>0</a:t>
            </a:r>
            <a:r>
              <a:rPr lang="bg-BG" sz="3200" spc="-60" dirty="0">
                <a:solidFill>
                  <a:srgbClr val="000000"/>
                </a:solidFill>
                <a:latin typeface="Georgia" panose="02040502050405020303" pitchFamily="18" charset="0"/>
              </a:rPr>
              <a:t>8</a:t>
            </a:r>
            <a:endParaRPr lang="en-US" sz="3200" spc="-60" dirty="0">
              <a:solidFill>
                <a:srgbClr val="000000"/>
              </a:solidFill>
              <a:latin typeface="Georgia" panose="02040502050405020303" pitchFamily="18" charset="0"/>
            </a:endParaRPr>
          </a:p>
        </p:txBody>
      </p:sp>
      <p:sp>
        <p:nvSpPr>
          <p:cNvPr id="27" name="TextBox 6">
            <a:extLst>
              <a:ext uri="{FF2B5EF4-FFF2-40B4-BE49-F238E27FC236}">
                <a16:creationId xmlns:a16="http://schemas.microsoft.com/office/drawing/2014/main" id="{0C9E75AD-4A5D-779A-AA10-392916B9A69A}"/>
              </a:ext>
            </a:extLst>
          </p:cNvPr>
          <p:cNvSpPr txBox="1"/>
          <p:nvPr/>
        </p:nvSpPr>
        <p:spPr>
          <a:xfrm>
            <a:off x="7825785" y="7873070"/>
            <a:ext cx="6293686" cy="602537"/>
          </a:xfrm>
          <a:prstGeom prst="rect">
            <a:avLst/>
          </a:prstGeom>
        </p:spPr>
        <p:txBody>
          <a:bodyPr wrap="square" lIns="0" tIns="0" rIns="0" bIns="0" rtlCol="0" anchor="t">
            <a:spAutoFit/>
          </a:bodyPr>
          <a:lstStyle/>
          <a:p>
            <a:pPr>
              <a:lnSpc>
                <a:spcPts val="5449"/>
              </a:lnSpc>
            </a:pPr>
            <a:r>
              <a:rPr lang="ro-RO" sz="2800" dirty="0">
                <a:solidFill>
                  <a:srgbClr val="000000"/>
                </a:solidFill>
                <a:latin typeface="Georgia" panose="02040502050405020303" pitchFamily="18" charset="0"/>
              </a:rPr>
              <a:t>Activități practice</a:t>
            </a:r>
            <a:endParaRPr lang="en-US" sz="2800" dirty="0">
              <a:solidFill>
                <a:srgbClr val="000000"/>
              </a:solidFill>
              <a:latin typeface="Georgia" panose="02040502050405020303" pitchFamily="18" charset="0"/>
            </a:endParaRPr>
          </a:p>
        </p:txBody>
      </p:sp>
      <p:sp>
        <p:nvSpPr>
          <p:cNvPr id="28" name="TextBox 15">
            <a:extLst>
              <a:ext uri="{FF2B5EF4-FFF2-40B4-BE49-F238E27FC236}">
                <a16:creationId xmlns:a16="http://schemas.microsoft.com/office/drawing/2014/main" id="{537C1053-AB4C-B1F8-6418-1A426714744A}"/>
              </a:ext>
            </a:extLst>
          </p:cNvPr>
          <p:cNvSpPr txBox="1"/>
          <p:nvPr/>
        </p:nvSpPr>
        <p:spPr>
          <a:xfrm>
            <a:off x="2161922" y="4991693"/>
            <a:ext cx="8280738" cy="692497"/>
          </a:xfrm>
          <a:prstGeom prst="rect">
            <a:avLst/>
          </a:prstGeom>
        </p:spPr>
        <p:txBody>
          <a:bodyPr lIns="0" tIns="0" rIns="0" bIns="0" rtlCol="0" anchor="t">
            <a:spAutoFit/>
          </a:bodyPr>
          <a:lstStyle/>
          <a:p>
            <a:pPr>
              <a:lnSpc>
                <a:spcPts val="5449"/>
              </a:lnSpc>
            </a:pPr>
            <a:r>
              <a:rPr lang="ro-RO" sz="5400" b="1" dirty="0">
                <a:solidFill>
                  <a:srgbClr val="000000"/>
                </a:solidFill>
                <a:latin typeface="Georgia" panose="02040502050405020303" pitchFamily="18" charset="0"/>
              </a:rPr>
              <a:t>Cuprins</a:t>
            </a:r>
            <a:endParaRPr lang="en-US" sz="5400" b="1" dirty="0">
              <a:solidFill>
                <a:srgbClr val="000000"/>
              </a:solidFill>
              <a:latin typeface="Georgia" panose="02040502050405020303" pitchFamily="18"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1616936" y="1524646"/>
            <a:ext cx="14613664" cy="1170257"/>
          </a:xfrm>
          <a:prstGeom prst="rect">
            <a:avLst/>
          </a:prstGeom>
        </p:spPr>
        <p:txBody>
          <a:bodyPr wrap="square" lIns="0" tIns="0" rIns="0" bIns="0" rtlCol="0" anchor="t">
            <a:spAutoFit/>
          </a:bodyPr>
          <a:lstStyle/>
          <a:p>
            <a:pPr algn="ctr">
              <a:lnSpc>
                <a:spcPts val="4534"/>
              </a:lnSpc>
            </a:pPr>
            <a:r>
              <a:rPr lang="ro-RO" sz="5400" b="1" spc="-48" dirty="0">
                <a:solidFill>
                  <a:srgbClr val="000000"/>
                </a:solidFill>
                <a:latin typeface="Georgia" panose="02040502050405020303" pitchFamily="18" charset="0"/>
              </a:rPr>
              <a:t>1. Ce reprezintă antreprenoriatul social și antreprenorul social?</a:t>
            </a:r>
            <a:endParaRPr lang="en-US" sz="5400" b="1" spc="-48" dirty="0">
              <a:solidFill>
                <a:srgbClr val="000000"/>
              </a:solidFill>
              <a:latin typeface="Georgia" panose="02040502050405020303" pitchFamily="18" charset="0"/>
            </a:endParaRPr>
          </a:p>
        </p:txBody>
      </p:sp>
      <p:sp>
        <p:nvSpPr>
          <p:cNvPr id="5" name="TextBox 5"/>
          <p:cNvSpPr txBox="1"/>
          <p:nvPr/>
        </p:nvSpPr>
        <p:spPr>
          <a:xfrm>
            <a:off x="1667013" y="3893051"/>
            <a:ext cx="7476987" cy="2590261"/>
          </a:xfrm>
          <a:prstGeom prst="rect">
            <a:avLst/>
          </a:prstGeom>
        </p:spPr>
        <p:txBody>
          <a:bodyPr wrap="square" lIns="0" tIns="0" rIns="0" bIns="0" rtlCol="0" anchor="t">
            <a:spAutoFit/>
          </a:bodyPr>
          <a:lstStyle/>
          <a:p>
            <a:pPr algn="just">
              <a:lnSpc>
                <a:spcPts val="3359"/>
              </a:lnSpc>
            </a:pPr>
            <a:r>
              <a:rPr lang="ro-RO" sz="2800" spc="-36" dirty="0">
                <a:latin typeface="Georgia" panose="02040502050405020303" pitchFamily="18" charset="0"/>
              </a:rPr>
              <a:t>Antreprenoriatul social reprezintă o tendință din ce în ce mai populară, ce combină ingeniozitatea specifică afacerilor cu misiunea socială. Este un model de afaceri ce ar drept scop producerea unei schimbări, prin abordarea unor probleme sociale, culturale sau de mediu. </a:t>
            </a:r>
            <a:endParaRPr lang="en-US" sz="2800" spc="-36" dirty="0">
              <a:latin typeface="Georgia" panose="02040502050405020303" pitchFamily="18" charset="0"/>
            </a:endParaRPr>
          </a:p>
        </p:txBody>
      </p:sp>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96164">
            <a:off x="-4782433" y="7411957"/>
            <a:ext cx="11622266" cy="12388074"/>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36636">
            <a:off x="0" y="-2006961"/>
            <a:ext cx="3334026" cy="3588482"/>
          </a:xfrm>
          <a:prstGeom prst="rect">
            <a:avLst/>
          </a:prstGeom>
        </p:spPr>
      </p:pic>
      <p:pic>
        <p:nvPicPr>
          <p:cNvPr id="9" name="Picture 9"/>
          <p:cNvPicPr>
            <a:picLocks noChangeAspect="1"/>
          </p:cNvPicPr>
          <p:nvPr/>
        </p:nvPicPr>
        <p:blipFill>
          <a:blip r:embed="rId6"/>
          <a:srcRect/>
          <a:stretch>
            <a:fillRect/>
          </a:stretch>
        </p:blipFill>
        <p:spPr>
          <a:xfrm>
            <a:off x="16418708" y="0"/>
            <a:ext cx="1869292" cy="1869292"/>
          </a:xfrm>
          <a:prstGeom prst="rect">
            <a:avLst/>
          </a:prstGeom>
        </p:spPr>
      </p:pic>
      <p:pic>
        <p:nvPicPr>
          <p:cNvPr id="10" name="Picture 10"/>
          <p:cNvPicPr>
            <a:picLocks noChangeAspect="1"/>
          </p:cNvPicPr>
          <p:nvPr/>
        </p:nvPicPr>
        <p:blipFill>
          <a:blip r:embed="rId7"/>
          <a:srcRect/>
          <a:stretch>
            <a:fillRect/>
          </a:stretch>
        </p:blipFill>
        <p:spPr>
          <a:xfrm>
            <a:off x="7870030" y="9245916"/>
            <a:ext cx="3710720" cy="779251"/>
          </a:xfrm>
          <a:prstGeom prst="rect">
            <a:avLst/>
          </a:prstGeom>
        </p:spPr>
      </p:pic>
      <p:pic>
        <p:nvPicPr>
          <p:cNvPr id="11" name="Picture 10">
            <a:extLst>
              <a:ext uri="{FF2B5EF4-FFF2-40B4-BE49-F238E27FC236}">
                <a16:creationId xmlns:a16="http://schemas.microsoft.com/office/drawing/2014/main" id="{17C27933-A2CD-24A0-8FD3-AD7CCDA785E5}"/>
              </a:ext>
            </a:extLst>
          </p:cNvPr>
          <p:cNvPicPr>
            <a:picLocks noChangeAspect="1"/>
          </p:cNvPicPr>
          <p:nvPr/>
        </p:nvPicPr>
        <p:blipFill>
          <a:blip r:embed="rId8"/>
          <a:stretch>
            <a:fillRect/>
          </a:stretch>
        </p:blipFill>
        <p:spPr>
          <a:xfrm>
            <a:off x="9611304" y="2850282"/>
            <a:ext cx="8283558" cy="5326943"/>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pic>
        <p:nvPicPr>
          <p:cNvPr id="16" name="Picture 1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96164">
            <a:off x="-5752844" y="7599699"/>
            <a:ext cx="11622266" cy="12388074"/>
          </a:xfrm>
          <a:prstGeom prst="rect">
            <a:avLst/>
          </a:prstGeom>
        </p:spPr>
      </p:pic>
      <p:pic>
        <p:nvPicPr>
          <p:cNvPr id="17" name="Picture 1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36636">
            <a:off x="0" y="-2006961"/>
            <a:ext cx="3334026" cy="3588482"/>
          </a:xfrm>
          <a:prstGeom prst="rect">
            <a:avLst/>
          </a:prstGeom>
        </p:spPr>
      </p:pic>
      <p:pic>
        <p:nvPicPr>
          <p:cNvPr id="19" name="Picture 19"/>
          <p:cNvPicPr>
            <a:picLocks noChangeAspect="1"/>
          </p:cNvPicPr>
          <p:nvPr/>
        </p:nvPicPr>
        <p:blipFill>
          <a:blip r:embed="rId6"/>
          <a:srcRect/>
          <a:stretch>
            <a:fillRect/>
          </a:stretch>
        </p:blipFill>
        <p:spPr>
          <a:xfrm>
            <a:off x="16418708" y="0"/>
            <a:ext cx="1869292" cy="1869292"/>
          </a:xfrm>
          <a:prstGeom prst="rect">
            <a:avLst/>
          </a:prstGeom>
        </p:spPr>
      </p:pic>
      <p:pic>
        <p:nvPicPr>
          <p:cNvPr id="20" name="Picture 20"/>
          <p:cNvPicPr>
            <a:picLocks noChangeAspect="1"/>
          </p:cNvPicPr>
          <p:nvPr/>
        </p:nvPicPr>
        <p:blipFill>
          <a:blip r:embed="rId7"/>
          <a:srcRect/>
          <a:stretch>
            <a:fillRect/>
          </a:stretch>
        </p:blipFill>
        <p:spPr>
          <a:xfrm>
            <a:off x="7870030" y="9245916"/>
            <a:ext cx="3710720" cy="779251"/>
          </a:xfrm>
          <a:prstGeom prst="rect">
            <a:avLst/>
          </a:prstGeom>
        </p:spPr>
      </p:pic>
      <p:pic>
        <p:nvPicPr>
          <p:cNvPr id="28" name="Graphic 27">
            <a:extLst>
              <a:ext uri="{FF2B5EF4-FFF2-40B4-BE49-F238E27FC236}">
                <a16:creationId xmlns:a16="http://schemas.microsoft.com/office/drawing/2014/main" id="{A2A69EB4-4414-6ECB-B354-46BF1ED5226E}"/>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4800600" y="7120941"/>
            <a:ext cx="1797516" cy="1866827"/>
          </a:xfrm>
          <a:prstGeom prst="rect">
            <a:avLst/>
          </a:prstGeom>
        </p:spPr>
      </p:pic>
      <p:sp>
        <p:nvSpPr>
          <p:cNvPr id="3" name="TextBox 8">
            <a:extLst>
              <a:ext uri="{FF2B5EF4-FFF2-40B4-BE49-F238E27FC236}">
                <a16:creationId xmlns:a16="http://schemas.microsoft.com/office/drawing/2014/main" id="{1D4F8173-CCDB-9E55-29D8-DCF53561E4D6}"/>
              </a:ext>
            </a:extLst>
          </p:cNvPr>
          <p:cNvSpPr txBox="1"/>
          <p:nvPr/>
        </p:nvSpPr>
        <p:spPr>
          <a:xfrm>
            <a:off x="1667013" y="3374812"/>
            <a:ext cx="7859587" cy="3462294"/>
          </a:xfrm>
          <a:prstGeom prst="rect">
            <a:avLst/>
          </a:prstGeom>
        </p:spPr>
        <p:txBody>
          <a:bodyPr wrap="square" lIns="0" tIns="0" rIns="0" bIns="0" rtlCol="0" anchor="t">
            <a:spAutoFit/>
          </a:bodyPr>
          <a:lstStyle/>
          <a:p>
            <a:pPr algn="just">
              <a:lnSpc>
                <a:spcPts val="3359"/>
              </a:lnSpc>
            </a:pPr>
            <a:r>
              <a:rPr lang="ro-RO" sz="2800" spc="-36" dirty="0">
                <a:latin typeface="Georgia" panose="02040502050405020303" pitchFamily="18" charset="0"/>
              </a:rPr>
              <a:t>Antreprenoriatul social este procesul prin care diverși actori (denumiți antreprenori sociali) creează și dezvoltă organizații care pot fi întreprinderi sociale sau alt tip de entități. </a:t>
            </a:r>
          </a:p>
          <a:p>
            <a:pPr algn="just">
              <a:lnSpc>
                <a:spcPts val="3359"/>
              </a:lnSpc>
            </a:pPr>
            <a:endParaRPr lang="ro-RO" sz="2800" spc="-36" dirty="0">
              <a:latin typeface="Georgia" panose="02040502050405020303" pitchFamily="18" charset="0"/>
            </a:endParaRPr>
          </a:p>
          <a:p>
            <a:pPr algn="just">
              <a:lnSpc>
                <a:spcPts val="3359"/>
              </a:lnSpc>
            </a:pPr>
            <a:r>
              <a:rPr lang="ro-RO" sz="2800" spc="-36" dirty="0">
                <a:latin typeface="Georgia" panose="02040502050405020303" pitchFamily="18" charset="0"/>
              </a:rPr>
              <a:t>Conceput de antreprenoriat social poate fi aplicat unei palete extinse de organizații de diferite dimensiuni, cu viziuni, scopuri și obiective diverse. </a:t>
            </a:r>
            <a:endParaRPr lang="en-US" sz="2800" spc="-36" dirty="0">
              <a:solidFill>
                <a:srgbClr val="000000"/>
              </a:solidFill>
              <a:latin typeface="Georgia" panose="02040502050405020303" pitchFamily="18" charset="0"/>
            </a:endParaRPr>
          </a:p>
        </p:txBody>
      </p:sp>
      <p:sp>
        <p:nvSpPr>
          <p:cNvPr id="2" name="TextBox 17">
            <a:extLst>
              <a:ext uri="{FF2B5EF4-FFF2-40B4-BE49-F238E27FC236}">
                <a16:creationId xmlns:a16="http://schemas.microsoft.com/office/drawing/2014/main" id="{50A26840-87CC-155A-CD87-EE42703704E3}"/>
              </a:ext>
            </a:extLst>
          </p:cNvPr>
          <p:cNvSpPr txBox="1"/>
          <p:nvPr/>
        </p:nvSpPr>
        <p:spPr>
          <a:xfrm>
            <a:off x="10723735" y="8643438"/>
            <a:ext cx="7965729" cy="282129"/>
          </a:xfrm>
          <a:prstGeom prst="rect">
            <a:avLst/>
          </a:prstGeom>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ts val="2240"/>
              </a:lnSpc>
            </a:pPr>
            <a:endParaRPr lang="en-US" sz="1600" spc="-24" dirty="0">
              <a:solidFill>
                <a:srgbClr val="000000"/>
              </a:solidFill>
              <a:latin typeface="Abhaya Libre Regular"/>
            </a:endParaRPr>
          </a:p>
        </p:txBody>
      </p:sp>
      <p:pic>
        <p:nvPicPr>
          <p:cNvPr id="5" name="Picture 4">
            <a:extLst>
              <a:ext uri="{FF2B5EF4-FFF2-40B4-BE49-F238E27FC236}">
                <a16:creationId xmlns:a16="http://schemas.microsoft.com/office/drawing/2014/main" id="{F350F370-6DA3-B23E-48C4-3C27D7C6F30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070240" y="3179086"/>
            <a:ext cx="7066252" cy="4189675"/>
          </a:xfrm>
          <a:prstGeom prst="rect">
            <a:avLst/>
          </a:prstGeom>
        </p:spPr>
      </p:pic>
      <p:sp>
        <p:nvSpPr>
          <p:cNvPr id="4" name="TextBox 4">
            <a:extLst>
              <a:ext uri="{FF2B5EF4-FFF2-40B4-BE49-F238E27FC236}">
                <a16:creationId xmlns:a16="http://schemas.microsoft.com/office/drawing/2014/main" id="{30B9F869-B476-475E-B6F3-89B8D5EE9055}"/>
              </a:ext>
            </a:extLst>
          </p:cNvPr>
          <p:cNvSpPr txBox="1"/>
          <p:nvPr/>
        </p:nvSpPr>
        <p:spPr>
          <a:xfrm>
            <a:off x="1616936" y="1524646"/>
            <a:ext cx="14613664" cy="1170257"/>
          </a:xfrm>
          <a:prstGeom prst="rect">
            <a:avLst/>
          </a:prstGeom>
        </p:spPr>
        <p:txBody>
          <a:bodyPr wrap="square" lIns="0" tIns="0" rIns="0" bIns="0" rtlCol="0" anchor="t">
            <a:spAutoFit/>
          </a:bodyPr>
          <a:lstStyle/>
          <a:p>
            <a:pPr algn="ctr">
              <a:lnSpc>
                <a:spcPts val="4534"/>
              </a:lnSpc>
            </a:pPr>
            <a:r>
              <a:rPr lang="ro-RO" sz="5400" b="1" spc="-48" dirty="0">
                <a:solidFill>
                  <a:srgbClr val="000000"/>
                </a:solidFill>
                <a:latin typeface="Georgia" panose="02040502050405020303" pitchFamily="18" charset="0"/>
              </a:rPr>
              <a:t>1. Ce reprezintă antreprenoriatul social și antreprenorul social?</a:t>
            </a:r>
            <a:endParaRPr lang="en-US" sz="5400" b="1" spc="-48" dirty="0">
              <a:solidFill>
                <a:srgbClr val="000000"/>
              </a:solidFill>
              <a:latin typeface="Georgia" panose="02040502050405020303" pitchFamily="18"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pic>
        <p:nvPicPr>
          <p:cNvPr id="16" name="Picture 1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96164">
            <a:off x="-5752844" y="7599699"/>
            <a:ext cx="11622266" cy="12388074"/>
          </a:xfrm>
          <a:prstGeom prst="rect">
            <a:avLst/>
          </a:prstGeom>
        </p:spPr>
      </p:pic>
      <p:pic>
        <p:nvPicPr>
          <p:cNvPr id="17" name="Picture 1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36636">
            <a:off x="0" y="-2006961"/>
            <a:ext cx="3334026" cy="3588482"/>
          </a:xfrm>
          <a:prstGeom prst="rect">
            <a:avLst/>
          </a:prstGeom>
        </p:spPr>
      </p:pic>
      <p:pic>
        <p:nvPicPr>
          <p:cNvPr id="19" name="Picture 19"/>
          <p:cNvPicPr>
            <a:picLocks noChangeAspect="1"/>
          </p:cNvPicPr>
          <p:nvPr/>
        </p:nvPicPr>
        <p:blipFill>
          <a:blip r:embed="rId6"/>
          <a:srcRect/>
          <a:stretch>
            <a:fillRect/>
          </a:stretch>
        </p:blipFill>
        <p:spPr>
          <a:xfrm>
            <a:off x="16418708" y="0"/>
            <a:ext cx="1869292" cy="1869292"/>
          </a:xfrm>
          <a:prstGeom prst="rect">
            <a:avLst/>
          </a:prstGeom>
        </p:spPr>
      </p:pic>
      <p:pic>
        <p:nvPicPr>
          <p:cNvPr id="20" name="Picture 20"/>
          <p:cNvPicPr>
            <a:picLocks noChangeAspect="1"/>
          </p:cNvPicPr>
          <p:nvPr/>
        </p:nvPicPr>
        <p:blipFill>
          <a:blip r:embed="rId7"/>
          <a:srcRect/>
          <a:stretch>
            <a:fillRect/>
          </a:stretch>
        </p:blipFill>
        <p:spPr>
          <a:xfrm>
            <a:off x="7870030" y="9245916"/>
            <a:ext cx="3710720" cy="779251"/>
          </a:xfrm>
          <a:prstGeom prst="rect">
            <a:avLst/>
          </a:prstGeom>
        </p:spPr>
      </p:pic>
      <p:sp>
        <p:nvSpPr>
          <p:cNvPr id="3" name="TextBox 8">
            <a:extLst>
              <a:ext uri="{FF2B5EF4-FFF2-40B4-BE49-F238E27FC236}">
                <a16:creationId xmlns:a16="http://schemas.microsoft.com/office/drawing/2014/main" id="{1D4F8173-CCDB-9E55-29D8-DCF53561E4D6}"/>
              </a:ext>
            </a:extLst>
          </p:cNvPr>
          <p:cNvSpPr txBox="1"/>
          <p:nvPr/>
        </p:nvSpPr>
        <p:spPr>
          <a:xfrm>
            <a:off x="8534400" y="2942376"/>
            <a:ext cx="8588609" cy="5630452"/>
          </a:xfrm>
          <a:prstGeom prst="rect">
            <a:avLst/>
          </a:prstGeom>
        </p:spPr>
        <p:txBody>
          <a:bodyPr wrap="square" lIns="0" tIns="0" rIns="0" bIns="0" rtlCol="0" anchor="t">
            <a:spAutoFit/>
          </a:bodyPr>
          <a:lstStyle/>
          <a:p>
            <a:pPr algn="ctr">
              <a:lnSpc>
                <a:spcPts val="3359"/>
              </a:lnSpc>
            </a:pPr>
            <a:r>
              <a:rPr lang="ro-RO" sz="2400" b="1" spc="-36" dirty="0">
                <a:latin typeface="Georgia" panose="02040502050405020303" pitchFamily="18" charset="0"/>
              </a:rPr>
              <a:t>Dar ce este antreprenorul social?</a:t>
            </a:r>
            <a:endParaRPr lang="en-US" sz="2400" b="1" spc="-36" dirty="0">
              <a:latin typeface="Georgia" panose="02040502050405020303" pitchFamily="18" charset="0"/>
            </a:endParaRPr>
          </a:p>
          <a:p>
            <a:pPr algn="ctr">
              <a:lnSpc>
                <a:spcPts val="3359"/>
              </a:lnSpc>
            </a:pPr>
            <a:endParaRPr lang="en-US" sz="2400" b="1" spc="-36" dirty="0">
              <a:solidFill>
                <a:srgbClr val="FF0000"/>
              </a:solidFill>
              <a:latin typeface="Georgia" panose="02040502050405020303" pitchFamily="18" charset="0"/>
            </a:endParaRPr>
          </a:p>
          <a:p>
            <a:pPr algn="just">
              <a:lnSpc>
                <a:spcPts val="3359"/>
              </a:lnSpc>
            </a:pPr>
            <a:r>
              <a:rPr lang="en-US" sz="2400" spc="-36" dirty="0">
                <a:solidFill>
                  <a:srgbClr val="000000"/>
                </a:solidFill>
                <a:latin typeface="Georgia" panose="02040502050405020303" pitchFamily="18" charset="0"/>
              </a:rPr>
              <a:t> </a:t>
            </a:r>
            <a:r>
              <a:rPr lang="ro-RO" sz="2400" spc="-36" dirty="0">
                <a:solidFill>
                  <a:srgbClr val="000000"/>
                </a:solidFill>
                <a:latin typeface="Georgia" panose="02040502050405020303" pitchFamily="18" charset="0"/>
              </a:rPr>
              <a:t>Un antreprenor social este o persoană care vizează noi aplicații ce au potențialul de a rezolva probleme comunitare. Acesta este dispus să își asume riscul și efortul de a crea schimbări pozitive în societate prin inițiativa sa. </a:t>
            </a:r>
          </a:p>
          <a:p>
            <a:pPr algn="just">
              <a:lnSpc>
                <a:spcPts val="3359"/>
              </a:lnSpc>
            </a:pPr>
            <a:r>
              <a:rPr lang="ro-RO" sz="2400" spc="-36" dirty="0">
                <a:solidFill>
                  <a:srgbClr val="000000"/>
                </a:solidFill>
                <a:latin typeface="Georgia" panose="02040502050405020303" pitchFamily="18" charset="0"/>
              </a:rPr>
              <a:t>Antreprenorii social cred adesea că demersurilor lor reprezintă o modalitate de a se conecta la scopul lor existențial, de a-i ajuta pe ceilalți să și-l găsească pe al lor și de a produce un impact în lume (toate acestea în timp ce își câștigă existența). </a:t>
            </a:r>
          </a:p>
          <a:p>
            <a:pPr algn="just">
              <a:lnSpc>
                <a:spcPts val="3359"/>
              </a:lnSpc>
            </a:pPr>
            <a:r>
              <a:rPr lang="ro-RO" sz="2400" spc="-36" dirty="0">
                <a:solidFill>
                  <a:srgbClr val="000000"/>
                </a:solidFill>
                <a:latin typeface="Georgia" panose="02040502050405020303" pitchFamily="18" charset="0"/>
              </a:rPr>
              <a:t>Utilizarea la scară largă a practicilor etice, precum investițiile de impact, consumul responsabil și programele de responsabilitate socială corporativă, facilitează succesul antreprenorilor sociali. </a:t>
            </a:r>
            <a:endParaRPr lang="en-US" sz="2400" spc="-36" dirty="0">
              <a:solidFill>
                <a:srgbClr val="000000"/>
              </a:solidFill>
              <a:latin typeface="Georgia" panose="02040502050405020303" pitchFamily="18" charset="0"/>
            </a:endParaRPr>
          </a:p>
        </p:txBody>
      </p:sp>
      <p:sp>
        <p:nvSpPr>
          <p:cNvPr id="2" name="TextBox 17">
            <a:extLst>
              <a:ext uri="{FF2B5EF4-FFF2-40B4-BE49-F238E27FC236}">
                <a16:creationId xmlns:a16="http://schemas.microsoft.com/office/drawing/2014/main" id="{50A26840-87CC-155A-CD87-EE42703704E3}"/>
              </a:ext>
            </a:extLst>
          </p:cNvPr>
          <p:cNvSpPr txBox="1"/>
          <p:nvPr/>
        </p:nvSpPr>
        <p:spPr>
          <a:xfrm>
            <a:off x="10723735" y="8643438"/>
            <a:ext cx="7965729" cy="282129"/>
          </a:xfrm>
          <a:prstGeom prst="rect">
            <a:avLst/>
          </a:prstGeom>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ts val="2240"/>
              </a:lnSpc>
            </a:pPr>
            <a:endParaRPr lang="en-US" sz="1600" spc="-24" dirty="0">
              <a:solidFill>
                <a:srgbClr val="000000"/>
              </a:solidFill>
              <a:latin typeface="Abhaya Libre Regular"/>
            </a:endParaRPr>
          </a:p>
        </p:txBody>
      </p:sp>
      <p:pic>
        <p:nvPicPr>
          <p:cNvPr id="6" name="Picture 5">
            <a:extLst>
              <a:ext uri="{FF2B5EF4-FFF2-40B4-BE49-F238E27FC236}">
                <a16:creationId xmlns:a16="http://schemas.microsoft.com/office/drawing/2014/main" id="{0D0D65CD-9BBC-BCCE-3B4B-F66A6B71495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0973" y="3699804"/>
            <a:ext cx="7279455" cy="4873024"/>
          </a:xfrm>
          <a:prstGeom prst="rect">
            <a:avLst/>
          </a:prstGeom>
        </p:spPr>
      </p:pic>
      <p:sp>
        <p:nvSpPr>
          <p:cNvPr id="4" name="TextBox 4">
            <a:extLst>
              <a:ext uri="{FF2B5EF4-FFF2-40B4-BE49-F238E27FC236}">
                <a16:creationId xmlns:a16="http://schemas.microsoft.com/office/drawing/2014/main" id="{1B631402-68AC-600D-D3F9-F8FBA0ADE59B}"/>
              </a:ext>
            </a:extLst>
          </p:cNvPr>
          <p:cNvSpPr txBox="1"/>
          <p:nvPr/>
        </p:nvSpPr>
        <p:spPr>
          <a:xfrm>
            <a:off x="1616936" y="1524646"/>
            <a:ext cx="14613664" cy="1170257"/>
          </a:xfrm>
          <a:prstGeom prst="rect">
            <a:avLst/>
          </a:prstGeom>
        </p:spPr>
        <p:txBody>
          <a:bodyPr wrap="square" lIns="0" tIns="0" rIns="0" bIns="0" rtlCol="0" anchor="t">
            <a:spAutoFit/>
          </a:bodyPr>
          <a:lstStyle/>
          <a:p>
            <a:pPr algn="ctr">
              <a:lnSpc>
                <a:spcPts val="4534"/>
              </a:lnSpc>
            </a:pPr>
            <a:r>
              <a:rPr lang="ro-RO" sz="5400" b="1" spc="-48" dirty="0">
                <a:solidFill>
                  <a:srgbClr val="000000"/>
                </a:solidFill>
                <a:latin typeface="Georgia" panose="02040502050405020303" pitchFamily="18" charset="0"/>
              </a:rPr>
              <a:t>1. Ce reprezintă antreprenoriatul social și antreprenorul social?</a:t>
            </a:r>
            <a:endParaRPr lang="en-US" sz="5400" b="1" spc="-48" dirty="0">
              <a:solidFill>
                <a:srgbClr val="000000"/>
              </a:solidFill>
              <a:latin typeface="Georgia" panose="02040502050405020303" pitchFamily="18" charset="0"/>
            </a:endParaRPr>
          </a:p>
        </p:txBody>
      </p:sp>
    </p:spTree>
    <p:extLst>
      <p:ext uri="{BB962C8B-B14F-4D97-AF65-F5344CB8AC3E}">
        <p14:creationId xmlns:p14="http://schemas.microsoft.com/office/powerpoint/2010/main" val="2631822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pic>
        <p:nvPicPr>
          <p:cNvPr id="16" name="Picture 1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4196164">
            <a:off x="-5752844" y="7599699"/>
            <a:ext cx="11622266" cy="12388074"/>
          </a:xfrm>
          <a:prstGeom prst="rect">
            <a:avLst/>
          </a:prstGeom>
        </p:spPr>
      </p:pic>
      <p:pic>
        <p:nvPicPr>
          <p:cNvPr id="17" name="Picture 1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836636">
            <a:off x="0" y="-2006961"/>
            <a:ext cx="3334026" cy="3588482"/>
          </a:xfrm>
          <a:prstGeom prst="rect">
            <a:avLst/>
          </a:prstGeom>
        </p:spPr>
      </p:pic>
      <p:pic>
        <p:nvPicPr>
          <p:cNvPr id="19" name="Picture 19"/>
          <p:cNvPicPr>
            <a:picLocks noChangeAspect="1"/>
          </p:cNvPicPr>
          <p:nvPr/>
        </p:nvPicPr>
        <p:blipFill>
          <a:blip r:embed="rId7"/>
          <a:srcRect/>
          <a:stretch>
            <a:fillRect/>
          </a:stretch>
        </p:blipFill>
        <p:spPr>
          <a:xfrm>
            <a:off x="16418708" y="0"/>
            <a:ext cx="1869292" cy="1869292"/>
          </a:xfrm>
          <a:prstGeom prst="rect">
            <a:avLst/>
          </a:prstGeom>
        </p:spPr>
      </p:pic>
      <p:pic>
        <p:nvPicPr>
          <p:cNvPr id="20" name="Picture 20"/>
          <p:cNvPicPr>
            <a:picLocks noChangeAspect="1"/>
          </p:cNvPicPr>
          <p:nvPr/>
        </p:nvPicPr>
        <p:blipFill>
          <a:blip r:embed="rId8"/>
          <a:srcRect/>
          <a:stretch>
            <a:fillRect/>
          </a:stretch>
        </p:blipFill>
        <p:spPr>
          <a:xfrm>
            <a:off x="7870030" y="9245916"/>
            <a:ext cx="3710720" cy="779251"/>
          </a:xfrm>
          <a:prstGeom prst="rect">
            <a:avLst/>
          </a:prstGeom>
        </p:spPr>
      </p:pic>
      <p:pic>
        <p:nvPicPr>
          <p:cNvPr id="27" name="Online Media 26" title="What is social entrepreneurship?">
            <a:hlinkClick r:id="" action="ppaction://media"/>
            <a:extLst>
              <a:ext uri="{FF2B5EF4-FFF2-40B4-BE49-F238E27FC236}">
                <a16:creationId xmlns:a16="http://schemas.microsoft.com/office/drawing/2014/main" id="{5E8A3267-A890-1B9D-F0E3-5E80F7F2A58F}"/>
              </a:ext>
            </a:extLst>
          </p:cNvPr>
          <p:cNvPicPr>
            <a:picLocks noRot="1" noChangeAspect="1"/>
          </p:cNvPicPr>
          <p:nvPr>
            <a:videoFile r:link="rId1"/>
          </p:nvPr>
        </p:nvPicPr>
        <p:blipFill>
          <a:blip r:embed="rId9"/>
          <a:stretch>
            <a:fillRect/>
          </a:stretch>
        </p:blipFill>
        <p:spPr>
          <a:xfrm>
            <a:off x="10139754" y="3023265"/>
            <a:ext cx="7213600" cy="5410200"/>
          </a:xfrm>
          <a:prstGeom prst="rect">
            <a:avLst/>
          </a:prstGeom>
        </p:spPr>
      </p:pic>
      <p:pic>
        <p:nvPicPr>
          <p:cNvPr id="28" name="Graphic 27">
            <a:extLst>
              <a:ext uri="{FF2B5EF4-FFF2-40B4-BE49-F238E27FC236}">
                <a16:creationId xmlns:a16="http://schemas.microsoft.com/office/drawing/2014/main" id="{A2A69EB4-4414-6ECB-B354-46BF1ED5226E}"/>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225187" y="4596596"/>
            <a:ext cx="1797516" cy="1866827"/>
          </a:xfrm>
          <a:prstGeom prst="rect">
            <a:avLst/>
          </a:prstGeom>
        </p:spPr>
      </p:pic>
      <p:sp>
        <p:nvSpPr>
          <p:cNvPr id="3" name="TextBox 8">
            <a:extLst>
              <a:ext uri="{FF2B5EF4-FFF2-40B4-BE49-F238E27FC236}">
                <a16:creationId xmlns:a16="http://schemas.microsoft.com/office/drawing/2014/main" id="{1D4F8173-CCDB-9E55-29D8-DCF53561E4D6}"/>
              </a:ext>
            </a:extLst>
          </p:cNvPr>
          <p:cNvSpPr txBox="1"/>
          <p:nvPr/>
        </p:nvSpPr>
        <p:spPr>
          <a:xfrm>
            <a:off x="3345056" y="4289833"/>
            <a:ext cx="5573587" cy="3026278"/>
          </a:xfrm>
          <a:prstGeom prst="rect">
            <a:avLst/>
          </a:prstGeom>
        </p:spPr>
        <p:txBody>
          <a:bodyPr wrap="square" lIns="0" tIns="0" rIns="0" bIns="0" rtlCol="0" anchor="t">
            <a:spAutoFit/>
          </a:bodyPr>
          <a:lstStyle/>
          <a:p>
            <a:pPr algn="just">
              <a:lnSpc>
                <a:spcPts val="3359"/>
              </a:lnSpc>
            </a:pPr>
            <a:r>
              <a:rPr lang="en-US" sz="2800" spc="-36" dirty="0">
                <a:solidFill>
                  <a:srgbClr val="000000"/>
                </a:solidFill>
                <a:latin typeface="Georgia" panose="02040502050405020303" pitchFamily="18" charset="0"/>
              </a:rPr>
              <a:t> </a:t>
            </a:r>
            <a:endParaRPr lang="bg-BG" sz="2800" spc="-36" dirty="0">
              <a:solidFill>
                <a:srgbClr val="000000"/>
              </a:solidFill>
              <a:latin typeface="Georgia" panose="02040502050405020303" pitchFamily="18" charset="0"/>
            </a:endParaRPr>
          </a:p>
          <a:p>
            <a:pPr algn="just">
              <a:lnSpc>
                <a:spcPts val="3359"/>
              </a:lnSpc>
            </a:pPr>
            <a:r>
              <a:rPr lang="ro-RO" sz="2800" spc="-36" dirty="0">
                <a:latin typeface="Georgia" panose="02040502050405020303" pitchFamily="18" charset="0"/>
              </a:rPr>
              <a:t>Urmăriți videoclipul alăturat și aflați mai multe informații despre antreprenoriatul social și despre antreprenorii sociali. </a:t>
            </a:r>
            <a:endParaRPr lang="bg-BG" sz="2800" spc="-36" dirty="0">
              <a:solidFill>
                <a:srgbClr val="000000"/>
              </a:solidFill>
              <a:latin typeface="Georgia" panose="02040502050405020303" pitchFamily="18" charset="0"/>
            </a:endParaRPr>
          </a:p>
          <a:p>
            <a:pPr algn="just">
              <a:lnSpc>
                <a:spcPts val="3359"/>
              </a:lnSpc>
            </a:pPr>
            <a:endParaRPr lang="en-US" sz="2800" spc="-36" dirty="0">
              <a:solidFill>
                <a:srgbClr val="000000"/>
              </a:solidFill>
              <a:latin typeface="Georgia" panose="02040502050405020303" pitchFamily="18" charset="0"/>
            </a:endParaRPr>
          </a:p>
          <a:p>
            <a:pPr algn="just">
              <a:lnSpc>
                <a:spcPts val="3359"/>
              </a:lnSpc>
            </a:pPr>
            <a:endParaRPr lang="en-US" sz="2800" spc="-36" dirty="0">
              <a:solidFill>
                <a:srgbClr val="000000"/>
              </a:solidFill>
              <a:latin typeface="Georgia" panose="02040502050405020303" pitchFamily="18" charset="0"/>
            </a:endParaRPr>
          </a:p>
        </p:txBody>
      </p:sp>
      <p:sp>
        <p:nvSpPr>
          <p:cNvPr id="2" name="TextBox 17">
            <a:extLst>
              <a:ext uri="{FF2B5EF4-FFF2-40B4-BE49-F238E27FC236}">
                <a16:creationId xmlns:a16="http://schemas.microsoft.com/office/drawing/2014/main" id="{50A26840-87CC-155A-CD87-EE42703704E3}"/>
              </a:ext>
            </a:extLst>
          </p:cNvPr>
          <p:cNvSpPr txBox="1"/>
          <p:nvPr/>
        </p:nvSpPr>
        <p:spPr>
          <a:xfrm>
            <a:off x="11580750" y="8683226"/>
            <a:ext cx="7965729" cy="282129"/>
          </a:xfrm>
          <a:prstGeom prst="rect">
            <a:avLst/>
          </a:prstGeom>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ts val="2240"/>
              </a:lnSpc>
            </a:pPr>
            <a:r>
              <a:rPr lang="en-US" sz="1600" spc="-24" dirty="0">
                <a:solidFill>
                  <a:srgbClr val="000000"/>
                </a:solidFill>
                <a:latin typeface="Abhaya Libre Regular"/>
              </a:rPr>
              <a:t>  </a:t>
            </a:r>
            <a:r>
              <a:rPr lang="en-US" sz="1600" spc="-24" dirty="0">
                <a:solidFill>
                  <a:srgbClr val="000000"/>
                </a:solidFill>
                <a:latin typeface="Abhaya Libre Regular"/>
                <a:hlinkClick r:id="rId12"/>
              </a:rPr>
              <a:t>https://www.youtube.com/watch?v=1ecKK3S8DOE</a:t>
            </a:r>
            <a:r>
              <a:rPr lang="ro-RO" sz="1600" spc="-24" dirty="0">
                <a:solidFill>
                  <a:srgbClr val="000000"/>
                </a:solidFill>
                <a:latin typeface="Abhaya Libre Regular"/>
              </a:rPr>
              <a:t> </a:t>
            </a:r>
            <a:endParaRPr lang="en-US" sz="1600" spc="-24" dirty="0">
              <a:solidFill>
                <a:srgbClr val="000000"/>
              </a:solidFill>
              <a:latin typeface="Abhaya Libre Regular"/>
            </a:endParaRPr>
          </a:p>
        </p:txBody>
      </p:sp>
      <p:sp>
        <p:nvSpPr>
          <p:cNvPr id="4" name="TextBox 4">
            <a:extLst>
              <a:ext uri="{FF2B5EF4-FFF2-40B4-BE49-F238E27FC236}">
                <a16:creationId xmlns:a16="http://schemas.microsoft.com/office/drawing/2014/main" id="{EFBE385A-69AE-72C2-B084-88AFC1398F51}"/>
              </a:ext>
            </a:extLst>
          </p:cNvPr>
          <p:cNvSpPr txBox="1"/>
          <p:nvPr/>
        </p:nvSpPr>
        <p:spPr>
          <a:xfrm>
            <a:off x="1667013" y="1400903"/>
            <a:ext cx="14613664" cy="1170257"/>
          </a:xfrm>
          <a:prstGeom prst="rect">
            <a:avLst/>
          </a:prstGeom>
        </p:spPr>
        <p:txBody>
          <a:bodyPr wrap="square" lIns="0" tIns="0" rIns="0" bIns="0" rtlCol="0" anchor="t">
            <a:spAutoFit/>
          </a:bodyPr>
          <a:lstStyle/>
          <a:p>
            <a:pPr algn="ctr">
              <a:lnSpc>
                <a:spcPts val="4534"/>
              </a:lnSpc>
            </a:pPr>
            <a:r>
              <a:rPr lang="ro-RO" sz="5400" b="1" spc="-48" dirty="0">
                <a:solidFill>
                  <a:srgbClr val="000000"/>
                </a:solidFill>
                <a:latin typeface="Georgia" panose="02040502050405020303" pitchFamily="18" charset="0"/>
              </a:rPr>
              <a:t>1. Ce reprezintă antreprenoriatul social și antreprenorul social?</a:t>
            </a:r>
            <a:endParaRPr lang="en-US" sz="5400" b="1" spc="-48" dirty="0">
              <a:solidFill>
                <a:srgbClr val="000000"/>
              </a:solidFill>
              <a:latin typeface="Georgia" panose="02040502050405020303" pitchFamily="18" charset="0"/>
            </a:endParaRPr>
          </a:p>
        </p:txBody>
      </p:sp>
    </p:spTree>
    <p:extLst>
      <p:ext uri="{BB962C8B-B14F-4D97-AF65-F5344CB8AC3E}">
        <p14:creationId xmlns:p14="http://schemas.microsoft.com/office/powerpoint/2010/main" val="661707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7"/>
                </p:tgtEl>
              </p:cMediaNode>
            </p:video>
            <p:seq concurrent="1" nextAc="seek">
              <p:cTn id="8" restart="whenNotActive" fill="hold" evtFilter="cancelBubble" nodeType="interactiveSeq">
                <p:stCondLst>
                  <p:cond evt="onClick" delay="0">
                    <p:tgtEl>
                      <p:spTgt spid="2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7"/>
                                        </p:tgtEl>
                                      </p:cBhvr>
                                    </p:cmd>
                                  </p:childTnLst>
                                </p:cTn>
                              </p:par>
                            </p:childTnLst>
                          </p:cTn>
                        </p:par>
                      </p:childTnLst>
                    </p:cTn>
                  </p:par>
                </p:childTnLst>
              </p:cTn>
              <p:nextCondLst>
                <p:cond evt="onClick" delay="0">
                  <p:tgtEl>
                    <p:spTgt spid="27"/>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5945</TotalTime>
  <Words>3694</Words>
  <Application>Microsoft Office PowerPoint</Application>
  <PresentationFormat>Particularizare</PresentationFormat>
  <Paragraphs>266</Paragraphs>
  <Slides>41</Slides>
  <Notes>0</Notes>
  <HiddenSlides>0</HiddenSlides>
  <MMClips>1</MMClips>
  <ScaleCrop>false</ScaleCrop>
  <HeadingPairs>
    <vt:vector size="6" baseType="variant">
      <vt:variant>
        <vt:lpstr>Fonturi utilizate</vt:lpstr>
      </vt:variant>
      <vt:variant>
        <vt:i4>4</vt:i4>
      </vt:variant>
      <vt:variant>
        <vt:lpstr>Temă</vt:lpstr>
      </vt:variant>
      <vt:variant>
        <vt:i4>3</vt:i4>
      </vt:variant>
      <vt:variant>
        <vt:lpstr>Titluri diapozitive</vt:lpstr>
      </vt:variant>
      <vt:variant>
        <vt:i4>41</vt:i4>
      </vt:variant>
    </vt:vector>
  </HeadingPairs>
  <TitlesOfParts>
    <vt:vector size="48" baseType="lpstr">
      <vt:lpstr>Abhaya Libre Regular</vt:lpstr>
      <vt:lpstr>Georgia</vt:lpstr>
      <vt:lpstr>Calibri</vt:lpstr>
      <vt:lpstr>Arial</vt:lpstr>
      <vt:lpstr>Office Theme</vt:lpstr>
      <vt:lpstr>1_Office Theme</vt:lpstr>
      <vt:lpstr>2_Office Theme</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REGIO.DIGI.HUB Content Development</dc:title>
  <dc:creator>rkireva</dc:creator>
  <cp:lastModifiedBy>Paula Diaconu</cp:lastModifiedBy>
  <cp:revision>42</cp:revision>
  <dcterms:created xsi:type="dcterms:W3CDTF">2006-08-16T00:00:00Z</dcterms:created>
  <dcterms:modified xsi:type="dcterms:W3CDTF">2023-07-28T09:42:21Z</dcterms:modified>
  <dc:identifier>DAFSGCxx1iQ</dc:identifier>
</cp:coreProperties>
</file>