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96" r:id="rId11"/>
    <p:sldId id="265" r:id="rId12"/>
    <p:sldId id="266" r:id="rId13"/>
    <p:sldId id="267" r:id="rId14"/>
    <p:sldId id="268" r:id="rId15"/>
    <p:sldId id="269" r:id="rId16"/>
    <p:sldId id="270" r:id="rId17"/>
    <p:sldId id="271" r:id="rId18"/>
    <p:sldId id="272" r:id="rId19"/>
    <p:sldId id="273" r:id="rId20"/>
    <p:sldId id="297"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8" r:id="rId36"/>
    <p:sldId id="288" r:id="rId37"/>
    <p:sldId id="289" r:id="rId38"/>
    <p:sldId id="290" r:id="rId39"/>
    <p:sldId id="291" r:id="rId40"/>
    <p:sldId id="292" r:id="rId41"/>
    <p:sldId id="299" r:id="rId42"/>
    <p:sldId id="293" r:id="rId43"/>
    <p:sldId id="294" r:id="rId44"/>
    <p:sldId id="295" r:id="rId45"/>
  </p:sldIdLst>
  <p:sldSz cx="18288000" cy="10287000"/>
  <p:notesSz cx="6858000" cy="9144000"/>
  <p:embeddedFontLst>
    <p:embeddedFont>
      <p:font typeface="Abhaya Libre" panose="020B0604020202020204" charset="-18"/>
      <p:regular r:id="rId47"/>
      <p:bold r:id="rId48"/>
    </p:embeddedFont>
    <p:embeddedFont>
      <p:font typeface="Calibri" panose="020F0502020204030204" pitchFamily="34" charset="0"/>
      <p:regular r:id="rId49"/>
      <p:bold r:id="rId50"/>
      <p:italic r:id="rId51"/>
      <p:boldItalic r:id="rId52"/>
    </p:embeddedFont>
    <p:embeddedFont>
      <p:font typeface="Georgia" panose="02040502050405020303"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Vuqwi62hj/vwn2ZR4l/Sp3I+9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52" d="100"/>
          <a:sy n="52" d="100"/>
        </p:scale>
        <p:origin x="16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50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0d571eb8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1c0d571eb8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c0d571eb8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1c0d571eb8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c0d571eb8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1c0d571eb8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c0d571eb8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1c0d571eb8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c0d571eb8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1c0d571eb8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0d571eb8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c0d571eb8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29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0d571eb8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1c0d571eb8a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c0d571eb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1c0d571eb8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c0d571eb8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1c0d571eb8a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c0d571eb8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1c0d571eb8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c0d571eb8a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1c0d571eb8a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c0d571eb8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1c0d571eb8a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c0d571eb8a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1c0d571eb8a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c0d571eb8a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1c0d571eb8a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c0d571eb8a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g1c0d571eb8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c0d571eb8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1c0d571eb8a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c0d571eb8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1c0d571eb8a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0d571eb8a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g1c0d571eb8a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34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c0d571eb8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g1c0d571eb8a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c0d571eb8a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g1c0d571eb8a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c0d571eb8a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1c0d571eb8a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c0d571eb8a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1c0d571eb8a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66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c0d571eb8a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1c0d571eb8a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08aab1bd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1c08aab1bd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1792288" y="612775"/>
            <a:ext cx="5486400" cy="4114800"/>
          </a:xfrm>
          <a:prstGeom prst="rect">
            <a:avLst/>
          </a:prstGeom>
          <a:noFill/>
          <a:ln>
            <a:noFill/>
          </a:ln>
        </p:spPr>
      </p:sp>
      <p:sp>
        <p:nvSpPr>
          <p:cNvPr id="64" name="Google Shape;6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zwia.org/" TargetMode="External"/><Relationship Id="rId4" Type="http://schemas.openxmlformats.org/officeDocument/2006/relationships/image" Target="../media/image10.png"/><Relationship Id="rId9" Type="http://schemas.openxmlformats.org/officeDocument/2006/relationships/hyperlink" Target="https://www.zerowaste.com/blog/tips-office-zero-wast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youtube.com/watch?v=_mHsLCb7gSI"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hyperlink" Target="https://wrwcanada.com/en/get-involved/resources/plastics-themed-resources/plastic-fact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www.henkel.com/spotlight/2021-02-18-recycling-old-plastic-new-perspectives-1150968" TargetMode="External"/><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hyperlink" Target="https://www.notpla.com/"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1.jpg"/><Relationship Id="rId4" Type="http://schemas.openxmlformats.org/officeDocument/2006/relationships/image" Target="../media/image10.png"/><Relationship Id="rId9" Type="http://schemas.openxmlformats.org/officeDocument/2006/relationships/hyperlink" Target="http://www.youtube.com/watch?v=2bhWOHFeyE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upffee.me/"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10.png"/><Relationship Id="rId9" Type="http://schemas.openxmlformats.org/officeDocument/2006/relationships/hyperlink" Target="http://www.youtube.com/watch?v=_41KCtyHIf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hyperlink" Target="https://www.theguardian.com/sustainable-business/2016/may/27/ikea-net-exporter-renewable-energy-2020-cop21" TargetMode="External"/><Relationship Id="rId3" Type="http://schemas.openxmlformats.org/officeDocument/2006/relationships/image" Target="../media/image2.png"/><Relationship Id="rId7" Type="http://schemas.openxmlformats.org/officeDocument/2006/relationships/hyperlink" Target="https://www.huffpost.com/entry/ikea-uk-sells-solar-panels-for-homes_n_5720e357e4b01a5ebde41a5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3.jpg"/></Relationships>
</file>

<file path=ppt/slides/_rels/slide25.xml.rels><?xml version="1.0" encoding="UTF-8" standalone="yes"?>
<Relationships xmlns="http://schemas.openxmlformats.org/package/2006/relationships"><Relationship Id="rId8" Type="http://schemas.openxmlformats.org/officeDocument/2006/relationships/hyperlink" Target="https://www.unilever.com/planet-and-society/" TargetMode="External"/><Relationship Id="rId3" Type="http://schemas.openxmlformats.org/officeDocument/2006/relationships/image" Target="../media/image2.png"/><Relationship Id="rId7" Type="http://schemas.openxmlformats.org/officeDocument/2006/relationships/hyperlink" Target="https://www.fastcompany.com/3051498/why-unilever-is-betting-big-on-sustainabilit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4.jpg"/></Relationships>
</file>

<file path=ppt/slides/_rels/slide2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2.png"/><Relationship Id="rId7" Type="http://schemas.openxmlformats.org/officeDocument/2006/relationships/hyperlink" Target="https://www.eco-business.com/news/panasonic-means-business-ambitious-sustainability-target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hyperlink" Target="https://www.newsweek.com/green-2015/top-green-companies-world-2015"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6.jp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hyperlink" Target="https://www.nytimes.com/2014/07/31/business/at-patagonia-the-bottom-line-includes-the-earth.html?_r=0" TargetMode="External"/><Relationship Id="rId13"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hyperlink" Target="https://www.newyorker.com/business/currency/patagonias-anti-growth-strategy"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eu.patagonia.com/gb/en/wornwear/" TargetMode="External"/><Relationship Id="rId5" Type="http://schemas.openxmlformats.org/officeDocument/2006/relationships/image" Target="../media/image6.png"/><Relationship Id="rId15" Type="http://schemas.openxmlformats.org/officeDocument/2006/relationships/image" Target="../media/image58.png"/><Relationship Id="rId10" Type="http://schemas.openxmlformats.org/officeDocument/2006/relationships/hyperlink" Target="https://www.patagonia.com/activism/" TargetMode="External"/><Relationship Id="rId4" Type="http://schemas.openxmlformats.org/officeDocument/2006/relationships/image" Target="../media/image10.png"/><Relationship Id="rId9" Type="http://schemas.openxmlformats.org/officeDocument/2006/relationships/hyperlink" Target="https://www.latimes.com/archives/la-xpm-1995-04-11-fi-53331-story.html" TargetMode="External"/><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www.ibm.com/services" TargetMode="External"/><Relationship Id="rId3" Type="http://schemas.openxmlformats.org/officeDocument/2006/relationships/image" Target="../media/image2.png"/><Relationship Id="rId7" Type="http://schemas.openxmlformats.org/officeDocument/2006/relationships/hyperlink" Target="https://www.ibm.com/about/environment"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https://www.greenbiz.com/article/adobes-4-step-path-toward-net-zero-energy-balance" TargetMode="External"/><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6.png"/><Relationship Id="rId10" Type="http://schemas.openxmlformats.org/officeDocument/2006/relationships/hyperlink" Target="https://www.adobe.com/corporate-responsibility/sustainability/green-building.html" TargetMode="External"/><Relationship Id="rId4" Type="http://schemas.openxmlformats.org/officeDocument/2006/relationships/image" Target="../media/image10.png"/><Relationship Id="rId9" Type="http://schemas.openxmlformats.org/officeDocument/2006/relationships/hyperlink" Target="https://www.csrwire.com/press_releases/37146-newsweek-ranks-adobe-world-s-greenest-it-company"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environmentalleader.com/2015/01/nike-nasa-bring-green-chemistry-ideas-to-market/" TargetMode="External"/><Relationship Id="rId3" Type="http://schemas.openxmlformats.org/officeDocument/2006/relationships/image" Target="../media/image2.png"/><Relationship Id="rId7" Type="http://schemas.openxmlformats.org/officeDocument/2006/relationships/hyperlink" Target="https://qz.com/485333/nike-north-americas-most-sustainable-big-brand-proves-that-cleaning-up-your-act-is-smart-busines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62.jp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3.pn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65.png"/><Relationship Id="rId4" Type="http://schemas.openxmlformats.org/officeDocument/2006/relationships/image" Target="../media/image2.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hyperlink" Target="https://www.ecovative.com/"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7.jpg"/><Relationship Id="rId4" Type="http://schemas.openxmlformats.org/officeDocument/2006/relationships/image" Target="../media/image10.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10.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jpg"/><Relationship Id="rId1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15.png"/><Relationship Id="rId19"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hyperlink" Target="https://www.virgin.com/virgin-unite/latest/10-global-companies-that-are-environmentally-friendly" TargetMode="External"/><Relationship Id="rId13" Type="http://schemas.openxmlformats.org/officeDocument/2006/relationships/hyperlink" Target="https://recyclinginlincoln.com/the-five-rs/" TargetMode="External"/><Relationship Id="rId3" Type="http://schemas.openxmlformats.org/officeDocument/2006/relationships/image" Target="../media/image77.png"/><Relationship Id="rId7" Type="http://schemas.openxmlformats.org/officeDocument/2006/relationships/image" Target="../media/image6.png"/><Relationship Id="rId12" Type="http://schemas.openxmlformats.org/officeDocument/2006/relationships/hyperlink" Target="https://www.zerowaste.com/blog/what-is-it-who-started-the-zero-waste-movement/" TargetMode="External"/><Relationship Id="rId2" Type="http://schemas.openxmlformats.org/officeDocument/2006/relationships/notesSlide" Target="../notesSlides/notesSlide43.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hyperlink" Target="https://zerowastebulgaria.org/en/%D0%BD%D0%B0%D1%87%D0%B0%D0%BB%D0%BE-english/" TargetMode="External"/><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hyperlink" Target="https://wrwcanada.com/en/get-involved/resources/plastics-themed-resources/plastic-facts" TargetMode="External"/><Relationship Id="rId4" Type="http://schemas.openxmlformats.org/officeDocument/2006/relationships/image" Target="../media/image9.png"/><Relationship Id="rId9" Type="http://schemas.openxmlformats.org/officeDocument/2006/relationships/hyperlink" Target="https://livinglight.info" TargetMode="External"/><Relationship Id="rId14" Type="http://schemas.openxmlformats.org/officeDocument/2006/relationships/hyperlink" Target="https://zerowastehome.com/"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2.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hyperlink" Target="https://zerowastebulgaria.org/en/%d0%bd%d0%b0%d1%87%d0%b0%d0%bb%d0%be-english/"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zwia.org/"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hyperlink" Target="https://books.google.ro/books?id=e_yGAgAAQBAJ&amp;printsec=frontcover&amp;hl=ro&amp;source=gbs_ge_summary_r&amp;cad=0#v=onepage&amp;q&amp;f=fal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1852805">
            <a:off x="7890475" y="-2171729"/>
            <a:ext cx="5364129" cy="5364129"/>
          </a:xfrm>
          <a:prstGeom prst="rect">
            <a:avLst/>
          </a:prstGeom>
          <a:noFill/>
          <a:ln>
            <a:noFill/>
          </a:ln>
        </p:spPr>
      </p:pic>
      <p:pic>
        <p:nvPicPr>
          <p:cNvPr id="85" name="Google Shape;85;p1"/>
          <p:cNvPicPr preferRelativeResize="0"/>
          <p:nvPr/>
        </p:nvPicPr>
        <p:blipFill rotWithShape="1">
          <a:blip r:embed="rId4">
            <a:alphaModFix/>
          </a:blip>
          <a:srcRect/>
          <a:stretch/>
        </p:blipFill>
        <p:spPr>
          <a:xfrm rot="-4196164">
            <a:off x="-4478873" y="6861709"/>
            <a:ext cx="11622266" cy="12388074"/>
          </a:xfrm>
          <a:prstGeom prst="rect">
            <a:avLst/>
          </a:prstGeom>
          <a:noFill/>
          <a:ln>
            <a:noFill/>
          </a:ln>
        </p:spPr>
      </p:pic>
      <p:pic>
        <p:nvPicPr>
          <p:cNvPr id="86" name="Google Shape;86;p1"/>
          <p:cNvPicPr preferRelativeResize="0"/>
          <p:nvPr/>
        </p:nvPicPr>
        <p:blipFill rotWithShape="1">
          <a:blip r:embed="rId5">
            <a:alphaModFix/>
          </a:blip>
          <a:srcRect/>
          <a:stretch/>
        </p:blipFill>
        <p:spPr>
          <a:xfrm>
            <a:off x="16027651" y="8452049"/>
            <a:ext cx="2556197" cy="2751289"/>
          </a:xfrm>
          <a:prstGeom prst="rect">
            <a:avLst/>
          </a:prstGeom>
          <a:noFill/>
          <a:ln>
            <a:noFill/>
          </a:ln>
        </p:spPr>
      </p:pic>
      <p:pic>
        <p:nvPicPr>
          <p:cNvPr id="87" name="Google Shape;87;p1"/>
          <p:cNvPicPr preferRelativeResize="0"/>
          <p:nvPr/>
        </p:nvPicPr>
        <p:blipFill rotWithShape="1">
          <a:blip r:embed="rId6">
            <a:alphaModFix/>
          </a:blip>
          <a:srcRect/>
          <a:stretch/>
        </p:blipFill>
        <p:spPr>
          <a:xfrm rot="-1185502">
            <a:off x="-1434135" y="-1156985"/>
            <a:ext cx="3750108" cy="3745193"/>
          </a:xfrm>
          <a:prstGeom prst="rect">
            <a:avLst/>
          </a:prstGeom>
          <a:noFill/>
          <a:ln>
            <a:noFill/>
          </a:ln>
        </p:spPr>
      </p:pic>
      <p:pic>
        <p:nvPicPr>
          <p:cNvPr id="88" name="Google Shape;88;p1"/>
          <p:cNvPicPr preferRelativeResize="0"/>
          <p:nvPr/>
        </p:nvPicPr>
        <p:blipFill rotWithShape="1">
          <a:blip r:embed="rId7">
            <a:alphaModFix/>
          </a:blip>
          <a:srcRect/>
          <a:stretch/>
        </p:blipFill>
        <p:spPr>
          <a:xfrm rot="6632729">
            <a:off x="16143270" y="-2037213"/>
            <a:ext cx="4881157" cy="487476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3213" y="715612"/>
            <a:ext cx="7274007" cy="7274007"/>
          </a:xfrm>
          <a:prstGeom prst="rect">
            <a:avLst/>
          </a:prstGeom>
          <a:noFill/>
          <a:ln>
            <a:noFill/>
          </a:ln>
        </p:spPr>
      </p:pic>
      <p:pic>
        <p:nvPicPr>
          <p:cNvPr id="90" name="Google Shape;90;p1"/>
          <p:cNvPicPr preferRelativeResize="0"/>
          <p:nvPr/>
        </p:nvPicPr>
        <p:blipFill rotWithShape="1">
          <a:blip r:embed="rId9">
            <a:alphaModFix/>
          </a:blip>
          <a:srcRect/>
          <a:stretch/>
        </p:blipFill>
        <p:spPr>
          <a:xfrm>
            <a:off x="7752212" y="9258300"/>
            <a:ext cx="3710720" cy="779251"/>
          </a:xfrm>
          <a:prstGeom prst="rect">
            <a:avLst/>
          </a:prstGeom>
          <a:noFill/>
          <a:ln>
            <a:noFill/>
          </a:ln>
        </p:spPr>
      </p:pic>
      <p:sp>
        <p:nvSpPr>
          <p:cNvPr id="2" name="Google Shape;91;p1">
            <a:extLst>
              <a:ext uri="{FF2B5EF4-FFF2-40B4-BE49-F238E27FC236}">
                <a16:creationId xmlns:a16="http://schemas.microsoft.com/office/drawing/2014/main" id="{53CD195E-0093-10CB-0564-E0F6D8F6AF7A}"/>
              </a:ext>
            </a:extLst>
          </p:cNvPr>
          <p:cNvSpPr txBox="1"/>
          <p:nvPr/>
        </p:nvSpPr>
        <p:spPr>
          <a:xfrm>
            <a:off x="7752212" y="3645911"/>
            <a:ext cx="9010597" cy="2423740"/>
          </a:xfrm>
          <a:prstGeom prst="rect">
            <a:avLst/>
          </a:prstGeom>
          <a:noFill/>
          <a:ln>
            <a:noFill/>
          </a:ln>
        </p:spPr>
        <p:txBody>
          <a:bodyPr spcFirstLastPara="1" wrap="square" lIns="0" tIns="0" rIns="0" bIns="0" anchor="t" anchorCtr="0">
            <a:spAutoFit/>
          </a:bodyPr>
          <a:lstStyle/>
          <a:p>
            <a:pPr algn="ctr">
              <a:lnSpc>
                <a:spcPts val="6300"/>
              </a:lnSpc>
            </a:pPr>
            <a:r>
              <a:rPr lang="ro-RO" sz="4500" b="1" dirty="0">
                <a:solidFill>
                  <a:srgbClr val="000000"/>
                </a:solidFill>
                <a:latin typeface="Georgia" panose="02040502050405020303" pitchFamily="18" charset="0"/>
              </a:rPr>
              <a:t>Promovarea Dezvoltării Regionale prin consolidarea capacității sistemului VET</a:t>
            </a:r>
            <a:endParaRPr lang="en-US" sz="4500" b="1" dirty="0">
              <a:solidFill>
                <a:srgbClr val="000000"/>
              </a:solidFill>
              <a:latin typeface="Georgia" panose="02040502050405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248" name="Google Shape;248;g1c08aab1bd7_0_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6">
            <a:alphaModFix/>
          </a:blip>
          <a:srcRect/>
          <a:stretch/>
        </p:blipFill>
        <p:spPr>
          <a:xfrm>
            <a:off x="4200605" y="9151841"/>
            <a:ext cx="3710719" cy="779251"/>
          </a:xfrm>
          <a:prstGeom prst="rect">
            <a:avLst/>
          </a:prstGeom>
          <a:noFill/>
          <a:ln>
            <a:noFill/>
          </a:ln>
        </p:spPr>
      </p:pic>
      <p:pic>
        <p:nvPicPr>
          <p:cNvPr id="253" name="Google Shape;253;g1c08aab1bd7_0_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pic>
        <p:nvPicPr>
          <p:cNvPr id="259" name="Google Shape;259;g1c08aab1bd7_0_2"/>
          <p:cNvPicPr preferRelativeResize="0"/>
          <p:nvPr/>
        </p:nvPicPr>
        <p:blipFill rotWithShape="1">
          <a:blip r:embed="rId8">
            <a:alphaModFix/>
          </a:blip>
          <a:srcRect/>
          <a:stretch/>
        </p:blipFill>
        <p:spPr>
          <a:xfrm>
            <a:off x="960832" y="4846908"/>
            <a:ext cx="1455676" cy="3240837"/>
          </a:xfrm>
          <a:prstGeom prst="rect">
            <a:avLst/>
          </a:prstGeom>
          <a:noFill/>
          <a:ln>
            <a:noFill/>
          </a:ln>
        </p:spPr>
      </p:pic>
      <p:sp>
        <p:nvSpPr>
          <p:cNvPr id="2" name="Google Shape;257;g1c08aab1bd7_0_2">
            <a:extLst>
              <a:ext uri="{FF2B5EF4-FFF2-40B4-BE49-F238E27FC236}">
                <a16:creationId xmlns:a16="http://schemas.microsoft.com/office/drawing/2014/main" id="{468467E3-46E4-2FDA-2D70-B6CAD7642F21}"/>
              </a:ext>
            </a:extLst>
          </p:cNvPr>
          <p:cNvSpPr txBox="1"/>
          <p:nvPr/>
        </p:nvSpPr>
        <p:spPr>
          <a:xfrm>
            <a:off x="3156881" y="2292438"/>
            <a:ext cx="14196472" cy="1551194"/>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b="0" i="0" u="none" strike="noStrike" cap="none" dirty="0">
                <a:solidFill>
                  <a:srgbClr val="000000"/>
                </a:solidFill>
                <a:latin typeface="Georgia" panose="02040502050405020303" pitchFamily="18" charset="0"/>
                <a:ea typeface="Abhaya Libre"/>
                <a:cs typeface="Abhaya Libre"/>
                <a:sym typeface="Abhaya Libre"/>
              </a:rPr>
              <a:t>Bunicii și părinții noștri își amintesc, cel mai probabil, de vremurile în care returnau sticlele de lapt</a:t>
            </a:r>
            <a:r>
              <a:rPr lang="ro-RO" sz="2400" dirty="0">
                <a:latin typeface="Georgia" panose="02040502050405020303" pitchFamily="18" charset="0"/>
                <a:ea typeface="Abhaya Libre"/>
                <a:cs typeface="Abhaya Libre"/>
                <a:sym typeface="Abhaya Libre"/>
              </a:rPr>
              <a:t>e la magazin sau în care foloseau sacoșe, recipiente și borcane reutilizabile la magazinul alimentar sau în bucătărie.</a:t>
            </a:r>
            <a:endParaRPr dirty="0">
              <a:latin typeface="Georgia" panose="02040502050405020303" pitchFamily="18" charset="0"/>
            </a:endParaRPr>
          </a:p>
        </p:txBody>
      </p:sp>
      <p:sp>
        <p:nvSpPr>
          <p:cNvPr id="3" name="Google Shape;258;g1c08aab1bd7_0_2">
            <a:extLst>
              <a:ext uri="{FF2B5EF4-FFF2-40B4-BE49-F238E27FC236}">
                <a16:creationId xmlns:a16="http://schemas.microsoft.com/office/drawing/2014/main" id="{75DD1328-FB0A-E46D-D792-19E5BE714B44}"/>
              </a:ext>
            </a:extLst>
          </p:cNvPr>
          <p:cNvSpPr txBox="1"/>
          <p:nvPr/>
        </p:nvSpPr>
        <p:spPr>
          <a:xfrm>
            <a:off x="3156881" y="4892174"/>
            <a:ext cx="14196472" cy="310238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Se poate spune că prima mențiune a termenului „zero </a:t>
            </a:r>
            <a:r>
              <a:rPr lang="ro-RO" sz="2400" dirty="0" err="1">
                <a:latin typeface="Georgia" panose="02040502050405020303" pitchFamily="18" charset="0"/>
                <a:ea typeface="Abhaya Libre"/>
                <a:cs typeface="Abhaya Libre"/>
                <a:sym typeface="Abhaya Libre"/>
              </a:rPr>
              <a:t>waste</a:t>
            </a:r>
            <a:r>
              <a:rPr lang="ro-RO" sz="2400" dirty="0">
                <a:latin typeface="Georgia" panose="02040502050405020303" pitchFamily="18" charset="0"/>
                <a:ea typeface="Abhaya Libre"/>
                <a:cs typeface="Abhaya Libre"/>
                <a:sym typeface="Abhaya Libre"/>
              </a:rPr>
              <a:t>” provine din conceptul de Reciclare Totală al lui Daniel </a:t>
            </a:r>
            <a:r>
              <a:rPr lang="ro-RO" sz="2400" dirty="0" err="1">
                <a:latin typeface="Georgia" panose="02040502050405020303" pitchFamily="18" charset="0"/>
                <a:ea typeface="Abhaya Libre"/>
                <a:cs typeface="Abhaya Libre"/>
                <a:sym typeface="Abhaya Libre"/>
              </a:rPr>
              <a:t>Knapp</a:t>
            </a:r>
            <a:r>
              <a:rPr lang="ro-RO" sz="2400" dirty="0">
                <a:latin typeface="Georgia" panose="02040502050405020303" pitchFamily="18" charset="0"/>
                <a:ea typeface="Abhaya Libre"/>
                <a:cs typeface="Abhaya Libre"/>
                <a:sym typeface="Abhaya Libre"/>
              </a:rPr>
              <a:t>. Împreună cu soția sa, acesta a fondat operațiunea de recuperare a deșeurilor și piața Urban Ore, în Berkeley, California, în anii 1980. Pornind de la acest experiment, </a:t>
            </a:r>
            <a:r>
              <a:rPr lang="ro-RO" sz="2400" dirty="0" err="1">
                <a:latin typeface="Georgia" panose="02040502050405020303" pitchFamily="18" charset="0"/>
                <a:ea typeface="Abhaya Libre"/>
                <a:cs typeface="Abhaya Libre"/>
                <a:sym typeface="Abhaya Libre"/>
              </a:rPr>
              <a:t>Knapp</a:t>
            </a:r>
            <a:r>
              <a:rPr lang="ro-RO" sz="2400" dirty="0">
                <a:latin typeface="Georgia" panose="02040502050405020303" pitchFamily="18" charset="0"/>
                <a:ea typeface="Abhaya Libre"/>
                <a:cs typeface="Abhaya Libre"/>
                <a:sym typeface="Abhaya Libre"/>
              </a:rPr>
              <a:t> a demonstrat cum deșeurile, indiferent de tipul acestora, pot fi reutilizate în cadrul comunității, fără a ajunge la gropile de gunoi. Succesul acestei inițiative este evident și astăzi, iar Urban Ore estimează că deviază peste 8.000 de tone de deșeuri de la gropi de gunoi și depozite de deșeuri, în fiecare an. </a:t>
            </a:r>
            <a:endParaRPr dirty="0">
              <a:latin typeface="Georgia" panose="02040502050405020303" pitchFamily="18" charset="0"/>
            </a:endParaRPr>
          </a:p>
        </p:txBody>
      </p:sp>
      <p:pic>
        <p:nvPicPr>
          <p:cNvPr id="5" name="Picture 4" descr="Diagram&#10;&#10;Description automatically generated with low confidence">
            <a:extLst>
              <a:ext uri="{FF2B5EF4-FFF2-40B4-BE49-F238E27FC236}">
                <a16:creationId xmlns:a16="http://schemas.microsoft.com/office/drawing/2014/main" id="{A5F38007-D692-9AFE-9431-1D0542328A1D}"/>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0" y="1346685"/>
            <a:ext cx="3035616" cy="3035616"/>
          </a:xfrm>
          <a:prstGeom prst="rect">
            <a:avLst/>
          </a:prstGeom>
        </p:spPr>
      </p:pic>
      <p:sp>
        <p:nvSpPr>
          <p:cNvPr id="4" name="Google Shape;252;g1c08aab1bd7_0_2">
            <a:extLst>
              <a:ext uri="{FF2B5EF4-FFF2-40B4-BE49-F238E27FC236}">
                <a16:creationId xmlns:a16="http://schemas.microsoft.com/office/drawing/2014/main" id="{4D0837E0-32AE-7EAD-4B2C-EC3AE0737A0D}"/>
              </a:ext>
            </a:extLst>
          </p:cNvPr>
          <p:cNvSpPr txBox="1"/>
          <p:nvPr/>
        </p:nvSpPr>
        <p:spPr>
          <a:xfrm>
            <a:off x="2934059" y="996903"/>
            <a:ext cx="12419882"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Istoricul conceptului „zero </a:t>
            </a:r>
            <a:r>
              <a:rPr lang="ro-RO" sz="5400" b="1" dirty="0" err="1">
                <a:latin typeface="Georgia" panose="02040502050405020303" pitchFamily="18" charset="0"/>
                <a:ea typeface="Abhaya Libre"/>
                <a:cs typeface="Abhaya Libre"/>
                <a:sym typeface="Abhaya Libre"/>
              </a:rPr>
              <a:t>waste</a:t>
            </a:r>
            <a:r>
              <a:rPr lang="ro-RO" sz="5400" b="1" dirty="0">
                <a:latin typeface="Georgia" panose="02040502050405020303" pitchFamily="18" charset="0"/>
                <a:ea typeface="Abhaya Libre"/>
                <a:cs typeface="Abhaya Libre"/>
                <a:sym typeface="Abhaya Libre"/>
              </a:rPr>
              <a:t>”</a:t>
            </a:r>
            <a:endParaRPr sz="5400" b="1" dirty="0">
              <a:latin typeface="Georgia" panose="02040502050405020303" pitchFamily="18" charset="0"/>
            </a:endParaRPr>
          </a:p>
        </p:txBody>
      </p:sp>
    </p:spTree>
    <p:extLst>
      <p:ext uri="{BB962C8B-B14F-4D97-AF65-F5344CB8AC3E}">
        <p14:creationId xmlns:p14="http://schemas.microsoft.com/office/powerpoint/2010/main" val="93044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64"/>
        <p:cNvGrpSpPr/>
        <p:nvPr/>
      </p:nvGrpSpPr>
      <p:grpSpPr>
        <a:xfrm>
          <a:off x="0" y="0"/>
          <a:ext cx="0" cy="0"/>
          <a:chOff x="0" y="0"/>
          <a:chExt cx="0" cy="0"/>
        </a:xfrm>
      </p:grpSpPr>
      <p:pic>
        <p:nvPicPr>
          <p:cNvPr id="265" name="Google Shape;265;g1c0d571eb8a_0_2"/>
          <p:cNvPicPr preferRelativeResize="0"/>
          <p:nvPr/>
        </p:nvPicPr>
        <p:blipFill>
          <a:blip r:embed="rId3">
            <a:alphaModFix/>
          </a:blip>
          <a:stretch>
            <a:fillRect/>
          </a:stretch>
        </p:blipFill>
        <p:spPr>
          <a:xfrm>
            <a:off x="11964032" y="2906150"/>
            <a:ext cx="4012361" cy="6377550"/>
          </a:xfrm>
          <a:prstGeom prst="rect">
            <a:avLst/>
          </a:prstGeom>
          <a:noFill/>
          <a:ln>
            <a:noFill/>
          </a:ln>
        </p:spPr>
      </p:pic>
      <p:pic>
        <p:nvPicPr>
          <p:cNvPr id="266" name="Google Shape;266;g1c0d571eb8a_0_2"/>
          <p:cNvPicPr preferRelativeResize="0"/>
          <p:nvPr/>
        </p:nvPicPr>
        <p:blipFill rotWithShape="1">
          <a:blip r:embed="rId4">
            <a:alphaModFix/>
          </a:blip>
          <a:srcRect/>
          <a:stretch/>
        </p:blipFill>
        <p:spPr>
          <a:xfrm rot="-4196164">
            <a:off x="-5811133" y="7594029"/>
            <a:ext cx="11622267" cy="12388075"/>
          </a:xfrm>
          <a:prstGeom prst="rect">
            <a:avLst/>
          </a:prstGeom>
          <a:noFill/>
          <a:ln>
            <a:noFill/>
          </a:ln>
        </p:spPr>
      </p:pic>
      <p:pic>
        <p:nvPicPr>
          <p:cNvPr id="267" name="Google Shape;267;g1c0d571eb8a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68" name="Google Shape;268;g1c0d571eb8a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69" name="Google Shape;269;g1c0d571eb8a_0_2"/>
          <p:cNvPicPr preferRelativeResize="0"/>
          <p:nvPr/>
        </p:nvPicPr>
        <p:blipFill rotWithShape="1">
          <a:blip r:embed="rId7">
            <a:alphaModFix/>
          </a:blip>
          <a:srcRect/>
          <a:stretch/>
        </p:blipFill>
        <p:spPr>
          <a:xfrm>
            <a:off x="7870030" y="9245916"/>
            <a:ext cx="3710719" cy="779251"/>
          </a:xfrm>
          <a:prstGeom prst="rect">
            <a:avLst/>
          </a:prstGeom>
          <a:noFill/>
          <a:ln>
            <a:noFill/>
          </a:ln>
        </p:spPr>
      </p:pic>
      <p:sp>
        <p:nvSpPr>
          <p:cNvPr id="270" name="Google Shape;270;g1c0d571eb8a_0_2"/>
          <p:cNvSpPr/>
          <p:nvPr/>
        </p:nvSpPr>
        <p:spPr>
          <a:xfrm>
            <a:off x="10405417" y="2566662"/>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g1c0d571eb8a_0_2"/>
          <p:cNvSpPr txBox="1"/>
          <p:nvPr/>
        </p:nvSpPr>
        <p:spPr>
          <a:xfrm>
            <a:off x="1472439" y="3838031"/>
            <a:ext cx="8549694" cy="413651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rPr>
              <a:t>În cel de-al doilea deceniu al noului mileniu, conceptul de „zero </a:t>
            </a:r>
            <a:r>
              <a:rPr lang="ro-RO" sz="2400" dirty="0" err="1">
                <a:latin typeface="Georgia" panose="02040502050405020303" pitchFamily="18" charset="0"/>
              </a:rPr>
              <a:t>waste</a:t>
            </a:r>
            <a:r>
              <a:rPr lang="ro-RO" sz="2400" dirty="0">
                <a:latin typeface="Georgia" panose="02040502050405020303" pitchFamily="18" charset="0"/>
              </a:rPr>
              <a:t>” a ieșit din mâinile experților, ale factorilor de decizie politică și ale ecologiștilor și a intrat în atenția publicului larg. Bea Johnson, o femeie cu origini franco-americane, ce trăiește în California, este recunoscută drept inițiatoarea mișcării pentru un stil de viață zero </a:t>
            </a:r>
            <a:r>
              <a:rPr lang="ro-RO" sz="2400" dirty="0" err="1">
                <a:latin typeface="Georgia" panose="02040502050405020303" pitchFamily="18" charset="0"/>
              </a:rPr>
              <a:t>waste</a:t>
            </a:r>
            <a:r>
              <a:rPr lang="ro-RO" sz="2400" dirty="0">
                <a:latin typeface="Georgia" panose="02040502050405020303" pitchFamily="18" charset="0"/>
              </a:rPr>
              <a:t> (fără deșeuri), începând cu propria sa familie de patru persoane. Johnson a împărtășit această călătorie pe blogul său, Zero </a:t>
            </a:r>
            <a:r>
              <a:rPr lang="ro-RO" sz="2400" dirty="0" err="1">
                <a:latin typeface="Georgia" panose="02040502050405020303" pitchFamily="18" charset="0"/>
              </a:rPr>
              <a:t>Waste</a:t>
            </a:r>
            <a:r>
              <a:rPr lang="ro-RO" sz="2400" dirty="0">
                <a:latin typeface="Georgia" panose="02040502050405020303" pitchFamily="18" charset="0"/>
              </a:rPr>
              <a:t> Home. </a:t>
            </a:r>
            <a:endParaRPr sz="2400" dirty="0">
              <a:latin typeface="Georgia" panose="02040502050405020303" pitchFamily="18" charset="0"/>
            </a:endParaRPr>
          </a:p>
        </p:txBody>
      </p:sp>
      <p:sp>
        <p:nvSpPr>
          <p:cNvPr id="272" name="Google Shape;272;g1c0d571eb8a_0_2"/>
          <p:cNvSpPr txBox="1"/>
          <p:nvPr/>
        </p:nvSpPr>
        <p:spPr>
          <a:xfrm>
            <a:off x="1472439" y="1676886"/>
            <a:ext cx="11329159"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2010</a:t>
            </a:r>
            <a:r>
              <a:rPr lang="ro-RO" sz="5400" b="1" dirty="0">
                <a:latin typeface="Georgia" panose="02040502050405020303" pitchFamily="18" charset="0"/>
                <a:ea typeface="Abhaya Libre"/>
                <a:cs typeface="Abhaya Libre"/>
                <a:sym typeface="Abhaya Libre"/>
              </a:rPr>
              <a:t> – Stilul de viață zero </a:t>
            </a:r>
            <a:r>
              <a:rPr lang="ro-RO" sz="5400" b="1" dirty="0" err="1">
                <a:latin typeface="Georgia" panose="02040502050405020303" pitchFamily="18" charset="0"/>
                <a:ea typeface="Abhaya Libre"/>
                <a:cs typeface="Abhaya Libre"/>
                <a:sym typeface="Abhaya Libre"/>
              </a:rPr>
              <a:t>waste</a:t>
            </a:r>
            <a:r>
              <a:rPr lang="ro-RO" sz="5400" b="1" dirty="0">
                <a:latin typeface="Georgia" panose="02040502050405020303" pitchFamily="18" charset="0"/>
                <a:ea typeface="Abhaya Libre"/>
                <a:cs typeface="Abhaya Libre"/>
                <a:sym typeface="Abhaya Libre"/>
              </a:rPr>
              <a:t> </a:t>
            </a:r>
            <a:endParaRPr sz="5400" b="1" dirty="0">
              <a:latin typeface="Georgia" panose="02040502050405020303"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77"/>
        <p:cNvGrpSpPr/>
        <p:nvPr/>
      </p:nvGrpSpPr>
      <p:grpSpPr>
        <a:xfrm>
          <a:off x="0" y="0"/>
          <a:ext cx="0" cy="0"/>
          <a:chOff x="0" y="0"/>
          <a:chExt cx="0" cy="0"/>
        </a:xfrm>
      </p:grpSpPr>
      <p:pic>
        <p:nvPicPr>
          <p:cNvPr id="278" name="Google Shape;278;g1c0d571eb8a_0_3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79" name="Google Shape;279;g1c0d571eb8a_0_3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80" name="Google Shape;280;g1c0d571eb8a_0_3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81" name="Google Shape;281;g1c0d571eb8a_0_34"/>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82" name="Google Shape;282;g1c0d571eb8a_0_3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83" name="Google Shape;283;g1c0d571eb8a_0_34"/>
          <p:cNvSpPr txBox="1"/>
          <p:nvPr/>
        </p:nvSpPr>
        <p:spPr>
          <a:xfrm>
            <a:off x="572581" y="1453288"/>
            <a:ext cx="17476837" cy="1412694"/>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Conceptul de „z</a:t>
            </a:r>
            <a:r>
              <a:rPr lang="en-US" sz="5400" b="1" dirty="0" err="1">
                <a:latin typeface="Georgia" panose="02040502050405020303" pitchFamily="18" charset="0"/>
                <a:ea typeface="Abhaya Libre"/>
                <a:cs typeface="Abhaya Libre"/>
                <a:sym typeface="Abhaya Libre"/>
              </a:rPr>
              <a:t>ero</a:t>
            </a:r>
            <a:r>
              <a:rPr lang="en-US" sz="5400" b="1" dirty="0">
                <a:latin typeface="Georgia" panose="02040502050405020303" pitchFamily="18" charset="0"/>
                <a:ea typeface="Abhaya Libre"/>
                <a:cs typeface="Abhaya Libre"/>
                <a:sym typeface="Abhaya Libre"/>
              </a:rPr>
              <a:t> </a:t>
            </a:r>
            <a:r>
              <a:rPr lang="ro-RO" sz="5400" b="1" dirty="0">
                <a:latin typeface="Georgia" panose="02040502050405020303" pitchFamily="18" charset="0"/>
                <a:ea typeface="Abhaya Libre"/>
                <a:cs typeface="Abhaya Libre"/>
                <a:sym typeface="Abhaya Libre"/>
              </a:rPr>
              <a:t>w</a:t>
            </a:r>
            <a:r>
              <a:rPr lang="en-US" sz="5400" b="1" dirty="0" err="1">
                <a:latin typeface="Georgia" panose="02040502050405020303" pitchFamily="18" charset="0"/>
                <a:ea typeface="Abhaya Libre"/>
                <a:cs typeface="Abhaya Libre"/>
                <a:sym typeface="Abhaya Libre"/>
              </a:rPr>
              <a:t>aste</a:t>
            </a:r>
            <a:r>
              <a:rPr lang="ro-RO" sz="5400" b="1" dirty="0">
                <a:latin typeface="Georgia" panose="02040502050405020303" pitchFamily="18" charset="0"/>
                <a:ea typeface="Abhaya Libre"/>
                <a:cs typeface="Abhaya Libre"/>
                <a:sym typeface="Abhaya Libre"/>
              </a:rPr>
              <a:t>” pentru afaceri</a:t>
            </a:r>
            <a:endParaRPr sz="5400" b="1" dirty="0">
              <a:latin typeface="Georgia" panose="02040502050405020303" pitchFamily="18" charset="0"/>
              <a:ea typeface="Abhaya Libre"/>
              <a:cs typeface="Abhaya Libre"/>
              <a:sym typeface="Abhaya Libre"/>
            </a:endParaRPr>
          </a:p>
          <a:p>
            <a:pPr marL="0" marR="0" lvl="0" indent="0" algn="ctr" rtl="0">
              <a:lnSpc>
                <a:spcPct val="85007"/>
              </a:lnSpc>
              <a:spcBef>
                <a:spcPts val="0"/>
              </a:spcBef>
              <a:spcAft>
                <a:spcPts val="0"/>
              </a:spcAft>
              <a:buNone/>
            </a:pPr>
            <a:endParaRPr sz="5400" b="1" dirty="0">
              <a:latin typeface="Georgia" panose="02040502050405020303" pitchFamily="18" charset="0"/>
              <a:ea typeface="Abhaya Libre"/>
              <a:cs typeface="Abhaya Libre"/>
              <a:sym typeface="Abhaya Libre"/>
            </a:endParaRPr>
          </a:p>
        </p:txBody>
      </p:sp>
      <p:pic>
        <p:nvPicPr>
          <p:cNvPr id="284" name="Google Shape;284;g1c0d571eb8a_0_34"/>
          <p:cNvPicPr preferRelativeResize="0"/>
          <p:nvPr/>
        </p:nvPicPr>
        <p:blipFill>
          <a:blip r:embed="rId8">
            <a:alphaModFix/>
          </a:blip>
          <a:stretch>
            <a:fillRect/>
          </a:stretch>
        </p:blipFill>
        <p:spPr>
          <a:xfrm>
            <a:off x="431700" y="2653838"/>
            <a:ext cx="8280600" cy="5520400"/>
          </a:xfrm>
          <a:prstGeom prst="rect">
            <a:avLst/>
          </a:prstGeom>
          <a:noFill/>
          <a:ln>
            <a:noFill/>
          </a:ln>
        </p:spPr>
      </p:pic>
      <p:grpSp>
        <p:nvGrpSpPr>
          <p:cNvPr id="285" name="Google Shape;285;g1c0d571eb8a_0_34"/>
          <p:cNvGrpSpPr/>
          <p:nvPr/>
        </p:nvGrpSpPr>
        <p:grpSpPr>
          <a:xfrm>
            <a:off x="431700" y="2333194"/>
            <a:ext cx="16626548" cy="7100323"/>
            <a:chOff x="-15339483" y="72940"/>
            <a:chExt cx="26328661" cy="9467096"/>
          </a:xfrm>
        </p:grpSpPr>
        <p:sp>
          <p:nvSpPr>
            <p:cNvPr id="286" name="Google Shape;286;g1c0d571eb8a_0_34"/>
            <p:cNvSpPr txBox="1"/>
            <p:nvPr/>
          </p:nvSpPr>
          <p:spPr>
            <a:xfrm>
              <a:off x="-15339483" y="8276100"/>
              <a:ext cx="26328661" cy="126393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ea typeface="Abhaya Libre"/>
                  <a:cs typeface="Abhaya Libre"/>
                  <a:sym typeface="Abhaya Libre"/>
                </a:rPr>
                <a:t>Iată un articol util despre cum puteți transforma afacerea dumneavoastră într-un zero </a:t>
              </a:r>
              <a:r>
                <a:rPr lang="ro-RO" sz="2200" dirty="0" err="1">
                  <a:latin typeface="Georgia" panose="02040502050405020303" pitchFamily="18" charset="0"/>
                  <a:ea typeface="Abhaya Libre"/>
                  <a:cs typeface="Abhaya Libre"/>
                  <a:sym typeface="Abhaya Libre"/>
                </a:rPr>
                <a:t>waste</a:t>
              </a:r>
              <a:r>
                <a:rPr lang="en-US" sz="2200" dirty="0">
                  <a:latin typeface="Georgia" panose="02040502050405020303" pitchFamily="18" charset="0"/>
                  <a:ea typeface="Abhaya Libre"/>
                  <a:cs typeface="Abhaya Libre"/>
                  <a:sym typeface="Abhaya Libre"/>
                </a:rPr>
                <a:t>- </a:t>
              </a:r>
              <a:r>
                <a:rPr lang="en-US" sz="2200" u="sng" dirty="0">
                  <a:solidFill>
                    <a:schemeClr val="hlink"/>
                  </a:solidFill>
                  <a:latin typeface="Georgia" panose="02040502050405020303" pitchFamily="18" charset="0"/>
                  <a:ea typeface="Abhaya Libre"/>
                  <a:cs typeface="Abhaya Libre"/>
                  <a:sym typeface="Abhaya Libre"/>
                  <a:hlinkClick r:id="rId9"/>
                </a:rPr>
                <a:t>“Tips for Making Your Office Zero Waste”.</a:t>
              </a:r>
              <a:endParaRPr sz="2200" dirty="0">
                <a:latin typeface="Georgia" panose="02040502050405020303" pitchFamily="18" charset="0"/>
              </a:endParaRPr>
            </a:p>
          </p:txBody>
        </p:sp>
        <p:sp>
          <p:nvSpPr>
            <p:cNvPr id="287" name="Google Shape;287;g1c0d571eb8a_0_34"/>
            <p:cNvSpPr txBox="1"/>
            <p:nvPr/>
          </p:nvSpPr>
          <p:spPr>
            <a:xfrm>
              <a:off x="-1543282" y="72940"/>
              <a:ext cx="12491100" cy="821558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ea typeface="Abhaya Libre"/>
                  <a:cs typeface="Abhaya Libre"/>
                  <a:sym typeface="Abhaya Libre"/>
                </a:rPr>
                <a:t>Stabilirea unor obiective pentru o afacere fără deșeuri poate fi un proces copleșitor și, de multe ori, derutant. Tocmai de aceea, este foarte important să începeți cu elemente de bază. Ce aruncați în procesul de producție și vânzare? Cunoașterea tipului și a cantității de deșeuri pe care le generați vă va ajuta în luarea deciziilor privind materialele achiziționate, în conceperea de programe de responsabilizare pentru angajați și în definirea modului în care ar trebui separate deșeurile pentru a prioritiza reutilizarea și reciclarea. </a:t>
              </a:r>
            </a:p>
            <a:p>
              <a:pPr marL="0" marR="0" lvl="0" indent="0" algn="just" rtl="0">
                <a:lnSpc>
                  <a:spcPct val="139958"/>
                </a:lnSpc>
                <a:spcBef>
                  <a:spcPts val="0"/>
                </a:spcBef>
                <a:spcAft>
                  <a:spcPts val="0"/>
                </a:spcAft>
                <a:buNone/>
              </a:pPr>
              <a:endParaRPr lang="ro-RO" sz="22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200" dirty="0">
                  <a:latin typeface="Georgia" panose="02040502050405020303" pitchFamily="18" charset="0"/>
                  <a:ea typeface="Abhaya Libre"/>
                  <a:cs typeface="Abhaya Libre"/>
                  <a:sym typeface="Abhaya Libre"/>
                </a:rPr>
                <a:t>Întreprinderile sunt zero </a:t>
              </a:r>
              <a:r>
                <a:rPr lang="ro-RO" sz="2200" dirty="0" err="1">
                  <a:latin typeface="Georgia" panose="02040502050405020303" pitchFamily="18" charset="0"/>
                  <a:ea typeface="Abhaya Libre"/>
                  <a:cs typeface="Abhaya Libre"/>
                  <a:sym typeface="Abhaya Libre"/>
                </a:rPr>
                <a:t>waste</a:t>
              </a:r>
              <a:r>
                <a:rPr lang="ro-RO" sz="2200" dirty="0">
                  <a:latin typeface="Georgia" panose="02040502050405020303" pitchFamily="18" charset="0"/>
                  <a:ea typeface="Abhaya Libre"/>
                  <a:cs typeface="Abhaya Libre"/>
                  <a:sym typeface="Abhaya Libre"/>
                </a:rPr>
                <a:t> atunci când 90% din deșeurile produse sunt deviate de la gropile de gunoi și de la incineratoare. (Surse: </a:t>
              </a:r>
              <a:r>
                <a:rPr lang="ro-RO" sz="2200" dirty="0">
                  <a:latin typeface="Georgia" panose="02040502050405020303" pitchFamily="18" charset="0"/>
                  <a:ea typeface="Abhaya Libre"/>
                  <a:cs typeface="Abhaya Libre"/>
                  <a:sym typeface="Abhaya Libre"/>
                  <a:hlinkClick r:id="rId10"/>
                </a:rPr>
                <a:t>ZWIA</a:t>
              </a:r>
              <a:r>
                <a:rPr lang="ro-RO" sz="2200" dirty="0">
                  <a:latin typeface="Georgia" panose="02040502050405020303" pitchFamily="18" charset="0"/>
                  <a:ea typeface="Abhaya Libre"/>
                  <a:cs typeface="Abhaya Libre"/>
                  <a:sym typeface="Abhaya Libre"/>
                </a:rPr>
                <a:t> și TRUE)</a:t>
              </a:r>
              <a:endParaRPr sz="2200" dirty="0">
                <a:latin typeface="Georgia" panose="02040502050405020303" pitchFamily="18" charset="0"/>
                <a:ea typeface="Abhaya Libre"/>
                <a:cs typeface="Abhaya Libre"/>
                <a:sym typeface="Abhaya Libre"/>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91"/>
        <p:cNvGrpSpPr/>
        <p:nvPr/>
      </p:nvGrpSpPr>
      <p:grpSpPr>
        <a:xfrm>
          <a:off x="0" y="0"/>
          <a:ext cx="0" cy="0"/>
          <a:chOff x="0" y="0"/>
          <a:chExt cx="0" cy="0"/>
        </a:xfrm>
      </p:grpSpPr>
      <p:pic>
        <p:nvPicPr>
          <p:cNvPr id="292" name="Google Shape;292;g1c0d571eb8a_0_50"/>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93" name="Google Shape;293;g1c0d571eb8a_0_5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94" name="Google Shape;294;g1c0d571eb8a_0_5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95" name="Google Shape;295;g1c0d571eb8a_0_50"/>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96" name="Google Shape;296;g1c0d571eb8a_0_50"/>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97" name="Google Shape;297;g1c0d571eb8a_0_50"/>
          <p:cNvSpPr txBox="1"/>
          <p:nvPr/>
        </p:nvSpPr>
        <p:spPr>
          <a:xfrm>
            <a:off x="1381349" y="1403325"/>
            <a:ext cx="15525301"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i="0" u="none" strike="noStrike" cap="none" dirty="0">
                <a:solidFill>
                  <a:srgbClr val="000000"/>
                </a:solidFill>
                <a:latin typeface="Georgia" panose="02040502050405020303" pitchFamily="18" charset="0"/>
                <a:ea typeface="Abhaya Libre"/>
                <a:cs typeface="Abhaya Libre"/>
                <a:sym typeface="Abhaya Libre"/>
              </a:rPr>
              <a:t>Video</a:t>
            </a:r>
            <a:r>
              <a:rPr lang="en-US" sz="5400" b="1" dirty="0">
                <a:latin typeface="Georgia" panose="02040502050405020303" pitchFamily="18" charset="0"/>
                <a:ea typeface="Abhaya Libre"/>
                <a:cs typeface="Abhaya Libre"/>
                <a:sym typeface="Abhaya Libre"/>
              </a:rPr>
              <a:t>: </a:t>
            </a:r>
            <a:r>
              <a:rPr lang="ro-RO" sz="5400" b="1" dirty="0">
                <a:latin typeface="Georgia" panose="02040502050405020303" pitchFamily="18" charset="0"/>
                <a:ea typeface="Abhaya Libre"/>
                <a:cs typeface="Abhaya Libre"/>
                <a:sym typeface="Abhaya Libre"/>
              </a:rPr>
              <a:t>Sunt magazinele zero </a:t>
            </a:r>
            <a:r>
              <a:rPr lang="ro-RO" sz="5400" b="1" dirty="0" err="1">
                <a:latin typeface="Georgia" panose="02040502050405020303" pitchFamily="18" charset="0"/>
                <a:ea typeface="Abhaya Libre"/>
                <a:cs typeface="Abhaya Libre"/>
                <a:sym typeface="Abhaya Libre"/>
              </a:rPr>
              <a:t>waste</a:t>
            </a:r>
            <a:r>
              <a:rPr lang="ro-RO" sz="5400" b="1" dirty="0">
                <a:latin typeface="Georgia" panose="02040502050405020303" pitchFamily="18" charset="0"/>
                <a:ea typeface="Abhaya Libre"/>
                <a:cs typeface="Abhaya Libre"/>
                <a:sym typeface="Abhaya Libre"/>
              </a:rPr>
              <a:t> viitorul</a:t>
            </a:r>
            <a:r>
              <a:rPr lang="en-US" sz="5400" b="1" dirty="0">
                <a:latin typeface="Georgia" panose="02040502050405020303" pitchFamily="18" charset="0"/>
                <a:ea typeface="Abhaya Libre"/>
                <a:cs typeface="Abhaya Libre"/>
                <a:sym typeface="Abhaya Libre"/>
              </a:rPr>
              <a:t>?</a:t>
            </a:r>
            <a:endParaRPr sz="5400" b="1" dirty="0">
              <a:latin typeface="Georgia" panose="02040502050405020303" pitchFamily="18" charset="0"/>
            </a:endParaRPr>
          </a:p>
        </p:txBody>
      </p:sp>
      <p:pic>
        <p:nvPicPr>
          <p:cNvPr id="298" name="Google Shape;298;g1c0d571eb8a_0_50" descr="Step inside Britain’s first no-packaging supermarket. Located in Totnes in Devon, Earth Food Love is a dry goods store run by ex-pro footballer Richard and his wife Nicola. A triumphant story about conscientious consumption, sustainability, innovation and behaviour change; they explain what it means to be waste-free and whether this could be the beginning of a new era for shopping habits. &#10;&#10;Find out how to enter at:&#10;https://www.TheGreatBritishHighStreet.co.uk&#10;&#10;Join the conversation on social media using #MyHighStreet and follow us:&#10;https://www.twitter.com/TheGBHighSt&#10;https://www.facebook.com/TheGBHighSt&#10;https://www.instagram.com/TheGBHighSt" title="Are Zero Waste shops the future? - The Zero Waste Shop | The Great British High Street Awards 2018">
            <a:hlinkClick r:id="rId8"/>
          </p:cNvPr>
          <p:cNvPicPr preferRelativeResize="0"/>
          <p:nvPr/>
        </p:nvPicPr>
        <p:blipFill>
          <a:blip r:embed="rId9">
            <a:alphaModFix/>
          </a:blip>
          <a:stretch>
            <a:fillRect/>
          </a:stretch>
        </p:blipFill>
        <p:spPr>
          <a:xfrm>
            <a:off x="1381349" y="2448788"/>
            <a:ext cx="8579921" cy="6434887"/>
          </a:xfrm>
          <a:prstGeom prst="rect">
            <a:avLst/>
          </a:prstGeom>
          <a:noFill/>
          <a:ln>
            <a:noFill/>
          </a:ln>
        </p:spPr>
      </p:pic>
      <p:sp>
        <p:nvSpPr>
          <p:cNvPr id="299" name="Google Shape;299;g1c0d571eb8a_0_50"/>
          <p:cNvSpPr txBox="1"/>
          <p:nvPr/>
        </p:nvSpPr>
        <p:spPr>
          <a:xfrm>
            <a:off x="10338619" y="2704672"/>
            <a:ext cx="6887682" cy="594624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Faceți cunoștință cu primul magazin care nu utilizează ambalaje din Marea Britanie. Situat în </a:t>
            </a:r>
            <a:r>
              <a:rPr lang="ro-RO" sz="2300" dirty="0" err="1">
                <a:latin typeface="Georgia" panose="02040502050405020303" pitchFamily="18" charset="0"/>
                <a:ea typeface="Abhaya Libre"/>
                <a:cs typeface="Abhaya Libre"/>
                <a:sym typeface="Abhaya Libre"/>
              </a:rPr>
              <a:t>Totnes</a:t>
            </a:r>
            <a:r>
              <a:rPr lang="ro-RO" sz="2300" dirty="0">
                <a:latin typeface="Georgia" panose="02040502050405020303" pitchFamily="18" charset="0"/>
                <a:ea typeface="Abhaya Libre"/>
                <a:cs typeface="Abhaya Libre"/>
                <a:sym typeface="Abhaya Libre"/>
              </a:rPr>
              <a:t>, în Devon, </a:t>
            </a:r>
            <a:r>
              <a:rPr lang="ro-RO" sz="2300" dirty="0" err="1">
                <a:latin typeface="Georgia" panose="02040502050405020303" pitchFamily="18" charset="0"/>
                <a:ea typeface="Abhaya Libre"/>
                <a:cs typeface="Abhaya Libre"/>
                <a:sym typeface="Abhaya Libre"/>
              </a:rPr>
              <a:t>Earth</a:t>
            </a:r>
            <a:r>
              <a:rPr lang="ro-RO" sz="2300" dirty="0">
                <a:latin typeface="Georgia" panose="02040502050405020303" pitchFamily="18" charset="0"/>
                <a:ea typeface="Abhaya Libre"/>
                <a:cs typeface="Abhaya Libre"/>
                <a:sym typeface="Abhaya Libre"/>
              </a:rPr>
              <a:t> </a:t>
            </a:r>
            <a:r>
              <a:rPr lang="ro-RO" sz="2300" dirty="0" err="1">
                <a:latin typeface="Georgia" panose="02040502050405020303" pitchFamily="18" charset="0"/>
                <a:ea typeface="Abhaya Libre"/>
                <a:cs typeface="Abhaya Libre"/>
                <a:sym typeface="Abhaya Libre"/>
              </a:rPr>
              <a:t>Food</a:t>
            </a:r>
            <a:r>
              <a:rPr lang="ro-RO" sz="2300" dirty="0">
                <a:latin typeface="Georgia" panose="02040502050405020303" pitchFamily="18" charset="0"/>
                <a:ea typeface="Abhaya Libre"/>
                <a:cs typeface="Abhaya Libre"/>
                <a:sym typeface="Abhaya Libre"/>
              </a:rPr>
              <a:t> Love este un magazin de produse uscate și deshidratate operat de fostul fotbalist profesionist Richard și de soția sa, Nicola. </a:t>
            </a:r>
            <a:r>
              <a:rPr lang="ro-RO" sz="2300" dirty="0" err="1">
                <a:latin typeface="Georgia" panose="02040502050405020303" pitchFamily="18" charset="0"/>
                <a:ea typeface="Abhaya Libre"/>
                <a:cs typeface="Abhaya Libre"/>
                <a:sym typeface="Abhaya Libre"/>
              </a:rPr>
              <a:t>Earth</a:t>
            </a:r>
            <a:r>
              <a:rPr lang="ro-RO" sz="2300" dirty="0">
                <a:latin typeface="Georgia" panose="02040502050405020303" pitchFamily="18" charset="0"/>
                <a:ea typeface="Abhaya Libre"/>
                <a:cs typeface="Abhaya Libre"/>
                <a:sym typeface="Abhaya Libre"/>
              </a:rPr>
              <a:t> </a:t>
            </a:r>
            <a:r>
              <a:rPr lang="ro-RO" sz="2300" dirty="0" err="1">
                <a:latin typeface="Georgia" panose="02040502050405020303" pitchFamily="18" charset="0"/>
                <a:ea typeface="Abhaya Libre"/>
                <a:cs typeface="Abhaya Libre"/>
                <a:sym typeface="Abhaya Libre"/>
              </a:rPr>
              <a:t>Food</a:t>
            </a:r>
            <a:r>
              <a:rPr lang="ro-RO" sz="2300" dirty="0">
                <a:latin typeface="Georgia" panose="02040502050405020303" pitchFamily="18" charset="0"/>
                <a:ea typeface="Abhaya Libre"/>
                <a:cs typeface="Abhaya Libre"/>
                <a:sym typeface="Abhaya Libre"/>
              </a:rPr>
              <a:t> Love este o poveste triumfătoare despre consumul responsabil, despre durabilitate, inovație și schimbarea comportamentelor.  </a:t>
            </a:r>
          </a:p>
          <a:p>
            <a:pPr marL="0" marR="0" lvl="0" indent="0" algn="just" rtl="0">
              <a:lnSpc>
                <a:spcPct val="139958"/>
              </a:lnSpc>
              <a:spcBef>
                <a:spcPts val="0"/>
              </a:spcBef>
              <a:spcAft>
                <a:spcPts val="0"/>
              </a:spcAft>
              <a:buNone/>
            </a:pPr>
            <a:endParaRPr lang="ro-RO"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Richard și Nicola explică ce înseamnă să nu produci deșeuri și dacă acest concept poate marca începutul unei noi ere pentru obiceiurile de cumpărare. </a:t>
            </a:r>
            <a:endParaRPr sz="2300" dirty="0">
              <a:latin typeface="Georgia" panose="02040502050405020303" pitchFamily="18" charset="0"/>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03"/>
        <p:cNvGrpSpPr/>
        <p:nvPr/>
      </p:nvGrpSpPr>
      <p:grpSpPr>
        <a:xfrm>
          <a:off x="0" y="0"/>
          <a:ext cx="0" cy="0"/>
          <a:chOff x="0" y="0"/>
          <a:chExt cx="0" cy="0"/>
        </a:xfrm>
      </p:grpSpPr>
      <p:pic>
        <p:nvPicPr>
          <p:cNvPr id="304" name="Google Shape;304;g1c0d571eb8a_0_6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05" name="Google Shape;305;g1c0d571eb8a_0_6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06" name="Google Shape;306;g1c0d571eb8a_0_69"/>
          <p:cNvPicPr preferRelativeResize="0"/>
          <p:nvPr/>
        </p:nvPicPr>
        <p:blipFill rotWithShape="1">
          <a:blip r:embed="rId5">
            <a:alphaModFix/>
          </a:blip>
          <a:srcRect/>
          <a:stretch/>
        </p:blipFill>
        <p:spPr>
          <a:xfrm>
            <a:off x="191882" y="100716"/>
            <a:ext cx="1869291" cy="1869291"/>
          </a:xfrm>
          <a:prstGeom prst="rect">
            <a:avLst/>
          </a:prstGeom>
          <a:noFill/>
          <a:ln>
            <a:noFill/>
          </a:ln>
        </p:spPr>
      </p:pic>
      <p:pic>
        <p:nvPicPr>
          <p:cNvPr id="307" name="Google Shape;307;g1c0d571eb8a_0_69"/>
          <p:cNvPicPr preferRelativeResize="0"/>
          <p:nvPr/>
        </p:nvPicPr>
        <p:blipFill rotWithShape="1">
          <a:blip r:embed="rId6">
            <a:alphaModFix/>
          </a:blip>
          <a:srcRect/>
          <a:stretch/>
        </p:blipFill>
        <p:spPr>
          <a:xfrm>
            <a:off x="5143030" y="9355341"/>
            <a:ext cx="3710719" cy="779251"/>
          </a:xfrm>
          <a:prstGeom prst="rect">
            <a:avLst/>
          </a:prstGeom>
          <a:noFill/>
          <a:ln>
            <a:noFill/>
          </a:ln>
        </p:spPr>
      </p:pic>
      <p:sp>
        <p:nvSpPr>
          <p:cNvPr id="308" name="Google Shape;308;g1c0d571eb8a_0_69"/>
          <p:cNvSpPr txBox="1"/>
          <p:nvPr/>
        </p:nvSpPr>
        <p:spPr>
          <a:xfrm>
            <a:off x="1213429" y="3529586"/>
            <a:ext cx="8280600" cy="545072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Într-un studiu publicat în revista </a:t>
            </a:r>
            <a:r>
              <a:rPr lang="ro-RO" sz="2300" dirty="0" err="1">
                <a:latin typeface="Georgia" panose="02040502050405020303" pitchFamily="18" charset="0"/>
                <a:ea typeface="Abhaya Libre"/>
                <a:cs typeface="Abhaya Libre"/>
                <a:sym typeface="Abhaya Libre"/>
              </a:rPr>
              <a:t>Science</a:t>
            </a:r>
            <a:r>
              <a:rPr lang="ro-RO" sz="2300" dirty="0">
                <a:latin typeface="Georgia" panose="02040502050405020303" pitchFamily="18" charset="0"/>
                <a:ea typeface="Abhaya Libre"/>
                <a:cs typeface="Abhaya Libre"/>
                <a:sym typeface="Abhaya Libre"/>
              </a:rPr>
              <a:t> </a:t>
            </a:r>
            <a:r>
              <a:rPr lang="ro-RO" sz="2300" dirty="0" err="1">
                <a:latin typeface="Georgia" panose="02040502050405020303" pitchFamily="18" charset="0"/>
                <a:ea typeface="Abhaya Libre"/>
                <a:cs typeface="Abhaya Libre"/>
                <a:sym typeface="Abhaya Libre"/>
              </a:rPr>
              <a:t>Advance</a:t>
            </a:r>
            <a:r>
              <a:rPr lang="ro-RO" sz="2300" dirty="0">
                <a:latin typeface="Georgia" panose="02040502050405020303" pitchFamily="18" charset="0"/>
                <a:ea typeface="Abhaya Libre"/>
                <a:cs typeface="Abhaya Libre"/>
                <a:sym typeface="Abhaya Libre"/>
              </a:rPr>
              <a:t>, cercetătorii aproximează că, începând din anii 1950 și până acum, în întreaga lume au fost generate 8,3 miliarde de tone de plastic și că doar 9% din aceste materiale au fost reciclate. Se estimează că până în 2050 se vor arunca alte 12 miliarde de tone de plastic.</a:t>
            </a:r>
          </a:p>
          <a:p>
            <a:pPr marL="0" marR="0" lvl="0" indent="0" algn="just" rtl="0">
              <a:lnSpc>
                <a:spcPct val="139958"/>
              </a:lnSpc>
              <a:spcBef>
                <a:spcPts val="0"/>
              </a:spcBef>
              <a:spcAft>
                <a:spcPts val="0"/>
              </a:spcAft>
              <a:buNone/>
            </a:pPr>
            <a:endParaRPr lang="ro-RO"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300" dirty="0" err="1">
                <a:latin typeface="Georgia" panose="02040502050405020303" pitchFamily="18" charset="0"/>
                <a:ea typeface="Abhaya Libre"/>
                <a:cs typeface="Abhaya Libre"/>
                <a:sym typeface="Abhaya Libre"/>
              </a:rPr>
              <a:t>Infograficul</a:t>
            </a:r>
            <a:r>
              <a:rPr lang="ro-RO" sz="2300" dirty="0">
                <a:latin typeface="Georgia" panose="02040502050405020303" pitchFamily="18" charset="0"/>
                <a:ea typeface="Abhaya Libre"/>
                <a:cs typeface="Abhaya Libre"/>
                <a:sym typeface="Abhaya Libre"/>
              </a:rPr>
              <a:t> alăturat ne ajută să tragem o serie de concluzii. </a:t>
            </a:r>
          </a:p>
          <a:p>
            <a:pPr marL="0" marR="0" lvl="0" indent="0" algn="just" rtl="0">
              <a:lnSpc>
                <a:spcPct val="139958"/>
              </a:lnSpc>
              <a:spcBef>
                <a:spcPts val="0"/>
              </a:spcBef>
              <a:spcAft>
                <a:spcPts val="0"/>
              </a:spcAft>
              <a:buNone/>
            </a:pPr>
            <a:endParaRPr lang="ro-RO" sz="2300" dirty="0">
              <a:latin typeface="Georgia" panose="02040502050405020303" pitchFamily="18" charset="0"/>
              <a:ea typeface="Abhaya Libre"/>
              <a:cs typeface="Abhaya Libre"/>
              <a:sym typeface="Abhaya Libre"/>
            </a:endParaRPr>
          </a:p>
          <a:p>
            <a:pPr marL="0" marR="0" lvl="0" indent="0"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Sursa: </a:t>
            </a:r>
            <a:r>
              <a:rPr lang="ro-RO" sz="2300" dirty="0">
                <a:latin typeface="Georgia" panose="02040502050405020303" pitchFamily="18" charset="0"/>
                <a:ea typeface="Abhaya Libre"/>
                <a:cs typeface="Abhaya Libre"/>
                <a:sym typeface="Abhaya Libre"/>
                <a:hlinkClick r:id="rId7"/>
              </a:rPr>
              <a:t>https://wrwcanada.com/en/get-involved/resources/plastics-themed-resources/plastic-facts</a:t>
            </a:r>
            <a:r>
              <a:rPr lang="ro-RO" sz="2300" dirty="0">
                <a:latin typeface="Georgia" panose="02040502050405020303" pitchFamily="18" charset="0"/>
                <a:ea typeface="Abhaya Libre"/>
                <a:cs typeface="Abhaya Libre"/>
                <a:sym typeface="Abhaya Libre"/>
              </a:rPr>
              <a:t> </a:t>
            </a:r>
          </a:p>
        </p:txBody>
      </p:sp>
      <p:sp>
        <p:nvSpPr>
          <p:cNvPr id="309" name="Google Shape;309;g1c0d571eb8a_0_69"/>
          <p:cNvSpPr txBox="1"/>
          <p:nvPr/>
        </p:nvSpPr>
        <p:spPr>
          <a:xfrm>
            <a:off x="1213429" y="1948823"/>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De ce să ne pese?</a:t>
            </a:r>
            <a:endParaRPr sz="5400" b="1" dirty="0">
              <a:latin typeface="Georgia" panose="02040502050405020303" pitchFamily="18" charset="0"/>
            </a:endParaRPr>
          </a:p>
        </p:txBody>
      </p:sp>
      <p:sp>
        <p:nvSpPr>
          <p:cNvPr id="310" name="Google Shape;310;g1c0d571eb8a_0_69"/>
          <p:cNvSpPr txBox="1"/>
          <p:nvPr/>
        </p:nvSpPr>
        <p:spPr>
          <a:xfrm>
            <a:off x="1213429" y="2434845"/>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o-RO" sz="3900" dirty="0">
                <a:latin typeface="Georgia" panose="02040502050405020303" pitchFamily="18" charset="0"/>
                <a:ea typeface="Abhaya Libre"/>
                <a:cs typeface="Abhaya Libre"/>
                <a:sym typeface="Abhaya Libre"/>
              </a:rPr>
              <a:t>Statistici privind utilizarea plasticului</a:t>
            </a:r>
            <a:endParaRPr dirty="0">
              <a:latin typeface="Georgia" panose="02040502050405020303" pitchFamily="18" charset="0"/>
            </a:endParaRPr>
          </a:p>
        </p:txBody>
      </p:sp>
      <p:pic>
        <p:nvPicPr>
          <p:cNvPr id="311" name="Google Shape;311;g1c0d571eb8a_0_69"/>
          <p:cNvPicPr preferRelativeResize="0"/>
          <p:nvPr/>
        </p:nvPicPr>
        <p:blipFill>
          <a:blip r:embed="rId8">
            <a:alphaModFix/>
          </a:blip>
          <a:stretch>
            <a:fillRect/>
          </a:stretch>
        </p:blipFill>
        <p:spPr>
          <a:xfrm>
            <a:off x="10192125" y="26850"/>
            <a:ext cx="8095876"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15"/>
        <p:cNvGrpSpPr/>
        <p:nvPr/>
      </p:nvGrpSpPr>
      <p:grpSpPr>
        <a:xfrm>
          <a:off x="0" y="0"/>
          <a:ext cx="0" cy="0"/>
          <a:chOff x="0" y="0"/>
          <a:chExt cx="0" cy="0"/>
        </a:xfrm>
      </p:grpSpPr>
      <p:sp>
        <p:nvSpPr>
          <p:cNvPr id="316" name="Google Shape;316;p7"/>
          <p:cNvSpPr txBox="1"/>
          <p:nvPr/>
        </p:nvSpPr>
        <p:spPr>
          <a:xfrm>
            <a:off x="1223036" y="2772949"/>
            <a:ext cx="7920964"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În 2012, în întreaga lume s-au general 1,17 trilioane de kilograme de gunoi – echivalentul de 7000 de ori al greutății Empire State Building. Ce tipuri de gunoi s-au produs și unde ajung acestea? </a:t>
            </a:r>
          </a:p>
          <a:p>
            <a:pPr marL="0" marR="0" lvl="0" indent="0" algn="just" rtl="0">
              <a:lnSpc>
                <a:spcPct val="139958"/>
              </a:lnSpc>
              <a:spcBef>
                <a:spcPts val="0"/>
              </a:spcBef>
              <a:spcAft>
                <a:spcPts val="0"/>
              </a:spcAft>
              <a:buNone/>
            </a:pPr>
            <a:endParaRPr lang="ro-RO"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Răspunsul este că mai puțin de jumătate provine din deșeuri organice (majoritatea alimentare) și mare parte ajunge în gropi de gunoi, potrivit unui raport publicat de Banca Mondială. Graficul alăturat ilustrează distribuția tipurilor de deșeuri. </a:t>
            </a:r>
            <a:endParaRPr sz="2400" dirty="0">
              <a:latin typeface="Georgia" panose="02040502050405020303" pitchFamily="18" charset="0"/>
              <a:ea typeface="Abhaya Libre"/>
              <a:cs typeface="Abhaya Libre"/>
              <a:sym typeface="Abhaya Libre"/>
            </a:endParaRPr>
          </a:p>
        </p:txBody>
      </p:sp>
      <p:pic>
        <p:nvPicPr>
          <p:cNvPr id="317" name="Google Shape;317;p7"/>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18" name="Google Shape;318;p7"/>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19" name="Google Shape;319;p7"/>
          <p:cNvSpPr txBox="1"/>
          <p:nvPr/>
        </p:nvSpPr>
        <p:spPr>
          <a:xfrm>
            <a:off x="1223036" y="1137080"/>
            <a:ext cx="13293987"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1,17 trilioane de kilograme de gunoi</a:t>
            </a:r>
            <a:endParaRPr sz="5400" b="1" dirty="0">
              <a:latin typeface="Georgia" panose="02040502050405020303" pitchFamily="18" charset="0"/>
            </a:endParaRPr>
          </a:p>
        </p:txBody>
      </p:sp>
      <p:pic>
        <p:nvPicPr>
          <p:cNvPr id="320" name="Google Shape;320;p7"/>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21" name="Google Shape;321;p7"/>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22" name="Google Shape;322;p7"/>
          <p:cNvSpPr txBox="1"/>
          <p:nvPr/>
        </p:nvSpPr>
        <p:spPr>
          <a:xfrm>
            <a:off x="1223036" y="1642455"/>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o-RO" sz="3900" dirty="0">
                <a:latin typeface="Georgia" panose="02040502050405020303" pitchFamily="18" charset="0"/>
              </a:rPr>
              <a:t>Unde se aruncă gunoaiele din lume?</a:t>
            </a:r>
            <a:endParaRPr sz="3900" dirty="0">
              <a:latin typeface="Georgia" panose="02040502050405020303" pitchFamily="18" charset="0"/>
            </a:endParaRPr>
          </a:p>
        </p:txBody>
      </p:sp>
      <p:pic>
        <p:nvPicPr>
          <p:cNvPr id="323" name="Google Shape;323;p7"/>
          <p:cNvPicPr preferRelativeResize="0"/>
          <p:nvPr/>
        </p:nvPicPr>
        <p:blipFill>
          <a:blip r:embed="rId7">
            <a:alphaModFix/>
          </a:blip>
          <a:stretch>
            <a:fillRect/>
          </a:stretch>
        </p:blipFill>
        <p:spPr>
          <a:xfrm>
            <a:off x="9392100" y="3006117"/>
            <a:ext cx="8280600" cy="51029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27"/>
        <p:cNvGrpSpPr/>
        <p:nvPr/>
      </p:nvGrpSpPr>
      <p:grpSpPr>
        <a:xfrm>
          <a:off x="0" y="0"/>
          <a:ext cx="0" cy="0"/>
          <a:chOff x="0" y="0"/>
          <a:chExt cx="0" cy="0"/>
        </a:xfrm>
      </p:grpSpPr>
      <p:pic>
        <p:nvPicPr>
          <p:cNvPr id="335" name="Google Shape;335;g1c0d571eb8a_0_83"/>
          <p:cNvPicPr preferRelativeResize="0"/>
          <p:nvPr/>
        </p:nvPicPr>
        <p:blipFill rotWithShape="1">
          <a:blip r:embed="rId3">
            <a:alphaModFix/>
          </a:blip>
          <a:srcRect t="5589" r="2176"/>
          <a:stretch/>
        </p:blipFill>
        <p:spPr>
          <a:xfrm>
            <a:off x="4716089" y="6106922"/>
            <a:ext cx="9471859" cy="3964799"/>
          </a:xfrm>
          <a:prstGeom prst="rect">
            <a:avLst/>
          </a:prstGeom>
          <a:noFill/>
          <a:ln>
            <a:noFill/>
          </a:ln>
        </p:spPr>
      </p:pic>
      <p:sp>
        <p:nvSpPr>
          <p:cNvPr id="328" name="Google Shape;328;g1c0d571eb8a_0_83"/>
          <p:cNvSpPr txBox="1"/>
          <p:nvPr/>
        </p:nvSpPr>
        <p:spPr>
          <a:xfrm>
            <a:off x="1409512" y="2935605"/>
            <a:ext cx="14828400" cy="346864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Atât în statele dezvoltate, cât și în cele sărace, marea majoritate a deșeurilor ajunge în gropi de gunoi sau în depozite de deșeuri, acolo unde este adesea acoperită. O foarte mică parte din datele analizate de Banca Mondială – date dificil de adunat, de altfel – se referă la deșeuri reciclate sau compostate. Raportul evidențiază faptul că „în Africa, deșeurile colectate sunt aproape exclusiv aruncate sau trimise în depozitele de deșeuri.</a:t>
            </a:r>
          </a:p>
          <a:p>
            <a:pPr marL="0" marR="0" lvl="0" indent="0" algn="just" rtl="0">
              <a:lnSpc>
                <a:spcPct val="139958"/>
              </a:lnSpc>
              <a:spcBef>
                <a:spcPts val="0"/>
              </a:spcBef>
              <a:spcAft>
                <a:spcPts val="0"/>
              </a:spcAft>
              <a:buNone/>
            </a:pPr>
            <a:endParaRPr lang="ro-RO"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Graficele de mai jos arată modul în care sunt stocate și procesate deșeurile la nivel mondial, în partea dreaptă fiind ilustrate statisticile pentru țările dezvoltate, iar în partea stângă cele sărace.</a:t>
            </a:r>
            <a:endParaRPr sz="2300" dirty="0">
              <a:latin typeface="Georgia" panose="02040502050405020303" pitchFamily="18" charset="0"/>
              <a:ea typeface="Abhaya Libre"/>
              <a:cs typeface="Abhaya Libre"/>
              <a:sym typeface="Abhaya Libre"/>
            </a:endParaRPr>
          </a:p>
        </p:txBody>
      </p:sp>
      <p:pic>
        <p:nvPicPr>
          <p:cNvPr id="329" name="Google Shape;329;g1c0d571eb8a_0_83"/>
          <p:cNvPicPr preferRelativeResize="0"/>
          <p:nvPr/>
        </p:nvPicPr>
        <p:blipFill rotWithShape="1">
          <a:blip r:embed="rId4">
            <a:alphaModFix/>
          </a:blip>
          <a:srcRect/>
          <a:stretch/>
        </p:blipFill>
        <p:spPr>
          <a:xfrm rot="-4196164">
            <a:off x="-5811133" y="7594029"/>
            <a:ext cx="11622267" cy="12388075"/>
          </a:xfrm>
          <a:prstGeom prst="rect">
            <a:avLst/>
          </a:prstGeom>
          <a:noFill/>
          <a:ln>
            <a:noFill/>
          </a:ln>
        </p:spPr>
      </p:pic>
      <p:pic>
        <p:nvPicPr>
          <p:cNvPr id="330" name="Google Shape;330;g1c0d571eb8a_0_83"/>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332" name="Google Shape;332;g1c0d571eb8a_0_83"/>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333" name="Google Shape;333;g1c0d571eb8a_0_83"/>
          <p:cNvPicPr preferRelativeResize="0"/>
          <p:nvPr/>
        </p:nvPicPr>
        <p:blipFill rotWithShape="1">
          <a:blip r:embed="rId7">
            <a:alphaModFix/>
          </a:blip>
          <a:srcRect/>
          <a:stretch/>
        </p:blipFill>
        <p:spPr>
          <a:xfrm>
            <a:off x="13560120" y="545022"/>
            <a:ext cx="2858579" cy="600300"/>
          </a:xfrm>
          <a:prstGeom prst="rect">
            <a:avLst/>
          </a:prstGeom>
          <a:noFill/>
          <a:ln>
            <a:noFill/>
          </a:ln>
        </p:spPr>
      </p:pic>
      <p:sp>
        <p:nvSpPr>
          <p:cNvPr id="2" name="Google Shape;319;p7">
            <a:extLst>
              <a:ext uri="{FF2B5EF4-FFF2-40B4-BE49-F238E27FC236}">
                <a16:creationId xmlns:a16="http://schemas.microsoft.com/office/drawing/2014/main" id="{F6B54A8A-FC71-2A81-CA17-37D9E6F81FF3}"/>
              </a:ext>
            </a:extLst>
          </p:cNvPr>
          <p:cNvSpPr txBox="1"/>
          <p:nvPr/>
        </p:nvSpPr>
        <p:spPr>
          <a:xfrm>
            <a:off x="1414765" y="1309789"/>
            <a:ext cx="13293987"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1,17 trilioane de kilograme de gunoi</a:t>
            </a:r>
            <a:endParaRPr sz="5400" b="1" dirty="0">
              <a:latin typeface="Georgia" panose="02040502050405020303" pitchFamily="18" charset="0"/>
            </a:endParaRPr>
          </a:p>
        </p:txBody>
      </p:sp>
      <p:sp>
        <p:nvSpPr>
          <p:cNvPr id="3" name="Google Shape;322;p7">
            <a:extLst>
              <a:ext uri="{FF2B5EF4-FFF2-40B4-BE49-F238E27FC236}">
                <a16:creationId xmlns:a16="http://schemas.microsoft.com/office/drawing/2014/main" id="{92026CA4-4F02-23F7-EC30-FFB3999BE59C}"/>
              </a:ext>
            </a:extLst>
          </p:cNvPr>
          <p:cNvSpPr txBox="1"/>
          <p:nvPr/>
        </p:nvSpPr>
        <p:spPr>
          <a:xfrm>
            <a:off x="1409512" y="1847735"/>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o-RO" sz="3900" dirty="0">
                <a:latin typeface="Georgia" panose="02040502050405020303" pitchFamily="18" charset="0"/>
              </a:rPr>
              <a:t>Unde se aruncă gunoaiele din lume?</a:t>
            </a:r>
            <a:endParaRPr sz="3900" dirty="0">
              <a:latin typeface="Georgia" panose="02040502050405020303"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39"/>
        <p:cNvGrpSpPr/>
        <p:nvPr/>
      </p:nvGrpSpPr>
      <p:grpSpPr>
        <a:xfrm>
          <a:off x="0" y="0"/>
          <a:ext cx="0" cy="0"/>
          <a:chOff x="0" y="0"/>
          <a:chExt cx="0" cy="0"/>
        </a:xfrm>
      </p:grpSpPr>
      <p:pic>
        <p:nvPicPr>
          <p:cNvPr id="340" name="Google Shape;340;g1c0d571eb8a_0_9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41" name="Google Shape;341;g1c0d571eb8a_0_9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42" name="Google Shape;342;g1c0d571eb8a_0_9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43" name="Google Shape;343;g1c0d571eb8a_0_95"/>
          <p:cNvPicPr preferRelativeResize="0"/>
          <p:nvPr/>
        </p:nvPicPr>
        <p:blipFill rotWithShape="1">
          <a:blip r:embed="rId6">
            <a:alphaModFix/>
          </a:blip>
          <a:srcRect/>
          <a:stretch/>
        </p:blipFill>
        <p:spPr>
          <a:xfrm>
            <a:off x="13560120" y="545022"/>
            <a:ext cx="2858579" cy="600300"/>
          </a:xfrm>
          <a:prstGeom prst="rect">
            <a:avLst/>
          </a:prstGeom>
          <a:noFill/>
          <a:ln>
            <a:noFill/>
          </a:ln>
        </p:spPr>
      </p:pic>
      <p:pic>
        <p:nvPicPr>
          <p:cNvPr id="344" name="Google Shape;344;g1c0d571eb8a_0_95"/>
          <p:cNvPicPr preferRelativeResize="0"/>
          <p:nvPr/>
        </p:nvPicPr>
        <p:blipFill>
          <a:blip r:embed="rId7">
            <a:alphaModFix/>
          </a:blip>
          <a:stretch>
            <a:fillRect/>
          </a:stretch>
        </p:blipFill>
        <p:spPr>
          <a:xfrm>
            <a:off x="2420275" y="1396620"/>
            <a:ext cx="13447450" cy="7718825"/>
          </a:xfrm>
          <a:prstGeom prst="rect">
            <a:avLst/>
          </a:prstGeom>
          <a:noFill/>
          <a:ln>
            <a:noFill/>
          </a:ln>
        </p:spPr>
      </p:pic>
      <p:sp>
        <p:nvSpPr>
          <p:cNvPr id="345" name="Google Shape;345;g1c0d571eb8a_0_95"/>
          <p:cNvSpPr txBox="1"/>
          <p:nvPr/>
        </p:nvSpPr>
        <p:spPr>
          <a:xfrm>
            <a:off x="4304438" y="9280328"/>
            <a:ext cx="111240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o-RO" sz="2400" dirty="0">
                <a:latin typeface="Georgia" panose="02040502050405020303" pitchFamily="18" charset="0"/>
                <a:ea typeface="Abhaya Libre"/>
                <a:cs typeface="Abhaya Libre"/>
                <a:sym typeface="Abhaya Libre"/>
              </a:rPr>
              <a:t>Sursa: </a:t>
            </a:r>
            <a:r>
              <a:rPr lang="ro-RO" sz="2400" dirty="0">
                <a:latin typeface="Georgia" panose="02040502050405020303" pitchFamily="18" charset="0"/>
                <a:ea typeface="Abhaya Libre"/>
                <a:cs typeface="Abhaya Libre"/>
                <a:sym typeface="Abhaya Libre"/>
                <a:hlinkClick r:id="rId8"/>
              </a:rPr>
              <a:t>https://www.henkel.com/spotlight/2021-02-18-recycling-old-plastic-new-perspectives-1150968</a:t>
            </a:r>
            <a:r>
              <a:rPr lang="ro-RO" sz="2400" dirty="0">
                <a:latin typeface="Georgia" panose="02040502050405020303" pitchFamily="18" charset="0"/>
                <a:ea typeface="Abhaya Libre"/>
                <a:cs typeface="Abhaya Libre"/>
                <a:sym typeface="Abhaya Libre"/>
              </a:rPr>
              <a:t> </a:t>
            </a:r>
            <a:endParaRPr sz="2400" dirty="0">
              <a:latin typeface="Georgia" panose="02040502050405020303" pitchFamily="18" charset="0"/>
              <a:ea typeface="Abhaya Libre"/>
              <a:cs typeface="Abhaya Libre"/>
              <a:sym typeface="Abhaya Libr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49"/>
        <p:cNvGrpSpPr/>
        <p:nvPr/>
      </p:nvGrpSpPr>
      <p:grpSpPr>
        <a:xfrm>
          <a:off x="0" y="0"/>
          <a:ext cx="0" cy="0"/>
          <a:chOff x="0" y="0"/>
          <a:chExt cx="0" cy="0"/>
        </a:xfrm>
      </p:grpSpPr>
      <p:pic>
        <p:nvPicPr>
          <p:cNvPr id="350" name="Google Shape;350;p8"/>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51" name="Google Shape;351;p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52" name="Google Shape;352;p8"/>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53" name="Google Shape;353;p8"/>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54" name="Google Shape;354;p8"/>
          <p:cNvSpPr/>
          <p:nvPr/>
        </p:nvSpPr>
        <p:spPr>
          <a:xfrm>
            <a:off x="9850327" y="2273680"/>
            <a:ext cx="7830464"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txBox="1"/>
          <p:nvPr/>
        </p:nvSpPr>
        <p:spPr>
          <a:xfrm>
            <a:off x="810000" y="3861569"/>
            <a:ext cx="8712890" cy="568771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Georgia" panose="02040502050405020303" pitchFamily="18" charset="0"/>
                <a:ea typeface="Abhaya Libre"/>
                <a:cs typeface="Abhaya Libre"/>
                <a:sym typeface="Abhaya Libre"/>
              </a:rPr>
              <a:t>33% </a:t>
            </a:r>
            <a:r>
              <a:rPr lang="ro-RO" sz="2400" dirty="0">
                <a:latin typeface="Georgia" panose="02040502050405020303" pitchFamily="18" charset="0"/>
                <a:ea typeface="Abhaya Libre"/>
                <a:cs typeface="Abhaya Libre"/>
                <a:sym typeface="Abhaya Libre"/>
              </a:rPr>
              <a:t>dintre afaceri integrează strategii de sustenabilitate pentru a-și crește eficiența operațională și pentru a reduce costurile. Având în vedere acest lucru, </a:t>
            </a:r>
            <a:r>
              <a:rPr lang="ro-RO" sz="2400" dirty="0" err="1">
                <a:latin typeface="Georgia" panose="02040502050405020303" pitchFamily="18" charset="0"/>
                <a:ea typeface="Abhaya Libre"/>
                <a:cs typeface="Abhaya Libre"/>
                <a:sym typeface="Abhaya Libre"/>
              </a:rPr>
              <a:t>McKinsey</a:t>
            </a:r>
            <a:r>
              <a:rPr lang="ro-RO" sz="2400" dirty="0">
                <a:latin typeface="Georgia" panose="02040502050405020303" pitchFamily="18" charset="0"/>
                <a:ea typeface="Abhaya Libre"/>
                <a:cs typeface="Abhaya Libre"/>
                <a:sym typeface="Abhaya Libre"/>
              </a:rPr>
              <a:t> argumentează că îmbunătățirea eficienței poate conduce la creșterea profiturilor operaționale cu până la 60%. </a:t>
            </a:r>
          </a:p>
          <a:p>
            <a:pPr marL="0" marR="0" lvl="0" indent="0" algn="just" rtl="0">
              <a:lnSpc>
                <a:spcPct val="139958"/>
              </a:lnSpc>
              <a:spcBef>
                <a:spcPts val="0"/>
              </a:spcBef>
              <a:spcAft>
                <a:spcPts val="0"/>
              </a:spcAft>
              <a:buNone/>
            </a:pPr>
            <a:endParaRPr lang="ro-RO"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„Suntem prima generație care simte impactul schimbărilor climatice și ultima care poate acționa în acest sens” – </a:t>
            </a:r>
            <a:r>
              <a:rPr lang="ro-RO" sz="2400" dirty="0" err="1">
                <a:latin typeface="Georgia" panose="02040502050405020303" pitchFamily="18" charset="0"/>
                <a:ea typeface="Abhaya Libre"/>
                <a:cs typeface="Abhaya Libre"/>
                <a:sym typeface="Abhaya Libre"/>
              </a:rPr>
              <a:t>Barack</a:t>
            </a:r>
            <a:r>
              <a:rPr lang="ro-RO" sz="2400" dirty="0">
                <a:latin typeface="Georgia" panose="02040502050405020303" pitchFamily="18" charset="0"/>
                <a:ea typeface="Abhaya Libre"/>
                <a:cs typeface="Abhaya Libre"/>
                <a:sym typeface="Abhaya Libre"/>
              </a:rPr>
              <a:t> Obama</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p:txBody>
      </p:sp>
      <p:sp>
        <p:nvSpPr>
          <p:cNvPr id="356" name="Google Shape;356;p8"/>
          <p:cNvSpPr txBox="1"/>
          <p:nvPr/>
        </p:nvSpPr>
        <p:spPr>
          <a:xfrm>
            <a:off x="810000" y="1022463"/>
            <a:ext cx="14572568" cy="1412694"/>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De ce este importantă sustenabilitatea în succesul unei afaceri?</a:t>
            </a:r>
            <a:endParaRPr sz="5400" b="1" dirty="0">
              <a:latin typeface="Georgia" panose="02040502050405020303" pitchFamily="18" charset="0"/>
            </a:endParaRPr>
          </a:p>
        </p:txBody>
      </p:sp>
      <p:sp>
        <p:nvSpPr>
          <p:cNvPr id="357" name="Google Shape;357;p8"/>
          <p:cNvSpPr txBox="1"/>
          <p:nvPr/>
        </p:nvSpPr>
        <p:spPr>
          <a:xfrm>
            <a:off x="810000" y="2320877"/>
            <a:ext cx="9367764"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o-RO" sz="3900" dirty="0">
                <a:latin typeface="Georgia" panose="02040502050405020303" pitchFamily="18" charset="0"/>
                <a:ea typeface="Abhaya Libre"/>
                <a:cs typeface="Abhaya Libre"/>
                <a:sym typeface="Abhaya Libre"/>
              </a:rPr>
              <a:t>O afacere sustenabilă are costuri reduse</a:t>
            </a:r>
            <a:endParaRPr dirty="0">
              <a:latin typeface="Georgia" panose="02040502050405020303" pitchFamily="18" charset="0"/>
            </a:endParaRPr>
          </a:p>
        </p:txBody>
      </p:sp>
      <p:pic>
        <p:nvPicPr>
          <p:cNvPr id="358" name="Google Shape;358;p8"/>
          <p:cNvPicPr preferRelativeResize="0"/>
          <p:nvPr/>
        </p:nvPicPr>
        <p:blipFill>
          <a:blip r:embed="rId7">
            <a:alphaModFix/>
          </a:blip>
          <a:stretch>
            <a:fillRect/>
          </a:stretch>
        </p:blipFill>
        <p:spPr>
          <a:xfrm>
            <a:off x="10177764" y="3261168"/>
            <a:ext cx="7175590" cy="4786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171957" y="1763574"/>
            <a:ext cx="109878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Situația reală</a:t>
            </a:r>
            <a:endParaRPr sz="5400" b="1" dirty="0">
              <a:latin typeface="Georgia" panose="02040502050405020303" pitchFamily="18" charset="0"/>
            </a:endParaRPr>
          </a:p>
        </p:txBody>
      </p:sp>
      <p:sp>
        <p:nvSpPr>
          <p:cNvPr id="364" name="Google Shape;364;g1c0d571eb8a_0_108"/>
          <p:cNvSpPr txBox="1"/>
          <p:nvPr/>
        </p:nvSpPr>
        <p:spPr>
          <a:xfrm>
            <a:off x="1171957" y="2746834"/>
            <a:ext cx="9453275" cy="6204776"/>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dirty="0">
                <a:latin typeface="Georgia" panose="02040502050405020303" pitchFamily="18" charset="0"/>
                <a:ea typeface="Abhaya Libre"/>
                <a:cs typeface="Abhaya Libre"/>
                <a:sym typeface="Abhaya Libre"/>
              </a:rPr>
              <a:t>1937: </a:t>
            </a:r>
            <a:r>
              <a:rPr lang="ro-RO" sz="2400" dirty="0">
                <a:latin typeface="Georgia" panose="02040502050405020303" pitchFamily="18" charset="0"/>
                <a:ea typeface="Abhaya Libre"/>
                <a:cs typeface="Abhaya Libre"/>
                <a:sym typeface="Abhaya Libre"/>
              </a:rPr>
              <a:t>Populația globală este de 2.3 miliarde. Carbonul din atmosferă este de 280 de părți pe milion (</a:t>
            </a:r>
            <a:r>
              <a:rPr lang="ro-RO" sz="2400" dirty="0" err="1">
                <a:latin typeface="Georgia" panose="02040502050405020303" pitchFamily="18" charset="0"/>
                <a:ea typeface="Abhaya Libre"/>
                <a:cs typeface="Abhaya Libre"/>
                <a:sym typeface="Abhaya Libre"/>
              </a:rPr>
              <a:t>ppm</a:t>
            </a:r>
            <a:r>
              <a:rPr lang="ro-RO" sz="2400" dirty="0">
                <a:latin typeface="Georgia" panose="02040502050405020303" pitchFamily="18" charset="0"/>
                <a:ea typeface="Abhaya Libre"/>
                <a:cs typeface="Abhaya Libre"/>
                <a:sym typeface="Abhaya Libre"/>
              </a:rPr>
              <a:t>). Zonele sălbatice se întind pe 66% din suprafața Terrei.</a:t>
            </a:r>
          </a:p>
          <a:p>
            <a:pPr marL="457200" indent="-381000" algn="just">
              <a:lnSpc>
                <a:spcPct val="139958"/>
              </a:lnSpc>
              <a:buSzPts val="2400"/>
              <a:buFont typeface="Abhaya Libre"/>
              <a:buChar char="●"/>
            </a:pPr>
            <a:r>
              <a:rPr lang="en-US" sz="2400" dirty="0">
                <a:latin typeface="Georgia" panose="02040502050405020303" pitchFamily="18" charset="0"/>
                <a:ea typeface="Abhaya Libre"/>
                <a:cs typeface="Abhaya Libre"/>
                <a:sym typeface="Abhaya Libre"/>
              </a:rPr>
              <a:t>1960: </a:t>
            </a:r>
            <a:r>
              <a:rPr lang="ro-RO" sz="2400" dirty="0">
                <a:latin typeface="Georgia" panose="02040502050405020303" pitchFamily="18" charset="0"/>
                <a:ea typeface="Abhaya Libre"/>
                <a:cs typeface="Abhaya Libre"/>
                <a:sym typeface="Abhaya Libre"/>
              </a:rPr>
              <a:t>Populația ajunge la 3 miliarde de oameni. Carbonul din atmosferă este de 310 părți pe milion (</a:t>
            </a:r>
            <a:r>
              <a:rPr lang="ro-RO" sz="2400" dirty="0" err="1">
                <a:latin typeface="Georgia" panose="02040502050405020303" pitchFamily="18" charset="0"/>
                <a:ea typeface="Abhaya Libre"/>
                <a:cs typeface="Abhaya Libre"/>
                <a:sym typeface="Abhaya Libre"/>
              </a:rPr>
              <a:t>ppm</a:t>
            </a:r>
            <a:r>
              <a:rPr lang="ro-RO" sz="2400" dirty="0">
                <a:latin typeface="Georgia" panose="02040502050405020303" pitchFamily="18" charset="0"/>
                <a:ea typeface="Abhaya Libre"/>
                <a:cs typeface="Abhaya Libre"/>
                <a:sym typeface="Abhaya Libre"/>
              </a:rPr>
              <a:t>). Zonele sălbatice se întind pe 64% din suprafața Terrei.</a:t>
            </a:r>
          </a:p>
          <a:p>
            <a:pPr marL="457200" indent="-381000" algn="just">
              <a:lnSpc>
                <a:spcPct val="139958"/>
              </a:lnSpc>
              <a:buSzPts val="2400"/>
              <a:buFont typeface="Abhaya Libre"/>
              <a:buChar char="●"/>
            </a:pPr>
            <a:r>
              <a:rPr lang="en-US" sz="2400" dirty="0">
                <a:latin typeface="Georgia" panose="02040502050405020303" pitchFamily="18" charset="0"/>
                <a:ea typeface="Abhaya Libre"/>
                <a:cs typeface="Abhaya Libre"/>
                <a:sym typeface="Abhaya Libre"/>
              </a:rPr>
              <a:t>1997: </a:t>
            </a:r>
            <a:r>
              <a:rPr lang="ro-RO" sz="2400" dirty="0">
                <a:latin typeface="Georgia" panose="02040502050405020303" pitchFamily="18" charset="0"/>
                <a:ea typeface="Abhaya Libre"/>
                <a:cs typeface="Abhaya Libre"/>
                <a:sym typeface="Abhaya Libre"/>
              </a:rPr>
              <a:t>Populația globală este de 5.9 miliarde. Carbonul din atmosferă este de 360 de părți pe milion (</a:t>
            </a:r>
            <a:r>
              <a:rPr lang="ro-RO" sz="2400" dirty="0" err="1">
                <a:latin typeface="Georgia" panose="02040502050405020303" pitchFamily="18" charset="0"/>
                <a:ea typeface="Abhaya Libre"/>
                <a:cs typeface="Abhaya Libre"/>
                <a:sym typeface="Abhaya Libre"/>
              </a:rPr>
              <a:t>ppm</a:t>
            </a:r>
            <a:r>
              <a:rPr lang="ro-RO" sz="2400" dirty="0">
                <a:latin typeface="Georgia" panose="02040502050405020303" pitchFamily="18" charset="0"/>
                <a:ea typeface="Abhaya Libre"/>
                <a:cs typeface="Abhaya Libre"/>
                <a:sym typeface="Abhaya Libre"/>
              </a:rPr>
              <a:t>). Zonele sălbatice se întind pe 46% din suprafața Terrei.</a:t>
            </a:r>
          </a:p>
          <a:p>
            <a:pPr marL="457200" marR="0" lvl="0" indent="-381000" algn="just" rtl="0">
              <a:lnSpc>
                <a:spcPct val="139958"/>
              </a:lnSpc>
              <a:spcBef>
                <a:spcPts val="0"/>
              </a:spcBef>
              <a:spcAft>
                <a:spcPts val="0"/>
              </a:spcAft>
              <a:buSzPts val="2400"/>
              <a:buFont typeface="Abhaya Libre"/>
              <a:buChar char="●"/>
            </a:pPr>
            <a:r>
              <a:rPr lang="en-US" sz="2400" dirty="0">
                <a:latin typeface="Georgia" panose="02040502050405020303" pitchFamily="18" charset="0"/>
                <a:ea typeface="Abhaya Libre"/>
                <a:cs typeface="Abhaya Libre"/>
                <a:sym typeface="Abhaya Libre"/>
              </a:rPr>
              <a:t>2020: </a:t>
            </a:r>
            <a:r>
              <a:rPr lang="ro-RO" sz="2400" dirty="0">
                <a:latin typeface="Georgia" panose="02040502050405020303" pitchFamily="18" charset="0"/>
                <a:ea typeface="Abhaya Libre"/>
                <a:cs typeface="Abhaya Libre"/>
                <a:sym typeface="Abhaya Libre"/>
              </a:rPr>
              <a:t>Populația mondială ajunge la 7.8 miliarde. Nivelul de carbon din atmosferă este de 415 </a:t>
            </a:r>
            <a:r>
              <a:rPr lang="ro-RO" sz="2400" dirty="0" err="1">
                <a:latin typeface="Georgia" panose="02040502050405020303" pitchFamily="18" charset="0"/>
                <a:ea typeface="Abhaya Libre"/>
                <a:cs typeface="Abhaya Libre"/>
                <a:sym typeface="Abhaya Libre"/>
              </a:rPr>
              <a:t>ppm</a:t>
            </a:r>
            <a:r>
              <a:rPr lang="ro-RO" sz="2400" dirty="0">
                <a:latin typeface="Georgia" panose="02040502050405020303" pitchFamily="18" charset="0"/>
                <a:ea typeface="Abhaya Libre"/>
                <a:cs typeface="Abhaya Libre"/>
                <a:sym typeface="Abhaya Libre"/>
              </a:rPr>
              <a:t>. Zonele sălbatice ocupă 35% din suprafața planetei.</a:t>
            </a:r>
            <a:endParaRPr sz="2400" dirty="0">
              <a:latin typeface="Georgia" panose="02040502050405020303" pitchFamily="18" charset="0"/>
              <a:ea typeface="Abhaya Libre"/>
              <a:cs typeface="Abhaya Libre"/>
              <a:sym typeface="Abhaya Libre"/>
            </a:endParaRPr>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pic>
        <p:nvPicPr>
          <p:cNvPr id="3" name="Picture 2" descr="A picture containing graphical user interface&#10;&#10;Description automatically generated">
            <a:extLst>
              <a:ext uri="{FF2B5EF4-FFF2-40B4-BE49-F238E27FC236}">
                <a16:creationId xmlns:a16="http://schemas.microsoft.com/office/drawing/2014/main" id="{993C9550-43B5-1F13-5F89-41ABE07FF07F}"/>
              </a:ext>
            </a:extLst>
          </p:cNvPr>
          <p:cNvPicPr>
            <a:picLocks noChangeAspect="1"/>
          </p:cNvPicPr>
          <p:nvPr/>
        </p:nvPicPr>
        <p:blipFill>
          <a:blip r:embed="rId7"/>
          <a:stretch>
            <a:fillRect/>
          </a:stretch>
        </p:blipFill>
        <p:spPr>
          <a:xfrm>
            <a:off x="9144000" y="2702990"/>
            <a:ext cx="9453276" cy="5317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3553601"/>
            <a:ext cx="19062365" cy="3230761"/>
            <a:chOff x="0" y="-38100"/>
            <a:chExt cx="5020540" cy="850900"/>
          </a:xfrm>
        </p:grpSpPr>
        <p:sp>
          <p:nvSpPr>
            <p:cNvPr id="97" name="Google Shape;97;p2"/>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txBody>
            <a:bodyPr/>
            <a:lstStyle/>
            <a:p>
              <a:endParaRPr lang="ro-RO"/>
            </a:p>
          </p:txBody>
        </p:sp>
        <p:sp>
          <p:nvSpPr>
            <p:cNvPr id="98" name="Google Shape;98;p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9" name="Google Shape;99;p2"/>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100" name="Google Shape;100;p2"/>
          <p:cNvPicPr preferRelativeResize="0"/>
          <p:nvPr/>
        </p:nvPicPr>
        <p:blipFill rotWithShape="1">
          <a:blip r:embed="rId4">
            <a:alphaModFix/>
          </a:blip>
          <a:srcRect/>
          <a:stretch/>
        </p:blipFill>
        <p:spPr>
          <a:xfrm rot="-9632120">
            <a:off x="-2431639" y="-1705919"/>
            <a:ext cx="5721823" cy="5669807"/>
          </a:xfrm>
          <a:prstGeom prst="rect">
            <a:avLst/>
          </a:prstGeom>
          <a:noFill/>
          <a:ln>
            <a:noFill/>
          </a:ln>
        </p:spPr>
      </p:pic>
      <p:pic>
        <p:nvPicPr>
          <p:cNvPr id="101" name="Google Shape;101;p2"/>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102" name="Google Shape;102;p2"/>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103" name="Google Shape;103;p2"/>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104" name="Google Shape;104;p2"/>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105" name="Google Shape;105;p2"/>
          <p:cNvPicPr preferRelativeResize="0"/>
          <p:nvPr/>
        </p:nvPicPr>
        <p:blipFill rotWithShape="1">
          <a:blip r:embed="rId7">
            <a:alphaModFix/>
          </a:blip>
          <a:srcRect/>
          <a:stretch/>
        </p:blipFill>
        <p:spPr>
          <a:xfrm rot="3420380">
            <a:off x="5570971" y="-4349323"/>
            <a:ext cx="5810576" cy="5802961"/>
          </a:xfrm>
          <a:prstGeom prst="rect">
            <a:avLst/>
          </a:prstGeom>
          <a:noFill/>
          <a:ln>
            <a:noFill/>
          </a:ln>
        </p:spPr>
      </p:pic>
      <p:pic>
        <p:nvPicPr>
          <p:cNvPr id="106" name="Google Shape;106;p2"/>
          <p:cNvPicPr preferRelativeResize="0"/>
          <p:nvPr/>
        </p:nvPicPr>
        <p:blipFill rotWithShape="1">
          <a:blip r:embed="rId7">
            <a:alphaModFix/>
          </a:blip>
          <a:srcRect/>
          <a:stretch/>
        </p:blipFill>
        <p:spPr>
          <a:xfrm rot="-4167270">
            <a:off x="-3176552" y="4860538"/>
            <a:ext cx="4881157" cy="4874760"/>
          </a:xfrm>
          <a:prstGeom prst="rect">
            <a:avLst/>
          </a:prstGeom>
          <a:noFill/>
          <a:ln>
            <a:noFill/>
          </a:ln>
        </p:spPr>
      </p:pic>
      <p:grpSp>
        <p:nvGrpSpPr>
          <p:cNvPr id="107" name="Google Shape;107;p2"/>
          <p:cNvGrpSpPr/>
          <p:nvPr/>
        </p:nvGrpSpPr>
        <p:grpSpPr>
          <a:xfrm rot="10800000">
            <a:off x="1170764" y="8531325"/>
            <a:ext cx="2900572" cy="807706"/>
            <a:chOff x="0" y="0"/>
            <a:chExt cx="3867430" cy="1076940"/>
          </a:xfrm>
        </p:grpSpPr>
        <p:pic>
          <p:nvPicPr>
            <p:cNvPr id="108" name="Google Shape;108;p2"/>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109" name="Google Shape;109;p2"/>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110" name="Google Shape;110;p2"/>
          <p:cNvSpPr txBox="1"/>
          <p:nvPr/>
        </p:nvSpPr>
        <p:spPr>
          <a:xfrm>
            <a:off x="84514" y="4040730"/>
            <a:ext cx="18203485" cy="2326791"/>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ro-RO" sz="5400" b="1" dirty="0">
                <a:solidFill>
                  <a:srgbClr val="04989E"/>
                </a:solidFill>
                <a:latin typeface="Georgia" panose="02040502050405020303" pitchFamily="18" charset="0"/>
                <a:ea typeface="Abhaya Libre"/>
                <a:cs typeface="Abhaya Libre"/>
                <a:sym typeface="Abhaya Libre"/>
              </a:rPr>
              <a:t>Mentalitatea verde și sustenabilitatea în domeniul inovației, al leadershipului și în corporații</a:t>
            </a:r>
            <a:endParaRPr sz="5400" b="1" dirty="0">
              <a:latin typeface="Georgia" panose="02040502050405020303" pitchFamily="18" charset="0"/>
            </a:endParaRPr>
          </a:p>
        </p:txBody>
      </p:sp>
      <p:pic>
        <p:nvPicPr>
          <p:cNvPr id="111" name="Google Shape;111;p2"/>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112" name="Google Shape;112;p2"/>
          <p:cNvPicPr preferRelativeResize="0"/>
          <p:nvPr/>
        </p:nvPicPr>
        <p:blipFill rotWithShape="1">
          <a:blip r:embed="rId10">
            <a:alphaModFix/>
          </a:blip>
          <a:srcRect/>
          <a:stretch/>
        </p:blipFill>
        <p:spPr>
          <a:xfrm>
            <a:off x="7758608" y="9258300"/>
            <a:ext cx="3710720" cy="779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sp>
        <p:nvSpPr>
          <p:cNvPr id="369" name="Google Shape;369;g1c0d571eb8a_0_108"/>
          <p:cNvSpPr txBox="1"/>
          <p:nvPr/>
        </p:nvSpPr>
        <p:spPr>
          <a:xfrm>
            <a:off x="1178121" y="2670489"/>
            <a:ext cx="15856266" cy="310238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Raportându-ne la traiectoria actuală a activităților umane economice, este foarte probabil ca securitatea și stabilitatea indivizilor să se piardă în decursul următoarei generații. Succesul economic este determinat de schimbul de bunuri și servicii, iar schimburile profitabile nu se pot face în comunități fragile, afectate de sărăcie.</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p:txBody>
      </p:sp>
      <p:pic>
        <p:nvPicPr>
          <p:cNvPr id="370" name="Google Shape;370;g1c0d571eb8a_0_108"/>
          <p:cNvPicPr preferRelativeResize="0"/>
          <p:nvPr/>
        </p:nvPicPr>
        <p:blipFill>
          <a:blip r:embed="rId7">
            <a:alphaModFix/>
          </a:blip>
          <a:stretch>
            <a:fillRect/>
          </a:stretch>
        </p:blipFill>
        <p:spPr>
          <a:xfrm>
            <a:off x="5231653" y="4341329"/>
            <a:ext cx="7206141" cy="4786101"/>
          </a:xfrm>
          <a:prstGeom prst="rect">
            <a:avLst/>
          </a:prstGeom>
          <a:noFill/>
          <a:ln>
            <a:noFill/>
          </a:ln>
        </p:spPr>
      </p:pic>
      <p:sp>
        <p:nvSpPr>
          <p:cNvPr id="2" name="Google Shape;363;g1c0d571eb8a_0_108">
            <a:extLst>
              <a:ext uri="{FF2B5EF4-FFF2-40B4-BE49-F238E27FC236}">
                <a16:creationId xmlns:a16="http://schemas.microsoft.com/office/drawing/2014/main" id="{E622159A-BB8D-2B42-B35E-ECA19EB50DD8}"/>
              </a:ext>
            </a:extLst>
          </p:cNvPr>
          <p:cNvSpPr txBox="1"/>
          <p:nvPr/>
        </p:nvSpPr>
        <p:spPr>
          <a:xfrm>
            <a:off x="1171957" y="1763574"/>
            <a:ext cx="109878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Situația reală</a:t>
            </a:r>
            <a:endParaRPr sz="5400" b="1" dirty="0">
              <a:latin typeface="Georgia" panose="02040502050405020303" pitchFamily="18" charset="0"/>
            </a:endParaRPr>
          </a:p>
        </p:txBody>
      </p:sp>
    </p:spTree>
    <p:extLst>
      <p:ext uri="{BB962C8B-B14F-4D97-AF65-F5344CB8AC3E}">
        <p14:creationId xmlns:p14="http://schemas.microsoft.com/office/powerpoint/2010/main" val="31514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74"/>
        <p:cNvGrpSpPr/>
        <p:nvPr/>
      </p:nvGrpSpPr>
      <p:grpSpPr>
        <a:xfrm>
          <a:off x="0" y="0"/>
          <a:ext cx="0" cy="0"/>
          <a:chOff x="0" y="0"/>
          <a:chExt cx="0" cy="0"/>
        </a:xfrm>
      </p:grpSpPr>
      <p:pic>
        <p:nvPicPr>
          <p:cNvPr id="375" name="Google Shape;375;g1c0d571eb8a_0_143"/>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76" name="Google Shape;376;g1c0d571eb8a_0_14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77" name="Google Shape;377;g1c0d571eb8a_0_14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78" name="Google Shape;378;g1c0d571eb8a_0_143"/>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79" name="Google Shape;379;g1c0d571eb8a_0_143"/>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80" name="Google Shape;380;g1c0d571eb8a_0_143"/>
          <p:cNvSpPr txBox="1"/>
          <p:nvPr/>
        </p:nvSpPr>
        <p:spPr>
          <a:xfrm>
            <a:off x="523103" y="1616740"/>
            <a:ext cx="17241794"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i="0" u="none" strike="noStrike" cap="none" dirty="0">
                <a:solidFill>
                  <a:srgbClr val="000000"/>
                </a:solidFill>
                <a:latin typeface="Georgia" panose="02040502050405020303" pitchFamily="18" charset="0"/>
                <a:ea typeface="Abhaya Libre"/>
                <a:cs typeface="Abhaya Libre"/>
                <a:sym typeface="Abhaya Libre"/>
              </a:rPr>
              <a:t>Video</a:t>
            </a:r>
            <a:r>
              <a:rPr lang="en-US" sz="5400" b="1" dirty="0">
                <a:latin typeface="Georgia" panose="02040502050405020303" pitchFamily="18" charset="0"/>
                <a:ea typeface="Abhaya Libre"/>
                <a:cs typeface="Abhaya Libre"/>
                <a:sym typeface="Abhaya Libre"/>
              </a:rPr>
              <a:t>: </a:t>
            </a:r>
            <a:r>
              <a:rPr lang="ro-RO" sz="5400" b="1" dirty="0">
                <a:latin typeface="Georgia" panose="02040502050405020303" pitchFamily="18" charset="0"/>
                <a:ea typeface="Abhaya Libre"/>
                <a:cs typeface="Abhaya Libre"/>
                <a:sym typeface="Abhaya Libre"/>
              </a:rPr>
              <a:t>Ambalajele comestibile și biodegradabile</a:t>
            </a:r>
            <a:endParaRPr sz="5400" b="1" dirty="0">
              <a:latin typeface="Georgia" panose="02040502050405020303" pitchFamily="18" charset="0"/>
            </a:endParaRPr>
          </a:p>
        </p:txBody>
      </p:sp>
      <p:sp>
        <p:nvSpPr>
          <p:cNvPr id="381" name="Google Shape;381;g1c0d571eb8a_0_143"/>
          <p:cNvSpPr txBox="1"/>
          <p:nvPr/>
        </p:nvSpPr>
        <p:spPr>
          <a:xfrm>
            <a:off x="9547780" y="2821043"/>
            <a:ext cx="7668300" cy="672184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Vă prezentăm </a:t>
            </a:r>
            <a:r>
              <a:rPr lang="en-US" sz="2400" u="sng" dirty="0" err="1">
                <a:solidFill>
                  <a:schemeClr val="hlink"/>
                </a:solidFill>
                <a:latin typeface="Georgia" panose="02040502050405020303" pitchFamily="18" charset="0"/>
                <a:ea typeface="Abhaya Libre"/>
                <a:cs typeface="Abhaya Libre"/>
                <a:sym typeface="Abhaya Libre"/>
                <a:hlinkClick r:id="rId8"/>
              </a:rPr>
              <a:t>Notpla</a:t>
            </a:r>
            <a:r>
              <a:rPr lang="en-US" sz="2400" dirty="0">
                <a:latin typeface="Georgia" panose="02040502050405020303" pitchFamily="18" charset="0"/>
                <a:ea typeface="Abhaya Libre"/>
                <a:cs typeface="Abhaya Libre"/>
                <a:sym typeface="Abhaya Libre"/>
              </a:rPr>
              <a:t>, </a:t>
            </a:r>
            <a:r>
              <a:rPr lang="ro-RO" sz="2400" dirty="0">
                <a:latin typeface="Georgia" panose="02040502050405020303" pitchFamily="18" charset="0"/>
                <a:ea typeface="Abhaya Libre"/>
                <a:cs typeface="Abhaya Libre"/>
                <a:sym typeface="Abhaya Libre"/>
              </a:rPr>
              <a:t>o companie care luptă împotriva poluării cu mase plastice prin crearea unor ambalaje comestibile și biodegradabile, realizate din alge de mare. </a:t>
            </a: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Algele, asemenea multor altor plante, sunt 100% biodegradabile și se descompun în câteva săptămâni, ceea ce le transformă într-o alternativă la ambalajele din plastic. În videoclipul alăturat, Pierre, cofondatorul </a:t>
            </a:r>
            <a:r>
              <a:rPr lang="ro-RO" sz="2400" dirty="0" err="1">
                <a:latin typeface="Georgia" panose="02040502050405020303" pitchFamily="18" charset="0"/>
                <a:ea typeface="Abhaya Libre"/>
                <a:cs typeface="Abhaya Libre"/>
                <a:sym typeface="Abhaya Libre"/>
              </a:rPr>
              <a:t>Notpla</a:t>
            </a:r>
            <a:r>
              <a:rPr lang="ro-RO" sz="2400" dirty="0">
                <a:latin typeface="Georgia" panose="02040502050405020303" pitchFamily="18" charset="0"/>
                <a:ea typeface="Abhaya Libre"/>
                <a:cs typeface="Abhaya Libre"/>
                <a:sym typeface="Abhaya Libre"/>
              </a:rPr>
              <a:t>, discută despre dezideratele companiei.  </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err="1">
                <a:latin typeface="Georgia" panose="02040502050405020303" pitchFamily="18" charset="0"/>
                <a:ea typeface="Abhaya Libre"/>
                <a:cs typeface="Abhaya Libre"/>
                <a:sym typeface="Abhaya Libre"/>
              </a:rPr>
              <a:t>Notpla</a:t>
            </a:r>
            <a:r>
              <a:rPr lang="ro-RO" sz="2400" dirty="0">
                <a:latin typeface="Georgia" panose="02040502050405020303" pitchFamily="18" charset="0"/>
                <a:ea typeface="Abhaya Libre"/>
                <a:cs typeface="Abhaya Libre"/>
                <a:sym typeface="Abhaya Libre"/>
              </a:rPr>
              <a:t> este o companie dedicată inovației și optimizării pieței ambalajelor de unică folosință, prin utilizarea unui material revoluționar derivat din plante. </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p:txBody>
      </p:sp>
      <p:pic>
        <p:nvPicPr>
          <p:cNvPr id="382" name="Google Shape;382;g1c0d571eb8a_0_143" descr="We visited Notpla, a company that is challenging plastic pollution by creating edible and biodegradable packaging using seaweed.&#10;Seaweed and other plants are 100% biodegradable and can break down in weeks, making them a great sustainable packaging alternative to plastic.  We spoke with Pierre, the co-founder of Notpla to learn more about the company's ambitions. Notpla is a company dedicated to innovation and improving the market of single use packaging through the use of their revolutionary plant-based material.  &#10;&#10;Check out Notpla- https://www.notpla.com/ &#10;&#10;Learn more about the Nick Maughan Foundation- https://nmf.org/​​ &#10;​​​ &#10;See more on Instagram- https://www.instagram.com/goinggreenmedia/&#10;&#10;Join the Going Green Facebook Page- https://www.facebook.com/ggreenmedia/​​" title="Seaweed to Replace Plastic | Edible &amp; Biodegradable Packaging | Notpla">
            <a:hlinkClick r:id="rId9"/>
          </p:cNvPr>
          <p:cNvPicPr preferRelativeResize="0"/>
          <p:nvPr/>
        </p:nvPicPr>
        <p:blipFill>
          <a:blip r:embed="rId10">
            <a:alphaModFix/>
          </a:blip>
          <a:stretch>
            <a:fillRect/>
          </a:stretch>
        </p:blipFill>
        <p:spPr>
          <a:xfrm>
            <a:off x="791700" y="2525552"/>
            <a:ext cx="8154000" cy="611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86"/>
        <p:cNvGrpSpPr/>
        <p:nvPr/>
      </p:nvGrpSpPr>
      <p:grpSpPr>
        <a:xfrm>
          <a:off x="0" y="0"/>
          <a:ext cx="0" cy="0"/>
          <a:chOff x="0" y="0"/>
          <a:chExt cx="0" cy="0"/>
        </a:xfrm>
      </p:grpSpPr>
      <p:pic>
        <p:nvPicPr>
          <p:cNvPr id="387" name="Google Shape;387;g1c0d571eb8a_0_1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88" name="Google Shape;388;g1c0d571eb8a_0_1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89" name="Google Shape;389;g1c0d571eb8a_0_1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90" name="Google Shape;390;g1c0d571eb8a_0_155"/>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91" name="Google Shape;391;g1c0d571eb8a_0_1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93" name="Google Shape;393;g1c0d571eb8a_0_155"/>
          <p:cNvSpPr txBox="1"/>
          <p:nvPr/>
        </p:nvSpPr>
        <p:spPr>
          <a:xfrm>
            <a:off x="9005222" y="3243946"/>
            <a:ext cx="8348131"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Un alt exemplu de afacere verde este start-</a:t>
            </a:r>
            <a:r>
              <a:rPr lang="ro-RO" sz="2400" dirty="0" err="1">
                <a:latin typeface="Georgia" panose="02040502050405020303" pitchFamily="18" charset="0"/>
                <a:ea typeface="Abhaya Libre"/>
                <a:cs typeface="Abhaya Libre"/>
                <a:sym typeface="Abhaya Libre"/>
              </a:rPr>
              <a:t>up</a:t>
            </a:r>
            <a:r>
              <a:rPr lang="ro-RO" sz="2400" dirty="0">
                <a:latin typeface="Georgia" panose="02040502050405020303" pitchFamily="18" charset="0"/>
                <a:ea typeface="Abhaya Libre"/>
                <a:cs typeface="Abhaya Libre"/>
                <a:sym typeface="Abhaya Libre"/>
              </a:rPr>
              <a:t>-</a:t>
            </a:r>
            <a:r>
              <a:rPr lang="ro-RO" sz="2400" dirty="0" err="1">
                <a:latin typeface="Georgia" panose="02040502050405020303" pitchFamily="18" charset="0"/>
                <a:ea typeface="Abhaya Libre"/>
                <a:cs typeface="Abhaya Libre"/>
                <a:sym typeface="Abhaya Libre"/>
              </a:rPr>
              <a:t>ul</a:t>
            </a:r>
            <a:r>
              <a:rPr lang="ro-RO" sz="2400" dirty="0">
                <a:latin typeface="Georgia" panose="02040502050405020303" pitchFamily="18" charset="0"/>
                <a:ea typeface="Abhaya Libre"/>
                <a:cs typeface="Abhaya Libre"/>
                <a:sym typeface="Abhaya Libre"/>
              </a:rPr>
              <a:t> </a:t>
            </a:r>
            <a:r>
              <a:rPr lang="ro-RO" sz="2400" dirty="0">
                <a:latin typeface="Georgia" panose="02040502050405020303" pitchFamily="18" charset="0"/>
                <a:ea typeface="Abhaya Libre"/>
                <a:cs typeface="Abhaya Libre"/>
                <a:sym typeface="Abhaya Libre"/>
                <a:hlinkClick r:id="rId8"/>
              </a:rPr>
              <a:t>Cupffee</a:t>
            </a:r>
            <a:r>
              <a:rPr lang="ro-RO" sz="2400" dirty="0">
                <a:latin typeface="Georgia" panose="02040502050405020303" pitchFamily="18" charset="0"/>
                <a:ea typeface="Abhaya Libre"/>
                <a:cs typeface="Abhaya Libre"/>
                <a:sym typeface="Abhaya Libre"/>
              </a:rPr>
              <a:t> din Bulgaria, care produse recipiente comestibile încă din 2014. Cupffee a dezvoltat o rețetă prin care paharele de cafea rămân crocante timp de 40 minute, acesta devenind foarte populare în rândul consumatorilor. Din 2018, Cupffee își produce paharele pe baza unei formule dezvoltate de celebrul producător </a:t>
            </a:r>
            <a:r>
              <a:rPr lang="en-US" sz="2400" dirty="0" err="1">
                <a:latin typeface="Georgia" panose="02040502050405020303" pitchFamily="18" charset="0"/>
                <a:ea typeface="Abhaya Libre"/>
                <a:cs typeface="Abhaya Libre"/>
                <a:sym typeface="Abhaya Libre"/>
              </a:rPr>
              <a:t>Bühler</a:t>
            </a:r>
            <a:r>
              <a:rPr lang="en-US" sz="2400" dirty="0">
                <a:latin typeface="Georgia" panose="02040502050405020303" pitchFamily="18" charset="0"/>
                <a:ea typeface="Abhaya Libre"/>
                <a:cs typeface="Abhaya Libre"/>
                <a:sym typeface="Abhaya Libre"/>
              </a:rPr>
              <a:t> </a:t>
            </a:r>
            <a:r>
              <a:rPr lang="ro-RO" sz="2400" dirty="0">
                <a:latin typeface="Georgia" panose="02040502050405020303" pitchFamily="18" charset="0"/>
                <a:ea typeface="Abhaya Libre"/>
                <a:cs typeface="Abhaya Libre"/>
                <a:sym typeface="Abhaya Libre"/>
              </a:rPr>
              <a:t>și adaptată pentru compania bulgară. Se lucrează la dezvoltarea parteneriatului, astfel încât să se poată acoperi cererea crescută pentru recipientele Cupffee. </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p:txBody>
      </p:sp>
      <p:pic>
        <p:nvPicPr>
          <p:cNvPr id="394" name="Google Shape;394;g1c0d571eb8a_0_155" descr="Bulgarian start-up Cupffee has been producing edible cups since 2014. Cupffee developed a recipe for the cups that allows them to stay crispy for 40 minutes, which quickly grew in popularity with consumers. Since 2018, Cupffee has been producing their cups on a specially modified Bühler solution. This partnership is set to expand to address the growing demand for the Cupffee cups." title="Cupffee - Crispy wafer edible coffee cup">
            <a:hlinkClick r:id="rId9"/>
          </p:cNvPr>
          <p:cNvPicPr preferRelativeResize="0"/>
          <p:nvPr/>
        </p:nvPicPr>
        <p:blipFill>
          <a:blip r:embed="rId10">
            <a:alphaModFix/>
          </a:blip>
          <a:stretch>
            <a:fillRect/>
          </a:stretch>
        </p:blipFill>
        <p:spPr>
          <a:xfrm>
            <a:off x="1044259" y="2593900"/>
            <a:ext cx="7415742" cy="5561800"/>
          </a:xfrm>
          <a:prstGeom prst="rect">
            <a:avLst/>
          </a:prstGeom>
          <a:noFill/>
          <a:ln>
            <a:noFill/>
          </a:ln>
        </p:spPr>
      </p:pic>
      <p:sp>
        <p:nvSpPr>
          <p:cNvPr id="2" name="Google Shape;380;g1c0d571eb8a_0_143">
            <a:extLst>
              <a:ext uri="{FF2B5EF4-FFF2-40B4-BE49-F238E27FC236}">
                <a16:creationId xmlns:a16="http://schemas.microsoft.com/office/drawing/2014/main" id="{8486EAE7-A740-6247-53E3-15ACEA386331}"/>
              </a:ext>
            </a:extLst>
          </p:cNvPr>
          <p:cNvSpPr txBox="1"/>
          <p:nvPr/>
        </p:nvSpPr>
        <p:spPr>
          <a:xfrm>
            <a:off x="523103" y="1616740"/>
            <a:ext cx="17241794"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i="0" u="none" strike="noStrike" cap="none" dirty="0">
                <a:solidFill>
                  <a:srgbClr val="000000"/>
                </a:solidFill>
                <a:latin typeface="Georgia" panose="02040502050405020303" pitchFamily="18" charset="0"/>
                <a:ea typeface="Abhaya Libre"/>
                <a:cs typeface="Abhaya Libre"/>
                <a:sym typeface="Abhaya Libre"/>
              </a:rPr>
              <a:t>Video</a:t>
            </a:r>
            <a:r>
              <a:rPr lang="en-US" sz="5400" b="1" dirty="0">
                <a:latin typeface="Georgia" panose="02040502050405020303" pitchFamily="18" charset="0"/>
                <a:ea typeface="Abhaya Libre"/>
                <a:cs typeface="Abhaya Libre"/>
                <a:sym typeface="Abhaya Libre"/>
              </a:rPr>
              <a:t>: </a:t>
            </a:r>
            <a:r>
              <a:rPr lang="ro-RO" sz="5400" b="1" dirty="0">
                <a:latin typeface="Georgia" panose="02040502050405020303" pitchFamily="18" charset="0"/>
                <a:ea typeface="Abhaya Libre"/>
                <a:cs typeface="Abhaya Libre"/>
                <a:sym typeface="Abhaya Libre"/>
              </a:rPr>
              <a:t>Ambalajele comestibile și biodegradabile</a:t>
            </a:r>
            <a:endParaRPr sz="5400" b="1" dirty="0">
              <a:latin typeface="Georgia" panose="020405020504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txBody>
            <a:bodyPr/>
            <a:lstStyle/>
            <a:p>
              <a:endParaRPr lang="ro-RO"/>
            </a:p>
          </p:txBody>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671864" y="4109986"/>
            <a:ext cx="15342300" cy="2326791"/>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ro-RO" sz="5400" b="1" dirty="0">
                <a:solidFill>
                  <a:srgbClr val="04989E"/>
                </a:solidFill>
                <a:latin typeface="Georgia" panose="02040502050405020303" pitchFamily="18" charset="0"/>
                <a:ea typeface="Abhaya Libre"/>
                <a:cs typeface="Abhaya Libre"/>
                <a:sym typeface="Abhaya Libre"/>
              </a:rPr>
              <a:t>10 companii internaționale care sunt prietenoase cu mediul</a:t>
            </a:r>
            <a:endParaRPr sz="5400" b="1" dirty="0">
              <a:latin typeface="Georgia" panose="02040502050405020303" pitchFamily="18" charset="0"/>
            </a:endParaRPr>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19"/>
        <p:cNvGrpSpPr/>
        <p:nvPr/>
      </p:nvGrpSpPr>
      <p:grpSpPr>
        <a:xfrm>
          <a:off x="0" y="0"/>
          <a:ext cx="0" cy="0"/>
          <a:chOff x="0" y="0"/>
          <a:chExt cx="0" cy="0"/>
        </a:xfrm>
      </p:grpSpPr>
      <p:pic>
        <p:nvPicPr>
          <p:cNvPr id="420" name="Google Shape;420;g1c0d571eb8a_0_19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21" name="Google Shape;421;g1c0d571eb8a_0_19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22" name="Google Shape;422;g1c0d571eb8a_0_199"/>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23" name="Google Shape;423;g1c0d571eb8a_0_199"/>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24" name="Google Shape;424;g1c0d571eb8a_0_199"/>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1c0d571eb8a_0_199"/>
          <p:cNvSpPr txBox="1"/>
          <p:nvPr/>
        </p:nvSpPr>
        <p:spPr>
          <a:xfrm>
            <a:off x="1184850" y="1875213"/>
            <a:ext cx="7995300" cy="710963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200" dirty="0">
                <a:latin typeface="Georgia" panose="02040502050405020303" pitchFamily="18" charset="0"/>
                <a:ea typeface="Abhaya Libre"/>
                <a:cs typeface="Abhaya Libre"/>
                <a:sym typeface="Abhaya Libre"/>
              </a:rPr>
              <a:t>IKEA</a:t>
            </a:r>
            <a:r>
              <a:rPr lang="ro-RO" sz="2200" dirty="0">
                <a:latin typeface="Georgia" panose="02040502050405020303" pitchFamily="18" charset="0"/>
                <a:ea typeface="Abhaya Libre"/>
                <a:cs typeface="Abhaya Libre"/>
                <a:sym typeface="Abhaya Libre"/>
              </a:rPr>
              <a:t> se concentrează pe sustenabilitate în toate operațiunile sale de afaceri, incluzând atât elemente pe care clienții le pot vedea cu ușurință, cât și aspecte mai puțin vizibile. Aceasta începe cu lanțul de aprovizionare, producătorul suedez de mobilă procurând aproape 50% din lemn de la silvicultori sustenabili și 100% din bumbac de la ferme care respectă standardele </a:t>
            </a:r>
            <a:r>
              <a:rPr lang="ro-RO" sz="2200" dirty="0" err="1">
                <a:latin typeface="Georgia" panose="02040502050405020303" pitchFamily="18" charset="0"/>
                <a:ea typeface="Abhaya Libre"/>
                <a:cs typeface="Abhaya Libre"/>
                <a:sym typeface="Abhaya Libre"/>
              </a:rPr>
              <a:t>Better</a:t>
            </a:r>
            <a:r>
              <a:rPr lang="ro-RO" sz="2200" dirty="0">
                <a:latin typeface="Georgia" panose="02040502050405020303" pitchFamily="18" charset="0"/>
                <a:ea typeface="Abhaya Libre"/>
                <a:cs typeface="Abhaya Libre"/>
                <a:sym typeface="Abhaya Libre"/>
              </a:rPr>
              <a:t> </a:t>
            </a:r>
            <a:r>
              <a:rPr lang="ro-RO" sz="2200" dirty="0" err="1">
                <a:latin typeface="Georgia" panose="02040502050405020303" pitchFamily="18" charset="0"/>
                <a:ea typeface="Abhaya Libre"/>
                <a:cs typeface="Abhaya Libre"/>
                <a:sym typeface="Abhaya Libre"/>
              </a:rPr>
              <a:t>Cotton</a:t>
            </a:r>
            <a:r>
              <a:rPr lang="ro-RO" sz="2200" dirty="0">
                <a:latin typeface="Georgia" panose="02040502050405020303" pitchFamily="18" charset="0"/>
                <a:ea typeface="Abhaya Libre"/>
                <a:cs typeface="Abhaya Libre"/>
                <a:sym typeface="Abhaya Libre"/>
              </a:rPr>
              <a:t>, ce impun reducerea consumului de apă, energie, îngrășăminte chimice și pesticide. Angajamentul față de sustenabilitate se reflectă și în magazine. IKEA a instalat peste 70.000 de panouri solare pentru alimentarea cu energie a magazinelor și </a:t>
            </a:r>
            <a:r>
              <a:rPr lang="ro-RO" sz="2200" dirty="0">
                <a:latin typeface="Georgia" panose="02040502050405020303" pitchFamily="18" charset="0"/>
                <a:ea typeface="Abhaya Libre"/>
                <a:cs typeface="Abhaya Libre"/>
                <a:sym typeface="Abhaya Libre"/>
                <a:hlinkClick r:id="rId7"/>
              </a:rPr>
              <a:t>plănuiește să înceapă și vânzarea acestora </a:t>
            </a:r>
            <a:r>
              <a:rPr lang="ro-RO" sz="2200" dirty="0">
                <a:latin typeface="Georgia" panose="02040502050405020303" pitchFamily="18" charset="0"/>
                <a:ea typeface="Abhaya Libre"/>
                <a:cs typeface="Abhaya Libre"/>
                <a:sym typeface="Abhaya Libre"/>
              </a:rPr>
              <a:t>către clienții din UK. Î</a:t>
            </a:r>
            <a:r>
              <a:rPr lang="en-US" sz="2200" dirty="0">
                <a:latin typeface="Georgia" panose="02040502050405020303" pitchFamily="18" charset="0"/>
                <a:ea typeface="Abhaya Libre"/>
                <a:cs typeface="Abhaya Libre"/>
                <a:sym typeface="Abhaya Libre"/>
              </a:rPr>
              <a:t>n 2012, IKEA</a:t>
            </a:r>
            <a:r>
              <a:rPr lang="ro-RO" sz="2200" dirty="0">
                <a:latin typeface="Georgia" panose="02040502050405020303" pitchFamily="18" charset="0"/>
                <a:ea typeface="Abhaya Libre"/>
                <a:cs typeface="Abhaya Libre"/>
                <a:sym typeface="Abhaya Libre"/>
              </a:rPr>
              <a:t> și-a anunțat obiectivul de a se alimenta cu energie regenerabilă în proporție de 100% până în 2020. Doar patru ani mai târziu, însă, compania și-a propus să devină </a:t>
            </a:r>
            <a:r>
              <a:rPr lang="ro-RO" sz="2200" dirty="0">
                <a:latin typeface="Georgia" panose="02040502050405020303" pitchFamily="18" charset="0"/>
                <a:ea typeface="Abhaya Libre"/>
                <a:cs typeface="Abhaya Libre"/>
                <a:sym typeface="Abhaya Libre"/>
                <a:hlinkClick r:id="rId8"/>
              </a:rPr>
              <a:t>exportator de energie </a:t>
            </a:r>
            <a:r>
              <a:rPr lang="ro-RO" sz="2200" dirty="0">
                <a:latin typeface="Georgia" panose="02040502050405020303" pitchFamily="18" charset="0"/>
                <a:ea typeface="Abhaya Libre"/>
                <a:cs typeface="Abhaya Libre"/>
                <a:sym typeface="Abhaya Libre"/>
              </a:rPr>
              <a:t>până în același an. </a:t>
            </a:r>
            <a:r>
              <a:rPr lang="en-US" sz="2200" dirty="0">
                <a:latin typeface="Georgia" panose="02040502050405020303" pitchFamily="18" charset="0"/>
                <a:ea typeface="Abhaya Libre"/>
                <a:cs typeface="Abhaya Libre"/>
                <a:sym typeface="Abhaya Libre"/>
              </a:rPr>
              <a:t> </a:t>
            </a:r>
            <a:endParaRPr sz="2200" dirty="0">
              <a:latin typeface="Georgia" panose="02040502050405020303" pitchFamily="18" charset="0"/>
            </a:endParaRPr>
          </a:p>
        </p:txBody>
      </p:sp>
      <p:sp>
        <p:nvSpPr>
          <p:cNvPr id="426" name="Google Shape;426;g1c0d571eb8a_0_199"/>
          <p:cNvSpPr txBox="1"/>
          <p:nvPr/>
        </p:nvSpPr>
        <p:spPr>
          <a:xfrm>
            <a:off x="1184850" y="1028914"/>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1. IKEA</a:t>
            </a:r>
            <a:endParaRPr sz="5400" b="1" dirty="0">
              <a:latin typeface="Georgia" panose="02040502050405020303" pitchFamily="18" charset="0"/>
            </a:endParaRPr>
          </a:p>
        </p:txBody>
      </p:sp>
      <p:pic>
        <p:nvPicPr>
          <p:cNvPr id="427" name="Google Shape;427;g1c0d571eb8a_0_199"/>
          <p:cNvPicPr preferRelativeResize="0"/>
          <p:nvPr/>
        </p:nvPicPr>
        <p:blipFill>
          <a:blip r:embed="rId9">
            <a:alphaModFix/>
          </a:blip>
          <a:stretch>
            <a:fillRect/>
          </a:stretch>
        </p:blipFill>
        <p:spPr>
          <a:xfrm>
            <a:off x="11078838" y="2357425"/>
            <a:ext cx="5572125" cy="5572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31"/>
        <p:cNvGrpSpPr/>
        <p:nvPr/>
      </p:nvGrpSpPr>
      <p:grpSpPr>
        <a:xfrm>
          <a:off x="0" y="0"/>
          <a:ext cx="0" cy="0"/>
          <a:chOff x="0" y="0"/>
          <a:chExt cx="0" cy="0"/>
        </a:xfrm>
      </p:grpSpPr>
      <p:pic>
        <p:nvPicPr>
          <p:cNvPr id="432" name="Google Shape;432;g1c0d571eb8a_0_22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33" name="Google Shape;433;g1c0d571eb8a_0_22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34" name="Google Shape;434;g1c0d571eb8a_0_22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35" name="Google Shape;435;g1c0d571eb8a_0_22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36" name="Google Shape;436;g1c0d571eb8a_0_220"/>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1c0d571eb8a_0_220"/>
          <p:cNvSpPr txBox="1"/>
          <p:nvPr/>
        </p:nvSpPr>
        <p:spPr>
          <a:xfrm>
            <a:off x="1184849" y="1875213"/>
            <a:ext cx="8949093" cy="710963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200" dirty="0">
                <a:latin typeface="Georgia" panose="02040502050405020303" pitchFamily="18" charset="0"/>
                <a:ea typeface="Abhaya Libre"/>
                <a:cs typeface="Abhaya Libre"/>
                <a:sym typeface="Abhaya Libre"/>
              </a:rPr>
              <a:t>Unilever </a:t>
            </a:r>
            <a:r>
              <a:rPr lang="ro-RO" sz="2200" dirty="0">
                <a:latin typeface="Georgia" panose="02040502050405020303" pitchFamily="18" charset="0"/>
                <a:ea typeface="Abhaya Libre"/>
                <a:cs typeface="Abhaya Libre"/>
                <a:sym typeface="Abhaya Libre"/>
              </a:rPr>
              <a:t>a mers dincolo de investițiile verzi, transpunând elementul de sustenabilitate în </a:t>
            </a:r>
            <a:r>
              <a:rPr lang="ro-RO" sz="2200" dirty="0">
                <a:latin typeface="Georgia" panose="02040502050405020303" pitchFamily="18" charset="0"/>
                <a:ea typeface="Abhaya Libre"/>
                <a:cs typeface="Abhaya Libre"/>
                <a:sym typeface="Abhaya Libre"/>
                <a:hlinkClick r:id="rId7"/>
              </a:rPr>
              <a:t>identitatea de brand</a:t>
            </a:r>
            <a:r>
              <a:rPr lang="ro-RO" sz="2200" dirty="0">
                <a:latin typeface="Georgia" panose="02040502050405020303" pitchFamily="18" charset="0"/>
                <a:ea typeface="Abhaya Libre"/>
                <a:cs typeface="Abhaya Libre"/>
                <a:sym typeface="Abhaya Libre"/>
              </a:rPr>
              <a:t>. </a:t>
            </a:r>
            <a:r>
              <a:rPr lang="ro-RO" sz="2200" dirty="0">
                <a:latin typeface="Georgia" panose="02040502050405020303" pitchFamily="18" charset="0"/>
                <a:ea typeface="Abhaya Libre"/>
                <a:cs typeface="Abhaya Libre"/>
                <a:sym typeface="Abhaya Libre"/>
                <a:hlinkClick r:id="rId8"/>
              </a:rPr>
              <a:t>Planul pentru un trai sustenabil</a:t>
            </a:r>
            <a:r>
              <a:rPr lang="ro-RO" sz="2200" dirty="0">
                <a:latin typeface="Georgia" panose="02040502050405020303" pitchFamily="18" charset="0"/>
                <a:ea typeface="Abhaya Libre"/>
                <a:cs typeface="Abhaya Libre"/>
                <a:sym typeface="Abhaya Libre"/>
              </a:rPr>
              <a:t> al companiei setează o serie de obiective privind achizițiile, lanțul de aprovizionare și producția la toate nivelurile, pornind de la utilizarea energiei și a apei și până la relația cu furnizorii și comunitățile în care operează. În 2010, atunci când planul a fost adoptat pentru prima dată, directorul general Paul </a:t>
            </a:r>
            <a:r>
              <a:rPr lang="ro-RO" sz="2200" dirty="0" err="1">
                <a:latin typeface="Georgia" panose="02040502050405020303" pitchFamily="18" charset="0"/>
                <a:ea typeface="Abhaya Libre"/>
                <a:cs typeface="Abhaya Libre"/>
                <a:sym typeface="Abhaya Libre"/>
              </a:rPr>
              <a:t>Polman</a:t>
            </a:r>
            <a:r>
              <a:rPr lang="ro-RO" sz="2200" dirty="0">
                <a:latin typeface="Georgia" panose="02040502050405020303" pitchFamily="18" charset="0"/>
                <a:ea typeface="Abhaya Libre"/>
                <a:cs typeface="Abhaya Libre"/>
                <a:sym typeface="Abhaya Libre"/>
              </a:rPr>
              <a:t> a declarat că își dorește să dubleze cifra de afaceri a companiei și, în același timp, să înjumătățească impactul acesteia asupra mediului, în doar 10 ani. Progresele au fost uimitoare: 75% dintre deșeurile nepericuloase produse de Unilever nu mai ajung la gropile de gunoi, iar ponderea furnizorilor săi din sectorul agricol care utilizează practici durabile s-a triplat. Organizația Națiunilor Unite i-a acordat directorului general al companiei premiul </a:t>
            </a:r>
            <a:r>
              <a:rPr lang="ro-RO" sz="2200" dirty="0" err="1">
                <a:latin typeface="Georgia" panose="02040502050405020303" pitchFamily="18" charset="0"/>
                <a:ea typeface="Abhaya Libre"/>
                <a:cs typeface="Abhaya Libre"/>
                <a:sym typeface="Abhaya Libre"/>
              </a:rPr>
              <a:t>Champion</a:t>
            </a:r>
            <a:r>
              <a:rPr lang="ro-RO" sz="2200" dirty="0">
                <a:latin typeface="Georgia" panose="02040502050405020303" pitchFamily="18" charset="0"/>
                <a:ea typeface="Abhaya Libre"/>
                <a:cs typeface="Abhaya Libre"/>
                <a:sym typeface="Abhaya Libre"/>
              </a:rPr>
              <a:t> of </a:t>
            </a:r>
            <a:r>
              <a:rPr lang="ro-RO" sz="2200" dirty="0" err="1">
                <a:latin typeface="Georgia" panose="02040502050405020303" pitchFamily="18" charset="0"/>
                <a:ea typeface="Abhaya Libre"/>
                <a:cs typeface="Abhaya Libre"/>
                <a:sym typeface="Abhaya Libre"/>
              </a:rPr>
              <a:t>the</a:t>
            </a:r>
            <a:r>
              <a:rPr lang="ro-RO" sz="2200" dirty="0">
                <a:latin typeface="Georgia" panose="02040502050405020303" pitchFamily="18" charset="0"/>
                <a:ea typeface="Abhaya Libre"/>
                <a:cs typeface="Abhaya Libre"/>
                <a:sym typeface="Abhaya Libre"/>
              </a:rPr>
              <a:t> </a:t>
            </a:r>
            <a:r>
              <a:rPr lang="ro-RO" sz="2200" dirty="0" err="1">
                <a:latin typeface="Georgia" panose="02040502050405020303" pitchFamily="18" charset="0"/>
                <a:ea typeface="Abhaya Libre"/>
                <a:cs typeface="Abhaya Libre"/>
                <a:sym typeface="Abhaya Libre"/>
              </a:rPr>
              <a:t>Earth</a:t>
            </a:r>
            <a:r>
              <a:rPr lang="ro-RO" sz="2200" dirty="0">
                <a:latin typeface="Georgia" panose="02040502050405020303" pitchFamily="18" charset="0"/>
                <a:ea typeface="Abhaya Libre"/>
                <a:cs typeface="Abhaya Libre"/>
                <a:sym typeface="Abhaya Libre"/>
              </a:rPr>
              <a:t> în anul 2015, pentru eforturile depuse în vederea asigurării sustenabilității. </a:t>
            </a:r>
            <a:endParaRPr sz="2200" dirty="0">
              <a:latin typeface="Georgia" panose="02040502050405020303" pitchFamily="18" charset="0"/>
            </a:endParaRPr>
          </a:p>
        </p:txBody>
      </p:sp>
      <p:sp>
        <p:nvSpPr>
          <p:cNvPr id="438" name="Google Shape;438;g1c0d571eb8a_0_220"/>
          <p:cNvSpPr txBox="1"/>
          <p:nvPr/>
        </p:nvSpPr>
        <p:spPr>
          <a:xfrm>
            <a:off x="1184850" y="1078410"/>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2. Unilever</a:t>
            </a:r>
            <a:endParaRPr sz="5400" b="1" dirty="0">
              <a:latin typeface="Georgia" panose="02040502050405020303" pitchFamily="18" charset="0"/>
            </a:endParaRPr>
          </a:p>
        </p:txBody>
      </p:sp>
      <p:pic>
        <p:nvPicPr>
          <p:cNvPr id="439" name="Google Shape;439;g1c0d571eb8a_0_220"/>
          <p:cNvPicPr preferRelativeResize="0"/>
          <p:nvPr/>
        </p:nvPicPr>
        <p:blipFill>
          <a:blip r:embed="rId9">
            <a:alphaModFix/>
          </a:blip>
          <a:stretch>
            <a:fillRect/>
          </a:stretch>
        </p:blipFill>
        <p:spPr>
          <a:xfrm>
            <a:off x="10638938" y="3687000"/>
            <a:ext cx="6451950" cy="3225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43"/>
        <p:cNvGrpSpPr/>
        <p:nvPr/>
      </p:nvGrpSpPr>
      <p:grpSpPr>
        <a:xfrm>
          <a:off x="0" y="0"/>
          <a:ext cx="0" cy="0"/>
          <a:chOff x="0" y="0"/>
          <a:chExt cx="0" cy="0"/>
        </a:xfrm>
      </p:grpSpPr>
      <p:pic>
        <p:nvPicPr>
          <p:cNvPr id="444" name="Google Shape;444;g1c0d571eb8a_0_23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45" name="Google Shape;445;g1c0d571eb8a_0_23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46" name="Google Shape;446;g1c0d571eb8a_0_23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47" name="Google Shape;447;g1c0d571eb8a_0_233"/>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48" name="Google Shape;448;g1c0d571eb8a_0_233"/>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1c0d571eb8a_0_233"/>
          <p:cNvSpPr txBox="1"/>
          <p:nvPr/>
        </p:nvSpPr>
        <p:spPr>
          <a:xfrm>
            <a:off x="899550" y="1875225"/>
            <a:ext cx="9576710" cy="663566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200" dirty="0">
                <a:latin typeface="Georgia" panose="02040502050405020303" pitchFamily="18" charset="0"/>
                <a:ea typeface="Abhaya Libre"/>
                <a:cs typeface="Abhaya Libre"/>
                <a:sym typeface="Abhaya Libre"/>
              </a:rPr>
              <a:t>Panasonic </a:t>
            </a:r>
            <a:r>
              <a:rPr lang="ro-RO" sz="2200" dirty="0">
                <a:latin typeface="Georgia" panose="02040502050405020303" pitchFamily="18" charset="0"/>
                <a:ea typeface="Abhaya Libre"/>
                <a:cs typeface="Abhaya Libre"/>
                <a:sym typeface="Abhaya Libre"/>
              </a:rPr>
              <a:t>nu se bucură de aceeași recunoaștere publică pe care o primesc alte companii (lucru pe care </a:t>
            </a:r>
            <a:r>
              <a:rPr lang="ro-RO" sz="2200" dirty="0" err="1">
                <a:latin typeface="Georgia" panose="02040502050405020303" pitchFamily="18" charset="0"/>
                <a:ea typeface="Abhaya Libre"/>
                <a:cs typeface="Abhaya Libre"/>
                <a:sym typeface="Abhaya Libre"/>
              </a:rPr>
              <a:t>Interbrand</a:t>
            </a:r>
            <a:r>
              <a:rPr lang="ro-RO" sz="2200" dirty="0">
                <a:latin typeface="Georgia" panose="02040502050405020303" pitchFamily="18" charset="0"/>
                <a:ea typeface="Abhaya Libre"/>
                <a:cs typeface="Abhaya Libre"/>
                <a:sym typeface="Abhaya Libre"/>
              </a:rPr>
              <a:t>, organismul care clasifică întreprinderile în funcție de sustenabilitate, îl numește „decalaj”), dar se află în mod constant pe lista de bune practici a experților. La fel ca majoritatea companiilor din acest material, Panasonic și-a stabilit </a:t>
            </a:r>
            <a:r>
              <a:rPr lang="ro-RO" sz="2200" dirty="0">
                <a:latin typeface="Georgia" panose="02040502050405020303" pitchFamily="18" charset="0"/>
                <a:ea typeface="Abhaya Libre"/>
                <a:cs typeface="Abhaya Libre"/>
                <a:sym typeface="Abhaya Libre"/>
                <a:hlinkClick r:id="rId7"/>
              </a:rPr>
              <a:t>obiective energetice ambițioase</a:t>
            </a:r>
            <a:r>
              <a:rPr lang="ro-RO" sz="2200" dirty="0">
                <a:latin typeface="Georgia" panose="02040502050405020303" pitchFamily="18" charset="0"/>
                <a:ea typeface="Abhaya Libre"/>
                <a:cs typeface="Abhaya Libre"/>
                <a:sym typeface="Abhaya Libre"/>
              </a:rPr>
              <a:t>, atât la nivel de eficiență și surse regenerabile, cât și în ceea ce privește producția ecologică. Panasonic se deosebește prin modul în care încorporează sustenabilitatea în practicile de zi cu zi. Corporația și-a mutat sediul central nord-american din suburbia </a:t>
            </a:r>
            <a:r>
              <a:rPr lang="ro-RO" sz="2200" dirty="0" err="1">
                <a:latin typeface="Georgia" panose="02040502050405020303" pitchFamily="18" charset="0"/>
                <a:ea typeface="Abhaya Libre"/>
                <a:cs typeface="Abhaya Libre"/>
                <a:sym typeface="Abhaya Libre"/>
              </a:rPr>
              <a:t>Seacaucus</a:t>
            </a:r>
            <a:r>
              <a:rPr lang="ro-RO" sz="2200" dirty="0">
                <a:latin typeface="Georgia" panose="02040502050405020303" pitchFamily="18" charset="0"/>
                <a:ea typeface="Abhaya Libre"/>
                <a:cs typeface="Abhaya Libre"/>
                <a:sym typeface="Abhaya Libre"/>
              </a:rPr>
              <a:t>, New Jersey, într-o clădire certificată LEED din centrul orașului </a:t>
            </a:r>
            <a:r>
              <a:rPr lang="ro-RO" sz="2200" dirty="0" err="1">
                <a:latin typeface="Georgia" panose="02040502050405020303" pitchFamily="18" charset="0"/>
                <a:ea typeface="Abhaya Libre"/>
                <a:cs typeface="Abhaya Libre"/>
                <a:sym typeface="Abhaya Libre"/>
              </a:rPr>
              <a:t>Newark</a:t>
            </a:r>
            <a:r>
              <a:rPr lang="ro-RO" sz="2200" dirty="0">
                <a:latin typeface="Georgia" panose="02040502050405020303" pitchFamily="18" charset="0"/>
                <a:ea typeface="Abhaya Libre"/>
                <a:cs typeface="Abhaya Libre"/>
                <a:sym typeface="Abhaya Libre"/>
              </a:rPr>
              <a:t>, lângă </a:t>
            </a:r>
            <a:r>
              <a:rPr lang="ro-RO" sz="2200" dirty="0" err="1">
                <a:latin typeface="Georgia" panose="02040502050405020303" pitchFamily="18" charset="0"/>
                <a:ea typeface="Abhaya Libre"/>
                <a:cs typeface="Abhaya Libre"/>
                <a:sym typeface="Abhaya Libre"/>
              </a:rPr>
              <a:t>Penn</a:t>
            </a:r>
            <a:r>
              <a:rPr lang="ro-RO" sz="2200" dirty="0">
                <a:latin typeface="Georgia" panose="02040502050405020303" pitchFamily="18" charset="0"/>
                <a:ea typeface="Abhaya Libre"/>
                <a:cs typeface="Abhaya Libre"/>
                <a:sym typeface="Abhaya Libre"/>
              </a:rPr>
              <a:t> </a:t>
            </a:r>
            <a:r>
              <a:rPr lang="ro-RO" sz="2200" dirty="0" err="1">
                <a:latin typeface="Georgia" panose="02040502050405020303" pitchFamily="18" charset="0"/>
                <a:ea typeface="Abhaya Libre"/>
                <a:cs typeface="Abhaya Libre"/>
                <a:sym typeface="Abhaya Libre"/>
              </a:rPr>
              <a:t>Station</a:t>
            </a:r>
            <a:r>
              <a:rPr lang="ro-RO" sz="2200" dirty="0">
                <a:latin typeface="Georgia" panose="02040502050405020303" pitchFamily="18" charset="0"/>
                <a:ea typeface="Abhaya Libre"/>
                <a:cs typeface="Abhaya Libre"/>
                <a:sym typeface="Abhaya Libre"/>
              </a:rPr>
              <a:t>. Această mutare intenționată a urmărit să elimine nevoia angajaților de a merge cu mașina, dar și să  reducă amprenta de carbon. Nu în ultimul rând, Panasonic colaborează cu mai multe companii pentru a realiza un Oraș Sustenabil Inteligent în Japonia (proiect pilot), axat pe sustenabilitate.</a:t>
            </a:r>
            <a:endParaRPr sz="2200" dirty="0">
              <a:latin typeface="Georgia" panose="02040502050405020303" pitchFamily="18" charset="0"/>
            </a:endParaRPr>
          </a:p>
        </p:txBody>
      </p:sp>
      <p:sp>
        <p:nvSpPr>
          <p:cNvPr id="450" name="Google Shape;450;g1c0d571eb8a_0_233"/>
          <p:cNvSpPr txBox="1"/>
          <p:nvPr/>
        </p:nvSpPr>
        <p:spPr>
          <a:xfrm>
            <a:off x="899550" y="934645"/>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3. Panasonic</a:t>
            </a:r>
            <a:endParaRPr sz="5400" b="1" dirty="0">
              <a:latin typeface="Georgia" panose="02040502050405020303" pitchFamily="18" charset="0"/>
            </a:endParaRPr>
          </a:p>
        </p:txBody>
      </p:sp>
      <p:pic>
        <p:nvPicPr>
          <p:cNvPr id="451" name="Google Shape;451;g1c0d571eb8a_0_233"/>
          <p:cNvPicPr preferRelativeResize="0"/>
          <p:nvPr/>
        </p:nvPicPr>
        <p:blipFill>
          <a:blip r:embed="rId8">
            <a:alphaModFix/>
          </a:blip>
          <a:stretch>
            <a:fillRect/>
          </a:stretch>
        </p:blipFill>
        <p:spPr>
          <a:xfrm>
            <a:off x="11160300" y="3464076"/>
            <a:ext cx="6312326" cy="35559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55"/>
        <p:cNvGrpSpPr/>
        <p:nvPr/>
      </p:nvGrpSpPr>
      <p:grpSpPr>
        <a:xfrm>
          <a:off x="0" y="0"/>
          <a:ext cx="0" cy="0"/>
          <a:chOff x="0" y="0"/>
          <a:chExt cx="0" cy="0"/>
        </a:xfrm>
      </p:grpSpPr>
      <p:pic>
        <p:nvPicPr>
          <p:cNvPr id="456" name="Google Shape;456;g1c0d571eb8a_0_24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57" name="Google Shape;457;g1c0d571eb8a_0_24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58" name="Google Shape;458;g1c0d571eb8a_0_24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59" name="Google Shape;459;g1c0d571eb8a_0_245"/>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60" name="Google Shape;460;g1c0d571eb8a_0_24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61" name="Google Shape;461;g1c0d571eb8a_0_245"/>
          <p:cNvSpPr/>
          <p:nvPr/>
        </p:nvSpPr>
        <p:spPr>
          <a:xfrm>
            <a:off x="322229" y="1869291"/>
            <a:ext cx="6884520" cy="6419303"/>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1c0d571eb8a_0_245"/>
          <p:cNvSpPr txBox="1"/>
          <p:nvPr/>
        </p:nvSpPr>
        <p:spPr>
          <a:xfrm>
            <a:off x="4571999" y="515244"/>
            <a:ext cx="828060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4. Allergan</a:t>
            </a:r>
            <a:endParaRPr sz="5400" b="1" dirty="0">
              <a:latin typeface="Georgia" panose="02040502050405020303" pitchFamily="18" charset="0"/>
            </a:endParaRPr>
          </a:p>
        </p:txBody>
      </p:sp>
      <p:grpSp>
        <p:nvGrpSpPr>
          <p:cNvPr id="463" name="Google Shape;463;g1c0d571eb8a_0_245"/>
          <p:cNvGrpSpPr/>
          <p:nvPr/>
        </p:nvGrpSpPr>
        <p:grpSpPr>
          <a:xfrm>
            <a:off x="7403690" y="1726875"/>
            <a:ext cx="10264878" cy="7989666"/>
            <a:chOff x="0" y="33"/>
            <a:chExt cx="11237381" cy="10652889"/>
          </a:xfrm>
        </p:grpSpPr>
        <p:sp>
          <p:nvSpPr>
            <p:cNvPr id="464" name="Google Shape;464;g1c0d571eb8a_0_245"/>
            <p:cNvSpPr txBox="1"/>
            <p:nvPr/>
          </p:nvSpPr>
          <p:spPr>
            <a:xfrm>
              <a:off x="0" y="6688759"/>
              <a:ext cx="11040000" cy="396416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cs typeface="Abhaya Libre"/>
                  <a:sym typeface="Abhaya Libre"/>
                </a:rPr>
                <a:t>Strategia </a:t>
              </a:r>
              <a:r>
                <a:rPr lang="ro-RO" sz="2300" dirty="0" err="1">
                  <a:latin typeface="Georgia" panose="02040502050405020303" pitchFamily="18" charset="0"/>
                  <a:cs typeface="Abhaya Libre"/>
                  <a:sym typeface="Abhaya Libre"/>
                </a:rPr>
                <a:t>Allergan</a:t>
              </a:r>
              <a:r>
                <a:rPr lang="ro-RO" sz="2300" dirty="0">
                  <a:latin typeface="Georgia" panose="02040502050405020303" pitchFamily="18" charset="0"/>
                  <a:cs typeface="Abhaya Libre"/>
                  <a:sym typeface="Abhaya Libre"/>
                </a:rPr>
                <a:t> s-a extins de la conservarea apei la conservarea energiei, reducerea deșeurilor și minimizarea emisiilor de gaze cu efect de seră, atât în cadrul operațiunilor directe, cât și în lanțul de aprovizionare. În 2016, compania a câștigat pentru a cincea oară premiul </a:t>
              </a:r>
              <a:r>
                <a:rPr lang="ro-RO" sz="2300" dirty="0" err="1">
                  <a:latin typeface="Georgia" panose="02040502050405020303" pitchFamily="18" charset="0"/>
                  <a:cs typeface="Abhaya Libre"/>
                  <a:sym typeface="Abhaya Libre"/>
                </a:rPr>
                <a:t>EnergySTAR</a:t>
              </a:r>
              <a:r>
                <a:rPr lang="ro-RO" sz="2300" dirty="0">
                  <a:latin typeface="Georgia" panose="02040502050405020303" pitchFamily="18" charset="0"/>
                  <a:cs typeface="Abhaya Libre"/>
                  <a:sym typeface="Abhaya Libre"/>
                </a:rPr>
                <a:t> al Agenției Americane pentru Protecția Mediului, ca recunoaștere pentru realizările sale în domeniul eficienței energetice.</a:t>
              </a:r>
              <a:endParaRPr sz="2300" dirty="0">
                <a:latin typeface="Georgia" panose="02040502050405020303" pitchFamily="18" charset="0"/>
              </a:endParaRPr>
            </a:p>
          </p:txBody>
        </p:sp>
        <p:sp>
          <p:nvSpPr>
            <p:cNvPr id="465" name="Google Shape;465;g1c0d571eb8a_0_245"/>
            <p:cNvSpPr txBox="1"/>
            <p:nvPr/>
          </p:nvSpPr>
          <p:spPr>
            <a:xfrm>
              <a:off x="3351316" y="3463323"/>
              <a:ext cx="7688684" cy="264277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Compania farmaceutică din California și-a luat angajamentul sustenabilității cu peste două decenii în urmă, implementând o politică de conservare a apei bazată pe raportare și analiză comparată. </a:t>
              </a:r>
              <a:endParaRPr sz="2300" dirty="0">
                <a:latin typeface="Georgia" panose="02040502050405020303" pitchFamily="18" charset="0"/>
              </a:endParaRPr>
            </a:p>
          </p:txBody>
        </p:sp>
        <p:sp>
          <p:nvSpPr>
            <p:cNvPr id="466" name="Google Shape;466;g1c0d571eb8a_0_245"/>
            <p:cNvSpPr txBox="1"/>
            <p:nvPr/>
          </p:nvSpPr>
          <p:spPr>
            <a:xfrm>
              <a:off x="0" y="33"/>
              <a:ext cx="8544600" cy="264277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Diagrama</a:t>
              </a:r>
              <a:r>
                <a:rPr lang="en-US" sz="2300" dirty="0">
                  <a:latin typeface="Georgia" panose="02040502050405020303" pitchFamily="18" charset="0"/>
                  <a:ea typeface="Abhaya Libre"/>
                  <a:cs typeface="Abhaya Libre"/>
                  <a:sym typeface="Abhaya Libre"/>
                </a:rPr>
                <a:t> Venn</a:t>
              </a:r>
              <a:r>
                <a:rPr lang="ro-RO" sz="2300" dirty="0">
                  <a:latin typeface="Georgia" panose="02040502050405020303" pitchFamily="18" charset="0"/>
                  <a:ea typeface="Abhaya Libre"/>
                  <a:cs typeface="Abhaya Libre"/>
                  <a:sym typeface="Abhaya Libre"/>
                </a:rPr>
                <a:t> dintre ecologism și </a:t>
              </a:r>
              <a:r>
                <a:rPr lang="ro-RO" sz="2300" dirty="0" err="1">
                  <a:latin typeface="Georgia" panose="02040502050405020303" pitchFamily="18" charset="0"/>
                  <a:ea typeface="Abhaya Libre"/>
                  <a:cs typeface="Abhaya Libre"/>
                  <a:sym typeface="Abhaya Libre"/>
                </a:rPr>
                <a:t>Botox</a:t>
              </a:r>
              <a:r>
                <a:rPr lang="ro-RO" sz="2300" dirty="0">
                  <a:latin typeface="Georgia" panose="02040502050405020303" pitchFamily="18" charset="0"/>
                  <a:ea typeface="Abhaya Libre"/>
                  <a:cs typeface="Abhaya Libre"/>
                  <a:sym typeface="Abhaya Libre"/>
                </a:rPr>
                <a:t> are o suprapunere destul de redusă, dar în mijlocul ei se află </a:t>
              </a:r>
              <a:r>
                <a:rPr lang="ro-RO" sz="2300" dirty="0" err="1">
                  <a:latin typeface="Georgia" panose="02040502050405020303" pitchFamily="18" charset="0"/>
                  <a:ea typeface="Abhaya Libre"/>
                  <a:cs typeface="Abhaya Libre"/>
                  <a:sym typeface="Abhaya Libre"/>
                </a:rPr>
                <a:t>Allergan</a:t>
              </a:r>
              <a:r>
                <a:rPr lang="ro-RO" sz="2300" dirty="0">
                  <a:latin typeface="Georgia" panose="02040502050405020303" pitchFamily="18" charset="0"/>
                  <a:ea typeface="Abhaya Libre"/>
                  <a:cs typeface="Abhaya Libre"/>
                  <a:sym typeface="Abhaya Libre"/>
                </a:rPr>
                <a:t>, producător de </a:t>
              </a:r>
              <a:r>
                <a:rPr lang="ro-RO" sz="2300" dirty="0" err="1">
                  <a:latin typeface="Georgia" panose="02040502050405020303" pitchFamily="18" charset="0"/>
                  <a:ea typeface="Abhaya Libre"/>
                  <a:cs typeface="Abhaya Libre"/>
                  <a:sym typeface="Abhaya Libre"/>
                </a:rPr>
                <a:t>Botox</a:t>
              </a:r>
              <a:r>
                <a:rPr lang="ro-RO" sz="2300" dirty="0">
                  <a:latin typeface="Georgia" panose="02040502050405020303" pitchFamily="18" charset="0"/>
                  <a:ea typeface="Abhaya Libre"/>
                  <a:cs typeface="Abhaya Libre"/>
                  <a:sym typeface="Abhaya Libre"/>
                </a:rPr>
                <a:t> care se află de ani de zile în vârful </a:t>
              </a:r>
              <a:r>
                <a:rPr lang="ro-RO" sz="2300" dirty="0">
                  <a:latin typeface="Georgia" panose="02040502050405020303" pitchFamily="18" charset="0"/>
                  <a:ea typeface="Abhaya Libre"/>
                  <a:cs typeface="Abhaya Libre"/>
                  <a:sym typeface="Abhaya Libre"/>
                  <a:hlinkClick r:id="rId8"/>
                </a:rPr>
                <a:t>clasamentului companiilor ecologice</a:t>
              </a:r>
              <a:r>
                <a:rPr lang="ro-RO" sz="2300" dirty="0">
                  <a:latin typeface="Georgia" panose="02040502050405020303" pitchFamily="18" charset="0"/>
                  <a:ea typeface="Abhaya Libre"/>
                  <a:cs typeface="Abhaya Libre"/>
                  <a:sym typeface="Abhaya Libre"/>
                </a:rPr>
                <a:t>, realizat de Newsweek</a:t>
              </a:r>
              <a:r>
                <a:rPr lang="en-US" sz="2300" dirty="0">
                  <a:latin typeface="Georgia" panose="02040502050405020303" pitchFamily="18" charset="0"/>
                  <a:ea typeface="Abhaya Libre"/>
                  <a:cs typeface="Abhaya Libre"/>
                  <a:sym typeface="Abhaya Libre"/>
                </a:rPr>
                <a:t>.</a:t>
              </a:r>
              <a:endParaRPr sz="2300" dirty="0">
                <a:latin typeface="Georgia" panose="02040502050405020303" pitchFamily="18" charset="0"/>
              </a:endParaRPr>
            </a:p>
          </p:txBody>
        </p:sp>
        <p:pic>
          <p:nvPicPr>
            <p:cNvPr id="467" name="Google Shape;467;g1c0d571eb8a_0_245"/>
            <p:cNvPicPr preferRelativeResize="0"/>
            <p:nvPr/>
          </p:nvPicPr>
          <p:blipFill rotWithShape="1">
            <a:blip r:embed="rId9">
              <a:alphaModFix/>
            </a:blip>
            <a:srcRect/>
            <a:stretch/>
          </p:blipFill>
          <p:spPr>
            <a:xfrm>
              <a:off x="8935857" y="94767"/>
              <a:ext cx="2301524" cy="2310187"/>
            </a:xfrm>
            <a:prstGeom prst="rect">
              <a:avLst/>
            </a:prstGeom>
            <a:noFill/>
            <a:ln>
              <a:noFill/>
            </a:ln>
          </p:spPr>
        </p:pic>
        <p:pic>
          <p:nvPicPr>
            <p:cNvPr id="468" name="Google Shape;468;g1c0d571eb8a_0_245"/>
            <p:cNvPicPr preferRelativeResize="0"/>
            <p:nvPr/>
          </p:nvPicPr>
          <p:blipFill rotWithShape="1">
            <a:blip r:embed="rId10">
              <a:alphaModFix/>
            </a:blip>
            <a:srcRect/>
            <a:stretch/>
          </p:blipFill>
          <p:spPr>
            <a:xfrm>
              <a:off x="484010" y="3808798"/>
              <a:ext cx="2548822" cy="2405452"/>
            </a:xfrm>
            <a:prstGeom prst="rect">
              <a:avLst/>
            </a:prstGeom>
            <a:noFill/>
            <a:ln>
              <a:noFill/>
            </a:ln>
          </p:spPr>
        </p:pic>
      </p:grpSp>
      <p:pic>
        <p:nvPicPr>
          <p:cNvPr id="469" name="Google Shape;469;g1c0d571eb8a_0_245"/>
          <p:cNvPicPr preferRelativeResize="0"/>
          <p:nvPr/>
        </p:nvPicPr>
        <p:blipFill>
          <a:blip r:embed="rId11">
            <a:alphaModFix/>
          </a:blip>
          <a:stretch>
            <a:fillRect/>
          </a:stretch>
        </p:blipFill>
        <p:spPr>
          <a:xfrm>
            <a:off x="1845377" y="2828034"/>
            <a:ext cx="3710725" cy="47913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73"/>
        <p:cNvGrpSpPr/>
        <p:nvPr/>
      </p:nvGrpSpPr>
      <p:grpSpPr>
        <a:xfrm>
          <a:off x="0" y="0"/>
          <a:ext cx="0" cy="0"/>
          <a:chOff x="0" y="0"/>
          <a:chExt cx="0" cy="0"/>
        </a:xfrm>
      </p:grpSpPr>
      <p:pic>
        <p:nvPicPr>
          <p:cNvPr id="474" name="Google Shape;474;g1c0d571eb8a_0_26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75" name="Google Shape;475;g1c0d571eb8a_0_26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76" name="Google Shape;476;g1c0d571eb8a_0_26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77" name="Google Shape;477;g1c0d571eb8a_0_26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78" name="Google Shape;478;g1c0d571eb8a_0_26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79" name="Google Shape;479;g1c0d571eb8a_0_264"/>
          <p:cNvSpPr/>
          <p:nvPr/>
        </p:nvSpPr>
        <p:spPr>
          <a:xfrm>
            <a:off x="487250" y="1869300"/>
            <a:ext cx="7094212" cy="6581526"/>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1c0d571eb8a_0_264"/>
          <p:cNvSpPr txBox="1"/>
          <p:nvPr/>
        </p:nvSpPr>
        <p:spPr>
          <a:xfrm>
            <a:off x="4571999" y="515244"/>
            <a:ext cx="828060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5. Seventh Generation</a:t>
            </a:r>
            <a:endParaRPr sz="5400" b="1" dirty="0">
              <a:latin typeface="Georgia" panose="02040502050405020303" pitchFamily="18" charset="0"/>
            </a:endParaRPr>
          </a:p>
        </p:txBody>
      </p:sp>
      <p:grpSp>
        <p:nvGrpSpPr>
          <p:cNvPr id="481" name="Google Shape;481;g1c0d571eb8a_0_264"/>
          <p:cNvGrpSpPr/>
          <p:nvPr/>
        </p:nvGrpSpPr>
        <p:grpSpPr>
          <a:xfrm>
            <a:off x="7846142" y="1797925"/>
            <a:ext cx="9395769" cy="7618177"/>
            <a:chOff x="0" y="94767"/>
            <a:chExt cx="11237381" cy="10157571"/>
          </a:xfrm>
        </p:grpSpPr>
        <p:sp>
          <p:nvSpPr>
            <p:cNvPr id="482" name="Google Shape;482;g1c0d571eb8a_0_264"/>
            <p:cNvSpPr txBox="1"/>
            <p:nvPr/>
          </p:nvSpPr>
          <p:spPr>
            <a:xfrm>
              <a:off x="98700" y="6805240"/>
              <a:ext cx="11040000"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rPr>
                <a:t>Cel mai popular argument împotriva detergenților ecologici este acela că nu sunt la fel de eficienți, preconcepție combătută de </a:t>
              </a:r>
              <a:r>
                <a:rPr lang="ro-RO" sz="2400" dirty="0" err="1">
                  <a:latin typeface="Georgia" panose="02040502050405020303" pitchFamily="18" charset="0"/>
                </a:rPr>
                <a:t>Seventh</a:t>
              </a:r>
              <a:r>
                <a:rPr lang="ro-RO" sz="2400" dirty="0">
                  <a:latin typeface="Georgia" panose="02040502050405020303" pitchFamily="18" charset="0"/>
                </a:rPr>
                <a:t> </a:t>
              </a:r>
              <a:r>
                <a:rPr lang="ro-RO" sz="2400" dirty="0" err="1">
                  <a:latin typeface="Georgia" panose="02040502050405020303" pitchFamily="18" charset="0"/>
                </a:rPr>
                <a:t>Generation</a:t>
              </a:r>
              <a:r>
                <a:rPr lang="ro-RO" sz="2400" dirty="0">
                  <a:latin typeface="Georgia" panose="02040502050405020303" pitchFamily="18" charset="0"/>
                </a:rPr>
                <a:t>. Astăzi, chiar și mărci consacrate, precum </a:t>
              </a:r>
              <a:r>
                <a:rPr lang="ro-RO" sz="2400" dirty="0" err="1">
                  <a:latin typeface="Georgia" panose="02040502050405020303" pitchFamily="18" charset="0"/>
                </a:rPr>
                <a:t>Clorox</a:t>
              </a:r>
              <a:r>
                <a:rPr lang="ro-RO" sz="2400" dirty="0">
                  <a:latin typeface="Georgia" panose="02040502050405020303" pitchFamily="18" charset="0"/>
                </a:rPr>
                <a:t>, au creat versiuni ecologice ale produselor lor pentru a răspunde cererii crescute de detergenți eco. </a:t>
              </a:r>
              <a:endParaRPr sz="2400" dirty="0">
                <a:latin typeface="Georgia" panose="02040502050405020303" pitchFamily="18" charset="0"/>
              </a:endParaRPr>
            </a:p>
          </p:txBody>
        </p:sp>
        <p:sp>
          <p:nvSpPr>
            <p:cNvPr id="483" name="Google Shape;483;g1c0d571eb8a_0_264"/>
            <p:cNvSpPr txBox="1"/>
            <p:nvPr/>
          </p:nvSpPr>
          <p:spPr>
            <a:xfrm>
              <a:off x="3421049" y="3057950"/>
              <a:ext cx="7618951" cy="3447098"/>
            </a:xfrm>
            <a:prstGeom prst="rect">
              <a:avLst/>
            </a:prstGeom>
            <a:noFill/>
            <a:ln>
              <a:noFill/>
            </a:ln>
          </p:spPr>
          <p:txBody>
            <a:bodyPr spcFirstLastPara="1" wrap="square" lIns="0" tIns="0" rIns="0" bIns="0" anchor="t" anchorCtr="0">
              <a:spAutoFit/>
            </a:bodyPr>
            <a:lstStyle/>
            <a:p>
              <a:pPr lvl="0" algn="just">
                <a:lnSpc>
                  <a:spcPct val="139958"/>
                </a:lnSpc>
              </a:pPr>
              <a:r>
                <a:rPr lang="ro-RO" sz="2400" dirty="0">
                  <a:latin typeface="Georgia" panose="02040502050405020303" pitchFamily="18" charset="0"/>
                  <a:ea typeface="Abhaya Libre"/>
                  <a:cs typeface="Abhaya Libre"/>
                  <a:sym typeface="Abhaya Libre"/>
                </a:rPr>
                <a:t>Produsele de curățat ajung, de cele mai multe ori, în canalizare. În ciuda eforturilor susținute ale stațiilor de tratare a apelor reziduale, unele dintre substanțele chimice toxice poluează în continuare apele subterane și nu numai. </a:t>
              </a:r>
              <a:endParaRPr dirty="0">
                <a:latin typeface="Georgia" panose="02040502050405020303" pitchFamily="18" charset="0"/>
              </a:endParaRPr>
            </a:p>
          </p:txBody>
        </p:sp>
        <p:sp>
          <p:nvSpPr>
            <p:cNvPr id="484" name="Google Shape;484;g1c0d571eb8a_0_264"/>
            <p:cNvSpPr txBox="1"/>
            <p:nvPr/>
          </p:nvSpPr>
          <p:spPr>
            <a:xfrm>
              <a:off x="0" y="189932"/>
              <a:ext cx="8544600" cy="330346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err="1">
                  <a:latin typeface="Georgia" panose="02040502050405020303" pitchFamily="18" charset="0"/>
                </a:rPr>
                <a:t>Seventh</a:t>
              </a:r>
              <a:r>
                <a:rPr lang="ro-RO" sz="2300" dirty="0">
                  <a:latin typeface="Georgia" panose="02040502050405020303" pitchFamily="18" charset="0"/>
                </a:rPr>
                <a:t> </a:t>
              </a:r>
              <a:r>
                <a:rPr lang="ro-RO" sz="2300" dirty="0" err="1">
                  <a:latin typeface="Georgia" panose="02040502050405020303" pitchFamily="18" charset="0"/>
                </a:rPr>
                <a:t>Generation</a:t>
              </a:r>
              <a:r>
                <a:rPr lang="ro-RO" sz="2300" dirty="0">
                  <a:latin typeface="Georgia" panose="02040502050405020303" pitchFamily="18" charset="0"/>
                </a:rPr>
                <a:t> nu folosește doar practici sustenabile, ci a creat, de asemenea, un spațiu pentru produse ecologie într-o industrie extrem de distructivă pentru mediu – cea a detergenților de uz casnic. </a:t>
              </a:r>
              <a:endParaRPr sz="2300" dirty="0">
                <a:latin typeface="Georgia" panose="02040502050405020303" pitchFamily="18" charset="0"/>
              </a:endParaRPr>
            </a:p>
          </p:txBody>
        </p:sp>
        <p:pic>
          <p:nvPicPr>
            <p:cNvPr id="485" name="Google Shape;485;g1c0d571eb8a_0_264"/>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486" name="Google Shape;486;g1c0d571eb8a_0_264"/>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487" name="Google Shape;487;g1c0d571eb8a_0_264"/>
          <p:cNvPicPr preferRelativeResize="0"/>
          <p:nvPr/>
        </p:nvPicPr>
        <p:blipFill>
          <a:blip r:embed="rId10">
            <a:alphaModFix/>
          </a:blip>
          <a:stretch>
            <a:fillRect/>
          </a:stretch>
        </p:blipFill>
        <p:spPr>
          <a:xfrm>
            <a:off x="1627227" y="2664245"/>
            <a:ext cx="4911508" cy="4876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91"/>
        <p:cNvGrpSpPr/>
        <p:nvPr/>
      </p:nvGrpSpPr>
      <p:grpSpPr>
        <a:xfrm>
          <a:off x="0" y="0"/>
          <a:ext cx="0" cy="0"/>
          <a:chOff x="0" y="0"/>
          <a:chExt cx="0" cy="0"/>
        </a:xfrm>
      </p:grpSpPr>
      <p:pic>
        <p:nvPicPr>
          <p:cNvPr id="492" name="Google Shape;492;g1c0d571eb8a_0_28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93" name="Google Shape;493;g1c0d571eb8a_0_28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94" name="Google Shape;494;g1c0d571eb8a_0_28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95" name="Google Shape;495;g1c0d571eb8a_0_282"/>
          <p:cNvPicPr preferRelativeResize="0"/>
          <p:nvPr/>
        </p:nvPicPr>
        <p:blipFill rotWithShape="1">
          <a:blip r:embed="rId6">
            <a:alphaModFix/>
          </a:blip>
          <a:srcRect/>
          <a:stretch/>
        </p:blipFill>
        <p:spPr>
          <a:xfrm>
            <a:off x="2828016" y="9382130"/>
            <a:ext cx="3710719" cy="779251"/>
          </a:xfrm>
          <a:prstGeom prst="rect">
            <a:avLst/>
          </a:prstGeom>
          <a:noFill/>
          <a:ln>
            <a:noFill/>
          </a:ln>
        </p:spPr>
      </p:pic>
      <p:pic>
        <p:nvPicPr>
          <p:cNvPr id="496" name="Google Shape;496;g1c0d571eb8a_0_28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97" name="Google Shape;497;g1c0d571eb8a_0_282"/>
          <p:cNvSpPr/>
          <p:nvPr/>
        </p:nvSpPr>
        <p:spPr>
          <a:xfrm>
            <a:off x="487250" y="1869300"/>
            <a:ext cx="6811751" cy="6286558"/>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1c0d571eb8a_0_282"/>
          <p:cNvSpPr txBox="1"/>
          <p:nvPr/>
        </p:nvSpPr>
        <p:spPr>
          <a:xfrm>
            <a:off x="4314766" y="519869"/>
            <a:ext cx="828060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6. Patagonia</a:t>
            </a:r>
            <a:endParaRPr sz="5400" b="1" dirty="0">
              <a:latin typeface="Georgia" panose="02040502050405020303" pitchFamily="18" charset="0"/>
            </a:endParaRPr>
          </a:p>
        </p:txBody>
      </p:sp>
      <p:grpSp>
        <p:nvGrpSpPr>
          <p:cNvPr id="499" name="Google Shape;499;g1c0d571eb8a_0_282"/>
          <p:cNvGrpSpPr/>
          <p:nvPr/>
        </p:nvGrpSpPr>
        <p:grpSpPr>
          <a:xfrm>
            <a:off x="7363951" y="1869299"/>
            <a:ext cx="10026907" cy="7752062"/>
            <a:chOff x="-222240" y="189932"/>
            <a:chExt cx="11711316" cy="10336086"/>
          </a:xfrm>
        </p:grpSpPr>
        <p:sp>
          <p:nvSpPr>
            <p:cNvPr id="500" name="Google Shape;500;g1c0d571eb8a_0_282"/>
            <p:cNvSpPr txBox="1"/>
            <p:nvPr/>
          </p:nvSpPr>
          <p:spPr>
            <a:xfrm>
              <a:off x="56630" y="7366177"/>
              <a:ext cx="11040000" cy="315984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rPr>
                <a:t>Costumele de neopren sunt fabricate din </a:t>
              </a:r>
              <a:r>
                <a:rPr lang="ro-RO" sz="2200" dirty="0">
                  <a:latin typeface="Georgia" panose="02040502050405020303" pitchFamily="18" charset="0"/>
                  <a:hlinkClick r:id="rId8"/>
                </a:rPr>
                <a:t>cauciuc natural</a:t>
              </a:r>
              <a:r>
                <a:rPr lang="ro-RO" sz="2200" dirty="0">
                  <a:latin typeface="Georgia" panose="02040502050405020303" pitchFamily="18" charset="0"/>
                </a:rPr>
                <a:t>, iar </a:t>
              </a:r>
              <a:r>
                <a:rPr lang="ro-RO" sz="2200" dirty="0">
                  <a:latin typeface="Georgia" panose="02040502050405020303" pitchFamily="18" charset="0"/>
                  <a:hlinkClick r:id="rId9"/>
                </a:rPr>
                <a:t>sticlele din plastic</a:t>
              </a:r>
              <a:r>
                <a:rPr lang="ro-RO" sz="2200" dirty="0">
                  <a:latin typeface="Georgia" panose="02040502050405020303" pitchFamily="18" charset="0"/>
                </a:rPr>
                <a:t> devin geci călduroase. Patagonia recunoaște, de asemenea, importanța deciziilor politice asupra mediului, dezvoltând un </a:t>
              </a:r>
              <a:r>
                <a:rPr lang="ro-RO" sz="2200" dirty="0">
                  <a:latin typeface="Georgia" panose="02040502050405020303" pitchFamily="18" charset="0"/>
                  <a:hlinkClick r:id="rId10"/>
                </a:rPr>
                <a:t>sistem de susținere </a:t>
              </a:r>
              <a:r>
                <a:rPr lang="ro-RO" sz="2200" dirty="0">
                  <a:latin typeface="Georgia" panose="02040502050405020303" pitchFamily="18" charset="0"/>
                </a:rPr>
                <a:t>a liderilor ecologici, ca piatră de temelie a mesajului său privind sustenabilitatea. </a:t>
              </a:r>
              <a:endParaRPr sz="2200" dirty="0">
                <a:latin typeface="Georgia" panose="02040502050405020303" pitchFamily="18" charset="0"/>
              </a:endParaRPr>
            </a:p>
          </p:txBody>
        </p:sp>
        <p:sp>
          <p:nvSpPr>
            <p:cNvPr id="501" name="Google Shape;501;g1c0d571eb8a_0_282"/>
            <p:cNvSpPr txBox="1"/>
            <p:nvPr/>
          </p:nvSpPr>
          <p:spPr>
            <a:xfrm>
              <a:off x="2402442" y="2844382"/>
              <a:ext cx="8963999" cy="442377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ea typeface="Abhaya Libre"/>
                  <a:cs typeface="Abhaya Libre"/>
                  <a:sym typeface="Abhaya Libre"/>
                </a:rPr>
                <a:t>Compania a conceput reclame prin care i-a încurajat pe clienți să nu cumpere produse de care nu au nevoie (inclusiv produse Patagonia) și a implementat un </a:t>
              </a:r>
              <a:r>
                <a:rPr lang="ro-RO" sz="2200" dirty="0">
                  <a:latin typeface="Georgia" panose="02040502050405020303" pitchFamily="18" charset="0"/>
                  <a:ea typeface="Abhaya Libre"/>
                  <a:cs typeface="Abhaya Libre"/>
                  <a:sym typeface="Abhaya Libre"/>
                  <a:hlinkClick r:id="rId11"/>
                </a:rPr>
                <a:t>program</a:t>
              </a:r>
              <a:r>
                <a:rPr lang="ro-RO" sz="2200" dirty="0">
                  <a:latin typeface="Georgia" panose="02040502050405020303" pitchFamily="18" charset="0"/>
                  <a:ea typeface="Abhaya Libre"/>
                  <a:cs typeface="Abhaya Libre"/>
                  <a:sym typeface="Abhaya Libre"/>
                </a:rPr>
                <a:t> prin care încurajează repararea produselor, nu doar simpla lor înlocuire. Angajamentul față de sustenabilitate se regăsește în produsele comercializate, nu numai la nivel de mesaj și acțiuni de marketing. </a:t>
              </a:r>
              <a:endParaRPr sz="2200" dirty="0">
                <a:latin typeface="Georgia" panose="02040502050405020303" pitchFamily="18" charset="0"/>
              </a:endParaRPr>
            </a:p>
          </p:txBody>
        </p:sp>
        <p:sp>
          <p:nvSpPr>
            <p:cNvPr id="502" name="Google Shape;502;g1c0d571eb8a_0_282"/>
            <p:cNvSpPr txBox="1"/>
            <p:nvPr/>
          </p:nvSpPr>
          <p:spPr>
            <a:xfrm>
              <a:off x="0" y="189932"/>
              <a:ext cx="8963999" cy="252787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rPr>
                <a:t>Un </a:t>
              </a:r>
              <a:r>
                <a:rPr lang="ro-RO" sz="2200" dirty="0">
                  <a:latin typeface="Georgia" panose="02040502050405020303" pitchFamily="18" charset="0"/>
                  <a:hlinkClick r:id="rId12"/>
                </a:rPr>
                <a:t>articol</a:t>
              </a:r>
              <a:r>
                <a:rPr lang="ro-RO" sz="2200" dirty="0">
                  <a:latin typeface="Georgia" panose="02040502050405020303" pitchFamily="18" charset="0"/>
                </a:rPr>
                <a:t> din 2015 al publicației The New </a:t>
              </a:r>
              <a:r>
                <a:rPr lang="ro-RO" sz="2200" dirty="0" err="1">
                  <a:latin typeface="Georgia" panose="02040502050405020303" pitchFamily="18" charset="0"/>
                </a:rPr>
                <a:t>Yorker</a:t>
              </a:r>
              <a:r>
                <a:rPr lang="ro-RO" sz="2200" dirty="0">
                  <a:latin typeface="Georgia" panose="02040502050405020303" pitchFamily="18" charset="0"/>
                </a:rPr>
                <a:t> a utilizat termenul de „anti-creștere” pentru a face referire la strategia companiei Patagonia, o aluzie ironică la demersurile </a:t>
              </a:r>
              <a:r>
                <a:rPr lang="ro-RO" sz="2200" dirty="0" err="1">
                  <a:latin typeface="Georgia" panose="02040502050405020303" pitchFamily="18" charset="0"/>
                </a:rPr>
                <a:t>retailerului</a:t>
              </a:r>
              <a:r>
                <a:rPr lang="ro-RO" sz="2200" dirty="0">
                  <a:latin typeface="Georgia" panose="02040502050405020303" pitchFamily="18" charset="0"/>
                </a:rPr>
                <a:t> împotriva consumului exagerat și superficial. </a:t>
              </a:r>
              <a:endParaRPr sz="2200" dirty="0">
                <a:latin typeface="Georgia" panose="02040502050405020303" pitchFamily="18" charset="0"/>
              </a:endParaRPr>
            </a:p>
          </p:txBody>
        </p:sp>
        <p:pic>
          <p:nvPicPr>
            <p:cNvPr id="503" name="Google Shape;503;g1c0d571eb8a_0_282"/>
            <p:cNvPicPr preferRelativeResize="0"/>
            <p:nvPr/>
          </p:nvPicPr>
          <p:blipFill rotWithShape="1">
            <a:blip r:embed="rId13">
              <a:alphaModFix/>
            </a:blip>
            <a:srcRect/>
            <a:stretch/>
          </p:blipFill>
          <p:spPr>
            <a:xfrm>
              <a:off x="9187552" y="333550"/>
              <a:ext cx="2301524" cy="2310187"/>
            </a:xfrm>
            <a:prstGeom prst="rect">
              <a:avLst/>
            </a:prstGeom>
            <a:noFill/>
            <a:ln>
              <a:noFill/>
            </a:ln>
          </p:spPr>
        </p:pic>
        <p:pic>
          <p:nvPicPr>
            <p:cNvPr id="504" name="Google Shape;504;g1c0d571eb8a_0_282"/>
            <p:cNvPicPr preferRelativeResize="0"/>
            <p:nvPr/>
          </p:nvPicPr>
          <p:blipFill rotWithShape="1">
            <a:blip r:embed="rId14">
              <a:alphaModFix/>
            </a:blip>
            <a:srcRect/>
            <a:stretch/>
          </p:blipFill>
          <p:spPr>
            <a:xfrm>
              <a:off x="-222240" y="3575248"/>
              <a:ext cx="2548822" cy="2405452"/>
            </a:xfrm>
            <a:prstGeom prst="rect">
              <a:avLst/>
            </a:prstGeom>
            <a:noFill/>
            <a:ln>
              <a:noFill/>
            </a:ln>
          </p:spPr>
        </p:pic>
      </p:grpSp>
      <p:pic>
        <p:nvPicPr>
          <p:cNvPr id="505" name="Google Shape;505;g1c0d571eb8a_0_282"/>
          <p:cNvPicPr preferRelativeResize="0"/>
          <p:nvPr/>
        </p:nvPicPr>
        <p:blipFill>
          <a:blip r:embed="rId15">
            <a:alphaModFix/>
          </a:blip>
          <a:stretch>
            <a:fillRect/>
          </a:stretch>
        </p:blipFill>
        <p:spPr>
          <a:xfrm>
            <a:off x="1527001" y="3075377"/>
            <a:ext cx="4797199" cy="35955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16"/>
        <p:cNvGrpSpPr/>
        <p:nvPr/>
      </p:nvGrpSpPr>
      <p:grpSpPr>
        <a:xfrm>
          <a:off x="0" y="0"/>
          <a:ext cx="0" cy="0"/>
          <a:chOff x="0" y="0"/>
          <a:chExt cx="0" cy="0"/>
        </a:xfrm>
      </p:grpSpPr>
      <p:pic>
        <p:nvPicPr>
          <p:cNvPr id="119" name="Google Shape;119;p3"/>
          <p:cNvPicPr preferRelativeResize="0"/>
          <p:nvPr/>
        </p:nvPicPr>
        <p:blipFill rotWithShape="1">
          <a:blip r:embed="rId3">
            <a:alphaModFix/>
          </a:blip>
          <a:srcRect/>
          <a:stretch/>
        </p:blipFill>
        <p:spPr>
          <a:xfrm rot="-4196164">
            <a:off x="-4782433" y="7448371"/>
            <a:ext cx="11622266" cy="12388074"/>
          </a:xfrm>
          <a:prstGeom prst="rect">
            <a:avLst/>
          </a:prstGeom>
          <a:noFill/>
          <a:ln>
            <a:noFill/>
          </a:ln>
        </p:spPr>
      </p:pic>
      <p:pic>
        <p:nvPicPr>
          <p:cNvPr id="120" name="Google Shape;120;p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121" name="Google Shape;121;p3"/>
          <p:cNvPicPr preferRelativeResize="0"/>
          <p:nvPr/>
        </p:nvPicPr>
        <p:blipFill rotWithShape="1">
          <a:blip r:embed="rId5">
            <a:alphaModFix/>
          </a:blip>
          <a:srcRect/>
          <a:stretch/>
        </p:blipFill>
        <p:spPr>
          <a:xfrm rot="-1185502">
            <a:off x="-3467133" y="353201"/>
            <a:ext cx="4352147" cy="4346443"/>
          </a:xfrm>
          <a:prstGeom prst="rect">
            <a:avLst/>
          </a:prstGeom>
          <a:noFill/>
          <a:ln>
            <a:noFill/>
          </a:ln>
        </p:spPr>
      </p:pic>
      <p:pic>
        <p:nvPicPr>
          <p:cNvPr id="122" name="Google Shape;122;p3"/>
          <p:cNvPicPr preferRelativeResize="0"/>
          <p:nvPr/>
        </p:nvPicPr>
        <p:blipFill rotWithShape="1">
          <a:blip r:embed="rId6">
            <a:alphaModFix/>
          </a:blip>
          <a:srcRect/>
          <a:stretch/>
        </p:blipFill>
        <p:spPr>
          <a:xfrm rot="-7379619">
            <a:off x="3146606" y="8906714"/>
            <a:ext cx="5810576" cy="5802961"/>
          </a:xfrm>
          <a:prstGeom prst="rect">
            <a:avLst/>
          </a:prstGeom>
          <a:noFill/>
          <a:ln>
            <a:noFill/>
          </a:ln>
        </p:spPr>
      </p:pic>
      <p:pic>
        <p:nvPicPr>
          <p:cNvPr id="123" name="Google Shape;123;p3"/>
          <p:cNvPicPr preferRelativeResize="0"/>
          <p:nvPr/>
        </p:nvPicPr>
        <p:blipFill rotWithShape="1">
          <a:blip r:embed="rId7">
            <a:alphaModFix/>
          </a:blip>
          <a:srcRect/>
          <a:stretch/>
        </p:blipFill>
        <p:spPr>
          <a:xfrm>
            <a:off x="16418708" y="0"/>
            <a:ext cx="1869292" cy="1869292"/>
          </a:xfrm>
          <a:prstGeom prst="rect">
            <a:avLst/>
          </a:prstGeom>
          <a:noFill/>
          <a:ln>
            <a:noFill/>
          </a:ln>
        </p:spPr>
      </p:pic>
      <p:pic>
        <p:nvPicPr>
          <p:cNvPr id="124" name="Google Shape;124;p3"/>
          <p:cNvPicPr preferRelativeResize="0"/>
          <p:nvPr/>
        </p:nvPicPr>
        <p:blipFill rotWithShape="1">
          <a:blip r:embed="rId8">
            <a:alphaModFix/>
          </a:blip>
          <a:srcRect/>
          <a:stretch/>
        </p:blipFill>
        <p:spPr>
          <a:xfrm rot="-8947194">
            <a:off x="13506859" y="7477485"/>
            <a:ext cx="5364129" cy="5364129"/>
          </a:xfrm>
          <a:prstGeom prst="rect">
            <a:avLst/>
          </a:prstGeom>
          <a:noFill/>
          <a:ln>
            <a:noFill/>
          </a:ln>
        </p:spPr>
      </p:pic>
      <p:pic>
        <p:nvPicPr>
          <p:cNvPr id="125" name="Google Shape;125;p3"/>
          <p:cNvPicPr preferRelativeResize="0"/>
          <p:nvPr/>
        </p:nvPicPr>
        <p:blipFill rotWithShape="1">
          <a:blip r:embed="rId9">
            <a:alphaModFix/>
          </a:blip>
          <a:srcRect/>
          <a:stretch/>
        </p:blipFill>
        <p:spPr>
          <a:xfrm>
            <a:off x="1784075" y="6481135"/>
            <a:ext cx="7870946" cy="1652899"/>
          </a:xfrm>
          <a:prstGeom prst="rect">
            <a:avLst/>
          </a:prstGeom>
          <a:noFill/>
          <a:ln>
            <a:noFill/>
          </a:ln>
        </p:spPr>
      </p:pic>
      <p:pic>
        <p:nvPicPr>
          <p:cNvPr id="126" name="Google Shape;126;p3"/>
          <p:cNvPicPr preferRelativeResize="0"/>
          <p:nvPr/>
        </p:nvPicPr>
        <p:blipFill rotWithShape="1">
          <a:blip r:embed="rId10">
            <a:alphaModFix/>
          </a:blip>
          <a:srcRect/>
          <a:stretch/>
        </p:blipFill>
        <p:spPr>
          <a:xfrm rot="6632729">
            <a:off x="15049004" y="4145049"/>
            <a:ext cx="4881157" cy="4874760"/>
          </a:xfrm>
          <a:prstGeom prst="rect">
            <a:avLst/>
          </a:prstGeom>
          <a:noFill/>
          <a:ln>
            <a:noFill/>
          </a:ln>
        </p:spPr>
      </p:pic>
      <p:grpSp>
        <p:nvGrpSpPr>
          <p:cNvPr id="127" name="Google Shape;127;p3"/>
          <p:cNvGrpSpPr/>
          <p:nvPr/>
        </p:nvGrpSpPr>
        <p:grpSpPr>
          <a:xfrm>
            <a:off x="13890147" y="6582429"/>
            <a:ext cx="2900572" cy="807706"/>
            <a:chOff x="0" y="0"/>
            <a:chExt cx="3867430" cy="1076940"/>
          </a:xfrm>
        </p:grpSpPr>
        <p:pic>
          <p:nvPicPr>
            <p:cNvPr id="128" name="Google Shape;128;p3"/>
            <p:cNvPicPr preferRelativeResize="0"/>
            <p:nvPr/>
          </p:nvPicPr>
          <p:blipFill rotWithShape="1">
            <a:blip r:embed="rId11">
              <a:alphaModFix/>
            </a:blip>
            <a:srcRect/>
            <a:stretch/>
          </p:blipFill>
          <p:spPr>
            <a:xfrm>
              <a:off x="0" y="0"/>
              <a:ext cx="3867430" cy="618789"/>
            </a:xfrm>
            <a:prstGeom prst="rect">
              <a:avLst/>
            </a:prstGeom>
            <a:noFill/>
            <a:ln>
              <a:noFill/>
            </a:ln>
          </p:spPr>
        </p:pic>
        <p:pic>
          <p:nvPicPr>
            <p:cNvPr id="129" name="Google Shape;129;p3"/>
            <p:cNvPicPr preferRelativeResize="0"/>
            <p:nvPr/>
          </p:nvPicPr>
          <p:blipFill rotWithShape="1">
            <a:blip r:embed="rId11">
              <a:alphaModFix/>
            </a:blip>
            <a:srcRect/>
            <a:stretch/>
          </p:blipFill>
          <p:spPr>
            <a:xfrm>
              <a:off x="0" y="458151"/>
              <a:ext cx="3867430" cy="618789"/>
            </a:xfrm>
            <a:prstGeom prst="rect">
              <a:avLst/>
            </a:prstGeom>
            <a:noFill/>
            <a:ln>
              <a:noFill/>
            </a:ln>
          </p:spPr>
        </p:pic>
      </p:grpSp>
      <p:sp>
        <p:nvSpPr>
          <p:cNvPr id="2" name="TextBox 2">
            <a:extLst>
              <a:ext uri="{FF2B5EF4-FFF2-40B4-BE49-F238E27FC236}">
                <a16:creationId xmlns:a16="http://schemas.microsoft.com/office/drawing/2014/main" id="{65C7045C-3980-3146-DC1B-844605E14096}"/>
              </a:ext>
            </a:extLst>
          </p:cNvPr>
          <p:cNvSpPr txBox="1"/>
          <p:nvPr/>
        </p:nvSpPr>
        <p:spPr>
          <a:xfrm>
            <a:off x="1784074" y="1894978"/>
            <a:ext cx="10560325" cy="692497"/>
          </a:xfrm>
          <a:prstGeom prst="rect">
            <a:avLst/>
          </a:prstGeom>
        </p:spPr>
        <p:txBody>
          <a:bodyPr wrap="square" lIns="0" tIns="0" rIns="0" bIns="0" rtlCol="0" anchor="t">
            <a:spAutoFit/>
          </a:bodyPr>
          <a:lstStyle/>
          <a:p>
            <a:pPr>
              <a:lnSpc>
                <a:spcPts val="5449"/>
              </a:lnSpc>
            </a:pPr>
            <a:r>
              <a:rPr lang="ro-RO" sz="5400" b="1" dirty="0">
                <a:solidFill>
                  <a:srgbClr val="000000"/>
                </a:solidFill>
                <a:latin typeface="Georgia" panose="02040502050405020303" pitchFamily="18" charset="0"/>
              </a:rPr>
              <a:t>Declinarea responsabilității</a:t>
            </a:r>
            <a:endParaRPr lang="en-US" sz="5400" b="1" dirty="0">
              <a:solidFill>
                <a:srgbClr val="000000"/>
              </a:solidFill>
              <a:latin typeface="Georgia" panose="02040502050405020303" pitchFamily="18" charset="0"/>
            </a:endParaRPr>
          </a:p>
        </p:txBody>
      </p:sp>
      <p:sp>
        <p:nvSpPr>
          <p:cNvPr id="3" name="TextBox 3">
            <a:extLst>
              <a:ext uri="{FF2B5EF4-FFF2-40B4-BE49-F238E27FC236}">
                <a16:creationId xmlns:a16="http://schemas.microsoft.com/office/drawing/2014/main" id="{5637D690-2363-7FF6-676C-2FF1AD91CF2E}"/>
              </a:ext>
            </a:extLst>
          </p:cNvPr>
          <p:cNvSpPr txBox="1"/>
          <p:nvPr/>
        </p:nvSpPr>
        <p:spPr>
          <a:xfrm>
            <a:off x="1784075" y="2828851"/>
            <a:ext cx="15741892" cy="4296048"/>
          </a:xfrm>
          <a:prstGeom prst="rect">
            <a:avLst/>
          </a:prstGeom>
        </p:spPr>
        <p:txBody>
          <a:bodyPr lIns="0" tIns="0" rIns="0" bIns="0" rtlCol="0" anchor="t">
            <a:spAutoFit/>
          </a:bodyPr>
          <a:lstStyle/>
          <a:p>
            <a:pPr algn="just">
              <a:lnSpc>
                <a:spcPts val="4619"/>
              </a:lnSpc>
            </a:pPr>
            <a:r>
              <a:rPr lang="ro-RO" sz="3200" spc="-49" dirty="0">
                <a:solidFill>
                  <a:srgbClr val="000000"/>
                </a:solidFill>
                <a:latin typeface="Georgia" panose="02040502050405020303" pitchFamily="18" charset="0"/>
              </a:rPr>
              <a:t>Sprijinul acordat de Comisia Europeană în realizarea acestui material nu implică susținerea conținuturilor, acestea reflectând doar poziția autorilor. Comisia nu poate fi trasă la răspundere pentru niciun fel de utilizare a informațiilor cuprinse în prezenta publicație.</a:t>
            </a:r>
            <a:r>
              <a:rPr lang="en-US" sz="3200" spc="-49" dirty="0">
                <a:solidFill>
                  <a:srgbClr val="000000"/>
                </a:solidFill>
                <a:latin typeface="Georgia" panose="02040502050405020303" pitchFamily="18" charset="0"/>
              </a:rPr>
              <a:t> </a:t>
            </a:r>
          </a:p>
          <a:p>
            <a:pPr algn="just">
              <a:lnSpc>
                <a:spcPts val="2380"/>
              </a:lnSpc>
            </a:pPr>
            <a:endParaRPr lang="en-US" sz="3200" spc="-49" dirty="0">
              <a:solidFill>
                <a:srgbClr val="000000"/>
              </a:solidFill>
              <a:latin typeface="Georgia" panose="02040502050405020303" pitchFamily="18" charset="0"/>
            </a:endParaRPr>
          </a:p>
          <a:p>
            <a:pPr algn="just">
              <a:lnSpc>
                <a:spcPts val="4619"/>
              </a:lnSpc>
            </a:pPr>
            <a:r>
              <a:rPr lang="ro-RO" sz="3200" spc="-49" dirty="0">
                <a:solidFill>
                  <a:srgbClr val="000000"/>
                </a:solidFill>
                <a:latin typeface="Georgia" panose="02040502050405020303" pitchFamily="18" charset="0"/>
              </a:rPr>
              <a:t>Nr. proiect</a:t>
            </a:r>
            <a:r>
              <a:rPr lang="en-US" sz="3200" spc="-49" dirty="0">
                <a:solidFill>
                  <a:srgbClr val="000000"/>
                </a:solidFill>
                <a:latin typeface="Georgia" panose="02040502050405020303" pitchFamily="18" charset="0"/>
              </a:rPr>
              <a:t>: 2021-1-RO01-KA220-VET-000028118</a:t>
            </a:r>
          </a:p>
          <a:p>
            <a:pPr algn="just">
              <a:lnSpc>
                <a:spcPts val="4619"/>
              </a:lnSpc>
            </a:pPr>
            <a:endParaRPr lang="en-US" sz="3299" spc="-49" dirty="0">
              <a:solidFill>
                <a:srgbClr val="000000"/>
              </a:solidFill>
              <a:latin typeface="Georgia" panose="02040502050405020303" pitchFamily="18" charset="0"/>
            </a:endParaRPr>
          </a:p>
          <a:p>
            <a:pPr>
              <a:lnSpc>
                <a:spcPts val="3499"/>
              </a:lnSpc>
            </a:pPr>
            <a:endParaRPr lang="en-US" sz="3299" spc="-49" dirty="0">
              <a:solidFill>
                <a:srgbClr val="000000"/>
              </a:solidFill>
              <a:latin typeface="Georgia" panose="02040502050405020303"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09"/>
        <p:cNvGrpSpPr/>
        <p:nvPr/>
      </p:nvGrpSpPr>
      <p:grpSpPr>
        <a:xfrm>
          <a:off x="0" y="0"/>
          <a:ext cx="0" cy="0"/>
          <a:chOff x="0" y="0"/>
          <a:chExt cx="0" cy="0"/>
        </a:xfrm>
      </p:grpSpPr>
      <p:pic>
        <p:nvPicPr>
          <p:cNvPr id="510" name="Google Shape;510;g1c0d571eb8a_0_30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11" name="Google Shape;511;g1c0d571eb8a_0_30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12" name="Google Shape;512;g1c0d571eb8a_0_30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13" name="Google Shape;513;g1c0d571eb8a_0_30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14" name="Google Shape;514;g1c0d571eb8a_0_30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1c0d571eb8a_0_300"/>
          <p:cNvSpPr txBox="1"/>
          <p:nvPr/>
        </p:nvSpPr>
        <p:spPr>
          <a:xfrm>
            <a:off x="899550" y="2139650"/>
            <a:ext cx="9487844" cy="568771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IBM este o altă companie care a adoptat de timpuriu principiile sustenabilității și ale afacerilor ecologice. Responsabilitatea socială corporativă și conservarea mediului au făcut parte din </a:t>
            </a:r>
            <a:r>
              <a:rPr lang="ro-RO" sz="2400" dirty="0">
                <a:latin typeface="Georgia" panose="02040502050405020303" pitchFamily="18" charset="0"/>
                <a:ea typeface="Abhaya Libre"/>
                <a:cs typeface="Abhaya Libre"/>
                <a:sym typeface="Abhaya Libre"/>
                <a:hlinkClick r:id="rId7"/>
              </a:rPr>
              <a:t>misiunea companiei </a:t>
            </a:r>
            <a:r>
              <a:rPr lang="ro-RO" sz="2400" dirty="0">
                <a:latin typeface="Georgia" panose="02040502050405020303" pitchFamily="18" charset="0"/>
                <a:ea typeface="Abhaya Libre"/>
                <a:cs typeface="Abhaya Libre"/>
                <a:sym typeface="Abhaya Libre"/>
              </a:rPr>
              <a:t>încă din anii ‘60. Primul său raport de sustenabilitate a fost publicat în 1990, iar centrele de date ale gigantului informatic au fost premiate de către Comisia Europeană pentru succesele înregistrate de-a lungul timpului la nivelul eficienței energetice. Astăzi, eforturile IBM se concentrează pe dezvoltarea de clădiri inteligente, care să reducă necesarul de resurse, să asigure </a:t>
            </a:r>
            <a:r>
              <a:rPr lang="ro-RO" sz="2400" dirty="0">
                <a:latin typeface="Georgia" panose="02040502050405020303" pitchFamily="18" charset="0"/>
                <a:ea typeface="Abhaya Libre"/>
                <a:cs typeface="Abhaya Libre"/>
                <a:sym typeface="Abhaya Libre"/>
                <a:hlinkClick r:id="rId8"/>
              </a:rPr>
              <a:t>aprovizionarea verde </a:t>
            </a:r>
            <a:r>
              <a:rPr lang="ro-RO" sz="2400" dirty="0">
                <a:latin typeface="Georgia" panose="02040502050405020303" pitchFamily="18" charset="0"/>
                <a:ea typeface="Abhaya Libre"/>
                <a:cs typeface="Abhaya Libre"/>
                <a:sym typeface="Abhaya Libre"/>
              </a:rPr>
              <a:t>și să optimizeze managementul resurselor de apă, într-o abordare cu adevărat comprehensivă.  </a:t>
            </a:r>
            <a:r>
              <a:rPr lang="en-US" sz="2400" dirty="0">
                <a:latin typeface="Georgia" panose="02040502050405020303" pitchFamily="18" charset="0"/>
                <a:ea typeface="Abhaya Libre"/>
                <a:cs typeface="Abhaya Libre"/>
                <a:sym typeface="Abhaya Libre"/>
              </a:rPr>
              <a:t> </a:t>
            </a:r>
            <a:endParaRPr sz="2400" dirty="0">
              <a:latin typeface="Georgia" panose="02040502050405020303" pitchFamily="18" charset="0"/>
            </a:endParaRPr>
          </a:p>
        </p:txBody>
      </p:sp>
      <p:sp>
        <p:nvSpPr>
          <p:cNvPr id="516" name="Google Shape;516;g1c0d571eb8a_0_300"/>
          <p:cNvSpPr txBox="1"/>
          <p:nvPr/>
        </p:nvSpPr>
        <p:spPr>
          <a:xfrm>
            <a:off x="899550" y="1049573"/>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7. IBM</a:t>
            </a:r>
            <a:endParaRPr sz="5400" b="1" dirty="0">
              <a:latin typeface="Georgia" panose="02040502050405020303" pitchFamily="18" charset="0"/>
            </a:endParaRPr>
          </a:p>
        </p:txBody>
      </p:sp>
      <p:pic>
        <p:nvPicPr>
          <p:cNvPr id="517" name="Google Shape;517;g1c0d571eb8a_0_300"/>
          <p:cNvPicPr preferRelativeResize="0"/>
          <p:nvPr/>
        </p:nvPicPr>
        <p:blipFill>
          <a:blip r:embed="rId9">
            <a:alphaModFix/>
          </a:blip>
          <a:stretch>
            <a:fillRect/>
          </a:stretch>
        </p:blipFill>
        <p:spPr>
          <a:xfrm>
            <a:off x="11245013" y="2500300"/>
            <a:ext cx="5895975" cy="5286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21"/>
        <p:cNvGrpSpPr/>
        <p:nvPr/>
      </p:nvGrpSpPr>
      <p:grpSpPr>
        <a:xfrm>
          <a:off x="0" y="0"/>
          <a:ext cx="0" cy="0"/>
          <a:chOff x="0" y="0"/>
          <a:chExt cx="0" cy="0"/>
        </a:xfrm>
      </p:grpSpPr>
      <p:pic>
        <p:nvPicPr>
          <p:cNvPr id="522" name="Google Shape;522;g1c0d571eb8a_0_312"/>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23" name="Google Shape;523;g1c0d571eb8a_0_31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24" name="Google Shape;524;g1c0d571eb8a_0_31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25" name="Google Shape;525;g1c0d571eb8a_0_312"/>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26" name="Google Shape;526;g1c0d571eb8a_0_312"/>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1c0d571eb8a_0_312"/>
          <p:cNvSpPr txBox="1"/>
          <p:nvPr/>
        </p:nvSpPr>
        <p:spPr>
          <a:xfrm>
            <a:off x="899550" y="2041112"/>
            <a:ext cx="8820600" cy="620477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Compania</a:t>
            </a:r>
            <a:r>
              <a:rPr lang="en-US" sz="2400" dirty="0">
                <a:latin typeface="Georgia" panose="02040502050405020303" pitchFamily="18" charset="0"/>
                <a:ea typeface="Abhaya Libre"/>
                <a:cs typeface="Abhaya Libre"/>
                <a:sym typeface="Abhaya Libre"/>
              </a:rPr>
              <a:t> New Belgium Brewing</a:t>
            </a:r>
            <a:r>
              <a:rPr lang="ro-RO" sz="2400" dirty="0">
                <a:latin typeface="Georgia" panose="02040502050405020303" pitchFamily="18" charset="0"/>
                <a:ea typeface="Abhaya Libre"/>
                <a:cs typeface="Abhaya Libre"/>
                <a:sym typeface="Abhaya Libre"/>
              </a:rPr>
              <a:t>, din Colorado, este unul dintre vârfurile de lance ale industriei, din punct de vedere al sustenabilității. Acest etos se reflectă în fiecare sector al companiei, pornind de la procesele de producție și marketing și până la promovarea mersului cu bicicleta către clienți și angajați. Fabrica de bere reutilizează 99,8% din deșeurile produse și împiedicându-le să ajungă la groapa de gunoi. Pe lângă integrarea eficienței energetice în procesul de fabricare a berii, compania este un susținător activ al acțiunilor de combatere a schimbărilor climatice, fiind semnatară a coaliției de afaceri BICEP și a Declarației privind clima a întreprinderilor din industria berii.  </a:t>
            </a:r>
            <a:endParaRPr sz="2400" dirty="0">
              <a:latin typeface="Georgia" panose="02040502050405020303" pitchFamily="18" charset="0"/>
            </a:endParaRPr>
          </a:p>
        </p:txBody>
      </p:sp>
      <p:sp>
        <p:nvSpPr>
          <p:cNvPr id="528" name="Google Shape;528;g1c0d571eb8a_0_312"/>
          <p:cNvSpPr txBox="1"/>
          <p:nvPr/>
        </p:nvSpPr>
        <p:spPr>
          <a:xfrm>
            <a:off x="899550" y="909998"/>
            <a:ext cx="9622178"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8. New Belgium Brewing</a:t>
            </a:r>
            <a:endParaRPr sz="5400" b="1" dirty="0">
              <a:latin typeface="Georgia" panose="02040502050405020303" pitchFamily="18" charset="0"/>
            </a:endParaRPr>
          </a:p>
        </p:txBody>
      </p:sp>
      <p:pic>
        <p:nvPicPr>
          <p:cNvPr id="529" name="Google Shape;529;g1c0d571eb8a_0_312"/>
          <p:cNvPicPr preferRelativeResize="0"/>
          <p:nvPr/>
        </p:nvPicPr>
        <p:blipFill>
          <a:blip r:embed="rId7">
            <a:alphaModFix/>
          </a:blip>
          <a:stretch>
            <a:fillRect/>
          </a:stretch>
        </p:blipFill>
        <p:spPr>
          <a:xfrm>
            <a:off x="11968125" y="2171388"/>
            <a:ext cx="4696675" cy="594423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33"/>
        <p:cNvGrpSpPr/>
        <p:nvPr/>
      </p:nvGrpSpPr>
      <p:grpSpPr>
        <a:xfrm>
          <a:off x="0" y="0"/>
          <a:ext cx="0" cy="0"/>
          <a:chOff x="0" y="0"/>
          <a:chExt cx="0" cy="0"/>
        </a:xfrm>
      </p:grpSpPr>
      <p:pic>
        <p:nvPicPr>
          <p:cNvPr id="534" name="Google Shape;534;g1c0d571eb8a_0_32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35" name="Google Shape;535;g1c0d571eb8a_0_32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36" name="Google Shape;536;g1c0d571eb8a_0_32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37" name="Google Shape;537;g1c0d571eb8a_0_32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38" name="Google Shape;538;g1c0d571eb8a_0_32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39" name="Google Shape;539;g1c0d571eb8a_0_324"/>
          <p:cNvSpPr/>
          <p:nvPr/>
        </p:nvSpPr>
        <p:spPr>
          <a:xfrm>
            <a:off x="680480" y="2168142"/>
            <a:ext cx="5631099" cy="5950715"/>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1c0d571eb8a_0_324"/>
          <p:cNvSpPr txBox="1"/>
          <p:nvPr/>
        </p:nvSpPr>
        <p:spPr>
          <a:xfrm>
            <a:off x="4452895" y="519665"/>
            <a:ext cx="828060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9. Adobe</a:t>
            </a:r>
            <a:endParaRPr sz="5400" b="1" dirty="0">
              <a:latin typeface="Georgia" panose="02040502050405020303" pitchFamily="18" charset="0"/>
            </a:endParaRPr>
          </a:p>
        </p:txBody>
      </p:sp>
      <p:grpSp>
        <p:nvGrpSpPr>
          <p:cNvPr id="541" name="Google Shape;541;g1c0d571eb8a_0_324"/>
          <p:cNvGrpSpPr/>
          <p:nvPr/>
        </p:nvGrpSpPr>
        <p:grpSpPr>
          <a:xfrm>
            <a:off x="6737960" y="1626300"/>
            <a:ext cx="11124951" cy="7605339"/>
            <a:chOff x="-294240" y="-134067"/>
            <a:chExt cx="12359621" cy="10140451"/>
          </a:xfrm>
        </p:grpSpPr>
        <p:sp>
          <p:nvSpPr>
            <p:cNvPr id="542" name="Google Shape;542;g1c0d571eb8a_0_324"/>
            <p:cNvSpPr txBox="1"/>
            <p:nvPr/>
          </p:nvSpPr>
          <p:spPr>
            <a:xfrm>
              <a:off x="-294233" y="6846544"/>
              <a:ext cx="11546400" cy="315984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rPr>
                <a:t>Adobe a fost, în același timp, un lider în ceea ce privește reducerea consumului de apă, pe fondul secetei istorice din California, chiar și după ce își redusese consumul de apă cu peste 60%, începând din anul 2000. Compania a instalat numeroase corpuri de iluminat ecologice în spațiile de birouri și a optat pentru amenajarea peisagistică cu plante autohtone. </a:t>
              </a:r>
              <a:endParaRPr sz="2200" dirty="0">
                <a:latin typeface="Georgia" panose="02040502050405020303" pitchFamily="18" charset="0"/>
              </a:endParaRPr>
            </a:p>
          </p:txBody>
        </p:sp>
        <p:sp>
          <p:nvSpPr>
            <p:cNvPr id="543" name="Google Shape;543;g1c0d571eb8a_0_324"/>
            <p:cNvSpPr txBox="1"/>
            <p:nvPr/>
          </p:nvSpPr>
          <p:spPr>
            <a:xfrm>
              <a:off x="2503075" y="3706657"/>
              <a:ext cx="8749092" cy="252787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ea typeface="Abhaya Libre"/>
                  <a:cs typeface="Abhaya Libre"/>
                  <a:sym typeface="Abhaya Libre"/>
                </a:rPr>
                <a:t>Adobe are, de asemenea, obiective ambițioase, </a:t>
              </a:r>
              <a:r>
                <a:rPr lang="en-US" sz="2200" dirty="0">
                  <a:latin typeface="Georgia" panose="02040502050405020303" pitchFamily="18" charset="0"/>
                  <a:ea typeface="Abhaya Libre"/>
                  <a:cs typeface="Abhaya Libre"/>
                  <a:sym typeface="Abhaya Libre"/>
                </a:rPr>
                <a:t> </a:t>
              </a:r>
              <a:r>
                <a:rPr lang="ro-RO" sz="2200" dirty="0">
                  <a:latin typeface="Georgia" panose="02040502050405020303" pitchFamily="18" charset="0"/>
                  <a:ea typeface="Abhaya Libre"/>
                  <a:cs typeface="Abhaya Libre"/>
                  <a:sym typeface="Abhaya Libre"/>
                </a:rPr>
                <a:t>vizând atingerea unui </a:t>
              </a:r>
              <a:r>
                <a:rPr lang="ro-RO" sz="2200" dirty="0">
                  <a:latin typeface="Georgia" panose="02040502050405020303" pitchFamily="18" charset="0"/>
                  <a:ea typeface="Abhaya Libre"/>
                  <a:cs typeface="Abhaya Libre"/>
                  <a:sym typeface="Abhaya Libre"/>
                  <a:hlinkClick r:id="rId8"/>
                </a:rPr>
                <a:t>consum net zero de energie </a:t>
              </a:r>
              <a:r>
                <a:rPr lang="ro-RO" sz="2200" dirty="0">
                  <a:latin typeface="Georgia" panose="02040502050405020303" pitchFamily="18" charset="0"/>
                  <a:ea typeface="Abhaya Libre"/>
                  <a:cs typeface="Abhaya Libre"/>
                  <a:sym typeface="Abhaya Libre"/>
                </a:rPr>
                <a:t>și reducerea ambalajelor, acestea fiind un consumator major de resurse și un contribuitor important la poluarea cu plastic. </a:t>
              </a:r>
              <a:endParaRPr sz="2200" dirty="0">
                <a:latin typeface="Georgia" panose="02040502050405020303" pitchFamily="18" charset="0"/>
              </a:endParaRPr>
            </a:p>
          </p:txBody>
        </p:sp>
        <p:sp>
          <p:nvSpPr>
            <p:cNvPr id="544" name="Google Shape;544;g1c0d571eb8a_0_324"/>
            <p:cNvSpPr txBox="1"/>
            <p:nvPr/>
          </p:nvSpPr>
          <p:spPr>
            <a:xfrm>
              <a:off x="-294233" y="-134067"/>
              <a:ext cx="9789000" cy="315984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rPr>
                <a:t>Conform clasamentului Newsweek din 2014, Adobe a fost desemnată drept </a:t>
              </a:r>
              <a:r>
                <a:rPr lang="ro-RO" sz="2200" dirty="0">
                  <a:latin typeface="Georgia" panose="02040502050405020303" pitchFamily="18" charset="0"/>
                  <a:hlinkClick r:id="rId9"/>
                </a:rPr>
                <a:t>cea mai verde companie IT</a:t>
              </a:r>
              <a:r>
                <a:rPr lang="ro-RO" sz="2200" dirty="0">
                  <a:latin typeface="Georgia" panose="02040502050405020303" pitchFamily="18" charset="0"/>
                </a:rPr>
                <a:t>, o distincție binemeritată. Compania are deja în palmares câteva realizări impresionante, inclusiv obținerea certificării LEED pentru </a:t>
              </a:r>
              <a:r>
                <a:rPr lang="ro-RO" sz="2200" dirty="0">
                  <a:latin typeface="Georgia" panose="02040502050405020303" pitchFamily="18" charset="0"/>
                  <a:hlinkClick r:id="rId10"/>
                </a:rPr>
                <a:t>peste 70% din spațiile sale de lucru </a:t>
              </a:r>
              <a:r>
                <a:rPr lang="ro-RO" sz="2200" dirty="0">
                  <a:latin typeface="Georgia" panose="02040502050405020303" pitchFamily="18" charset="0"/>
                </a:rPr>
                <a:t>și pentru modernizarea unei clădiri istorice din San </a:t>
              </a:r>
              <a:r>
                <a:rPr lang="ro-RO" sz="2200" dirty="0" err="1">
                  <a:latin typeface="Georgia" panose="02040502050405020303" pitchFamily="18" charset="0"/>
                </a:rPr>
                <a:t>Francisco</a:t>
              </a:r>
              <a:r>
                <a:rPr lang="ro-RO" sz="2200" dirty="0">
                  <a:latin typeface="Georgia" panose="02040502050405020303" pitchFamily="18" charset="0"/>
                </a:rPr>
                <a:t>. </a:t>
              </a:r>
              <a:endParaRPr sz="2200" dirty="0">
                <a:latin typeface="Georgia" panose="02040502050405020303" pitchFamily="18" charset="0"/>
              </a:endParaRPr>
            </a:p>
          </p:txBody>
        </p:sp>
        <p:pic>
          <p:nvPicPr>
            <p:cNvPr id="545" name="Google Shape;545;g1c0d571eb8a_0_324"/>
            <p:cNvPicPr preferRelativeResize="0"/>
            <p:nvPr/>
          </p:nvPicPr>
          <p:blipFill rotWithShape="1">
            <a:blip r:embed="rId11">
              <a:alphaModFix/>
            </a:blip>
            <a:srcRect/>
            <a:stretch/>
          </p:blipFill>
          <p:spPr>
            <a:xfrm>
              <a:off x="9763857" y="250633"/>
              <a:ext cx="2301524" cy="2310187"/>
            </a:xfrm>
            <a:prstGeom prst="rect">
              <a:avLst/>
            </a:prstGeom>
            <a:noFill/>
            <a:ln>
              <a:noFill/>
            </a:ln>
          </p:spPr>
        </p:pic>
        <p:pic>
          <p:nvPicPr>
            <p:cNvPr id="546" name="Google Shape;546;g1c0d571eb8a_0_324"/>
            <p:cNvPicPr preferRelativeResize="0"/>
            <p:nvPr/>
          </p:nvPicPr>
          <p:blipFill rotWithShape="1">
            <a:blip r:embed="rId12">
              <a:alphaModFix/>
            </a:blip>
            <a:srcRect/>
            <a:stretch/>
          </p:blipFill>
          <p:spPr>
            <a:xfrm>
              <a:off x="-294240" y="3865209"/>
              <a:ext cx="2548822" cy="2405452"/>
            </a:xfrm>
            <a:prstGeom prst="rect">
              <a:avLst/>
            </a:prstGeom>
            <a:noFill/>
            <a:ln>
              <a:noFill/>
            </a:ln>
          </p:spPr>
        </p:pic>
      </p:grpSp>
      <p:pic>
        <p:nvPicPr>
          <p:cNvPr id="547" name="Google Shape;547;g1c0d571eb8a_0_324"/>
          <p:cNvPicPr preferRelativeResize="0"/>
          <p:nvPr/>
        </p:nvPicPr>
        <p:blipFill rotWithShape="1">
          <a:blip r:embed="rId13">
            <a:alphaModFix/>
          </a:blip>
          <a:srcRect l="22241" r="21467"/>
          <a:stretch/>
        </p:blipFill>
        <p:spPr>
          <a:xfrm>
            <a:off x="2094271" y="2930059"/>
            <a:ext cx="3229898" cy="3931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51"/>
        <p:cNvGrpSpPr/>
        <p:nvPr/>
      </p:nvGrpSpPr>
      <p:grpSpPr>
        <a:xfrm>
          <a:off x="0" y="0"/>
          <a:ext cx="0" cy="0"/>
          <a:chOff x="0" y="0"/>
          <a:chExt cx="0" cy="0"/>
        </a:xfrm>
      </p:grpSpPr>
      <p:pic>
        <p:nvPicPr>
          <p:cNvPr id="552" name="Google Shape;552;g1c0d571eb8a_0_36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53" name="Google Shape;553;g1c0d571eb8a_0_36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54" name="Google Shape;554;g1c0d571eb8a_0_36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55" name="Google Shape;555;g1c0d571eb8a_0_36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56" name="Google Shape;556;g1c0d571eb8a_0_36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1c0d571eb8a_0_360"/>
          <p:cNvSpPr txBox="1"/>
          <p:nvPr/>
        </p:nvSpPr>
        <p:spPr>
          <a:xfrm>
            <a:off x="899550" y="1598100"/>
            <a:ext cx="9445376" cy="710963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200" dirty="0">
                <a:latin typeface="Georgia" panose="02040502050405020303" pitchFamily="18" charset="0"/>
              </a:rPr>
              <a:t>Nike nu a avut mereu o reputație extraordinară în ceea ce privește sustenabilitatea, dar a implementat numeroase schimbări în acest sens. În 2015, Nike a ocupat </a:t>
            </a:r>
            <a:r>
              <a:rPr lang="ro-RO" sz="2200" dirty="0">
                <a:latin typeface="Georgia" panose="02040502050405020303" pitchFamily="18" charset="0"/>
                <a:hlinkClick r:id="rId7"/>
              </a:rPr>
              <a:t>primul loc</a:t>
            </a:r>
            <a:r>
              <a:rPr lang="ro-RO" sz="2200" dirty="0">
                <a:latin typeface="Georgia" panose="02040502050405020303" pitchFamily="18" charset="0"/>
              </a:rPr>
              <a:t> în topul Morgan Stanley al celor mai sustenabile branduri de îmbrăcăminte și încălțăminte. Cheia succesului lor este reprezentată de transparentizarea practicilor de producție și a lanțului de aprovizionare. De asemenea, le oferă designerilor un instrument digital care îi ajută să compare amprenta ecologică a diferitelor materiale și țesături. La fel ca Patagonia, Nike utilizează materiale reciclate pentru unele dintre produsele sale, inclusiv pentru tricourile realizate în 2011 pentru Cupa Mondială. Compania și-a reproiectat și cutiile pentru a reduce deșeurile provenite din ambalaje, s-a angajat să elimine deversările de substanțe chimice și a investit în eficiența energetică a fabricilor sale, printre altele. Nu în ultimul rând, Nike </a:t>
            </a:r>
            <a:r>
              <a:rPr lang="ro-RO" sz="2200" dirty="0">
                <a:latin typeface="Georgia" panose="02040502050405020303" pitchFamily="18" charset="0"/>
                <a:hlinkClick r:id="rId8"/>
              </a:rPr>
              <a:t>colaborează cu NASA</a:t>
            </a:r>
            <a:r>
              <a:rPr lang="ro-RO" sz="2200" dirty="0">
                <a:latin typeface="Georgia" panose="02040502050405020303" pitchFamily="18" charset="0"/>
              </a:rPr>
              <a:t> și cu alte agenții guvernamentale pentru a stimula inovarea în domeniul chimiei, în vederea ecologizării procesului de transformare a materiilor prime în produse finite.</a:t>
            </a:r>
            <a:endParaRPr sz="2200" dirty="0">
              <a:latin typeface="Georgia" panose="02040502050405020303" pitchFamily="18" charset="0"/>
            </a:endParaRPr>
          </a:p>
        </p:txBody>
      </p:sp>
      <p:sp>
        <p:nvSpPr>
          <p:cNvPr id="558" name="Google Shape;558;g1c0d571eb8a_0_360"/>
          <p:cNvSpPr txBox="1"/>
          <p:nvPr/>
        </p:nvSpPr>
        <p:spPr>
          <a:xfrm>
            <a:off x="899550" y="891753"/>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10. Nike</a:t>
            </a:r>
            <a:endParaRPr sz="5400" b="1" dirty="0">
              <a:latin typeface="Georgia" panose="02040502050405020303" pitchFamily="18" charset="0"/>
            </a:endParaRPr>
          </a:p>
        </p:txBody>
      </p:sp>
      <p:pic>
        <p:nvPicPr>
          <p:cNvPr id="559" name="Google Shape;559;g1c0d571eb8a_0_360"/>
          <p:cNvPicPr preferRelativeResize="0"/>
          <p:nvPr/>
        </p:nvPicPr>
        <p:blipFill>
          <a:blip r:embed="rId9">
            <a:alphaModFix/>
          </a:blip>
          <a:stretch>
            <a:fillRect/>
          </a:stretch>
        </p:blipFill>
        <p:spPr>
          <a:xfrm>
            <a:off x="11281638" y="2691001"/>
            <a:ext cx="6069650" cy="4652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3" name="Picture 2">
            <a:extLst>
              <a:ext uri="{FF2B5EF4-FFF2-40B4-BE49-F238E27FC236}">
                <a16:creationId xmlns:a16="http://schemas.microsoft.com/office/drawing/2014/main" id="{DA82768B-2ED2-65EE-B6B9-3EBF98084F46}"/>
              </a:ext>
            </a:extLst>
          </p:cNvPr>
          <p:cNvPicPr>
            <a:picLocks noChangeAspect="1"/>
          </p:cNvPicPr>
          <p:nvPr/>
        </p:nvPicPr>
        <p:blipFill>
          <a:blip r:embed="rId3"/>
          <a:stretch>
            <a:fillRect/>
          </a:stretch>
        </p:blipFill>
        <p:spPr>
          <a:xfrm>
            <a:off x="11855066" y="1250808"/>
            <a:ext cx="4351272" cy="4490992"/>
          </a:xfrm>
          <a:prstGeom prst="rect">
            <a:avLst/>
          </a:prstGeom>
        </p:spPr>
      </p:pic>
      <p:pic>
        <p:nvPicPr>
          <p:cNvPr id="564" name="Google Shape;564;g1c0d571eb8a_0_372"/>
          <p:cNvPicPr preferRelativeResize="0"/>
          <p:nvPr/>
        </p:nvPicPr>
        <p:blipFill rotWithShape="1">
          <a:blip r:embed="rId4">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7">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3773093" y="891289"/>
            <a:ext cx="10741813"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Ambalajele biodegradabile</a:t>
            </a:r>
            <a:endParaRPr sz="5400" b="1" dirty="0">
              <a:latin typeface="Georgia" panose="02040502050405020303" pitchFamily="18" charset="0"/>
            </a:endParaRPr>
          </a:p>
        </p:txBody>
      </p:sp>
      <p:pic>
        <p:nvPicPr>
          <p:cNvPr id="569" name="Google Shape;569;g1c0d571eb8a_0_372"/>
          <p:cNvPicPr preferRelativeResize="0"/>
          <p:nvPr/>
        </p:nvPicPr>
        <p:blipFill rotWithShape="1">
          <a:blip r:embed="rId8">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87084" y="2150058"/>
            <a:ext cx="17307563" cy="6886134"/>
            <a:chOff x="-1090036" y="954761"/>
            <a:chExt cx="23076750" cy="9181511"/>
          </a:xfrm>
        </p:grpSpPr>
        <p:pic>
          <p:nvPicPr>
            <p:cNvPr id="571" name="Google Shape;571;g1c0d571eb8a_0_372"/>
            <p:cNvPicPr preferRelativeResize="0"/>
            <p:nvPr/>
          </p:nvPicPr>
          <p:blipFill rotWithShape="1">
            <a:blip r:embed="rId9">
              <a:alphaModFix/>
            </a:blip>
            <a:srcRect/>
            <a:stretch/>
          </p:blipFill>
          <p:spPr>
            <a:xfrm>
              <a:off x="-1090036" y="995133"/>
              <a:ext cx="2640977" cy="2742812"/>
            </a:xfrm>
            <a:prstGeom prst="rect">
              <a:avLst/>
            </a:prstGeom>
            <a:noFill/>
            <a:ln>
              <a:noFill/>
            </a:ln>
          </p:spPr>
        </p:pic>
        <p:sp>
          <p:nvSpPr>
            <p:cNvPr id="572" name="Google Shape;572;g1c0d571eb8a_0_372"/>
            <p:cNvSpPr txBox="1"/>
            <p:nvPr/>
          </p:nvSpPr>
          <p:spPr>
            <a:xfrm>
              <a:off x="1894380" y="954761"/>
              <a:ext cx="10746661"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rPr>
                <a:t>Atunci când aud de regnul Fungi, cei mai mulți dintre noi se gândesc la ciuperci. Timp de milenii, oamenii au dezvoltat o legătură productivă cu ciupercile: le-au folosit ca hrană, au beneficiat de proprietățile lor medicinale și s-au bucurat de formele lor diverse și adesea încântătoare.</a:t>
              </a:r>
              <a:endParaRPr sz="2400" dirty="0">
                <a:latin typeface="Georgia" panose="02040502050405020303" pitchFamily="18" charset="0"/>
              </a:endParaRPr>
            </a:p>
          </p:txBody>
        </p:sp>
        <p:sp>
          <p:nvSpPr>
            <p:cNvPr id="573" name="Google Shape;573;g1c0d571eb8a_0_372"/>
            <p:cNvSpPr txBox="1"/>
            <p:nvPr/>
          </p:nvSpPr>
          <p:spPr>
            <a:xfrm>
              <a:off x="10478892" y="5999754"/>
              <a:ext cx="11507822" cy="413651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rPr>
                <a:t>Miceliul este adesea descris ca fiind „structura rădăcinii” sau „starea vegetativă a ciupercilor. Terminologia este specifică regnului vegetal, dar ciupercile reprezintă o specie cu totul diferită față de animale, plante sau bacteriile. Miceliul este oarecum similar rădăcinilor, cu acele rețele de celule ramificate și asemănătoare unor fire, numite hife.</a:t>
              </a:r>
              <a:endParaRPr sz="2400" dirty="0">
                <a:latin typeface="Georgia" panose="02040502050405020303" pitchFamily="18" charset="0"/>
              </a:endParaRPr>
            </a:p>
          </p:txBody>
        </p:sp>
      </p:grpSp>
      <p:pic>
        <p:nvPicPr>
          <p:cNvPr id="5" name="Picture 4" descr="Diagram&#10;&#10;Description automatically generated with medium confidence">
            <a:extLst>
              <a:ext uri="{FF2B5EF4-FFF2-40B4-BE49-F238E27FC236}">
                <a16:creationId xmlns:a16="http://schemas.microsoft.com/office/drawing/2014/main" id="{6EED17A8-9ADA-8D78-E56B-109C66FF9AB7}"/>
              </a:ext>
            </a:extLst>
          </p:cNvPr>
          <p:cNvPicPr>
            <a:picLocks noChangeAspect="1"/>
          </p:cNvPicPr>
          <p:nvPr/>
        </p:nvPicPr>
        <p:blipFill>
          <a:blip r:embed="rId10"/>
          <a:stretch>
            <a:fillRect/>
          </a:stretch>
        </p:blipFill>
        <p:spPr>
          <a:xfrm>
            <a:off x="2425396" y="5287803"/>
            <a:ext cx="5993758" cy="36126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071573" y="3351177"/>
            <a:ext cx="16413573" cy="4289772"/>
            <a:chOff x="-1216410" y="1149186"/>
            <a:chExt cx="21884764" cy="5719695"/>
          </a:xfrm>
        </p:grpSpPr>
        <p:sp>
          <p:nvSpPr>
            <p:cNvPr id="574" name="Google Shape;574;g1c0d571eb8a_0_372"/>
            <p:cNvSpPr txBox="1"/>
            <p:nvPr/>
          </p:nvSpPr>
          <p:spPr>
            <a:xfrm>
              <a:off x="-1216410" y="1353525"/>
              <a:ext cx="7715236" cy="482593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În ultimii ani, oamenii au învățat să cultive ciupercile la scară largă, în medii controlate. Compania </a:t>
              </a:r>
              <a:r>
                <a:rPr lang="ro-RO" sz="2400" dirty="0">
                  <a:latin typeface="Georgia" panose="02040502050405020303" pitchFamily="18" charset="0"/>
                  <a:ea typeface="Abhaya Libre"/>
                  <a:cs typeface="Abhaya Libre"/>
                  <a:sym typeface="Abhaya Libre"/>
                  <a:hlinkClick r:id="rId8"/>
                </a:rPr>
                <a:t>Ecovative</a:t>
              </a:r>
              <a:r>
                <a:rPr lang="ro-RO" sz="2400" dirty="0">
                  <a:latin typeface="Georgia" panose="02040502050405020303" pitchFamily="18" charset="0"/>
                  <a:ea typeface="Abhaya Libre"/>
                  <a:cs typeface="Abhaya Libre"/>
                  <a:sym typeface="Abhaya Libre"/>
                </a:rPr>
                <a:t> dezvoltă posibilitățile de lucru cu ciuperci, concentrându-se pe rețelele de miceliu pentru a crea biomateriale rezistente și sustenabile</a:t>
              </a:r>
              <a:r>
                <a:rPr lang="en-US" sz="2400" dirty="0">
                  <a:latin typeface="Georgia" panose="02040502050405020303" pitchFamily="18" charset="0"/>
                  <a:ea typeface="Abhaya Libre"/>
                  <a:cs typeface="Abhaya Libre"/>
                  <a:sym typeface="Abhaya Libre"/>
                </a:rPr>
                <a:t>. </a:t>
              </a:r>
              <a:endParaRPr dirty="0">
                <a:latin typeface="Georgia" panose="02040502050405020303" pitchFamily="18" charset="0"/>
              </a:endParaRPr>
            </a:p>
          </p:txBody>
        </p:sp>
        <p:pic>
          <p:nvPicPr>
            <p:cNvPr id="575" name="Google Shape;575;g1c0d571eb8a_0_372"/>
            <p:cNvPicPr preferRelativeResize="0"/>
            <p:nvPr/>
          </p:nvPicPr>
          <p:blipFill rotWithShape="1">
            <a:blip r:embed="rId9">
              <a:alphaModFix/>
            </a:blip>
            <a:srcRect l="-10430" r="10430"/>
            <a:stretch/>
          </p:blipFill>
          <p:spPr>
            <a:xfrm>
              <a:off x="6098293" y="1149186"/>
              <a:ext cx="5146744" cy="5037377"/>
            </a:xfrm>
            <a:prstGeom prst="rect">
              <a:avLst/>
            </a:prstGeom>
            <a:noFill/>
            <a:ln>
              <a:noFill/>
            </a:ln>
          </p:spPr>
        </p:pic>
        <p:sp>
          <p:nvSpPr>
            <p:cNvPr id="576" name="Google Shape;576;g1c0d571eb8a_0_372"/>
            <p:cNvSpPr txBox="1"/>
            <p:nvPr/>
          </p:nvSpPr>
          <p:spPr>
            <a:xfrm>
              <a:off x="11971354" y="1353525"/>
              <a:ext cx="8697000" cy="551535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rPr>
                <a:t>Rețelele miceliene sunt unice, extrem de fine și puternice, cu o rezistență mare la tracțiune, fiind rezistente la apă, la putrefacție și la presiuni interne sau externe imense. Acestea provin din natură și, în condiții adecvate, se întorc în sol sub formă de nutrienți. Cu alte cuvinte, sunt unul dintre cele mai bune materiale din natură.</a:t>
              </a:r>
              <a:endParaRPr sz="2400" dirty="0">
                <a:latin typeface="Georgia" panose="02040502050405020303" pitchFamily="18" charset="0"/>
              </a:endParaRPr>
            </a:p>
          </p:txBody>
        </p:sp>
      </p:grpSp>
      <p:sp>
        <p:nvSpPr>
          <p:cNvPr id="2" name="Google Shape;568;g1c0d571eb8a_0_372">
            <a:extLst>
              <a:ext uri="{FF2B5EF4-FFF2-40B4-BE49-F238E27FC236}">
                <a16:creationId xmlns:a16="http://schemas.microsoft.com/office/drawing/2014/main" id="{8651BCF2-C953-EF8F-3370-7EC5C50408F1}"/>
              </a:ext>
            </a:extLst>
          </p:cNvPr>
          <p:cNvSpPr txBox="1"/>
          <p:nvPr/>
        </p:nvSpPr>
        <p:spPr>
          <a:xfrm>
            <a:off x="3773093" y="891289"/>
            <a:ext cx="10741813"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Ambalajele biodegradabile</a:t>
            </a:r>
            <a:endParaRPr sz="5400" b="1" dirty="0">
              <a:latin typeface="Georgia" panose="02040502050405020303" pitchFamily="18" charset="0"/>
            </a:endParaRPr>
          </a:p>
        </p:txBody>
      </p:sp>
    </p:spTree>
    <p:extLst>
      <p:ext uri="{BB962C8B-B14F-4D97-AF65-F5344CB8AC3E}">
        <p14:creationId xmlns:p14="http://schemas.microsoft.com/office/powerpoint/2010/main" val="409250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80"/>
        <p:cNvGrpSpPr/>
        <p:nvPr/>
      </p:nvGrpSpPr>
      <p:grpSpPr>
        <a:xfrm>
          <a:off x="0" y="0"/>
          <a:ext cx="0" cy="0"/>
          <a:chOff x="0" y="0"/>
          <a:chExt cx="0" cy="0"/>
        </a:xfrm>
      </p:grpSpPr>
      <p:pic>
        <p:nvPicPr>
          <p:cNvPr id="581" name="Google Shape;581;g1c0d571eb8a_0_38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82" name="Google Shape;582;g1c0d571eb8a_0_38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83" name="Google Shape;583;g1c0d571eb8a_0_38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84" name="Google Shape;584;g1c0d571eb8a_0_38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85" name="Google Shape;585;g1c0d571eb8a_0_38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86" name="Google Shape;586;g1c0d571eb8a_0_388"/>
          <p:cNvSpPr/>
          <p:nvPr/>
        </p:nvSpPr>
        <p:spPr>
          <a:xfrm>
            <a:off x="324000" y="1869300"/>
            <a:ext cx="8071972"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1c0d571eb8a_0_388"/>
          <p:cNvSpPr txBox="1"/>
          <p:nvPr/>
        </p:nvSpPr>
        <p:spPr>
          <a:xfrm>
            <a:off x="4571999" y="812456"/>
            <a:ext cx="828060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Perspectiva globală</a:t>
            </a:r>
            <a:endParaRPr sz="5400" b="1" dirty="0">
              <a:latin typeface="Georgia" panose="02040502050405020303" pitchFamily="18" charset="0"/>
            </a:endParaRPr>
          </a:p>
        </p:txBody>
      </p:sp>
      <p:grpSp>
        <p:nvGrpSpPr>
          <p:cNvPr id="588" name="Google Shape;588;g1c0d571eb8a_0_388"/>
          <p:cNvGrpSpPr/>
          <p:nvPr/>
        </p:nvGrpSpPr>
        <p:grpSpPr>
          <a:xfrm>
            <a:off x="8924900" y="1797925"/>
            <a:ext cx="8317011" cy="7272685"/>
            <a:chOff x="148033" y="94767"/>
            <a:chExt cx="11089348" cy="9696914"/>
          </a:xfrm>
        </p:grpSpPr>
        <p:sp>
          <p:nvSpPr>
            <p:cNvPr id="589" name="Google Shape;589;g1c0d571eb8a_0_388"/>
            <p:cNvSpPr txBox="1"/>
            <p:nvPr/>
          </p:nvSpPr>
          <p:spPr>
            <a:xfrm>
              <a:off x="148033" y="7148906"/>
              <a:ext cx="11040000" cy="264277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Scopul Ecovative este de a crea o rețea globală de producători parteneri, pentru a înlocui treptat materialele nesustenabile cu cele care provin din natură și care se întorc în natură atunci când nu mai sunt folosite.</a:t>
              </a:r>
              <a:endParaRPr sz="2300" dirty="0">
                <a:latin typeface="Georgia" panose="02040502050405020303" pitchFamily="18" charset="0"/>
              </a:endParaRPr>
            </a:p>
          </p:txBody>
        </p:sp>
        <p:sp>
          <p:nvSpPr>
            <p:cNvPr id="590" name="Google Shape;590;g1c0d571eb8a_0_388"/>
            <p:cNvSpPr txBox="1"/>
            <p:nvPr/>
          </p:nvSpPr>
          <p:spPr>
            <a:xfrm>
              <a:off x="3176681" y="2950405"/>
              <a:ext cx="8060700" cy="396416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Știind că ideile pot apărea de oriunde, compania a dezvoltat un program de parteneriat prin care oricine are o idee legată de utilizarea materialelor miceliene să o poată pune în aplicare în propria casă, afacere sau comunitate.</a:t>
              </a:r>
              <a:endParaRPr sz="2300" dirty="0">
                <a:latin typeface="Georgia" panose="02040502050405020303" pitchFamily="18" charset="0"/>
              </a:endParaRPr>
            </a:p>
          </p:txBody>
        </p:sp>
        <p:sp>
          <p:nvSpPr>
            <p:cNvPr id="591" name="Google Shape;591;g1c0d571eb8a_0_388"/>
            <p:cNvSpPr txBox="1"/>
            <p:nvPr/>
          </p:nvSpPr>
          <p:spPr>
            <a:xfrm>
              <a:off x="484000" y="189934"/>
              <a:ext cx="8060700" cy="264277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O singură companie nu poate schimba planeta. Tocmai de aceea, Ecovative colaborează cu orice entitate care recunoaște valoarea produselor lor.</a:t>
              </a:r>
              <a:endParaRPr sz="2300" dirty="0">
                <a:latin typeface="Georgia" panose="02040502050405020303" pitchFamily="18" charset="0"/>
              </a:endParaRPr>
            </a:p>
          </p:txBody>
        </p:sp>
        <p:pic>
          <p:nvPicPr>
            <p:cNvPr id="592" name="Google Shape;592;g1c0d571eb8a_0_38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593" name="Google Shape;593;g1c0d571eb8a_0_388"/>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594" name="Google Shape;594;g1c0d571eb8a_0_388"/>
          <p:cNvPicPr preferRelativeResize="0"/>
          <p:nvPr/>
        </p:nvPicPr>
        <p:blipFill>
          <a:blip r:embed="rId10">
            <a:alphaModFix/>
          </a:blip>
          <a:stretch>
            <a:fillRect/>
          </a:stretch>
        </p:blipFill>
        <p:spPr>
          <a:xfrm>
            <a:off x="1731088" y="3267063"/>
            <a:ext cx="5257800" cy="3752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98"/>
        <p:cNvGrpSpPr/>
        <p:nvPr/>
      </p:nvGrpSpPr>
      <p:grpSpPr>
        <a:xfrm>
          <a:off x="0" y="0"/>
          <a:ext cx="0" cy="0"/>
          <a:chOff x="0" y="0"/>
          <a:chExt cx="0" cy="0"/>
        </a:xfrm>
      </p:grpSpPr>
      <p:pic>
        <p:nvPicPr>
          <p:cNvPr id="599" name="Google Shape;599;g1c0d571eb8a_0_406"/>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00" name="Google Shape;600;g1c0d571eb8a_0_406"/>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01" name="Google Shape;601;g1c0d571eb8a_0_406"/>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02" name="Google Shape;602;g1c0d571eb8a_0_406"/>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03" name="Google Shape;603;g1c0d571eb8a_0_406"/>
          <p:cNvSpPr/>
          <p:nvPr/>
        </p:nvSpPr>
        <p:spPr>
          <a:xfrm>
            <a:off x="10657718" y="16886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1c0d571eb8a_0_406"/>
          <p:cNvSpPr txBox="1"/>
          <p:nvPr/>
        </p:nvSpPr>
        <p:spPr>
          <a:xfrm>
            <a:off x="899550" y="2180313"/>
            <a:ext cx="9257476" cy="7238905"/>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err="1">
                <a:latin typeface="Georgia" panose="02040502050405020303" pitchFamily="18" charset="0"/>
                <a:ea typeface="Abhaya Libre"/>
                <a:cs typeface="Abhaya Libre"/>
                <a:sym typeface="Abhaya Libre"/>
              </a:rPr>
              <a:t>MycoComposite</a:t>
            </a:r>
            <a:r>
              <a:rPr lang="en-US" sz="2400" b="1" dirty="0">
                <a:latin typeface="Georgia" panose="02040502050405020303" pitchFamily="18" charset="0"/>
                <a:ea typeface="Abhaya Libre"/>
                <a:cs typeface="Abhaya Libre"/>
                <a:sym typeface="Abhaya Libre"/>
              </a:rPr>
              <a:t>™</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Această tehnologie leagă miceliul de plantele mărunțite pentru a forma un material solid, dar ușor, ce se descompune în 45 de zile după folosire. </a:t>
            </a:r>
            <a:endParaRPr sz="2400" dirty="0">
              <a:latin typeface="Georgia" panose="02040502050405020303" pitchFamily="18" charset="0"/>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b="1" dirty="0" err="1">
                <a:latin typeface="Georgia" panose="02040502050405020303" pitchFamily="18" charset="0"/>
                <a:ea typeface="Abhaya Libre"/>
                <a:cs typeface="Abhaya Libre"/>
                <a:sym typeface="Abhaya Libre"/>
              </a:rPr>
              <a:t>AirMycelium</a:t>
            </a:r>
            <a:r>
              <a:rPr lang="en-US" sz="2400" b="1" dirty="0">
                <a:latin typeface="Georgia" panose="02040502050405020303" pitchFamily="18" charset="0"/>
                <a:ea typeface="Abhaya Libre"/>
                <a:cs typeface="Abhaya Libre"/>
                <a:sym typeface="Abhaya Libre"/>
              </a:rPr>
              <a:t>™</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Georgia" panose="02040502050405020303" pitchFamily="18" charset="0"/>
                <a:ea typeface="Abhaya Libre"/>
                <a:cs typeface="Abhaya Libre"/>
                <a:sym typeface="Abhaya Libre"/>
              </a:rPr>
              <a:t>AirMycelium</a:t>
            </a:r>
            <a:r>
              <a:rPr lang="en-US" sz="2400" dirty="0">
                <a:latin typeface="Georgia" panose="02040502050405020303" pitchFamily="18" charset="0"/>
                <a:ea typeface="Abhaya Libre"/>
                <a:cs typeface="Abhaya Libre"/>
                <a:sym typeface="Abhaya Libre"/>
              </a:rPr>
              <a:t> </a:t>
            </a:r>
            <a:r>
              <a:rPr lang="ro-RO" sz="2400" dirty="0">
                <a:latin typeface="Georgia" panose="02040502050405020303" pitchFamily="18" charset="0"/>
                <a:ea typeface="Abhaya Libre"/>
                <a:cs typeface="Abhaya Libre"/>
                <a:sym typeface="Abhaya Libre"/>
              </a:rPr>
              <a:t>este</a:t>
            </a:r>
            <a:r>
              <a:rPr lang="en-US" sz="2400" dirty="0">
                <a:latin typeface="Georgia" panose="02040502050405020303" pitchFamily="18" charset="0"/>
                <a:ea typeface="Abhaya Libre"/>
                <a:cs typeface="Abhaya Libre"/>
                <a:sym typeface="Abhaya Libre"/>
              </a:rPr>
              <a:t> 100% </a:t>
            </a:r>
            <a:r>
              <a:rPr lang="ro-RO" sz="2400" dirty="0">
                <a:latin typeface="Georgia" panose="02040502050405020303" pitchFamily="18" charset="0"/>
                <a:ea typeface="Abhaya Libre"/>
                <a:cs typeface="Abhaya Libre"/>
                <a:sym typeface="Abhaya Libre"/>
              </a:rPr>
              <a:t>miceliu pur, produs la scară comercială în camere de creștere verticale, cu medii controlate.</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ro-RO" sz="2400" b="1" dirty="0">
                <a:latin typeface="Georgia" panose="02040502050405020303" pitchFamily="18" charset="0"/>
                <a:ea typeface="Abhaya Libre"/>
                <a:cs typeface="Abhaya Libre"/>
                <a:sym typeface="Abhaya Libre"/>
              </a:rPr>
              <a:t>Fabrica de miceliu</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Acest serviciu se bazează pe o evaluare și o triere de mare capacitate, pentru a dezvolta noi materiale miceliene la scară mică, pilot și comercială. </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p:txBody>
      </p:sp>
      <p:sp>
        <p:nvSpPr>
          <p:cNvPr id="605" name="Google Shape;605;g1c0d571eb8a_0_406"/>
          <p:cNvSpPr txBox="1"/>
          <p:nvPr/>
        </p:nvSpPr>
        <p:spPr>
          <a:xfrm>
            <a:off x="899550" y="982263"/>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Tehnologia Ecovative</a:t>
            </a:r>
            <a:endParaRPr sz="5400" b="1" dirty="0">
              <a:latin typeface="Georgia" panose="02040502050405020303" pitchFamily="18" charset="0"/>
            </a:endParaRPr>
          </a:p>
        </p:txBody>
      </p:sp>
      <p:pic>
        <p:nvPicPr>
          <p:cNvPr id="606" name="Google Shape;606;g1c0d571eb8a_0_406"/>
          <p:cNvPicPr preferRelativeResize="0"/>
          <p:nvPr/>
        </p:nvPicPr>
        <p:blipFill>
          <a:blip r:embed="rId7">
            <a:alphaModFix/>
          </a:blip>
          <a:stretch>
            <a:fillRect/>
          </a:stretch>
        </p:blipFill>
        <p:spPr>
          <a:xfrm>
            <a:off x="11153525" y="2840138"/>
            <a:ext cx="6137976" cy="4606725"/>
          </a:xfrm>
          <a:prstGeom prst="rect">
            <a:avLst/>
          </a:prstGeom>
          <a:noFill/>
          <a:ln w="12700"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10"/>
        <p:cNvGrpSpPr/>
        <p:nvPr/>
      </p:nvGrpSpPr>
      <p:grpSpPr>
        <a:xfrm>
          <a:off x="0" y="0"/>
          <a:ext cx="0" cy="0"/>
          <a:chOff x="0" y="0"/>
          <a:chExt cx="0" cy="0"/>
        </a:xfrm>
      </p:grpSpPr>
      <p:pic>
        <p:nvPicPr>
          <p:cNvPr id="611" name="Google Shape;611;g1c0d571eb8a_0_43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12" name="Google Shape;612;g1c0d571eb8a_0_43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13" name="Google Shape;613;g1c0d571eb8a_0_43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14" name="Google Shape;614;g1c0d571eb8a_0_435"/>
          <p:cNvPicPr preferRelativeResize="0"/>
          <p:nvPr/>
        </p:nvPicPr>
        <p:blipFill rotWithShape="1">
          <a:blip r:embed="rId6">
            <a:alphaModFix/>
          </a:blip>
          <a:srcRect/>
          <a:stretch/>
        </p:blipFill>
        <p:spPr>
          <a:xfrm>
            <a:off x="4200605" y="9151841"/>
            <a:ext cx="3710719" cy="779251"/>
          </a:xfrm>
          <a:prstGeom prst="rect">
            <a:avLst/>
          </a:prstGeom>
          <a:noFill/>
          <a:ln>
            <a:noFill/>
          </a:ln>
        </p:spPr>
      </p:pic>
      <p:pic>
        <p:nvPicPr>
          <p:cNvPr id="616" name="Google Shape;616;g1c0d571eb8a_0_43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17" name="Google Shape;617;g1c0d571eb8a_0_435"/>
          <p:cNvGrpSpPr/>
          <p:nvPr/>
        </p:nvGrpSpPr>
        <p:grpSpPr>
          <a:xfrm>
            <a:off x="688250" y="1990075"/>
            <a:ext cx="16605251" cy="7172154"/>
            <a:chOff x="-421815" y="741451"/>
            <a:chExt cx="22140334" cy="9562872"/>
          </a:xfrm>
        </p:grpSpPr>
        <p:sp>
          <p:nvSpPr>
            <p:cNvPr id="618" name="Google Shape;618;g1c0d571eb8a_0_435"/>
            <p:cNvSpPr txBox="1"/>
            <p:nvPr/>
          </p:nvSpPr>
          <p:spPr>
            <a:xfrm>
              <a:off x="-421815" y="741451"/>
              <a:ext cx="7181565"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400" b="1" dirty="0">
                  <a:latin typeface="Georgia" panose="02040502050405020303" pitchFamily="18" charset="0"/>
                  <a:ea typeface="Abhaya Libre"/>
                  <a:cs typeface="Abhaya Libre"/>
                  <a:sym typeface="Abhaya Libre"/>
                </a:rPr>
                <a:t>Structură și construcție</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Amestecul de cânepă</a:t>
              </a:r>
              <a:r>
                <a:rPr lang="en-US" sz="2400" dirty="0">
                  <a:latin typeface="Georgia" panose="02040502050405020303" pitchFamily="18" charset="0"/>
                  <a:ea typeface="Abhaya Libre"/>
                  <a:cs typeface="Abhaya Libre"/>
                  <a:sym typeface="Abhaya Libre"/>
                </a:rPr>
                <a:t> </a:t>
              </a:r>
              <a:r>
                <a:rPr lang="en-US" sz="2400" dirty="0" err="1">
                  <a:latin typeface="Georgia" panose="02040502050405020303" pitchFamily="18" charset="0"/>
                  <a:ea typeface="Abhaya Libre"/>
                  <a:cs typeface="Abhaya Libre"/>
                  <a:sym typeface="Abhaya Libre"/>
                </a:rPr>
                <a:t>MycoComposite</a:t>
              </a:r>
              <a:r>
                <a:rPr lang="en-US" sz="2400" dirty="0">
                  <a:latin typeface="Georgia" panose="02040502050405020303" pitchFamily="18" charset="0"/>
                  <a:ea typeface="Abhaya Libre"/>
                  <a:cs typeface="Abhaya Libre"/>
                  <a:sym typeface="Abhaya Libre"/>
                </a:rPr>
                <a:t>™</a:t>
              </a:r>
              <a:r>
                <a:rPr lang="ro-RO" sz="2400" dirty="0">
                  <a:latin typeface="Georgia" panose="02040502050405020303" pitchFamily="18" charset="0"/>
                  <a:ea typeface="Abhaya Libre"/>
                  <a:cs typeface="Abhaya Libre"/>
                  <a:sym typeface="Abhaya Libre"/>
                </a:rPr>
                <a:t> este în mod natural ignifug și asigură izolația termică și fonică a oricărui spațiu</a:t>
              </a:r>
              <a:r>
                <a:rPr lang="en-US" sz="2400" dirty="0">
                  <a:latin typeface="Georgia" panose="02040502050405020303" pitchFamily="18" charset="0"/>
                  <a:ea typeface="Abhaya Libre"/>
                  <a:cs typeface="Abhaya Libre"/>
                  <a:sym typeface="Abhaya Libre"/>
                </a:rPr>
                <a:t>.</a:t>
              </a:r>
              <a:endParaRPr dirty="0">
                <a:latin typeface="Georgia" panose="02040502050405020303" pitchFamily="18" charset="0"/>
              </a:endParaRPr>
            </a:p>
          </p:txBody>
        </p:sp>
        <p:sp>
          <p:nvSpPr>
            <p:cNvPr id="619" name="Google Shape;619;g1c0d571eb8a_0_435"/>
            <p:cNvSpPr txBox="1"/>
            <p:nvPr/>
          </p:nvSpPr>
          <p:spPr>
            <a:xfrm>
              <a:off x="14908519" y="1034918"/>
              <a:ext cx="6810000"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400" b="1" dirty="0">
                  <a:latin typeface="Georgia" panose="02040502050405020303" pitchFamily="18" charset="0"/>
                  <a:ea typeface="Abhaya Libre"/>
                  <a:cs typeface="Abhaya Libre"/>
                  <a:sym typeface="Abhaya Libre"/>
                </a:rPr>
                <a:t>Materiale de tip </a:t>
              </a:r>
              <a:r>
                <a:rPr lang="en-US" sz="2400" b="1" dirty="0">
                  <a:latin typeface="Georgia" panose="02040502050405020303" pitchFamily="18" charset="0"/>
                  <a:ea typeface="Abhaya Libre"/>
                  <a:cs typeface="Abhaya Libre"/>
                  <a:sym typeface="Abhaya Libre"/>
                </a:rPr>
                <a:t>Grow It Yourself™</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Oricine își poate concepe și realiza acasă  propriile creații din miceliu și cânepă, cu ajutorul materialele de tip </a:t>
              </a:r>
              <a:r>
                <a:rPr lang="ro-RO" sz="2400" dirty="0" err="1">
                  <a:latin typeface="Georgia" panose="02040502050405020303" pitchFamily="18" charset="0"/>
                  <a:ea typeface="Abhaya Libre"/>
                  <a:cs typeface="Abhaya Libre"/>
                  <a:sym typeface="Abhaya Libre"/>
                </a:rPr>
                <a:t>Grow</a:t>
              </a:r>
              <a:r>
                <a:rPr lang="ro-RO" sz="2400" dirty="0">
                  <a:latin typeface="Georgia" panose="02040502050405020303" pitchFamily="18" charset="0"/>
                  <a:ea typeface="Abhaya Libre"/>
                  <a:cs typeface="Abhaya Libre"/>
                  <a:sym typeface="Abhaya Libre"/>
                </a:rPr>
                <a:t> It </a:t>
              </a:r>
              <a:r>
                <a:rPr lang="ro-RO" sz="2400" dirty="0" err="1">
                  <a:latin typeface="Georgia" panose="02040502050405020303" pitchFamily="18" charset="0"/>
                  <a:ea typeface="Abhaya Libre"/>
                  <a:cs typeface="Abhaya Libre"/>
                  <a:sym typeface="Abhaya Libre"/>
                </a:rPr>
                <a:t>Yourself</a:t>
              </a:r>
              <a:r>
                <a:rPr lang="ro-RO" sz="2400" dirty="0">
                  <a:latin typeface="Georgia" panose="02040502050405020303" pitchFamily="18" charset="0"/>
                  <a:ea typeface="Abhaya Libre"/>
                  <a:cs typeface="Abhaya Libre"/>
                  <a:sym typeface="Abhaya Libre"/>
                </a:rPr>
                <a:t>.</a:t>
              </a:r>
              <a:endParaRPr sz="2400" dirty="0">
                <a:latin typeface="Georgia" panose="02040502050405020303" pitchFamily="18" charset="0"/>
                <a:ea typeface="Abhaya Libre"/>
                <a:cs typeface="Abhaya Libre"/>
                <a:sym typeface="Abhaya Libre"/>
              </a:endParaRPr>
            </a:p>
          </p:txBody>
        </p:sp>
        <p:sp>
          <p:nvSpPr>
            <p:cNvPr id="620" name="Google Shape;620;g1c0d571eb8a_0_435"/>
            <p:cNvSpPr txBox="1"/>
            <p:nvPr/>
          </p:nvSpPr>
          <p:spPr>
            <a:xfrm>
              <a:off x="7117729" y="5478387"/>
              <a:ext cx="6543900" cy="4825936"/>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400" b="1" dirty="0">
                  <a:latin typeface="Georgia" panose="02040502050405020303" pitchFamily="18" charset="0"/>
                  <a:ea typeface="Abhaya Libre"/>
                  <a:cs typeface="Abhaya Libre"/>
                  <a:sym typeface="Abhaya Libre"/>
                </a:rPr>
                <a:t>Sistemul de ambalare </a:t>
              </a:r>
              <a:r>
                <a:rPr lang="en-US" sz="2400" b="1" dirty="0">
                  <a:latin typeface="Georgia" panose="02040502050405020303" pitchFamily="18" charset="0"/>
                  <a:ea typeface="Abhaya Libre"/>
                  <a:cs typeface="Abhaya Libre"/>
                  <a:sym typeface="Abhaya Libre"/>
                </a:rPr>
                <a:t>Mushroom®</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Georgia" panose="02040502050405020303" pitchFamily="18" charset="0"/>
                  <a:ea typeface="Abhaya Libre"/>
                  <a:cs typeface="Abhaya Libre"/>
                  <a:sym typeface="Abhaya Libre"/>
                </a:rPr>
                <a:t>Mushroom® </a:t>
              </a:r>
              <a:r>
                <a:rPr lang="ro-RO" sz="2400" dirty="0">
                  <a:latin typeface="Georgia" panose="02040502050405020303" pitchFamily="18" charset="0"/>
                  <a:ea typeface="Abhaya Libre"/>
                  <a:cs typeface="Abhaya Libre"/>
                  <a:sym typeface="Abhaya Libre"/>
                </a:rPr>
                <a:t>utilizează tehnologia </a:t>
              </a:r>
              <a:r>
                <a:rPr lang="en-US" sz="2400" dirty="0" err="1">
                  <a:latin typeface="Georgia" panose="02040502050405020303" pitchFamily="18" charset="0"/>
                  <a:ea typeface="Abhaya Libre"/>
                  <a:cs typeface="Abhaya Libre"/>
                  <a:sym typeface="Abhaya Libre"/>
                </a:rPr>
                <a:t>MycoComposite</a:t>
              </a:r>
              <a:r>
                <a:rPr lang="en-US" sz="2400" dirty="0">
                  <a:latin typeface="Georgia" panose="02040502050405020303" pitchFamily="18" charset="0"/>
                  <a:ea typeface="Abhaya Libre"/>
                  <a:cs typeface="Abhaya Libre"/>
                  <a:sym typeface="Abhaya Libre"/>
                </a:rPr>
                <a:t>™</a:t>
              </a:r>
              <a:r>
                <a:rPr lang="ro-RO" sz="2400" dirty="0">
                  <a:latin typeface="Georgia" panose="02040502050405020303" pitchFamily="18" charset="0"/>
                  <a:ea typeface="Abhaya Libre"/>
                  <a:cs typeface="Abhaya Libre"/>
                  <a:sym typeface="Abhaya Libre"/>
                </a:rPr>
                <a:t> pentru a produce ambalaje complet compostabile, într-o varietate largă de forme personalizate</a:t>
              </a:r>
              <a:r>
                <a:rPr lang="en-US" sz="2400" dirty="0">
                  <a:latin typeface="Georgia" panose="02040502050405020303" pitchFamily="18" charset="0"/>
                  <a:ea typeface="Abhaya Libre"/>
                  <a:cs typeface="Abhaya Libre"/>
                  <a:sym typeface="Abhaya Libre"/>
                </a:rPr>
                <a:t>.</a:t>
              </a:r>
              <a:endParaRPr sz="2400" dirty="0">
                <a:latin typeface="Georgia" panose="02040502050405020303" pitchFamily="18" charset="0"/>
                <a:ea typeface="Abhaya Libre"/>
                <a:cs typeface="Abhaya Libre"/>
                <a:sym typeface="Abhaya Libre"/>
              </a:endParaRPr>
            </a:p>
          </p:txBody>
        </p:sp>
        <p:sp>
          <p:nvSpPr>
            <p:cNvPr id="621" name="Google Shape;621;g1c0d571eb8a_0_435"/>
            <p:cNvSpPr txBox="1"/>
            <p:nvPr/>
          </p:nvSpPr>
          <p:spPr>
            <a:xfrm>
              <a:off x="14657173" y="5478387"/>
              <a:ext cx="6930300" cy="4825936"/>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400" b="1" dirty="0">
                  <a:latin typeface="Georgia" panose="02040502050405020303" pitchFamily="18" charset="0"/>
                  <a:ea typeface="Abhaya Libre"/>
                  <a:cs typeface="Abhaya Libre"/>
                  <a:sym typeface="Abhaya Libre"/>
                </a:rPr>
                <a:t>Sistem de aerare a substratului</a:t>
              </a:r>
            </a:p>
            <a:p>
              <a:pPr marL="76200" marR="0" lvl="0" algn="just" rtl="0">
                <a:lnSpc>
                  <a:spcPct val="139958"/>
                </a:lnSpc>
                <a:spcBef>
                  <a:spcPts val="0"/>
                </a:spcBef>
                <a:spcAft>
                  <a:spcPts val="0"/>
                </a:spcAft>
                <a:buSzPts val="2400"/>
              </a:pPr>
              <a:r>
                <a:rPr lang="ro-RO" sz="2400" dirty="0">
                  <a:latin typeface="Georgia" panose="02040502050405020303" pitchFamily="18" charset="0"/>
                  <a:ea typeface="Abhaya Libre"/>
                  <a:cs typeface="Abhaya Libre"/>
                  <a:sym typeface="Abhaya Libre"/>
                </a:rPr>
                <a:t>Cu ajutorul tehnologiei </a:t>
              </a:r>
              <a:r>
                <a:rPr lang="en-US" sz="2400" dirty="0" err="1">
                  <a:latin typeface="Georgia" panose="02040502050405020303" pitchFamily="18" charset="0"/>
                  <a:ea typeface="Abhaya Libre"/>
                  <a:cs typeface="Abhaya Libre"/>
                  <a:sym typeface="Abhaya Libre"/>
                </a:rPr>
                <a:t>MycoComposite</a:t>
              </a:r>
              <a:r>
                <a:rPr lang="en-US" sz="2400" dirty="0">
                  <a:latin typeface="Georgia" panose="02040502050405020303" pitchFamily="18" charset="0"/>
                  <a:ea typeface="Abhaya Libre"/>
                  <a:cs typeface="Abhaya Libre"/>
                  <a:sym typeface="Abhaya Libre"/>
                </a:rPr>
                <a:t>™</a:t>
              </a:r>
              <a:r>
                <a:rPr lang="ro-RO" sz="2400" dirty="0">
                  <a:latin typeface="Georgia" panose="02040502050405020303" pitchFamily="18" charset="0"/>
                  <a:ea typeface="Abhaya Libre"/>
                  <a:cs typeface="Abhaya Libre"/>
                  <a:sym typeface="Abhaya Libre"/>
                </a:rPr>
                <a:t>, materialele pot fi cultivate gata de utilizare în produse precum plute, umpluturi pentru uși și multe altele. </a:t>
              </a:r>
              <a:endParaRPr lang="en-US" sz="2400" dirty="0">
                <a:latin typeface="Georgia" panose="02040502050405020303" pitchFamily="18" charset="0"/>
                <a:ea typeface="Abhaya Libre"/>
                <a:cs typeface="Abhaya Libre"/>
                <a:sym typeface="Abhaya Libre"/>
              </a:endParaRPr>
            </a:p>
          </p:txBody>
        </p:sp>
      </p:grpSp>
      <p:pic>
        <p:nvPicPr>
          <p:cNvPr id="622" name="Google Shape;622;g1c0d571eb8a_0_435"/>
          <p:cNvPicPr preferRelativeResize="0"/>
          <p:nvPr/>
        </p:nvPicPr>
        <p:blipFill>
          <a:blip r:embed="rId8">
            <a:alphaModFix/>
          </a:blip>
          <a:stretch>
            <a:fillRect/>
          </a:stretch>
        </p:blipFill>
        <p:spPr>
          <a:xfrm>
            <a:off x="6342908" y="1990074"/>
            <a:ext cx="5386174" cy="3265375"/>
          </a:xfrm>
          <a:prstGeom prst="rect">
            <a:avLst/>
          </a:prstGeom>
          <a:noFill/>
          <a:ln>
            <a:noFill/>
          </a:ln>
        </p:spPr>
      </p:pic>
      <p:pic>
        <p:nvPicPr>
          <p:cNvPr id="623" name="Google Shape;623;g1c0d571eb8a_0_435"/>
          <p:cNvPicPr preferRelativeResize="0"/>
          <p:nvPr/>
        </p:nvPicPr>
        <p:blipFill>
          <a:blip r:embed="rId9">
            <a:alphaModFix/>
          </a:blip>
          <a:stretch>
            <a:fillRect/>
          </a:stretch>
        </p:blipFill>
        <p:spPr>
          <a:xfrm>
            <a:off x="688250" y="5503771"/>
            <a:ext cx="4908000" cy="2975475"/>
          </a:xfrm>
          <a:prstGeom prst="rect">
            <a:avLst/>
          </a:prstGeom>
          <a:noFill/>
          <a:ln>
            <a:noFill/>
          </a:ln>
        </p:spPr>
      </p:pic>
      <p:sp>
        <p:nvSpPr>
          <p:cNvPr id="2" name="Google Shape;568;g1c0d571eb8a_0_372">
            <a:extLst>
              <a:ext uri="{FF2B5EF4-FFF2-40B4-BE49-F238E27FC236}">
                <a16:creationId xmlns:a16="http://schemas.microsoft.com/office/drawing/2014/main" id="{075CDF8D-3D02-28A0-D54E-D351E9AAB744}"/>
              </a:ext>
            </a:extLst>
          </p:cNvPr>
          <p:cNvSpPr txBox="1"/>
          <p:nvPr/>
        </p:nvSpPr>
        <p:spPr>
          <a:xfrm>
            <a:off x="3773093" y="891289"/>
            <a:ext cx="10741813"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Ambalajele biodegradabile</a:t>
            </a:r>
            <a:endParaRPr sz="5400" b="1" dirty="0">
              <a:latin typeface="Georgia" panose="02040502050405020303"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27"/>
        <p:cNvGrpSpPr/>
        <p:nvPr/>
      </p:nvGrpSpPr>
      <p:grpSpPr>
        <a:xfrm>
          <a:off x="0" y="0"/>
          <a:ext cx="0" cy="0"/>
          <a:chOff x="0" y="0"/>
          <a:chExt cx="0" cy="0"/>
        </a:xfrm>
      </p:grpSpPr>
      <p:pic>
        <p:nvPicPr>
          <p:cNvPr id="628" name="Google Shape;628;g1c0d571eb8a_0_41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29" name="Google Shape;629;g1c0d571eb8a_0_41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30" name="Google Shape;630;g1c0d571eb8a_0_41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31" name="Google Shape;631;g1c0d571eb8a_0_41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632" name="Google Shape;632;g1c0d571eb8a_0_41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633" name="Google Shape;633;g1c0d571eb8a_0_418"/>
          <p:cNvSpPr/>
          <p:nvPr/>
        </p:nvSpPr>
        <p:spPr>
          <a:xfrm>
            <a:off x="324000" y="1619613"/>
            <a:ext cx="8071972" cy="7385126"/>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g1c0d571eb8a_0_418"/>
          <p:cNvSpPr txBox="1"/>
          <p:nvPr/>
        </p:nvSpPr>
        <p:spPr>
          <a:xfrm>
            <a:off x="3613725" y="515742"/>
            <a:ext cx="996390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Compania </a:t>
            </a:r>
            <a:r>
              <a:rPr lang="en-US" sz="5400" b="1" dirty="0">
                <a:latin typeface="Georgia" panose="02040502050405020303" pitchFamily="18" charset="0"/>
                <a:ea typeface="Abhaya Libre"/>
                <a:cs typeface="Abhaya Libre"/>
                <a:sym typeface="Abhaya Libre"/>
              </a:rPr>
              <a:t>Living Light</a:t>
            </a:r>
            <a:endParaRPr sz="5400" b="1" dirty="0">
              <a:latin typeface="Georgia" panose="02040502050405020303" pitchFamily="18" charset="0"/>
            </a:endParaRPr>
          </a:p>
        </p:txBody>
      </p:sp>
      <p:grpSp>
        <p:nvGrpSpPr>
          <p:cNvPr id="635" name="Google Shape;635;g1c0d571eb8a_0_418"/>
          <p:cNvGrpSpPr/>
          <p:nvPr/>
        </p:nvGrpSpPr>
        <p:grpSpPr>
          <a:xfrm>
            <a:off x="8595675" y="1549175"/>
            <a:ext cx="8760601" cy="8109525"/>
            <a:chOff x="-290934" y="-236900"/>
            <a:chExt cx="11680801" cy="10812701"/>
          </a:xfrm>
        </p:grpSpPr>
        <p:sp>
          <p:nvSpPr>
            <p:cNvPr id="636" name="Google Shape;636;g1c0d571eb8a_0_418"/>
            <p:cNvSpPr txBox="1"/>
            <p:nvPr/>
          </p:nvSpPr>
          <p:spPr>
            <a:xfrm>
              <a:off x="-290933" y="7272333"/>
              <a:ext cx="11680800" cy="330346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Lumini mici și strălucitoare, alimentate de plante care produc energie, ghidează calea celor care străbat aleile parcului. Tehnologia are la bază procese naturale, fiind sigură atât pentru plante, cât și pentru mediu. Sistemul poate fi utilizat pentru o varietate de plante care trăiesc în soluri umede</a:t>
              </a:r>
              <a:r>
                <a:rPr lang="en-US" sz="2300" dirty="0">
                  <a:latin typeface="Georgia" panose="02040502050405020303" pitchFamily="18" charset="0"/>
                  <a:ea typeface="Abhaya Libre"/>
                  <a:cs typeface="Abhaya Libre"/>
                  <a:sym typeface="Abhaya Libre"/>
                </a:rPr>
                <a:t>. </a:t>
              </a:r>
              <a:endParaRPr sz="2300" dirty="0">
                <a:latin typeface="Georgia" panose="02040502050405020303" pitchFamily="18" charset="0"/>
              </a:endParaRPr>
            </a:p>
          </p:txBody>
        </p:sp>
        <p:sp>
          <p:nvSpPr>
            <p:cNvPr id="637" name="Google Shape;637;g1c0d571eb8a_0_418"/>
            <p:cNvSpPr txBox="1"/>
            <p:nvPr/>
          </p:nvSpPr>
          <p:spPr>
            <a:xfrm>
              <a:off x="3468502" y="3029442"/>
              <a:ext cx="7917468" cy="396416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Aceasta se bazează pe lămpile Living </a:t>
              </a:r>
              <a:r>
                <a:rPr lang="ro-RO" sz="2300" dirty="0" err="1">
                  <a:latin typeface="Georgia" panose="02040502050405020303" pitchFamily="18" charset="0"/>
                  <a:ea typeface="Abhaya Libre"/>
                  <a:cs typeface="Abhaya Libre"/>
                  <a:sym typeface="Abhaya Libre"/>
                </a:rPr>
                <a:t>Light</a:t>
              </a:r>
              <a:r>
                <a:rPr lang="ro-RO" sz="2300" dirty="0">
                  <a:latin typeface="Georgia" panose="02040502050405020303" pitchFamily="18" charset="0"/>
                  <a:ea typeface="Abhaya Libre"/>
                  <a:cs typeface="Abhaya Libre"/>
                  <a:sym typeface="Abhaya Libre"/>
                </a:rPr>
                <a:t>, însă poate fi extinsă la o scară mai mare. Alături de </a:t>
              </a:r>
              <a:r>
                <a:rPr lang="ro-RO" sz="2300" dirty="0" err="1">
                  <a:latin typeface="Georgia" panose="02040502050405020303" pitchFamily="18" charset="0"/>
                  <a:ea typeface="Abhaya Libre"/>
                  <a:cs typeface="Abhaya Libre"/>
                  <a:sym typeface="Abhaya Libre"/>
                </a:rPr>
                <a:t>Plant</a:t>
              </a:r>
              <a:r>
                <a:rPr lang="ro-RO" sz="2300" dirty="0">
                  <a:latin typeface="Georgia" panose="02040502050405020303" pitchFamily="18" charset="0"/>
                  <a:ea typeface="Abhaya Libre"/>
                  <a:cs typeface="Abhaya Libre"/>
                  <a:sym typeface="Abhaya Libre"/>
                </a:rPr>
                <a:t>-e, compania a dezvoltat un sistem interactiv, în care plantele generatoare de energie reacționează la prezența oamenilor. </a:t>
              </a:r>
              <a:endParaRPr sz="2300" dirty="0">
                <a:latin typeface="Georgia" panose="02040502050405020303" pitchFamily="18" charset="0"/>
              </a:endParaRPr>
            </a:p>
          </p:txBody>
        </p:sp>
        <p:sp>
          <p:nvSpPr>
            <p:cNvPr id="638" name="Google Shape;638;g1c0d571eb8a_0_418"/>
            <p:cNvSpPr txBox="1"/>
            <p:nvPr/>
          </p:nvSpPr>
          <p:spPr>
            <a:xfrm>
              <a:off x="-290934" y="-236900"/>
              <a:ext cx="8835600" cy="330346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Este posibil ca sistemul de iluminat al unui parc urban să fie alimentat de plante? Răspunsul este da! Start-</a:t>
              </a:r>
              <a:r>
                <a:rPr lang="ro-RO" sz="2300" dirty="0" err="1">
                  <a:latin typeface="Georgia" panose="02040502050405020303" pitchFamily="18" charset="0"/>
                  <a:ea typeface="Abhaya Libre"/>
                  <a:cs typeface="Abhaya Libre"/>
                  <a:sym typeface="Abhaya Libre"/>
                </a:rPr>
                <a:t>upul</a:t>
              </a:r>
              <a:r>
                <a:rPr lang="ro-RO" sz="2300" dirty="0">
                  <a:latin typeface="Georgia" panose="02040502050405020303" pitchFamily="18" charset="0"/>
                  <a:ea typeface="Abhaya Libre"/>
                  <a:cs typeface="Abhaya Libre"/>
                  <a:sym typeface="Abhaya Libre"/>
                </a:rPr>
                <a:t> Living </a:t>
              </a:r>
              <a:r>
                <a:rPr lang="ro-RO" sz="2300" dirty="0" err="1">
                  <a:latin typeface="Georgia" panose="02040502050405020303" pitchFamily="18" charset="0"/>
                  <a:ea typeface="Abhaya Libre"/>
                  <a:cs typeface="Abhaya Libre"/>
                  <a:sym typeface="Abhaya Libre"/>
                </a:rPr>
                <a:t>Light</a:t>
              </a:r>
              <a:r>
                <a:rPr lang="ro-RO" sz="2300" dirty="0">
                  <a:latin typeface="Georgia" panose="02040502050405020303" pitchFamily="18" charset="0"/>
                  <a:ea typeface="Abhaya Libre"/>
                  <a:cs typeface="Abhaya Libre"/>
                  <a:sym typeface="Abhaya Libre"/>
                </a:rPr>
                <a:t> poate transforma un simplu parc într-o experiență interactivă, magică și verde.</a:t>
              </a:r>
              <a:endParaRPr sz="2300" dirty="0">
                <a:latin typeface="Georgia" panose="02040502050405020303" pitchFamily="18" charset="0"/>
                <a:ea typeface="Abhaya Libre"/>
                <a:cs typeface="Abhaya Libre"/>
                <a:sym typeface="Abhaya Libre"/>
              </a:endParaRPr>
            </a:p>
          </p:txBody>
        </p:sp>
        <p:pic>
          <p:nvPicPr>
            <p:cNvPr id="639" name="Google Shape;639;g1c0d571eb8a_0_41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640" name="Google Shape;640;g1c0d571eb8a_0_418"/>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641" name="Google Shape;641;g1c0d571eb8a_0_418"/>
          <p:cNvPicPr preferRelativeResize="0"/>
          <p:nvPr/>
        </p:nvPicPr>
        <p:blipFill>
          <a:blip r:embed="rId10">
            <a:alphaModFix/>
          </a:blip>
          <a:stretch>
            <a:fillRect/>
          </a:stretch>
        </p:blipFill>
        <p:spPr>
          <a:xfrm>
            <a:off x="1863300" y="2434800"/>
            <a:ext cx="5210701" cy="5210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a:stretch/>
        </p:blipFill>
        <p:spPr>
          <a:xfrm>
            <a:off x="180155" y="837458"/>
            <a:ext cx="17927690" cy="9636133"/>
          </a:xfrm>
          <a:prstGeom prst="rect">
            <a:avLst/>
          </a:prstGeom>
          <a:noFill/>
          <a:ln>
            <a:noFill/>
          </a:ln>
        </p:spPr>
      </p:pic>
      <p:pic>
        <p:nvPicPr>
          <p:cNvPr id="135" name="Google Shape;135;p4"/>
          <p:cNvPicPr preferRelativeResize="0"/>
          <p:nvPr/>
        </p:nvPicPr>
        <p:blipFill rotWithShape="1">
          <a:blip r:embed="rId4">
            <a:alphaModFix/>
          </a:blip>
          <a:srcRect/>
          <a:stretch/>
        </p:blipFill>
        <p:spPr>
          <a:xfrm rot="1852805">
            <a:off x="6163950" y="-3326906"/>
            <a:ext cx="5364129" cy="5364129"/>
          </a:xfrm>
          <a:prstGeom prst="rect">
            <a:avLst/>
          </a:prstGeom>
          <a:noFill/>
          <a:ln>
            <a:noFill/>
          </a:ln>
        </p:spPr>
      </p:pic>
      <p:pic>
        <p:nvPicPr>
          <p:cNvPr id="136" name="Google Shape;136;p4"/>
          <p:cNvPicPr preferRelativeResize="0"/>
          <p:nvPr/>
        </p:nvPicPr>
        <p:blipFill rotWithShape="1">
          <a:blip r:embed="rId5">
            <a:alphaModFix/>
          </a:blip>
          <a:srcRect/>
          <a:stretch/>
        </p:blipFill>
        <p:spPr>
          <a:xfrm rot="1167879">
            <a:off x="16541943" y="7503474"/>
            <a:ext cx="5721823" cy="5669807"/>
          </a:xfrm>
          <a:prstGeom prst="rect">
            <a:avLst/>
          </a:prstGeom>
          <a:noFill/>
          <a:ln>
            <a:noFill/>
          </a:ln>
        </p:spPr>
      </p:pic>
      <p:pic>
        <p:nvPicPr>
          <p:cNvPr id="137" name="Google Shape;137;p4"/>
          <p:cNvPicPr preferRelativeResize="0"/>
          <p:nvPr/>
        </p:nvPicPr>
        <p:blipFill rotWithShape="1">
          <a:blip r:embed="rId6">
            <a:alphaModFix/>
          </a:blip>
          <a:srcRect/>
          <a:stretch/>
        </p:blipFill>
        <p:spPr>
          <a:xfrm rot="-4196164">
            <a:off x="-5667382" y="8118007"/>
            <a:ext cx="11622266" cy="12388074"/>
          </a:xfrm>
          <a:prstGeom prst="rect">
            <a:avLst/>
          </a:prstGeom>
          <a:noFill/>
          <a:ln>
            <a:noFill/>
          </a:ln>
        </p:spPr>
      </p:pic>
      <p:pic>
        <p:nvPicPr>
          <p:cNvPr id="138" name="Google Shape;138;p4"/>
          <p:cNvPicPr preferRelativeResize="0"/>
          <p:nvPr/>
        </p:nvPicPr>
        <p:blipFill rotWithShape="1">
          <a:blip r:embed="rId7">
            <a:alphaModFix/>
          </a:blip>
          <a:srcRect/>
          <a:stretch/>
        </p:blipFill>
        <p:spPr>
          <a:xfrm>
            <a:off x="-642319" y="-2559782"/>
            <a:ext cx="3334026" cy="3588482"/>
          </a:xfrm>
          <a:prstGeom prst="rect">
            <a:avLst/>
          </a:prstGeom>
          <a:noFill/>
          <a:ln>
            <a:noFill/>
          </a:ln>
        </p:spPr>
      </p:pic>
      <p:pic>
        <p:nvPicPr>
          <p:cNvPr id="139" name="Google Shape;139;p4"/>
          <p:cNvPicPr preferRelativeResize="0"/>
          <p:nvPr/>
        </p:nvPicPr>
        <p:blipFill rotWithShape="1">
          <a:blip r:embed="rId7">
            <a:alphaModFix/>
          </a:blip>
          <a:srcRect/>
          <a:stretch/>
        </p:blipFill>
        <p:spPr>
          <a:xfrm>
            <a:off x="15371492" y="9488339"/>
            <a:ext cx="2556197" cy="2751289"/>
          </a:xfrm>
          <a:prstGeom prst="rect">
            <a:avLst/>
          </a:prstGeom>
          <a:noFill/>
          <a:ln>
            <a:noFill/>
          </a:ln>
        </p:spPr>
      </p:pic>
      <p:pic>
        <p:nvPicPr>
          <p:cNvPr id="140" name="Google Shape;140;p4"/>
          <p:cNvPicPr preferRelativeResize="0"/>
          <p:nvPr/>
        </p:nvPicPr>
        <p:blipFill rotWithShape="1">
          <a:blip r:embed="rId8">
            <a:alphaModFix/>
          </a:blip>
          <a:srcRect/>
          <a:stretch/>
        </p:blipFill>
        <p:spPr>
          <a:xfrm rot="-1185502">
            <a:off x="-3852602" y="189371"/>
            <a:ext cx="4352147" cy="4346443"/>
          </a:xfrm>
          <a:prstGeom prst="rect">
            <a:avLst/>
          </a:prstGeom>
          <a:noFill/>
          <a:ln>
            <a:noFill/>
          </a:ln>
        </p:spPr>
      </p:pic>
      <p:pic>
        <p:nvPicPr>
          <p:cNvPr id="141" name="Google Shape;141;p4"/>
          <p:cNvPicPr preferRelativeResize="0"/>
          <p:nvPr/>
        </p:nvPicPr>
        <p:blipFill rotWithShape="1">
          <a:blip r:embed="rId9">
            <a:alphaModFix/>
          </a:blip>
          <a:srcRect/>
          <a:stretch/>
        </p:blipFill>
        <p:spPr>
          <a:xfrm rot="-7379619">
            <a:off x="2804477" y="10361181"/>
            <a:ext cx="5810576" cy="5802961"/>
          </a:xfrm>
          <a:prstGeom prst="rect">
            <a:avLst/>
          </a:prstGeom>
          <a:noFill/>
          <a:ln>
            <a:noFill/>
          </a:ln>
        </p:spPr>
      </p:pic>
      <p:pic>
        <p:nvPicPr>
          <p:cNvPr id="142" name="Google Shape;142;p4"/>
          <p:cNvPicPr preferRelativeResize="0"/>
          <p:nvPr/>
        </p:nvPicPr>
        <p:blipFill rotWithShape="1">
          <a:blip r:embed="rId10">
            <a:alphaModFix/>
          </a:blip>
          <a:srcRect/>
          <a:stretch/>
        </p:blipFill>
        <p:spPr>
          <a:xfrm rot="6632729">
            <a:off x="18127522" y="1732064"/>
            <a:ext cx="4881157" cy="4874760"/>
          </a:xfrm>
          <a:prstGeom prst="rect">
            <a:avLst/>
          </a:prstGeom>
          <a:noFill/>
          <a:ln>
            <a:noFill/>
          </a:ln>
        </p:spPr>
      </p:pic>
      <p:grpSp>
        <p:nvGrpSpPr>
          <p:cNvPr id="143" name="Google Shape;143;p4"/>
          <p:cNvGrpSpPr/>
          <p:nvPr/>
        </p:nvGrpSpPr>
        <p:grpSpPr>
          <a:xfrm>
            <a:off x="3249428" y="1562854"/>
            <a:ext cx="3086100" cy="2796778"/>
            <a:chOff x="0" y="-38100"/>
            <a:chExt cx="812800" cy="736600"/>
          </a:xfrm>
        </p:grpSpPr>
        <p:sp>
          <p:nvSpPr>
            <p:cNvPr id="144" name="Google Shape;144;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45" name="Google Shape;145;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6" name="Google Shape;146;p4"/>
          <p:cNvGrpSpPr/>
          <p:nvPr/>
        </p:nvGrpSpPr>
        <p:grpSpPr>
          <a:xfrm>
            <a:off x="5709765" y="3007965"/>
            <a:ext cx="3086100" cy="2796778"/>
            <a:chOff x="0" y="-38100"/>
            <a:chExt cx="812800" cy="736600"/>
          </a:xfrm>
        </p:grpSpPr>
        <p:sp>
          <p:nvSpPr>
            <p:cNvPr id="147" name="Google Shape;147;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48" name="Google Shape;148;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9" name="Google Shape;149;p4"/>
          <p:cNvGrpSpPr/>
          <p:nvPr/>
        </p:nvGrpSpPr>
        <p:grpSpPr>
          <a:xfrm>
            <a:off x="2691707" y="4338047"/>
            <a:ext cx="3643821" cy="3302212"/>
            <a:chOff x="0" y="-38100"/>
            <a:chExt cx="812800" cy="736600"/>
          </a:xfrm>
        </p:grpSpPr>
        <p:sp>
          <p:nvSpPr>
            <p:cNvPr id="150" name="Google Shape;150;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51" name="Google Shape;151;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2" name="Google Shape;152;p4"/>
          <p:cNvGrpSpPr/>
          <p:nvPr/>
        </p:nvGrpSpPr>
        <p:grpSpPr>
          <a:xfrm>
            <a:off x="5759915" y="6012507"/>
            <a:ext cx="3086100" cy="2796778"/>
            <a:chOff x="0" y="-38100"/>
            <a:chExt cx="812800" cy="736600"/>
          </a:xfrm>
        </p:grpSpPr>
        <p:sp>
          <p:nvSpPr>
            <p:cNvPr id="153" name="Google Shape;153;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54" name="Google Shape;154;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4"/>
          <p:cNvGrpSpPr/>
          <p:nvPr/>
        </p:nvGrpSpPr>
        <p:grpSpPr>
          <a:xfrm>
            <a:off x="8182339" y="4334024"/>
            <a:ext cx="3086100" cy="2796778"/>
            <a:chOff x="0" y="-38100"/>
            <a:chExt cx="812800" cy="736600"/>
          </a:xfrm>
        </p:grpSpPr>
        <p:sp>
          <p:nvSpPr>
            <p:cNvPr id="156" name="Google Shape;156;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57" name="Google Shape;157;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4"/>
          <p:cNvGrpSpPr/>
          <p:nvPr/>
        </p:nvGrpSpPr>
        <p:grpSpPr>
          <a:xfrm>
            <a:off x="10749353" y="3038131"/>
            <a:ext cx="3086100" cy="2796778"/>
            <a:chOff x="0" y="-38100"/>
            <a:chExt cx="812800" cy="736600"/>
          </a:xfrm>
        </p:grpSpPr>
        <p:sp>
          <p:nvSpPr>
            <p:cNvPr id="159" name="Google Shape;159;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60" name="Google Shape;160;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4"/>
          <p:cNvGrpSpPr/>
          <p:nvPr/>
        </p:nvGrpSpPr>
        <p:grpSpPr>
          <a:xfrm>
            <a:off x="10749353" y="5839467"/>
            <a:ext cx="3086100" cy="2796778"/>
            <a:chOff x="0" y="-38100"/>
            <a:chExt cx="812800" cy="736600"/>
          </a:xfrm>
        </p:grpSpPr>
        <p:sp>
          <p:nvSpPr>
            <p:cNvPr id="162" name="Google Shape;162;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63" name="Google Shape;163;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4"/>
          <p:cNvGrpSpPr/>
          <p:nvPr/>
        </p:nvGrpSpPr>
        <p:grpSpPr>
          <a:xfrm>
            <a:off x="13225533" y="4364190"/>
            <a:ext cx="3086100" cy="2796778"/>
            <a:chOff x="0" y="-38100"/>
            <a:chExt cx="812800" cy="736600"/>
          </a:xfrm>
        </p:grpSpPr>
        <p:sp>
          <p:nvSpPr>
            <p:cNvPr id="165" name="Google Shape;165;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txBody>
            <a:bodyPr/>
            <a:lstStyle/>
            <a:p>
              <a:endParaRPr lang="ro-RO"/>
            </a:p>
          </p:txBody>
        </p:sp>
        <p:sp>
          <p:nvSpPr>
            <p:cNvPr id="166" name="Google Shape;166;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7" name="Google Shape;167;p4"/>
          <p:cNvPicPr preferRelativeResize="0"/>
          <p:nvPr/>
        </p:nvPicPr>
        <p:blipFill rotWithShape="1">
          <a:blip r:embed="rId11">
            <a:alphaModFix/>
          </a:blip>
          <a:srcRect/>
          <a:stretch/>
        </p:blipFill>
        <p:spPr>
          <a:xfrm>
            <a:off x="16418708" y="0"/>
            <a:ext cx="1869292" cy="1869292"/>
          </a:xfrm>
          <a:prstGeom prst="rect">
            <a:avLst/>
          </a:prstGeom>
          <a:noFill/>
          <a:ln>
            <a:noFill/>
          </a:ln>
        </p:spPr>
      </p:pic>
      <p:pic>
        <p:nvPicPr>
          <p:cNvPr id="168" name="Google Shape;168;p4"/>
          <p:cNvPicPr preferRelativeResize="0"/>
          <p:nvPr/>
        </p:nvPicPr>
        <p:blipFill rotWithShape="1">
          <a:blip r:embed="rId12">
            <a:alphaModFix/>
          </a:blip>
          <a:srcRect/>
          <a:stretch/>
        </p:blipFill>
        <p:spPr>
          <a:xfrm>
            <a:off x="3687102" y="2559643"/>
            <a:ext cx="2210751" cy="947860"/>
          </a:xfrm>
          <a:prstGeom prst="rect">
            <a:avLst/>
          </a:prstGeom>
          <a:noFill/>
          <a:ln>
            <a:noFill/>
          </a:ln>
        </p:spPr>
      </p:pic>
      <p:pic>
        <p:nvPicPr>
          <p:cNvPr id="169" name="Google Shape;169;p4"/>
          <p:cNvPicPr preferRelativeResize="0"/>
          <p:nvPr/>
        </p:nvPicPr>
        <p:blipFill rotWithShape="1">
          <a:blip r:embed="rId13">
            <a:alphaModFix/>
          </a:blip>
          <a:srcRect/>
          <a:stretch/>
        </p:blipFill>
        <p:spPr>
          <a:xfrm>
            <a:off x="6243886" y="3864404"/>
            <a:ext cx="2017858" cy="1288893"/>
          </a:xfrm>
          <a:prstGeom prst="rect">
            <a:avLst/>
          </a:prstGeom>
          <a:noFill/>
          <a:ln>
            <a:noFill/>
          </a:ln>
        </p:spPr>
      </p:pic>
      <p:pic>
        <p:nvPicPr>
          <p:cNvPr id="170" name="Google Shape;170;p4"/>
          <p:cNvPicPr preferRelativeResize="0"/>
          <p:nvPr/>
        </p:nvPicPr>
        <p:blipFill rotWithShape="1">
          <a:blip r:embed="rId14">
            <a:alphaModFix/>
          </a:blip>
          <a:srcRect/>
          <a:stretch/>
        </p:blipFill>
        <p:spPr>
          <a:xfrm>
            <a:off x="2989668" y="5655524"/>
            <a:ext cx="3047900" cy="793115"/>
          </a:xfrm>
          <a:prstGeom prst="rect">
            <a:avLst/>
          </a:prstGeom>
          <a:noFill/>
          <a:ln>
            <a:noFill/>
          </a:ln>
        </p:spPr>
      </p:pic>
      <p:pic>
        <p:nvPicPr>
          <p:cNvPr id="171" name="Google Shape;171;p4"/>
          <p:cNvPicPr preferRelativeResize="0"/>
          <p:nvPr/>
        </p:nvPicPr>
        <p:blipFill rotWithShape="1">
          <a:blip r:embed="rId15">
            <a:alphaModFix/>
          </a:blip>
          <a:srcRect/>
          <a:stretch/>
        </p:blipFill>
        <p:spPr>
          <a:xfrm>
            <a:off x="8630487" y="5274869"/>
            <a:ext cx="2189806" cy="937237"/>
          </a:xfrm>
          <a:prstGeom prst="rect">
            <a:avLst/>
          </a:prstGeom>
          <a:noFill/>
          <a:ln>
            <a:noFill/>
          </a:ln>
        </p:spPr>
      </p:pic>
      <p:pic>
        <p:nvPicPr>
          <p:cNvPr id="172" name="Google Shape;172;p4"/>
          <p:cNvPicPr preferRelativeResize="0"/>
          <p:nvPr/>
        </p:nvPicPr>
        <p:blipFill rotWithShape="1">
          <a:blip r:embed="rId16">
            <a:alphaModFix/>
          </a:blip>
          <a:srcRect/>
          <a:stretch/>
        </p:blipFill>
        <p:spPr>
          <a:xfrm>
            <a:off x="11121878" y="4169443"/>
            <a:ext cx="2341050" cy="698495"/>
          </a:xfrm>
          <a:prstGeom prst="rect">
            <a:avLst/>
          </a:prstGeom>
          <a:noFill/>
          <a:ln>
            <a:noFill/>
          </a:ln>
        </p:spPr>
      </p:pic>
      <p:pic>
        <p:nvPicPr>
          <p:cNvPr id="173" name="Google Shape;173;p4"/>
          <p:cNvPicPr preferRelativeResize="0"/>
          <p:nvPr/>
        </p:nvPicPr>
        <p:blipFill rotWithShape="1">
          <a:blip r:embed="rId17">
            <a:alphaModFix/>
          </a:blip>
          <a:srcRect/>
          <a:stretch/>
        </p:blipFill>
        <p:spPr>
          <a:xfrm>
            <a:off x="13225533" y="5274869"/>
            <a:ext cx="2941124" cy="1105653"/>
          </a:xfrm>
          <a:prstGeom prst="rect">
            <a:avLst/>
          </a:prstGeom>
          <a:noFill/>
          <a:ln>
            <a:noFill/>
          </a:ln>
        </p:spPr>
      </p:pic>
      <p:pic>
        <p:nvPicPr>
          <p:cNvPr id="174" name="Google Shape;174;p4"/>
          <p:cNvPicPr preferRelativeResize="0"/>
          <p:nvPr/>
        </p:nvPicPr>
        <p:blipFill rotWithShape="1">
          <a:blip r:embed="rId18">
            <a:alphaModFix/>
          </a:blip>
          <a:srcRect/>
          <a:stretch/>
        </p:blipFill>
        <p:spPr>
          <a:xfrm>
            <a:off x="11121878" y="6279508"/>
            <a:ext cx="2425650" cy="2061358"/>
          </a:xfrm>
          <a:prstGeom prst="rect">
            <a:avLst/>
          </a:prstGeom>
          <a:noFill/>
          <a:ln>
            <a:noFill/>
          </a:ln>
        </p:spPr>
      </p:pic>
      <p:pic>
        <p:nvPicPr>
          <p:cNvPr id="175" name="Google Shape;175;p4"/>
          <p:cNvPicPr preferRelativeResize="0"/>
          <p:nvPr/>
        </p:nvPicPr>
        <p:blipFill rotWithShape="1">
          <a:blip r:embed="rId19">
            <a:alphaModFix/>
          </a:blip>
          <a:srcRect/>
          <a:stretch/>
        </p:blipFill>
        <p:spPr>
          <a:xfrm>
            <a:off x="5831152" y="6271468"/>
            <a:ext cx="3014863" cy="2131759"/>
          </a:xfrm>
          <a:prstGeom prst="rect">
            <a:avLst/>
          </a:prstGeom>
          <a:noFill/>
          <a:ln>
            <a:noFill/>
          </a:ln>
        </p:spPr>
      </p:pic>
      <p:pic>
        <p:nvPicPr>
          <p:cNvPr id="177" name="Google Shape;177;p4"/>
          <p:cNvPicPr preferRelativeResize="0"/>
          <p:nvPr/>
        </p:nvPicPr>
        <p:blipFill rotWithShape="1">
          <a:blip r:embed="rId20">
            <a:alphaModFix/>
          </a:blip>
          <a:srcRect/>
          <a:stretch/>
        </p:blipFill>
        <p:spPr>
          <a:xfrm>
            <a:off x="7870030" y="9245916"/>
            <a:ext cx="3710720" cy="779251"/>
          </a:xfrm>
          <a:prstGeom prst="rect">
            <a:avLst/>
          </a:prstGeom>
          <a:noFill/>
          <a:ln>
            <a:noFill/>
          </a:ln>
        </p:spPr>
      </p:pic>
      <p:sp>
        <p:nvSpPr>
          <p:cNvPr id="2" name="TextBox 44">
            <a:extLst>
              <a:ext uri="{FF2B5EF4-FFF2-40B4-BE49-F238E27FC236}">
                <a16:creationId xmlns:a16="http://schemas.microsoft.com/office/drawing/2014/main" id="{1E5AEF0B-55D6-4625-9455-75FB1B788D62}"/>
              </a:ext>
            </a:extLst>
          </p:cNvPr>
          <p:cNvSpPr txBox="1"/>
          <p:nvPr/>
        </p:nvSpPr>
        <p:spPr>
          <a:xfrm>
            <a:off x="7190358" y="1272094"/>
            <a:ext cx="4390391" cy="709746"/>
          </a:xfrm>
          <a:prstGeom prst="rect">
            <a:avLst/>
          </a:prstGeom>
        </p:spPr>
        <p:txBody>
          <a:bodyPr wrap="square" lIns="0" tIns="0" rIns="0" bIns="0" rtlCol="0" anchor="t">
            <a:spAutoFit/>
          </a:bodyPr>
          <a:lstStyle/>
          <a:p>
            <a:pPr algn="ctr">
              <a:lnSpc>
                <a:spcPts val="5449"/>
              </a:lnSpc>
            </a:pPr>
            <a:r>
              <a:rPr lang="ro-RO" sz="6410" b="1" dirty="0">
                <a:solidFill>
                  <a:srgbClr val="000000"/>
                </a:solidFill>
                <a:latin typeface="Georgia" panose="02040502050405020303" pitchFamily="18" charset="0"/>
              </a:rPr>
              <a:t>Consorțiu</a:t>
            </a:r>
            <a:endParaRPr lang="en-US" sz="6410" b="1" dirty="0">
              <a:solidFill>
                <a:srgbClr val="000000"/>
              </a:solidFill>
              <a:latin typeface="Georgia" panose="02040502050405020303"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2938925" y="908792"/>
            <a:ext cx="1241015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Living Light – </a:t>
            </a:r>
            <a:r>
              <a:rPr lang="ro-RO" sz="5400" b="1" dirty="0">
                <a:latin typeface="Georgia" panose="02040502050405020303" pitchFamily="18" charset="0"/>
                <a:ea typeface="Abhaya Libre"/>
                <a:cs typeface="Abhaya Libre"/>
                <a:sym typeface="Abhaya Libre"/>
              </a:rPr>
              <a:t>cum funcționează</a:t>
            </a:r>
            <a:r>
              <a:rPr lang="en-US" sz="5400" b="1" dirty="0">
                <a:latin typeface="Georgia" panose="02040502050405020303" pitchFamily="18" charset="0"/>
                <a:ea typeface="Abhaya Libre"/>
                <a:cs typeface="Abhaya Libre"/>
                <a:sym typeface="Abhaya Libre"/>
              </a:rPr>
              <a:t>?</a:t>
            </a:r>
            <a:endParaRPr sz="5400" b="1" dirty="0">
              <a:latin typeface="Georgia" panose="02040502050405020303" pitchFamily="18" charset="0"/>
            </a:endParaRPr>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99578" y="2121678"/>
            <a:ext cx="16189158" cy="6934162"/>
            <a:chOff x="126622" y="916921"/>
            <a:chExt cx="21585546" cy="9245548"/>
          </a:xfrm>
        </p:grpSpPr>
        <p:sp>
          <p:nvSpPr>
            <p:cNvPr id="655" name="Google Shape;655;g1c0d571eb8a_0_455"/>
            <p:cNvSpPr txBox="1"/>
            <p:nvPr/>
          </p:nvSpPr>
          <p:spPr>
            <a:xfrm>
              <a:off x="126622" y="916921"/>
              <a:ext cx="9082329"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400" b="1" dirty="0">
                  <a:latin typeface="Georgia" panose="02040502050405020303" pitchFamily="18" charset="0"/>
                  <a:ea typeface="Abhaya Libre"/>
                  <a:cs typeface="Abhaya Libre"/>
                  <a:sym typeface="Abhaya Libre"/>
                </a:rPr>
                <a:t>Valoare economică</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Acest sistem crește capacitatea de stocare a apei dintr-un oraș, prin intermediul bazinelor și al extinderii zonelor verzi. Biodiversitatea orașului se dezvoltă, iar plantele și spațiile verzi capătă o nouă valoare economică.  </a:t>
              </a:r>
              <a:endParaRPr sz="2400" dirty="0">
                <a:latin typeface="Georgia" panose="02040502050405020303" pitchFamily="18" charset="0"/>
                <a:ea typeface="Abhaya Libre"/>
                <a:cs typeface="Abhaya Libre"/>
                <a:sym typeface="Abhaya Libre"/>
              </a:endParaRPr>
            </a:p>
          </p:txBody>
        </p:sp>
        <p:sp>
          <p:nvSpPr>
            <p:cNvPr id="656" name="Google Shape;656;g1c0d571eb8a_0_455"/>
            <p:cNvSpPr txBox="1"/>
            <p:nvPr/>
          </p:nvSpPr>
          <p:spPr>
            <a:xfrm>
              <a:off x="12225790" y="6715372"/>
              <a:ext cx="9486378"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400" b="1" dirty="0">
                  <a:latin typeface="Georgia" panose="02040502050405020303" pitchFamily="18" charset="0"/>
                  <a:ea typeface="Abhaya Libre"/>
                  <a:cs typeface="Abhaya Libre"/>
                  <a:sym typeface="Abhaya Libre"/>
                </a:rPr>
                <a:t>Reconectare cu natura</a:t>
              </a:r>
              <a:endParaRPr sz="24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Compania stimulează utilizarea spațiilor verzi în zonele urbane și creează o legătură mai puternică între oameni și mediul lor. Natura devine o experiență care îi inspiră pe trecători. </a:t>
              </a:r>
              <a:endParaRPr sz="2400" dirty="0">
                <a:latin typeface="Georgia" panose="02040502050405020303" pitchFamily="18" charset="0"/>
                <a:ea typeface="Abhaya Libre"/>
                <a:cs typeface="Abhaya Libre"/>
                <a:sym typeface="Abhaya Libre"/>
              </a:endParaRPr>
            </a:p>
          </p:txBody>
        </p:sp>
      </p:grpSp>
      <p:pic>
        <p:nvPicPr>
          <p:cNvPr id="3" name="Picture 2" descr="A picture containing person, dark&#10;&#10;Description automatically generated">
            <a:extLst>
              <a:ext uri="{FF2B5EF4-FFF2-40B4-BE49-F238E27FC236}">
                <a16:creationId xmlns:a16="http://schemas.microsoft.com/office/drawing/2014/main" id="{C3DA70D0-A682-A16A-3C66-D67E460510FF}"/>
              </a:ext>
            </a:extLst>
          </p:cNvPr>
          <p:cNvPicPr>
            <a:picLocks noChangeAspect="1"/>
          </p:cNvPicPr>
          <p:nvPr/>
        </p:nvPicPr>
        <p:blipFill rotWithShape="1">
          <a:blip r:embed="rId8"/>
          <a:srcRect l="9254" r="16228" b="21744"/>
          <a:stretch/>
        </p:blipFill>
        <p:spPr>
          <a:xfrm>
            <a:off x="999265" y="5320066"/>
            <a:ext cx="7114783" cy="3735774"/>
          </a:xfrm>
          <a:prstGeom prst="rect">
            <a:avLst/>
          </a:prstGeom>
        </p:spPr>
      </p:pic>
      <p:pic>
        <p:nvPicPr>
          <p:cNvPr id="5" name="Picture 4" descr="A person holding a small plant&#10;&#10;Description automatically generated with low confidence">
            <a:extLst>
              <a:ext uri="{FF2B5EF4-FFF2-40B4-BE49-F238E27FC236}">
                <a16:creationId xmlns:a16="http://schemas.microsoft.com/office/drawing/2014/main" id="{06FBD891-617F-47DE-6812-B06147A5489B}"/>
              </a:ext>
            </a:extLst>
          </p:cNvPr>
          <p:cNvPicPr>
            <a:picLocks noChangeAspect="1"/>
          </p:cNvPicPr>
          <p:nvPr/>
        </p:nvPicPr>
        <p:blipFill rotWithShape="1">
          <a:blip r:embed="rId9"/>
          <a:srcRect t="11987" b="15687"/>
          <a:stretch/>
        </p:blipFill>
        <p:spPr>
          <a:xfrm>
            <a:off x="10173953" y="2001363"/>
            <a:ext cx="7114783" cy="37357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77798" y="1838530"/>
            <a:ext cx="15531490" cy="6838867"/>
            <a:chOff x="97583" y="539391"/>
            <a:chExt cx="20708652" cy="9118488"/>
          </a:xfrm>
        </p:grpSpPr>
        <p:sp>
          <p:nvSpPr>
            <p:cNvPr id="653" name="Google Shape;653;g1c0d571eb8a_0_455"/>
            <p:cNvSpPr txBox="1"/>
            <p:nvPr/>
          </p:nvSpPr>
          <p:spPr>
            <a:xfrm>
              <a:off x="97583" y="539391"/>
              <a:ext cx="9920745" cy="3964162"/>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300" b="1" dirty="0">
                  <a:latin typeface="Georgia" panose="02040502050405020303" pitchFamily="18" charset="0"/>
                  <a:ea typeface="Abhaya Libre"/>
                  <a:cs typeface="Abhaya Libre"/>
                  <a:sym typeface="Abhaya Libre"/>
                </a:rPr>
                <a:t>Sursă de energie fără emisii CO2</a:t>
              </a:r>
              <a:endParaRPr sz="23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Pilele de combustie microbiene din plante reprezintă o modalitate de producere a energiei sustenabile fără emisii de CO2, dată fiind capacitatea plantelor de a filtra aerul.  </a:t>
              </a:r>
              <a:endParaRPr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300" dirty="0">
                <a:latin typeface="Georgia" panose="02040502050405020303" pitchFamily="18" charset="0"/>
              </a:endParaRPr>
            </a:p>
          </p:txBody>
        </p:sp>
        <p:sp>
          <p:nvSpPr>
            <p:cNvPr id="654" name="Google Shape;654;g1c0d571eb8a_0_455"/>
            <p:cNvSpPr txBox="1"/>
            <p:nvPr/>
          </p:nvSpPr>
          <p:spPr>
            <a:xfrm>
              <a:off x="11462120" y="5693717"/>
              <a:ext cx="9344115" cy="3964162"/>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ro-RO" sz="2300" b="1" dirty="0">
                  <a:latin typeface="Georgia" panose="02040502050405020303" pitchFamily="18" charset="0"/>
                  <a:ea typeface="Abhaya Libre"/>
                  <a:cs typeface="Abhaya Libre"/>
                  <a:sym typeface="Abhaya Libre"/>
                </a:rPr>
                <a:t>Sursă infinită de energie</a:t>
              </a:r>
              <a:endParaRPr sz="2300" b="1"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Living </a:t>
              </a:r>
              <a:r>
                <a:rPr lang="ro-RO" sz="2300" dirty="0" err="1">
                  <a:latin typeface="Georgia" panose="02040502050405020303" pitchFamily="18" charset="0"/>
                  <a:ea typeface="Abhaya Libre"/>
                  <a:cs typeface="Abhaya Libre"/>
                  <a:sym typeface="Abhaya Libre"/>
                </a:rPr>
                <a:t>Light</a:t>
              </a:r>
              <a:r>
                <a:rPr lang="ro-RO" sz="2300" dirty="0">
                  <a:latin typeface="Georgia" panose="02040502050405020303" pitchFamily="18" charset="0"/>
                  <a:ea typeface="Abhaya Libre"/>
                  <a:cs typeface="Abhaya Libre"/>
                  <a:sym typeface="Abhaya Libre"/>
                </a:rPr>
                <a:t> produce energie care poate fi captată fără a afecta procesele naturale. Deșeurile provenite din plante se transformă în resurse valoroase. Această tehnologie poate fi replicată oriunde în lume, singura condiție fiind ca plantele să trăiască în sol umed. </a:t>
              </a:r>
              <a:endParaRPr sz="2300" dirty="0">
                <a:latin typeface="Georgia" panose="02040502050405020303" pitchFamily="18" charset="0"/>
                <a:ea typeface="Abhaya Libre"/>
                <a:cs typeface="Abhaya Libre"/>
                <a:sym typeface="Abhaya Libre"/>
              </a:endParaRPr>
            </a:p>
          </p:txBody>
        </p:sp>
      </p:grpSp>
      <p:pic>
        <p:nvPicPr>
          <p:cNvPr id="657" name="Google Shape;657;g1c0d571eb8a_0_455"/>
          <p:cNvPicPr preferRelativeResize="0"/>
          <p:nvPr/>
        </p:nvPicPr>
        <p:blipFill rotWithShape="1">
          <a:blip r:embed="rId8">
            <a:alphaModFix/>
          </a:blip>
          <a:srcRect t="22248"/>
          <a:stretch/>
        </p:blipFill>
        <p:spPr>
          <a:xfrm>
            <a:off x="9601201" y="1880982"/>
            <a:ext cx="7008085" cy="3642003"/>
          </a:xfrm>
          <a:prstGeom prst="rect">
            <a:avLst/>
          </a:prstGeom>
          <a:noFill/>
          <a:ln>
            <a:noFill/>
          </a:ln>
        </p:spPr>
      </p:pic>
      <p:pic>
        <p:nvPicPr>
          <p:cNvPr id="658" name="Google Shape;658;g1c0d571eb8a_0_455"/>
          <p:cNvPicPr preferRelativeResize="0"/>
          <p:nvPr/>
        </p:nvPicPr>
        <p:blipFill rotWithShape="1">
          <a:blip r:embed="rId9">
            <a:alphaModFix/>
          </a:blip>
          <a:srcRect t="8118" b="9602"/>
          <a:stretch/>
        </p:blipFill>
        <p:spPr>
          <a:xfrm>
            <a:off x="1077799" y="4462823"/>
            <a:ext cx="7609001" cy="4664243"/>
          </a:xfrm>
          <a:prstGeom prst="rect">
            <a:avLst/>
          </a:prstGeom>
          <a:noFill/>
          <a:ln>
            <a:noFill/>
          </a:ln>
        </p:spPr>
      </p:pic>
      <p:sp>
        <p:nvSpPr>
          <p:cNvPr id="2" name="Google Shape;650;g1c0d571eb8a_0_455">
            <a:extLst>
              <a:ext uri="{FF2B5EF4-FFF2-40B4-BE49-F238E27FC236}">
                <a16:creationId xmlns:a16="http://schemas.microsoft.com/office/drawing/2014/main" id="{6FF80C84-3DA1-D381-190F-2DFFF15AB185}"/>
              </a:ext>
            </a:extLst>
          </p:cNvPr>
          <p:cNvSpPr txBox="1"/>
          <p:nvPr/>
        </p:nvSpPr>
        <p:spPr>
          <a:xfrm>
            <a:off x="2938925" y="908792"/>
            <a:ext cx="12410150"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Living Light – </a:t>
            </a:r>
            <a:r>
              <a:rPr lang="ro-RO" sz="5400" b="1" dirty="0">
                <a:latin typeface="Georgia" panose="02040502050405020303" pitchFamily="18" charset="0"/>
                <a:ea typeface="Abhaya Libre"/>
                <a:cs typeface="Abhaya Libre"/>
                <a:sym typeface="Abhaya Libre"/>
              </a:rPr>
              <a:t>cum funcționează</a:t>
            </a:r>
            <a:r>
              <a:rPr lang="en-US" sz="5400" b="1" dirty="0">
                <a:latin typeface="Georgia" panose="02040502050405020303" pitchFamily="18" charset="0"/>
                <a:ea typeface="Abhaya Libre"/>
                <a:cs typeface="Abhaya Libre"/>
                <a:sym typeface="Abhaya Libre"/>
              </a:rPr>
              <a:t>?</a:t>
            </a:r>
            <a:endParaRPr sz="5400" b="1" dirty="0">
              <a:latin typeface="Georgia" panose="02040502050405020303" pitchFamily="18" charset="0"/>
            </a:endParaRPr>
          </a:p>
        </p:txBody>
      </p:sp>
    </p:spTree>
    <p:extLst>
      <p:ext uri="{BB962C8B-B14F-4D97-AF65-F5344CB8AC3E}">
        <p14:creationId xmlns:p14="http://schemas.microsoft.com/office/powerpoint/2010/main" val="64962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62"/>
        <p:cNvGrpSpPr/>
        <p:nvPr/>
      </p:nvGrpSpPr>
      <p:grpSpPr>
        <a:xfrm>
          <a:off x="0" y="0"/>
          <a:ext cx="0" cy="0"/>
          <a:chOff x="0" y="0"/>
          <a:chExt cx="0" cy="0"/>
        </a:xfrm>
      </p:grpSpPr>
      <p:pic>
        <p:nvPicPr>
          <p:cNvPr id="669" name="Google Shape;669;g1c0d571eb8a_0_475"/>
          <p:cNvPicPr preferRelativeResize="0"/>
          <p:nvPr/>
        </p:nvPicPr>
        <p:blipFill>
          <a:blip r:embed="rId3">
            <a:alphaModFix/>
          </a:blip>
          <a:stretch>
            <a:fillRect/>
          </a:stretch>
        </p:blipFill>
        <p:spPr>
          <a:xfrm>
            <a:off x="12226413" y="2747325"/>
            <a:ext cx="5077962" cy="3874701"/>
          </a:xfrm>
          <a:prstGeom prst="rect">
            <a:avLst/>
          </a:prstGeom>
          <a:noFill/>
          <a:ln>
            <a:noFill/>
          </a:ln>
        </p:spPr>
      </p:pic>
      <p:pic>
        <p:nvPicPr>
          <p:cNvPr id="663" name="Google Shape;663;g1c0d571eb8a_0_475"/>
          <p:cNvPicPr preferRelativeResize="0"/>
          <p:nvPr/>
        </p:nvPicPr>
        <p:blipFill rotWithShape="1">
          <a:blip r:embed="rId4">
            <a:alphaModFix/>
          </a:blip>
          <a:srcRect/>
          <a:stretch/>
        </p:blipFill>
        <p:spPr>
          <a:xfrm rot="-4196164">
            <a:off x="-5811133" y="7594029"/>
            <a:ext cx="11622267" cy="12388075"/>
          </a:xfrm>
          <a:prstGeom prst="rect">
            <a:avLst/>
          </a:prstGeom>
          <a:noFill/>
          <a:ln>
            <a:noFill/>
          </a:ln>
        </p:spPr>
      </p:pic>
      <p:pic>
        <p:nvPicPr>
          <p:cNvPr id="664" name="Google Shape;664;g1c0d571eb8a_0_475"/>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665" name="Google Shape;665;g1c0d571eb8a_0_475"/>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666" name="Google Shape;666;g1c0d571eb8a_0_475"/>
          <p:cNvPicPr preferRelativeResize="0"/>
          <p:nvPr/>
        </p:nvPicPr>
        <p:blipFill rotWithShape="1">
          <a:blip r:embed="rId7">
            <a:alphaModFix/>
          </a:blip>
          <a:srcRect/>
          <a:stretch/>
        </p:blipFill>
        <p:spPr>
          <a:xfrm>
            <a:off x="7870030" y="9245916"/>
            <a:ext cx="3710719" cy="779251"/>
          </a:xfrm>
          <a:prstGeom prst="rect">
            <a:avLst/>
          </a:prstGeom>
          <a:noFill/>
          <a:ln>
            <a:noFill/>
          </a:ln>
        </p:spPr>
      </p:pic>
      <p:sp>
        <p:nvSpPr>
          <p:cNvPr id="667" name="Google Shape;667;g1c0d571eb8a_0_475"/>
          <p:cNvSpPr txBox="1"/>
          <p:nvPr/>
        </p:nvSpPr>
        <p:spPr>
          <a:xfrm>
            <a:off x="942150" y="1629453"/>
            <a:ext cx="16403700" cy="775596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Dezvoltarea durabilă satisface nevoile generațiilor prezente fără a compromite abilitatea generațiilor viitoare de a face același lucru. </a:t>
            </a: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b="1" dirty="0">
                <a:latin typeface="Georgia" panose="02040502050405020303" pitchFamily="18" charset="0"/>
                <a:ea typeface="Abhaya Libre"/>
                <a:cs typeface="Abhaya Libre"/>
                <a:sym typeface="Abhaya Libre"/>
              </a:rPr>
              <a:t>5 modalități simple prin care puteți contribui la un viitor sustenabil:</a:t>
            </a:r>
            <a:endParaRPr sz="2400" b="1" dirty="0">
              <a:latin typeface="Georgia" panose="02040502050405020303" pitchFamily="18" charset="0"/>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pPr>
            <a:r>
              <a:rPr lang="ro-RO" sz="2400" dirty="0">
                <a:latin typeface="Georgia" panose="02040502050405020303" pitchFamily="18" charset="0"/>
                <a:ea typeface="Abhaya Libre"/>
                <a:cs typeface="Abhaya Libre"/>
                <a:sym typeface="Abhaya Libre"/>
              </a:rPr>
              <a:t>Cumpărați de la branduri sustenabile. Cei mai mulți dintre noi fac deja </a:t>
            </a:r>
          </a:p>
          <a:p>
            <a:pPr marL="76200" marR="0" lvl="0" algn="just" rtl="0">
              <a:lnSpc>
                <a:spcPct val="139958"/>
              </a:lnSpc>
              <a:spcBef>
                <a:spcPts val="0"/>
              </a:spcBef>
              <a:spcAft>
                <a:spcPts val="0"/>
              </a:spcAft>
              <a:buSzPts val="2400"/>
            </a:pPr>
            <a:r>
              <a:rPr lang="ro-RO" sz="2400" dirty="0">
                <a:latin typeface="Georgia" panose="02040502050405020303" pitchFamily="18" charset="0"/>
                <a:ea typeface="Abhaya Libre"/>
                <a:cs typeface="Abhaya Libre"/>
                <a:sym typeface="Abhaya Libre"/>
              </a:rPr>
              <a:t>eforturi conștiente pentru a-și reduce amprenta de carbon. </a:t>
            </a:r>
          </a:p>
          <a:p>
            <a:pPr marL="76200" marR="0" lvl="0" algn="just" rtl="0">
              <a:lnSpc>
                <a:spcPct val="139958"/>
              </a:lnSpc>
              <a:spcBef>
                <a:spcPts val="0"/>
              </a:spcBef>
              <a:spcAft>
                <a:spcPts val="0"/>
              </a:spcAft>
              <a:buSzPts val="2400"/>
            </a:pPr>
            <a:r>
              <a:rPr lang="ro-RO" sz="2400" dirty="0">
                <a:latin typeface="Georgia" panose="02040502050405020303" pitchFamily="18" charset="0"/>
                <a:ea typeface="Abhaya Libre"/>
                <a:cs typeface="Abhaya Libre"/>
                <a:sym typeface="Abhaya Libre"/>
              </a:rPr>
              <a:t>2. Sprijiniți organizațiile și inițiativele locale care promovează sustenabilitatea.</a:t>
            </a:r>
            <a:endParaRPr sz="2400" dirty="0">
              <a:latin typeface="Georgia" panose="02040502050405020303" pitchFamily="18" charset="0"/>
              <a:ea typeface="Abhaya Libre"/>
              <a:cs typeface="Abhaya Libre"/>
              <a:sym typeface="Abhaya Libre"/>
            </a:endParaRPr>
          </a:p>
          <a:p>
            <a:pPr marL="76200" marR="0" lvl="0" algn="just" rtl="0">
              <a:lnSpc>
                <a:spcPct val="139958"/>
              </a:lnSpc>
              <a:spcBef>
                <a:spcPts val="0"/>
              </a:spcBef>
              <a:spcAft>
                <a:spcPts val="0"/>
              </a:spcAft>
              <a:buSzPts val="2400"/>
            </a:pPr>
            <a:r>
              <a:rPr lang="ro-RO" sz="2400" dirty="0">
                <a:latin typeface="Georgia" panose="02040502050405020303" pitchFamily="18" charset="0"/>
                <a:ea typeface="Abhaya Libre"/>
                <a:cs typeface="Abhaya Libre"/>
                <a:sym typeface="Abhaya Libre"/>
              </a:rPr>
              <a:t>3. Utilizați mai puțină energie în propria locuință.</a:t>
            </a:r>
            <a:endParaRPr sz="2400" dirty="0">
              <a:latin typeface="Georgia" panose="02040502050405020303" pitchFamily="18" charset="0"/>
              <a:ea typeface="Abhaya Libre"/>
              <a:cs typeface="Abhaya Libre"/>
              <a:sym typeface="Abhaya Libre"/>
            </a:endParaRPr>
          </a:p>
          <a:p>
            <a:pPr marL="76200" marR="0" lvl="0" algn="just" rtl="0">
              <a:lnSpc>
                <a:spcPct val="139958"/>
              </a:lnSpc>
              <a:spcBef>
                <a:spcPts val="0"/>
              </a:spcBef>
              <a:spcAft>
                <a:spcPts val="0"/>
              </a:spcAft>
              <a:buSzPts val="2400"/>
            </a:pPr>
            <a:r>
              <a:rPr lang="ro-RO" sz="2400" dirty="0">
                <a:latin typeface="Georgia" panose="02040502050405020303" pitchFamily="18" charset="0"/>
                <a:ea typeface="Abhaya Libre"/>
                <a:cs typeface="Abhaya Libre"/>
                <a:sym typeface="Abhaya Libre"/>
              </a:rPr>
              <a:t>4. Reciclați mai mult</a:t>
            </a:r>
            <a:r>
              <a:rPr lang="en-US" sz="2400" dirty="0">
                <a:latin typeface="Georgia" panose="02040502050405020303" pitchFamily="18" charset="0"/>
                <a:ea typeface="Abhaya Libre"/>
                <a:cs typeface="Abhaya Libre"/>
                <a:sym typeface="Abhaya Libre"/>
              </a:rPr>
              <a:t>.</a:t>
            </a:r>
            <a:endParaRPr sz="2400" dirty="0">
              <a:latin typeface="Georgia" panose="02040502050405020303" pitchFamily="18" charset="0"/>
              <a:ea typeface="Abhaya Libre"/>
              <a:cs typeface="Abhaya Libre"/>
              <a:sym typeface="Abhaya Libre"/>
            </a:endParaRPr>
          </a:p>
          <a:p>
            <a:pPr marL="76200" marR="0" lvl="0" algn="just" rtl="0">
              <a:lnSpc>
                <a:spcPct val="139958"/>
              </a:lnSpc>
              <a:spcBef>
                <a:spcPts val="0"/>
              </a:spcBef>
              <a:spcAft>
                <a:spcPts val="0"/>
              </a:spcAft>
              <a:buSzPts val="2400"/>
            </a:pPr>
            <a:r>
              <a:rPr lang="ro-RO" sz="2400" dirty="0">
                <a:latin typeface="Georgia" panose="02040502050405020303" pitchFamily="18" charset="0"/>
                <a:ea typeface="Abhaya Libre"/>
                <a:cs typeface="Abhaya Libre"/>
                <a:sym typeface="Abhaya Libre"/>
              </a:rPr>
              <a:t>5. Încetați să utilizați plastic de unică folosință.</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Unii experți sunt de părere că trebuie să ne concentrăm pe contracararea schimbărilor climatice, pentru a produce un impact pozitiv și asupra altor obiective. Alții consideră că educația ar trebui să reprezinte principala prioritate, aceasta având potențialul de a rupe ciclul sărăciei și de a genera schimbări sistemice în alte sectoare problematice la nivel global.</a:t>
            </a: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p:txBody>
      </p:sp>
      <p:sp>
        <p:nvSpPr>
          <p:cNvPr id="668" name="Google Shape;668;g1c0d571eb8a_0_475"/>
          <p:cNvSpPr txBox="1"/>
          <p:nvPr/>
        </p:nvSpPr>
        <p:spPr>
          <a:xfrm>
            <a:off x="942150" y="943396"/>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Sumar</a:t>
            </a:r>
            <a:endParaRPr sz="5400" b="1" dirty="0">
              <a:latin typeface="Georgia" panose="02040502050405020303"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5"/>
          <p:cNvPicPr preferRelativeResize="0"/>
          <p:nvPr/>
        </p:nvPicPr>
        <p:blipFill rotWithShape="1">
          <a:blip r:embed="rId3">
            <a:alphaModFix/>
          </a:blip>
          <a:srcRect/>
          <a:stretch/>
        </p:blipFill>
        <p:spPr>
          <a:xfrm rot="1167879">
            <a:off x="15048952" y="6594634"/>
            <a:ext cx="5721823" cy="5669807"/>
          </a:xfrm>
          <a:prstGeom prst="rect">
            <a:avLst/>
          </a:prstGeom>
          <a:noFill/>
          <a:ln>
            <a:noFill/>
          </a:ln>
        </p:spPr>
      </p:pic>
      <p:pic>
        <p:nvPicPr>
          <p:cNvPr id="675" name="Google Shape;675;p15"/>
          <p:cNvPicPr preferRelativeResize="0"/>
          <p:nvPr/>
        </p:nvPicPr>
        <p:blipFill rotWithShape="1">
          <a:blip r:embed="rId4">
            <a:alphaModFix/>
          </a:blip>
          <a:srcRect/>
          <a:stretch/>
        </p:blipFill>
        <p:spPr>
          <a:xfrm rot="2228850">
            <a:off x="-3894162" y="-4468275"/>
            <a:ext cx="6836042" cy="6773896"/>
          </a:xfrm>
          <a:prstGeom prst="rect">
            <a:avLst/>
          </a:prstGeom>
          <a:noFill/>
          <a:ln>
            <a:noFill/>
          </a:ln>
        </p:spPr>
      </p:pic>
      <p:pic>
        <p:nvPicPr>
          <p:cNvPr id="676" name="Google Shape;676;p15"/>
          <p:cNvPicPr preferRelativeResize="0"/>
          <p:nvPr/>
        </p:nvPicPr>
        <p:blipFill rotWithShape="1">
          <a:blip r:embed="rId5">
            <a:alphaModFix/>
          </a:blip>
          <a:srcRect/>
          <a:stretch/>
        </p:blipFill>
        <p:spPr>
          <a:xfrm>
            <a:off x="13878502" y="8579500"/>
            <a:ext cx="2556197" cy="2751289"/>
          </a:xfrm>
          <a:prstGeom prst="rect">
            <a:avLst/>
          </a:prstGeom>
          <a:noFill/>
          <a:ln>
            <a:noFill/>
          </a:ln>
        </p:spPr>
      </p:pic>
      <p:pic>
        <p:nvPicPr>
          <p:cNvPr id="677" name="Google Shape;677;p15"/>
          <p:cNvPicPr preferRelativeResize="0"/>
          <p:nvPr/>
        </p:nvPicPr>
        <p:blipFill rotWithShape="1">
          <a:blip r:embed="rId6">
            <a:alphaModFix/>
          </a:blip>
          <a:srcRect/>
          <a:stretch/>
        </p:blipFill>
        <p:spPr>
          <a:xfrm rot="6632729">
            <a:off x="17605408" y="3001377"/>
            <a:ext cx="4881157" cy="4874760"/>
          </a:xfrm>
          <a:prstGeom prst="rect">
            <a:avLst/>
          </a:prstGeom>
          <a:noFill/>
          <a:ln>
            <a:noFill/>
          </a:ln>
        </p:spPr>
      </p:pic>
      <p:pic>
        <p:nvPicPr>
          <p:cNvPr id="678" name="Google Shape;678;p15"/>
          <p:cNvPicPr preferRelativeResize="0"/>
          <p:nvPr/>
        </p:nvPicPr>
        <p:blipFill rotWithShape="1">
          <a:blip r:embed="rId7">
            <a:alphaModFix/>
          </a:blip>
          <a:srcRect/>
          <a:stretch/>
        </p:blipFill>
        <p:spPr>
          <a:xfrm>
            <a:off x="16418708" y="0"/>
            <a:ext cx="1869292" cy="1869292"/>
          </a:xfrm>
          <a:prstGeom prst="rect">
            <a:avLst/>
          </a:prstGeom>
          <a:noFill/>
          <a:ln>
            <a:noFill/>
          </a:ln>
        </p:spPr>
      </p:pic>
      <p:sp>
        <p:nvSpPr>
          <p:cNvPr id="679" name="Google Shape;679;p15"/>
          <p:cNvSpPr txBox="1"/>
          <p:nvPr/>
        </p:nvSpPr>
        <p:spPr>
          <a:xfrm>
            <a:off x="2216640" y="3721850"/>
            <a:ext cx="10905300" cy="4431983"/>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Font typeface="Arial" panose="020B0604020202020204" pitchFamily="34" charset="0"/>
              <a:buChar char="•"/>
            </a:pPr>
            <a:r>
              <a:rPr lang="en-US" sz="2400" u="sng" dirty="0">
                <a:solidFill>
                  <a:schemeClr val="hlink"/>
                </a:solidFill>
                <a:latin typeface="Georgia" panose="02040502050405020303" pitchFamily="18" charset="0"/>
                <a:ea typeface="Abhaya Libre"/>
                <a:cs typeface="Abhaya Libre"/>
                <a:sym typeface="Abhaya Libre"/>
                <a:hlinkClick r:id="rId8"/>
              </a:rPr>
              <a:t>10 </a:t>
            </a:r>
            <a:r>
              <a:rPr lang="en-US" sz="2400" u="sng" dirty="0" err="1">
                <a:solidFill>
                  <a:schemeClr val="hlink"/>
                </a:solidFill>
                <a:latin typeface="Georgia" panose="02040502050405020303" pitchFamily="18" charset="0"/>
                <a:ea typeface="Abhaya Libre"/>
                <a:cs typeface="Abhaya Libre"/>
                <a:sym typeface="Abhaya Libre"/>
                <a:hlinkClick r:id="rId8"/>
              </a:rPr>
              <a:t>compan</a:t>
            </a:r>
            <a:r>
              <a:rPr lang="ro-RO" sz="2400" u="sng" dirty="0">
                <a:solidFill>
                  <a:schemeClr val="hlink"/>
                </a:solidFill>
                <a:latin typeface="Georgia" panose="02040502050405020303" pitchFamily="18" charset="0"/>
                <a:ea typeface="Abhaya Libre"/>
                <a:cs typeface="Abhaya Libre"/>
                <a:sym typeface="Abhaya Libre"/>
                <a:hlinkClick r:id="rId8"/>
              </a:rPr>
              <a:t>i</a:t>
            </a:r>
            <a:r>
              <a:rPr lang="en-US" sz="2400" u="sng" dirty="0" err="1">
                <a:solidFill>
                  <a:schemeClr val="hlink"/>
                </a:solidFill>
                <a:latin typeface="Georgia" panose="02040502050405020303" pitchFamily="18" charset="0"/>
                <a:ea typeface="Abhaya Libre"/>
                <a:cs typeface="Abhaya Libre"/>
                <a:sym typeface="Abhaya Libre"/>
                <a:hlinkClick r:id="rId8"/>
              </a:rPr>
              <a:t>i</a:t>
            </a:r>
            <a:r>
              <a:rPr lang="ro-RO" sz="2400" u="sng" dirty="0">
                <a:solidFill>
                  <a:schemeClr val="hlink"/>
                </a:solidFill>
                <a:latin typeface="Georgia" panose="02040502050405020303" pitchFamily="18" charset="0"/>
                <a:ea typeface="Abhaya Libre"/>
                <a:cs typeface="Abhaya Libre"/>
                <a:sym typeface="Abhaya Libre"/>
                <a:hlinkClick r:id="rId8"/>
              </a:rPr>
              <a:t> internaționale prietenoase cu mediul</a:t>
            </a:r>
            <a:endParaRPr sz="2400" dirty="0">
              <a:latin typeface="Georgia" panose="02040502050405020303" pitchFamily="18" charset="0"/>
            </a:endParaRPr>
          </a:p>
          <a:p>
            <a:pPr marL="342900" marR="0" lvl="0" indent="-342900" algn="l" rtl="0">
              <a:lnSpc>
                <a:spcPct val="150000"/>
              </a:lnSpc>
              <a:spcBef>
                <a:spcPts val="0"/>
              </a:spcBef>
              <a:spcAft>
                <a:spcPts val="0"/>
              </a:spcAft>
              <a:buFont typeface="Arial" panose="020B0604020202020204" pitchFamily="34" charset="0"/>
              <a:buChar char="•"/>
            </a:pPr>
            <a:r>
              <a:rPr lang="ro-RO" sz="2400" u="sng" dirty="0">
                <a:solidFill>
                  <a:schemeClr val="hlink"/>
                </a:solidFill>
                <a:latin typeface="Georgia" panose="02040502050405020303" pitchFamily="18" charset="0"/>
                <a:ea typeface="Abhaya Libre"/>
                <a:cs typeface="Abhaya Libre"/>
                <a:sym typeface="Abhaya Libre"/>
              </a:rPr>
              <a:t>Ambalajele b</a:t>
            </a:r>
            <a:r>
              <a:rPr lang="en-US" sz="2400" u="sng" dirty="0" err="1">
                <a:solidFill>
                  <a:schemeClr val="hlink"/>
                </a:solidFill>
                <a:latin typeface="Georgia" panose="02040502050405020303" pitchFamily="18" charset="0"/>
                <a:ea typeface="Abhaya Libre"/>
                <a:cs typeface="Abhaya Libre"/>
                <a:sym typeface="Abhaya Libre"/>
              </a:rPr>
              <a:t>iodegradab</a:t>
            </a:r>
            <a:r>
              <a:rPr lang="ro-RO" sz="2400" u="sng" dirty="0" err="1">
                <a:solidFill>
                  <a:schemeClr val="hlink"/>
                </a:solidFill>
                <a:latin typeface="Georgia" panose="02040502050405020303" pitchFamily="18" charset="0"/>
                <a:ea typeface="Abhaya Libre"/>
                <a:cs typeface="Abhaya Libre"/>
                <a:sym typeface="Abhaya Libre"/>
              </a:rPr>
              <a:t>il</a:t>
            </a:r>
            <a:r>
              <a:rPr lang="en-US" sz="2400" u="sng" dirty="0">
                <a:solidFill>
                  <a:schemeClr val="hlink"/>
                </a:solidFill>
                <a:latin typeface="Georgia" panose="02040502050405020303" pitchFamily="18" charset="0"/>
                <a:ea typeface="Abhaya Libre"/>
                <a:cs typeface="Abhaya Libre"/>
                <a:sym typeface="Abhaya Libre"/>
              </a:rPr>
              <a:t>e: </a:t>
            </a:r>
            <a:r>
              <a:rPr lang="en-US" sz="2400" u="sng" dirty="0" err="1">
                <a:solidFill>
                  <a:schemeClr val="hlink"/>
                </a:solidFill>
                <a:latin typeface="Georgia" panose="02040502050405020303" pitchFamily="18" charset="0"/>
                <a:ea typeface="Abhaya Libre"/>
                <a:cs typeface="Abhaya Libre"/>
                <a:sym typeface="Abhaya Libre"/>
              </a:rPr>
              <a:t>Ecovative</a:t>
            </a:r>
            <a:endParaRPr sz="2400" dirty="0">
              <a:latin typeface="Georgia" panose="02040502050405020303" pitchFamily="18" charset="0"/>
            </a:endParaRPr>
          </a:p>
          <a:p>
            <a:pPr marL="342900" marR="0" lvl="0" indent="-342900" algn="l" rtl="0">
              <a:lnSpc>
                <a:spcPct val="150000"/>
              </a:lnSpc>
              <a:spcBef>
                <a:spcPts val="0"/>
              </a:spcBef>
              <a:spcAft>
                <a:spcPts val="0"/>
              </a:spcAft>
              <a:buFont typeface="Arial" panose="020B0604020202020204" pitchFamily="34" charset="0"/>
              <a:buChar char="•"/>
            </a:pPr>
            <a:r>
              <a:rPr lang="ro-RO" sz="2400" u="sng" dirty="0">
                <a:solidFill>
                  <a:schemeClr val="hlink"/>
                </a:solidFill>
                <a:latin typeface="Georgia" panose="02040502050405020303" pitchFamily="18" charset="0"/>
                <a:ea typeface="Abhaya Libre"/>
                <a:cs typeface="Abhaya Libre"/>
                <a:sym typeface="Abhaya Libre"/>
                <a:hlinkClick r:id="rId9"/>
              </a:rPr>
              <a:t>Proiectul „</a:t>
            </a:r>
            <a:r>
              <a:rPr lang="en-US" sz="2400" u="sng" dirty="0">
                <a:solidFill>
                  <a:schemeClr val="hlink"/>
                </a:solidFill>
                <a:latin typeface="Georgia" panose="02040502050405020303" pitchFamily="18" charset="0"/>
                <a:ea typeface="Abhaya Libre"/>
                <a:cs typeface="Abhaya Libre"/>
                <a:sym typeface="Abhaya Libre"/>
                <a:hlinkClick r:id="rId9"/>
              </a:rPr>
              <a:t>Living Light</a:t>
            </a:r>
            <a:r>
              <a:rPr lang="ro-RO" sz="2400" u="sng" dirty="0">
                <a:solidFill>
                  <a:schemeClr val="hlink"/>
                </a:solidFill>
                <a:latin typeface="Georgia" panose="02040502050405020303" pitchFamily="18" charset="0"/>
                <a:ea typeface="Abhaya Libre"/>
                <a:cs typeface="Abhaya Libre"/>
                <a:sym typeface="Abhaya Libre"/>
                <a:hlinkClick r:id="rId9"/>
              </a:rPr>
              <a:t>”</a:t>
            </a:r>
            <a:endParaRPr sz="2400" dirty="0">
              <a:latin typeface="Georgia" panose="02040502050405020303" pitchFamily="18" charset="0"/>
            </a:endParaRPr>
          </a:p>
          <a:p>
            <a:pPr marL="342900" marR="0" lvl="0" indent="-342900" algn="l" rtl="0">
              <a:lnSpc>
                <a:spcPct val="150000"/>
              </a:lnSpc>
              <a:spcBef>
                <a:spcPts val="0"/>
              </a:spcBef>
              <a:spcAft>
                <a:spcPts val="0"/>
              </a:spcAft>
              <a:buFont typeface="Arial" panose="020B0604020202020204" pitchFamily="34" charset="0"/>
              <a:buChar char="•"/>
            </a:pPr>
            <a:r>
              <a:rPr lang="ro-RO" sz="2400" u="sng" dirty="0">
                <a:solidFill>
                  <a:schemeClr val="hlink"/>
                </a:solidFill>
                <a:latin typeface="Georgia" panose="02040502050405020303" pitchFamily="18" charset="0"/>
                <a:ea typeface="Abhaya Libre"/>
                <a:cs typeface="Abhaya Libre"/>
                <a:sym typeface="Abhaya Libre"/>
                <a:hlinkClick r:id="rId10"/>
              </a:rPr>
              <a:t>Statistici privind utilizarea plasticului</a:t>
            </a:r>
            <a:endParaRPr sz="2400" dirty="0">
              <a:latin typeface="Georgia" panose="02040502050405020303" pitchFamily="18" charset="0"/>
            </a:endParaRPr>
          </a:p>
          <a:p>
            <a:pPr marL="342900" marR="0" lvl="0" indent="-342900" algn="l" rtl="0">
              <a:lnSpc>
                <a:spcPct val="150000"/>
              </a:lnSpc>
              <a:spcBef>
                <a:spcPts val="0"/>
              </a:spcBef>
              <a:spcAft>
                <a:spcPts val="0"/>
              </a:spcAft>
              <a:buFont typeface="Arial" panose="020B0604020202020204" pitchFamily="34" charset="0"/>
              <a:buChar char="•"/>
            </a:pPr>
            <a:r>
              <a:rPr lang="en-US" sz="2400" u="sng" dirty="0">
                <a:solidFill>
                  <a:schemeClr val="hlink"/>
                </a:solidFill>
                <a:latin typeface="Georgia" panose="02040502050405020303" pitchFamily="18" charset="0"/>
                <a:ea typeface="Abhaya Libre"/>
                <a:cs typeface="Abhaya Libre"/>
                <a:sym typeface="Abhaya Libre"/>
                <a:hlinkClick r:id="rId11"/>
              </a:rPr>
              <a:t>Zero Waste Bulgaria</a:t>
            </a:r>
            <a:endParaRPr sz="2400" dirty="0">
              <a:latin typeface="Georgia" panose="02040502050405020303" pitchFamily="18" charset="0"/>
            </a:endParaRPr>
          </a:p>
          <a:p>
            <a:pPr marL="342900" marR="0" lvl="0" indent="-342900" algn="l" rtl="0">
              <a:lnSpc>
                <a:spcPct val="150000"/>
              </a:lnSpc>
              <a:spcBef>
                <a:spcPts val="0"/>
              </a:spcBef>
              <a:spcAft>
                <a:spcPts val="0"/>
              </a:spcAft>
              <a:buFont typeface="Arial" panose="020B0604020202020204" pitchFamily="34" charset="0"/>
              <a:buChar char="•"/>
            </a:pPr>
            <a:r>
              <a:rPr lang="ro-RO" sz="2400" u="sng" dirty="0">
                <a:solidFill>
                  <a:schemeClr val="hlink"/>
                </a:solidFill>
                <a:latin typeface="Georgia" panose="02040502050405020303" pitchFamily="18" charset="0"/>
                <a:ea typeface="Abhaya Libre"/>
                <a:cs typeface="Abhaya Libre"/>
                <a:sym typeface="Abhaya Libre"/>
                <a:hlinkClick r:id="rId12"/>
              </a:rPr>
              <a:t>Mișcarea </a:t>
            </a:r>
            <a:r>
              <a:rPr lang="en-US" sz="2400" u="sng" dirty="0">
                <a:solidFill>
                  <a:schemeClr val="hlink"/>
                </a:solidFill>
                <a:latin typeface="Georgia" panose="02040502050405020303" pitchFamily="18" charset="0"/>
                <a:ea typeface="Abhaya Libre"/>
                <a:cs typeface="Abhaya Libre"/>
                <a:sym typeface="Abhaya Libre"/>
                <a:hlinkClick r:id="rId12"/>
              </a:rPr>
              <a:t>Zero Waste</a:t>
            </a:r>
            <a:endParaRPr sz="2400" dirty="0">
              <a:latin typeface="Georgia" panose="02040502050405020303" pitchFamily="18" charset="0"/>
            </a:endParaRPr>
          </a:p>
          <a:p>
            <a:pPr marL="342900" marR="0" lvl="0" indent="-342900" algn="l" rtl="0">
              <a:lnSpc>
                <a:spcPct val="150000"/>
              </a:lnSpc>
              <a:spcBef>
                <a:spcPts val="0"/>
              </a:spcBef>
              <a:spcAft>
                <a:spcPts val="0"/>
              </a:spcAft>
              <a:buFont typeface="Arial" panose="020B0604020202020204" pitchFamily="34" charset="0"/>
              <a:buChar char="•"/>
            </a:pPr>
            <a:r>
              <a:rPr lang="ro-RO" sz="2400" u="sng" dirty="0">
                <a:solidFill>
                  <a:schemeClr val="hlink"/>
                </a:solidFill>
                <a:latin typeface="Georgia" panose="02040502050405020303" pitchFamily="18" charset="0"/>
                <a:ea typeface="Abhaya Libre"/>
                <a:cs typeface="Abhaya Libre"/>
                <a:sym typeface="Abhaya Libre"/>
                <a:hlinkClick r:id="rId13"/>
              </a:rPr>
              <a:t>Cei 5 R</a:t>
            </a:r>
            <a:endParaRPr sz="2400" dirty="0">
              <a:latin typeface="Georgia" panose="02040502050405020303" pitchFamily="18" charset="0"/>
            </a:endParaRPr>
          </a:p>
          <a:p>
            <a:pPr marL="342900" marR="0" lvl="0" indent="-342900" algn="l" rtl="0">
              <a:lnSpc>
                <a:spcPct val="150000"/>
              </a:lnSpc>
              <a:spcBef>
                <a:spcPts val="0"/>
              </a:spcBef>
              <a:spcAft>
                <a:spcPts val="0"/>
              </a:spcAft>
              <a:buFont typeface="Arial" panose="020B0604020202020204" pitchFamily="34" charset="0"/>
              <a:buChar char="•"/>
            </a:pPr>
            <a:r>
              <a:rPr lang="ro-RO" sz="2400" u="sng" dirty="0">
                <a:solidFill>
                  <a:schemeClr val="hlink"/>
                </a:solidFill>
                <a:latin typeface="Georgia" panose="02040502050405020303" pitchFamily="18" charset="0"/>
                <a:ea typeface="Abhaya Libre"/>
                <a:cs typeface="Abhaya Libre"/>
                <a:sym typeface="Abhaya Libre"/>
                <a:hlinkClick r:id="rId14"/>
              </a:rPr>
              <a:t>Locuința </a:t>
            </a:r>
            <a:r>
              <a:rPr lang="en-US" sz="2400" u="sng" dirty="0">
                <a:solidFill>
                  <a:schemeClr val="hlink"/>
                </a:solidFill>
                <a:latin typeface="Georgia" panose="02040502050405020303" pitchFamily="18" charset="0"/>
                <a:ea typeface="Abhaya Libre"/>
                <a:cs typeface="Abhaya Libre"/>
                <a:sym typeface="Abhaya Libre"/>
                <a:hlinkClick r:id="rId14"/>
              </a:rPr>
              <a:t>Zero Waste</a:t>
            </a:r>
            <a:endParaRPr sz="2400" dirty="0">
              <a:latin typeface="Georgia" panose="02040502050405020303" pitchFamily="18" charset="0"/>
            </a:endParaRPr>
          </a:p>
        </p:txBody>
      </p:sp>
      <p:sp>
        <p:nvSpPr>
          <p:cNvPr id="680" name="Google Shape;680;p15"/>
          <p:cNvSpPr txBox="1"/>
          <p:nvPr/>
        </p:nvSpPr>
        <p:spPr>
          <a:xfrm>
            <a:off x="2216659" y="2282815"/>
            <a:ext cx="8280738"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i="0" u="none" strike="noStrike" cap="none" dirty="0">
                <a:solidFill>
                  <a:srgbClr val="000000"/>
                </a:solidFill>
                <a:latin typeface="Georgia" panose="02040502050405020303" pitchFamily="18" charset="0"/>
                <a:ea typeface="Abhaya Libre"/>
                <a:cs typeface="Abhaya Libre"/>
                <a:sym typeface="Abhaya Libre"/>
              </a:rPr>
              <a:t>Referințe</a:t>
            </a:r>
            <a:endParaRPr sz="5400" dirty="0">
              <a:latin typeface="Georgia" panose="02040502050405020303" pitchFamily="18" charset="0"/>
            </a:endParaRPr>
          </a:p>
        </p:txBody>
      </p:sp>
      <p:pic>
        <p:nvPicPr>
          <p:cNvPr id="681" name="Google Shape;681;p15"/>
          <p:cNvPicPr preferRelativeResize="0"/>
          <p:nvPr/>
        </p:nvPicPr>
        <p:blipFill rotWithShape="1">
          <a:blip r:embed="rId15">
            <a:alphaModFix/>
          </a:blip>
          <a:srcRect/>
          <a:stretch/>
        </p:blipFill>
        <p:spPr>
          <a:xfrm>
            <a:off x="7870030" y="9245916"/>
            <a:ext cx="3710720" cy="779251"/>
          </a:xfrm>
          <a:prstGeom prst="rect">
            <a:avLst/>
          </a:prstGeom>
          <a:noFill/>
          <a:ln>
            <a:noFill/>
          </a:ln>
        </p:spPr>
      </p:pic>
      <p:grpSp>
        <p:nvGrpSpPr>
          <p:cNvPr id="682" name="Google Shape;682;p15"/>
          <p:cNvGrpSpPr/>
          <p:nvPr/>
        </p:nvGrpSpPr>
        <p:grpSpPr>
          <a:xfrm>
            <a:off x="-906316" y="8854448"/>
            <a:ext cx="2900572" cy="807706"/>
            <a:chOff x="0" y="0"/>
            <a:chExt cx="3867430" cy="1076940"/>
          </a:xfrm>
        </p:grpSpPr>
        <p:pic>
          <p:nvPicPr>
            <p:cNvPr id="683" name="Google Shape;683;p15"/>
            <p:cNvPicPr preferRelativeResize="0"/>
            <p:nvPr/>
          </p:nvPicPr>
          <p:blipFill rotWithShape="1">
            <a:blip r:embed="rId16">
              <a:alphaModFix/>
            </a:blip>
            <a:srcRect/>
            <a:stretch/>
          </p:blipFill>
          <p:spPr>
            <a:xfrm>
              <a:off x="0" y="0"/>
              <a:ext cx="3867430" cy="618789"/>
            </a:xfrm>
            <a:prstGeom prst="rect">
              <a:avLst/>
            </a:prstGeom>
            <a:noFill/>
            <a:ln>
              <a:noFill/>
            </a:ln>
          </p:spPr>
        </p:pic>
        <p:pic>
          <p:nvPicPr>
            <p:cNvPr id="684" name="Google Shape;684;p15"/>
            <p:cNvPicPr preferRelativeResize="0"/>
            <p:nvPr/>
          </p:nvPicPr>
          <p:blipFill rotWithShape="1">
            <a:blip r:embed="rId16">
              <a:alphaModFix/>
            </a:blip>
            <a:srcRect/>
            <a:stretch/>
          </p:blipFill>
          <p:spPr>
            <a:xfrm>
              <a:off x="0" y="458151"/>
              <a:ext cx="3867430" cy="618789"/>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88"/>
        <p:cNvGrpSpPr/>
        <p:nvPr/>
      </p:nvGrpSpPr>
      <p:grpSpPr>
        <a:xfrm>
          <a:off x="0" y="0"/>
          <a:ext cx="0" cy="0"/>
          <a:chOff x="0" y="0"/>
          <a:chExt cx="0" cy="0"/>
        </a:xfrm>
      </p:grpSpPr>
      <p:sp>
        <p:nvSpPr>
          <p:cNvPr id="689" name="Google Shape;689;p16"/>
          <p:cNvSpPr txBox="1"/>
          <p:nvPr/>
        </p:nvSpPr>
        <p:spPr>
          <a:xfrm>
            <a:off x="2830888" y="4005165"/>
            <a:ext cx="12325712" cy="1643527"/>
          </a:xfrm>
          <a:prstGeom prst="rect">
            <a:avLst/>
          </a:prstGeom>
          <a:noFill/>
          <a:ln>
            <a:noFill/>
          </a:ln>
        </p:spPr>
        <p:txBody>
          <a:bodyPr spcFirstLastPara="1" wrap="square" lIns="0" tIns="0" rIns="0" bIns="0" anchor="t" anchorCtr="0">
            <a:spAutoFit/>
          </a:bodyPr>
          <a:lstStyle/>
          <a:p>
            <a:pPr marL="0" marR="0" lvl="0" indent="0" algn="ctr" rtl="0">
              <a:lnSpc>
                <a:spcPct val="88995"/>
              </a:lnSpc>
              <a:spcBef>
                <a:spcPts val="0"/>
              </a:spcBef>
              <a:spcAft>
                <a:spcPts val="0"/>
              </a:spcAft>
              <a:buNone/>
            </a:pPr>
            <a:r>
              <a:rPr lang="ro-RO" sz="12000" b="1" i="0" u="none" strike="noStrike" cap="none" dirty="0">
                <a:solidFill>
                  <a:srgbClr val="000000"/>
                </a:solidFill>
                <a:latin typeface="Georgia" panose="02040502050405020303" pitchFamily="18" charset="0"/>
                <a:ea typeface="Abhaya Libre"/>
                <a:cs typeface="Abhaya Libre"/>
                <a:sym typeface="Abhaya Libre"/>
              </a:rPr>
              <a:t>Vă mulțumim!</a:t>
            </a:r>
            <a:endParaRPr sz="12000" dirty="0">
              <a:latin typeface="Georgia" panose="02040502050405020303" pitchFamily="18" charset="0"/>
            </a:endParaRPr>
          </a:p>
        </p:txBody>
      </p:sp>
      <p:pic>
        <p:nvPicPr>
          <p:cNvPr id="690" name="Google Shape;690;p16"/>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691" name="Google Shape;691;p16"/>
          <p:cNvPicPr preferRelativeResize="0"/>
          <p:nvPr/>
        </p:nvPicPr>
        <p:blipFill rotWithShape="1">
          <a:blip r:embed="rId4">
            <a:alphaModFix/>
          </a:blip>
          <a:srcRect/>
          <a:stretch/>
        </p:blipFill>
        <p:spPr>
          <a:xfrm rot="1167879">
            <a:off x="15048952" y="6594634"/>
            <a:ext cx="5721823" cy="5669807"/>
          </a:xfrm>
          <a:prstGeom prst="rect">
            <a:avLst/>
          </a:prstGeom>
          <a:noFill/>
          <a:ln>
            <a:noFill/>
          </a:ln>
        </p:spPr>
      </p:pic>
      <p:pic>
        <p:nvPicPr>
          <p:cNvPr id="692" name="Google Shape;692;p16"/>
          <p:cNvPicPr preferRelativeResize="0"/>
          <p:nvPr/>
        </p:nvPicPr>
        <p:blipFill rotWithShape="1">
          <a:blip r:embed="rId5">
            <a:alphaModFix/>
          </a:blip>
          <a:srcRect/>
          <a:stretch/>
        </p:blipFill>
        <p:spPr>
          <a:xfrm rot="-4196164">
            <a:off x="-4478873" y="6861709"/>
            <a:ext cx="11622266" cy="12388074"/>
          </a:xfrm>
          <a:prstGeom prst="rect">
            <a:avLst/>
          </a:prstGeom>
          <a:noFill/>
          <a:ln>
            <a:noFill/>
          </a:ln>
        </p:spPr>
      </p:pic>
      <p:pic>
        <p:nvPicPr>
          <p:cNvPr id="693" name="Google Shape;693;p16"/>
          <p:cNvPicPr preferRelativeResize="0"/>
          <p:nvPr/>
        </p:nvPicPr>
        <p:blipFill rotWithShape="1">
          <a:blip r:embed="rId6">
            <a:alphaModFix/>
          </a:blip>
          <a:srcRect/>
          <a:stretch/>
        </p:blipFill>
        <p:spPr>
          <a:xfrm rot="2228850">
            <a:off x="14026237" y="-3786037"/>
            <a:ext cx="6836042" cy="6773896"/>
          </a:xfrm>
          <a:prstGeom prst="rect">
            <a:avLst/>
          </a:prstGeom>
          <a:noFill/>
          <a:ln>
            <a:noFill/>
          </a:ln>
        </p:spPr>
      </p:pic>
      <p:pic>
        <p:nvPicPr>
          <p:cNvPr id="694" name="Google Shape;694;p16"/>
          <p:cNvPicPr preferRelativeResize="0"/>
          <p:nvPr/>
        </p:nvPicPr>
        <p:blipFill rotWithShape="1">
          <a:blip r:embed="rId7">
            <a:alphaModFix/>
          </a:blip>
          <a:srcRect/>
          <a:stretch/>
        </p:blipFill>
        <p:spPr>
          <a:xfrm rot="-9014864">
            <a:off x="-336415" y="7596737"/>
            <a:ext cx="5099239" cy="1965525"/>
          </a:xfrm>
          <a:prstGeom prst="rect">
            <a:avLst/>
          </a:prstGeom>
          <a:noFill/>
          <a:ln>
            <a:noFill/>
          </a:ln>
        </p:spPr>
      </p:pic>
      <p:pic>
        <p:nvPicPr>
          <p:cNvPr id="695" name="Google Shape;695;p16"/>
          <p:cNvPicPr preferRelativeResize="0"/>
          <p:nvPr/>
        </p:nvPicPr>
        <p:blipFill rotWithShape="1">
          <a:blip r:embed="rId8">
            <a:alphaModFix/>
          </a:blip>
          <a:srcRect/>
          <a:stretch/>
        </p:blipFill>
        <p:spPr>
          <a:xfrm>
            <a:off x="546191" y="-1794241"/>
            <a:ext cx="3334026" cy="3588482"/>
          </a:xfrm>
          <a:prstGeom prst="rect">
            <a:avLst/>
          </a:prstGeom>
          <a:noFill/>
          <a:ln>
            <a:noFill/>
          </a:ln>
        </p:spPr>
      </p:pic>
      <p:pic>
        <p:nvPicPr>
          <p:cNvPr id="696" name="Google Shape;696;p16"/>
          <p:cNvPicPr preferRelativeResize="0"/>
          <p:nvPr/>
        </p:nvPicPr>
        <p:blipFill rotWithShape="1">
          <a:blip r:embed="rId8">
            <a:alphaModFix/>
          </a:blip>
          <a:srcRect/>
          <a:stretch/>
        </p:blipFill>
        <p:spPr>
          <a:xfrm>
            <a:off x="13878502" y="8579500"/>
            <a:ext cx="2556197" cy="2751289"/>
          </a:xfrm>
          <a:prstGeom prst="rect">
            <a:avLst/>
          </a:prstGeom>
          <a:noFill/>
          <a:ln>
            <a:noFill/>
          </a:ln>
        </p:spPr>
      </p:pic>
      <p:pic>
        <p:nvPicPr>
          <p:cNvPr id="697" name="Google Shape;697;p16"/>
          <p:cNvPicPr preferRelativeResize="0"/>
          <p:nvPr/>
        </p:nvPicPr>
        <p:blipFill rotWithShape="1">
          <a:blip r:embed="rId9">
            <a:alphaModFix/>
          </a:blip>
          <a:srcRect/>
          <a:stretch/>
        </p:blipFill>
        <p:spPr>
          <a:xfrm rot="-1185502">
            <a:off x="-3202910" y="120674"/>
            <a:ext cx="4352147" cy="4346443"/>
          </a:xfrm>
          <a:prstGeom prst="rect">
            <a:avLst/>
          </a:prstGeom>
          <a:noFill/>
          <a:ln>
            <a:noFill/>
          </a:ln>
        </p:spPr>
      </p:pic>
      <p:pic>
        <p:nvPicPr>
          <p:cNvPr id="698" name="Google Shape;698;p16"/>
          <p:cNvPicPr preferRelativeResize="0"/>
          <p:nvPr/>
        </p:nvPicPr>
        <p:blipFill rotWithShape="1">
          <a:blip r:embed="rId10">
            <a:alphaModFix/>
          </a:blip>
          <a:srcRect/>
          <a:stretch/>
        </p:blipFill>
        <p:spPr>
          <a:xfrm rot="-7379619">
            <a:off x="3992986" y="9104884"/>
            <a:ext cx="5810576" cy="5802961"/>
          </a:xfrm>
          <a:prstGeom prst="rect">
            <a:avLst/>
          </a:prstGeom>
          <a:noFill/>
          <a:ln>
            <a:noFill/>
          </a:ln>
        </p:spPr>
      </p:pic>
      <p:pic>
        <p:nvPicPr>
          <p:cNvPr id="699" name="Google Shape;699;p16"/>
          <p:cNvPicPr preferRelativeResize="0"/>
          <p:nvPr/>
        </p:nvPicPr>
        <p:blipFill rotWithShape="1">
          <a:blip r:embed="rId11">
            <a:alphaModFix/>
          </a:blip>
          <a:srcRect/>
          <a:stretch/>
        </p:blipFill>
        <p:spPr>
          <a:xfrm rot="6632729">
            <a:off x="16634531" y="823224"/>
            <a:ext cx="4881157" cy="4874760"/>
          </a:xfrm>
          <a:prstGeom prst="rect">
            <a:avLst/>
          </a:prstGeom>
          <a:noFill/>
          <a:ln>
            <a:noFill/>
          </a:ln>
        </p:spPr>
      </p:pic>
      <p:grpSp>
        <p:nvGrpSpPr>
          <p:cNvPr id="700" name="Google Shape;700;p16"/>
          <p:cNvGrpSpPr/>
          <p:nvPr/>
        </p:nvGrpSpPr>
        <p:grpSpPr>
          <a:xfrm>
            <a:off x="14267800" y="1219491"/>
            <a:ext cx="2900572" cy="807706"/>
            <a:chOff x="0" y="0"/>
            <a:chExt cx="3867430" cy="1076940"/>
          </a:xfrm>
        </p:grpSpPr>
        <p:pic>
          <p:nvPicPr>
            <p:cNvPr id="701" name="Google Shape;701;p16"/>
            <p:cNvPicPr preferRelativeResize="0"/>
            <p:nvPr/>
          </p:nvPicPr>
          <p:blipFill rotWithShape="1">
            <a:blip r:embed="rId12">
              <a:alphaModFix/>
            </a:blip>
            <a:srcRect/>
            <a:stretch/>
          </p:blipFill>
          <p:spPr>
            <a:xfrm>
              <a:off x="0" y="0"/>
              <a:ext cx="3867430" cy="618789"/>
            </a:xfrm>
            <a:prstGeom prst="rect">
              <a:avLst/>
            </a:prstGeom>
            <a:noFill/>
            <a:ln>
              <a:noFill/>
            </a:ln>
          </p:spPr>
        </p:pic>
        <p:pic>
          <p:nvPicPr>
            <p:cNvPr id="702" name="Google Shape;702;p16"/>
            <p:cNvPicPr preferRelativeResize="0"/>
            <p:nvPr/>
          </p:nvPicPr>
          <p:blipFill rotWithShape="1">
            <a:blip r:embed="rId12">
              <a:alphaModFix/>
            </a:blip>
            <a:srcRect/>
            <a:stretch/>
          </p:blipFill>
          <p:spPr>
            <a:xfrm>
              <a:off x="0" y="458151"/>
              <a:ext cx="3867430" cy="618789"/>
            </a:xfrm>
            <a:prstGeom prst="rect">
              <a:avLst/>
            </a:prstGeom>
            <a:noFill/>
            <a:ln>
              <a:noFill/>
            </a:ln>
          </p:spPr>
        </p:pic>
      </p:grpSp>
      <p:sp>
        <p:nvSpPr>
          <p:cNvPr id="703" name="Google Shape;703;p16"/>
          <p:cNvSpPr txBox="1"/>
          <p:nvPr/>
        </p:nvSpPr>
        <p:spPr>
          <a:xfrm>
            <a:off x="4690994" y="5717907"/>
            <a:ext cx="8605500" cy="1637371"/>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US" sz="7600" b="1" i="0" u="none" strike="noStrike" cap="none" dirty="0">
                <a:solidFill>
                  <a:srgbClr val="04989E"/>
                </a:solidFill>
                <a:latin typeface="Georgia" panose="02040502050405020303" pitchFamily="18" charset="0"/>
                <a:ea typeface="Abhaya Libre"/>
                <a:cs typeface="Abhaya Libre"/>
                <a:sym typeface="Abhaya Libre"/>
              </a:rPr>
              <a:t>@Regio.Digi.Hub</a:t>
            </a:r>
            <a:r>
              <a:rPr lang="en-US" sz="7600" b="0" i="0" u="none" strike="noStrike" cap="none" dirty="0">
                <a:solidFill>
                  <a:srgbClr val="04989E"/>
                </a:solidFill>
                <a:latin typeface="Georgia" panose="02040502050405020303" pitchFamily="18" charset="0"/>
                <a:ea typeface="Abhaya Libre"/>
                <a:cs typeface="Abhaya Libre"/>
                <a:sym typeface="Abhaya Libre"/>
              </a:rPr>
              <a:t> </a:t>
            </a:r>
            <a:endParaRPr sz="7600" dirty="0">
              <a:latin typeface="Georgia" panose="02040502050405020303" pitchFamily="18" charset="0"/>
            </a:endParaRPr>
          </a:p>
        </p:txBody>
      </p:sp>
      <p:pic>
        <p:nvPicPr>
          <p:cNvPr id="704" name="Google Shape;704;p16"/>
          <p:cNvPicPr preferRelativeResize="0"/>
          <p:nvPr/>
        </p:nvPicPr>
        <p:blipFill rotWithShape="1">
          <a:blip r:embed="rId13">
            <a:alphaModFix/>
          </a:blip>
          <a:srcRect/>
          <a:stretch/>
        </p:blipFill>
        <p:spPr>
          <a:xfrm>
            <a:off x="7555793" y="9258300"/>
            <a:ext cx="3710720" cy="779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81"/>
        <p:cNvGrpSpPr/>
        <p:nvPr/>
      </p:nvGrpSpPr>
      <p:grpSpPr>
        <a:xfrm>
          <a:off x="0" y="0"/>
          <a:ext cx="0" cy="0"/>
          <a:chOff x="0" y="0"/>
          <a:chExt cx="0" cy="0"/>
        </a:xfrm>
      </p:grpSpPr>
      <p:sp>
        <p:nvSpPr>
          <p:cNvPr id="182" name="Google Shape;182;p5"/>
          <p:cNvSpPr txBox="1"/>
          <p:nvPr/>
        </p:nvSpPr>
        <p:spPr>
          <a:xfrm>
            <a:off x="8336714" y="2945792"/>
            <a:ext cx="4684800"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ro-RO" sz="3238" dirty="0">
                <a:latin typeface="Georgia" panose="02040502050405020303" pitchFamily="18" charset="0"/>
                <a:ea typeface="Abhaya Libre"/>
                <a:cs typeface="Abhaya Libre"/>
                <a:sym typeface="Abhaya Libre"/>
              </a:rPr>
              <a:t>Mișcarea Zero </a:t>
            </a:r>
            <a:r>
              <a:rPr lang="ro-RO" sz="3238" dirty="0" err="1">
                <a:latin typeface="Georgia" panose="02040502050405020303" pitchFamily="18" charset="0"/>
                <a:ea typeface="Abhaya Libre"/>
                <a:cs typeface="Abhaya Libre"/>
                <a:sym typeface="Abhaya Libre"/>
              </a:rPr>
              <a:t>Waste</a:t>
            </a:r>
            <a:endParaRPr dirty="0">
              <a:latin typeface="Georgia" panose="02040502050405020303" pitchFamily="18" charset="0"/>
            </a:endParaRPr>
          </a:p>
        </p:txBody>
      </p:sp>
      <p:sp>
        <p:nvSpPr>
          <p:cNvPr id="183" name="Google Shape;183;p5"/>
          <p:cNvSpPr txBox="1"/>
          <p:nvPr/>
        </p:nvSpPr>
        <p:spPr>
          <a:xfrm>
            <a:off x="8336714" y="4702588"/>
            <a:ext cx="6839376"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ro-RO" sz="3238" dirty="0">
                <a:latin typeface="Georgia" panose="02040502050405020303" pitchFamily="18" charset="0"/>
                <a:cs typeface="Abhaya Libre"/>
                <a:sym typeface="Abhaya Libre"/>
              </a:rPr>
              <a:t>Sustenabilitate și afaceri</a:t>
            </a:r>
            <a:endParaRPr dirty="0">
              <a:latin typeface="Georgia" panose="02040502050405020303" pitchFamily="18" charset="0"/>
            </a:endParaRPr>
          </a:p>
        </p:txBody>
      </p:sp>
      <p:sp>
        <p:nvSpPr>
          <p:cNvPr id="184" name="Google Shape;184;p5"/>
          <p:cNvSpPr txBox="1"/>
          <p:nvPr/>
        </p:nvSpPr>
        <p:spPr>
          <a:xfrm>
            <a:off x="8336714" y="6581940"/>
            <a:ext cx="4684800"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ro-RO" sz="3238" dirty="0">
                <a:latin typeface="Georgia" panose="02040502050405020303" pitchFamily="18" charset="0"/>
                <a:ea typeface="Abhaya Libre"/>
                <a:cs typeface="Abhaya Libre"/>
                <a:sym typeface="Abhaya Libre"/>
              </a:rPr>
              <a:t>Referințe</a:t>
            </a:r>
            <a:endParaRPr dirty="0">
              <a:latin typeface="Georgia" panose="02040502050405020303" pitchFamily="18" charset="0"/>
            </a:endParaRPr>
          </a:p>
        </p:txBody>
      </p:sp>
      <p:sp>
        <p:nvSpPr>
          <p:cNvPr id="185" name="Google Shape;185;p5"/>
          <p:cNvSpPr txBox="1"/>
          <p:nvPr/>
        </p:nvSpPr>
        <p:spPr>
          <a:xfrm>
            <a:off x="8336714" y="3824190"/>
            <a:ext cx="8280738"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ro-RO" sz="3238" dirty="0">
                <a:latin typeface="Georgia" panose="02040502050405020303" pitchFamily="18" charset="0"/>
                <a:ea typeface="Abhaya Libre"/>
                <a:cs typeface="Abhaya Libre"/>
                <a:sym typeface="Abhaya Libre"/>
              </a:rPr>
              <a:t>Statistici referitoare la deșeuri și plastic</a:t>
            </a:r>
            <a:endParaRPr dirty="0">
              <a:latin typeface="Georgia" panose="02040502050405020303" pitchFamily="18" charset="0"/>
            </a:endParaRPr>
          </a:p>
        </p:txBody>
      </p:sp>
      <p:sp>
        <p:nvSpPr>
          <p:cNvPr id="186" name="Google Shape;186;p5"/>
          <p:cNvSpPr txBox="1"/>
          <p:nvPr/>
        </p:nvSpPr>
        <p:spPr>
          <a:xfrm>
            <a:off x="8336728" y="5754350"/>
            <a:ext cx="8081979"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ro-RO" sz="3238" dirty="0">
                <a:latin typeface="Georgia" panose="02040502050405020303" pitchFamily="18" charset="0"/>
                <a:ea typeface="Abhaya Libre"/>
                <a:cs typeface="Abhaya Libre"/>
                <a:sym typeface="Abhaya Libre"/>
              </a:rPr>
              <a:t>Exemple de companii </a:t>
            </a:r>
            <a:r>
              <a:rPr lang="ro-RO" sz="3238" dirty="0" err="1">
                <a:latin typeface="Georgia" panose="02040502050405020303" pitchFamily="18" charset="0"/>
                <a:ea typeface="Abhaya Libre"/>
                <a:cs typeface="Abhaya Libre"/>
                <a:sym typeface="Abhaya Libre"/>
              </a:rPr>
              <a:t>eco-friendly</a:t>
            </a:r>
            <a:endParaRPr dirty="0">
              <a:latin typeface="Georgia" panose="02040502050405020303" pitchFamily="18" charset="0"/>
            </a:endParaRPr>
          </a:p>
        </p:txBody>
      </p:sp>
      <p:pic>
        <p:nvPicPr>
          <p:cNvPr id="187" name="Google Shape;187;p5"/>
          <p:cNvPicPr preferRelativeResize="0"/>
          <p:nvPr/>
        </p:nvPicPr>
        <p:blipFill rotWithShape="1">
          <a:blip r:embed="rId3">
            <a:alphaModFix/>
          </a:blip>
          <a:srcRect/>
          <a:stretch/>
        </p:blipFill>
        <p:spPr>
          <a:xfrm rot="-8947194">
            <a:off x="6660949" y="7876457"/>
            <a:ext cx="5364129" cy="5364129"/>
          </a:xfrm>
          <a:prstGeom prst="rect">
            <a:avLst/>
          </a:prstGeom>
          <a:noFill/>
          <a:ln>
            <a:noFill/>
          </a:ln>
        </p:spPr>
      </p:pic>
      <p:pic>
        <p:nvPicPr>
          <p:cNvPr id="188" name="Google Shape;188;p5"/>
          <p:cNvPicPr preferRelativeResize="0"/>
          <p:nvPr/>
        </p:nvPicPr>
        <p:blipFill rotWithShape="1">
          <a:blip r:embed="rId4">
            <a:alphaModFix/>
          </a:blip>
          <a:srcRect/>
          <a:stretch/>
        </p:blipFill>
        <p:spPr>
          <a:xfrm rot="-9632120">
            <a:off x="-2174154" y="-1705919"/>
            <a:ext cx="5721823" cy="5669807"/>
          </a:xfrm>
          <a:prstGeom prst="rect">
            <a:avLst/>
          </a:prstGeom>
          <a:noFill/>
          <a:ln>
            <a:noFill/>
          </a:ln>
        </p:spPr>
      </p:pic>
      <p:pic>
        <p:nvPicPr>
          <p:cNvPr id="189" name="Google Shape;189;p5"/>
          <p:cNvPicPr preferRelativeResize="0"/>
          <p:nvPr/>
        </p:nvPicPr>
        <p:blipFill rotWithShape="1">
          <a:blip r:embed="rId5">
            <a:alphaModFix/>
          </a:blip>
          <a:srcRect/>
          <a:stretch/>
        </p:blipFill>
        <p:spPr>
          <a:xfrm rot="6603835">
            <a:off x="5295880" y="-10406627"/>
            <a:ext cx="11622266" cy="12388074"/>
          </a:xfrm>
          <a:prstGeom prst="rect">
            <a:avLst/>
          </a:prstGeom>
          <a:noFill/>
          <a:ln>
            <a:noFill/>
          </a:ln>
        </p:spPr>
      </p:pic>
      <p:pic>
        <p:nvPicPr>
          <p:cNvPr id="190" name="Google Shape;190;p5"/>
          <p:cNvPicPr preferRelativeResize="0"/>
          <p:nvPr/>
        </p:nvPicPr>
        <p:blipFill rotWithShape="1">
          <a:blip r:embed="rId6">
            <a:alphaModFix/>
          </a:blip>
          <a:srcRect/>
          <a:stretch/>
        </p:blipFill>
        <p:spPr>
          <a:xfrm rot="10800000">
            <a:off x="15414085" y="8264626"/>
            <a:ext cx="3334026" cy="3588482"/>
          </a:xfrm>
          <a:prstGeom prst="rect">
            <a:avLst/>
          </a:prstGeom>
          <a:noFill/>
          <a:ln>
            <a:noFill/>
          </a:ln>
        </p:spPr>
      </p:pic>
      <p:pic>
        <p:nvPicPr>
          <p:cNvPr id="191" name="Google Shape;191;p5"/>
          <p:cNvPicPr preferRelativeResize="0"/>
          <p:nvPr/>
        </p:nvPicPr>
        <p:blipFill rotWithShape="1">
          <a:blip r:embed="rId7">
            <a:alphaModFix/>
          </a:blip>
          <a:srcRect/>
          <a:stretch/>
        </p:blipFill>
        <p:spPr>
          <a:xfrm rot="10800000">
            <a:off x="2161922" y="-772267"/>
            <a:ext cx="2556197" cy="2751289"/>
          </a:xfrm>
          <a:prstGeom prst="rect">
            <a:avLst/>
          </a:prstGeom>
          <a:noFill/>
          <a:ln>
            <a:noFill/>
          </a:ln>
        </p:spPr>
      </p:pic>
      <p:pic>
        <p:nvPicPr>
          <p:cNvPr id="192" name="Google Shape;192;p5"/>
          <p:cNvPicPr preferRelativeResize="0"/>
          <p:nvPr/>
        </p:nvPicPr>
        <p:blipFill rotWithShape="1">
          <a:blip r:embed="rId8">
            <a:alphaModFix/>
          </a:blip>
          <a:srcRect/>
          <a:stretch/>
        </p:blipFill>
        <p:spPr>
          <a:xfrm rot="9614497">
            <a:off x="17447384" y="6091404"/>
            <a:ext cx="4352147" cy="4346443"/>
          </a:xfrm>
          <a:prstGeom prst="rect">
            <a:avLst/>
          </a:prstGeom>
          <a:noFill/>
          <a:ln>
            <a:noFill/>
          </a:ln>
        </p:spPr>
      </p:pic>
      <p:pic>
        <p:nvPicPr>
          <p:cNvPr id="193" name="Google Shape;193;p5"/>
          <p:cNvPicPr preferRelativeResize="0"/>
          <p:nvPr/>
        </p:nvPicPr>
        <p:blipFill rotWithShape="1">
          <a:blip r:embed="rId9">
            <a:alphaModFix/>
          </a:blip>
          <a:srcRect/>
          <a:stretch/>
        </p:blipFill>
        <p:spPr>
          <a:xfrm rot="3420380">
            <a:off x="5570971" y="-4349323"/>
            <a:ext cx="5810576" cy="5802961"/>
          </a:xfrm>
          <a:prstGeom prst="rect">
            <a:avLst/>
          </a:prstGeom>
          <a:noFill/>
          <a:ln>
            <a:noFill/>
          </a:ln>
        </p:spPr>
      </p:pic>
      <p:sp>
        <p:nvSpPr>
          <p:cNvPr id="195" name="Google Shape;195;p5"/>
          <p:cNvSpPr txBox="1"/>
          <p:nvPr/>
        </p:nvSpPr>
        <p:spPr>
          <a:xfrm>
            <a:off x="7008829" y="2855939"/>
            <a:ext cx="1079688" cy="869918"/>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Georgia" panose="02040502050405020303" pitchFamily="18" charset="0"/>
                <a:ea typeface="Abhaya Libre"/>
                <a:cs typeface="Abhaya Libre"/>
                <a:sym typeface="Abhaya Libre"/>
              </a:rPr>
              <a:t>01</a:t>
            </a:r>
            <a:endParaRPr>
              <a:latin typeface="Georgia" panose="02040502050405020303" pitchFamily="18" charset="0"/>
            </a:endParaRPr>
          </a:p>
        </p:txBody>
      </p:sp>
      <p:sp>
        <p:nvSpPr>
          <p:cNvPr id="196" name="Google Shape;196;p5"/>
          <p:cNvSpPr txBox="1"/>
          <p:nvPr/>
        </p:nvSpPr>
        <p:spPr>
          <a:xfrm>
            <a:off x="7008829" y="3642267"/>
            <a:ext cx="1079688" cy="869918"/>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Georgia" panose="02040502050405020303" pitchFamily="18" charset="0"/>
                <a:ea typeface="Abhaya Libre"/>
                <a:cs typeface="Abhaya Libre"/>
                <a:sym typeface="Abhaya Libre"/>
              </a:rPr>
              <a:t>02</a:t>
            </a:r>
            <a:endParaRPr>
              <a:latin typeface="Georgia" panose="02040502050405020303" pitchFamily="18" charset="0"/>
            </a:endParaRPr>
          </a:p>
        </p:txBody>
      </p:sp>
      <p:sp>
        <p:nvSpPr>
          <p:cNvPr id="197" name="Google Shape;197;p5"/>
          <p:cNvSpPr txBox="1"/>
          <p:nvPr/>
        </p:nvSpPr>
        <p:spPr>
          <a:xfrm>
            <a:off x="7008829" y="4612735"/>
            <a:ext cx="1079688" cy="869918"/>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Georgia" panose="02040502050405020303" pitchFamily="18" charset="0"/>
                <a:ea typeface="Abhaya Libre"/>
                <a:cs typeface="Abhaya Libre"/>
                <a:sym typeface="Abhaya Libre"/>
              </a:rPr>
              <a:t>03</a:t>
            </a:r>
            <a:endParaRPr>
              <a:latin typeface="Georgia" panose="02040502050405020303" pitchFamily="18" charset="0"/>
            </a:endParaRPr>
          </a:p>
        </p:txBody>
      </p:sp>
      <p:sp>
        <p:nvSpPr>
          <p:cNvPr id="198" name="Google Shape;198;p5"/>
          <p:cNvSpPr txBox="1"/>
          <p:nvPr/>
        </p:nvSpPr>
        <p:spPr>
          <a:xfrm>
            <a:off x="7008829" y="5586475"/>
            <a:ext cx="1079688" cy="869918"/>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Georgia" panose="02040502050405020303" pitchFamily="18" charset="0"/>
                <a:ea typeface="Abhaya Libre"/>
                <a:cs typeface="Abhaya Libre"/>
                <a:sym typeface="Abhaya Libre"/>
              </a:rPr>
              <a:t>04</a:t>
            </a:r>
            <a:endParaRPr>
              <a:latin typeface="Georgia" panose="02040502050405020303" pitchFamily="18" charset="0"/>
            </a:endParaRPr>
          </a:p>
        </p:txBody>
      </p:sp>
      <p:sp>
        <p:nvSpPr>
          <p:cNvPr id="199" name="Google Shape;199;p5"/>
          <p:cNvSpPr txBox="1"/>
          <p:nvPr/>
        </p:nvSpPr>
        <p:spPr>
          <a:xfrm>
            <a:off x="7008829" y="6430809"/>
            <a:ext cx="1079688" cy="869918"/>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Georgia" panose="02040502050405020303" pitchFamily="18" charset="0"/>
                <a:ea typeface="Abhaya Libre"/>
                <a:cs typeface="Abhaya Libre"/>
                <a:sym typeface="Abhaya Libre"/>
              </a:rPr>
              <a:t>05</a:t>
            </a:r>
            <a:endParaRPr>
              <a:latin typeface="Georgia" panose="02040502050405020303" pitchFamily="18" charset="0"/>
            </a:endParaRPr>
          </a:p>
        </p:txBody>
      </p:sp>
      <p:pic>
        <p:nvPicPr>
          <p:cNvPr id="200" name="Google Shape;200;p5"/>
          <p:cNvPicPr preferRelativeResize="0"/>
          <p:nvPr/>
        </p:nvPicPr>
        <p:blipFill rotWithShape="1">
          <a:blip r:embed="rId10">
            <a:alphaModFix/>
          </a:blip>
          <a:srcRect/>
          <a:stretch/>
        </p:blipFill>
        <p:spPr>
          <a:xfrm>
            <a:off x="16418708" y="0"/>
            <a:ext cx="1869292" cy="1869292"/>
          </a:xfrm>
          <a:prstGeom prst="rect">
            <a:avLst/>
          </a:prstGeom>
          <a:noFill/>
          <a:ln>
            <a:noFill/>
          </a:ln>
        </p:spPr>
      </p:pic>
      <p:pic>
        <p:nvPicPr>
          <p:cNvPr id="201" name="Google Shape;201;p5"/>
          <p:cNvPicPr preferRelativeResize="0"/>
          <p:nvPr/>
        </p:nvPicPr>
        <p:blipFill rotWithShape="1">
          <a:blip r:embed="rId11">
            <a:alphaModFix/>
          </a:blip>
          <a:srcRect/>
          <a:stretch/>
        </p:blipFill>
        <p:spPr>
          <a:xfrm>
            <a:off x="7870030" y="9245916"/>
            <a:ext cx="3710720" cy="779251"/>
          </a:xfrm>
          <a:prstGeom prst="rect">
            <a:avLst/>
          </a:prstGeom>
          <a:noFill/>
          <a:ln>
            <a:noFill/>
          </a:ln>
        </p:spPr>
      </p:pic>
      <p:sp>
        <p:nvSpPr>
          <p:cNvPr id="2" name="TextBox 15">
            <a:extLst>
              <a:ext uri="{FF2B5EF4-FFF2-40B4-BE49-F238E27FC236}">
                <a16:creationId xmlns:a16="http://schemas.microsoft.com/office/drawing/2014/main" id="{050C1B68-D30F-D12D-4CA4-A1D07A21AFA1}"/>
              </a:ext>
            </a:extLst>
          </p:cNvPr>
          <p:cNvSpPr txBox="1"/>
          <p:nvPr/>
        </p:nvSpPr>
        <p:spPr>
          <a:xfrm>
            <a:off x="2161922" y="4991693"/>
            <a:ext cx="8280738" cy="692497"/>
          </a:xfrm>
          <a:prstGeom prst="rect">
            <a:avLst/>
          </a:prstGeom>
        </p:spPr>
        <p:txBody>
          <a:bodyPr lIns="0" tIns="0" rIns="0" bIns="0" rtlCol="0" anchor="t">
            <a:spAutoFit/>
          </a:bodyPr>
          <a:lstStyle/>
          <a:p>
            <a:pPr>
              <a:lnSpc>
                <a:spcPts val="5449"/>
              </a:lnSpc>
            </a:pPr>
            <a:r>
              <a:rPr lang="ro-RO" sz="4800" b="1" dirty="0">
                <a:solidFill>
                  <a:srgbClr val="000000"/>
                </a:solidFill>
                <a:latin typeface="Georgia" panose="02040502050405020303" pitchFamily="18" charset="0"/>
              </a:rPr>
              <a:t>Cuprins</a:t>
            </a:r>
            <a:endParaRPr lang="en-US" sz="4800" b="1" dirty="0">
              <a:solidFill>
                <a:srgbClr val="000000"/>
              </a:solidFill>
              <a:latin typeface="Georgia" panose="020405020504050203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9" name="Google Shape;209;p6"/>
          <p:cNvPicPr preferRelativeResize="0"/>
          <p:nvPr/>
        </p:nvPicPr>
        <p:blipFill rotWithShape="1">
          <a:blip r:embed="rId3">
            <a:alphaModFix/>
          </a:blip>
          <a:srcRect/>
          <a:stretch/>
        </p:blipFill>
        <p:spPr>
          <a:xfrm rot="1836636">
            <a:off x="0" y="-2006961"/>
            <a:ext cx="3334026" cy="3588482"/>
          </a:xfrm>
          <a:prstGeom prst="rect">
            <a:avLst/>
          </a:prstGeom>
          <a:noFill/>
          <a:ln>
            <a:noFill/>
          </a:ln>
        </p:spPr>
      </p:pic>
      <p:sp>
        <p:nvSpPr>
          <p:cNvPr id="206" name="Google Shape;206;p6"/>
          <p:cNvSpPr txBox="1"/>
          <p:nvPr/>
        </p:nvSpPr>
        <p:spPr>
          <a:xfrm>
            <a:off x="943100" y="1021125"/>
            <a:ext cx="8280600"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5400" b="1" dirty="0">
                <a:latin typeface="Georgia" panose="02040502050405020303" pitchFamily="18" charset="0"/>
                <a:ea typeface="Abhaya Libre"/>
                <a:cs typeface="Abhaya Libre"/>
                <a:sym typeface="Abhaya Libre"/>
              </a:rPr>
              <a:t>Zero </a:t>
            </a:r>
            <a:r>
              <a:rPr lang="ro-RO" sz="5400" b="1" dirty="0">
                <a:latin typeface="Georgia" panose="02040502050405020303" pitchFamily="18" charset="0"/>
                <a:ea typeface="Abhaya Libre"/>
                <a:cs typeface="Abhaya Libre"/>
                <a:sym typeface="Abhaya Libre"/>
              </a:rPr>
              <a:t>W</a:t>
            </a:r>
            <a:r>
              <a:rPr lang="en-US" sz="5400" b="1" dirty="0" err="1">
                <a:latin typeface="Georgia" panose="02040502050405020303" pitchFamily="18" charset="0"/>
                <a:ea typeface="Abhaya Libre"/>
                <a:cs typeface="Abhaya Libre"/>
                <a:sym typeface="Abhaya Libre"/>
              </a:rPr>
              <a:t>aste</a:t>
            </a:r>
            <a:endParaRPr sz="5400" b="1" dirty="0">
              <a:latin typeface="Georgia" panose="02040502050405020303" pitchFamily="18" charset="0"/>
            </a:endParaRPr>
          </a:p>
        </p:txBody>
      </p:sp>
      <p:sp>
        <p:nvSpPr>
          <p:cNvPr id="207" name="Google Shape;207;p6"/>
          <p:cNvSpPr txBox="1"/>
          <p:nvPr/>
        </p:nvSpPr>
        <p:spPr>
          <a:xfrm>
            <a:off x="949732" y="2746239"/>
            <a:ext cx="10291905" cy="545072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În ultimii ani, termenul „zero </a:t>
            </a:r>
            <a:r>
              <a:rPr lang="ro-RO" sz="2300" dirty="0" err="1">
                <a:latin typeface="Georgia" panose="02040502050405020303" pitchFamily="18" charset="0"/>
                <a:ea typeface="Abhaya Libre"/>
                <a:cs typeface="Abhaya Libre"/>
                <a:sym typeface="Abhaya Libre"/>
              </a:rPr>
              <a:t>waste</a:t>
            </a:r>
            <a:r>
              <a:rPr lang="ro-RO" sz="2300" dirty="0">
                <a:latin typeface="Georgia" panose="02040502050405020303" pitchFamily="18" charset="0"/>
                <a:ea typeface="Abhaya Libre"/>
                <a:cs typeface="Abhaya Libre"/>
                <a:sym typeface="Abhaya Libre"/>
              </a:rPr>
              <a:t>” a devenit popular în Bulgaria și nu numai. Nu reprezintă doar o tendință, ci un concept filosofic și o mișcare globală la care aderă tot mai multe persoane, întreprinderi mici și mari și corporații. </a:t>
            </a: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În Bulgaria, spre exemplu, mișcarea a debutat în 2018, atunci când un grup de activiști inovatori din diferite domenii a pus bazele </a:t>
            </a:r>
            <a:r>
              <a:rPr lang="ro-RO" sz="2300" dirty="0">
                <a:latin typeface="Georgia" panose="02040502050405020303" pitchFamily="18" charset="0"/>
                <a:ea typeface="Abhaya Libre"/>
                <a:cs typeface="Abhaya Libre"/>
                <a:sym typeface="Abhaya Libre"/>
                <a:hlinkClick r:id="rId4"/>
              </a:rPr>
              <a:t>Asociației Zero </a:t>
            </a:r>
            <a:r>
              <a:rPr lang="ro-RO" sz="2300" dirty="0" err="1">
                <a:latin typeface="Georgia" panose="02040502050405020303" pitchFamily="18" charset="0"/>
                <a:ea typeface="Abhaya Libre"/>
                <a:cs typeface="Abhaya Libre"/>
                <a:sym typeface="Abhaya Libre"/>
                <a:hlinkClick r:id="rId4"/>
              </a:rPr>
              <a:t>Waste</a:t>
            </a:r>
            <a:r>
              <a:rPr lang="ro-RO" sz="2300" dirty="0">
                <a:latin typeface="Georgia" panose="02040502050405020303" pitchFamily="18" charset="0"/>
                <a:ea typeface="Abhaya Libre"/>
                <a:cs typeface="Abhaya Libre"/>
                <a:sym typeface="Abhaya Libre"/>
                <a:hlinkClick r:id="rId4"/>
              </a:rPr>
              <a:t> Bulgaria</a:t>
            </a:r>
            <a:r>
              <a:rPr lang="ro-RO" sz="2300" dirty="0">
                <a:latin typeface="Georgia" panose="02040502050405020303" pitchFamily="18" charset="0"/>
                <a:ea typeface="Abhaya Libre"/>
                <a:cs typeface="Abhaya Libre"/>
                <a:sym typeface="Abhaya Libre"/>
              </a:rPr>
              <a:t>, demersul acestora fiind determinat de cantitatea însemnată de deșeuri produsă zilnic. Înființarea asociației a avut loc pe 22 aprilie, o zi cu semnificație simbolică – Ziua Internațională a Pământului. </a:t>
            </a: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Atunci când discutăm despre o mentalitate verde, nu putem să nu ne referim și la mișcarea zero </a:t>
            </a:r>
            <a:r>
              <a:rPr lang="ro-RO" sz="2300" dirty="0" err="1">
                <a:latin typeface="Georgia" panose="02040502050405020303" pitchFamily="18" charset="0"/>
                <a:ea typeface="Abhaya Libre"/>
                <a:cs typeface="Abhaya Libre"/>
                <a:sym typeface="Abhaya Libre"/>
              </a:rPr>
              <a:t>waste</a:t>
            </a:r>
            <a:r>
              <a:rPr lang="ro-RO" sz="2300" dirty="0">
                <a:latin typeface="Georgia" panose="02040502050405020303" pitchFamily="18" charset="0"/>
                <a:ea typeface="Abhaya Libre"/>
                <a:cs typeface="Abhaya Libre"/>
                <a:sym typeface="Abhaya Libre"/>
              </a:rPr>
              <a:t>, dat fiind faptul că aceasta urmărește protejarea naturii și consumul responsabil. </a:t>
            </a:r>
            <a:endParaRPr sz="2300" dirty="0">
              <a:latin typeface="Georgia" panose="02040502050405020303" pitchFamily="18" charset="0"/>
              <a:ea typeface="Abhaya Libre"/>
              <a:cs typeface="Abhaya Libre"/>
              <a:sym typeface="Abhaya Libre"/>
            </a:endParaRPr>
          </a:p>
        </p:txBody>
      </p:sp>
      <p:pic>
        <p:nvPicPr>
          <p:cNvPr id="208" name="Google Shape;208;p6"/>
          <p:cNvPicPr preferRelativeResize="0"/>
          <p:nvPr/>
        </p:nvPicPr>
        <p:blipFill rotWithShape="1">
          <a:blip r:embed="rId5">
            <a:alphaModFix/>
          </a:blip>
          <a:srcRect/>
          <a:stretch/>
        </p:blipFill>
        <p:spPr>
          <a:xfrm rot="-4196164">
            <a:off x="-4782433" y="7411957"/>
            <a:ext cx="11622266" cy="12388074"/>
          </a:xfrm>
          <a:prstGeom prst="rect">
            <a:avLst/>
          </a:prstGeom>
          <a:noFill/>
          <a:ln>
            <a:noFill/>
          </a:ln>
        </p:spPr>
      </p:pic>
      <p:sp>
        <p:nvSpPr>
          <p:cNvPr id="210" name="Google Shape;210;p6"/>
          <p:cNvSpPr txBox="1"/>
          <p:nvPr/>
        </p:nvSpPr>
        <p:spPr>
          <a:xfrm>
            <a:off x="5083400" y="1180221"/>
            <a:ext cx="8280600" cy="5170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o-RO" sz="2400" b="1" dirty="0">
                <a:latin typeface="Georgia" panose="02040502050405020303" pitchFamily="18" charset="0"/>
                <a:ea typeface="Abhaya Libre"/>
                <a:cs typeface="Abhaya Libre"/>
                <a:sym typeface="Abhaya Libre"/>
              </a:rPr>
              <a:t>(tr. zero deșeuri)</a:t>
            </a:r>
            <a:endParaRPr sz="2400" b="1" dirty="0">
              <a:latin typeface="Georgia" panose="02040502050405020303" pitchFamily="18" charset="0"/>
            </a:endParaRPr>
          </a:p>
        </p:txBody>
      </p:sp>
      <p:pic>
        <p:nvPicPr>
          <p:cNvPr id="211" name="Google Shape;211;p6"/>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212" name="Google Shape;212;p6"/>
          <p:cNvPicPr preferRelativeResize="0"/>
          <p:nvPr/>
        </p:nvPicPr>
        <p:blipFill rotWithShape="1">
          <a:blip r:embed="rId7">
            <a:alphaModFix/>
          </a:blip>
          <a:srcRect/>
          <a:stretch/>
        </p:blipFill>
        <p:spPr>
          <a:xfrm>
            <a:off x="7870030" y="9245916"/>
            <a:ext cx="3710720" cy="779251"/>
          </a:xfrm>
          <a:prstGeom prst="rect">
            <a:avLst/>
          </a:prstGeom>
          <a:noFill/>
          <a:ln>
            <a:noFill/>
          </a:ln>
        </p:spPr>
      </p:pic>
      <p:pic>
        <p:nvPicPr>
          <p:cNvPr id="213" name="Google Shape;213;p6"/>
          <p:cNvPicPr preferRelativeResize="0"/>
          <p:nvPr/>
        </p:nvPicPr>
        <p:blipFill>
          <a:blip r:embed="rId8">
            <a:alphaModFix/>
          </a:blip>
          <a:stretch>
            <a:fillRect/>
          </a:stretch>
        </p:blipFill>
        <p:spPr>
          <a:xfrm>
            <a:off x="11733150" y="3428992"/>
            <a:ext cx="6067425" cy="4057650"/>
          </a:xfrm>
          <a:prstGeom prst="rect">
            <a:avLst/>
          </a:prstGeom>
          <a:noFill/>
          <a:ln>
            <a:noFill/>
          </a:ln>
        </p:spPr>
      </p:pic>
      <p:sp>
        <p:nvSpPr>
          <p:cNvPr id="214" name="Google Shape;214;p6"/>
          <p:cNvSpPr/>
          <p:nvPr/>
        </p:nvSpPr>
        <p:spPr>
          <a:xfrm>
            <a:off x="11405475" y="2609875"/>
            <a:ext cx="6668722" cy="5695912"/>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10;p6">
            <a:extLst>
              <a:ext uri="{FF2B5EF4-FFF2-40B4-BE49-F238E27FC236}">
                <a16:creationId xmlns:a16="http://schemas.microsoft.com/office/drawing/2014/main" id="{6AA3799C-9397-691C-8ACA-E9BE63A0F653}"/>
              </a:ext>
            </a:extLst>
          </p:cNvPr>
          <p:cNvSpPr txBox="1"/>
          <p:nvPr/>
        </p:nvSpPr>
        <p:spPr>
          <a:xfrm>
            <a:off x="943100" y="1530256"/>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o-RO" sz="3900" dirty="0">
                <a:latin typeface="Georgia" panose="02040502050405020303" pitchFamily="18" charset="0"/>
                <a:ea typeface="Abhaya Libre"/>
                <a:cs typeface="Abhaya Libre"/>
                <a:sym typeface="Abhaya Libre"/>
              </a:rPr>
              <a:t>Ce este și de ce contează?</a:t>
            </a:r>
            <a:endParaRPr sz="3900" dirty="0">
              <a:latin typeface="Georgia" panose="020405020504050203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c08aab1bd7_0_26"/>
          <p:cNvSpPr txBox="1"/>
          <p:nvPr/>
        </p:nvSpPr>
        <p:spPr>
          <a:xfrm>
            <a:off x="1667013" y="1064697"/>
            <a:ext cx="12276423" cy="7063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Ce înseamnă, de fapt, zero </a:t>
            </a:r>
            <a:r>
              <a:rPr lang="ro-RO" sz="5400" b="1" dirty="0" err="1">
                <a:latin typeface="Georgia" panose="02040502050405020303" pitchFamily="18" charset="0"/>
                <a:ea typeface="Abhaya Libre"/>
                <a:cs typeface="Abhaya Libre"/>
                <a:sym typeface="Abhaya Libre"/>
              </a:rPr>
              <a:t>waste</a:t>
            </a:r>
            <a:r>
              <a:rPr lang="ro-RO" sz="5400" b="1" dirty="0">
                <a:latin typeface="Georgia" panose="02040502050405020303" pitchFamily="18" charset="0"/>
                <a:ea typeface="Abhaya Libre"/>
                <a:cs typeface="Abhaya Libre"/>
                <a:sym typeface="Abhaya Libre"/>
              </a:rPr>
              <a:t>?</a:t>
            </a:r>
            <a:endParaRPr sz="5400" b="1" dirty="0">
              <a:latin typeface="Georgia" panose="02040502050405020303" pitchFamily="18" charset="0"/>
            </a:endParaRPr>
          </a:p>
        </p:txBody>
      </p:sp>
      <p:sp>
        <p:nvSpPr>
          <p:cNvPr id="220" name="Google Shape;220;g1c08aab1bd7_0_26"/>
          <p:cNvSpPr txBox="1"/>
          <p:nvPr/>
        </p:nvSpPr>
        <p:spPr>
          <a:xfrm>
            <a:off x="1667013" y="2770481"/>
            <a:ext cx="6928800" cy="396416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Definiția pe care </a:t>
            </a:r>
            <a:r>
              <a:rPr lang="ro-RO" sz="2300" dirty="0">
                <a:latin typeface="Georgia" panose="02040502050405020303" pitchFamily="18" charset="0"/>
                <a:ea typeface="Abhaya Libre"/>
                <a:cs typeface="Abhaya Libre"/>
                <a:sym typeface="Abhaya Libre"/>
                <a:hlinkClick r:id="rId3"/>
              </a:rPr>
              <a:t>Alianța Internațională Zero </a:t>
            </a:r>
            <a:r>
              <a:rPr lang="ro-RO" sz="2300" dirty="0" err="1">
                <a:latin typeface="Georgia" panose="02040502050405020303" pitchFamily="18" charset="0"/>
                <a:ea typeface="Abhaya Libre"/>
                <a:cs typeface="Abhaya Libre"/>
                <a:sym typeface="Abhaya Libre"/>
                <a:hlinkClick r:id="rId3"/>
              </a:rPr>
              <a:t>Waste</a:t>
            </a:r>
            <a:r>
              <a:rPr lang="ro-RO" sz="2300" dirty="0">
                <a:latin typeface="Georgia" panose="02040502050405020303" pitchFamily="18" charset="0"/>
                <a:ea typeface="Abhaya Libre"/>
                <a:cs typeface="Abhaya Libre"/>
                <a:sym typeface="Abhaya Libre"/>
              </a:rPr>
              <a:t> (ZWIA) o dă pentru acest concept este următoarea:</a:t>
            </a:r>
            <a:endParaRPr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en-US" sz="2300" dirty="0">
                <a:latin typeface="Georgia" panose="02040502050405020303" pitchFamily="18" charset="0"/>
                <a:ea typeface="Abhaya Libre"/>
                <a:cs typeface="Abhaya Libre"/>
                <a:sym typeface="Abhaya Libre"/>
              </a:rPr>
              <a:t>“</a:t>
            </a:r>
            <a:r>
              <a:rPr lang="en-US" sz="2300" b="1" dirty="0">
                <a:latin typeface="Georgia" panose="02040502050405020303" pitchFamily="18" charset="0"/>
                <a:ea typeface="Abhaya Libre"/>
                <a:cs typeface="Abhaya Libre"/>
                <a:sym typeface="Abhaya Libre"/>
              </a:rPr>
              <a:t>Zero waste</a:t>
            </a:r>
            <a:r>
              <a:rPr lang="en-US" sz="2300" dirty="0">
                <a:latin typeface="Georgia" panose="02040502050405020303" pitchFamily="18" charset="0"/>
                <a:ea typeface="Abhaya Libre"/>
                <a:cs typeface="Abhaya Libre"/>
                <a:sym typeface="Abhaya Libre"/>
              </a:rPr>
              <a:t>: </a:t>
            </a:r>
            <a:r>
              <a:rPr lang="ro-RO" sz="2300" dirty="0">
                <a:latin typeface="Georgia" panose="02040502050405020303" pitchFamily="18" charset="0"/>
                <a:ea typeface="Abhaya Libre"/>
                <a:cs typeface="Abhaya Libre"/>
                <a:sym typeface="Abhaya Libre"/>
              </a:rPr>
              <a:t>Conservarea tuturor resurselor prin intermediul producției, consumului, reutilizării și recuperării responsabile a produselor, ambalajelor și materialelor, fără ardere și fără deversări în sol, apă sau aer, care să amenințe mediul sau sănătatea umană”. </a:t>
            </a:r>
            <a:endParaRPr sz="2300" dirty="0">
              <a:latin typeface="Georgia" panose="02040502050405020303" pitchFamily="18" charset="0"/>
              <a:ea typeface="Abhaya Libre"/>
              <a:cs typeface="Abhaya Libre"/>
              <a:sym typeface="Abhaya Libre"/>
            </a:endParaRPr>
          </a:p>
        </p:txBody>
      </p:sp>
      <p:pic>
        <p:nvPicPr>
          <p:cNvPr id="221" name="Google Shape;221;g1c08aab1bd7_0_26"/>
          <p:cNvPicPr preferRelativeResize="0"/>
          <p:nvPr/>
        </p:nvPicPr>
        <p:blipFill rotWithShape="1">
          <a:blip r:embed="rId4">
            <a:alphaModFix/>
          </a:blip>
          <a:srcRect/>
          <a:stretch/>
        </p:blipFill>
        <p:spPr>
          <a:xfrm rot="-4196164">
            <a:off x="-6459783" y="7449207"/>
            <a:ext cx="11622267" cy="12388075"/>
          </a:xfrm>
          <a:prstGeom prst="rect">
            <a:avLst/>
          </a:prstGeom>
          <a:noFill/>
          <a:ln>
            <a:noFill/>
          </a:ln>
        </p:spPr>
      </p:pic>
      <p:pic>
        <p:nvPicPr>
          <p:cNvPr id="222" name="Google Shape;222;g1c08aab1bd7_0_26"/>
          <p:cNvPicPr preferRelativeResize="0"/>
          <p:nvPr/>
        </p:nvPicPr>
        <p:blipFill rotWithShape="1">
          <a:blip r:embed="rId5">
            <a:alphaModFix/>
          </a:blip>
          <a:srcRect/>
          <a:stretch/>
        </p:blipFill>
        <p:spPr>
          <a:xfrm rot="1836636">
            <a:off x="0" y="-2006961"/>
            <a:ext cx="3334026" cy="3588482"/>
          </a:xfrm>
          <a:prstGeom prst="rect">
            <a:avLst/>
          </a:prstGeom>
          <a:noFill/>
          <a:ln>
            <a:noFill/>
          </a:ln>
        </p:spPr>
      </p:pic>
      <p:sp>
        <p:nvSpPr>
          <p:cNvPr id="223" name="Google Shape;223;g1c08aab1bd7_0_26"/>
          <p:cNvSpPr txBox="1"/>
          <p:nvPr/>
        </p:nvSpPr>
        <p:spPr>
          <a:xfrm>
            <a:off x="1667013" y="1661296"/>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o-RO" sz="3900" dirty="0">
                <a:latin typeface="Georgia" panose="02040502050405020303" pitchFamily="18" charset="0"/>
                <a:ea typeface="Abhaya Libre"/>
                <a:cs typeface="Abhaya Libre"/>
                <a:sym typeface="Abhaya Libre"/>
              </a:rPr>
              <a:t>Definiții și principii</a:t>
            </a:r>
            <a:endParaRPr dirty="0">
              <a:latin typeface="Georgia" panose="02040502050405020303" pitchFamily="18" charset="0"/>
            </a:endParaRPr>
          </a:p>
        </p:txBody>
      </p:sp>
      <p:pic>
        <p:nvPicPr>
          <p:cNvPr id="224" name="Google Shape;224;g1c08aab1bd7_0_26"/>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25" name="Google Shape;225;g1c08aab1bd7_0_26"/>
          <p:cNvPicPr preferRelativeResize="0"/>
          <p:nvPr/>
        </p:nvPicPr>
        <p:blipFill rotWithShape="1">
          <a:blip r:embed="rId7">
            <a:alphaModFix/>
          </a:blip>
          <a:srcRect/>
          <a:stretch/>
        </p:blipFill>
        <p:spPr>
          <a:xfrm>
            <a:off x="13560120" y="764547"/>
            <a:ext cx="2858579" cy="600300"/>
          </a:xfrm>
          <a:prstGeom prst="rect">
            <a:avLst/>
          </a:prstGeom>
          <a:noFill/>
          <a:ln>
            <a:noFill/>
          </a:ln>
        </p:spPr>
      </p:pic>
      <p:sp>
        <p:nvSpPr>
          <p:cNvPr id="226" name="Google Shape;226;g1c08aab1bd7_0_26"/>
          <p:cNvSpPr txBox="1"/>
          <p:nvPr/>
        </p:nvSpPr>
        <p:spPr>
          <a:xfrm>
            <a:off x="9449375" y="2943225"/>
            <a:ext cx="7903500" cy="5687711"/>
          </a:xfrm>
          <a:prstGeom prst="rect">
            <a:avLst/>
          </a:prstGeom>
          <a:noFill/>
          <a:ln>
            <a:noFill/>
          </a:ln>
        </p:spPr>
        <p:txBody>
          <a:bodyPr spcFirstLastPara="1" wrap="square" lIns="0" tIns="0" rIns="0" bIns="0" anchor="t" anchorCtr="0">
            <a:spAutoFit/>
          </a:bodyPr>
          <a:lstStyle/>
          <a:p>
            <a:pPr marL="0" lvl="0" indent="0" algn="just" rtl="0">
              <a:lnSpc>
                <a:spcPct val="139958"/>
              </a:lnSpc>
              <a:spcBef>
                <a:spcPts val="0"/>
              </a:spcBef>
              <a:spcAft>
                <a:spcPts val="0"/>
              </a:spcAft>
              <a:buNone/>
            </a:pPr>
            <a:r>
              <a:rPr lang="ro-RO" sz="2300" dirty="0">
                <a:solidFill>
                  <a:schemeClr val="dk1"/>
                </a:solidFill>
                <a:latin typeface="Georgia" panose="02040502050405020303" pitchFamily="18" charset="0"/>
                <a:ea typeface="Abhaya Libre"/>
                <a:cs typeface="Abhaya Libre"/>
                <a:sym typeface="Abhaya Libre"/>
              </a:rPr>
              <a:t>În esență, conceptul de zero </a:t>
            </a:r>
            <a:r>
              <a:rPr lang="ro-RO" sz="2300" dirty="0" err="1">
                <a:solidFill>
                  <a:schemeClr val="dk1"/>
                </a:solidFill>
                <a:latin typeface="Georgia" panose="02040502050405020303" pitchFamily="18" charset="0"/>
                <a:ea typeface="Abhaya Libre"/>
                <a:cs typeface="Abhaya Libre"/>
                <a:sym typeface="Abhaya Libre"/>
              </a:rPr>
              <a:t>waste</a:t>
            </a:r>
            <a:r>
              <a:rPr lang="ro-RO" sz="2300" dirty="0">
                <a:solidFill>
                  <a:schemeClr val="dk1"/>
                </a:solidFill>
                <a:latin typeface="Georgia" panose="02040502050405020303" pitchFamily="18" charset="0"/>
                <a:ea typeface="Abhaya Libre"/>
                <a:cs typeface="Abhaya Libre"/>
                <a:sym typeface="Abhaya Libre"/>
              </a:rPr>
              <a:t> vizează combaterea perspectivelor de tip „</a:t>
            </a:r>
            <a:r>
              <a:rPr lang="ro-RO" sz="2300" dirty="0" err="1">
                <a:solidFill>
                  <a:schemeClr val="dk1"/>
                </a:solidFill>
                <a:latin typeface="Georgia" panose="02040502050405020303" pitchFamily="18" charset="0"/>
                <a:ea typeface="Abhaya Libre"/>
                <a:cs typeface="Abhaya Libre"/>
                <a:sym typeface="Abhaya Libre"/>
              </a:rPr>
              <a:t>take</a:t>
            </a:r>
            <a:r>
              <a:rPr lang="ro-RO" sz="2300" dirty="0">
                <a:solidFill>
                  <a:schemeClr val="dk1"/>
                </a:solidFill>
                <a:latin typeface="Georgia" panose="02040502050405020303" pitchFamily="18" charset="0"/>
                <a:ea typeface="Abhaya Libre"/>
                <a:cs typeface="Abhaya Libre"/>
                <a:sym typeface="Abhaya Libre"/>
              </a:rPr>
              <a:t>, </a:t>
            </a:r>
            <a:r>
              <a:rPr lang="ro-RO" sz="2300" dirty="0" err="1">
                <a:solidFill>
                  <a:schemeClr val="dk1"/>
                </a:solidFill>
                <a:latin typeface="Georgia" panose="02040502050405020303" pitchFamily="18" charset="0"/>
                <a:ea typeface="Abhaya Libre"/>
                <a:cs typeface="Abhaya Libre"/>
                <a:sym typeface="Abhaya Libre"/>
              </a:rPr>
              <a:t>make</a:t>
            </a:r>
            <a:r>
              <a:rPr lang="ro-RO" sz="2300" dirty="0">
                <a:solidFill>
                  <a:schemeClr val="dk1"/>
                </a:solidFill>
                <a:latin typeface="Georgia" panose="02040502050405020303" pitchFamily="18" charset="0"/>
                <a:ea typeface="Abhaya Libre"/>
                <a:cs typeface="Abhaya Libre"/>
                <a:sym typeface="Abhaya Libre"/>
              </a:rPr>
              <a:t> </a:t>
            </a:r>
            <a:r>
              <a:rPr lang="ro-RO" sz="2300" dirty="0" err="1">
                <a:solidFill>
                  <a:schemeClr val="dk1"/>
                </a:solidFill>
                <a:latin typeface="Georgia" panose="02040502050405020303" pitchFamily="18" charset="0"/>
                <a:ea typeface="Abhaya Libre"/>
                <a:cs typeface="Abhaya Libre"/>
                <a:sym typeface="Abhaya Libre"/>
              </a:rPr>
              <a:t>and</a:t>
            </a:r>
            <a:r>
              <a:rPr lang="ro-RO" sz="2300" dirty="0">
                <a:solidFill>
                  <a:schemeClr val="dk1"/>
                </a:solidFill>
                <a:latin typeface="Georgia" panose="02040502050405020303" pitchFamily="18" charset="0"/>
                <a:ea typeface="Abhaya Libre"/>
                <a:cs typeface="Abhaya Libre"/>
                <a:sym typeface="Abhaya Libre"/>
              </a:rPr>
              <a:t> </a:t>
            </a:r>
            <a:r>
              <a:rPr lang="ro-RO" sz="2300" dirty="0" err="1">
                <a:solidFill>
                  <a:schemeClr val="dk1"/>
                </a:solidFill>
                <a:latin typeface="Georgia" panose="02040502050405020303" pitchFamily="18" charset="0"/>
                <a:ea typeface="Abhaya Libre"/>
                <a:cs typeface="Abhaya Libre"/>
                <a:sym typeface="Abhaya Libre"/>
              </a:rPr>
              <a:t>waste</a:t>
            </a:r>
            <a:r>
              <a:rPr lang="ro-RO" sz="2300" dirty="0">
                <a:solidFill>
                  <a:schemeClr val="dk1"/>
                </a:solidFill>
                <a:latin typeface="Georgia" panose="02040502050405020303" pitchFamily="18" charset="0"/>
                <a:ea typeface="Abhaya Libre"/>
                <a:cs typeface="Abhaya Libre"/>
                <a:sym typeface="Abhaya Libre"/>
              </a:rPr>
              <a:t>” (tr. „a lua, a produce și a risipi”) în ceea ce privește producția și consumul, încurajând o abordare circulară a modului în care folosim resursele. La cel mai simplu nivel, obiectivul final este de a determina economiile să nu mai populeze gropile de gunoi, incineratoarele și oceanele cu deșeuri. </a:t>
            </a:r>
            <a:endParaRPr sz="2300" dirty="0">
              <a:solidFill>
                <a:schemeClr val="dk1"/>
              </a:solidFill>
              <a:latin typeface="Georgia" panose="02040502050405020303" pitchFamily="18" charset="0"/>
              <a:ea typeface="Abhaya Libre"/>
              <a:cs typeface="Abhaya Libre"/>
              <a:sym typeface="Abhaya Libre"/>
            </a:endParaRPr>
          </a:p>
          <a:p>
            <a:pPr marL="0" lvl="0" indent="0" algn="just" rtl="0">
              <a:lnSpc>
                <a:spcPct val="139958"/>
              </a:lnSpc>
              <a:spcBef>
                <a:spcPts val="0"/>
              </a:spcBef>
              <a:spcAft>
                <a:spcPts val="0"/>
              </a:spcAft>
              <a:buClr>
                <a:schemeClr val="dk1"/>
              </a:buClr>
              <a:buFont typeface="Arial"/>
              <a:buNone/>
            </a:pPr>
            <a:endParaRPr sz="2400" dirty="0">
              <a:solidFill>
                <a:schemeClr val="dk1"/>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pic>
        <p:nvPicPr>
          <p:cNvPr id="227" name="Google Shape;227;g1c08aab1bd7_0_26"/>
          <p:cNvPicPr preferRelativeResize="0"/>
          <p:nvPr/>
        </p:nvPicPr>
        <p:blipFill>
          <a:blip r:embed="rId8">
            <a:alphaModFix/>
          </a:blip>
          <a:stretch>
            <a:fillRect/>
          </a:stretch>
        </p:blipFill>
        <p:spPr>
          <a:xfrm>
            <a:off x="2930786" y="6232653"/>
            <a:ext cx="12762935" cy="4786101"/>
          </a:xfrm>
          <a:prstGeom prst="rect">
            <a:avLst/>
          </a:prstGeom>
          <a:noFill/>
          <a:ln>
            <a:noFill/>
          </a:ln>
        </p:spPr>
      </p:pic>
      <p:sp>
        <p:nvSpPr>
          <p:cNvPr id="3" name="CasetăText 2">
            <a:extLst>
              <a:ext uri="{FF2B5EF4-FFF2-40B4-BE49-F238E27FC236}">
                <a16:creationId xmlns:a16="http://schemas.microsoft.com/office/drawing/2014/main" id="{F10DFAD3-5A03-2F79-0A9F-FECC9E8E86F3}"/>
              </a:ext>
            </a:extLst>
          </p:cNvPr>
          <p:cNvSpPr txBox="1"/>
          <p:nvPr/>
        </p:nvSpPr>
        <p:spPr>
          <a:xfrm>
            <a:off x="1612623" y="7003598"/>
            <a:ext cx="15740252" cy="446276"/>
          </a:xfrm>
          <a:prstGeom prst="rect">
            <a:avLst/>
          </a:prstGeom>
          <a:noFill/>
        </p:spPr>
        <p:txBody>
          <a:bodyPr wrap="square">
            <a:spAutoFit/>
          </a:bodyPr>
          <a:lstStyle/>
          <a:p>
            <a:r>
              <a:rPr lang="ro-RO" sz="2300" dirty="0">
                <a:latin typeface="Georgia" panose="02040502050405020303" pitchFamily="18" charset="0"/>
              </a:rPr>
              <a:t>Principiile asociate noțiunii de zero </a:t>
            </a:r>
            <a:r>
              <a:rPr lang="ro-RO" sz="2300" dirty="0" err="1">
                <a:latin typeface="Georgia" panose="02040502050405020303" pitchFamily="18" charset="0"/>
              </a:rPr>
              <a:t>waste</a:t>
            </a:r>
            <a:r>
              <a:rPr lang="ro-RO" sz="2300" dirty="0">
                <a:latin typeface="Georgia" panose="02040502050405020303" pitchFamily="18" charset="0"/>
              </a:rPr>
              <a:t> pornesc de la 3 obligații principale care vizează diferite segmente ale societății: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31"/>
        <p:cNvGrpSpPr/>
        <p:nvPr/>
      </p:nvGrpSpPr>
      <p:grpSpPr>
        <a:xfrm>
          <a:off x="0" y="0"/>
          <a:ext cx="0" cy="0"/>
          <a:chOff x="0" y="0"/>
          <a:chExt cx="0" cy="0"/>
        </a:xfrm>
      </p:grpSpPr>
      <p:pic>
        <p:nvPicPr>
          <p:cNvPr id="232" name="Google Shape;232;p11"/>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233" name="Google Shape;233;p11"/>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34" name="Google Shape;234;p11"/>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235" name="Google Shape;235;p11"/>
          <p:cNvPicPr preferRelativeResize="0"/>
          <p:nvPr/>
        </p:nvPicPr>
        <p:blipFill rotWithShape="1">
          <a:blip r:embed="rId6">
            <a:alphaModFix/>
          </a:blip>
          <a:srcRect/>
          <a:stretch/>
        </p:blipFill>
        <p:spPr>
          <a:xfrm>
            <a:off x="7870030" y="9245916"/>
            <a:ext cx="3710720" cy="779251"/>
          </a:xfrm>
          <a:prstGeom prst="rect">
            <a:avLst/>
          </a:prstGeom>
          <a:noFill/>
          <a:ln>
            <a:noFill/>
          </a:ln>
        </p:spPr>
      </p:pic>
      <p:pic>
        <p:nvPicPr>
          <p:cNvPr id="236" name="Google Shape;236;p11"/>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37" name="Google Shape;237;p11"/>
          <p:cNvSpPr txBox="1"/>
          <p:nvPr/>
        </p:nvSpPr>
        <p:spPr>
          <a:xfrm>
            <a:off x="4315867" y="934777"/>
            <a:ext cx="10819046"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Cei 5 R ai reducerii deșeurilor</a:t>
            </a:r>
            <a:endParaRPr sz="5400" b="1" dirty="0">
              <a:latin typeface="Georgia" panose="02040502050405020303" pitchFamily="18" charset="0"/>
            </a:endParaRPr>
          </a:p>
        </p:txBody>
      </p:sp>
      <p:pic>
        <p:nvPicPr>
          <p:cNvPr id="238" name="Google Shape;238;p11"/>
          <p:cNvPicPr preferRelativeResize="0"/>
          <p:nvPr/>
        </p:nvPicPr>
        <p:blipFill>
          <a:blip r:embed="rId8">
            <a:alphaModFix/>
          </a:blip>
          <a:stretch>
            <a:fillRect/>
          </a:stretch>
        </p:blipFill>
        <p:spPr>
          <a:xfrm>
            <a:off x="1661925" y="1865088"/>
            <a:ext cx="4876800" cy="7315200"/>
          </a:xfrm>
          <a:prstGeom prst="rect">
            <a:avLst/>
          </a:prstGeom>
          <a:noFill/>
          <a:ln>
            <a:noFill/>
          </a:ln>
        </p:spPr>
      </p:pic>
      <p:grpSp>
        <p:nvGrpSpPr>
          <p:cNvPr id="239" name="Google Shape;239;p11"/>
          <p:cNvGrpSpPr/>
          <p:nvPr/>
        </p:nvGrpSpPr>
        <p:grpSpPr>
          <a:xfrm>
            <a:off x="7192058" y="1777471"/>
            <a:ext cx="10323870" cy="7140284"/>
            <a:chOff x="-1679119" y="-53794"/>
            <a:chExt cx="12491100" cy="9520381"/>
          </a:xfrm>
        </p:grpSpPr>
        <p:sp>
          <p:nvSpPr>
            <p:cNvPr id="240" name="Google Shape;240;p11"/>
            <p:cNvSpPr txBox="1"/>
            <p:nvPr/>
          </p:nvSpPr>
          <p:spPr>
            <a:xfrm>
              <a:off x="2692375" y="7424316"/>
              <a:ext cx="8059200" cy="198208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De asemenea, contribuim la crearea unui mediu sustenabil, prin conservarea resurselor naturale limitate și pentru generațiile viitoare.</a:t>
              </a:r>
              <a:endParaRPr sz="2300" dirty="0">
                <a:latin typeface="Georgia" panose="02040502050405020303" pitchFamily="18" charset="0"/>
              </a:endParaRPr>
            </a:p>
          </p:txBody>
        </p:sp>
        <p:sp>
          <p:nvSpPr>
            <p:cNvPr id="241" name="Google Shape;241;p11"/>
            <p:cNvSpPr txBox="1"/>
            <p:nvPr/>
          </p:nvSpPr>
          <p:spPr>
            <a:xfrm>
              <a:off x="-1679119" y="-53794"/>
              <a:ext cx="12491100" cy="896245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Probabil că am auzit cu toții îndemnul „Redu, reutilizează, reciclează”. Dar mai puțini au auzit și de ceilalți doi R. </a:t>
              </a:r>
            </a:p>
            <a:p>
              <a:pPr marL="0" marR="0" lvl="0" indent="0" algn="just" rtl="0">
                <a:lnSpc>
                  <a:spcPct val="139958"/>
                </a:lnSpc>
                <a:spcBef>
                  <a:spcPts val="0"/>
                </a:spcBef>
                <a:spcAft>
                  <a:spcPts val="0"/>
                </a:spcAft>
                <a:buNone/>
              </a:pPr>
              <a:endParaRPr lang="ro-RO"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Cei cinci R (Refuză, Redu, Refolosește, Reciclează, </a:t>
              </a:r>
              <a:r>
                <a:rPr lang="ro-RO" sz="2300" dirty="0" err="1">
                  <a:latin typeface="Georgia" panose="02040502050405020303" pitchFamily="18" charset="0"/>
                  <a:ea typeface="Abhaya Libre"/>
                  <a:cs typeface="Abhaya Libre"/>
                  <a:sym typeface="Abhaya Libre"/>
                </a:rPr>
                <a:t>Rot</a:t>
              </a:r>
              <a:r>
                <a:rPr lang="ro-RO" sz="2300" dirty="0">
                  <a:latin typeface="Georgia" panose="02040502050405020303" pitchFamily="18" charset="0"/>
                  <a:ea typeface="Abhaya Libre"/>
                  <a:cs typeface="Abhaya Libre"/>
                  <a:sym typeface="Abhaya Libre"/>
                </a:rPr>
                <a:t> – Compostează) sunt principii fundamentale pentru reducerea deșeurilor pe care le producem și urmează o ordine specifică. </a:t>
              </a:r>
            </a:p>
            <a:p>
              <a:pPr marL="0" marR="0" lvl="0" indent="0" algn="just" rtl="0">
                <a:lnSpc>
                  <a:spcPct val="139958"/>
                </a:lnSpc>
                <a:spcBef>
                  <a:spcPts val="0"/>
                </a:spcBef>
                <a:spcAft>
                  <a:spcPts val="0"/>
                </a:spcAft>
                <a:buNone/>
              </a:pPr>
              <a:endParaRPr lang="ro-RO"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De ce sunt importanți cei 5 R în managementul deșeurilor?</a:t>
              </a:r>
            </a:p>
            <a:p>
              <a:pPr marL="0" marR="0" lvl="0" indent="0" algn="just" rtl="0">
                <a:lnSpc>
                  <a:spcPct val="139958"/>
                </a:lnSpc>
                <a:spcBef>
                  <a:spcPts val="0"/>
                </a:spcBef>
                <a:spcAft>
                  <a:spcPts val="0"/>
                </a:spcAft>
                <a:buNone/>
              </a:pPr>
              <a:r>
                <a:rPr lang="ro-RO" sz="2300" dirty="0">
                  <a:latin typeface="Georgia" panose="02040502050405020303" pitchFamily="18" charset="0"/>
                  <a:ea typeface="Abhaya Libre"/>
                  <a:cs typeface="Abhaya Libre"/>
                  <a:sym typeface="Abhaya Libre"/>
                </a:rPr>
                <a:t>După cum am menționat, prin reutilizarea și reciclarea lucrurilor, putem reduce presiunea pe care o punem asupra țărilor mai sărace, care suferă de pe urma comportamentelor noastre de consum iresponsabil. </a:t>
              </a:r>
              <a:endParaRPr sz="23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Georgia" panose="02040502050405020303" pitchFamily="18" charset="0"/>
                <a:ea typeface="Abhaya Libre"/>
                <a:cs typeface="Abhaya Libre"/>
                <a:sym typeface="Abhaya Libre"/>
              </a:endParaRPr>
            </a:p>
          </p:txBody>
        </p:sp>
        <p:pic>
          <p:nvPicPr>
            <p:cNvPr id="242" name="Google Shape;242;p11"/>
            <p:cNvPicPr preferRelativeResize="0"/>
            <p:nvPr/>
          </p:nvPicPr>
          <p:blipFill rotWithShape="1">
            <a:blip r:embed="rId9">
              <a:alphaModFix/>
            </a:blip>
            <a:srcRect/>
            <a:stretch/>
          </p:blipFill>
          <p:spPr>
            <a:xfrm>
              <a:off x="-347877" y="7156400"/>
              <a:ext cx="2301524" cy="2310187"/>
            </a:xfrm>
            <a:prstGeom prst="rect">
              <a:avLst/>
            </a:prstGeom>
            <a:noFill/>
            <a:ln>
              <a:noFill/>
            </a:ln>
          </p:spPr>
        </p:pic>
        <p:pic>
          <p:nvPicPr>
            <p:cNvPr id="243" name="Google Shape;243;p11"/>
            <p:cNvPicPr preferRelativeResize="0"/>
            <p:nvPr/>
          </p:nvPicPr>
          <p:blipFill rotWithShape="1">
            <a:blip r:embed="rId10">
              <a:alphaModFix/>
            </a:blip>
            <a:srcRect/>
            <a:stretch/>
          </p:blipFill>
          <p:spPr>
            <a:xfrm>
              <a:off x="8492973" y="3264968"/>
              <a:ext cx="1982910" cy="18714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E4FC9B1-99DA-8605-245E-BD13A73335ED}"/>
              </a:ext>
            </a:extLst>
          </p:cNvPr>
          <p:cNvPicPr>
            <a:picLocks noChangeAspect="1"/>
          </p:cNvPicPr>
          <p:nvPr/>
        </p:nvPicPr>
        <p:blipFill>
          <a:blip r:embed="rId3">
            <a:duotone>
              <a:schemeClr val="accent5">
                <a:shade val="45000"/>
                <a:satMod val="135000"/>
              </a:schemeClr>
              <a:prstClr val="white"/>
            </a:duotone>
          </a:blip>
          <a:stretch>
            <a:fillRect/>
          </a:stretch>
        </p:blipFill>
        <p:spPr>
          <a:xfrm>
            <a:off x="11961609" y="5651968"/>
            <a:ext cx="6076933" cy="3382826"/>
          </a:xfrm>
          <a:prstGeom prst="rect">
            <a:avLst/>
          </a:prstGeom>
        </p:spPr>
      </p:pic>
      <p:pic>
        <p:nvPicPr>
          <p:cNvPr id="248" name="Google Shape;248;g1c08aab1bd7_0_2"/>
          <p:cNvPicPr preferRelativeResize="0"/>
          <p:nvPr/>
        </p:nvPicPr>
        <p:blipFill rotWithShape="1">
          <a:blip r:embed="rId4">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7">
            <a:alphaModFix/>
          </a:blip>
          <a:srcRect/>
          <a:stretch/>
        </p:blipFill>
        <p:spPr>
          <a:xfrm>
            <a:off x="4200605" y="9151841"/>
            <a:ext cx="3710719" cy="779251"/>
          </a:xfrm>
          <a:prstGeom prst="rect">
            <a:avLst/>
          </a:prstGeom>
          <a:noFill/>
          <a:ln>
            <a:noFill/>
          </a:ln>
        </p:spPr>
      </p:pic>
      <p:sp>
        <p:nvSpPr>
          <p:cNvPr id="252" name="Google Shape;252;g1c08aab1bd7_0_2"/>
          <p:cNvSpPr txBox="1"/>
          <p:nvPr/>
        </p:nvSpPr>
        <p:spPr>
          <a:xfrm>
            <a:off x="2934059" y="996903"/>
            <a:ext cx="12419882" cy="706347"/>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ro-RO" sz="5400" b="1" dirty="0">
                <a:latin typeface="Georgia" panose="02040502050405020303" pitchFamily="18" charset="0"/>
                <a:ea typeface="Abhaya Libre"/>
                <a:cs typeface="Abhaya Libre"/>
                <a:sym typeface="Abhaya Libre"/>
              </a:rPr>
              <a:t>Istoricul conceptului „zero </a:t>
            </a:r>
            <a:r>
              <a:rPr lang="ro-RO" sz="5400" b="1" dirty="0" err="1">
                <a:latin typeface="Georgia" panose="02040502050405020303" pitchFamily="18" charset="0"/>
                <a:ea typeface="Abhaya Libre"/>
                <a:cs typeface="Abhaya Libre"/>
                <a:sym typeface="Abhaya Libre"/>
              </a:rPr>
              <a:t>waste</a:t>
            </a:r>
            <a:r>
              <a:rPr lang="ro-RO" sz="5400" b="1" dirty="0">
                <a:latin typeface="Georgia" panose="02040502050405020303" pitchFamily="18" charset="0"/>
                <a:ea typeface="Abhaya Libre"/>
                <a:cs typeface="Abhaya Libre"/>
                <a:sym typeface="Abhaya Libre"/>
              </a:rPr>
              <a:t>”</a:t>
            </a:r>
            <a:endParaRPr sz="5400" b="1" dirty="0">
              <a:latin typeface="Georgia" panose="02040502050405020303" pitchFamily="18" charset="0"/>
            </a:endParaRPr>
          </a:p>
        </p:txBody>
      </p:sp>
      <p:pic>
        <p:nvPicPr>
          <p:cNvPr id="253" name="Google Shape;253;g1c08aab1bd7_0_2"/>
          <p:cNvPicPr preferRelativeResize="0"/>
          <p:nvPr/>
        </p:nvPicPr>
        <p:blipFill rotWithShape="1">
          <a:blip r:embed="rId8">
            <a:alphaModFix/>
          </a:blip>
          <a:srcRect/>
          <a:stretch/>
        </p:blipFill>
        <p:spPr>
          <a:xfrm rot="9614497">
            <a:off x="17215841" y="8047725"/>
            <a:ext cx="4352147" cy="4346443"/>
          </a:xfrm>
          <a:prstGeom prst="rect">
            <a:avLst/>
          </a:prstGeom>
          <a:noFill/>
          <a:ln>
            <a:noFill/>
          </a:ln>
        </p:spPr>
      </p:pic>
      <p:grpSp>
        <p:nvGrpSpPr>
          <p:cNvPr id="254" name="Google Shape;254;g1c08aab1bd7_0_2"/>
          <p:cNvGrpSpPr/>
          <p:nvPr/>
        </p:nvGrpSpPr>
        <p:grpSpPr>
          <a:xfrm>
            <a:off x="1667013" y="2693707"/>
            <a:ext cx="9519399" cy="5224439"/>
            <a:chOff x="2948300" y="615317"/>
            <a:chExt cx="9733019" cy="6965920"/>
          </a:xfrm>
        </p:grpSpPr>
        <p:sp>
          <p:nvSpPr>
            <p:cNvPr id="255" name="Google Shape;255;g1c08aab1bd7_0_2"/>
            <p:cNvSpPr txBox="1"/>
            <p:nvPr/>
          </p:nvSpPr>
          <p:spPr>
            <a:xfrm>
              <a:off x="3044417" y="615317"/>
              <a:ext cx="9636902" cy="275767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rPr>
                <a:t>Termenul de „zero </a:t>
              </a:r>
              <a:r>
                <a:rPr lang="ro-RO" sz="2400" dirty="0" err="1">
                  <a:latin typeface="Georgia" panose="02040502050405020303" pitchFamily="18" charset="0"/>
                </a:rPr>
                <a:t>waste</a:t>
              </a:r>
              <a:r>
                <a:rPr lang="ro-RO" sz="2400" dirty="0">
                  <a:latin typeface="Georgia" panose="02040502050405020303" pitchFamily="18" charset="0"/>
                </a:rPr>
                <a:t>” nu este nou. De fapt, orice civilizație, trib ori așezare antică sau premodernă ar recunoaște imediat acest concept și chiar s-ar întreba când anume practicile noastre bazate pe risipă au devenit norma. </a:t>
              </a:r>
              <a:endParaRPr sz="2400" dirty="0">
                <a:latin typeface="Georgia" panose="02040502050405020303" pitchFamily="18" charset="0"/>
              </a:endParaRPr>
            </a:p>
          </p:txBody>
        </p:sp>
        <p:sp>
          <p:nvSpPr>
            <p:cNvPr id="256" name="Google Shape;256;g1c08aab1bd7_0_2"/>
            <p:cNvSpPr txBox="1"/>
            <p:nvPr/>
          </p:nvSpPr>
          <p:spPr>
            <a:xfrm>
              <a:off x="2948300" y="4134139"/>
              <a:ext cx="9733019"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o-RO" sz="2400" dirty="0">
                  <a:latin typeface="Georgia" panose="02040502050405020303" pitchFamily="18" charset="0"/>
                  <a:ea typeface="Abhaya Libre"/>
                  <a:cs typeface="Abhaya Libre"/>
                  <a:sym typeface="Abhaya Libre"/>
                </a:rPr>
                <a:t>Povestea mișcării începe, cu adevărat, în anii ‘80 și a luat amploare în ultimii 40 de ani, transformându-se în curentul pe care îl cunoaștem astăzi. O resursă utilă care explică în detaliu cronologia conceptului este lucrarea lui Paul </a:t>
              </a:r>
              <a:r>
                <a:rPr lang="ro-RO" sz="2400" dirty="0" err="1">
                  <a:latin typeface="Georgia" panose="02040502050405020303" pitchFamily="18" charset="0"/>
                  <a:ea typeface="Abhaya Libre"/>
                  <a:cs typeface="Abhaya Libre"/>
                  <a:sym typeface="Abhaya Libre"/>
                </a:rPr>
                <a:t>Connett</a:t>
              </a:r>
              <a:r>
                <a:rPr lang="ro-RO" sz="2400" dirty="0">
                  <a:latin typeface="Georgia" panose="02040502050405020303" pitchFamily="18" charset="0"/>
                  <a:ea typeface="Abhaya Libre"/>
                  <a:cs typeface="Abhaya Libre"/>
                  <a:sym typeface="Abhaya Libre"/>
                </a:rPr>
                <a:t>, „</a:t>
              </a:r>
              <a:r>
                <a:rPr lang="ro-RO" sz="2400" dirty="0">
                  <a:latin typeface="Georgia" panose="02040502050405020303" pitchFamily="18" charset="0"/>
                  <a:ea typeface="Abhaya Libre"/>
                  <a:cs typeface="Abhaya Libre"/>
                  <a:sym typeface="Abhaya Libre"/>
                  <a:hlinkClick r:id="rId9"/>
                </a:rPr>
                <a:t>The Zero </a:t>
              </a:r>
              <a:r>
                <a:rPr lang="ro-RO" sz="2400" dirty="0" err="1">
                  <a:latin typeface="Georgia" panose="02040502050405020303" pitchFamily="18" charset="0"/>
                  <a:ea typeface="Abhaya Libre"/>
                  <a:cs typeface="Abhaya Libre"/>
                  <a:sym typeface="Abhaya Libre"/>
                  <a:hlinkClick r:id="rId9"/>
                </a:rPr>
                <a:t>Waste</a:t>
              </a:r>
              <a:r>
                <a:rPr lang="ro-RO" sz="2400" dirty="0">
                  <a:latin typeface="Georgia" panose="02040502050405020303" pitchFamily="18" charset="0"/>
                  <a:ea typeface="Abhaya Libre"/>
                  <a:cs typeface="Abhaya Libre"/>
                  <a:sym typeface="Abhaya Libre"/>
                  <a:hlinkClick r:id="rId9"/>
                </a:rPr>
                <a:t> </a:t>
              </a:r>
              <a:r>
                <a:rPr lang="ro-RO" sz="2400" dirty="0" err="1">
                  <a:latin typeface="Georgia" panose="02040502050405020303" pitchFamily="18" charset="0"/>
                  <a:ea typeface="Abhaya Libre"/>
                  <a:cs typeface="Abhaya Libre"/>
                  <a:sym typeface="Abhaya Libre"/>
                  <a:hlinkClick r:id="rId9"/>
                </a:rPr>
                <a:t>Solution</a:t>
              </a:r>
              <a:r>
                <a:rPr lang="ro-RO" sz="2400" dirty="0">
                  <a:latin typeface="Georgia" panose="02040502050405020303" pitchFamily="18" charset="0"/>
                  <a:ea typeface="Abhaya Libre"/>
                  <a:cs typeface="Abhaya Libre"/>
                  <a:sym typeface="Abhaya Libre"/>
                  <a:hlinkClick r:id="rId9"/>
                </a:rPr>
                <a:t>: </a:t>
              </a:r>
              <a:r>
                <a:rPr lang="ro-RO" sz="2400" dirty="0" err="1">
                  <a:latin typeface="Georgia" panose="02040502050405020303" pitchFamily="18" charset="0"/>
                  <a:ea typeface="Abhaya Libre"/>
                  <a:cs typeface="Abhaya Libre"/>
                  <a:sym typeface="Abhaya Libre"/>
                  <a:hlinkClick r:id="rId9"/>
                </a:rPr>
                <a:t>Untrashing</a:t>
              </a:r>
              <a:r>
                <a:rPr lang="ro-RO" sz="2400" dirty="0">
                  <a:latin typeface="Georgia" panose="02040502050405020303" pitchFamily="18" charset="0"/>
                  <a:ea typeface="Abhaya Libre"/>
                  <a:cs typeface="Abhaya Libre"/>
                  <a:sym typeface="Abhaya Libre"/>
                  <a:hlinkClick r:id="rId9"/>
                </a:rPr>
                <a:t> </a:t>
              </a:r>
              <a:r>
                <a:rPr lang="ro-RO" sz="2400" dirty="0" err="1">
                  <a:latin typeface="Georgia" panose="02040502050405020303" pitchFamily="18" charset="0"/>
                  <a:ea typeface="Abhaya Libre"/>
                  <a:cs typeface="Abhaya Libre"/>
                  <a:sym typeface="Abhaya Libre"/>
                  <a:hlinkClick r:id="rId9"/>
                </a:rPr>
                <a:t>the</a:t>
              </a:r>
              <a:r>
                <a:rPr lang="ro-RO" sz="2400" dirty="0">
                  <a:latin typeface="Georgia" panose="02040502050405020303" pitchFamily="18" charset="0"/>
                  <a:ea typeface="Abhaya Libre"/>
                  <a:cs typeface="Abhaya Libre"/>
                  <a:sym typeface="Abhaya Libre"/>
                  <a:hlinkClick r:id="rId9"/>
                </a:rPr>
                <a:t> Planet </a:t>
              </a:r>
              <a:r>
                <a:rPr lang="ro-RO" sz="2400" dirty="0" err="1">
                  <a:latin typeface="Georgia" panose="02040502050405020303" pitchFamily="18" charset="0"/>
                  <a:ea typeface="Abhaya Libre"/>
                  <a:cs typeface="Abhaya Libre"/>
                  <a:sym typeface="Abhaya Libre"/>
                  <a:hlinkClick r:id="rId9"/>
                </a:rPr>
                <a:t>One</a:t>
              </a:r>
              <a:r>
                <a:rPr lang="ro-RO" sz="2400" dirty="0">
                  <a:latin typeface="Georgia" panose="02040502050405020303" pitchFamily="18" charset="0"/>
                  <a:ea typeface="Abhaya Libre"/>
                  <a:cs typeface="Abhaya Libre"/>
                  <a:sym typeface="Abhaya Libre"/>
                  <a:hlinkClick r:id="rId9"/>
                </a:rPr>
                <a:t> </a:t>
              </a:r>
              <a:r>
                <a:rPr lang="ro-RO" sz="2400" dirty="0" err="1">
                  <a:latin typeface="Georgia" panose="02040502050405020303" pitchFamily="18" charset="0"/>
                  <a:ea typeface="Abhaya Libre"/>
                  <a:cs typeface="Abhaya Libre"/>
                  <a:sym typeface="Abhaya Libre"/>
                  <a:hlinkClick r:id="rId9"/>
                </a:rPr>
                <a:t>Community</a:t>
              </a:r>
              <a:r>
                <a:rPr lang="ro-RO" sz="2400" dirty="0">
                  <a:latin typeface="Georgia" panose="02040502050405020303" pitchFamily="18" charset="0"/>
                  <a:ea typeface="Abhaya Libre"/>
                  <a:cs typeface="Abhaya Libre"/>
                  <a:sym typeface="Abhaya Libre"/>
                  <a:hlinkClick r:id="rId9"/>
                </a:rPr>
                <a:t> at a Time</a:t>
              </a:r>
              <a:r>
                <a:rPr lang="ro-RO" sz="2400" dirty="0">
                  <a:latin typeface="Georgia" panose="02040502050405020303" pitchFamily="18" charset="0"/>
                  <a:ea typeface="Abhaya Libre"/>
                  <a:cs typeface="Abhaya Libre"/>
                  <a:sym typeface="Abhaya Libre"/>
                </a:rPr>
                <a:t>”. </a:t>
              </a:r>
              <a:endParaRPr dirty="0">
                <a:latin typeface="Georgia" panose="02040502050405020303" pitchFamily="18" charset="0"/>
              </a:endParaRPr>
            </a:p>
          </p:txBody>
        </p:sp>
      </p:grpSp>
      <p:pic>
        <p:nvPicPr>
          <p:cNvPr id="260" name="Google Shape;260;g1c08aab1bd7_0_2"/>
          <p:cNvPicPr preferRelativeResize="0"/>
          <p:nvPr/>
        </p:nvPicPr>
        <p:blipFill rotWithShape="1">
          <a:blip r:embed="rId10">
            <a:alphaModFix/>
          </a:blip>
          <a:srcRect/>
          <a:stretch/>
        </p:blipFill>
        <p:spPr>
          <a:xfrm>
            <a:off x="13705794" y="2678305"/>
            <a:ext cx="2315179" cy="208366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4459</Words>
  <Application>Microsoft Office PowerPoint</Application>
  <PresentationFormat>Particularizare</PresentationFormat>
  <Paragraphs>187</Paragraphs>
  <Slides>44</Slides>
  <Notes>44</Notes>
  <HiddenSlides>0</HiddenSlides>
  <MMClips>0</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44</vt:i4>
      </vt:variant>
    </vt:vector>
  </HeadingPairs>
  <TitlesOfParts>
    <vt:vector size="49" baseType="lpstr">
      <vt:lpstr>Calibri</vt:lpstr>
      <vt:lpstr>Abhaya Libre</vt:lpstr>
      <vt:lpstr>Arial</vt:lpstr>
      <vt:lpstr>Georgia</vt:lpstr>
      <vt:lpstr>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Paula Diaconu</cp:lastModifiedBy>
  <cp:revision>10</cp:revision>
  <dcterms:created xsi:type="dcterms:W3CDTF">2006-08-16T00:00:00Z</dcterms:created>
  <dcterms:modified xsi:type="dcterms:W3CDTF">2023-07-25T05:42:48Z</dcterms:modified>
</cp:coreProperties>
</file>