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96" r:id="rId8"/>
    <p:sldId id="297" r:id="rId9"/>
    <p:sldId id="299" r:id="rId10"/>
    <p:sldId id="300" r:id="rId11"/>
    <p:sldId id="301" r:id="rId12"/>
    <p:sldId id="302" r:id="rId13"/>
    <p:sldId id="303" r:id="rId14"/>
    <p:sldId id="304" r:id="rId15"/>
    <p:sldId id="305" r:id="rId16"/>
    <p:sldId id="306" r:id="rId17"/>
    <p:sldId id="307" r:id="rId18"/>
    <p:sldId id="308" r:id="rId19"/>
    <p:sldId id="311" r:id="rId20"/>
    <p:sldId id="310" r:id="rId21"/>
    <p:sldId id="315" r:id="rId22"/>
    <p:sldId id="319" r:id="rId23"/>
    <p:sldId id="320" r:id="rId24"/>
    <p:sldId id="316" r:id="rId25"/>
    <p:sldId id="322" r:id="rId26"/>
    <p:sldId id="323" r:id="rId27"/>
    <p:sldId id="324" r:id="rId28"/>
    <p:sldId id="325" r:id="rId29"/>
    <p:sldId id="326" r:id="rId30"/>
    <p:sldId id="327" r:id="rId31"/>
    <p:sldId id="328" r:id="rId32"/>
    <p:sldId id="329" r:id="rId33"/>
    <p:sldId id="330" r:id="rId34"/>
    <p:sldId id="331" r:id="rId35"/>
    <p:sldId id="336" r:id="rId36"/>
    <p:sldId id="337" r:id="rId37"/>
    <p:sldId id="338" r:id="rId38"/>
    <p:sldId id="339" r:id="rId39"/>
    <p:sldId id="340" r:id="rId40"/>
    <p:sldId id="341" r:id="rId41"/>
    <p:sldId id="271" r:id="rId42"/>
  </p:sldIdLst>
  <p:sldSz cx="18288000" cy="10287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5D0B304-EDE7-4B84-999D-7C77BA37A66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483713D-DE37-4F2D-8B7F-478968AD1553}"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9E952CC-65F0-479E-86F3-0A0EAD33E5BD}"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ADCD169D-C326-44B5-A6C8-1DD027E75713}"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65E5F140-075F-4BAC-8DEA-2A8441C3D482}"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BB5934F-4AA0-4799-A510-C84BAA8E5A20}"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4CCF0FE-7BC0-4CEE-8327-39471BB9E1A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CB15C92-B7FE-4CD0-83B4-CAD426A932D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AB8D35-9CEF-4935-8D9E-53A7369F270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F7F94FF-EADC-4B9D-95C2-4D3C6832A91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AFFCB51-4A9A-41EE-90FD-200A9260F5C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1777174-4B8F-410A-A7F0-55EEB74CF55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 </a:t>
            </a:r>
            <a:endParaRPr lang="en-US" sz="1200" b="0" strike="noStrike" spc="-1">
              <a:solidFill>
                <a:srgbClr val="000000"/>
              </a:solidFill>
              <a:latin typeface="Times New Roman"/>
            </a:endParaRPr>
          </a:p>
        </p:txBody>
      </p:sp>
      <p:sp>
        <p:nvSpPr>
          <p:cNvPr id="6"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 </a:t>
            </a: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6EAB5A2F-9157-4F39-B2BD-E432EBAF76E6}" type="slidenum">
              <a:rPr lang="en-US" sz="1200" b="0" strike="noStrike" spc="-1">
                <a:solidFill>
                  <a:srgbClr val="8B8B8B"/>
                </a:solidFill>
                <a:latin typeface="Calibri"/>
              </a:rPr>
              <a:t>‹#›</a:t>
            </a:fld>
            <a:endParaRPr lang="en-US" sz="1200" b="0" strike="noStrike" spc="-1">
              <a:solidFill>
                <a:srgbClr val="000000"/>
              </a:solidFill>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a:stretch/>
        </p:blipFill>
        <p:spPr>
          <a:xfrm rot="1852800">
            <a:off x="7890480" y="-2171520"/>
            <a:ext cx="5363640" cy="5363640"/>
          </a:xfrm>
          <a:prstGeom prst="rect">
            <a:avLst/>
          </a:prstGeom>
          <a:ln w="0">
            <a:noFill/>
          </a:ln>
        </p:spPr>
      </p:pic>
      <p:pic>
        <p:nvPicPr>
          <p:cNvPr id="42" name="Picture 3"/>
          <p:cNvPicPr/>
          <p:nvPr/>
        </p:nvPicPr>
        <p:blipFill>
          <a:blip r:embed="rId3"/>
          <a:stretch/>
        </p:blipFill>
        <p:spPr>
          <a:xfrm rot="17403600">
            <a:off x="-4479120" y="6861600"/>
            <a:ext cx="11621880" cy="12387600"/>
          </a:xfrm>
          <a:prstGeom prst="rect">
            <a:avLst/>
          </a:prstGeom>
          <a:ln w="0">
            <a:noFill/>
          </a:ln>
        </p:spPr>
      </p:pic>
      <p:pic>
        <p:nvPicPr>
          <p:cNvPr id="43" name="Picture 4"/>
          <p:cNvPicPr/>
          <p:nvPr/>
        </p:nvPicPr>
        <p:blipFill>
          <a:blip r:embed="rId4"/>
          <a:stretch/>
        </p:blipFill>
        <p:spPr>
          <a:xfrm>
            <a:off x="16027560" y="8452080"/>
            <a:ext cx="2556000" cy="2750760"/>
          </a:xfrm>
          <a:prstGeom prst="rect">
            <a:avLst/>
          </a:prstGeom>
          <a:ln w="0">
            <a:noFill/>
          </a:ln>
        </p:spPr>
      </p:pic>
      <p:pic>
        <p:nvPicPr>
          <p:cNvPr id="44" name="Picture 5"/>
          <p:cNvPicPr/>
          <p:nvPr/>
        </p:nvPicPr>
        <p:blipFill>
          <a:blip r:embed="rId5"/>
          <a:stretch/>
        </p:blipFill>
        <p:spPr>
          <a:xfrm rot="20414400">
            <a:off x="-1434240" y="-1156680"/>
            <a:ext cx="3749760" cy="3744720"/>
          </a:xfrm>
          <a:prstGeom prst="rect">
            <a:avLst/>
          </a:prstGeom>
          <a:ln w="0">
            <a:noFill/>
          </a:ln>
        </p:spPr>
      </p:pic>
      <p:pic>
        <p:nvPicPr>
          <p:cNvPr id="45" name="Picture 6"/>
          <p:cNvPicPr/>
          <p:nvPr/>
        </p:nvPicPr>
        <p:blipFill>
          <a:blip r:embed="rId6"/>
          <a:stretch/>
        </p:blipFill>
        <p:spPr>
          <a:xfrm rot="6633000">
            <a:off x="16143480" y="-2036880"/>
            <a:ext cx="4880880" cy="4874400"/>
          </a:xfrm>
          <a:prstGeom prst="rect">
            <a:avLst/>
          </a:prstGeom>
          <a:ln w="0">
            <a:noFill/>
          </a:ln>
        </p:spPr>
      </p:pic>
      <p:pic>
        <p:nvPicPr>
          <p:cNvPr id="46" name="Picture 7"/>
          <p:cNvPicPr/>
          <p:nvPr/>
        </p:nvPicPr>
        <p:blipFill>
          <a:blip r:embed="rId7"/>
          <a:stretch/>
        </p:blipFill>
        <p:spPr>
          <a:xfrm>
            <a:off x="243360" y="715680"/>
            <a:ext cx="7273800" cy="7273800"/>
          </a:xfrm>
          <a:prstGeom prst="rect">
            <a:avLst/>
          </a:prstGeom>
          <a:ln w="0">
            <a:noFill/>
          </a:ln>
        </p:spPr>
      </p:pic>
      <p:pic>
        <p:nvPicPr>
          <p:cNvPr id="47" name="Picture 8"/>
          <p:cNvPicPr/>
          <p:nvPr/>
        </p:nvPicPr>
        <p:blipFill>
          <a:blip r:embed="rId8"/>
          <a:stretch/>
        </p:blipFill>
        <p:spPr>
          <a:xfrm>
            <a:off x="7752240" y="9258480"/>
            <a:ext cx="3710520" cy="779040"/>
          </a:xfrm>
          <a:prstGeom prst="rect">
            <a:avLst/>
          </a:prstGeom>
          <a:ln w="0">
            <a:noFill/>
          </a:ln>
        </p:spPr>
      </p:pic>
      <p:sp>
        <p:nvSpPr>
          <p:cNvPr id="48" name="TextBox 9"/>
          <p:cNvSpPr/>
          <p:nvPr/>
        </p:nvSpPr>
        <p:spPr>
          <a:xfrm>
            <a:off x="7752240" y="3646080"/>
            <a:ext cx="9010080" cy="2400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6301"/>
              </a:lnSpc>
            </a:pPr>
            <a:r>
              <a:rPr lang="en-US" sz="4500" b="0" strike="noStrike" spc="-1">
                <a:solidFill>
                  <a:srgbClr val="000000"/>
                </a:solidFill>
                <a:latin typeface="Abhaya Libre Regular"/>
              </a:rPr>
              <a:t>Promoting Regional Development by building the capacity of the VET system</a:t>
            </a:r>
            <a:endParaRPr lang="en-US" sz="45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392415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Local stakeholders are individuals, groups, or organizations that have an interest or stake in a particular geographic area or region. They are individuals or groups who are directly affected by the decisions made in the region, and therefore, have a vested interest in its development and progress.</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spc="-1" dirty="0">
                <a:solidFill>
                  <a:srgbClr val="000000"/>
                </a:solidFill>
              </a:rPr>
              <a:t>Engaging with local stakeholders is critical to understanding the unique challenges and opportunities facing a region, and to developing innovative solutions that are tailored to its specific needs.</a:t>
            </a:r>
            <a:endParaRPr lang="sl-SI" sz="3200" spc="-1" dirty="0">
              <a:solidFill>
                <a:srgbClr val="000000"/>
              </a:solidFill>
            </a:endParaRPr>
          </a:p>
          <a:p>
            <a:pPr algn="just">
              <a:lnSpc>
                <a:spcPts val="3359"/>
              </a:lnSpc>
            </a:pPr>
            <a:endParaRPr lang="sl-SI"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err="1">
                <a:solidFill>
                  <a:srgbClr val="000000"/>
                </a:solidFill>
                <a:latin typeface="Abhaya Libre Regular"/>
              </a:rPr>
              <a:t>Local</a:t>
            </a:r>
            <a:r>
              <a:rPr lang="sl-SI" sz="4000" spc="-38" dirty="0">
                <a:solidFill>
                  <a:srgbClr val="000000"/>
                </a:solidFill>
                <a:latin typeface="Abhaya Libre Regular"/>
              </a:rPr>
              <a:t> </a:t>
            </a:r>
            <a:r>
              <a:rPr lang="sl-SI" sz="4000" spc="-38" dirty="0" err="1">
                <a:solidFill>
                  <a:srgbClr val="000000"/>
                </a:solidFill>
                <a:latin typeface="Abhaya Libre Regular"/>
              </a:rPr>
              <a:t>stakeholders</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39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47961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err="1">
                <a:solidFill>
                  <a:srgbClr val="000000"/>
                </a:solidFill>
              </a:rPr>
              <a:t>Local</a:t>
            </a:r>
            <a:r>
              <a:rPr lang="sl-SI" sz="3200" spc="-1" dirty="0">
                <a:solidFill>
                  <a:srgbClr val="000000"/>
                </a:solidFill>
              </a:rPr>
              <a:t> </a:t>
            </a:r>
            <a:r>
              <a:rPr lang="sl-SI" sz="3200" spc="-1" dirty="0" err="1">
                <a:solidFill>
                  <a:srgbClr val="000000"/>
                </a:solidFill>
              </a:rPr>
              <a:t>stakeholders</a:t>
            </a:r>
            <a:r>
              <a:rPr lang="sl-SI" sz="3200" spc="-1" dirty="0">
                <a:solidFill>
                  <a:srgbClr val="000000"/>
                </a:solidFill>
              </a:rPr>
              <a:t> </a:t>
            </a:r>
            <a:r>
              <a:rPr lang="sl-SI" sz="3200" spc="-1" dirty="0" err="1">
                <a:solidFill>
                  <a:srgbClr val="000000"/>
                </a:solidFill>
              </a:rPr>
              <a:t>can</a:t>
            </a:r>
            <a:r>
              <a:rPr lang="sl-SI" sz="3200" spc="-1" dirty="0">
                <a:solidFill>
                  <a:srgbClr val="000000"/>
                </a:solidFill>
              </a:rPr>
              <a:t> </a:t>
            </a:r>
            <a:r>
              <a:rPr lang="sl-SI" sz="3200" spc="-1" dirty="0" err="1">
                <a:solidFill>
                  <a:srgbClr val="000000"/>
                </a:solidFill>
              </a:rPr>
              <a:t>include</a:t>
            </a:r>
            <a:r>
              <a:rPr lang="sl-SI" sz="3200" spc="-1" dirty="0">
                <a:solidFill>
                  <a:srgbClr val="000000"/>
                </a:solidFill>
              </a:rPr>
              <a:t>:</a:t>
            </a:r>
          </a:p>
          <a:p>
            <a:pPr algn="just">
              <a:lnSpc>
                <a:spcPts val="3359"/>
              </a:lnSpc>
            </a:pPr>
            <a:r>
              <a:rPr lang="en-US" sz="3200" b="1" spc="-1" dirty="0">
                <a:solidFill>
                  <a:srgbClr val="000000"/>
                </a:solidFill>
              </a:rPr>
              <a:t>Community members</a:t>
            </a:r>
            <a:r>
              <a:rPr lang="en-US" sz="3200" spc="-1" dirty="0">
                <a:solidFill>
                  <a:srgbClr val="000000"/>
                </a:solidFill>
              </a:rPr>
              <a:t>: These are the individuals who live and work in the region, including residents, workers, and business owners.</a:t>
            </a:r>
          </a:p>
          <a:p>
            <a:pPr algn="just">
              <a:lnSpc>
                <a:spcPts val="3359"/>
              </a:lnSpc>
            </a:pPr>
            <a:endParaRPr lang="en-US" sz="3200" spc="-1" dirty="0">
              <a:solidFill>
                <a:srgbClr val="000000"/>
              </a:solidFill>
            </a:endParaRPr>
          </a:p>
          <a:p>
            <a:pPr algn="just">
              <a:lnSpc>
                <a:spcPts val="3359"/>
              </a:lnSpc>
            </a:pPr>
            <a:r>
              <a:rPr lang="en-US" sz="3200" b="1" spc="-1" dirty="0">
                <a:solidFill>
                  <a:srgbClr val="000000"/>
                </a:solidFill>
              </a:rPr>
              <a:t>Local government officials</a:t>
            </a:r>
            <a:r>
              <a:rPr lang="en-US" sz="3200" spc="-1" dirty="0">
                <a:solidFill>
                  <a:srgbClr val="000000"/>
                </a:solidFill>
              </a:rPr>
              <a:t>: This includes elected officials, city planners, and other municipal employees who are responsible for overseeing the development of the region.</a:t>
            </a:r>
          </a:p>
          <a:p>
            <a:pPr algn="just">
              <a:lnSpc>
                <a:spcPts val="3359"/>
              </a:lnSpc>
            </a:pPr>
            <a:endParaRPr lang="en-US" sz="3200" spc="-1" dirty="0">
              <a:solidFill>
                <a:srgbClr val="000000"/>
              </a:solidFill>
            </a:endParaRPr>
          </a:p>
          <a:p>
            <a:pPr algn="just">
              <a:lnSpc>
                <a:spcPts val="3359"/>
              </a:lnSpc>
            </a:pPr>
            <a:r>
              <a:rPr lang="en-US" sz="3200" b="1" spc="-1" dirty="0">
                <a:solidFill>
                  <a:srgbClr val="000000"/>
                </a:solidFill>
              </a:rPr>
              <a:t>Non-governmental organizations (NGOs): </a:t>
            </a:r>
            <a:r>
              <a:rPr lang="en-US" sz="3200" spc="-1" dirty="0">
                <a:solidFill>
                  <a:srgbClr val="000000"/>
                </a:solidFill>
              </a:rPr>
              <a:t>These are non-profit organizations that work on issues related to the development of the region, such as economic development, social services, and environmental protection.</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err="1">
                <a:solidFill>
                  <a:srgbClr val="000000"/>
                </a:solidFill>
                <a:latin typeface="Abhaya Libre Regular"/>
              </a:rPr>
              <a:t>Local</a:t>
            </a:r>
            <a:r>
              <a:rPr lang="sl-SI" sz="4000" spc="-38" dirty="0">
                <a:solidFill>
                  <a:srgbClr val="000000"/>
                </a:solidFill>
                <a:latin typeface="Abhaya Libre Regular"/>
              </a:rPr>
              <a:t> </a:t>
            </a:r>
            <a:r>
              <a:rPr lang="sl-SI" sz="4000" spc="-38" dirty="0" err="1">
                <a:solidFill>
                  <a:srgbClr val="000000"/>
                </a:solidFill>
                <a:latin typeface="Abhaya Libre Regular"/>
              </a:rPr>
              <a:t>stakeholders</a:t>
            </a:r>
            <a:r>
              <a:rPr lang="sl-SI" sz="4000" spc="-38" dirty="0">
                <a:solidFill>
                  <a:srgbClr val="000000"/>
                </a:solidFill>
                <a:latin typeface="Abhaya Libre Regular"/>
              </a:rPr>
              <a:t> (1/2)</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29183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47961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rPr>
              <a:t>…</a:t>
            </a:r>
            <a:endParaRPr lang="en-US" sz="3200" spc="-1" dirty="0">
              <a:solidFill>
                <a:srgbClr val="000000"/>
              </a:solidFill>
            </a:endParaRPr>
          </a:p>
          <a:p>
            <a:pPr algn="just">
              <a:lnSpc>
                <a:spcPts val="3359"/>
              </a:lnSpc>
            </a:pPr>
            <a:r>
              <a:rPr lang="en-US" sz="3200" b="1" spc="-1" dirty="0">
                <a:solidFill>
                  <a:srgbClr val="000000"/>
                </a:solidFill>
              </a:rPr>
              <a:t>Academia</a:t>
            </a:r>
            <a:r>
              <a:rPr lang="en-US" sz="3200" spc="-1" dirty="0">
                <a:solidFill>
                  <a:srgbClr val="000000"/>
                </a:solidFill>
              </a:rPr>
              <a:t>: This includes universities and research institutions that may have expertise in areas related to the region's development, such as urban planning, environmental studies, or economic development.</a:t>
            </a:r>
          </a:p>
          <a:p>
            <a:pPr algn="just">
              <a:lnSpc>
                <a:spcPts val="3359"/>
              </a:lnSpc>
            </a:pPr>
            <a:endParaRPr lang="en-US" sz="3200" spc="-1" dirty="0">
              <a:solidFill>
                <a:srgbClr val="000000"/>
              </a:solidFill>
            </a:endParaRPr>
          </a:p>
          <a:p>
            <a:pPr algn="just">
              <a:lnSpc>
                <a:spcPts val="3359"/>
              </a:lnSpc>
            </a:pPr>
            <a:r>
              <a:rPr lang="en-US" sz="3200" b="1" spc="-1" dirty="0">
                <a:solidFill>
                  <a:srgbClr val="000000"/>
                </a:solidFill>
              </a:rPr>
              <a:t>Private sector</a:t>
            </a:r>
            <a:r>
              <a:rPr lang="en-US" sz="3200" spc="-1" dirty="0">
                <a:solidFill>
                  <a:srgbClr val="000000"/>
                </a:solidFill>
              </a:rPr>
              <a:t>: This includes businesses and corporations that operate in the region and may have a stake in its development and growth.</a:t>
            </a:r>
          </a:p>
          <a:p>
            <a:pPr algn="just">
              <a:lnSpc>
                <a:spcPts val="3359"/>
              </a:lnSpc>
            </a:pPr>
            <a:endParaRPr lang="en-US" sz="3200" spc="-1" dirty="0">
              <a:solidFill>
                <a:srgbClr val="000000"/>
              </a:solidFill>
            </a:endParaRPr>
          </a:p>
          <a:p>
            <a:pPr algn="just">
              <a:lnSpc>
                <a:spcPts val="3359"/>
              </a:lnSpc>
            </a:pPr>
            <a:r>
              <a:rPr lang="en-US" sz="3200" spc="-1" dirty="0">
                <a:solidFill>
                  <a:srgbClr val="000000"/>
                </a:solidFill>
              </a:rPr>
              <a:t>Engaging with local stakeholders is critical to understanding the unique challenges and opportunities facing a region, and to developing innovative solutions that are tailored to its specific needs.</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err="1">
                <a:solidFill>
                  <a:srgbClr val="000000"/>
                </a:solidFill>
                <a:latin typeface="Abhaya Libre Regular"/>
              </a:rPr>
              <a:t>Local</a:t>
            </a:r>
            <a:r>
              <a:rPr lang="sl-SI" sz="4000" spc="-38" dirty="0">
                <a:solidFill>
                  <a:srgbClr val="000000"/>
                </a:solidFill>
                <a:latin typeface="Abhaya Libre Regular"/>
              </a:rPr>
              <a:t> </a:t>
            </a:r>
            <a:r>
              <a:rPr lang="sl-SI" sz="4000" spc="-38" dirty="0" err="1">
                <a:solidFill>
                  <a:srgbClr val="000000"/>
                </a:solidFill>
                <a:latin typeface="Abhaya Libre Regular"/>
              </a:rPr>
              <a:t>stakeholders</a:t>
            </a:r>
            <a:r>
              <a:rPr lang="sl-SI" sz="4000" spc="-38" dirty="0">
                <a:solidFill>
                  <a:srgbClr val="000000"/>
                </a:solidFill>
                <a:latin typeface="Abhaya Libre Regular"/>
              </a:rPr>
              <a:t> (2/2)</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411148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34881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Focus groups are a qualitative research method that involves a group discussion led by a trained moderator to collect in-depth information about a particular topic. The moderator guides the discussion, encouraging participants to share their opinions, attitudes, and experiences on the topic under study.</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spc="-1" dirty="0">
                <a:solidFill>
                  <a:srgbClr val="000000"/>
                </a:solidFill>
              </a:rPr>
              <a:t>Focus groups are typically composed of 6-12 participants who share some common characteristics, such as demographics or experiences. They may be conducted in person or online and are usually audio or video recorded for analysis.</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err="1">
                <a:solidFill>
                  <a:srgbClr val="000000"/>
                </a:solidFill>
                <a:latin typeface="Abhaya Libre Regular"/>
              </a:rPr>
              <a:t>Focus</a:t>
            </a:r>
            <a:r>
              <a:rPr lang="sl-SI" sz="4000" spc="-38" dirty="0">
                <a:solidFill>
                  <a:srgbClr val="000000"/>
                </a:solidFill>
                <a:latin typeface="Abhaya Libre Regular"/>
              </a:rPr>
              <a:t> </a:t>
            </a:r>
            <a:r>
              <a:rPr lang="sl-SI" sz="4000" spc="-38" dirty="0" err="1">
                <a:solidFill>
                  <a:srgbClr val="000000"/>
                </a:solidFill>
                <a:latin typeface="Abhaya Libre Regular"/>
              </a:rPr>
              <a:t>groups</a:t>
            </a:r>
            <a:r>
              <a:rPr lang="sl-SI" sz="4000" spc="-38" dirty="0">
                <a:solidFill>
                  <a:srgbClr val="000000"/>
                </a:solidFill>
                <a:latin typeface="Abhaya Libre Regular"/>
              </a:rPr>
              <a:t> (1/3)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72135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392415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Focus groups are useful for exploring complex topics and gaining insights into people's attitudes, beliefs, and behaviors. They can be used in a variety of contexts, including market research, social science research, and public opinion research.</a:t>
            </a:r>
          </a:p>
          <a:p>
            <a:pPr algn="just">
              <a:lnSpc>
                <a:spcPts val="3359"/>
              </a:lnSpc>
            </a:pPr>
            <a:endParaRPr lang="en-US" sz="3200" spc="-1" dirty="0">
              <a:solidFill>
                <a:srgbClr val="000000"/>
              </a:solidFill>
            </a:endParaRPr>
          </a:p>
          <a:p>
            <a:pPr algn="just">
              <a:lnSpc>
                <a:spcPts val="3359"/>
              </a:lnSpc>
            </a:pPr>
            <a:r>
              <a:rPr lang="sl-SI" sz="3200" spc="-1" dirty="0">
                <a:solidFill>
                  <a:srgbClr val="000000"/>
                </a:solidFill>
              </a:rPr>
              <a:t>F</a:t>
            </a:r>
            <a:r>
              <a:rPr lang="en-US" sz="3200" spc="-1" dirty="0" err="1">
                <a:solidFill>
                  <a:srgbClr val="000000"/>
                </a:solidFill>
              </a:rPr>
              <a:t>ocus</a:t>
            </a:r>
            <a:r>
              <a:rPr lang="en-US" sz="3200" spc="-1" dirty="0">
                <a:solidFill>
                  <a:srgbClr val="000000"/>
                </a:solidFill>
              </a:rPr>
              <a:t> groups </a:t>
            </a:r>
            <a:r>
              <a:rPr lang="sl-SI" sz="3200" spc="-1" dirty="0">
                <a:solidFill>
                  <a:srgbClr val="000000"/>
                </a:solidFill>
              </a:rPr>
              <a:t>h</a:t>
            </a:r>
            <a:r>
              <a:rPr lang="en-US" sz="3200" spc="-1" dirty="0" err="1">
                <a:solidFill>
                  <a:srgbClr val="000000"/>
                </a:solidFill>
              </a:rPr>
              <a:t>ave</a:t>
            </a:r>
            <a:r>
              <a:rPr lang="en-US" sz="3200" spc="-1" dirty="0">
                <a:solidFill>
                  <a:srgbClr val="000000"/>
                </a:solidFill>
              </a:rPr>
              <a:t> some limitations, including the potential for groupthink, the influence of the moderator, and the potential for biased responses. Therefore, careful planning, design, and execution of focus groups are essential for obtaining valid and reliable data.</a:t>
            </a: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err="1">
                <a:solidFill>
                  <a:srgbClr val="000000"/>
                </a:solidFill>
                <a:latin typeface="Abhaya Libre Regular"/>
              </a:rPr>
              <a:t>Focus</a:t>
            </a:r>
            <a:r>
              <a:rPr lang="sl-SI" sz="4000" spc="-38" dirty="0">
                <a:solidFill>
                  <a:srgbClr val="000000"/>
                </a:solidFill>
                <a:latin typeface="Abhaya Libre Regular"/>
              </a:rPr>
              <a:t> </a:t>
            </a:r>
            <a:r>
              <a:rPr lang="sl-SI" sz="4000" spc="-38" dirty="0" err="1">
                <a:solidFill>
                  <a:srgbClr val="000000"/>
                </a:solidFill>
                <a:latin typeface="Abhaya Libre Regular"/>
              </a:rPr>
              <a:t>groups</a:t>
            </a:r>
            <a:r>
              <a:rPr lang="sl-SI" sz="4000" spc="-38" dirty="0">
                <a:solidFill>
                  <a:srgbClr val="000000"/>
                </a:solidFill>
                <a:latin typeface="Abhaya Libre Regular"/>
              </a:rPr>
              <a:t> (2/3)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57702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886543" y="3229057"/>
            <a:ext cx="15492480" cy="697626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a:solidFill>
                  <a:srgbClr val="000000"/>
                </a:solidFill>
              </a:rPr>
              <a:t>Some of the benefits of using focus groups include:</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b="1" spc="-1" dirty="0">
                <a:solidFill>
                  <a:srgbClr val="000000"/>
                </a:solidFill>
              </a:rPr>
              <a:t>Rich data</a:t>
            </a:r>
            <a:r>
              <a:rPr lang="en-US" sz="3200" spc="-1" dirty="0">
                <a:solidFill>
                  <a:srgbClr val="000000"/>
                </a:solidFill>
              </a:rPr>
              <a:t>: Focus groups allow for in-depth, qualitative data collection, providing a more nuanced understanding of the topic under study.</a:t>
            </a:r>
            <a:endParaRPr lang="sl-SI" sz="3200" spc="-1" dirty="0">
              <a:solidFill>
                <a:srgbClr val="000000"/>
              </a:solidFill>
            </a:endParaRPr>
          </a:p>
          <a:p>
            <a:pPr algn="just">
              <a:lnSpc>
                <a:spcPts val="3359"/>
              </a:lnSpc>
            </a:pPr>
            <a:endParaRPr lang="en-US" sz="3200" spc="-1" dirty="0">
              <a:solidFill>
                <a:srgbClr val="000000"/>
              </a:solidFill>
            </a:endParaRPr>
          </a:p>
          <a:p>
            <a:pPr algn="just">
              <a:lnSpc>
                <a:spcPts val="3359"/>
              </a:lnSpc>
            </a:pPr>
            <a:r>
              <a:rPr lang="en-US" sz="3200" b="1" spc="-1" dirty="0">
                <a:solidFill>
                  <a:srgbClr val="000000"/>
                </a:solidFill>
              </a:rPr>
              <a:t>Group dynamics</a:t>
            </a:r>
            <a:r>
              <a:rPr lang="en-US" sz="3200" spc="-1" dirty="0">
                <a:solidFill>
                  <a:srgbClr val="000000"/>
                </a:solidFill>
              </a:rPr>
              <a:t>: Focus groups capitalize on group dynamics, allowing participants to build on each other's ideas and to challenge assumptions.</a:t>
            </a:r>
            <a:endParaRPr lang="sl-SI" sz="3200" spc="-1" dirty="0">
              <a:solidFill>
                <a:srgbClr val="000000"/>
              </a:solidFill>
            </a:endParaRPr>
          </a:p>
          <a:p>
            <a:pPr algn="just">
              <a:lnSpc>
                <a:spcPts val="3359"/>
              </a:lnSpc>
            </a:pPr>
            <a:endParaRPr lang="en-US" sz="3200" spc="-1" dirty="0">
              <a:solidFill>
                <a:srgbClr val="000000"/>
              </a:solidFill>
            </a:endParaRPr>
          </a:p>
          <a:p>
            <a:pPr algn="just">
              <a:lnSpc>
                <a:spcPts val="3359"/>
              </a:lnSpc>
            </a:pPr>
            <a:r>
              <a:rPr lang="en-US" sz="3200" b="1" spc="-1" dirty="0">
                <a:solidFill>
                  <a:srgbClr val="000000"/>
                </a:solidFill>
              </a:rPr>
              <a:t>Flexibility</a:t>
            </a:r>
            <a:r>
              <a:rPr lang="en-US" sz="3200" spc="-1" dirty="0">
                <a:solidFill>
                  <a:srgbClr val="000000"/>
                </a:solidFill>
              </a:rPr>
              <a:t>: Focus groups can be adapted to suit different research questions and contexts.</a:t>
            </a:r>
            <a:endParaRPr lang="sl-SI" sz="3200" spc="-1" dirty="0">
              <a:solidFill>
                <a:srgbClr val="000000"/>
              </a:solidFill>
            </a:endParaRPr>
          </a:p>
          <a:p>
            <a:pPr algn="just">
              <a:lnSpc>
                <a:spcPts val="3359"/>
              </a:lnSpc>
            </a:pPr>
            <a:endParaRPr lang="en-US" sz="3200" spc="-1" dirty="0">
              <a:solidFill>
                <a:srgbClr val="000000"/>
              </a:solidFill>
            </a:endParaRPr>
          </a:p>
          <a:p>
            <a:pPr algn="just">
              <a:lnSpc>
                <a:spcPts val="3359"/>
              </a:lnSpc>
            </a:pPr>
            <a:r>
              <a:rPr lang="en-US" sz="3200" b="1" spc="-1" dirty="0">
                <a:solidFill>
                  <a:srgbClr val="000000"/>
                </a:solidFill>
              </a:rPr>
              <a:t>Efficient</a:t>
            </a:r>
            <a:r>
              <a:rPr lang="en-US" sz="3200" spc="-1" dirty="0">
                <a:solidFill>
                  <a:srgbClr val="000000"/>
                </a:solidFill>
              </a:rPr>
              <a:t>: Focus groups can be conducted relatively quickly and cost-effectively compared to other research methods, such as individual interviews.</a:t>
            </a:r>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886543" y="2492534"/>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err="1">
                <a:solidFill>
                  <a:srgbClr val="000000"/>
                </a:solidFill>
                <a:latin typeface="Abhaya Libre Regular"/>
              </a:rPr>
              <a:t>Focus</a:t>
            </a:r>
            <a:r>
              <a:rPr lang="sl-SI" sz="4000" spc="-38" dirty="0">
                <a:solidFill>
                  <a:srgbClr val="000000"/>
                </a:solidFill>
                <a:latin typeface="Abhaya Libre Regular"/>
              </a:rPr>
              <a:t> </a:t>
            </a:r>
            <a:r>
              <a:rPr lang="sl-SI" sz="4000" spc="-38" dirty="0" err="1">
                <a:solidFill>
                  <a:srgbClr val="000000"/>
                </a:solidFill>
                <a:latin typeface="Abhaya Libre Regular"/>
              </a:rPr>
              <a:t>groups</a:t>
            </a:r>
            <a:r>
              <a:rPr lang="sl-SI" sz="4000" spc="-38" dirty="0">
                <a:solidFill>
                  <a:srgbClr val="000000"/>
                </a:solidFill>
                <a:latin typeface="Abhaya Libre Regular"/>
              </a:rPr>
              <a:t> (2/3)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47638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2: </a:t>
            </a:r>
            <a:r>
              <a:rPr lang="en-US" sz="6600" spc="-49" dirty="0">
                <a:solidFill>
                  <a:srgbClr val="000000"/>
                </a:solidFill>
                <a:latin typeface="Abhaya Libre Regular"/>
              </a:rPr>
              <a:t>Expansion of knowledge (sectoral, cross-sectoral, local)</a:t>
            </a:r>
            <a:endParaRPr lang="en-US" sz="6600" spc="-1" dirty="0">
              <a:solidFill>
                <a:srgbClr val="000000"/>
              </a:solidFill>
            </a:endParaRPr>
          </a:p>
        </p:txBody>
      </p:sp>
      <p:sp>
        <p:nvSpPr>
          <p:cNvPr id="148" name="TextBox 5"/>
          <p:cNvSpPr/>
          <p:nvPr/>
        </p:nvSpPr>
        <p:spPr>
          <a:xfrm>
            <a:off x="1886543" y="2874714"/>
            <a:ext cx="15492480" cy="704808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dirty="0"/>
              <a:t>Expanding knowledge can be achieved in several ways depending on the area of interest. Here are some ways to expand knowledge in various sectors:</a:t>
            </a:r>
            <a:endParaRPr lang="sl-SI" sz="3200" dirty="0"/>
          </a:p>
          <a:p>
            <a:pPr algn="just">
              <a:lnSpc>
                <a:spcPts val="3359"/>
              </a:lnSpc>
            </a:pPr>
            <a:endParaRPr lang="sl-SI" sz="3200" spc="-1" dirty="0">
              <a:solidFill>
                <a:srgbClr val="000000"/>
              </a:solidFill>
            </a:endParaRPr>
          </a:p>
          <a:p>
            <a:r>
              <a:rPr lang="en-US" sz="3200" b="1" dirty="0"/>
              <a:t>Sectoral Knowledge</a:t>
            </a:r>
            <a:r>
              <a:rPr lang="en-US" sz="3200" dirty="0"/>
              <a:t>: </a:t>
            </a:r>
            <a:endParaRPr lang="sl-SI" sz="3200" dirty="0"/>
          </a:p>
          <a:p>
            <a:r>
              <a:rPr lang="en-US" sz="3200" dirty="0"/>
              <a:t>To expand your knowledge in a particular sector, you can:</a:t>
            </a:r>
          </a:p>
          <a:p>
            <a:pPr marL="457200" indent="-457200">
              <a:buFont typeface="Arial" panose="020B0604020202020204" pitchFamily="34" charset="0"/>
              <a:buChar char="•"/>
            </a:pPr>
            <a:r>
              <a:rPr lang="en-US" sz="3200" dirty="0"/>
              <a:t>Attend industry conferences, workshops, and seminars to learn about new trends, technologies, and best practices in the sector</a:t>
            </a:r>
            <a:endParaRPr lang="sl-SI" sz="3200" dirty="0"/>
          </a:p>
          <a:p>
            <a:pPr marL="457200" indent="-457200">
              <a:buFont typeface="Arial" panose="020B0604020202020204" pitchFamily="34" charset="0"/>
              <a:buChar char="•"/>
            </a:pPr>
            <a:r>
              <a:rPr lang="en-US" sz="3200" dirty="0"/>
              <a:t>Read industry publications, research reports, and news articles to stay up-to-date with the latest developments</a:t>
            </a:r>
            <a:endParaRPr lang="sl-SI" sz="3200" dirty="0"/>
          </a:p>
          <a:p>
            <a:pPr marL="457200" indent="-457200">
              <a:buFont typeface="Arial" panose="020B0604020202020204" pitchFamily="34" charset="0"/>
              <a:buChar char="•"/>
            </a:pPr>
            <a:r>
              <a:rPr lang="en-US" sz="3200" dirty="0"/>
              <a:t>Connect with industry experts, peers, and mentors through networking events, professional organizations, or online forums</a:t>
            </a:r>
            <a:endParaRPr lang="sl-SI" sz="3200" dirty="0"/>
          </a:p>
          <a:p>
            <a:pPr marL="457200" indent="-457200">
              <a:buFont typeface="Arial" panose="020B0604020202020204" pitchFamily="34" charset="0"/>
              <a:buChar char="•"/>
            </a:pPr>
            <a:r>
              <a:rPr lang="en-US" sz="3200" dirty="0"/>
              <a:t>Take courses or earn certifications in the field to deepen your knowledge and skills.</a:t>
            </a:r>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24993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2: </a:t>
            </a:r>
            <a:r>
              <a:rPr lang="en-US" sz="6600" spc="-49" dirty="0">
                <a:solidFill>
                  <a:srgbClr val="000000"/>
                </a:solidFill>
                <a:latin typeface="Abhaya Libre Regular"/>
              </a:rPr>
              <a:t>Expansion of knowledge (sectoral, cross-sectoral, local)</a:t>
            </a:r>
            <a:endParaRPr lang="en-US" sz="6600" spc="-1" dirty="0">
              <a:solidFill>
                <a:srgbClr val="000000"/>
              </a:solidFill>
            </a:endParaRPr>
          </a:p>
        </p:txBody>
      </p:sp>
      <p:sp>
        <p:nvSpPr>
          <p:cNvPr id="148" name="TextBox 5"/>
          <p:cNvSpPr/>
          <p:nvPr/>
        </p:nvSpPr>
        <p:spPr>
          <a:xfrm>
            <a:off x="1886543" y="2874714"/>
            <a:ext cx="15492480" cy="67249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3200" b="1" dirty="0"/>
              <a:t>Cross-Sectoral Knowledge</a:t>
            </a:r>
            <a:endParaRPr lang="sl-SI" sz="3200" b="1" dirty="0"/>
          </a:p>
          <a:p>
            <a:r>
              <a:rPr lang="en-US" sz="3200" dirty="0"/>
              <a:t>To expand your knowledge across different sectors, you can:</a:t>
            </a:r>
            <a:endParaRPr lang="sl-SI" sz="3200" dirty="0"/>
          </a:p>
          <a:p>
            <a:pPr marL="457200" indent="-457200">
              <a:buFont typeface="Arial" panose="020B0604020202020204" pitchFamily="34" charset="0"/>
              <a:buChar char="•"/>
            </a:pPr>
            <a:r>
              <a:rPr lang="en-US" sz="3200" dirty="0"/>
              <a:t>Look for opportunities to collaborate with professionals from other industries and learn about their perspectives and practices.</a:t>
            </a:r>
            <a:endParaRPr lang="sl-SI" sz="3200" dirty="0"/>
          </a:p>
          <a:p>
            <a:pPr marL="457200" indent="-457200">
              <a:buFont typeface="Arial" panose="020B0604020202020204" pitchFamily="34" charset="0"/>
              <a:buChar char="•"/>
            </a:pPr>
            <a:r>
              <a:rPr lang="en-US" sz="3200" dirty="0"/>
              <a:t>Attend interdisciplinary conferences or events to learn about emerging trends and innovations that cut across different sectors.</a:t>
            </a:r>
            <a:endParaRPr lang="sl-SI" sz="3200" dirty="0"/>
          </a:p>
          <a:p>
            <a:pPr marL="457200" indent="-457200">
              <a:buFont typeface="Arial" panose="020B0604020202020204" pitchFamily="34" charset="0"/>
              <a:buChar char="•"/>
            </a:pPr>
            <a:r>
              <a:rPr lang="en-US" sz="3200" dirty="0"/>
              <a:t>Read cross-disciplinary publications, research reports, or news articles that explore the intersection of different fields.</a:t>
            </a:r>
            <a:endParaRPr lang="sl-SI" sz="3200" dirty="0"/>
          </a:p>
          <a:p>
            <a:pPr marL="457200" indent="-457200">
              <a:buFont typeface="Arial" panose="020B0604020202020204" pitchFamily="34" charset="0"/>
              <a:buChar char="•"/>
            </a:pPr>
            <a:r>
              <a:rPr lang="en-US" sz="3200" dirty="0"/>
              <a:t>Participate in cross-sectoral initiatives or projects that aim to tackle complex social or environmental challenges</a:t>
            </a:r>
            <a:r>
              <a:rPr lang="sl-SI" sz="3200" dirty="0"/>
              <a:t>.</a:t>
            </a:r>
          </a:p>
          <a:p>
            <a:r>
              <a:rPr lang="en-US" sz="3200" dirty="0"/>
              <a:t> </a:t>
            </a:r>
            <a:endParaRPr lang="sl-SI" sz="3200" dirty="0"/>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47905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2: </a:t>
            </a:r>
            <a:r>
              <a:rPr lang="en-US" sz="6600" spc="-49" dirty="0">
                <a:solidFill>
                  <a:srgbClr val="000000"/>
                </a:solidFill>
                <a:latin typeface="Abhaya Libre Regular"/>
              </a:rPr>
              <a:t>Expansion of knowledge (sectoral, cross-sectoral, local)</a:t>
            </a:r>
            <a:endParaRPr lang="en-US" sz="6600" spc="-1" dirty="0">
              <a:solidFill>
                <a:srgbClr val="000000"/>
              </a:solidFill>
            </a:endParaRPr>
          </a:p>
        </p:txBody>
      </p:sp>
      <p:sp>
        <p:nvSpPr>
          <p:cNvPr id="148" name="TextBox 5"/>
          <p:cNvSpPr/>
          <p:nvPr/>
        </p:nvSpPr>
        <p:spPr>
          <a:xfrm>
            <a:off x="1886543" y="2458347"/>
            <a:ext cx="15492480" cy="82022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3200" b="1" dirty="0"/>
              <a:t>Local Knowledge</a:t>
            </a:r>
            <a:endParaRPr lang="sl-SI" sz="3200" b="1" dirty="0"/>
          </a:p>
          <a:p>
            <a:r>
              <a:rPr lang="en-US" sz="3200" dirty="0"/>
              <a:t>To expand your knowledge about a particular locality, you can:</a:t>
            </a:r>
          </a:p>
          <a:p>
            <a:pPr marL="457200" indent="-457200">
              <a:buFont typeface="Arial" panose="020B0604020202020204" pitchFamily="34" charset="0"/>
              <a:buChar char="•"/>
            </a:pPr>
            <a:r>
              <a:rPr lang="en-US" sz="3200" dirty="0"/>
              <a:t>Connect with local experts, policymakers, or community leaders to learn about the history, culture, and challenges facing the community.</a:t>
            </a:r>
            <a:endParaRPr lang="sl-SI" sz="3200" dirty="0"/>
          </a:p>
          <a:p>
            <a:pPr marL="457200" indent="-457200">
              <a:buFont typeface="Arial" panose="020B0604020202020204" pitchFamily="34" charset="0"/>
              <a:buChar char="•"/>
            </a:pPr>
            <a:r>
              <a:rPr lang="en-US" sz="3200" dirty="0"/>
              <a:t>Participate in community events or volunteer projects to gain firsthand experience and insights into local issues and needs.</a:t>
            </a:r>
            <a:endParaRPr lang="sl-SI" sz="3200" dirty="0"/>
          </a:p>
          <a:p>
            <a:pPr marL="457200" indent="-457200">
              <a:buFont typeface="Arial" panose="020B0604020202020204" pitchFamily="34" charset="0"/>
              <a:buChar char="•"/>
            </a:pPr>
            <a:r>
              <a:rPr lang="en-US" sz="3200" dirty="0"/>
              <a:t>Read local news publications or social media feeds to stay informed about local developments and initiatives.</a:t>
            </a:r>
            <a:endParaRPr lang="sl-SI" sz="3200" dirty="0"/>
          </a:p>
          <a:p>
            <a:pPr marL="457200" indent="-457200">
              <a:buFont typeface="Arial" panose="020B0604020202020204" pitchFamily="34" charset="0"/>
              <a:buChar char="•"/>
            </a:pPr>
            <a:r>
              <a:rPr lang="en-US" sz="3200" dirty="0"/>
              <a:t>Conduct field research or surveys to collect data on local trends, attitudes, or behaviors.</a:t>
            </a:r>
          </a:p>
          <a:p>
            <a:r>
              <a:rPr lang="en-US" sz="3200" dirty="0"/>
              <a:t>By combining these strategies, you can expand your knowledge and skills in a variety of sectors and contexts, allowing you to better understand complex challenges and find innovative solutions.</a:t>
            </a:r>
          </a:p>
          <a:p>
            <a:r>
              <a:rPr lang="en-US" sz="3200" dirty="0"/>
              <a:t> </a:t>
            </a:r>
            <a:endParaRPr lang="sl-SI" sz="3200" dirty="0"/>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340030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sp>
        <p:nvSpPr>
          <p:cNvPr id="148" name="TextBox 5"/>
          <p:cNvSpPr/>
          <p:nvPr/>
        </p:nvSpPr>
        <p:spPr>
          <a:xfrm>
            <a:off x="1886543" y="2024355"/>
            <a:ext cx="15492480" cy="67249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3200" dirty="0" err="1"/>
              <a:t>Approach</a:t>
            </a:r>
            <a:r>
              <a:rPr lang="sl-SI" sz="3200" dirty="0"/>
              <a:t> to:</a:t>
            </a:r>
          </a:p>
          <a:p>
            <a:pPr marL="457200" indent="-457200">
              <a:buFont typeface="Arial" panose="020B0604020202020204" pitchFamily="34" charset="0"/>
              <a:buChar char="•"/>
            </a:pPr>
            <a:r>
              <a:rPr lang="en-US" sz="3200" dirty="0" err="1"/>
              <a:t>Identif</a:t>
            </a:r>
            <a:r>
              <a:rPr lang="sl-SI" sz="3200" dirty="0" err="1"/>
              <a:t>ication</a:t>
            </a:r>
            <a:r>
              <a:rPr lang="sl-SI" sz="3200" dirty="0"/>
              <a:t> </a:t>
            </a:r>
            <a:r>
              <a:rPr lang="sl-SI" sz="3200" dirty="0" err="1"/>
              <a:t>of</a:t>
            </a:r>
            <a:r>
              <a:rPr lang="en-US" sz="3200" dirty="0"/>
              <a:t> innovative development solutions</a:t>
            </a:r>
            <a:r>
              <a:rPr lang="sl-SI" sz="3200" dirty="0"/>
              <a:t>,</a:t>
            </a:r>
          </a:p>
          <a:p>
            <a:pPr marL="457200" indent="-457200">
              <a:buFont typeface="Arial" panose="020B0604020202020204" pitchFamily="34" charset="0"/>
              <a:buChar char="•"/>
            </a:pPr>
            <a:r>
              <a:rPr lang="en-US" sz="3200" dirty="0"/>
              <a:t>Expansion of knowledge (sectoral, cross-sectoral, local)</a:t>
            </a:r>
            <a:r>
              <a:rPr lang="sl-SI" sz="3200" dirty="0"/>
              <a:t> </a:t>
            </a:r>
            <a:r>
              <a:rPr lang="sl-SI" sz="3200" dirty="0" err="1"/>
              <a:t>and</a:t>
            </a:r>
            <a:endParaRPr lang="sl-SI" sz="3200" dirty="0"/>
          </a:p>
          <a:p>
            <a:pPr marL="457200" indent="-457200">
              <a:buFont typeface="Arial" panose="020B0604020202020204" pitchFamily="34" charset="0"/>
              <a:buChar char="•"/>
            </a:pPr>
            <a:r>
              <a:rPr lang="en-US" sz="3200" dirty="0" err="1"/>
              <a:t>Identif</a:t>
            </a:r>
            <a:r>
              <a:rPr lang="sl-SI" sz="3200" dirty="0" err="1"/>
              <a:t>ication</a:t>
            </a:r>
            <a:r>
              <a:rPr lang="sl-SI" sz="3200" dirty="0"/>
              <a:t> </a:t>
            </a:r>
            <a:r>
              <a:rPr lang="sl-SI" sz="3200" dirty="0" err="1"/>
              <a:t>of</a:t>
            </a:r>
            <a:r>
              <a:rPr lang="sl-SI" sz="3200" dirty="0"/>
              <a:t> </a:t>
            </a:r>
            <a:r>
              <a:rPr lang="en-US" sz="3200" dirty="0"/>
              <a:t>the common elements between the smart specialization niches of each sector and major regional challenges</a:t>
            </a:r>
            <a:endParaRPr lang="sl-SI" sz="3200" dirty="0"/>
          </a:p>
          <a:p>
            <a:r>
              <a:rPr lang="sl-SI" sz="3200" b="1" dirty="0"/>
              <a:t>as a </a:t>
            </a:r>
            <a:r>
              <a:rPr lang="sl-SI" sz="3200" b="1" dirty="0" err="1"/>
              <a:t>project</a:t>
            </a:r>
            <a:r>
              <a:rPr lang="sl-SI" sz="3200" b="1" dirty="0"/>
              <a:t>. </a:t>
            </a:r>
          </a:p>
          <a:p>
            <a:endParaRPr lang="sl-SI" sz="3200" dirty="0"/>
          </a:p>
          <a:p>
            <a:r>
              <a:rPr lang="sl-SI" sz="3200" dirty="0" err="1"/>
              <a:t>Further</a:t>
            </a:r>
            <a:r>
              <a:rPr lang="sl-SI" sz="3200" dirty="0"/>
              <a:t> </a:t>
            </a:r>
            <a:r>
              <a:rPr lang="sl-SI" sz="3200" dirty="0" err="1"/>
              <a:t>slides</a:t>
            </a:r>
            <a:r>
              <a:rPr lang="sl-SI" sz="3200" dirty="0"/>
              <a:t> </a:t>
            </a:r>
            <a:r>
              <a:rPr lang="sl-SI" sz="3200" dirty="0" err="1"/>
              <a:t>will</a:t>
            </a:r>
            <a:r>
              <a:rPr lang="sl-SI" sz="3200" dirty="0"/>
              <a:t> </a:t>
            </a:r>
            <a:r>
              <a:rPr lang="sl-SI" sz="3200" dirty="0" err="1"/>
              <a:t>give</a:t>
            </a:r>
            <a:r>
              <a:rPr lang="sl-SI" sz="3200" dirty="0"/>
              <a:t> a </a:t>
            </a:r>
            <a:r>
              <a:rPr lang="sl-SI" sz="3200" dirty="0" err="1"/>
              <a:t>participant</a:t>
            </a:r>
            <a:r>
              <a:rPr lang="sl-SI" sz="3200" dirty="0"/>
              <a:t> </a:t>
            </a:r>
            <a:r>
              <a:rPr lang="sl-SI" sz="3200" dirty="0" err="1"/>
              <a:t>insight</a:t>
            </a:r>
            <a:r>
              <a:rPr lang="sl-SI" sz="3200" dirty="0"/>
              <a:t> </a:t>
            </a:r>
            <a:r>
              <a:rPr lang="sl-SI" sz="3200" dirty="0" err="1"/>
              <a:t>into</a:t>
            </a:r>
            <a:r>
              <a:rPr lang="sl-SI" sz="3200" dirty="0"/>
              <a:t> </a:t>
            </a:r>
            <a:r>
              <a:rPr lang="sl-SI" sz="3200" dirty="0" err="1"/>
              <a:t>project</a:t>
            </a:r>
            <a:r>
              <a:rPr lang="sl-SI" sz="3200" dirty="0"/>
              <a:t>:</a:t>
            </a:r>
          </a:p>
          <a:p>
            <a:pPr marL="457200" indent="-457200">
              <a:buFont typeface="Arial" panose="020B0604020202020204" pitchFamily="34" charset="0"/>
              <a:buChar char="•"/>
            </a:pPr>
            <a:r>
              <a:rPr lang="sl-SI" sz="3200" dirty="0"/>
              <a:t>management </a:t>
            </a:r>
            <a:r>
              <a:rPr lang="sl-SI" sz="3200" dirty="0" err="1"/>
              <a:t>standards</a:t>
            </a:r>
            <a:r>
              <a:rPr lang="sl-SI" sz="3200" dirty="0"/>
              <a:t>,</a:t>
            </a:r>
          </a:p>
          <a:p>
            <a:pPr marL="457200" indent="-457200">
              <a:buFont typeface="Arial" panose="020B0604020202020204" pitchFamily="34" charset="0"/>
              <a:buChar char="•"/>
            </a:pPr>
            <a:r>
              <a:rPr lang="sl-SI" sz="3200" dirty="0"/>
              <a:t>PMBOK as </a:t>
            </a:r>
            <a:r>
              <a:rPr lang="sl-SI" sz="3200" dirty="0" err="1"/>
              <a:t>example</a:t>
            </a:r>
            <a:r>
              <a:rPr lang="sl-SI" sz="3200" dirty="0"/>
              <a:t> </a:t>
            </a:r>
            <a:r>
              <a:rPr lang="sl-SI" sz="3200" dirty="0" err="1"/>
              <a:t>of</a:t>
            </a:r>
            <a:r>
              <a:rPr lang="sl-SI" sz="3200" dirty="0"/>
              <a:t> </a:t>
            </a:r>
            <a:r>
              <a:rPr lang="sl-SI" sz="3200" dirty="0" err="1"/>
              <a:t>project</a:t>
            </a:r>
            <a:r>
              <a:rPr lang="sl-SI" sz="3200" dirty="0"/>
              <a:t> management </a:t>
            </a:r>
            <a:r>
              <a:rPr lang="sl-SI" sz="3200" dirty="0" err="1"/>
              <a:t>methodology</a:t>
            </a:r>
            <a:r>
              <a:rPr lang="sl-SI" sz="3200" dirty="0"/>
              <a:t> </a:t>
            </a:r>
            <a:r>
              <a:rPr lang="sl-SI" sz="3200" dirty="0" err="1"/>
              <a:t>and</a:t>
            </a:r>
            <a:r>
              <a:rPr lang="sl-SI" sz="3200" dirty="0"/>
              <a:t> </a:t>
            </a:r>
          </a:p>
          <a:p>
            <a:pPr marL="457200" indent="-457200">
              <a:buFont typeface="Arial" panose="020B0604020202020204" pitchFamily="34" charset="0"/>
              <a:buChar char="•"/>
            </a:pPr>
            <a:r>
              <a:rPr lang="sl-SI" sz="3200" dirty="0" err="1"/>
              <a:t>OpenProject</a:t>
            </a:r>
            <a:r>
              <a:rPr lang="sl-SI" sz="3200" dirty="0"/>
              <a:t> as </a:t>
            </a:r>
            <a:r>
              <a:rPr lang="sl-SI" sz="3200" dirty="0" err="1"/>
              <a:t>an</a:t>
            </a:r>
            <a:r>
              <a:rPr lang="sl-SI" sz="3200" dirty="0"/>
              <a:t> </a:t>
            </a:r>
            <a:r>
              <a:rPr lang="sl-SI" sz="3200" dirty="0" err="1"/>
              <a:t>free</a:t>
            </a:r>
            <a:r>
              <a:rPr lang="sl-SI" sz="3200" dirty="0"/>
              <a:t> </a:t>
            </a:r>
            <a:r>
              <a:rPr lang="sl-SI" sz="3200" dirty="0" err="1"/>
              <a:t>and</a:t>
            </a:r>
            <a:r>
              <a:rPr lang="sl-SI" sz="3200" dirty="0"/>
              <a:t> open software </a:t>
            </a:r>
            <a:r>
              <a:rPr lang="sl-SI" sz="3200" dirty="0" err="1"/>
              <a:t>solution</a:t>
            </a:r>
            <a:r>
              <a:rPr lang="sl-SI" sz="3200" dirty="0"/>
              <a:t> to </a:t>
            </a:r>
            <a:r>
              <a:rPr lang="sl-SI" sz="3200" dirty="0" err="1"/>
              <a:t>manage</a:t>
            </a:r>
            <a:r>
              <a:rPr lang="sl-SI" sz="3200" dirty="0"/>
              <a:t> </a:t>
            </a:r>
            <a:r>
              <a:rPr lang="sl-SI" sz="3200" dirty="0" err="1"/>
              <a:t>projects</a:t>
            </a:r>
            <a:endParaRPr lang="sl-SI" sz="3200" dirty="0"/>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97898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49" name="Group 2"/>
          <p:cNvGrpSpPr/>
          <p:nvPr/>
        </p:nvGrpSpPr>
        <p:grpSpPr>
          <a:xfrm>
            <a:off x="-7912" y="3513780"/>
            <a:ext cx="18295912" cy="3230640"/>
            <a:chOff x="0" y="3553560"/>
            <a:chExt cx="19062000" cy="3230640"/>
          </a:xfrm>
        </p:grpSpPr>
        <p:sp>
          <p:nvSpPr>
            <p:cNvPr id="50" name="Freeform 3"/>
            <p:cNvSpPr/>
            <p:nvPr/>
          </p:nvSpPr>
          <p:spPr>
            <a:xfrm>
              <a:off x="0" y="3698280"/>
              <a:ext cx="19062000" cy="3085920"/>
            </a:xfrm>
            <a:custGeom>
              <a:avLst/>
              <a:gdLst>
                <a:gd name="textAreaLeft" fmla="*/ 0 w 19062000"/>
                <a:gd name="textAreaRight" fmla="*/ 19062360 w 19062000"/>
                <a:gd name="textAreaTop" fmla="*/ 0 h 3085920"/>
                <a:gd name="textAreaBottom" fmla="*/ 3086280 h 3085920"/>
              </a:gdLst>
              <a:ahLst/>
              <a:cxnLst/>
              <a:rect l="textAreaLeft" t="textAreaTop" r="textAreaRight" b="textAreaBottom"/>
              <a:pathLst>
                <a:path w="5020540" h="812800">
                  <a:moveTo>
                    <a:pt x="0" y="0"/>
                  </a:moveTo>
                  <a:lnTo>
                    <a:pt x="5020540" y="0"/>
                  </a:lnTo>
                  <a:lnTo>
                    <a:pt x="5020540" y="812800"/>
                  </a:lnTo>
                  <a:lnTo>
                    <a:pt x="0" y="812800"/>
                  </a:lnTo>
                  <a:close/>
                </a:path>
              </a:pathLst>
            </a:custGeom>
            <a:solidFill>
              <a:srgbClr val="D0E9E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51" name="TextBox 4"/>
            <p:cNvSpPr/>
            <p:nvPr/>
          </p:nvSpPr>
          <p:spPr>
            <a:xfrm>
              <a:off x="0" y="3553560"/>
              <a:ext cx="3085920" cy="32302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52" name="Picture 5"/>
          <p:cNvPicPr/>
          <p:nvPr/>
        </p:nvPicPr>
        <p:blipFill>
          <a:blip r:embed="rId2"/>
          <a:stretch/>
        </p:blipFill>
        <p:spPr>
          <a:xfrm rot="12652800">
            <a:off x="6661080" y="7605360"/>
            <a:ext cx="5363640" cy="5363640"/>
          </a:xfrm>
          <a:prstGeom prst="rect">
            <a:avLst/>
          </a:prstGeom>
          <a:ln w="0">
            <a:noFill/>
          </a:ln>
        </p:spPr>
      </p:pic>
      <p:pic>
        <p:nvPicPr>
          <p:cNvPr id="53" name="Picture 6"/>
          <p:cNvPicPr/>
          <p:nvPr/>
        </p:nvPicPr>
        <p:blipFill>
          <a:blip r:embed="rId3"/>
          <a:stretch/>
        </p:blipFill>
        <p:spPr>
          <a:xfrm rot="11967600">
            <a:off x="-2431440" y="-1704960"/>
            <a:ext cx="5721480" cy="5669280"/>
          </a:xfrm>
          <a:prstGeom prst="rect">
            <a:avLst/>
          </a:prstGeom>
          <a:ln w="0">
            <a:noFill/>
          </a:ln>
        </p:spPr>
      </p:pic>
      <p:pic>
        <p:nvPicPr>
          <p:cNvPr id="54" name="Picture 7"/>
          <p:cNvPicPr/>
          <p:nvPr/>
        </p:nvPicPr>
        <p:blipFill>
          <a:blip r:embed="rId3"/>
          <a:stretch/>
        </p:blipFill>
        <p:spPr>
          <a:xfrm rot="13029000">
            <a:off x="-2522880" y="7570800"/>
            <a:ext cx="6835680" cy="6773400"/>
          </a:xfrm>
          <a:prstGeom prst="rect">
            <a:avLst/>
          </a:prstGeom>
          <a:ln w="0">
            <a:noFill/>
          </a:ln>
        </p:spPr>
      </p:pic>
      <p:pic>
        <p:nvPicPr>
          <p:cNvPr id="55" name="Picture 8"/>
          <p:cNvPicPr/>
          <p:nvPr/>
        </p:nvPicPr>
        <p:blipFill>
          <a:blip r:embed="rId4"/>
          <a:stretch/>
        </p:blipFill>
        <p:spPr>
          <a:xfrm rot="10800000">
            <a:off x="15157080" y="8264880"/>
            <a:ext cx="3333600" cy="3588120"/>
          </a:xfrm>
          <a:prstGeom prst="rect">
            <a:avLst/>
          </a:prstGeom>
          <a:ln w="0">
            <a:noFill/>
          </a:ln>
        </p:spPr>
      </p:pic>
      <p:pic>
        <p:nvPicPr>
          <p:cNvPr id="56" name="Picture 9"/>
          <p:cNvPicPr/>
          <p:nvPr/>
        </p:nvPicPr>
        <p:blipFill>
          <a:blip r:embed="rId5"/>
          <a:stretch/>
        </p:blipFill>
        <p:spPr>
          <a:xfrm rot="10800000">
            <a:off x="1904760" y="-771840"/>
            <a:ext cx="2556000" cy="2750760"/>
          </a:xfrm>
          <a:prstGeom prst="rect">
            <a:avLst/>
          </a:prstGeom>
          <a:ln w="0">
            <a:noFill/>
          </a:ln>
        </p:spPr>
      </p:pic>
      <p:pic>
        <p:nvPicPr>
          <p:cNvPr id="57" name="Picture 10"/>
          <p:cNvPicPr/>
          <p:nvPr/>
        </p:nvPicPr>
        <p:blipFill>
          <a:blip r:embed="rId6"/>
          <a:stretch/>
        </p:blipFill>
        <p:spPr>
          <a:xfrm rot="9614400">
            <a:off x="17190360" y="6091560"/>
            <a:ext cx="4351680" cy="4345920"/>
          </a:xfrm>
          <a:prstGeom prst="rect">
            <a:avLst/>
          </a:prstGeom>
          <a:ln w="0">
            <a:noFill/>
          </a:ln>
        </p:spPr>
      </p:pic>
      <p:pic>
        <p:nvPicPr>
          <p:cNvPr id="58" name="Picture 11"/>
          <p:cNvPicPr/>
          <p:nvPr/>
        </p:nvPicPr>
        <p:blipFill>
          <a:blip r:embed="rId6"/>
          <a:stretch/>
        </p:blipFill>
        <p:spPr>
          <a:xfrm rot="3420600">
            <a:off x="5570640" y="-4349160"/>
            <a:ext cx="5810040" cy="5802480"/>
          </a:xfrm>
          <a:prstGeom prst="rect">
            <a:avLst/>
          </a:prstGeom>
          <a:ln w="0">
            <a:noFill/>
          </a:ln>
        </p:spPr>
      </p:pic>
      <p:pic>
        <p:nvPicPr>
          <p:cNvPr id="59" name="Picture 12"/>
          <p:cNvPicPr/>
          <p:nvPr/>
        </p:nvPicPr>
        <p:blipFill>
          <a:blip r:embed="rId6"/>
          <a:stretch/>
        </p:blipFill>
        <p:spPr>
          <a:xfrm rot="17433000">
            <a:off x="-3176280" y="4860720"/>
            <a:ext cx="4880880" cy="4874400"/>
          </a:xfrm>
          <a:prstGeom prst="rect">
            <a:avLst/>
          </a:prstGeom>
          <a:ln w="0">
            <a:noFill/>
          </a:ln>
        </p:spPr>
      </p:pic>
      <p:grpSp>
        <p:nvGrpSpPr>
          <p:cNvPr id="60" name="Group 13"/>
          <p:cNvGrpSpPr/>
          <p:nvPr/>
        </p:nvGrpSpPr>
        <p:grpSpPr>
          <a:xfrm>
            <a:off x="1171080" y="8531640"/>
            <a:ext cx="2900160" cy="807480"/>
            <a:chOff x="1171080" y="8531640"/>
            <a:chExt cx="2900160" cy="807480"/>
          </a:xfrm>
        </p:grpSpPr>
        <p:pic>
          <p:nvPicPr>
            <p:cNvPr id="61" name="Picture 14"/>
            <p:cNvPicPr/>
            <p:nvPr/>
          </p:nvPicPr>
          <p:blipFill>
            <a:blip r:embed="rId7"/>
            <a:stretch/>
          </p:blipFill>
          <p:spPr>
            <a:xfrm rot="10800000">
              <a:off x="1171080" y="8875440"/>
              <a:ext cx="2900160" cy="463680"/>
            </a:xfrm>
            <a:prstGeom prst="rect">
              <a:avLst/>
            </a:prstGeom>
            <a:ln w="0">
              <a:noFill/>
            </a:ln>
          </p:spPr>
        </p:pic>
        <p:pic>
          <p:nvPicPr>
            <p:cNvPr id="62" name="Picture 15"/>
            <p:cNvPicPr/>
            <p:nvPr/>
          </p:nvPicPr>
          <p:blipFill>
            <a:blip r:embed="rId7"/>
            <a:stretch/>
          </p:blipFill>
          <p:spPr>
            <a:xfrm rot="10800000">
              <a:off x="1171080" y="8531640"/>
              <a:ext cx="2900160" cy="463680"/>
            </a:xfrm>
            <a:prstGeom prst="rect">
              <a:avLst/>
            </a:prstGeom>
            <a:ln w="0">
              <a:noFill/>
            </a:ln>
          </p:spPr>
        </p:pic>
      </p:grpSp>
      <p:pic>
        <p:nvPicPr>
          <p:cNvPr id="64" name="Picture 17"/>
          <p:cNvPicPr/>
          <p:nvPr/>
        </p:nvPicPr>
        <p:blipFill>
          <a:blip r:embed="rId8"/>
          <a:stretch/>
        </p:blipFill>
        <p:spPr>
          <a:xfrm>
            <a:off x="16418880" y="0"/>
            <a:ext cx="1868760" cy="1868760"/>
          </a:xfrm>
          <a:prstGeom prst="rect">
            <a:avLst/>
          </a:prstGeom>
          <a:ln w="0">
            <a:noFill/>
          </a:ln>
        </p:spPr>
      </p:pic>
      <p:pic>
        <p:nvPicPr>
          <p:cNvPr id="65" name="Picture 18"/>
          <p:cNvPicPr/>
          <p:nvPr/>
        </p:nvPicPr>
        <p:blipFill>
          <a:blip r:embed="rId9"/>
          <a:stretch/>
        </p:blipFill>
        <p:spPr>
          <a:xfrm>
            <a:off x="7758720" y="9258480"/>
            <a:ext cx="3710520" cy="779040"/>
          </a:xfrm>
          <a:prstGeom prst="rect">
            <a:avLst/>
          </a:prstGeom>
          <a:ln w="0">
            <a:noFill/>
          </a:ln>
        </p:spPr>
      </p:pic>
      <p:sp>
        <p:nvSpPr>
          <p:cNvPr id="2" name="Pravokotnik 1">
            <a:extLst>
              <a:ext uri="{FF2B5EF4-FFF2-40B4-BE49-F238E27FC236}">
                <a16:creationId xmlns:a16="http://schemas.microsoft.com/office/drawing/2014/main" id="{1C0F6F27-A51B-4C1D-95C5-E56131A9308F}"/>
              </a:ext>
            </a:extLst>
          </p:cNvPr>
          <p:cNvSpPr/>
          <p:nvPr/>
        </p:nvSpPr>
        <p:spPr>
          <a:xfrm>
            <a:off x="2621159" y="3822367"/>
            <a:ext cx="14883069" cy="1938992"/>
          </a:xfrm>
          <a:prstGeom prst="rect">
            <a:avLst/>
          </a:prstGeom>
        </p:spPr>
        <p:txBody>
          <a:bodyPr wrap="square">
            <a:spAutoFit/>
          </a:bodyPr>
          <a:lstStyle/>
          <a:p>
            <a:r>
              <a:rPr lang="en-US" sz="6000" dirty="0"/>
              <a:t>Identifying innovative development solutions and expansion of knowledge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sp>
        <p:nvSpPr>
          <p:cNvPr id="148" name="TextBox 5"/>
          <p:cNvSpPr/>
          <p:nvPr/>
        </p:nvSpPr>
        <p:spPr>
          <a:xfrm>
            <a:off x="1886543" y="2024355"/>
            <a:ext cx="15492480" cy="738663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3200" dirty="0"/>
              <a:t>Project management methodology provides a guideline for managing the projects and it is one</a:t>
            </a:r>
            <a:r>
              <a:rPr lang="sl-SI" sz="3200" dirty="0"/>
              <a:t> </a:t>
            </a:r>
            <a:r>
              <a:rPr lang="en-US" sz="3200" dirty="0"/>
              <a:t>of the important factors for successful completion of the projects.</a:t>
            </a:r>
            <a:endParaRPr lang="sl-SI" sz="3200" dirty="0"/>
          </a:p>
          <a:p>
            <a:endParaRPr lang="sl-SI" sz="3200" spc="-1" dirty="0">
              <a:solidFill>
                <a:srgbClr val="000000"/>
              </a:solidFill>
            </a:endParaRPr>
          </a:p>
          <a:p>
            <a:r>
              <a:rPr lang="sl-SI" sz="3200" spc="-1" dirty="0" err="1">
                <a:solidFill>
                  <a:srgbClr val="000000"/>
                </a:solidFill>
              </a:rPr>
              <a:t>The</a:t>
            </a:r>
            <a:r>
              <a:rPr lang="en-US" sz="3200" spc="-1" dirty="0">
                <a:solidFill>
                  <a:srgbClr val="000000"/>
                </a:solidFill>
              </a:rPr>
              <a:t> most widely</a:t>
            </a:r>
            <a:r>
              <a:rPr lang="sl-SI" sz="3200" spc="-1" dirty="0">
                <a:solidFill>
                  <a:srgbClr val="000000"/>
                </a:solidFill>
              </a:rPr>
              <a:t> </a:t>
            </a:r>
            <a:r>
              <a:rPr lang="en-US" sz="3200" spc="-1" dirty="0">
                <a:solidFill>
                  <a:srgbClr val="000000"/>
                </a:solidFill>
              </a:rPr>
              <a:t>used project management methodologies in the world</a:t>
            </a:r>
            <a:r>
              <a:rPr lang="sl-SI" sz="3200" spc="-1" dirty="0">
                <a:solidFill>
                  <a:srgbClr val="000000"/>
                </a:solidFill>
              </a:rPr>
              <a:t> are:</a:t>
            </a:r>
          </a:p>
          <a:p>
            <a:pPr marL="457200" indent="-457200">
              <a:buFont typeface="Arial" panose="020B0604020202020204" pitchFamily="34" charset="0"/>
              <a:buChar char="•"/>
            </a:pPr>
            <a:r>
              <a:rPr lang="en-US" sz="3200" spc="-1" dirty="0">
                <a:solidFill>
                  <a:srgbClr val="000000"/>
                </a:solidFill>
              </a:rPr>
              <a:t>Project Management Body of</a:t>
            </a:r>
            <a:r>
              <a:rPr lang="sl-SI" sz="3200" spc="-1" dirty="0">
                <a:solidFill>
                  <a:srgbClr val="000000"/>
                </a:solidFill>
              </a:rPr>
              <a:t> </a:t>
            </a:r>
            <a:r>
              <a:rPr lang="en-US" sz="3200" spc="-1" dirty="0">
                <a:solidFill>
                  <a:srgbClr val="000000"/>
                </a:solidFill>
              </a:rPr>
              <a:t>Knowledge (PMBOK)</a:t>
            </a:r>
            <a:endParaRPr lang="sl-SI" sz="3200" spc="-1" dirty="0">
              <a:solidFill>
                <a:srgbClr val="000000"/>
              </a:solidFill>
            </a:endParaRPr>
          </a:p>
          <a:p>
            <a:pPr marL="457200" indent="-457200">
              <a:buFont typeface="Arial" panose="020B0604020202020204" pitchFamily="34" charset="0"/>
              <a:buChar char="•"/>
            </a:pPr>
            <a:r>
              <a:rPr lang="en-US" sz="3200" spc="-1" dirty="0" err="1">
                <a:solidFill>
                  <a:srgbClr val="000000"/>
                </a:solidFill>
              </a:rPr>
              <a:t>PRojects</a:t>
            </a:r>
            <a:r>
              <a:rPr lang="en-US" sz="3200" spc="-1" dirty="0">
                <a:solidFill>
                  <a:srgbClr val="000000"/>
                </a:solidFill>
              </a:rPr>
              <a:t> IN Controlled Environment Version 2 (PRINCE2)</a:t>
            </a:r>
            <a:endParaRPr lang="sl-SI" sz="3200" spc="-1" dirty="0">
              <a:solidFill>
                <a:srgbClr val="000000"/>
              </a:solidFill>
            </a:endParaRPr>
          </a:p>
          <a:p>
            <a:pPr marL="457200" indent="-457200">
              <a:buFont typeface="Arial" panose="020B0604020202020204" pitchFamily="34" charset="0"/>
              <a:buChar char="•"/>
            </a:pPr>
            <a:endParaRPr lang="sl-SI" sz="3200" spc="-1" dirty="0">
              <a:solidFill>
                <a:srgbClr val="000000"/>
              </a:solidFill>
            </a:endParaRPr>
          </a:p>
          <a:p>
            <a:r>
              <a:rPr lang="sl-SI" sz="3200" spc="-1" dirty="0" err="1">
                <a:solidFill>
                  <a:srgbClr val="000000"/>
                </a:solidFill>
              </a:rPr>
              <a:t>Decision</a:t>
            </a:r>
            <a:r>
              <a:rPr lang="sl-SI" sz="3200" spc="-1" dirty="0">
                <a:solidFill>
                  <a:srgbClr val="000000"/>
                </a:solidFill>
              </a:rPr>
              <a:t> on </a:t>
            </a:r>
            <a:r>
              <a:rPr lang="sl-SI" sz="3200" spc="-1" dirty="0" err="1">
                <a:solidFill>
                  <a:srgbClr val="000000"/>
                </a:solidFill>
              </a:rPr>
              <a:t>the</a:t>
            </a:r>
            <a:r>
              <a:rPr lang="sl-SI" sz="3200" spc="-1" dirty="0">
                <a:solidFill>
                  <a:srgbClr val="000000"/>
                </a:solidFill>
              </a:rPr>
              <a:t> </a:t>
            </a:r>
            <a:r>
              <a:rPr lang="sl-SI" sz="3200" spc="-1" dirty="0" err="1">
                <a:solidFill>
                  <a:srgbClr val="000000"/>
                </a:solidFill>
              </a:rPr>
              <a:t>project</a:t>
            </a:r>
            <a:r>
              <a:rPr lang="sl-SI" sz="3200" spc="-1" dirty="0">
                <a:solidFill>
                  <a:srgbClr val="000000"/>
                </a:solidFill>
              </a:rPr>
              <a:t> management </a:t>
            </a:r>
            <a:r>
              <a:rPr lang="sl-SI" sz="3200" spc="-1" dirty="0" err="1">
                <a:solidFill>
                  <a:srgbClr val="000000"/>
                </a:solidFill>
              </a:rPr>
              <a:t>methodology</a:t>
            </a:r>
            <a:r>
              <a:rPr lang="sl-SI" sz="3200" spc="-1" dirty="0">
                <a:solidFill>
                  <a:srgbClr val="000000"/>
                </a:solidFill>
              </a:rPr>
              <a:t> </a:t>
            </a:r>
            <a:r>
              <a:rPr lang="sl-SI" sz="3200" spc="-1" dirty="0" err="1">
                <a:solidFill>
                  <a:srgbClr val="000000"/>
                </a:solidFill>
              </a:rPr>
              <a:t>depends</a:t>
            </a:r>
            <a:r>
              <a:rPr lang="sl-SI" sz="3200" spc="-1" dirty="0">
                <a:solidFill>
                  <a:srgbClr val="000000"/>
                </a:solidFill>
              </a:rPr>
              <a:t>:</a:t>
            </a:r>
          </a:p>
          <a:p>
            <a:r>
              <a:rPr lang="sl-SI" sz="3200" spc="-1" dirty="0">
                <a:solidFill>
                  <a:srgbClr val="000000"/>
                </a:solidFill>
              </a:rPr>
              <a:t> </a:t>
            </a:r>
            <a:r>
              <a:rPr lang="en-US" sz="3200" spc="-1" dirty="0">
                <a:solidFill>
                  <a:srgbClr val="000000"/>
                </a:solidFill>
              </a:rPr>
              <a:t>1. The overall </a:t>
            </a:r>
            <a:r>
              <a:rPr lang="sl-SI" sz="3200" spc="-1" dirty="0" err="1">
                <a:solidFill>
                  <a:srgbClr val="000000"/>
                </a:solidFill>
              </a:rPr>
              <a:t>organization</a:t>
            </a:r>
            <a:r>
              <a:rPr lang="en-US" sz="3200" spc="-1" dirty="0">
                <a:solidFill>
                  <a:srgbClr val="000000"/>
                </a:solidFill>
              </a:rPr>
              <a:t> strategy, i.e. how competitive we are as a </a:t>
            </a:r>
            <a:r>
              <a:rPr lang="sl-SI" sz="3200" spc="-1" dirty="0" err="1">
                <a:solidFill>
                  <a:srgbClr val="000000"/>
                </a:solidFill>
              </a:rPr>
              <a:t>regional</a:t>
            </a:r>
            <a:r>
              <a:rPr lang="sl-SI" sz="3200" spc="-1" dirty="0">
                <a:solidFill>
                  <a:srgbClr val="000000"/>
                </a:solidFill>
              </a:rPr>
              <a:t> </a:t>
            </a:r>
            <a:r>
              <a:rPr lang="sl-SI" sz="3200" spc="-1" dirty="0" err="1">
                <a:solidFill>
                  <a:srgbClr val="000000"/>
                </a:solidFill>
              </a:rPr>
              <a:t>development</a:t>
            </a:r>
            <a:r>
              <a:rPr lang="sl-SI" sz="3200" spc="-1" dirty="0">
                <a:solidFill>
                  <a:srgbClr val="000000"/>
                </a:solidFill>
              </a:rPr>
              <a:t> </a:t>
            </a:r>
            <a:r>
              <a:rPr lang="sl-SI" sz="3200" spc="-1" dirty="0" err="1">
                <a:solidFill>
                  <a:srgbClr val="000000"/>
                </a:solidFill>
              </a:rPr>
              <a:t>agency</a:t>
            </a:r>
            <a:endParaRPr lang="en-US" sz="3200" spc="-1" dirty="0">
              <a:solidFill>
                <a:srgbClr val="000000"/>
              </a:solidFill>
            </a:endParaRPr>
          </a:p>
          <a:p>
            <a:r>
              <a:rPr lang="en-US" sz="3200" spc="-1" dirty="0">
                <a:solidFill>
                  <a:srgbClr val="000000"/>
                </a:solidFill>
              </a:rPr>
              <a:t>2. The size of the project team and/or scope to be managed</a:t>
            </a:r>
            <a:r>
              <a:rPr lang="sl-SI" sz="3200" spc="-1" dirty="0">
                <a:solidFill>
                  <a:srgbClr val="000000"/>
                </a:solidFill>
              </a:rPr>
              <a:t>;</a:t>
            </a:r>
            <a:endParaRPr lang="en-US" sz="3200" spc="-1" dirty="0">
              <a:solidFill>
                <a:srgbClr val="000000"/>
              </a:solidFill>
            </a:endParaRPr>
          </a:p>
          <a:p>
            <a:r>
              <a:rPr lang="en-US" sz="3200" spc="-1" dirty="0">
                <a:solidFill>
                  <a:srgbClr val="000000"/>
                </a:solidFill>
              </a:rPr>
              <a:t>3. The priority of the project</a:t>
            </a:r>
            <a:r>
              <a:rPr lang="sl-SI" sz="3200" spc="-1" dirty="0">
                <a:solidFill>
                  <a:srgbClr val="000000"/>
                </a:solidFill>
              </a:rPr>
              <a:t>;</a:t>
            </a:r>
            <a:endParaRPr lang="en-US" sz="3200" spc="-1" dirty="0">
              <a:solidFill>
                <a:srgbClr val="000000"/>
              </a:solidFill>
            </a:endParaRPr>
          </a:p>
          <a:p>
            <a:r>
              <a:rPr lang="en-US" sz="3200" spc="-1" dirty="0">
                <a:solidFill>
                  <a:srgbClr val="000000"/>
                </a:solidFill>
              </a:rPr>
              <a:t>4. How critical the project is to the company</a:t>
            </a:r>
            <a:r>
              <a:rPr lang="sl-SI" sz="3200" spc="-1" dirty="0">
                <a:solidFill>
                  <a:srgbClr val="000000"/>
                </a:solidFill>
              </a:rPr>
              <a:t>;</a:t>
            </a:r>
            <a:endParaRPr lang="en-US" sz="3200" spc="-1" dirty="0">
              <a:solidFill>
                <a:srgbClr val="000000"/>
              </a:solidFill>
            </a:endParaRPr>
          </a:p>
          <a:p>
            <a:r>
              <a:rPr lang="en-US" sz="3200" spc="-1" dirty="0">
                <a:solidFill>
                  <a:srgbClr val="000000"/>
                </a:solidFill>
              </a:rPr>
              <a:t>5. How flexible the methodology and its components are.</a:t>
            </a:r>
            <a:endParaRPr lang="sl-SI" sz="3200" spc="-1" dirty="0">
              <a:solidFill>
                <a:srgbClr val="000000"/>
              </a:solidFill>
            </a:endParaRPr>
          </a:p>
          <a:p>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6409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pic>
        <p:nvPicPr>
          <p:cNvPr id="2" name="Slika 1">
            <a:extLst>
              <a:ext uri="{FF2B5EF4-FFF2-40B4-BE49-F238E27FC236}">
                <a16:creationId xmlns:a16="http://schemas.microsoft.com/office/drawing/2014/main" id="{BAA588CE-26CF-433A-8007-191CAB90CDF6}"/>
              </a:ext>
            </a:extLst>
          </p:cNvPr>
          <p:cNvPicPr>
            <a:picLocks noChangeAspect="1"/>
          </p:cNvPicPr>
          <p:nvPr/>
        </p:nvPicPr>
        <p:blipFill>
          <a:blip r:embed="rId6"/>
          <a:stretch>
            <a:fillRect/>
          </a:stretch>
        </p:blipFill>
        <p:spPr>
          <a:xfrm>
            <a:off x="1666800" y="1868760"/>
            <a:ext cx="7829550" cy="8210550"/>
          </a:xfrm>
          <a:prstGeom prst="rect">
            <a:avLst/>
          </a:prstGeom>
        </p:spPr>
      </p:pic>
      <p:sp>
        <p:nvSpPr>
          <p:cNvPr id="3" name="Pravokotnik 2">
            <a:extLst>
              <a:ext uri="{FF2B5EF4-FFF2-40B4-BE49-F238E27FC236}">
                <a16:creationId xmlns:a16="http://schemas.microsoft.com/office/drawing/2014/main" id="{47B8177E-5315-458C-B7CA-C0D876A9C2FA}"/>
              </a:ext>
            </a:extLst>
          </p:cNvPr>
          <p:cNvSpPr/>
          <p:nvPr/>
        </p:nvSpPr>
        <p:spPr>
          <a:xfrm>
            <a:off x="9518520" y="7622683"/>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sp>
        <p:nvSpPr>
          <p:cNvPr id="4" name="Pravokotnik 3">
            <a:extLst>
              <a:ext uri="{FF2B5EF4-FFF2-40B4-BE49-F238E27FC236}">
                <a16:creationId xmlns:a16="http://schemas.microsoft.com/office/drawing/2014/main" id="{143C0C4A-DCE4-46BD-BA69-C720A9D7765A}"/>
              </a:ext>
            </a:extLst>
          </p:cNvPr>
          <p:cNvSpPr/>
          <p:nvPr/>
        </p:nvSpPr>
        <p:spPr>
          <a:xfrm>
            <a:off x="9762336" y="2180205"/>
            <a:ext cx="8183697" cy="584775"/>
          </a:xfrm>
          <a:prstGeom prst="rect">
            <a:avLst/>
          </a:prstGeom>
        </p:spPr>
        <p:txBody>
          <a:bodyPr wrap="square">
            <a:spAutoFit/>
          </a:bodyPr>
          <a:lstStyle/>
          <a:p>
            <a:r>
              <a:rPr lang="sl-SI" sz="3200" dirty="0" err="1"/>
              <a:t>Comparison</a:t>
            </a:r>
            <a:r>
              <a:rPr lang="sl-SI" sz="3200" dirty="0"/>
              <a:t>: PRINCE2 </a:t>
            </a:r>
            <a:r>
              <a:rPr lang="sl-SI" sz="3200" dirty="0" err="1"/>
              <a:t>vs</a:t>
            </a:r>
            <a:r>
              <a:rPr lang="sl-SI" sz="3200" dirty="0"/>
              <a:t>. PMBOK (1)</a:t>
            </a:r>
            <a:endParaRPr lang="en-US" dirty="0"/>
          </a:p>
        </p:txBody>
      </p:sp>
    </p:spTree>
    <p:extLst>
      <p:ext uri="{BB962C8B-B14F-4D97-AF65-F5344CB8AC3E}">
        <p14:creationId xmlns:p14="http://schemas.microsoft.com/office/powerpoint/2010/main" val="241981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sp>
        <p:nvSpPr>
          <p:cNvPr id="3" name="Pravokotnik 2">
            <a:extLst>
              <a:ext uri="{FF2B5EF4-FFF2-40B4-BE49-F238E27FC236}">
                <a16:creationId xmlns:a16="http://schemas.microsoft.com/office/drawing/2014/main" id="{47B8177E-5315-458C-B7CA-C0D876A9C2FA}"/>
              </a:ext>
            </a:extLst>
          </p:cNvPr>
          <p:cNvSpPr/>
          <p:nvPr/>
        </p:nvSpPr>
        <p:spPr>
          <a:xfrm>
            <a:off x="10041431" y="2180205"/>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pic>
        <p:nvPicPr>
          <p:cNvPr id="4" name="Slika 3">
            <a:extLst>
              <a:ext uri="{FF2B5EF4-FFF2-40B4-BE49-F238E27FC236}">
                <a16:creationId xmlns:a16="http://schemas.microsoft.com/office/drawing/2014/main" id="{7D7CD66A-454B-45EF-A7CC-72C4CEC1AE23}"/>
              </a:ext>
            </a:extLst>
          </p:cNvPr>
          <p:cNvPicPr>
            <a:picLocks noChangeAspect="1"/>
          </p:cNvPicPr>
          <p:nvPr/>
        </p:nvPicPr>
        <p:blipFill>
          <a:blip r:embed="rId6"/>
          <a:stretch>
            <a:fillRect/>
          </a:stretch>
        </p:blipFill>
        <p:spPr>
          <a:xfrm>
            <a:off x="2035629" y="2549537"/>
            <a:ext cx="10276114" cy="7220716"/>
          </a:xfrm>
          <a:prstGeom prst="rect">
            <a:avLst/>
          </a:prstGeom>
        </p:spPr>
      </p:pic>
      <p:sp>
        <p:nvSpPr>
          <p:cNvPr id="10" name="Pravokotnik 9">
            <a:extLst>
              <a:ext uri="{FF2B5EF4-FFF2-40B4-BE49-F238E27FC236}">
                <a16:creationId xmlns:a16="http://schemas.microsoft.com/office/drawing/2014/main" id="{5EA4AB5E-DBAF-40D1-845F-0B06702D4164}"/>
              </a:ext>
            </a:extLst>
          </p:cNvPr>
          <p:cNvSpPr/>
          <p:nvPr/>
        </p:nvSpPr>
        <p:spPr>
          <a:xfrm>
            <a:off x="1857734" y="1887817"/>
            <a:ext cx="8183697" cy="584775"/>
          </a:xfrm>
          <a:prstGeom prst="rect">
            <a:avLst/>
          </a:prstGeom>
        </p:spPr>
        <p:txBody>
          <a:bodyPr wrap="square">
            <a:spAutoFit/>
          </a:bodyPr>
          <a:lstStyle/>
          <a:p>
            <a:r>
              <a:rPr lang="sl-SI" sz="3200" dirty="0" err="1"/>
              <a:t>Comparison</a:t>
            </a:r>
            <a:r>
              <a:rPr lang="sl-SI" sz="3200" dirty="0"/>
              <a:t>: PRINCE2 </a:t>
            </a:r>
            <a:r>
              <a:rPr lang="sl-SI" sz="3200" dirty="0" err="1"/>
              <a:t>vs</a:t>
            </a:r>
            <a:r>
              <a:rPr lang="sl-SI" sz="3200" dirty="0"/>
              <a:t>. PMBOK (4)</a:t>
            </a:r>
            <a:endParaRPr lang="en-US" dirty="0"/>
          </a:p>
        </p:txBody>
      </p:sp>
    </p:spTree>
    <p:extLst>
      <p:ext uri="{BB962C8B-B14F-4D97-AF65-F5344CB8AC3E}">
        <p14:creationId xmlns:p14="http://schemas.microsoft.com/office/powerpoint/2010/main" val="64788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sp>
        <p:nvSpPr>
          <p:cNvPr id="3" name="Pravokotnik 2">
            <a:extLst>
              <a:ext uri="{FF2B5EF4-FFF2-40B4-BE49-F238E27FC236}">
                <a16:creationId xmlns:a16="http://schemas.microsoft.com/office/drawing/2014/main" id="{47B8177E-5315-458C-B7CA-C0D876A9C2FA}"/>
              </a:ext>
            </a:extLst>
          </p:cNvPr>
          <p:cNvSpPr/>
          <p:nvPr/>
        </p:nvSpPr>
        <p:spPr>
          <a:xfrm>
            <a:off x="10041431" y="2180205"/>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pic>
        <p:nvPicPr>
          <p:cNvPr id="2" name="Slika 1">
            <a:extLst>
              <a:ext uri="{FF2B5EF4-FFF2-40B4-BE49-F238E27FC236}">
                <a16:creationId xmlns:a16="http://schemas.microsoft.com/office/drawing/2014/main" id="{CAFA2B56-6C72-4E58-B86F-5E97C90463D4}"/>
              </a:ext>
            </a:extLst>
          </p:cNvPr>
          <p:cNvPicPr>
            <a:picLocks noChangeAspect="1"/>
          </p:cNvPicPr>
          <p:nvPr/>
        </p:nvPicPr>
        <p:blipFill>
          <a:blip r:embed="rId6"/>
          <a:stretch>
            <a:fillRect/>
          </a:stretch>
        </p:blipFill>
        <p:spPr>
          <a:xfrm>
            <a:off x="1886543" y="2741222"/>
            <a:ext cx="11829457" cy="6799747"/>
          </a:xfrm>
          <a:prstGeom prst="rect">
            <a:avLst/>
          </a:prstGeom>
        </p:spPr>
      </p:pic>
      <p:sp>
        <p:nvSpPr>
          <p:cNvPr id="10" name="Pravokotnik 9">
            <a:extLst>
              <a:ext uri="{FF2B5EF4-FFF2-40B4-BE49-F238E27FC236}">
                <a16:creationId xmlns:a16="http://schemas.microsoft.com/office/drawing/2014/main" id="{5E1D57D8-59A2-4A0C-81F7-F96A97CEA57D}"/>
              </a:ext>
            </a:extLst>
          </p:cNvPr>
          <p:cNvSpPr/>
          <p:nvPr/>
        </p:nvSpPr>
        <p:spPr>
          <a:xfrm>
            <a:off x="1857734" y="2034479"/>
            <a:ext cx="8183697" cy="584775"/>
          </a:xfrm>
          <a:prstGeom prst="rect">
            <a:avLst/>
          </a:prstGeom>
        </p:spPr>
        <p:txBody>
          <a:bodyPr wrap="square">
            <a:spAutoFit/>
          </a:bodyPr>
          <a:lstStyle/>
          <a:p>
            <a:r>
              <a:rPr lang="sl-SI" sz="3200" dirty="0" err="1"/>
              <a:t>Comparison</a:t>
            </a:r>
            <a:r>
              <a:rPr lang="sl-SI" sz="3200" dirty="0"/>
              <a:t>: PRINCE2 </a:t>
            </a:r>
            <a:r>
              <a:rPr lang="sl-SI" sz="3200" dirty="0" err="1"/>
              <a:t>vs</a:t>
            </a:r>
            <a:r>
              <a:rPr lang="sl-SI" sz="3200" dirty="0"/>
              <a:t>. PMBOK (5)</a:t>
            </a:r>
            <a:endParaRPr lang="en-US" dirty="0"/>
          </a:p>
        </p:txBody>
      </p:sp>
    </p:spTree>
    <p:extLst>
      <p:ext uri="{BB962C8B-B14F-4D97-AF65-F5344CB8AC3E}">
        <p14:creationId xmlns:p14="http://schemas.microsoft.com/office/powerpoint/2010/main" val="7072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sp>
        <p:nvSpPr>
          <p:cNvPr id="148" name="TextBox 5"/>
          <p:cNvSpPr/>
          <p:nvPr/>
        </p:nvSpPr>
        <p:spPr>
          <a:xfrm>
            <a:off x="1978980" y="2958626"/>
            <a:ext cx="15492480" cy="590931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The Project Management Book of Knowledge (PMBOK) is a guidebook published by the Project Management Institute (PMI) that provides a set of standard terminology, guidelines, and practices for project management. </a:t>
            </a:r>
            <a:endParaRPr lang="sl-SI" sz="3200" dirty="0"/>
          </a:p>
          <a:p>
            <a:pPr algn="just"/>
            <a:endParaRPr lang="sl-SI" sz="3200" dirty="0"/>
          </a:p>
          <a:p>
            <a:pPr algn="just"/>
            <a:r>
              <a:rPr lang="en-US" sz="3200" dirty="0"/>
              <a:t>Overall, the PMBOK provides a framework for managing projects that can be adapted to various industries and project types. It emphasizes the importance of effective communication, stakeholder engagement, risk management, and continuous improvement.</a:t>
            </a:r>
            <a:endParaRPr lang="sl-SI" sz="3200" dirty="0"/>
          </a:p>
          <a:p>
            <a:pPr algn="just"/>
            <a:endParaRPr lang="sl-SI" sz="3200" dirty="0"/>
          </a:p>
          <a:p>
            <a:pPr algn="just"/>
            <a:r>
              <a:rPr lang="en-US" sz="3200" dirty="0"/>
              <a:t>The PMBOK is organized into 10 knowledge areas</a:t>
            </a:r>
            <a:r>
              <a:rPr lang="sl-SI" sz="3200" dirty="0"/>
              <a:t>, 5 </a:t>
            </a:r>
            <a:r>
              <a:rPr lang="sl-SI" sz="3200" dirty="0" err="1"/>
              <a:t>process</a:t>
            </a:r>
            <a:r>
              <a:rPr lang="sl-SI" sz="3200" dirty="0"/>
              <a:t> </a:t>
            </a:r>
            <a:r>
              <a:rPr lang="sl-SI" sz="3200" dirty="0" err="1"/>
              <a:t>groups</a:t>
            </a:r>
            <a:r>
              <a:rPr lang="sl-SI" sz="3200" dirty="0"/>
              <a:t> </a:t>
            </a:r>
            <a:r>
              <a:rPr lang="sl-SI" sz="3200" dirty="0" err="1"/>
              <a:t>and</a:t>
            </a:r>
            <a:r>
              <a:rPr lang="sl-SI" sz="3200" dirty="0"/>
              <a:t> 49 </a:t>
            </a:r>
            <a:r>
              <a:rPr lang="sl-SI" sz="3200" dirty="0" err="1"/>
              <a:t>processes</a:t>
            </a:r>
            <a:r>
              <a:rPr lang="sl-SI" sz="3200" dirty="0"/>
              <a:t>.</a:t>
            </a:r>
          </a:p>
          <a:p>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89115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4: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sp>
        <p:nvSpPr>
          <p:cNvPr id="148" name="TextBox 5"/>
          <p:cNvSpPr/>
          <p:nvPr/>
        </p:nvSpPr>
        <p:spPr>
          <a:xfrm>
            <a:off x="1978980" y="2510683"/>
            <a:ext cx="15492480" cy="19697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10 knowledge areas</a:t>
            </a:r>
            <a:r>
              <a:rPr lang="sl-SI" sz="3200" dirty="0"/>
              <a:t>. </a:t>
            </a:r>
            <a:r>
              <a:rPr lang="en-US" sz="3200" dirty="0"/>
              <a:t>Each of these knowledge areas is broken down into several processes, which are used to initiate, plan, execute, monitor and control, and close out projects. These processes include inputs, tools and techniques, and outputs.</a:t>
            </a:r>
            <a:endParaRPr lang="sl-SI" sz="3200" dirty="0"/>
          </a:p>
          <a:p>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graphicFrame>
        <p:nvGraphicFramePr>
          <p:cNvPr id="2" name="Tabela 1">
            <a:extLst>
              <a:ext uri="{FF2B5EF4-FFF2-40B4-BE49-F238E27FC236}">
                <a16:creationId xmlns:a16="http://schemas.microsoft.com/office/drawing/2014/main" id="{741F8546-60FE-420D-A65B-1E860387ECEC}"/>
              </a:ext>
            </a:extLst>
          </p:cNvPr>
          <p:cNvGraphicFramePr>
            <a:graphicFrameLocks noGrp="1"/>
          </p:cNvGraphicFramePr>
          <p:nvPr>
            <p:extLst>
              <p:ext uri="{D42A27DB-BD31-4B8C-83A1-F6EECF244321}">
                <p14:modId xmlns:p14="http://schemas.microsoft.com/office/powerpoint/2010/main" val="231416436"/>
              </p:ext>
            </p:extLst>
          </p:nvPr>
        </p:nvGraphicFramePr>
        <p:xfrm>
          <a:off x="1978980" y="4264376"/>
          <a:ext cx="14823121" cy="4994437"/>
        </p:xfrm>
        <a:graphic>
          <a:graphicData uri="http://schemas.openxmlformats.org/drawingml/2006/table">
            <a:tbl>
              <a:tblPr>
                <a:tableStyleId>{5C22544A-7EE6-4342-B048-85BDC9FD1C3A}</a:tableStyleId>
              </a:tblPr>
              <a:tblGrid>
                <a:gridCol w="7418441">
                  <a:extLst>
                    <a:ext uri="{9D8B030D-6E8A-4147-A177-3AD203B41FA5}">
                      <a16:colId xmlns:a16="http://schemas.microsoft.com/office/drawing/2014/main" val="3047918726"/>
                    </a:ext>
                  </a:extLst>
                </a:gridCol>
                <a:gridCol w="7404680">
                  <a:extLst>
                    <a:ext uri="{9D8B030D-6E8A-4147-A177-3AD203B41FA5}">
                      <a16:colId xmlns:a16="http://schemas.microsoft.com/office/drawing/2014/main" val="3215080752"/>
                    </a:ext>
                  </a:extLst>
                </a:gridCol>
              </a:tblGrid>
              <a:tr h="733335">
                <a:tc>
                  <a:txBody>
                    <a:bodyPr/>
                    <a:lstStyle/>
                    <a:p>
                      <a:pPr algn="l" rtl="0" fontAlgn="ctr"/>
                      <a:r>
                        <a:rPr lang="en-US" sz="3200" u="none" strike="noStrike">
                          <a:effectLst/>
                        </a:rPr>
                        <a:t>1. Project Integration Management</a:t>
                      </a:r>
                      <a:endParaRPr lang="en-US" sz="32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a:effectLst/>
                        </a:rPr>
                        <a:t>6. Project Resource Management</a:t>
                      </a:r>
                      <a:endParaRPr lang="en-US" sz="3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14456077"/>
                  </a:ext>
                </a:extLst>
              </a:tr>
              <a:tr h="1337809">
                <a:tc>
                  <a:txBody>
                    <a:bodyPr/>
                    <a:lstStyle/>
                    <a:p>
                      <a:pPr algn="l" rtl="0" fontAlgn="ctr"/>
                      <a:r>
                        <a:rPr lang="en-US" sz="3200" u="none" strike="noStrike">
                          <a:effectLst/>
                        </a:rPr>
                        <a:t>2. Project Scope Management</a:t>
                      </a:r>
                      <a:endParaRPr lang="en-US" sz="32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7. Project Communication Management</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97395439"/>
                  </a:ext>
                </a:extLst>
              </a:tr>
              <a:tr h="733335">
                <a:tc>
                  <a:txBody>
                    <a:bodyPr/>
                    <a:lstStyle/>
                    <a:p>
                      <a:pPr algn="l" rtl="0" fontAlgn="ctr"/>
                      <a:r>
                        <a:rPr lang="en-US" sz="3200" u="none" strike="noStrike">
                          <a:effectLst/>
                        </a:rPr>
                        <a:t>3. Project Schedule Management</a:t>
                      </a:r>
                      <a:endParaRPr lang="en-US" sz="32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a:effectLst/>
                        </a:rPr>
                        <a:t>8. Project Risk Management</a:t>
                      </a:r>
                      <a:endParaRPr lang="en-US" sz="3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342815260"/>
                  </a:ext>
                </a:extLst>
              </a:tr>
              <a:tr h="1094979">
                <a:tc>
                  <a:txBody>
                    <a:bodyPr/>
                    <a:lstStyle/>
                    <a:p>
                      <a:pPr algn="l" rtl="0" fontAlgn="ctr"/>
                      <a:r>
                        <a:rPr lang="en-US" sz="3200" u="none" strike="noStrike">
                          <a:effectLst/>
                        </a:rPr>
                        <a:t>4. Project Cost Management</a:t>
                      </a:r>
                      <a:endParaRPr lang="en-US" sz="32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a:effectLst/>
                        </a:rPr>
                        <a:t>9. Project Procurement Management</a:t>
                      </a:r>
                      <a:endParaRPr lang="en-US" sz="32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82195224"/>
                  </a:ext>
                </a:extLst>
              </a:tr>
              <a:tr h="1094979">
                <a:tc>
                  <a:txBody>
                    <a:bodyPr/>
                    <a:lstStyle/>
                    <a:p>
                      <a:pPr algn="l" rtl="0" fontAlgn="ctr"/>
                      <a:r>
                        <a:rPr lang="en-US" sz="3200" u="none" strike="noStrike">
                          <a:effectLst/>
                        </a:rPr>
                        <a:t>5. Project Quality Management</a:t>
                      </a:r>
                      <a:endParaRPr lang="en-US" sz="3200" b="0" i="0" u="none" strike="noStrike">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10. Project Stakeholder Management</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86039426"/>
                  </a:ext>
                </a:extLst>
              </a:tr>
            </a:tbl>
          </a:graphicData>
        </a:graphic>
      </p:graphicFrame>
    </p:spTree>
    <p:extLst>
      <p:ext uri="{BB962C8B-B14F-4D97-AF65-F5344CB8AC3E}">
        <p14:creationId xmlns:p14="http://schemas.microsoft.com/office/powerpoint/2010/main" val="157126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4: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sl-SI" sz="3200" dirty="0" err="1"/>
              <a:t>has</a:t>
            </a:r>
            <a:r>
              <a:rPr lang="sl-SI" sz="3200" dirty="0"/>
              <a:t> 5 </a:t>
            </a:r>
            <a:r>
              <a:rPr lang="sl-SI" sz="3200" dirty="0" err="1"/>
              <a:t>process</a:t>
            </a:r>
            <a:r>
              <a:rPr lang="sl-SI" sz="3200" dirty="0"/>
              <a:t> </a:t>
            </a:r>
            <a:r>
              <a:rPr lang="sl-SI" sz="3200" dirty="0" err="1"/>
              <a:t>groups</a:t>
            </a:r>
            <a:r>
              <a:rPr lang="sl-SI" sz="3200" dirty="0"/>
              <a:t>.</a:t>
            </a:r>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4031873"/>
          </a:xfrm>
          <a:prstGeom prst="rect">
            <a:avLst/>
          </a:prstGeom>
        </p:spPr>
        <p:txBody>
          <a:bodyPr wrap="square">
            <a:spAutoFit/>
          </a:bodyPr>
          <a:lstStyle/>
          <a:p>
            <a:pPr algn="just"/>
            <a:r>
              <a:rPr lang="sl-SI" sz="3200" dirty="0"/>
              <a:t>1. </a:t>
            </a:r>
            <a:r>
              <a:rPr lang="en-US" sz="3200" dirty="0"/>
              <a:t>Initiating: This process group includes processes that are performed to define a new project or a new phase of an existing project. It involves identifying stakeholders, developing a project charter, and conducting a feasibility study.</a:t>
            </a:r>
          </a:p>
          <a:p>
            <a:pPr algn="just"/>
            <a:endParaRPr lang="en-US" sz="3200" dirty="0"/>
          </a:p>
          <a:p>
            <a:pPr algn="just"/>
            <a:r>
              <a:rPr lang="sl-SI" sz="3200" dirty="0"/>
              <a:t>2. </a:t>
            </a:r>
            <a:r>
              <a:rPr lang="en-US" sz="3200" dirty="0"/>
              <a:t>Planning: This process group includes processes that are performed to establish the scope of the project, define objectives, and develop the course of action required to attain those objectives. It involves creating a detailed project plan, including a project schedule, budget, and resource plan.</a:t>
            </a:r>
          </a:p>
        </p:txBody>
      </p:sp>
    </p:spTree>
    <p:extLst>
      <p:ext uri="{BB962C8B-B14F-4D97-AF65-F5344CB8AC3E}">
        <p14:creationId xmlns:p14="http://schemas.microsoft.com/office/powerpoint/2010/main" val="242650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4: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sl-SI" sz="3200" dirty="0" err="1"/>
              <a:t>has</a:t>
            </a:r>
            <a:r>
              <a:rPr lang="sl-SI" sz="3200" dirty="0"/>
              <a:t> 5 </a:t>
            </a:r>
            <a:r>
              <a:rPr lang="sl-SI" sz="3200" dirty="0" err="1"/>
              <a:t>process</a:t>
            </a:r>
            <a:r>
              <a:rPr lang="sl-SI" sz="3200" dirty="0"/>
              <a:t> </a:t>
            </a:r>
            <a:r>
              <a:rPr lang="sl-SI" sz="3200" dirty="0" err="1"/>
              <a:t>groups</a:t>
            </a:r>
            <a:r>
              <a:rPr lang="sl-SI" sz="3200" dirty="0"/>
              <a:t>.</a:t>
            </a:r>
            <a:endParaRPr lang="en-US" sz="3200" dirty="0"/>
          </a:p>
        </p:txBody>
      </p:sp>
      <p:pic>
        <p:nvPicPr>
          <p:cNvPr id="149" name="Picture 6"/>
          <p:cNvPicPr/>
          <p:nvPr/>
        </p:nvPicPr>
        <p:blipFill>
          <a:blip r:embed="rId2"/>
          <a:stretch/>
        </p:blipFill>
        <p:spPr>
          <a:xfrm rot="17403600">
            <a:off x="-4478163" y="75259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4031873"/>
          </a:xfrm>
          <a:prstGeom prst="rect">
            <a:avLst/>
          </a:prstGeom>
        </p:spPr>
        <p:txBody>
          <a:bodyPr wrap="square">
            <a:spAutoFit/>
          </a:bodyPr>
          <a:lstStyle/>
          <a:p>
            <a:pPr algn="just"/>
            <a:r>
              <a:rPr lang="sl-SI" sz="3200" dirty="0"/>
              <a:t>3. </a:t>
            </a:r>
            <a:r>
              <a:rPr lang="en-US" sz="3200" dirty="0"/>
              <a:t>Executing: This process group includes processes that are performed to execute the project plan by coordinating people and resources, managing project deliverables, and monitoring progress against the plan.</a:t>
            </a:r>
          </a:p>
          <a:p>
            <a:pPr algn="just"/>
            <a:endParaRPr lang="en-US" sz="3200" dirty="0"/>
          </a:p>
          <a:p>
            <a:pPr algn="just"/>
            <a:r>
              <a:rPr lang="sl-SI" sz="3200" dirty="0"/>
              <a:t>4. </a:t>
            </a:r>
            <a:r>
              <a:rPr lang="en-US" sz="3200" dirty="0"/>
              <a:t>Monitoring and Controlling: This process group includes processes that are performed to track, review, and regulate the progress and performance of the project. It involves monitoring project activities, identifying variances from the plan, and taking corrective action as needed.</a:t>
            </a:r>
          </a:p>
        </p:txBody>
      </p:sp>
    </p:spTree>
    <p:extLst>
      <p:ext uri="{BB962C8B-B14F-4D97-AF65-F5344CB8AC3E}">
        <p14:creationId xmlns:p14="http://schemas.microsoft.com/office/powerpoint/2010/main" val="193343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4: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sl-SI" sz="3200" dirty="0" err="1"/>
              <a:t>has</a:t>
            </a:r>
            <a:r>
              <a:rPr lang="sl-SI" sz="3200" dirty="0"/>
              <a:t> 5 </a:t>
            </a:r>
            <a:r>
              <a:rPr lang="sl-SI" sz="3200" dirty="0" err="1"/>
              <a:t>process</a:t>
            </a:r>
            <a:r>
              <a:rPr lang="sl-SI" sz="3200" dirty="0"/>
              <a:t> </a:t>
            </a:r>
            <a:r>
              <a:rPr lang="sl-SI" sz="3200" dirty="0" err="1"/>
              <a:t>groups</a:t>
            </a:r>
            <a:r>
              <a:rPr lang="sl-SI" sz="3200" dirty="0"/>
              <a:t>.</a:t>
            </a:r>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3539430"/>
          </a:xfrm>
          <a:prstGeom prst="rect">
            <a:avLst/>
          </a:prstGeom>
        </p:spPr>
        <p:txBody>
          <a:bodyPr wrap="square">
            <a:spAutoFit/>
          </a:bodyPr>
          <a:lstStyle/>
          <a:p>
            <a:pPr algn="just"/>
            <a:r>
              <a:rPr lang="sl-SI" sz="3200" dirty="0"/>
              <a:t>5. </a:t>
            </a:r>
            <a:r>
              <a:rPr lang="en-US" sz="3200" dirty="0"/>
              <a:t>Closing: This process group includes processes that are performed to finalize all project activities, obtain formal acceptance of the project deliverables from the customer or sponsor, and hand over the completed project to the relevant stakeholders. It involves archiving project records, conducting a project review, and documenting lessons learned.</a:t>
            </a:r>
            <a:endParaRPr lang="sl-SI" sz="3200" dirty="0"/>
          </a:p>
          <a:p>
            <a:pPr algn="just"/>
            <a:endParaRPr lang="sl-SI" sz="3200" dirty="0"/>
          </a:p>
          <a:p>
            <a:pPr algn="just"/>
            <a:r>
              <a:rPr lang="sl-SI" sz="3200" dirty="0"/>
              <a:t>PMBOK </a:t>
            </a:r>
            <a:r>
              <a:rPr lang="sl-SI" sz="3200" dirty="0" err="1"/>
              <a:t>has</a:t>
            </a:r>
            <a:r>
              <a:rPr lang="sl-SI" sz="3200" dirty="0"/>
              <a:t> </a:t>
            </a:r>
            <a:r>
              <a:rPr lang="sl-SI" sz="3200" dirty="0" err="1"/>
              <a:t>further</a:t>
            </a:r>
            <a:r>
              <a:rPr lang="sl-SI" sz="3200" dirty="0"/>
              <a:t> 49 </a:t>
            </a:r>
            <a:r>
              <a:rPr lang="sl-SI" sz="3200" dirty="0" err="1"/>
              <a:t>processes</a:t>
            </a:r>
            <a:r>
              <a:rPr lang="sl-SI" sz="3200" dirty="0"/>
              <a:t>.</a:t>
            </a:r>
            <a:endParaRPr lang="en-US" sz="3200" dirty="0"/>
          </a:p>
        </p:txBody>
      </p:sp>
    </p:spTree>
    <p:extLst>
      <p:ext uri="{BB962C8B-B14F-4D97-AF65-F5344CB8AC3E}">
        <p14:creationId xmlns:p14="http://schemas.microsoft.com/office/powerpoint/2010/main" val="2852898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2834219"/>
            <a:ext cx="15247663" cy="2062103"/>
          </a:xfrm>
          <a:prstGeom prst="rect">
            <a:avLst/>
          </a:prstGeom>
        </p:spPr>
        <p:txBody>
          <a:bodyPr wrap="square">
            <a:spAutoFit/>
          </a:bodyPr>
          <a:lstStyle/>
          <a:p>
            <a:pPr algn="just"/>
            <a:r>
              <a:rPr lang="sl-SI" sz="3200" b="1" dirty="0"/>
              <a:t>PMBOK </a:t>
            </a:r>
            <a:r>
              <a:rPr lang="sl-SI" sz="3200" b="1" dirty="0" err="1"/>
              <a:t>processes</a:t>
            </a:r>
            <a:r>
              <a:rPr lang="sl-SI" sz="3200" b="1" dirty="0"/>
              <a:t> in </a:t>
            </a:r>
            <a:r>
              <a:rPr lang="sl-SI" sz="3200" b="1" dirty="0" err="1"/>
              <a:t>Initiating</a:t>
            </a:r>
            <a:r>
              <a:rPr lang="sl-SI" sz="3200" b="1" dirty="0"/>
              <a:t> </a:t>
            </a:r>
            <a:r>
              <a:rPr lang="sl-SI" sz="3200" b="1" dirty="0" err="1"/>
              <a:t>Process</a:t>
            </a:r>
            <a:r>
              <a:rPr lang="sl-SI" sz="3200" b="1" dirty="0"/>
              <a:t> </a:t>
            </a:r>
            <a:r>
              <a:rPr lang="sl-SI" sz="3200" b="1" dirty="0" err="1"/>
              <a:t>Group</a:t>
            </a:r>
            <a:r>
              <a:rPr lang="sl-SI" sz="3200" b="1" dirty="0"/>
              <a:t>:</a:t>
            </a:r>
          </a:p>
          <a:p>
            <a:pPr algn="just"/>
            <a:endParaRPr lang="sl-SI" sz="3200" b="1" dirty="0"/>
          </a:p>
          <a:p>
            <a:pPr marL="457200" indent="-457200" algn="just">
              <a:buFont typeface="Arial" panose="020B0604020202020204" pitchFamily="34" charset="0"/>
              <a:buChar char="•"/>
            </a:pPr>
            <a:r>
              <a:rPr lang="en-US" sz="3200" dirty="0"/>
              <a:t>Develop Project Charter</a:t>
            </a:r>
            <a:endParaRPr lang="sl-SI" sz="3200" dirty="0"/>
          </a:p>
          <a:p>
            <a:pPr marL="457200" indent="-457200" algn="just">
              <a:buFont typeface="Arial" panose="020B0604020202020204" pitchFamily="34" charset="0"/>
              <a:buChar char="•"/>
            </a:pPr>
            <a:r>
              <a:rPr lang="en-US" sz="3200" dirty="0"/>
              <a:t>Identify Stakeholders</a:t>
            </a:r>
            <a:r>
              <a:rPr lang="sl-SI" sz="3200" dirty="0"/>
              <a:t> </a:t>
            </a:r>
            <a:endParaRPr lang="en-US" sz="3200" dirty="0"/>
          </a:p>
        </p:txBody>
      </p:sp>
    </p:spTree>
    <p:extLst>
      <p:ext uri="{BB962C8B-B14F-4D97-AF65-F5344CB8AC3E}">
        <p14:creationId xmlns:p14="http://schemas.microsoft.com/office/powerpoint/2010/main" val="117973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6" name="TextBox 2"/>
          <p:cNvSpPr/>
          <p:nvPr/>
        </p:nvSpPr>
        <p:spPr>
          <a:xfrm>
            <a:off x="1784160" y="1895040"/>
            <a:ext cx="8280360" cy="69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6410" b="0" strike="noStrike" spc="-1">
                <a:solidFill>
                  <a:srgbClr val="000000"/>
                </a:solidFill>
                <a:latin typeface="Abhaya Libre Regular Bold"/>
              </a:rPr>
              <a:t>Disclaimer</a:t>
            </a:r>
            <a:endParaRPr lang="en-US" sz="6410" b="0" strike="noStrike" spc="-1">
              <a:solidFill>
                <a:srgbClr val="000000"/>
              </a:solidFill>
              <a:latin typeface="Arial"/>
            </a:endParaRPr>
          </a:p>
        </p:txBody>
      </p:sp>
      <p:sp>
        <p:nvSpPr>
          <p:cNvPr id="67" name="TextBox 3"/>
          <p:cNvSpPr/>
          <p:nvPr/>
        </p:nvSpPr>
        <p:spPr>
          <a:xfrm>
            <a:off x="1784160" y="2828880"/>
            <a:ext cx="15741360" cy="4264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4618"/>
              </a:lnSpc>
            </a:pPr>
            <a:r>
              <a:rPr lang="en-US" sz="3300" b="0" strike="noStrike" spc="-49">
                <a:solidFill>
                  <a:srgbClr val="000000"/>
                </a:solidFill>
                <a:latin typeface="Abhaya Libre Regular"/>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3300" b="0" strike="noStrike" spc="-1">
              <a:solidFill>
                <a:srgbClr val="000000"/>
              </a:solidFill>
              <a:latin typeface="Arial"/>
            </a:endParaRPr>
          </a:p>
          <a:p>
            <a:pPr algn="just">
              <a:lnSpc>
                <a:spcPts val="2381"/>
              </a:lnSpc>
            </a:pPr>
            <a:endParaRPr lang="en-US" sz="3300" b="0" strike="noStrike" spc="-1">
              <a:solidFill>
                <a:srgbClr val="000000"/>
              </a:solidFill>
              <a:latin typeface="Arial"/>
            </a:endParaRPr>
          </a:p>
          <a:p>
            <a:pPr algn="just">
              <a:lnSpc>
                <a:spcPts val="4618"/>
              </a:lnSpc>
            </a:pPr>
            <a:r>
              <a:rPr lang="en-US" sz="3300" b="0" strike="noStrike" spc="-49">
                <a:solidFill>
                  <a:srgbClr val="000000"/>
                </a:solidFill>
                <a:latin typeface="Abhaya Libre Regular"/>
              </a:rPr>
              <a:t>Project Nº: 2021-1-RO01-KA220-VET-000028118</a:t>
            </a:r>
            <a:endParaRPr lang="en-US" sz="3300" b="0" strike="noStrike" spc="-1">
              <a:solidFill>
                <a:srgbClr val="000000"/>
              </a:solidFill>
              <a:latin typeface="Arial"/>
            </a:endParaRPr>
          </a:p>
          <a:p>
            <a:pPr algn="just">
              <a:lnSpc>
                <a:spcPts val="4618"/>
              </a:lnSpc>
            </a:pPr>
            <a:endParaRPr lang="en-US" sz="3300" b="0" strike="noStrike" spc="-1">
              <a:solidFill>
                <a:srgbClr val="000000"/>
              </a:solidFill>
              <a:latin typeface="Arial"/>
            </a:endParaRPr>
          </a:p>
          <a:p>
            <a:pPr>
              <a:lnSpc>
                <a:spcPts val="3498"/>
              </a:lnSpc>
            </a:pPr>
            <a:endParaRPr lang="en-US" sz="3300" b="0" strike="noStrike" spc="-1">
              <a:solidFill>
                <a:srgbClr val="000000"/>
              </a:solidFill>
              <a:latin typeface="Arial"/>
            </a:endParaRPr>
          </a:p>
        </p:txBody>
      </p:sp>
      <p:pic>
        <p:nvPicPr>
          <p:cNvPr id="68" name="Picture 4"/>
          <p:cNvPicPr/>
          <p:nvPr/>
        </p:nvPicPr>
        <p:blipFill>
          <a:blip r:embed="rId2"/>
          <a:stretch/>
        </p:blipFill>
        <p:spPr>
          <a:xfrm rot="17403600">
            <a:off x="-4782600" y="7448040"/>
            <a:ext cx="11621880" cy="12387600"/>
          </a:xfrm>
          <a:prstGeom prst="rect">
            <a:avLst/>
          </a:prstGeom>
          <a:ln w="0">
            <a:noFill/>
          </a:ln>
        </p:spPr>
      </p:pic>
      <p:pic>
        <p:nvPicPr>
          <p:cNvPr id="69" name="Picture 5"/>
          <p:cNvPicPr/>
          <p:nvPr/>
        </p:nvPicPr>
        <p:blipFill>
          <a:blip r:embed="rId3"/>
          <a:stretch/>
        </p:blipFill>
        <p:spPr>
          <a:xfrm rot="1836600">
            <a:off x="0" y="-2006640"/>
            <a:ext cx="3333600" cy="3588120"/>
          </a:xfrm>
          <a:prstGeom prst="rect">
            <a:avLst/>
          </a:prstGeom>
          <a:ln w="0">
            <a:noFill/>
          </a:ln>
        </p:spPr>
      </p:pic>
      <p:pic>
        <p:nvPicPr>
          <p:cNvPr id="70" name="Picture 6"/>
          <p:cNvPicPr/>
          <p:nvPr/>
        </p:nvPicPr>
        <p:blipFill>
          <a:blip r:embed="rId4"/>
          <a:stretch/>
        </p:blipFill>
        <p:spPr>
          <a:xfrm rot="20414400">
            <a:off x="-3467160" y="353160"/>
            <a:ext cx="4351680" cy="4345920"/>
          </a:xfrm>
          <a:prstGeom prst="rect">
            <a:avLst/>
          </a:prstGeom>
          <a:ln w="0">
            <a:noFill/>
          </a:ln>
        </p:spPr>
      </p:pic>
      <p:pic>
        <p:nvPicPr>
          <p:cNvPr id="71" name="Picture 7"/>
          <p:cNvPicPr/>
          <p:nvPr/>
        </p:nvPicPr>
        <p:blipFill>
          <a:blip r:embed="rId5"/>
          <a:stretch/>
        </p:blipFill>
        <p:spPr>
          <a:xfrm rot="14220600">
            <a:off x="3147120" y="8907120"/>
            <a:ext cx="5810040" cy="5802480"/>
          </a:xfrm>
          <a:prstGeom prst="rect">
            <a:avLst/>
          </a:prstGeom>
          <a:ln w="0">
            <a:noFill/>
          </a:ln>
        </p:spPr>
      </p:pic>
      <p:pic>
        <p:nvPicPr>
          <p:cNvPr id="72" name="Picture 8"/>
          <p:cNvPicPr/>
          <p:nvPr/>
        </p:nvPicPr>
        <p:blipFill>
          <a:blip r:embed="rId6"/>
          <a:stretch/>
        </p:blipFill>
        <p:spPr>
          <a:xfrm>
            <a:off x="16418880" y="0"/>
            <a:ext cx="1868760" cy="1868760"/>
          </a:xfrm>
          <a:prstGeom prst="rect">
            <a:avLst/>
          </a:prstGeom>
          <a:ln w="0">
            <a:noFill/>
          </a:ln>
        </p:spPr>
      </p:pic>
      <p:pic>
        <p:nvPicPr>
          <p:cNvPr id="73" name="Picture 9"/>
          <p:cNvPicPr/>
          <p:nvPr/>
        </p:nvPicPr>
        <p:blipFill>
          <a:blip r:embed="rId7"/>
          <a:stretch/>
        </p:blipFill>
        <p:spPr>
          <a:xfrm rot="12652800">
            <a:off x="13507200" y="7477920"/>
            <a:ext cx="5363640" cy="5363640"/>
          </a:xfrm>
          <a:prstGeom prst="rect">
            <a:avLst/>
          </a:prstGeom>
          <a:ln w="0">
            <a:noFill/>
          </a:ln>
        </p:spPr>
      </p:pic>
      <p:pic>
        <p:nvPicPr>
          <p:cNvPr id="74" name="Picture 10"/>
          <p:cNvPicPr/>
          <p:nvPr/>
        </p:nvPicPr>
        <p:blipFill>
          <a:blip r:embed="rId8"/>
          <a:stretch/>
        </p:blipFill>
        <p:spPr>
          <a:xfrm>
            <a:off x="1784160" y="6481080"/>
            <a:ext cx="7870680" cy="1652400"/>
          </a:xfrm>
          <a:prstGeom prst="rect">
            <a:avLst/>
          </a:prstGeom>
          <a:ln w="0">
            <a:noFill/>
          </a:ln>
        </p:spPr>
      </p:pic>
      <p:pic>
        <p:nvPicPr>
          <p:cNvPr id="75" name="Picture 11"/>
          <p:cNvPicPr/>
          <p:nvPr/>
        </p:nvPicPr>
        <p:blipFill>
          <a:blip r:embed="rId9"/>
          <a:stretch/>
        </p:blipFill>
        <p:spPr>
          <a:xfrm rot="6633000">
            <a:off x="15049080" y="4144680"/>
            <a:ext cx="4880880" cy="4874400"/>
          </a:xfrm>
          <a:prstGeom prst="rect">
            <a:avLst/>
          </a:prstGeom>
          <a:ln w="0">
            <a:noFill/>
          </a:ln>
        </p:spPr>
      </p:pic>
      <p:grpSp>
        <p:nvGrpSpPr>
          <p:cNvPr id="76" name="Group 12"/>
          <p:cNvGrpSpPr/>
          <p:nvPr/>
        </p:nvGrpSpPr>
        <p:grpSpPr>
          <a:xfrm>
            <a:off x="13890240" y="6582600"/>
            <a:ext cx="2900160" cy="807120"/>
            <a:chOff x="13890240" y="6582600"/>
            <a:chExt cx="2900160" cy="807120"/>
          </a:xfrm>
        </p:grpSpPr>
        <p:pic>
          <p:nvPicPr>
            <p:cNvPr id="77" name="Picture 13"/>
            <p:cNvPicPr/>
            <p:nvPr/>
          </p:nvPicPr>
          <p:blipFill>
            <a:blip r:embed="rId10"/>
            <a:stretch/>
          </p:blipFill>
          <p:spPr>
            <a:xfrm>
              <a:off x="13890240" y="6582600"/>
              <a:ext cx="2900160" cy="463680"/>
            </a:xfrm>
            <a:prstGeom prst="rect">
              <a:avLst/>
            </a:prstGeom>
            <a:ln w="0">
              <a:noFill/>
            </a:ln>
          </p:spPr>
        </p:pic>
        <p:pic>
          <p:nvPicPr>
            <p:cNvPr id="78" name="Picture 14"/>
            <p:cNvPicPr/>
            <p:nvPr/>
          </p:nvPicPr>
          <p:blipFill>
            <a:blip r:embed="rId10"/>
            <a:stretch/>
          </p:blipFill>
          <p:spPr>
            <a:xfrm>
              <a:off x="13890240" y="6926040"/>
              <a:ext cx="2900160" cy="463680"/>
            </a:xfrm>
            <a:prstGeom prst="rect">
              <a:avLst/>
            </a:prstGeom>
            <a:ln w="0">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247663" cy="6494085"/>
          </a:xfrm>
          <a:prstGeom prst="rect">
            <a:avLst/>
          </a:prstGeom>
        </p:spPr>
        <p:txBody>
          <a:bodyPr wrap="square">
            <a:spAutoFit/>
          </a:bodyPr>
          <a:lstStyle/>
          <a:p>
            <a:pPr algn="just"/>
            <a:r>
              <a:rPr lang="sl-SI" sz="3200" b="1" dirty="0"/>
              <a:t>PMBOK </a:t>
            </a:r>
            <a:r>
              <a:rPr lang="sl-SI" sz="3200" b="1" dirty="0" err="1"/>
              <a:t>processes</a:t>
            </a:r>
            <a:r>
              <a:rPr lang="sl-SI" sz="3200" b="1" dirty="0"/>
              <a:t> in </a:t>
            </a:r>
            <a:r>
              <a:rPr lang="sl-SI" sz="3200" b="1" dirty="0" err="1"/>
              <a:t>Planning</a:t>
            </a:r>
            <a:r>
              <a:rPr lang="sl-SI" sz="3200" b="1" dirty="0"/>
              <a:t> </a:t>
            </a:r>
            <a:r>
              <a:rPr lang="sl-SI" sz="3200" b="1" dirty="0" err="1"/>
              <a:t>Process</a:t>
            </a:r>
            <a:r>
              <a:rPr lang="sl-SI" sz="3200" b="1" dirty="0"/>
              <a:t> </a:t>
            </a:r>
            <a:r>
              <a:rPr lang="sl-SI" sz="3200" b="1" dirty="0" err="1"/>
              <a:t>Group</a:t>
            </a:r>
            <a:r>
              <a:rPr lang="sl-SI" sz="3200" b="1" dirty="0"/>
              <a:t> (1/2):</a:t>
            </a:r>
          </a:p>
          <a:p>
            <a:pPr algn="just"/>
            <a:endParaRPr lang="sl-SI" sz="3200" b="1" dirty="0"/>
          </a:p>
          <a:p>
            <a:pPr marL="457200" indent="-457200" algn="just">
              <a:buFont typeface="Arial" panose="020B0604020202020204" pitchFamily="34" charset="0"/>
              <a:buChar char="•"/>
            </a:pPr>
            <a:r>
              <a:rPr lang="en-US" sz="3200" dirty="0"/>
              <a:t>Develop Project Management Plan</a:t>
            </a:r>
          </a:p>
          <a:p>
            <a:pPr marL="457200" indent="-457200" algn="just">
              <a:buFont typeface="Arial" panose="020B0604020202020204" pitchFamily="34" charset="0"/>
              <a:buChar char="•"/>
            </a:pPr>
            <a:r>
              <a:rPr lang="en-US" sz="3200" dirty="0"/>
              <a:t>Plan Scope Management</a:t>
            </a:r>
          </a:p>
          <a:p>
            <a:pPr marL="457200" indent="-457200" algn="just">
              <a:buFont typeface="Arial" panose="020B0604020202020204" pitchFamily="34" charset="0"/>
              <a:buChar char="•"/>
            </a:pPr>
            <a:r>
              <a:rPr lang="en-US" sz="3200" dirty="0"/>
              <a:t>Collect Requirements</a:t>
            </a:r>
          </a:p>
          <a:p>
            <a:pPr marL="457200" indent="-457200" algn="just">
              <a:buFont typeface="Arial" panose="020B0604020202020204" pitchFamily="34" charset="0"/>
              <a:buChar char="•"/>
            </a:pPr>
            <a:r>
              <a:rPr lang="en-US" sz="3200" dirty="0"/>
              <a:t>Define Scope</a:t>
            </a:r>
          </a:p>
          <a:p>
            <a:pPr marL="457200" indent="-457200" algn="just">
              <a:buFont typeface="Arial" panose="020B0604020202020204" pitchFamily="34" charset="0"/>
              <a:buChar char="•"/>
            </a:pPr>
            <a:r>
              <a:rPr lang="en-US" sz="3200" dirty="0"/>
              <a:t>Create WBS (Work Breakdown Structure)</a:t>
            </a:r>
          </a:p>
          <a:p>
            <a:pPr marL="457200" indent="-457200" algn="just">
              <a:buFont typeface="Arial" panose="020B0604020202020204" pitchFamily="34" charset="0"/>
              <a:buChar char="•"/>
            </a:pPr>
            <a:r>
              <a:rPr lang="en-US" sz="3200" dirty="0"/>
              <a:t>Plan Schedule Management</a:t>
            </a:r>
          </a:p>
          <a:p>
            <a:pPr marL="457200" indent="-457200" algn="just">
              <a:buFont typeface="Arial" panose="020B0604020202020204" pitchFamily="34" charset="0"/>
              <a:buChar char="•"/>
            </a:pPr>
            <a:r>
              <a:rPr lang="en-US" sz="3200" dirty="0"/>
              <a:t>Define Activities</a:t>
            </a:r>
          </a:p>
          <a:p>
            <a:pPr marL="457200" indent="-457200" algn="just">
              <a:buFont typeface="Arial" panose="020B0604020202020204" pitchFamily="34" charset="0"/>
              <a:buChar char="•"/>
            </a:pPr>
            <a:r>
              <a:rPr lang="en-US" sz="3200" dirty="0"/>
              <a:t>Sequence Activities</a:t>
            </a:r>
          </a:p>
          <a:p>
            <a:pPr marL="457200" indent="-457200" algn="just">
              <a:buFont typeface="Arial" panose="020B0604020202020204" pitchFamily="34" charset="0"/>
              <a:buChar char="•"/>
            </a:pPr>
            <a:r>
              <a:rPr lang="en-US" sz="3200" dirty="0"/>
              <a:t>Estimate Activity Durations</a:t>
            </a:r>
          </a:p>
          <a:p>
            <a:pPr marL="457200" indent="-457200" algn="just">
              <a:buFont typeface="Arial" panose="020B0604020202020204" pitchFamily="34" charset="0"/>
              <a:buChar char="•"/>
            </a:pPr>
            <a:r>
              <a:rPr lang="en-US" sz="3200" dirty="0"/>
              <a:t>Develop Schedule</a:t>
            </a:r>
          </a:p>
          <a:p>
            <a:pPr marL="457200" indent="-457200" algn="just">
              <a:buFont typeface="Arial" panose="020B0604020202020204" pitchFamily="34" charset="0"/>
              <a:buChar char="•"/>
            </a:pPr>
            <a:r>
              <a:rPr lang="en-US" sz="3200" dirty="0"/>
              <a:t>Plan Cost Management</a:t>
            </a:r>
          </a:p>
        </p:txBody>
      </p:sp>
    </p:spTree>
    <p:extLst>
      <p:ext uri="{BB962C8B-B14F-4D97-AF65-F5344CB8AC3E}">
        <p14:creationId xmlns:p14="http://schemas.microsoft.com/office/powerpoint/2010/main" val="218995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986528"/>
          </a:xfrm>
          <a:prstGeom prst="rect">
            <a:avLst/>
          </a:prstGeom>
        </p:spPr>
        <p:txBody>
          <a:bodyPr wrap="square">
            <a:spAutoFit/>
          </a:bodyPr>
          <a:lstStyle/>
          <a:p>
            <a:pPr algn="just"/>
            <a:r>
              <a:rPr lang="sl-SI" sz="3200" b="1" dirty="0"/>
              <a:t>PMBOK </a:t>
            </a:r>
            <a:r>
              <a:rPr lang="sl-SI" sz="3200" b="1" dirty="0" err="1"/>
              <a:t>processes</a:t>
            </a:r>
            <a:r>
              <a:rPr lang="sl-SI" sz="3200" b="1" dirty="0"/>
              <a:t> in </a:t>
            </a:r>
            <a:r>
              <a:rPr lang="sl-SI" sz="3200" b="1" dirty="0" err="1"/>
              <a:t>Planning</a:t>
            </a:r>
            <a:r>
              <a:rPr lang="sl-SI" sz="3200" b="1" dirty="0"/>
              <a:t> </a:t>
            </a:r>
            <a:r>
              <a:rPr lang="sl-SI" sz="3200" b="1" dirty="0" err="1"/>
              <a:t>Process</a:t>
            </a:r>
            <a:r>
              <a:rPr lang="sl-SI" sz="3200" b="1" dirty="0"/>
              <a:t> </a:t>
            </a:r>
            <a:r>
              <a:rPr lang="sl-SI" sz="3200" b="1" dirty="0" err="1"/>
              <a:t>Group</a:t>
            </a:r>
            <a:r>
              <a:rPr lang="sl-SI" sz="3200" b="1" dirty="0"/>
              <a:t> (2/2):</a:t>
            </a:r>
          </a:p>
          <a:p>
            <a:pPr marL="457200" indent="-457200" algn="just">
              <a:buFont typeface="Arial" panose="020B0604020202020204" pitchFamily="34" charset="0"/>
              <a:buChar char="•"/>
            </a:pPr>
            <a:r>
              <a:rPr lang="en-US" sz="3200" dirty="0"/>
              <a:t>Estimate Costs</a:t>
            </a:r>
          </a:p>
          <a:p>
            <a:pPr marL="457200" indent="-457200" algn="just">
              <a:buFont typeface="Arial" panose="020B0604020202020204" pitchFamily="34" charset="0"/>
              <a:buChar char="•"/>
            </a:pPr>
            <a:r>
              <a:rPr lang="en-US" sz="3200" dirty="0"/>
              <a:t>Determine Budget</a:t>
            </a:r>
          </a:p>
          <a:p>
            <a:pPr marL="457200" indent="-457200" algn="just">
              <a:buFont typeface="Arial" panose="020B0604020202020204" pitchFamily="34" charset="0"/>
              <a:buChar char="•"/>
            </a:pPr>
            <a:r>
              <a:rPr lang="en-US" sz="3200" dirty="0"/>
              <a:t>Plan Quality Management</a:t>
            </a:r>
          </a:p>
          <a:p>
            <a:pPr marL="457200" indent="-457200" algn="just">
              <a:buFont typeface="Arial" panose="020B0604020202020204" pitchFamily="34" charset="0"/>
              <a:buChar char="•"/>
            </a:pPr>
            <a:r>
              <a:rPr lang="en-US" sz="3200" dirty="0"/>
              <a:t>Plan Resource Management</a:t>
            </a:r>
          </a:p>
          <a:p>
            <a:pPr marL="457200" indent="-457200" algn="just">
              <a:buFont typeface="Arial" panose="020B0604020202020204" pitchFamily="34" charset="0"/>
              <a:buChar char="•"/>
            </a:pPr>
            <a:r>
              <a:rPr lang="en-US" sz="3200" dirty="0"/>
              <a:t>Estimate Activity Resources</a:t>
            </a:r>
          </a:p>
          <a:p>
            <a:pPr marL="457200" indent="-457200" algn="just">
              <a:buFont typeface="Arial" panose="020B0604020202020204" pitchFamily="34" charset="0"/>
              <a:buChar char="•"/>
            </a:pPr>
            <a:r>
              <a:rPr lang="en-US" sz="3200" dirty="0"/>
              <a:t>Plan Communications Management</a:t>
            </a:r>
          </a:p>
          <a:p>
            <a:pPr marL="457200" indent="-457200" algn="just">
              <a:buFont typeface="Arial" panose="020B0604020202020204" pitchFamily="34" charset="0"/>
              <a:buChar char="•"/>
            </a:pPr>
            <a:r>
              <a:rPr lang="en-US" sz="3200" dirty="0"/>
              <a:t>Plan Risk Management</a:t>
            </a:r>
          </a:p>
          <a:p>
            <a:pPr marL="457200" indent="-457200" algn="just">
              <a:buFont typeface="Arial" panose="020B0604020202020204" pitchFamily="34" charset="0"/>
              <a:buChar char="•"/>
            </a:pPr>
            <a:r>
              <a:rPr lang="en-US" sz="3200" dirty="0"/>
              <a:t>Identify Risks</a:t>
            </a:r>
          </a:p>
          <a:p>
            <a:pPr marL="457200" indent="-457200" algn="just">
              <a:buFont typeface="Arial" panose="020B0604020202020204" pitchFamily="34" charset="0"/>
              <a:buChar char="•"/>
            </a:pPr>
            <a:r>
              <a:rPr lang="en-US" sz="3200" dirty="0"/>
              <a:t>Perform Qualitative Risk Analysis</a:t>
            </a:r>
          </a:p>
          <a:p>
            <a:pPr marL="457200" indent="-457200" algn="just">
              <a:buFont typeface="Arial" panose="020B0604020202020204" pitchFamily="34" charset="0"/>
              <a:buChar char="•"/>
            </a:pPr>
            <a:r>
              <a:rPr lang="en-US" sz="3200" dirty="0"/>
              <a:t>Perform Quantitative Risk Analysis</a:t>
            </a:r>
          </a:p>
          <a:p>
            <a:pPr marL="457200" indent="-457200" algn="just">
              <a:buFont typeface="Arial" panose="020B0604020202020204" pitchFamily="34" charset="0"/>
              <a:buChar char="•"/>
            </a:pPr>
            <a:r>
              <a:rPr lang="en-US" sz="3200" dirty="0"/>
              <a:t>Plan Risk Responses</a:t>
            </a:r>
          </a:p>
          <a:p>
            <a:pPr marL="457200" indent="-457200" algn="just">
              <a:buFont typeface="Arial" panose="020B0604020202020204" pitchFamily="34" charset="0"/>
              <a:buChar char="•"/>
            </a:pPr>
            <a:r>
              <a:rPr lang="en-US" sz="3200" dirty="0"/>
              <a:t>Plan Procurement Management</a:t>
            </a:r>
          </a:p>
          <a:p>
            <a:pPr marL="457200" indent="-457200" algn="just">
              <a:buFont typeface="Arial" panose="020B0604020202020204" pitchFamily="34" charset="0"/>
              <a:buChar char="•"/>
            </a:pPr>
            <a:r>
              <a:rPr lang="en-US" sz="3200" dirty="0"/>
              <a:t>Plan Stakeholder Engagement</a:t>
            </a:r>
          </a:p>
        </p:txBody>
      </p:sp>
    </p:spTree>
    <p:extLst>
      <p:ext uri="{BB962C8B-B14F-4D97-AF65-F5344CB8AC3E}">
        <p14:creationId xmlns:p14="http://schemas.microsoft.com/office/powerpoint/2010/main" val="3939186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4524315"/>
          </a:xfrm>
          <a:prstGeom prst="rect">
            <a:avLst/>
          </a:prstGeom>
        </p:spPr>
        <p:txBody>
          <a:bodyPr wrap="square">
            <a:spAutoFit/>
          </a:bodyPr>
          <a:lstStyle/>
          <a:p>
            <a:pPr algn="just"/>
            <a:r>
              <a:rPr lang="sl-SI" sz="3200" b="1" dirty="0"/>
              <a:t>PMBOK </a:t>
            </a:r>
            <a:r>
              <a:rPr lang="sl-SI" sz="3200" b="1" dirty="0" err="1"/>
              <a:t>processes</a:t>
            </a:r>
            <a:r>
              <a:rPr lang="sl-SI" sz="3200" b="1" dirty="0"/>
              <a:t> in </a:t>
            </a:r>
            <a:r>
              <a:rPr lang="sl-SI" sz="3200" b="1" dirty="0" err="1"/>
              <a:t>Executing</a:t>
            </a:r>
            <a:r>
              <a:rPr lang="sl-SI" sz="3200" b="1" dirty="0"/>
              <a:t> </a:t>
            </a:r>
            <a:r>
              <a:rPr lang="sl-SI" sz="3200" b="1" dirty="0" err="1"/>
              <a:t>Process</a:t>
            </a:r>
            <a:r>
              <a:rPr lang="sl-SI" sz="3200" b="1" dirty="0"/>
              <a:t> </a:t>
            </a:r>
            <a:r>
              <a:rPr lang="sl-SI" sz="3200" b="1" dirty="0" err="1"/>
              <a:t>Group</a:t>
            </a:r>
            <a:r>
              <a:rPr lang="sl-SI" sz="3200" b="1" dirty="0"/>
              <a:t>:</a:t>
            </a:r>
          </a:p>
          <a:p>
            <a:pPr marL="457200" indent="-457200" algn="just">
              <a:buFont typeface="Arial" panose="020B0604020202020204" pitchFamily="34" charset="0"/>
              <a:buChar char="•"/>
            </a:pPr>
            <a:r>
              <a:rPr lang="en-US" sz="3200" dirty="0"/>
              <a:t>Direct and Manage Project Work</a:t>
            </a:r>
          </a:p>
          <a:p>
            <a:pPr marL="457200" indent="-457200" algn="just">
              <a:buFont typeface="Arial" panose="020B0604020202020204" pitchFamily="34" charset="0"/>
              <a:buChar char="•"/>
            </a:pPr>
            <a:r>
              <a:rPr lang="en-US" sz="3200" dirty="0"/>
              <a:t>Perform Quality Assurance</a:t>
            </a:r>
          </a:p>
          <a:p>
            <a:pPr marL="457200" indent="-457200" algn="just">
              <a:buFont typeface="Arial" panose="020B0604020202020204" pitchFamily="34" charset="0"/>
              <a:buChar char="•"/>
            </a:pPr>
            <a:r>
              <a:rPr lang="en-US" sz="3200" dirty="0"/>
              <a:t>Acquire Resources</a:t>
            </a:r>
          </a:p>
          <a:p>
            <a:pPr marL="457200" indent="-457200" algn="just">
              <a:buFont typeface="Arial" panose="020B0604020202020204" pitchFamily="34" charset="0"/>
              <a:buChar char="•"/>
            </a:pPr>
            <a:r>
              <a:rPr lang="en-US" sz="3200" dirty="0"/>
              <a:t>Develop Team</a:t>
            </a:r>
          </a:p>
          <a:p>
            <a:pPr marL="457200" indent="-457200" algn="just">
              <a:buFont typeface="Arial" panose="020B0604020202020204" pitchFamily="34" charset="0"/>
              <a:buChar char="•"/>
            </a:pPr>
            <a:r>
              <a:rPr lang="en-US" sz="3200" dirty="0"/>
              <a:t>Manage Team</a:t>
            </a:r>
          </a:p>
          <a:p>
            <a:pPr marL="457200" indent="-457200" algn="just">
              <a:buFont typeface="Arial" panose="020B0604020202020204" pitchFamily="34" charset="0"/>
              <a:buChar char="•"/>
            </a:pPr>
            <a:r>
              <a:rPr lang="en-US" sz="3200" dirty="0"/>
              <a:t>Manage Communications</a:t>
            </a:r>
          </a:p>
          <a:p>
            <a:pPr marL="457200" indent="-457200" algn="just">
              <a:buFont typeface="Arial" panose="020B0604020202020204" pitchFamily="34" charset="0"/>
              <a:buChar char="•"/>
            </a:pPr>
            <a:r>
              <a:rPr lang="en-US" sz="3200" dirty="0"/>
              <a:t>Conduct Procurements</a:t>
            </a:r>
          </a:p>
          <a:p>
            <a:pPr marL="457200" indent="-457200" algn="just">
              <a:buFont typeface="Arial" panose="020B0604020202020204" pitchFamily="34" charset="0"/>
              <a:buChar char="•"/>
            </a:pPr>
            <a:r>
              <a:rPr lang="en-US" sz="3200" dirty="0"/>
              <a:t>Manage Stakeholder Engagement</a:t>
            </a:r>
          </a:p>
        </p:txBody>
      </p:sp>
    </p:spTree>
    <p:extLst>
      <p:ext uri="{BB962C8B-B14F-4D97-AF65-F5344CB8AC3E}">
        <p14:creationId xmlns:p14="http://schemas.microsoft.com/office/powerpoint/2010/main" val="201414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494085"/>
          </a:xfrm>
          <a:prstGeom prst="rect">
            <a:avLst/>
          </a:prstGeom>
        </p:spPr>
        <p:txBody>
          <a:bodyPr wrap="square">
            <a:spAutoFit/>
          </a:bodyPr>
          <a:lstStyle/>
          <a:p>
            <a:pPr algn="just"/>
            <a:r>
              <a:rPr lang="sl-SI" sz="3200" b="1" dirty="0"/>
              <a:t>PMBOK </a:t>
            </a:r>
            <a:r>
              <a:rPr lang="sl-SI" sz="3200" b="1" dirty="0" err="1"/>
              <a:t>processes</a:t>
            </a:r>
            <a:r>
              <a:rPr lang="sl-SI" sz="3200" b="1" dirty="0"/>
              <a:t> in </a:t>
            </a:r>
            <a:r>
              <a:rPr lang="en-US" sz="3200" b="1" dirty="0"/>
              <a:t>Monitoring and Controlling Process Group:</a:t>
            </a:r>
            <a:endParaRPr lang="sl-SI" sz="3200" b="1" dirty="0"/>
          </a:p>
          <a:p>
            <a:pPr marL="457200" indent="-457200" algn="just">
              <a:buFont typeface="Arial" panose="020B0604020202020204" pitchFamily="34" charset="0"/>
              <a:buChar char="•"/>
            </a:pPr>
            <a:r>
              <a:rPr lang="en-US" sz="3200" dirty="0"/>
              <a:t>Monitor and Control Project Work</a:t>
            </a:r>
          </a:p>
          <a:p>
            <a:pPr marL="457200" indent="-457200" algn="just">
              <a:buFont typeface="Arial" panose="020B0604020202020204" pitchFamily="34" charset="0"/>
              <a:buChar char="•"/>
            </a:pPr>
            <a:r>
              <a:rPr lang="en-US" sz="3200" dirty="0"/>
              <a:t>Perform Integrated Change Control</a:t>
            </a:r>
          </a:p>
          <a:p>
            <a:pPr marL="457200" indent="-457200" algn="just">
              <a:buFont typeface="Arial" panose="020B0604020202020204" pitchFamily="34" charset="0"/>
              <a:buChar char="•"/>
            </a:pPr>
            <a:r>
              <a:rPr lang="en-US" sz="3200" dirty="0"/>
              <a:t>Validate Scope</a:t>
            </a:r>
          </a:p>
          <a:p>
            <a:pPr marL="457200" indent="-457200" algn="just">
              <a:buFont typeface="Arial" panose="020B0604020202020204" pitchFamily="34" charset="0"/>
              <a:buChar char="•"/>
            </a:pPr>
            <a:r>
              <a:rPr lang="en-US" sz="3200" dirty="0"/>
              <a:t>Control Scope</a:t>
            </a:r>
          </a:p>
          <a:p>
            <a:pPr marL="457200" indent="-457200" algn="just">
              <a:buFont typeface="Arial" panose="020B0604020202020204" pitchFamily="34" charset="0"/>
              <a:buChar char="•"/>
            </a:pPr>
            <a:r>
              <a:rPr lang="en-US" sz="3200" dirty="0"/>
              <a:t>Control Schedule</a:t>
            </a:r>
          </a:p>
          <a:p>
            <a:pPr marL="457200" indent="-457200" algn="just">
              <a:buFont typeface="Arial" panose="020B0604020202020204" pitchFamily="34" charset="0"/>
              <a:buChar char="•"/>
            </a:pPr>
            <a:r>
              <a:rPr lang="en-US" sz="3200" dirty="0"/>
              <a:t>Control Costs</a:t>
            </a:r>
          </a:p>
          <a:p>
            <a:pPr marL="457200" indent="-457200" algn="just">
              <a:buFont typeface="Arial" panose="020B0604020202020204" pitchFamily="34" charset="0"/>
              <a:buChar char="•"/>
            </a:pPr>
            <a:r>
              <a:rPr lang="en-US" sz="3200" dirty="0"/>
              <a:t>Control Quality</a:t>
            </a:r>
          </a:p>
          <a:p>
            <a:pPr marL="457200" indent="-457200" algn="just">
              <a:buFont typeface="Arial" panose="020B0604020202020204" pitchFamily="34" charset="0"/>
              <a:buChar char="•"/>
            </a:pPr>
            <a:r>
              <a:rPr lang="en-US" sz="3200" dirty="0"/>
              <a:t>Control Resources</a:t>
            </a:r>
          </a:p>
          <a:p>
            <a:pPr marL="457200" indent="-457200" algn="just">
              <a:buFont typeface="Arial" panose="020B0604020202020204" pitchFamily="34" charset="0"/>
              <a:buChar char="•"/>
            </a:pPr>
            <a:r>
              <a:rPr lang="en-US" sz="3200" dirty="0"/>
              <a:t>Monitor Communications</a:t>
            </a:r>
          </a:p>
          <a:p>
            <a:pPr marL="457200" indent="-457200" algn="just">
              <a:buFont typeface="Arial" panose="020B0604020202020204" pitchFamily="34" charset="0"/>
              <a:buChar char="•"/>
            </a:pPr>
            <a:r>
              <a:rPr lang="en-US" sz="3200" dirty="0"/>
              <a:t>Control Risks</a:t>
            </a:r>
          </a:p>
          <a:p>
            <a:pPr marL="457200" indent="-457200" algn="just">
              <a:buFont typeface="Arial" panose="020B0604020202020204" pitchFamily="34" charset="0"/>
              <a:buChar char="•"/>
            </a:pPr>
            <a:r>
              <a:rPr lang="en-US" sz="3200" dirty="0"/>
              <a:t>Control Procurements</a:t>
            </a:r>
          </a:p>
          <a:p>
            <a:pPr marL="457200" indent="-457200" algn="just">
              <a:buFont typeface="Arial" panose="020B0604020202020204" pitchFamily="34" charset="0"/>
              <a:buChar char="•"/>
            </a:pPr>
            <a:r>
              <a:rPr lang="en-US" sz="3200" dirty="0"/>
              <a:t>Monitor Stakeholder Engagement</a:t>
            </a:r>
          </a:p>
        </p:txBody>
      </p:sp>
    </p:spTree>
    <p:extLst>
      <p:ext uri="{BB962C8B-B14F-4D97-AF65-F5344CB8AC3E}">
        <p14:creationId xmlns:p14="http://schemas.microsoft.com/office/powerpoint/2010/main" val="321685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1569660"/>
          </a:xfrm>
          <a:prstGeom prst="rect">
            <a:avLst/>
          </a:prstGeom>
        </p:spPr>
        <p:txBody>
          <a:bodyPr wrap="square">
            <a:spAutoFit/>
          </a:bodyPr>
          <a:lstStyle/>
          <a:p>
            <a:pPr algn="just"/>
            <a:r>
              <a:rPr lang="sl-SI" sz="3200" b="1" dirty="0"/>
              <a:t>PMBOK </a:t>
            </a:r>
            <a:r>
              <a:rPr lang="sl-SI" sz="3200" b="1" dirty="0" err="1"/>
              <a:t>processes</a:t>
            </a:r>
            <a:r>
              <a:rPr lang="sl-SI" sz="3200" b="1" dirty="0"/>
              <a:t> in </a:t>
            </a:r>
            <a:r>
              <a:rPr lang="en-US" sz="3200" b="1" dirty="0"/>
              <a:t>Closing Process Group:</a:t>
            </a:r>
            <a:endParaRPr lang="sl-SI" sz="3200" b="1" dirty="0"/>
          </a:p>
          <a:p>
            <a:pPr marL="457200" indent="-457200" algn="just">
              <a:buFont typeface="Arial" panose="020B0604020202020204" pitchFamily="34" charset="0"/>
              <a:buChar char="•"/>
            </a:pPr>
            <a:r>
              <a:rPr lang="en-US" sz="3200" dirty="0"/>
              <a:t>Close Project or Phase</a:t>
            </a:r>
          </a:p>
          <a:p>
            <a:pPr marL="457200" indent="-457200" algn="just">
              <a:buFont typeface="Arial" panose="020B0604020202020204" pitchFamily="34" charset="0"/>
              <a:buChar char="•"/>
            </a:pPr>
            <a:r>
              <a:rPr lang="en-US" sz="3200" dirty="0"/>
              <a:t>Close Procurements</a:t>
            </a:r>
          </a:p>
        </p:txBody>
      </p:sp>
    </p:spTree>
    <p:extLst>
      <p:ext uri="{BB962C8B-B14F-4D97-AF65-F5344CB8AC3E}">
        <p14:creationId xmlns:p14="http://schemas.microsoft.com/office/powerpoint/2010/main" val="292044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016758"/>
          </a:xfrm>
          <a:prstGeom prst="rect">
            <a:avLst/>
          </a:prstGeom>
        </p:spPr>
        <p:txBody>
          <a:bodyPr wrap="square">
            <a:spAutoFit/>
          </a:bodyPr>
          <a:lstStyle/>
          <a:p>
            <a:pPr algn="just"/>
            <a:r>
              <a:rPr lang="sl-SI" sz="3200" b="1" dirty="0"/>
              <a:t>B</a:t>
            </a:r>
            <a:r>
              <a:rPr lang="en-US" sz="3200" b="1" dirty="0" err="1"/>
              <a:t>est</a:t>
            </a:r>
            <a:r>
              <a:rPr lang="en-US" sz="3200" b="1" dirty="0"/>
              <a:t> practices recommend</a:t>
            </a:r>
            <a:r>
              <a:rPr lang="sl-SI" sz="3200" b="1" dirty="0" err="1"/>
              <a:t>ed</a:t>
            </a:r>
            <a:r>
              <a:rPr lang="sl-SI" sz="3200" b="1" dirty="0"/>
              <a:t> </a:t>
            </a:r>
            <a:r>
              <a:rPr lang="sl-SI" sz="3200" b="1" dirty="0" err="1"/>
              <a:t>by</a:t>
            </a:r>
            <a:r>
              <a:rPr lang="en-US" sz="3200" b="1" dirty="0"/>
              <a:t> </a:t>
            </a:r>
            <a:r>
              <a:rPr lang="sl-SI" sz="3200" b="1" dirty="0"/>
              <a:t>PMBOK (1/4)</a:t>
            </a:r>
          </a:p>
          <a:p>
            <a:pPr algn="just"/>
            <a:r>
              <a:rPr lang="en-US" sz="3200" dirty="0"/>
              <a:t>The Project Management Book of Knowledge (PMBOK) recommends a number of best practices for managing projects, which include:</a:t>
            </a:r>
            <a:endParaRPr lang="sl-SI" sz="3200" dirty="0"/>
          </a:p>
          <a:p>
            <a:pPr algn="just"/>
            <a:endParaRPr lang="en-US" sz="3200" dirty="0"/>
          </a:p>
          <a:p>
            <a:pPr marL="457200" indent="-457200" algn="just">
              <a:buFont typeface="Arial" panose="020B0604020202020204" pitchFamily="34" charset="0"/>
              <a:buChar char="•"/>
            </a:pPr>
            <a:r>
              <a:rPr lang="en-US" sz="3200" b="1" dirty="0"/>
              <a:t>Defining project objectives</a:t>
            </a:r>
            <a:r>
              <a:rPr lang="en-US" sz="3200" dirty="0"/>
              <a:t>: Clearly defining project objectives and success criteria is important to ensure everyone involved understands what the project is meant to achieve.</a:t>
            </a:r>
            <a:endParaRPr lang="sl-SI" sz="3200" dirty="0"/>
          </a:p>
          <a:p>
            <a:pPr marL="457200" indent="-457200" algn="just">
              <a:buFont typeface="Arial" panose="020B0604020202020204" pitchFamily="34" charset="0"/>
              <a:buChar char="•"/>
            </a:pPr>
            <a:r>
              <a:rPr lang="en-US" sz="3200" b="1" dirty="0"/>
              <a:t>Developing a project plan</a:t>
            </a:r>
            <a:r>
              <a:rPr lang="en-US" sz="3200" dirty="0"/>
              <a:t>: Developing a comprehensive project plan that includes a project schedule, budget, and resource plan is critical to ensure the project stays on track and is completed on time and within budget.</a:t>
            </a:r>
          </a:p>
        </p:txBody>
      </p:sp>
    </p:spTree>
    <p:extLst>
      <p:ext uri="{BB962C8B-B14F-4D97-AF65-F5344CB8AC3E}">
        <p14:creationId xmlns:p14="http://schemas.microsoft.com/office/powerpoint/2010/main" val="3999075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016758"/>
          </a:xfrm>
          <a:prstGeom prst="rect">
            <a:avLst/>
          </a:prstGeom>
        </p:spPr>
        <p:txBody>
          <a:bodyPr wrap="square">
            <a:spAutoFit/>
          </a:bodyPr>
          <a:lstStyle/>
          <a:p>
            <a:pPr algn="just"/>
            <a:r>
              <a:rPr lang="sl-SI" sz="3200" b="1" dirty="0"/>
              <a:t>B</a:t>
            </a:r>
            <a:r>
              <a:rPr lang="en-US" sz="3200" b="1" dirty="0" err="1"/>
              <a:t>est</a:t>
            </a:r>
            <a:r>
              <a:rPr lang="en-US" sz="3200" b="1" dirty="0"/>
              <a:t> practices recommend</a:t>
            </a:r>
            <a:r>
              <a:rPr lang="sl-SI" sz="3200" b="1" dirty="0" err="1"/>
              <a:t>ed</a:t>
            </a:r>
            <a:r>
              <a:rPr lang="sl-SI" sz="3200" b="1" dirty="0"/>
              <a:t> </a:t>
            </a:r>
            <a:r>
              <a:rPr lang="sl-SI" sz="3200" b="1" dirty="0" err="1"/>
              <a:t>by</a:t>
            </a:r>
            <a:r>
              <a:rPr lang="en-US" sz="3200" b="1" dirty="0"/>
              <a:t> </a:t>
            </a:r>
            <a:r>
              <a:rPr lang="sl-SI" sz="3200" b="1" dirty="0"/>
              <a:t>PMBOK (2/4)</a:t>
            </a:r>
          </a:p>
          <a:p>
            <a:pPr algn="just"/>
            <a:r>
              <a:rPr lang="en-US" sz="3200" dirty="0"/>
              <a:t>The Project Management Book of Knowledge (PMBOK) recommends a number of best practices for managing projects, which include:</a:t>
            </a:r>
            <a:endParaRPr lang="sl-SI" sz="3200" dirty="0"/>
          </a:p>
          <a:p>
            <a:pPr algn="just"/>
            <a:endParaRPr lang="en-US" sz="3200" dirty="0"/>
          </a:p>
          <a:p>
            <a:pPr marL="457200" indent="-457200" algn="just">
              <a:buFont typeface="Arial" panose="020B0604020202020204" pitchFamily="34" charset="0"/>
              <a:buChar char="•"/>
            </a:pPr>
            <a:r>
              <a:rPr lang="en-US" sz="3200" b="1" dirty="0"/>
              <a:t>Communicating effectively</a:t>
            </a:r>
            <a:r>
              <a:rPr lang="en-US" sz="3200" dirty="0"/>
              <a:t>: Effective communication is crucial to ensuring everyone involved in the project is informed, engaged, and working together toward the same goals.</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b="1" dirty="0"/>
              <a:t>Managing risks</a:t>
            </a:r>
            <a:r>
              <a:rPr lang="en-US" sz="3200" dirty="0"/>
              <a:t>: Identifying, assessing, and managing risks throughout the project lifecycle can help mitigate potential problems and ensure the project stays on track.</a:t>
            </a:r>
          </a:p>
        </p:txBody>
      </p:sp>
    </p:spTree>
    <p:extLst>
      <p:ext uri="{BB962C8B-B14F-4D97-AF65-F5344CB8AC3E}">
        <p14:creationId xmlns:p14="http://schemas.microsoft.com/office/powerpoint/2010/main" val="224192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509200"/>
          </a:xfrm>
          <a:prstGeom prst="rect">
            <a:avLst/>
          </a:prstGeom>
        </p:spPr>
        <p:txBody>
          <a:bodyPr wrap="square">
            <a:spAutoFit/>
          </a:bodyPr>
          <a:lstStyle/>
          <a:p>
            <a:pPr algn="just"/>
            <a:r>
              <a:rPr lang="sl-SI" sz="3200" b="1" dirty="0"/>
              <a:t>B</a:t>
            </a:r>
            <a:r>
              <a:rPr lang="en-US" sz="3200" b="1" dirty="0" err="1"/>
              <a:t>est</a:t>
            </a:r>
            <a:r>
              <a:rPr lang="en-US" sz="3200" b="1" dirty="0"/>
              <a:t> practices recommend</a:t>
            </a:r>
            <a:r>
              <a:rPr lang="sl-SI" sz="3200" b="1" dirty="0" err="1"/>
              <a:t>ed</a:t>
            </a:r>
            <a:r>
              <a:rPr lang="sl-SI" sz="3200" b="1" dirty="0"/>
              <a:t> </a:t>
            </a:r>
            <a:r>
              <a:rPr lang="sl-SI" sz="3200" b="1" dirty="0" err="1"/>
              <a:t>by</a:t>
            </a:r>
            <a:r>
              <a:rPr lang="en-US" sz="3200" b="1" dirty="0"/>
              <a:t> </a:t>
            </a:r>
            <a:r>
              <a:rPr lang="sl-SI" sz="3200" b="1" dirty="0"/>
              <a:t>PMBOK (3/4)</a:t>
            </a:r>
          </a:p>
          <a:p>
            <a:pPr algn="just"/>
            <a:r>
              <a:rPr lang="en-US" sz="3200" dirty="0"/>
              <a:t>The Project Management Book of Knowledge (PMBOK) recommends a number of best practices for managing projects, which include:</a:t>
            </a:r>
            <a:endParaRPr lang="sl-SI" sz="3200" dirty="0"/>
          </a:p>
          <a:p>
            <a:pPr algn="just"/>
            <a:endParaRPr lang="en-US" sz="3200" dirty="0"/>
          </a:p>
          <a:p>
            <a:pPr marL="457200" indent="-457200" algn="just">
              <a:buFont typeface="Arial" panose="020B0604020202020204" pitchFamily="34" charset="0"/>
              <a:buChar char="•"/>
            </a:pPr>
            <a:r>
              <a:rPr lang="en-US" sz="3200" b="1" dirty="0"/>
              <a:t>Engaging stakeholders</a:t>
            </a:r>
            <a:r>
              <a:rPr lang="en-US" sz="3200" dirty="0"/>
              <a:t>: Engaging stakeholders throughout the project can help ensure their needs and expectations are understood and addressed, which can lead to greater support and buy-in for the project.</a:t>
            </a:r>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n-US" sz="3200" b="1" dirty="0"/>
              <a:t>Monitoring and controlling project performance</a:t>
            </a:r>
            <a:r>
              <a:rPr lang="en-US" sz="3200" dirty="0"/>
              <a:t>: Continuously monitoring project performance against the project plan and adjusting as needed can help ensure the project stays on track and is completed successfully.</a:t>
            </a:r>
          </a:p>
        </p:txBody>
      </p:sp>
    </p:spTree>
    <p:extLst>
      <p:ext uri="{BB962C8B-B14F-4D97-AF65-F5344CB8AC3E}">
        <p14:creationId xmlns:p14="http://schemas.microsoft.com/office/powerpoint/2010/main" val="400225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3539430"/>
          </a:xfrm>
          <a:prstGeom prst="rect">
            <a:avLst/>
          </a:prstGeom>
        </p:spPr>
        <p:txBody>
          <a:bodyPr wrap="square">
            <a:spAutoFit/>
          </a:bodyPr>
          <a:lstStyle/>
          <a:p>
            <a:pPr algn="just"/>
            <a:r>
              <a:rPr lang="sl-SI" sz="3200" b="1" dirty="0"/>
              <a:t>B</a:t>
            </a:r>
            <a:r>
              <a:rPr lang="en-US" sz="3200" b="1" dirty="0" err="1"/>
              <a:t>est</a:t>
            </a:r>
            <a:r>
              <a:rPr lang="en-US" sz="3200" b="1" dirty="0"/>
              <a:t> practices recommend</a:t>
            </a:r>
            <a:r>
              <a:rPr lang="sl-SI" sz="3200" b="1" dirty="0" err="1"/>
              <a:t>ed</a:t>
            </a:r>
            <a:r>
              <a:rPr lang="sl-SI" sz="3200" b="1" dirty="0"/>
              <a:t> </a:t>
            </a:r>
            <a:r>
              <a:rPr lang="sl-SI" sz="3200" b="1" dirty="0" err="1"/>
              <a:t>by</a:t>
            </a:r>
            <a:r>
              <a:rPr lang="en-US" sz="3200" b="1" dirty="0"/>
              <a:t> </a:t>
            </a:r>
            <a:r>
              <a:rPr lang="sl-SI" sz="3200" b="1" dirty="0"/>
              <a:t>PMBOK (4/4)</a:t>
            </a:r>
          </a:p>
          <a:p>
            <a:pPr algn="just"/>
            <a:r>
              <a:rPr lang="en-US" sz="3200" dirty="0"/>
              <a:t>The Project Management Book of Knowledge (PMBOK) recommends a number of best practices for managing projects, which include:</a:t>
            </a:r>
            <a:endParaRPr lang="sl-SI" sz="3200" dirty="0"/>
          </a:p>
          <a:p>
            <a:pPr algn="just"/>
            <a:endParaRPr lang="en-US" sz="3200" dirty="0"/>
          </a:p>
          <a:p>
            <a:pPr marL="457200" indent="-457200" algn="just">
              <a:buFont typeface="Arial" panose="020B0604020202020204" pitchFamily="34" charset="0"/>
              <a:buChar char="•"/>
            </a:pPr>
            <a:r>
              <a:rPr lang="en-US" sz="3200" b="1" dirty="0"/>
              <a:t>Continuous improvement</a:t>
            </a:r>
            <a:r>
              <a:rPr lang="en-US" sz="3200" dirty="0"/>
              <a:t>: Documenting lessons learned and making improvements to project processes and procedures can help improve future projects and avoid similar problems or challenges.</a:t>
            </a:r>
          </a:p>
        </p:txBody>
      </p:sp>
    </p:spTree>
    <p:extLst>
      <p:ext uri="{BB962C8B-B14F-4D97-AF65-F5344CB8AC3E}">
        <p14:creationId xmlns:p14="http://schemas.microsoft.com/office/powerpoint/2010/main" val="1007182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016758"/>
          </a:xfrm>
          <a:prstGeom prst="rect">
            <a:avLst/>
          </a:prstGeom>
        </p:spPr>
        <p:txBody>
          <a:bodyPr wrap="square">
            <a:spAutoFit/>
          </a:bodyPr>
          <a:lstStyle/>
          <a:p>
            <a:pPr algn="just"/>
            <a:r>
              <a:rPr lang="sl-SI" sz="3200" b="1" dirty="0" err="1"/>
              <a:t>Example</a:t>
            </a:r>
            <a:r>
              <a:rPr lang="sl-SI" sz="3200" b="1" dirty="0"/>
              <a:t> </a:t>
            </a:r>
            <a:r>
              <a:rPr lang="en-US" sz="3200" b="1" dirty="0"/>
              <a:t>of regional development project guided by </a:t>
            </a:r>
            <a:r>
              <a:rPr lang="sl-SI" sz="3200" b="1" dirty="0"/>
              <a:t>PMBOK (1/2)</a:t>
            </a:r>
          </a:p>
          <a:p>
            <a:pPr algn="just"/>
            <a:endParaRPr lang="sl-SI" sz="3200" dirty="0"/>
          </a:p>
          <a:p>
            <a:pPr algn="just"/>
            <a:r>
              <a:rPr lang="en-US" sz="3200" dirty="0"/>
              <a:t>One example is the Southeast Michigan Council of Governments (SEMCOG) Regional Transit Authority project.</a:t>
            </a:r>
          </a:p>
          <a:p>
            <a:pPr algn="just"/>
            <a:endParaRPr lang="en-US" sz="3200" dirty="0"/>
          </a:p>
          <a:p>
            <a:pPr algn="just"/>
            <a:r>
              <a:rPr lang="en-US" sz="3200" dirty="0"/>
              <a:t>SEMCOG is a council of local governments in southeast Michigan that works to improve transportation, land use, and economic development in the region. In 2012, SEMCOG received funding from the federal government to establish a regional transit authority that would oversee and coordinate public transportation across several counties in the region.</a:t>
            </a:r>
          </a:p>
        </p:txBody>
      </p:sp>
    </p:spTree>
    <p:extLst>
      <p:ext uri="{BB962C8B-B14F-4D97-AF65-F5344CB8AC3E}">
        <p14:creationId xmlns:p14="http://schemas.microsoft.com/office/powerpoint/2010/main" val="403635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9" name="Picture 2"/>
          <p:cNvPicPr/>
          <p:nvPr/>
        </p:nvPicPr>
        <p:blipFill>
          <a:blip r:embed="rId2"/>
          <a:stretch/>
        </p:blipFill>
        <p:spPr>
          <a:xfrm>
            <a:off x="180000" y="837360"/>
            <a:ext cx="17927280" cy="9635760"/>
          </a:xfrm>
          <a:prstGeom prst="rect">
            <a:avLst/>
          </a:prstGeom>
          <a:ln w="0">
            <a:noFill/>
          </a:ln>
        </p:spPr>
      </p:pic>
      <p:pic>
        <p:nvPicPr>
          <p:cNvPr id="80" name="Picture 3"/>
          <p:cNvPicPr/>
          <p:nvPr/>
        </p:nvPicPr>
        <p:blipFill>
          <a:blip r:embed="rId3"/>
          <a:stretch/>
        </p:blipFill>
        <p:spPr>
          <a:xfrm rot="1852800">
            <a:off x="6163920" y="-3326760"/>
            <a:ext cx="5363640" cy="5363640"/>
          </a:xfrm>
          <a:prstGeom prst="rect">
            <a:avLst/>
          </a:prstGeom>
          <a:ln w="0">
            <a:noFill/>
          </a:ln>
        </p:spPr>
      </p:pic>
      <p:pic>
        <p:nvPicPr>
          <p:cNvPr id="81" name="Picture 4"/>
          <p:cNvPicPr/>
          <p:nvPr/>
        </p:nvPicPr>
        <p:blipFill>
          <a:blip r:embed="rId4"/>
          <a:stretch/>
        </p:blipFill>
        <p:spPr>
          <a:xfrm rot="1167600">
            <a:off x="16542000" y="7503120"/>
            <a:ext cx="5721480" cy="5669280"/>
          </a:xfrm>
          <a:prstGeom prst="rect">
            <a:avLst/>
          </a:prstGeom>
          <a:ln w="0">
            <a:noFill/>
          </a:ln>
        </p:spPr>
      </p:pic>
      <p:pic>
        <p:nvPicPr>
          <p:cNvPr id="82" name="Picture 5"/>
          <p:cNvPicPr/>
          <p:nvPr/>
        </p:nvPicPr>
        <p:blipFill>
          <a:blip r:embed="rId5"/>
          <a:stretch/>
        </p:blipFill>
        <p:spPr>
          <a:xfrm rot="17403600">
            <a:off x="-5667480" y="8117640"/>
            <a:ext cx="11621880" cy="12387600"/>
          </a:xfrm>
          <a:prstGeom prst="rect">
            <a:avLst/>
          </a:prstGeom>
          <a:ln w="0">
            <a:noFill/>
          </a:ln>
        </p:spPr>
      </p:pic>
      <p:pic>
        <p:nvPicPr>
          <p:cNvPr id="83" name="Picture 6"/>
          <p:cNvPicPr/>
          <p:nvPr/>
        </p:nvPicPr>
        <p:blipFill>
          <a:blip r:embed="rId6"/>
          <a:stretch/>
        </p:blipFill>
        <p:spPr>
          <a:xfrm>
            <a:off x="-642240" y="-2559960"/>
            <a:ext cx="3333600" cy="3588120"/>
          </a:xfrm>
          <a:prstGeom prst="rect">
            <a:avLst/>
          </a:prstGeom>
          <a:ln w="0">
            <a:noFill/>
          </a:ln>
        </p:spPr>
      </p:pic>
      <p:pic>
        <p:nvPicPr>
          <p:cNvPr id="84" name="Picture 7"/>
          <p:cNvPicPr/>
          <p:nvPr/>
        </p:nvPicPr>
        <p:blipFill>
          <a:blip r:embed="rId6"/>
          <a:stretch/>
        </p:blipFill>
        <p:spPr>
          <a:xfrm>
            <a:off x="15371640" y="9488160"/>
            <a:ext cx="2556000" cy="2750760"/>
          </a:xfrm>
          <a:prstGeom prst="rect">
            <a:avLst/>
          </a:prstGeom>
          <a:ln w="0">
            <a:noFill/>
          </a:ln>
        </p:spPr>
      </p:pic>
      <p:pic>
        <p:nvPicPr>
          <p:cNvPr id="85" name="Picture 8"/>
          <p:cNvPicPr/>
          <p:nvPr/>
        </p:nvPicPr>
        <p:blipFill>
          <a:blip r:embed="rId7"/>
          <a:stretch/>
        </p:blipFill>
        <p:spPr>
          <a:xfrm rot="20414400">
            <a:off x="-3852720" y="189360"/>
            <a:ext cx="4351680" cy="4345920"/>
          </a:xfrm>
          <a:prstGeom prst="rect">
            <a:avLst/>
          </a:prstGeom>
          <a:ln w="0">
            <a:noFill/>
          </a:ln>
        </p:spPr>
      </p:pic>
      <p:pic>
        <p:nvPicPr>
          <p:cNvPr id="86" name="Picture 9"/>
          <p:cNvPicPr/>
          <p:nvPr/>
        </p:nvPicPr>
        <p:blipFill>
          <a:blip r:embed="rId8"/>
          <a:stretch/>
        </p:blipFill>
        <p:spPr>
          <a:xfrm rot="14220600">
            <a:off x="2804760" y="10361520"/>
            <a:ext cx="5810040" cy="5802480"/>
          </a:xfrm>
          <a:prstGeom prst="rect">
            <a:avLst/>
          </a:prstGeom>
          <a:ln w="0">
            <a:noFill/>
          </a:ln>
        </p:spPr>
      </p:pic>
      <p:pic>
        <p:nvPicPr>
          <p:cNvPr id="87" name="Picture 10"/>
          <p:cNvPicPr/>
          <p:nvPr/>
        </p:nvPicPr>
        <p:blipFill>
          <a:blip r:embed="rId9"/>
          <a:stretch/>
        </p:blipFill>
        <p:spPr>
          <a:xfrm rot="6633000">
            <a:off x="18127800" y="1731960"/>
            <a:ext cx="4880880" cy="4874400"/>
          </a:xfrm>
          <a:prstGeom prst="rect">
            <a:avLst/>
          </a:prstGeom>
          <a:ln w="0">
            <a:noFill/>
          </a:ln>
        </p:spPr>
      </p:pic>
      <p:grpSp>
        <p:nvGrpSpPr>
          <p:cNvPr id="88" name="Group 11"/>
          <p:cNvGrpSpPr/>
          <p:nvPr/>
        </p:nvGrpSpPr>
        <p:grpSpPr>
          <a:xfrm>
            <a:off x="3249360" y="1562760"/>
            <a:ext cx="3085920" cy="2796480"/>
            <a:chOff x="3249360" y="1562760"/>
            <a:chExt cx="3085920" cy="2796480"/>
          </a:xfrm>
        </p:grpSpPr>
        <p:sp>
          <p:nvSpPr>
            <p:cNvPr id="89" name="Freeform 12"/>
            <p:cNvSpPr/>
            <p:nvPr/>
          </p:nvSpPr>
          <p:spPr>
            <a:xfrm>
              <a:off x="3249360" y="17074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0" name="TextBox 13"/>
            <p:cNvSpPr/>
            <p:nvPr/>
          </p:nvSpPr>
          <p:spPr>
            <a:xfrm>
              <a:off x="3683520" y="15627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1" name="Group 14"/>
          <p:cNvGrpSpPr/>
          <p:nvPr/>
        </p:nvGrpSpPr>
        <p:grpSpPr>
          <a:xfrm>
            <a:off x="5709600" y="3007800"/>
            <a:ext cx="3085920" cy="2796480"/>
            <a:chOff x="5709600" y="3007800"/>
            <a:chExt cx="3085920" cy="2796480"/>
          </a:xfrm>
        </p:grpSpPr>
        <p:sp>
          <p:nvSpPr>
            <p:cNvPr id="92" name="Freeform 15"/>
            <p:cNvSpPr/>
            <p:nvPr/>
          </p:nvSpPr>
          <p:spPr>
            <a:xfrm>
              <a:off x="5709600" y="315252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3" name="TextBox 16"/>
            <p:cNvSpPr/>
            <p:nvPr/>
          </p:nvSpPr>
          <p:spPr>
            <a:xfrm>
              <a:off x="6143760" y="300780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4" name="Group 17"/>
          <p:cNvGrpSpPr/>
          <p:nvPr/>
        </p:nvGrpSpPr>
        <p:grpSpPr>
          <a:xfrm>
            <a:off x="2691720" y="4338000"/>
            <a:ext cx="3643560" cy="3301920"/>
            <a:chOff x="2691720" y="4338000"/>
            <a:chExt cx="3643560" cy="3301920"/>
          </a:xfrm>
        </p:grpSpPr>
        <p:sp>
          <p:nvSpPr>
            <p:cNvPr id="95" name="Freeform 18"/>
            <p:cNvSpPr/>
            <p:nvPr/>
          </p:nvSpPr>
          <p:spPr>
            <a:xfrm>
              <a:off x="2691720" y="4509000"/>
              <a:ext cx="3643560" cy="3130920"/>
            </a:xfrm>
            <a:custGeom>
              <a:avLst/>
              <a:gdLst>
                <a:gd name="textAreaLeft" fmla="*/ 0 w 3643560"/>
                <a:gd name="textAreaRight" fmla="*/ 3643920 w 3643560"/>
                <a:gd name="textAreaTop" fmla="*/ 0 h 3130920"/>
                <a:gd name="textAreaBottom" fmla="*/ 3131280 h 313092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6" name="TextBox 19"/>
            <p:cNvSpPr/>
            <p:nvPr/>
          </p:nvSpPr>
          <p:spPr>
            <a:xfrm>
              <a:off x="3204000" y="4338000"/>
              <a:ext cx="2618640" cy="330192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7" name="Group 20"/>
          <p:cNvGrpSpPr/>
          <p:nvPr/>
        </p:nvGrpSpPr>
        <p:grpSpPr>
          <a:xfrm>
            <a:off x="5760000" y="6012360"/>
            <a:ext cx="3085920" cy="2796480"/>
            <a:chOff x="5760000" y="6012360"/>
            <a:chExt cx="3085920" cy="2796480"/>
          </a:xfrm>
        </p:grpSpPr>
        <p:sp>
          <p:nvSpPr>
            <p:cNvPr id="98" name="Freeform 21"/>
            <p:cNvSpPr/>
            <p:nvPr/>
          </p:nvSpPr>
          <p:spPr>
            <a:xfrm>
              <a:off x="5760000" y="61570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9" name="TextBox 22"/>
            <p:cNvSpPr/>
            <p:nvPr/>
          </p:nvSpPr>
          <p:spPr>
            <a:xfrm>
              <a:off x="6193800" y="60123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0" name="Group 23"/>
          <p:cNvGrpSpPr/>
          <p:nvPr/>
        </p:nvGrpSpPr>
        <p:grpSpPr>
          <a:xfrm>
            <a:off x="8182440" y="4334040"/>
            <a:ext cx="3085920" cy="2796480"/>
            <a:chOff x="8182440" y="4334040"/>
            <a:chExt cx="3085920" cy="2796480"/>
          </a:xfrm>
        </p:grpSpPr>
        <p:sp>
          <p:nvSpPr>
            <p:cNvPr id="101" name="Freeform 24"/>
            <p:cNvSpPr/>
            <p:nvPr/>
          </p:nvSpPr>
          <p:spPr>
            <a:xfrm>
              <a:off x="8182440" y="4478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2" name="TextBox 25"/>
            <p:cNvSpPr/>
            <p:nvPr/>
          </p:nvSpPr>
          <p:spPr>
            <a:xfrm>
              <a:off x="8616240" y="4334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3" name="Group 26"/>
          <p:cNvGrpSpPr/>
          <p:nvPr/>
        </p:nvGrpSpPr>
        <p:grpSpPr>
          <a:xfrm>
            <a:off x="10749240" y="3038040"/>
            <a:ext cx="3085920" cy="2796480"/>
            <a:chOff x="10749240" y="3038040"/>
            <a:chExt cx="3085920" cy="2796480"/>
          </a:xfrm>
        </p:grpSpPr>
        <p:sp>
          <p:nvSpPr>
            <p:cNvPr id="104" name="Freeform 27"/>
            <p:cNvSpPr/>
            <p:nvPr/>
          </p:nvSpPr>
          <p:spPr>
            <a:xfrm>
              <a:off x="10749240" y="3182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5" name="TextBox 28"/>
            <p:cNvSpPr/>
            <p:nvPr/>
          </p:nvSpPr>
          <p:spPr>
            <a:xfrm>
              <a:off x="11183400" y="3038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6" name="Group 29"/>
          <p:cNvGrpSpPr/>
          <p:nvPr/>
        </p:nvGrpSpPr>
        <p:grpSpPr>
          <a:xfrm>
            <a:off x="10749240" y="5839560"/>
            <a:ext cx="3085920" cy="2796480"/>
            <a:chOff x="10749240" y="5839560"/>
            <a:chExt cx="3085920" cy="2796480"/>
          </a:xfrm>
        </p:grpSpPr>
        <p:sp>
          <p:nvSpPr>
            <p:cNvPr id="107" name="Freeform 30"/>
            <p:cNvSpPr/>
            <p:nvPr/>
          </p:nvSpPr>
          <p:spPr>
            <a:xfrm>
              <a:off x="10749240" y="59842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8" name="TextBox 31"/>
            <p:cNvSpPr/>
            <p:nvPr/>
          </p:nvSpPr>
          <p:spPr>
            <a:xfrm>
              <a:off x="11183400" y="58395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9" name="Group 32"/>
          <p:cNvGrpSpPr/>
          <p:nvPr/>
        </p:nvGrpSpPr>
        <p:grpSpPr>
          <a:xfrm>
            <a:off x="13225680" y="4364280"/>
            <a:ext cx="3085920" cy="2796480"/>
            <a:chOff x="13225680" y="4364280"/>
            <a:chExt cx="3085920" cy="2796480"/>
          </a:xfrm>
        </p:grpSpPr>
        <p:sp>
          <p:nvSpPr>
            <p:cNvPr id="110" name="Freeform 33"/>
            <p:cNvSpPr/>
            <p:nvPr/>
          </p:nvSpPr>
          <p:spPr>
            <a:xfrm>
              <a:off x="13225680" y="450900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11" name="TextBox 34"/>
            <p:cNvSpPr/>
            <p:nvPr/>
          </p:nvSpPr>
          <p:spPr>
            <a:xfrm>
              <a:off x="13659480" y="436428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112" name="Picture 35"/>
          <p:cNvPicPr/>
          <p:nvPr/>
        </p:nvPicPr>
        <p:blipFill>
          <a:blip r:embed="rId10"/>
          <a:stretch/>
        </p:blipFill>
        <p:spPr>
          <a:xfrm>
            <a:off x="16418880" y="0"/>
            <a:ext cx="1868760" cy="1868760"/>
          </a:xfrm>
          <a:prstGeom prst="rect">
            <a:avLst/>
          </a:prstGeom>
          <a:ln w="0">
            <a:noFill/>
          </a:ln>
        </p:spPr>
      </p:pic>
      <p:pic>
        <p:nvPicPr>
          <p:cNvPr id="113" name="Picture 36"/>
          <p:cNvPicPr/>
          <p:nvPr/>
        </p:nvPicPr>
        <p:blipFill>
          <a:blip r:embed="rId11"/>
          <a:stretch/>
        </p:blipFill>
        <p:spPr>
          <a:xfrm>
            <a:off x="3687120" y="2559600"/>
            <a:ext cx="2210400" cy="947520"/>
          </a:xfrm>
          <a:prstGeom prst="rect">
            <a:avLst/>
          </a:prstGeom>
          <a:ln w="0">
            <a:noFill/>
          </a:ln>
        </p:spPr>
      </p:pic>
      <p:pic>
        <p:nvPicPr>
          <p:cNvPr id="114" name="Picture 37"/>
          <p:cNvPicPr/>
          <p:nvPr/>
        </p:nvPicPr>
        <p:blipFill>
          <a:blip r:embed="rId12"/>
          <a:stretch/>
        </p:blipFill>
        <p:spPr>
          <a:xfrm>
            <a:off x="6243840" y="3864240"/>
            <a:ext cx="2017440" cy="1288440"/>
          </a:xfrm>
          <a:prstGeom prst="rect">
            <a:avLst/>
          </a:prstGeom>
          <a:ln w="0">
            <a:noFill/>
          </a:ln>
        </p:spPr>
      </p:pic>
      <p:pic>
        <p:nvPicPr>
          <p:cNvPr id="115" name="Picture 38"/>
          <p:cNvPicPr/>
          <p:nvPr/>
        </p:nvPicPr>
        <p:blipFill>
          <a:blip r:embed="rId13"/>
          <a:stretch/>
        </p:blipFill>
        <p:spPr>
          <a:xfrm>
            <a:off x="2989800" y="5655600"/>
            <a:ext cx="3047400" cy="792720"/>
          </a:xfrm>
          <a:prstGeom prst="rect">
            <a:avLst/>
          </a:prstGeom>
          <a:ln w="0">
            <a:noFill/>
          </a:ln>
        </p:spPr>
      </p:pic>
      <p:pic>
        <p:nvPicPr>
          <p:cNvPr id="116" name="Picture 39"/>
          <p:cNvPicPr/>
          <p:nvPr/>
        </p:nvPicPr>
        <p:blipFill>
          <a:blip r:embed="rId14"/>
          <a:stretch/>
        </p:blipFill>
        <p:spPr>
          <a:xfrm>
            <a:off x="8630640" y="5274720"/>
            <a:ext cx="2189520" cy="936720"/>
          </a:xfrm>
          <a:prstGeom prst="rect">
            <a:avLst/>
          </a:prstGeom>
          <a:ln w="0">
            <a:noFill/>
          </a:ln>
        </p:spPr>
      </p:pic>
      <p:pic>
        <p:nvPicPr>
          <p:cNvPr id="117" name="Picture 40"/>
          <p:cNvPicPr/>
          <p:nvPr/>
        </p:nvPicPr>
        <p:blipFill>
          <a:blip r:embed="rId15"/>
          <a:stretch/>
        </p:blipFill>
        <p:spPr>
          <a:xfrm>
            <a:off x="11121840" y="4169520"/>
            <a:ext cx="2340720" cy="698040"/>
          </a:xfrm>
          <a:prstGeom prst="rect">
            <a:avLst/>
          </a:prstGeom>
          <a:ln w="0">
            <a:noFill/>
          </a:ln>
        </p:spPr>
      </p:pic>
      <p:pic>
        <p:nvPicPr>
          <p:cNvPr id="118" name="Picture 41"/>
          <p:cNvPicPr/>
          <p:nvPr/>
        </p:nvPicPr>
        <p:blipFill>
          <a:blip r:embed="rId16"/>
          <a:stretch/>
        </p:blipFill>
        <p:spPr>
          <a:xfrm>
            <a:off x="13225680" y="5274720"/>
            <a:ext cx="2940840" cy="1105200"/>
          </a:xfrm>
          <a:prstGeom prst="rect">
            <a:avLst/>
          </a:prstGeom>
          <a:ln w="0">
            <a:noFill/>
          </a:ln>
        </p:spPr>
      </p:pic>
      <p:pic>
        <p:nvPicPr>
          <p:cNvPr id="119" name="Picture 42"/>
          <p:cNvPicPr/>
          <p:nvPr/>
        </p:nvPicPr>
        <p:blipFill>
          <a:blip r:embed="rId17"/>
          <a:stretch/>
        </p:blipFill>
        <p:spPr>
          <a:xfrm>
            <a:off x="11121840" y="6279480"/>
            <a:ext cx="2425320" cy="2061000"/>
          </a:xfrm>
          <a:prstGeom prst="rect">
            <a:avLst/>
          </a:prstGeom>
          <a:ln w="0">
            <a:noFill/>
          </a:ln>
        </p:spPr>
      </p:pic>
      <p:pic>
        <p:nvPicPr>
          <p:cNvPr id="120" name="Picture 43"/>
          <p:cNvPicPr/>
          <p:nvPr/>
        </p:nvPicPr>
        <p:blipFill>
          <a:blip r:embed="rId18"/>
          <a:stretch/>
        </p:blipFill>
        <p:spPr>
          <a:xfrm>
            <a:off x="5831280" y="6271560"/>
            <a:ext cx="3014640" cy="2131560"/>
          </a:xfrm>
          <a:prstGeom prst="rect">
            <a:avLst/>
          </a:prstGeom>
          <a:ln w="0">
            <a:noFill/>
          </a:ln>
        </p:spPr>
      </p:pic>
      <p:sp>
        <p:nvSpPr>
          <p:cNvPr id="121" name="TextBox 44"/>
          <p:cNvSpPr/>
          <p:nvPr/>
        </p:nvSpPr>
        <p:spPr>
          <a:xfrm>
            <a:off x="6608880" y="1228680"/>
            <a:ext cx="8280360" cy="69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6410" b="0" strike="noStrike" spc="-1">
                <a:solidFill>
                  <a:srgbClr val="000000"/>
                </a:solidFill>
                <a:latin typeface="Abhaya Libre Regular Bold"/>
              </a:rPr>
              <a:t>Consortium</a:t>
            </a:r>
            <a:endParaRPr lang="en-US" sz="6410" b="0" strike="noStrike" spc="-1">
              <a:solidFill>
                <a:srgbClr val="000000"/>
              </a:solidFill>
              <a:latin typeface="Arial"/>
            </a:endParaRPr>
          </a:p>
        </p:txBody>
      </p:sp>
      <p:pic>
        <p:nvPicPr>
          <p:cNvPr id="122" name="Picture 45"/>
          <p:cNvPicPr/>
          <p:nvPr/>
        </p:nvPicPr>
        <p:blipFill>
          <a:blip r:embed="rId19"/>
          <a:stretch/>
        </p:blipFill>
        <p:spPr>
          <a:xfrm>
            <a:off x="7869960" y="9245880"/>
            <a:ext cx="3710520" cy="77904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5: </a:t>
            </a:r>
            <a:r>
              <a:rPr lang="sl-SI" sz="6600" dirty="0"/>
              <a:t>P</a:t>
            </a:r>
            <a:r>
              <a:rPr lang="en-US" sz="6600" dirty="0" err="1"/>
              <a:t>roject</a:t>
            </a:r>
            <a:r>
              <a:rPr lang="en-US" sz="6600" dirty="0"/>
              <a:t> management book of knowledge</a:t>
            </a: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2814371"/>
            <a:ext cx="15622446" cy="6001643"/>
          </a:xfrm>
          <a:prstGeom prst="rect">
            <a:avLst/>
          </a:prstGeom>
        </p:spPr>
        <p:txBody>
          <a:bodyPr wrap="square">
            <a:spAutoFit/>
          </a:bodyPr>
          <a:lstStyle/>
          <a:p>
            <a:pPr algn="just"/>
            <a:r>
              <a:rPr lang="sl-SI" sz="3200" b="1" dirty="0" err="1"/>
              <a:t>Example</a:t>
            </a:r>
            <a:r>
              <a:rPr lang="sl-SI" sz="3200" b="1" dirty="0"/>
              <a:t> </a:t>
            </a:r>
            <a:r>
              <a:rPr lang="en-US" sz="3200" b="1" dirty="0"/>
              <a:t>of regional development project guided by </a:t>
            </a:r>
            <a:r>
              <a:rPr lang="sl-SI" sz="3200" b="1" dirty="0"/>
              <a:t>PMBOK (2/2)</a:t>
            </a:r>
          </a:p>
          <a:p>
            <a:pPr algn="just"/>
            <a:endParaRPr lang="sl-SI" sz="3200" dirty="0"/>
          </a:p>
          <a:p>
            <a:pPr algn="just"/>
            <a:r>
              <a:rPr lang="en-US" sz="3200" dirty="0"/>
              <a:t>To manage this project, SEMCOG used the PMBOK framework to develop a project plan, identify stakeholders, manage risks, and monitor and control project performance. The project plan included a detailed timeline and budget, as well as strategies for engaging stakeholders and managing communication throughout the project.</a:t>
            </a:r>
          </a:p>
          <a:p>
            <a:pPr algn="just"/>
            <a:endParaRPr lang="en-US" sz="3200" dirty="0"/>
          </a:p>
          <a:p>
            <a:pPr algn="just"/>
            <a:r>
              <a:rPr lang="en-US" sz="3200" dirty="0"/>
              <a:t>By following the PMBOK principles and processes, SEMCOG was able to successfully establish the regional transit authority and improve public transportation in the region. This project is a good example of how the PMBOK can be used to manage complex regional development projects and achieve successful outcomes.</a:t>
            </a:r>
          </a:p>
        </p:txBody>
      </p:sp>
    </p:spTree>
    <p:extLst>
      <p:ext uri="{BB962C8B-B14F-4D97-AF65-F5344CB8AC3E}">
        <p14:creationId xmlns:p14="http://schemas.microsoft.com/office/powerpoint/2010/main" val="1401680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87" name="TextBox 2"/>
          <p:cNvSpPr/>
          <p:nvPr/>
        </p:nvSpPr>
        <p:spPr>
          <a:xfrm>
            <a:off x="2831040" y="4005000"/>
            <a:ext cx="12325320" cy="1586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2487"/>
              </a:lnSpc>
            </a:pPr>
            <a:r>
              <a:rPr lang="en-US" sz="14030" b="0" strike="noStrike" spc="-1">
                <a:solidFill>
                  <a:srgbClr val="000000"/>
                </a:solidFill>
                <a:latin typeface="Abhaya Libre Regular Bold Italics"/>
              </a:rPr>
              <a:t>Thank you!</a:t>
            </a:r>
            <a:endParaRPr lang="en-US" sz="14030" b="0" strike="noStrike" spc="-1">
              <a:solidFill>
                <a:srgbClr val="000000"/>
              </a:solidFill>
              <a:latin typeface="Arial"/>
            </a:endParaRPr>
          </a:p>
        </p:txBody>
      </p:sp>
      <p:pic>
        <p:nvPicPr>
          <p:cNvPr id="288" name="Picture 3"/>
          <p:cNvPicPr/>
          <p:nvPr/>
        </p:nvPicPr>
        <p:blipFill>
          <a:blip r:embed="rId2"/>
          <a:stretch/>
        </p:blipFill>
        <p:spPr>
          <a:xfrm rot="1852800">
            <a:off x="5778360" y="-2562120"/>
            <a:ext cx="5363640" cy="5363640"/>
          </a:xfrm>
          <a:prstGeom prst="rect">
            <a:avLst/>
          </a:prstGeom>
          <a:ln w="0">
            <a:noFill/>
          </a:ln>
        </p:spPr>
      </p:pic>
      <p:pic>
        <p:nvPicPr>
          <p:cNvPr id="289" name="Picture 4"/>
          <p:cNvPicPr/>
          <p:nvPr/>
        </p:nvPicPr>
        <p:blipFill>
          <a:blip r:embed="rId3"/>
          <a:stretch/>
        </p:blipFill>
        <p:spPr>
          <a:xfrm rot="1167600">
            <a:off x="15049080" y="6594120"/>
            <a:ext cx="5721480" cy="5669280"/>
          </a:xfrm>
          <a:prstGeom prst="rect">
            <a:avLst/>
          </a:prstGeom>
          <a:ln w="0">
            <a:noFill/>
          </a:ln>
        </p:spPr>
      </p:pic>
      <p:pic>
        <p:nvPicPr>
          <p:cNvPr id="290" name="Picture 5"/>
          <p:cNvPicPr/>
          <p:nvPr/>
        </p:nvPicPr>
        <p:blipFill>
          <a:blip r:embed="rId4"/>
          <a:stretch/>
        </p:blipFill>
        <p:spPr>
          <a:xfrm rot="17403600">
            <a:off x="-4479120" y="6861600"/>
            <a:ext cx="11621880" cy="12387600"/>
          </a:xfrm>
          <a:prstGeom prst="rect">
            <a:avLst/>
          </a:prstGeom>
          <a:ln w="0">
            <a:noFill/>
          </a:ln>
        </p:spPr>
      </p:pic>
      <p:pic>
        <p:nvPicPr>
          <p:cNvPr id="291" name="Picture 6"/>
          <p:cNvPicPr/>
          <p:nvPr/>
        </p:nvPicPr>
        <p:blipFill>
          <a:blip r:embed="rId5"/>
          <a:stretch/>
        </p:blipFill>
        <p:spPr>
          <a:xfrm rot="2229000">
            <a:off x="14026320" y="-3785760"/>
            <a:ext cx="6835680" cy="6773400"/>
          </a:xfrm>
          <a:prstGeom prst="rect">
            <a:avLst/>
          </a:prstGeom>
          <a:ln w="0">
            <a:noFill/>
          </a:ln>
        </p:spPr>
      </p:pic>
      <p:pic>
        <p:nvPicPr>
          <p:cNvPr id="292" name="Picture 7"/>
          <p:cNvPicPr/>
          <p:nvPr/>
        </p:nvPicPr>
        <p:blipFill>
          <a:blip r:embed="rId6"/>
          <a:stretch/>
        </p:blipFill>
        <p:spPr>
          <a:xfrm rot="12585000">
            <a:off x="-336240" y="7597080"/>
            <a:ext cx="5099040" cy="1965240"/>
          </a:xfrm>
          <a:prstGeom prst="rect">
            <a:avLst/>
          </a:prstGeom>
          <a:ln w="0">
            <a:noFill/>
          </a:ln>
        </p:spPr>
      </p:pic>
      <p:pic>
        <p:nvPicPr>
          <p:cNvPr id="293" name="Picture 8"/>
          <p:cNvPicPr/>
          <p:nvPr/>
        </p:nvPicPr>
        <p:blipFill>
          <a:blip r:embed="rId7"/>
          <a:stretch/>
        </p:blipFill>
        <p:spPr>
          <a:xfrm>
            <a:off x="546120" y="-1794240"/>
            <a:ext cx="3333600" cy="3588120"/>
          </a:xfrm>
          <a:prstGeom prst="rect">
            <a:avLst/>
          </a:prstGeom>
          <a:ln w="0">
            <a:noFill/>
          </a:ln>
        </p:spPr>
      </p:pic>
      <p:pic>
        <p:nvPicPr>
          <p:cNvPr id="294" name="Picture 9"/>
          <p:cNvPicPr/>
          <p:nvPr/>
        </p:nvPicPr>
        <p:blipFill>
          <a:blip r:embed="rId7"/>
          <a:stretch/>
        </p:blipFill>
        <p:spPr>
          <a:xfrm>
            <a:off x="13878360" y="8579520"/>
            <a:ext cx="2556000" cy="2750760"/>
          </a:xfrm>
          <a:prstGeom prst="rect">
            <a:avLst/>
          </a:prstGeom>
          <a:ln w="0">
            <a:noFill/>
          </a:ln>
        </p:spPr>
      </p:pic>
      <p:pic>
        <p:nvPicPr>
          <p:cNvPr id="295" name="Picture 10"/>
          <p:cNvPicPr/>
          <p:nvPr/>
        </p:nvPicPr>
        <p:blipFill>
          <a:blip r:embed="rId8"/>
          <a:stretch/>
        </p:blipFill>
        <p:spPr>
          <a:xfrm rot="20414400">
            <a:off x="-3202920" y="120600"/>
            <a:ext cx="4351680" cy="4345920"/>
          </a:xfrm>
          <a:prstGeom prst="rect">
            <a:avLst/>
          </a:prstGeom>
          <a:ln w="0">
            <a:noFill/>
          </a:ln>
        </p:spPr>
      </p:pic>
      <p:pic>
        <p:nvPicPr>
          <p:cNvPr id="296" name="Picture 11"/>
          <p:cNvPicPr/>
          <p:nvPr/>
        </p:nvPicPr>
        <p:blipFill>
          <a:blip r:embed="rId9"/>
          <a:stretch/>
        </p:blipFill>
        <p:spPr>
          <a:xfrm rot="14220600">
            <a:off x="3993480" y="9105480"/>
            <a:ext cx="5810040" cy="5802480"/>
          </a:xfrm>
          <a:prstGeom prst="rect">
            <a:avLst/>
          </a:prstGeom>
          <a:ln w="0">
            <a:noFill/>
          </a:ln>
        </p:spPr>
      </p:pic>
      <p:pic>
        <p:nvPicPr>
          <p:cNvPr id="297" name="Picture 12"/>
          <p:cNvPicPr/>
          <p:nvPr/>
        </p:nvPicPr>
        <p:blipFill>
          <a:blip r:embed="rId10"/>
          <a:stretch/>
        </p:blipFill>
        <p:spPr>
          <a:xfrm rot="6633000">
            <a:off x="16634880" y="822960"/>
            <a:ext cx="4880880" cy="4874400"/>
          </a:xfrm>
          <a:prstGeom prst="rect">
            <a:avLst/>
          </a:prstGeom>
          <a:ln w="0">
            <a:noFill/>
          </a:ln>
        </p:spPr>
      </p:pic>
      <p:grpSp>
        <p:nvGrpSpPr>
          <p:cNvPr id="298" name="Group 13"/>
          <p:cNvGrpSpPr/>
          <p:nvPr/>
        </p:nvGrpSpPr>
        <p:grpSpPr>
          <a:xfrm>
            <a:off x="14267880" y="1219320"/>
            <a:ext cx="2900160" cy="807480"/>
            <a:chOff x="14267880" y="1219320"/>
            <a:chExt cx="2900160" cy="807480"/>
          </a:xfrm>
        </p:grpSpPr>
        <p:pic>
          <p:nvPicPr>
            <p:cNvPr id="299" name="Picture 14"/>
            <p:cNvPicPr/>
            <p:nvPr/>
          </p:nvPicPr>
          <p:blipFill>
            <a:blip r:embed="rId11"/>
            <a:stretch/>
          </p:blipFill>
          <p:spPr>
            <a:xfrm>
              <a:off x="14267880" y="1219320"/>
              <a:ext cx="2900160" cy="463680"/>
            </a:xfrm>
            <a:prstGeom prst="rect">
              <a:avLst/>
            </a:prstGeom>
            <a:ln w="0">
              <a:noFill/>
            </a:ln>
          </p:spPr>
        </p:pic>
        <p:pic>
          <p:nvPicPr>
            <p:cNvPr id="300" name="Picture 15"/>
            <p:cNvPicPr/>
            <p:nvPr/>
          </p:nvPicPr>
          <p:blipFill>
            <a:blip r:embed="rId11"/>
            <a:stretch/>
          </p:blipFill>
          <p:spPr>
            <a:xfrm>
              <a:off x="14267880" y="1563120"/>
              <a:ext cx="2900160" cy="463680"/>
            </a:xfrm>
            <a:prstGeom prst="rect">
              <a:avLst/>
            </a:prstGeom>
            <a:ln w="0">
              <a:noFill/>
            </a:ln>
          </p:spPr>
        </p:pic>
      </p:grpSp>
      <p:sp>
        <p:nvSpPr>
          <p:cNvPr id="301" name="TextBox 16"/>
          <p:cNvSpPr/>
          <p:nvPr/>
        </p:nvSpPr>
        <p:spPr>
          <a:xfrm>
            <a:off x="5272920" y="5611680"/>
            <a:ext cx="7441200" cy="286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1296"/>
              </a:lnSpc>
            </a:pPr>
            <a:r>
              <a:rPr lang="en-US" sz="8069" b="0" strike="noStrike" spc="-1">
                <a:solidFill>
                  <a:srgbClr val="04989E"/>
                </a:solidFill>
                <a:latin typeface="Abhaya Libre Regular Bold"/>
              </a:rPr>
              <a:t>@Regio.Digi.Hub</a:t>
            </a:r>
            <a:r>
              <a:rPr lang="en-US" sz="8069" b="0" strike="noStrike" spc="-1">
                <a:solidFill>
                  <a:srgbClr val="04989E"/>
                </a:solidFill>
                <a:latin typeface="Abhaya Libre Regular"/>
              </a:rPr>
              <a:t> </a:t>
            </a:r>
            <a:endParaRPr lang="en-US" sz="8069" b="0" strike="noStrike" spc="-1">
              <a:solidFill>
                <a:srgbClr val="000000"/>
              </a:solidFill>
              <a:latin typeface="Arial"/>
            </a:endParaRPr>
          </a:p>
        </p:txBody>
      </p:sp>
      <p:pic>
        <p:nvPicPr>
          <p:cNvPr id="302" name="Picture 17"/>
          <p:cNvPicPr/>
          <p:nvPr/>
        </p:nvPicPr>
        <p:blipFill>
          <a:blip r:embed="rId12"/>
          <a:stretch/>
        </p:blipFill>
        <p:spPr>
          <a:xfrm>
            <a:off x="7555680" y="9258480"/>
            <a:ext cx="3710520" cy="7790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23" name="TextBox 2"/>
          <p:cNvSpPr/>
          <p:nvPr/>
        </p:nvSpPr>
        <p:spPr>
          <a:xfrm>
            <a:off x="8336880" y="2945880"/>
            <a:ext cx="771084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en-US" sz="3240" spc="-49" dirty="0">
                <a:solidFill>
                  <a:srgbClr val="000000"/>
                </a:solidFill>
                <a:latin typeface="Abhaya Libre Regular"/>
              </a:rPr>
              <a:t>Identifying innovative development solutions </a:t>
            </a:r>
            <a:endParaRPr lang="en-US" sz="3240" b="0" strike="noStrike" spc="-1" dirty="0">
              <a:solidFill>
                <a:srgbClr val="000000"/>
              </a:solidFill>
              <a:latin typeface="Arial"/>
            </a:endParaRPr>
          </a:p>
        </p:txBody>
      </p:sp>
      <p:sp>
        <p:nvSpPr>
          <p:cNvPr id="124" name="TextBox 3"/>
          <p:cNvSpPr/>
          <p:nvPr/>
        </p:nvSpPr>
        <p:spPr>
          <a:xfrm>
            <a:off x="8336880" y="4644902"/>
            <a:ext cx="8504363"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sl-SI" sz="3240" spc="-49" dirty="0">
                <a:solidFill>
                  <a:srgbClr val="000000"/>
                </a:solidFill>
                <a:latin typeface="Abhaya Libre Regular"/>
              </a:rPr>
              <a:t>Project management standard</a:t>
            </a:r>
            <a:endParaRPr lang="en-US" sz="3240" spc="-1" dirty="0">
              <a:solidFill>
                <a:srgbClr val="000000"/>
              </a:solidFill>
            </a:endParaRPr>
          </a:p>
        </p:txBody>
      </p:sp>
      <p:sp>
        <p:nvSpPr>
          <p:cNvPr id="126" name="TextBox 5"/>
          <p:cNvSpPr/>
          <p:nvPr/>
        </p:nvSpPr>
        <p:spPr>
          <a:xfrm>
            <a:off x="8336880" y="3824280"/>
            <a:ext cx="925008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en-US" sz="3240" spc="-49" dirty="0">
                <a:solidFill>
                  <a:srgbClr val="000000"/>
                </a:solidFill>
                <a:latin typeface="Abhaya Libre Regular"/>
              </a:rPr>
              <a:t>Expansion of knowledge (sectoral, cross-sectoral, local)</a:t>
            </a:r>
            <a:endParaRPr lang="en-US" sz="3240" b="0" strike="noStrike" spc="-1" dirty="0">
              <a:solidFill>
                <a:srgbClr val="000000"/>
              </a:solidFill>
              <a:latin typeface="Arial"/>
            </a:endParaRPr>
          </a:p>
        </p:txBody>
      </p:sp>
      <p:sp>
        <p:nvSpPr>
          <p:cNvPr id="127" name="TextBox 6"/>
          <p:cNvSpPr/>
          <p:nvPr/>
        </p:nvSpPr>
        <p:spPr>
          <a:xfrm>
            <a:off x="8336880" y="5576720"/>
            <a:ext cx="808200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sl-SI" sz="3240" spc="-49" dirty="0">
                <a:solidFill>
                  <a:srgbClr val="000000"/>
                </a:solidFill>
                <a:latin typeface="Abhaya Libre Regular"/>
              </a:rPr>
              <a:t>Project management standard</a:t>
            </a:r>
            <a:endParaRPr lang="en-US" sz="3240" spc="-1" dirty="0">
              <a:solidFill>
                <a:srgbClr val="000000"/>
              </a:solidFill>
            </a:endParaRPr>
          </a:p>
        </p:txBody>
      </p:sp>
      <p:pic>
        <p:nvPicPr>
          <p:cNvPr id="129" name="Picture 8"/>
          <p:cNvPicPr/>
          <p:nvPr/>
        </p:nvPicPr>
        <p:blipFill>
          <a:blip r:embed="rId2"/>
          <a:stretch/>
        </p:blipFill>
        <p:spPr>
          <a:xfrm rot="12652800">
            <a:off x="7774974" y="8297152"/>
            <a:ext cx="5363640" cy="5363640"/>
          </a:xfrm>
          <a:prstGeom prst="rect">
            <a:avLst/>
          </a:prstGeom>
          <a:ln w="0">
            <a:noFill/>
          </a:ln>
        </p:spPr>
      </p:pic>
      <p:pic>
        <p:nvPicPr>
          <p:cNvPr id="130" name="Picture 9"/>
          <p:cNvPicPr/>
          <p:nvPr/>
        </p:nvPicPr>
        <p:blipFill>
          <a:blip r:embed="rId3"/>
          <a:stretch/>
        </p:blipFill>
        <p:spPr>
          <a:xfrm rot="11967600">
            <a:off x="-2174040" y="-1704960"/>
            <a:ext cx="5721480" cy="5669280"/>
          </a:xfrm>
          <a:prstGeom prst="rect">
            <a:avLst/>
          </a:prstGeom>
          <a:ln w="0">
            <a:noFill/>
          </a:ln>
        </p:spPr>
      </p:pic>
      <p:pic>
        <p:nvPicPr>
          <p:cNvPr id="131" name="Picture 10"/>
          <p:cNvPicPr/>
          <p:nvPr/>
        </p:nvPicPr>
        <p:blipFill>
          <a:blip r:embed="rId4"/>
          <a:stretch/>
        </p:blipFill>
        <p:spPr>
          <a:xfrm rot="6603600">
            <a:off x="5296320" y="-10405800"/>
            <a:ext cx="11621880" cy="12387600"/>
          </a:xfrm>
          <a:prstGeom prst="rect">
            <a:avLst/>
          </a:prstGeom>
          <a:ln w="0">
            <a:noFill/>
          </a:ln>
        </p:spPr>
      </p:pic>
      <p:pic>
        <p:nvPicPr>
          <p:cNvPr id="132" name="Picture 11"/>
          <p:cNvPicPr/>
          <p:nvPr/>
        </p:nvPicPr>
        <p:blipFill>
          <a:blip r:embed="rId5"/>
          <a:stretch/>
        </p:blipFill>
        <p:spPr>
          <a:xfrm rot="10800000">
            <a:off x="15414480" y="8264880"/>
            <a:ext cx="3333600" cy="3588120"/>
          </a:xfrm>
          <a:prstGeom prst="rect">
            <a:avLst/>
          </a:prstGeom>
          <a:ln w="0">
            <a:noFill/>
          </a:ln>
        </p:spPr>
      </p:pic>
      <p:pic>
        <p:nvPicPr>
          <p:cNvPr id="133" name="Picture 12"/>
          <p:cNvPicPr/>
          <p:nvPr/>
        </p:nvPicPr>
        <p:blipFill>
          <a:blip r:embed="rId6"/>
          <a:stretch/>
        </p:blipFill>
        <p:spPr>
          <a:xfrm rot="10800000">
            <a:off x="2162160" y="-771840"/>
            <a:ext cx="2556000" cy="2750760"/>
          </a:xfrm>
          <a:prstGeom prst="rect">
            <a:avLst/>
          </a:prstGeom>
          <a:ln w="0">
            <a:noFill/>
          </a:ln>
        </p:spPr>
      </p:pic>
      <p:pic>
        <p:nvPicPr>
          <p:cNvPr id="134" name="Picture 13"/>
          <p:cNvPicPr/>
          <p:nvPr/>
        </p:nvPicPr>
        <p:blipFill>
          <a:blip r:embed="rId7"/>
          <a:stretch/>
        </p:blipFill>
        <p:spPr>
          <a:xfrm rot="9614400">
            <a:off x="17447760" y="6091560"/>
            <a:ext cx="4351680" cy="4345920"/>
          </a:xfrm>
          <a:prstGeom prst="rect">
            <a:avLst/>
          </a:prstGeom>
          <a:ln w="0">
            <a:noFill/>
          </a:ln>
        </p:spPr>
      </p:pic>
      <p:pic>
        <p:nvPicPr>
          <p:cNvPr id="135" name="Picture 14"/>
          <p:cNvPicPr/>
          <p:nvPr/>
        </p:nvPicPr>
        <p:blipFill>
          <a:blip r:embed="rId8"/>
          <a:stretch/>
        </p:blipFill>
        <p:spPr>
          <a:xfrm rot="3420600">
            <a:off x="5570640" y="-4349160"/>
            <a:ext cx="5810040" cy="5802480"/>
          </a:xfrm>
          <a:prstGeom prst="rect">
            <a:avLst/>
          </a:prstGeom>
          <a:ln w="0">
            <a:noFill/>
          </a:ln>
        </p:spPr>
      </p:pic>
      <p:sp>
        <p:nvSpPr>
          <p:cNvPr id="136" name="TextBox 15"/>
          <p:cNvSpPr/>
          <p:nvPr/>
        </p:nvSpPr>
        <p:spPr>
          <a:xfrm>
            <a:off x="787176" y="4705073"/>
            <a:ext cx="8280360" cy="69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6410" b="0" strike="noStrike" spc="-1">
                <a:solidFill>
                  <a:srgbClr val="000000"/>
                </a:solidFill>
                <a:latin typeface="Abhaya Libre Regular Bold"/>
              </a:rPr>
              <a:t>Contetns</a:t>
            </a:r>
            <a:endParaRPr lang="en-US" sz="6410" b="0" strike="noStrike" spc="-1">
              <a:solidFill>
                <a:srgbClr val="000000"/>
              </a:solidFill>
              <a:latin typeface="Arial"/>
            </a:endParaRPr>
          </a:p>
        </p:txBody>
      </p:sp>
      <p:sp>
        <p:nvSpPr>
          <p:cNvPr id="137" name="TextBox 16"/>
          <p:cNvSpPr/>
          <p:nvPr/>
        </p:nvSpPr>
        <p:spPr>
          <a:xfrm>
            <a:off x="7008840" y="285588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01</a:t>
            </a:r>
            <a:endParaRPr lang="en-US" sz="4040" b="0" strike="noStrike" spc="-1">
              <a:solidFill>
                <a:srgbClr val="000000"/>
              </a:solidFill>
              <a:latin typeface="Arial"/>
            </a:endParaRPr>
          </a:p>
        </p:txBody>
      </p:sp>
      <p:sp>
        <p:nvSpPr>
          <p:cNvPr id="138" name="TextBox 17"/>
          <p:cNvSpPr/>
          <p:nvPr/>
        </p:nvSpPr>
        <p:spPr>
          <a:xfrm>
            <a:off x="7008840" y="364212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02</a:t>
            </a:r>
            <a:endParaRPr lang="en-US" sz="4040" b="0" strike="noStrike" spc="-1">
              <a:solidFill>
                <a:srgbClr val="000000"/>
              </a:solidFill>
              <a:latin typeface="Arial"/>
            </a:endParaRPr>
          </a:p>
        </p:txBody>
      </p:sp>
      <p:sp>
        <p:nvSpPr>
          <p:cNvPr id="139" name="TextBox 18"/>
          <p:cNvSpPr/>
          <p:nvPr/>
        </p:nvSpPr>
        <p:spPr>
          <a:xfrm>
            <a:off x="7008840" y="461268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03</a:t>
            </a:r>
            <a:endParaRPr lang="en-US" sz="4040" b="0" strike="noStrike" spc="-1">
              <a:solidFill>
                <a:srgbClr val="000000"/>
              </a:solidFill>
              <a:latin typeface="Arial"/>
            </a:endParaRPr>
          </a:p>
        </p:txBody>
      </p:sp>
      <p:sp>
        <p:nvSpPr>
          <p:cNvPr id="140" name="TextBox 19"/>
          <p:cNvSpPr/>
          <p:nvPr/>
        </p:nvSpPr>
        <p:spPr>
          <a:xfrm>
            <a:off x="7007429" y="554566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04</a:t>
            </a:r>
            <a:endParaRPr lang="en-US" sz="4040" b="0" strike="noStrike" spc="-1" dirty="0">
              <a:solidFill>
                <a:srgbClr val="000000"/>
              </a:solidFill>
              <a:latin typeface="Arial"/>
            </a:endParaRPr>
          </a:p>
        </p:txBody>
      </p:sp>
      <p:sp>
        <p:nvSpPr>
          <p:cNvPr id="141" name="TextBox 20"/>
          <p:cNvSpPr/>
          <p:nvPr/>
        </p:nvSpPr>
        <p:spPr>
          <a:xfrm>
            <a:off x="7007429" y="6494932"/>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05</a:t>
            </a:r>
            <a:endParaRPr lang="en-US" sz="4040" b="0" strike="noStrike" spc="-1" dirty="0">
              <a:solidFill>
                <a:srgbClr val="000000"/>
              </a:solidFill>
              <a:latin typeface="Arial"/>
            </a:endParaRPr>
          </a:p>
        </p:txBody>
      </p:sp>
      <p:pic>
        <p:nvPicPr>
          <p:cNvPr id="143" name="Picture 22"/>
          <p:cNvPicPr/>
          <p:nvPr/>
        </p:nvPicPr>
        <p:blipFill>
          <a:blip r:embed="rId9"/>
          <a:stretch/>
        </p:blipFill>
        <p:spPr>
          <a:xfrm>
            <a:off x="16418880" y="0"/>
            <a:ext cx="1868760" cy="1868760"/>
          </a:xfrm>
          <a:prstGeom prst="rect">
            <a:avLst/>
          </a:prstGeom>
          <a:ln w="0">
            <a:noFill/>
          </a:ln>
        </p:spPr>
      </p:pic>
      <p:pic>
        <p:nvPicPr>
          <p:cNvPr id="144" name="Picture 23"/>
          <p:cNvPicPr/>
          <p:nvPr/>
        </p:nvPicPr>
        <p:blipFill>
          <a:blip r:embed="rId10"/>
          <a:stretch/>
        </p:blipFill>
        <p:spPr>
          <a:xfrm>
            <a:off x="787176" y="9312049"/>
            <a:ext cx="3710520" cy="779040"/>
          </a:xfrm>
          <a:prstGeom prst="rect">
            <a:avLst/>
          </a:prstGeom>
          <a:ln w="0">
            <a:noFill/>
          </a:ln>
        </p:spPr>
      </p:pic>
      <p:sp>
        <p:nvSpPr>
          <p:cNvPr id="3" name="Pravokotnik 2">
            <a:extLst>
              <a:ext uri="{FF2B5EF4-FFF2-40B4-BE49-F238E27FC236}">
                <a16:creationId xmlns:a16="http://schemas.microsoft.com/office/drawing/2014/main" id="{BFCEE447-B6C2-41A3-B60D-621C7894FD60}"/>
              </a:ext>
            </a:extLst>
          </p:cNvPr>
          <p:cNvSpPr/>
          <p:nvPr/>
        </p:nvSpPr>
        <p:spPr>
          <a:xfrm>
            <a:off x="8161042" y="6567396"/>
            <a:ext cx="7002943" cy="590931"/>
          </a:xfrm>
          <a:prstGeom prst="rect">
            <a:avLst/>
          </a:prstGeom>
        </p:spPr>
        <p:txBody>
          <a:bodyPr wrap="none">
            <a:spAutoFit/>
          </a:bodyPr>
          <a:lstStyle/>
          <a:p>
            <a:r>
              <a:rPr lang="sl-SI" sz="3240" dirty="0">
                <a:latin typeface="Abhaya Libre Regular"/>
              </a:rPr>
              <a:t>P</a:t>
            </a:r>
            <a:r>
              <a:rPr lang="en-US" sz="3240" dirty="0" err="1">
                <a:latin typeface="Abhaya Libre Regular"/>
              </a:rPr>
              <a:t>roject</a:t>
            </a:r>
            <a:r>
              <a:rPr lang="en-US" sz="3240" dirty="0">
                <a:latin typeface="Abhaya Libre Regular"/>
              </a:rPr>
              <a:t> management </a:t>
            </a:r>
            <a:r>
              <a:rPr lang="en-US" sz="3240" spc="-49" dirty="0">
                <a:solidFill>
                  <a:srgbClr val="000000"/>
                </a:solidFill>
                <a:latin typeface="Abhaya Libre Regular"/>
              </a:rPr>
              <a:t>book</a:t>
            </a:r>
            <a:r>
              <a:rPr lang="en-US" sz="3240" dirty="0">
                <a:latin typeface="Abhaya Libre Regular"/>
              </a:rPr>
              <a:t> of knowledge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21800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38" dirty="0">
                <a:solidFill>
                  <a:srgbClr val="000000"/>
                </a:solidFill>
                <a:latin typeface="Abhaya Libre Regular"/>
              </a:rPr>
              <a:t>Identifying innovative development solutions in a region requires a systematic approach that involves</a:t>
            </a:r>
            <a:r>
              <a:rPr lang="sl-SI" sz="3200" spc="-38" dirty="0">
                <a:solidFill>
                  <a:srgbClr val="000000"/>
                </a:solidFill>
                <a:latin typeface="Abhaya Libre Regular"/>
              </a:rPr>
              <a:t>:</a:t>
            </a:r>
          </a:p>
          <a:p>
            <a:pPr marL="342900" indent="-342900" algn="just">
              <a:lnSpc>
                <a:spcPts val="3359"/>
              </a:lnSpc>
              <a:buFont typeface="Arial" panose="020B0604020202020204" pitchFamily="34" charset="0"/>
              <a:buChar char="•"/>
            </a:pPr>
            <a:r>
              <a:rPr lang="en-US" sz="3200" spc="-38" dirty="0">
                <a:solidFill>
                  <a:srgbClr val="000000"/>
                </a:solidFill>
                <a:latin typeface="Abhaya Libre Regular"/>
              </a:rPr>
              <a:t>research, </a:t>
            </a:r>
            <a:endParaRPr lang="sl-SI" sz="3200" spc="-38"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3200" spc="-38" dirty="0">
                <a:solidFill>
                  <a:srgbClr val="000000"/>
                </a:solidFill>
                <a:latin typeface="Abhaya Libre Regular"/>
              </a:rPr>
              <a:t>analysis, </a:t>
            </a:r>
            <a:endParaRPr lang="sl-SI" sz="3200" spc="-38" dirty="0">
              <a:solidFill>
                <a:srgbClr val="000000"/>
              </a:solidFill>
              <a:latin typeface="Abhaya Libre Regular"/>
            </a:endParaRPr>
          </a:p>
          <a:p>
            <a:pPr marL="342900" indent="-342900" algn="just">
              <a:lnSpc>
                <a:spcPts val="3359"/>
              </a:lnSpc>
              <a:buFont typeface="Arial" panose="020B0604020202020204" pitchFamily="34" charset="0"/>
              <a:buChar char="•"/>
            </a:pPr>
            <a:r>
              <a:rPr lang="en-US" sz="3200" spc="-38" dirty="0">
                <a:solidFill>
                  <a:srgbClr val="000000"/>
                </a:solidFill>
                <a:latin typeface="Abhaya Libre Regular"/>
              </a:rPr>
              <a:t>and collaboration with local stakeholders. </a:t>
            </a:r>
            <a:endParaRPr lang="en-US" sz="3200" b="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5716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3900" spc="-1" dirty="0" err="1">
                <a:solidFill>
                  <a:srgbClr val="000000"/>
                </a:solidFill>
                <a:latin typeface="Abhaya Libre Regular"/>
              </a:rPr>
              <a:t>Definition</a:t>
            </a:r>
            <a:r>
              <a:rPr lang="sl-SI" sz="3900" spc="-1" dirty="0">
                <a:solidFill>
                  <a:srgbClr val="000000"/>
                </a:solidFill>
                <a:latin typeface="Abhaya Libre Regular"/>
              </a:rPr>
              <a:t>:</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34881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b="1" spc="-38" dirty="0">
                <a:solidFill>
                  <a:srgbClr val="000000"/>
                </a:solidFill>
                <a:latin typeface="Abhaya Libre Regular"/>
              </a:rPr>
              <a:t>Conduct a needs assessment</a:t>
            </a:r>
            <a:r>
              <a:rPr lang="en-US" sz="3200" spc="-38" dirty="0">
                <a:solidFill>
                  <a:srgbClr val="000000"/>
                </a:solidFill>
                <a:latin typeface="Abhaya Libre Regular"/>
              </a:rPr>
              <a:t>: Begin by identifying the key challenges and opportunities facing the region. This could involve analyzing data on economic, social, and environmental indicators, as well as conducting surveys or focus groups with local stakeholders. </a:t>
            </a:r>
            <a:endParaRPr lang="sl-SI" sz="3200" spc="-38" dirty="0">
              <a:solidFill>
                <a:srgbClr val="000000"/>
              </a:solidFill>
              <a:latin typeface="Abhaya Libre Regular"/>
            </a:endParaRPr>
          </a:p>
          <a:p>
            <a:pPr algn="just">
              <a:lnSpc>
                <a:spcPts val="3359"/>
              </a:lnSpc>
            </a:pPr>
            <a:endParaRPr lang="sl-SI" sz="3200" b="0" strike="noStrike" spc="-38" dirty="0">
              <a:solidFill>
                <a:srgbClr val="000000"/>
              </a:solidFill>
              <a:latin typeface="Abhaya Libre Regular"/>
            </a:endParaRPr>
          </a:p>
          <a:p>
            <a:pPr algn="just">
              <a:lnSpc>
                <a:spcPts val="3359"/>
              </a:lnSpc>
            </a:pPr>
            <a:r>
              <a:rPr lang="en-US" sz="3200" b="1" spc="-1" dirty="0">
                <a:solidFill>
                  <a:srgbClr val="000000"/>
                </a:solidFill>
              </a:rPr>
              <a:t>Research best practices</a:t>
            </a:r>
            <a:r>
              <a:rPr lang="en-US" sz="3200" spc="-1" dirty="0">
                <a:solidFill>
                  <a:srgbClr val="000000"/>
                </a:solidFill>
              </a:rPr>
              <a:t>: Look for examples of successful development solutions in similar regions or industries. This could involve reviewing case studies, academic literature, or consulting with experts in the field.</a:t>
            </a:r>
            <a:endParaRPr lang="sl-SI" sz="3200" spc="-1" dirty="0">
              <a:solidFill>
                <a:srgbClr val="000000"/>
              </a:solidFill>
            </a:endParaRPr>
          </a:p>
          <a:p>
            <a:pPr algn="just">
              <a:lnSpc>
                <a:spcPts val="3359"/>
              </a:lnSpc>
            </a:pPr>
            <a:endParaRPr lang="sl-SI" sz="3200" b="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S</a:t>
            </a:r>
            <a:r>
              <a:rPr lang="en-US" sz="4000" spc="-38" dirty="0" err="1">
                <a:solidFill>
                  <a:srgbClr val="000000"/>
                </a:solidFill>
                <a:latin typeface="Abhaya Libre Regular"/>
              </a:rPr>
              <a:t>ome</a:t>
            </a:r>
            <a:r>
              <a:rPr lang="en-US" sz="4000" spc="-38" dirty="0">
                <a:solidFill>
                  <a:srgbClr val="000000"/>
                </a:solidFill>
                <a:latin typeface="Abhaya Libre Regular"/>
              </a:rPr>
              <a:t> steps</a:t>
            </a:r>
            <a:r>
              <a:rPr lang="sl-SI" sz="4000" spc="-38" dirty="0">
                <a:solidFill>
                  <a:srgbClr val="000000"/>
                </a:solidFill>
                <a:latin typeface="Abhaya Libre Regular"/>
              </a:rPr>
              <a:t> (1-2/6):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5406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34881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b="1" spc="-1" dirty="0">
                <a:solidFill>
                  <a:srgbClr val="000000"/>
                </a:solidFill>
              </a:rPr>
              <a:t>Engage with local stakeholders</a:t>
            </a:r>
            <a:r>
              <a:rPr lang="en-US" sz="3200" spc="-1" dirty="0">
                <a:solidFill>
                  <a:srgbClr val="000000"/>
                </a:solidFill>
              </a:rPr>
              <a:t>: Work closely with local government officials, community leaders, and other stakeholders to better understand their needs and priorities. This could involve holding public meetings or workshops, conducting surveys or interviews, or engaging with local media.</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b="1" spc="-1" dirty="0">
                <a:solidFill>
                  <a:srgbClr val="000000"/>
                </a:solidFill>
              </a:rPr>
              <a:t>Foster partnerships</a:t>
            </a:r>
            <a:r>
              <a:rPr lang="en-US" sz="3200" spc="-1" dirty="0">
                <a:solidFill>
                  <a:srgbClr val="000000"/>
                </a:solidFill>
              </a:rPr>
              <a:t>: Identify potential partners, including local businesses, NGOs, and academic institutions, that could help you to develop and implement innovative solutions.</a:t>
            </a:r>
            <a:endParaRPr lang="en-US" sz="3200" b="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S</a:t>
            </a:r>
            <a:r>
              <a:rPr lang="en-US" sz="4000" spc="-38" dirty="0" err="1">
                <a:solidFill>
                  <a:srgbClr val="000000"/>
                </a:solidFill>
                <a:latin typeface="Abhaya Libre Regular"/>
              </a:rPr>
              <a:t>ome</a:t>
            </a:r>
            <a:r>
              <a:rPr lang="en-US" sz="4000" spc="-38" dirty="0">
                <a:solidFill>
                  <a:srgbClr val="000000"/>
                </a:solidFill>
                <a:latin typeface="Abhaya Libre Regular"/>
              </a:rPr>
              <a:t> steps</a:t>
            </a:r>
            <a:r>
              <a:rPr lang="sl-SI" sz="4000" spc="-38" dirty="0">
                <a:solidFill>
                  <a:srgbClr val="000000"/>
                </a:solidFill>
                <a:latin typeface="Abhaya Libre Regular"/>
              </a:rPr>
              <a:t> (3-4/6):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64844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8080"/>
            <a:ext cx="15492480" cy="392415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b="1" spc="-1" dirty="0">
                <a:solidFill>
                  <a:srgbClr val="000000"/>
                </a:solidFill>
              </a:rPr>
              <a:t>Pilot and test solutions</a:t>
            </a:r>
            <a:r>
              <a:rPr lang="en-US" sz="3200" spc="-1" dirty="0">
                <a:solidFill>
                  <a:srgbClr val="000000"/>
                </a:solidFill>
              </a:rPr>
              <a:t>: Once you have identified potential solutions, pilot and test them in a small-scale setting to assess their effectiveness and feasibility. This could involve working with a small group of stakeholders or launching a pilot project in a specific neighborhood or industry.</a:t>
            </a:r>
          </a:p>
          <a:p>
            <a:pPr algn="just">
              <a:lnSpc>
                <a:spcPts val="3359"/>
              </a:lnSpc>
            </a:pPr>
            <a:endParaRPr lang="en-US" sz="3200" spc="-1" dirty="0">
              <a:solidFill>
                <a:srgbClr val="000000"/>
              </a:solidFill>
            </a:endParaRPr>
          </a:p>
          <a:p>
            <a:pPr algn="just">
              <a:lnSpc>
                <a:spcPts val="3359"/>
              </a:lnSpc>
            </a:pPr>
            <a:r>
              <a:rPr lang="en-US" sz="3200" b="1" spc="-1" dirty="0">
                <a:solidFill>
                  <a:srgbClr val="000000"/>
                </a:solidFill>
              </a:rPr>
              <a:t>Scale up successful solutions</a:t>
            </a:r>
            <a:r>
              <a:rPr lang="en-US" sz="3200" spc="-1" dirty="0">
                <a:solidFill>
                  <a:srgbClr val="000000"/>
                </a:solidFill>
              </a:rPr>
              <a:t>: If the pilot is successful, work to scale up the solution to a larger scale, and measure its impact on the region. Be sure to continue engaging with local stakeholders throughout the process to ensure that the solution remains relevant and effective.</a:t>
            </a:r>
            <a:endParaRPr lang="sl-SI"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S</a:t>
            </a:r>
            <a:r>
              <a:rPr lang="en-US" sz="4000" spc="-38" dirty="0" err="1">
                <a:solidFill>
                  <a:srgbClr val="000000"/>
                </a:solidFill>
                <a:latin typeface="Abhaya Libre Regular"/>
              </a:rPr>
              <a:t>ome</a:t>
            </a:r>
            <a:r>
              <a:rPr lang="en-US" sz="4000" spc="-38" dirty="0">
                <a:solidFill>
                  <a:srgbClr val="000000"/>
                </a:solidFill>
                <a:latin typeface="Abhaya Libre Regular"/>
              </a:rPr>
              <a:t> steps</a:t>
            </a:r>
            <a:r>
              <a:rPr lang="sl-SI" sz="4000" spc="-38" dirty="0">
                <a:solidFill>
                  <a:srgbClr val="000000"/>
                </a:solidFill>
                <a:latin typeface="Abhaya Libre Regular"/>
              </a:rPr>
              <a:t> (5-6/6):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34952182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2395</TotalTime>
  <Words>3017</Words>
  <Application>Microsoft Office PowerPoint</Application>
  <PresentationFormat>Custom</PresentationFormat>
  <Paragraphs>279</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Abhaya Libre Regular</vt:lpstr>
      <vt:lpstr>Abhaya Libre Regular Bold</vt:lpstr>
      <vt:lpstr>Abhaya Libre Regular Bold Italics</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subject/>
  <dc:creator>Ana Paraschiv</dc:creator>
  <dc:description/>
  <cp:lastModifiedBy>paraschiv ana</cp:lastModifiedBy>
  <cp:revision>88</cp:revision>
  <dcterms:created xsi:type="dcterms:W3CDTF">2006-08-16T00:00:00Z</dcterms:created>
  <dcterms:modified xsi:type="dcterms:W3CDTF">2024-01-09T09:05:33Z</dcterms:modified>
  <dc:identifier>DAFSGCxx1iQ</dc:identifier>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PresentationFormat">
    <vt:lpwstr>Custom</vt:lpwstr>
  </property>
  <property fmtid="{D5CDD505-2E9C-101B-9397-08002B2CF9AE}" pid="4" name="Slides">
    <vt:i4>26</vt:i4>
  </property>
</Properties>
</file>